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94660"/>
  </p:normalViewPr>
  <p:slideViewPr>
    <p:cSldViewPr snapToGrid="0">
      <p:cViewPr varScale="1">
        <p:scale>
          <a:sx n="114" d="100"/>
          <a:sy n="114"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Identity and Engagement</a:t>
            </a:r>
          </a:p>
        </p:txBody>
      </p:sp>
      <p:sp>
        <p:nvSpPr>
          <p:cNvPr id="3" name="Subtitle 2"/>
          <p:cNvSpPr>
            <a:spLocks noGrp="1"/>
          </p:cNvSpPr>
          <p:nvPr>
            <p:ph type="subTitle" idx="1"/>
          </p:nvPr>
        </p:nvSpPr>
        <p:spPr/>
        <p:txBody>
          <a:bodyPr/>
          <a:lstStyle/>
          <a:p>
            <a:r>
              <a:rPr lang="en-US" dirty="0"/>
              <a:t>Digital </a:t>
            </a:r>
            <a:r>
              <a:rPr lang="en-US" smtClean="0"/>
              <a:t>HumaNities</a:t>
            </a:r>
            <a:endParaRPr lang="en-US" dirty="0"/>
          </a:p>
        </p:txBody>
      </p:sp>
    </p:spTree>
    <p:extLst>
      <p:ext uri="{BB962C8B-B14F-4D97-AF65-F5344CB8AC3E}">
        <p14:creationId xmlns:p14="http://schemas.microsoft.com/office/powerpoint/2010/main" val="346085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Identity and Personal Branding </a:t>
            </a:r>
          </a:p>
        </p:txBody>
      </p:sp>
      <p:sp>
        <p:nvSpPr>
          <p:cNvPr id="3" name="Content Placeholder 2"/>
          <p:cNvSpPr>
            <a:spLocks noGrp="1"/>
          </p:cNvSpPr>
          <p:nvPr>
            <p:ph idx="1"/>
          </p:nvPr>
        </p:nvSpPr>
        <p:spPr>
          <a:xfrm>
            <a:off x="1141412" y="2249486"/>
            <a:ext cx="9905999" cy="4232594"/>
          </a:xfrm>
        </p:spPr>
        <p:txBody>
          <a:bodyPr>
            <a:normAutofit fontScale="77500" lnSpcReduction="20000"/>
          </a:bodyPr>
          <a:lstStyle/>
          <a:p>
            <a:r>
              <a:rPr lang="en-US" dirty="0"/>
              <a:t>Having a personal brand or identity is important for professional advancement (</a:t>
            </a:r>
            <a:r>
              <a:rPr lang="en-US" dirty="0" err="1"/>
              <a:t>Wetsch</a:t>
            </a:r>
            <a:r>
              <a:rPr lang="en-US" dirty="0"/>
              <a:t>, 2012).  </a:t>
            </a:r>
          </a:p>
          <a:p>
            <a:r>
              <a:rPr lang="en-US" dirty="0"/>
              <a:t>While the concept of branding is a term often associated with business and marketing, the idea is applicable across disciplines. </a:t>
            </a:r>
          </a:p>
          <a:p>
            <a:r>
              <a:rPr lang="en-US" dirty="0"/>
              <a:t>With the proliferation of digital tools, and use of social media across generations, educators in colleges and universities now feel they have a responsibility to help students develop a professionally acceptable digital identity and make contributions as citizens in digitally connected democratic societies.  </a:t>
            </a:r>
          </a:p>
          <a:p>
            <a:r>
              <a:rPr lang="en-US" dirty="0"/>
              <a:t>Educators are now trying to achieve this by working with students to meet employers’ needs by leveraging currently used social media platforms, learning management systems, e-portfolios, and other tools.</a:t>
            </a:r>
          </a:p>
          <a:p>
            <a:r>
              <a:rPr lang="en-US" i="1" dirty="0"/>
              <a:t>Do you believe this should be part of your education at Marist?  Does this shift in education change your perception of your digital identity?</a:t>
            </a:r>
          </a:p>
        </p:txBody>
      </p:sp>
    </p:spTree>
    <p:extLst>
      <p:ext uri="{BB962C8B-B14F-4D97-AF65-F5344CB8AC3E}">
        <p14:creationId xmlns:p14="http://schemas.microsoft.com/office/powerpoint/2010/main" val="248153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3" name="Content Placeholder 2"/>
          <p:cNvSpPr>
            <a:spLocks noGrp="1"/>
          </p:cNvSpPr>
          <p:nvPr>
            <p:ph idx="1"/>
          </p:nvPr>
        </p:nvSpPr>
        <p:spPr/>
        <p:txBody>
          <a:bodyPr/>
          <a:lstStyle/>
          <a:p>
            <a:r>
              <a:rPr lang="en-US" dirty="0"/>
              <a:t>Digital Identity Exploration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1737" y="2802771"/>
            <a:ext cx="4428338" cy="36921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4000413"/>
            <a:ext cx="3287904" cy="21330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550" y="3291681"/>
            <a:ext cx="3143250" cy="1457325"/>
          </a:xfrm>
          <a:prstGeom prst="rect">
            <a:avLst/>
          </a:prstGeom>
        </p:spPr>
      </p:pic>
    </p:spTree>
    <p:extLst>
      <p:ext uri="{BB962C8B-B14F-4D97-AF65-F5344CB8AC3E}">
        <p14:creationId xmlns:p14="http://schemas.microsoft.com/office/powerpoint/2010/main" val="247721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Class…</a:t>
            </a:r>
          </a:p>
        </p:txBody>
      </p:sp>
      <p:sp>
        <p:nvSpPr>
          <p:cNvPr id="3" name="Content Placeholder 2"/>
          <p:cNvSpPr>
            <a:spLocks noGrp="1"/>
          </p:cNvSpPr>
          <p:nvPr>
            <p:ph idx="1"/>
          </p:nvPr>
        </p:nvSpPr>
        <p:spPr/>
        <p:txBody>
          <a:bodyPr/>
          <a:lstStyle/>
          <a:p>
            <a:r>
              <a:rPr lang="en-US" dirty="0"/>
              <a:t>Mapping Introduction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862" y="2967228"/>
            <a:ext cx="7053913" cy="3392932"/>
          </a:xfrm>
          <a:prstGeom prst="rect">
            <a:avLst/>
          </a:prstGeom>
        </p:spPr>
      </p:pic>
    </p:spTree>
    <p:extLst>
      <p:ext uri="{BB962C8B-B14F-4D97-AF65-F5344CB8AC3E}">
        <p14:creationId xmlns:p14="http://schemas.microsoft.com/office/powerpoint/2010/main" val="400707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Identity – Definition </a:t>
            </a:r>
          </a:p>
        </p:txBody>
      </p:sp>
      <p:sp>
        <p:nvSpPr>
          <p:cNvPr id="3" name="Content Placeholder 2"/>
          <p:cNvSpPr>
            <a:spLocks noGrp="1"/>
          </p:cNvSpPr>
          <p:nvPr>
            <p:ph idx="1"/>
          </p:nvPr>
        </p:nvSpPr>
        <p:spPr/>
        <p:txBody>
          <a:bodyPr/>
          <a:lstStyle/>
          <a:p>
            <a:r>
              <a:rPr lang="en-US" dirty="0"/>
              <a:t>A digital identity is an online or networked identity adopted or claimed in cyberspace by an individual, organization, or electronic device.  </a:t>
            </a:r>
          </a:p>
          <a:p>
            <a:r>
              <a:rPr lang="en-US" dirty="0"/>
              <a:t>These users may also project more than one digital identity through multiple communities.  </a:t>
            </a:r>
          </a:p>
          <a:p>
            <a:r>
              <a:rPr lang="en-US" dirty="0"/>
              <a:t>In terms of digital identity management, key areas of concern are security and privacy.</a:t>
            </a:r>
          </a:p>
          <a:p>
            <a:endParaRPr lang="en-US" dirty="0"/>
          </a:p>
        </p:txBody>
      </p:sp>
    </p:spTree>
    <p:extLst>
      <p:ext uri="{BB962C8B-B14F-4D97-AF65-F5344CB8AC3E}">
        <p14:creationId xmlns:p14="http://schemas.microsoft.com/office/powerpoint/2010/main" val="74923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Identity – Characteristics </a:t>
            </a:r>
          </a:p>
        </p:txBody>
      </p:sp>
      <p:sp>
        <p:nvSpPr>
          <p:cNvPr id="3" name="Content Placeholder 2"/>
          <p:cNvSpPr>
            <a:spLocks noGrp="1"/>
          </p:cNvSpPr>
          <p:nvPr>
            <p:ph idx="1"/>
          </p:nvPr>
        </p:nvSpPr>
        <p:spPr>
          <a:xfrm>
            <a:off x="1141412" y="2249486"/>
            <a:ext cx="9905999" cy="4120834"/>
          </a:xfrm>
        </p:spPr>
        <p:txBody>
          <a:bodyPr>
            <a:normAutofit fontScale="85000" lnSpcReduction="20000"/>
          </a:bodyPr>
          <a:lstStyle/>
          <a:p>
            <a:r>
              <a:rPr lang="en-US" dirty="0"/>
              <a:t>Like its human counterpart, a digital identity is comprised of characteristics, or data attributes, such as the following:</a:t>
            </a:r>
          </a:p>
          <a:p>
            <a:pPr lvl="1"/>
            <a:r>
              <a:rPr lang="en-US" dirty="0"/>
              <a:t>Username and password</a:t>
            </a:r>
          </a:p>
          <a:p>
            <a:pPr lvl="1"/>
            <a:r>
              <a:rPr lang="en-US" dirty="0"/>
              <a:t>Online search activities, like electronic transactions</a:t>
            </a:r>
          </a:p>
          <a:p>
            <a:pPr lvl="1"/>
            <a:r>
              <a:rPr lang="en-US" dirty="0"/>
              <a:t>Date of birth</a:t>
            </a:r>
          </a:p>
          <a:p>
            <a:pPr lvl="1"/>
            <a:r>
              <a:rPr lang="en-US" dirty="0"/>
              <a:t>Social security number</a:t>
            </a:r>
          </a:p>
          <a:p>
            <a:pPr lvl="1"/>
            <a:r>
              <a:rPr lang="en-US" dirty="0"/>
              <a:t>Medical history</a:t>
            </a:r>
          </a:p>
          <a:p>
            <a:pPr lvl="1"/>
            <a:r>
              <a:rPr lang="en-US" dirty="0"/>
              <a:t>Purchasing history or behavior</a:t>
            </a:r>
          </a:p>
          <a:p>
            <a:r>
              <a:rPr lang="en-US" dirty="0"/>
              <a:t>A digital identity is linked to one or more digital identifiers, like an email address, URL or domain name.  Because identity theft is rampant on the Web, digital identity authentication and validation measures are critical to ensuring Web and network infrastructure security in the public and private sectors.</a:t>
            </a:r>
          </a:p>
          <a:p>
            <a:endParaRPr lang="en-US" dirty="0"/>
          </a:p>
        </p:txBody>
      </p:sp>
    </p:spTree>
    <p:extLst>
      <p:ext uri="{BB962C8B-B14F-4D97-AF65-F5344CB8AC3E}">
        <p14:creationId xmlns:p14="http://schemas.microsoft.com/office/powerpoint/2010/main" val="11340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Citizenship</a:t>
            </a:r>
          </a:p>
        </p:txBody>
      </p:sp>
      <p:sp>
        <p:nvSpPr>
          <p:cNvPr id="3" name="Content Placeholder 2"/>
          <p:cNvSpPr>
            <a:spLocks noGrp="1"/>
          </p:cNvSpPr>
          <p:nvPr>
            <p:ph idx="1"/>
          </p:nvPr>
        </p:nvSpPr>
        <p:spPr/>
        <p:txBody>
          <a:bodyPr/>
          <a:lstStyle/>
          <a:p>
            <a:r>
              <a:rPr lang="en-US" dirty="0"/>
              <a:t>Citizenship, or the participation and engagement of individuals within communities, is a cornerstone of democratic society. </a:t>
            </a:r>
          </a:p>
          <a:p>
            <a:r>
              <a:rPr lang="en-US" dirty="0"/>
              <a:t>In the 21st century, increasing access to, and the proliferation of, digital tools has allowed new forms of social, political, cultural, and global connectivity. </a:t>
            </a:r>
          </a:p>
          <a:p>
            <a:r>
              <a:rPr lang="en-US" dirty="0"/>
              <a:t>This connectedness has given rise to new forms of community discourse, often defined collectively as digital citizenship.</a:t>
            </a:r>
          </a:p>
          <a:p>
            <a:endParaRPr lang="en-US" dirty="0"/>
          </a:p>
        </p:txBody>
      </p:sp>
    </p:spTree>
    <p:extLst>
      <p:ext uri="{BB962C8B-B14F-4D97-AF65-F5344CB8AC3E}">
        <p14:creationId xmlns:p14="http://schemas.microsoft.com/office/powerpoint/2010/main" val="301554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Era – The Wild West</a:t>
            </a:r>
          </a:p>
        </p:txBody>
      </p:sp>
      <p:sp>
        <p:nvSpPr>
          <p:cNvPr id="3" name="Content Placeholder 2"/>
          <p:cNvSpPr>
            <a:spLocks noGrp="1"/>
          </p:cNvSpPr>
          <p:nvPr>
            <p:ph idx="1"/>
          </p:nvPr>
        </p:nvSpPr>
        <p:spPr/>
        <p:txBody>
          <a:bodyPr/>
          <a:lstStyle/>
          <a:p>
            <a:r>
              <a:rPr lang="en-US" dirty="0"/>
              <a:t>Are we still in the Wild West era of the Digital Age?</a:t>
            </a:r>
          </a:p>
          <a:p>
            <a:pPr lvl="1"/>
            <a:r>
              <a:rPr lang="en-US" i="1" dirty="0"/>
              <a:t>What are some of the dangers?</a:t>
            </a:r>
          </a:p>
          <a:p>
            <a:pPr lvl="1"/>
            <a:r>
              <a:rPr lang="en-US" i="1" dirty="0"/>
              <a:t>What are some of the benefits?</a:t>
            </a:r>
          </a:p>
          <a:p>
            <a:pPr lvl="1"/>
            <a:r>
              <a:rPr lang="en-US" i="1" dirty="0"/>
              <a:t>Who benefits the most?</a:t>
            </a:r>
          </a:p>
          <a:p>
            <a:pPr lvl="1"/>
            <a:r>
              <a:rPr lang="en-US" i="1" dirty="0"/>
              <a:t>Is the fun gone?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811" y="2926080"/>
            <a:ext cx="3749040" cy="3749040"/>
          </a:xfrm>
          <a:prstGeom prst="rect">
            <a:avLst/>
          </a:prstGeom>
        </p:spPr>
      </p:pic>
    </p:spTree>
    <p:extLst>
      <p:ext uri="{BB962C8B-B14F-4D97-AF65-F5344CB8AC3E}">
        <p14:creationId xmlns:p14="http://schemas.microsoft.com/office/powerpoint/2010/main" val="17605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Identity in the Hiring Process</a:t>
            </a:r>
          </a:p>
        </p:txBody>
      </p:sp>
      <p:sp>
        <p:nvSpPr>
          <p:cNvPr id="3" name="Content Placeholder 2"/>
          <p:cNvSpPr>
            <a:spLocks noGrp="1"/>
          </p:cNvSpPr>
          <p:nvPr>
            <p:ph idx="1"/>
          </p:nvPr>
        </p:nvSpPr>
        <p:spPr>
          <a:xfrm>
            <a:off x="1141412" y="2249486"/>
            <a:ext cx="9905999" cy="4130994"/>
          </a:xfrm>
        </p:spPr>
        <p:txBody>
          <a:bodyPr>
            <a:normAutofit fontScale="92500" lnSpcReduction="10000"/>
          </a:bodyPr>
          <a:lstStyle/>
          <a:p>
            <a:r>
              <a:rPr lang="en-US" dirty="0"/>
              <a:t>Employers and recruiters increasingly use social media, such as LinkedIn, and search engines, such as Google, to learn more about job seekers and to eliminate potential candidates based on posted information that might be deemed inappropriate. </a:t>
            </a:r>
          </a:p>
          <a:p>
            <a:r>
              <a:rPr lang="en-US" dirty="0"/>
              <a:t>In a poll conducted by Harris Poll on behalf of CareerBuilder (2014), 43% of hiring managers and human resource workers surveyed said they search for information and photos posted by job seekers, and 51% of those employers who look for additional information reported not hiring based on content candidates posted. </a:t>
            </a:r>
          </a:p>
          <a:p>
            <a:r>
              <a:rPr lang="en-US" dirty="0"/>
              <a:t>Among the reasons employers reported for eliminating candidates were posting indecent photos, indications of drug or alcohol use, and negative comments about previous employers (CareerBuilder, 2014).</a:t>
            </a:r>
          </a:p>
        </p:txBody>
      </p:sp>
    </p:spTree>
    <p:extLst>
      <p:ext uri="{BB962C8B-B14F-4D97-AF65-F5344CB8AC3E}">
        <p14:creationId xmlns:p14="http://schemas.microsoft.com/office/powerpoint/2010/main" val="195491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Leveraging Your Digital Identity</a:t>
            </a:r>
          </a:p>
        </p:txBody>
      </p:sp>
      <p:sp>
        <p:nvSpPr>
          <p:cNvPr id="3" name="Content Placeholder 2"/>
          <p:cNvSpPr>
            <a:spLocks noGrp="1"/>
          </p:cNvSpPr>
          <p:nvPr>
            <p:ph idx="1"/>
          </p:nvPr>
        </p:nvSpPr>
        <p:spPr/>
        <p:txBody>
          <a:bodyPr>
            <a:normAutofit fontScale="77500" lnSpcReduction="20000"/>
          </a:bodyPr>
          <a:lstStyle/>
          <a:p>
            <a:r>
              <a:rPr lang="en-US" dirty="0"/>
              <a:t>There is an on-going shift in the viewpoint of higher education concerning a student’s digital identity.  Colleges and universities now recognize the importance of using digital forums and social media as means for cultivating students’ awareness of, and contributions to, digital social discourse.  </a:t>
            </a:r>
          </a:p>
          <a:p>
            <a:r>
              <a:rPr lang="en-US" dirty="0"/>
              <a:t>Leveraging social media in conjunction with the classroom experience (in person or online) helps to set expectations for participating and contributing in meaningful ways.  Critical thinking, communication, and problem-solving are among the top skills sought by employers, and now educators believe part of their role is to help students develop awareness of what digital participation means and help them develop a digital identity to demonstrate key skills.  </a:t>
            </a:r>
          </a:p>
          <a:p>
            <a:r>
              <a:rPr lang="en-US" i="1" dirty="0"/>
              <a:t>Do you think it should be part of your professor’s role to help you develop your digital identity?  Has this been discussed with you before?  </a:t>
            </a:r>
          </a:p>
        </p:txBody>
      </p:sp>
    </p:spTree>
    <p:extLst>
      <p:ext uri="{BB962C8B-B14F-4D97-AF65-F5344CB8AC3E}">
        <p14:creationId xmlns:p14="http://schemas.microsoft.com/office/powerpoint/2010/main" val="285257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Online Reputation in a Digitally Archived World </a:t>
            </a:r>
            <a:br>
              <a:rPr lang="en-US" dirty="0"/>
            </a:br>
            <a:endParaRPr lang="en-US" dirty="0"/>
          </a:p>
        </p:txBody>
      </p:sp>
      <p:sp>
        <p:nvSpPr>
          <p:cNvPr id="3" name="Content Placeholder 2"/>
          <p:cNvSpPr>
            <a:spLocks noGrp="1"/>
          </p:cNvSpPr>
          <p:nvPr>
            <p:ph idx="1"/>
          </p:nvPr>
        </p:nvSpPr>
        <p:spPr>
          <a:xfrm>
            <a:off x="1141412" y="2249486"/>
            <a:ext cx="9905999" cy="4090354"/>
          </a:xfrm>
        </p:spPr>
        <p:txBody>
          <a:bodyPr>
            <a:normAutofit fontScale="92500" lnSpcReduction="20000"/>
          </a:bodyPr>
          <a:lstStyle/>
          <a:p>
            <a:r>
              <a:rPr lang="en-US" dirty="0"/>
              <a:t>Online reputation management is an essential component of digital identity and online participation, because what someone says about himself or herself, and what others say, shows up in his or her online digital footprint. </a:t>
            </a:r>
          </a:p>
          <a:p>
            <a:r>
              <a:rPr lang="en-US" dirty="0"/>
              <a:t>Because information and photos posted for a few minutes and deleted may still exist on servers or in archives such as the Internet Archive and may never truly disappear (Internet Archive, </a:t>
            </a:r>
            <a:r>
              <a:rPr lang="en-US" dirty="0" err="1"/>
              <a:t>n.d.</a:t>
            </a:r>
            <a:r>
              <a:rPr lang="en-US" dirty="0"/>
              <a:t>; </a:t>
            </a:r>
            <a:r>
              <a:rPr lang="en-US" dirty="0" err="1"/>
              <a:t>LePore</a:t>
            </a:r>
            <a:r>
              <a:rPr lang="en-US" dirty="0"/>
              <a:t>, 2015), there is a need for users of social media and devices such as tablets and smartphones to monitor online contributions. </a:t>
            </a:r>
          </a:p>
          <a:p>
            <a:r>
              <a:rPr lang="en-US" dirty="0"/>
              <a:t>Reputation management includes having an understanding of what social media sites offer, using search engines to monitor identity, and understanding how privacy and location settings are used (Madden &amp; Smith, 2010; </a:t>
            </a:r>
            <a:r>
              <a:rPr lang="en-US" dirty="0" err="1"/>
              <a:t>Rainie</a:t>
            </a:r>
            <a:r>
              <a:rPr lang="en-US" dirty="0"/>
              <a:t>, </a:t>
            </a:r>
            <a:r>
              <a:rPr lang="en-US" dirty="0" err="1"/>
              <a:t>Kiesler</a:t>
            </a:r>
            <a:r>
              <a:rPr lang="en-US" dirty="0"/>
              <a:t>, Kang, &amp; Madden, 2013).</a:t>
            </a:r>
          </a:p>
          <a:p>
            <a:endParaRPr lang="en-US" dirty="0"/>
          </a:p>
        </p:txBody>
      </p:sp>
    </p:spTree>
    <p:extLst>
      <p:ext uri="{BB962C8B-B14F-4D97-AF65-F5344CB8AC3E}">
        <p14:creationId xmlns:p14="http://schemas.microsoft.com/office/powerpoint/2010/main" val="134040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Digital Elevator Speech </a:t>
            </a:r>
          </a:p>
        </p:txBody>
      </p:sp>
      <p:sp>
        <p:nvSpPr>
          <p:cNvPr id="3" name="Content Placeholder 2"/>
          <p:cNvSpPr>
            <a:spLocks noGrp="1"/>
          </p:cNvSpPr>
          <p:nvPr>
            <p:ph idx="1"/>
          </p:nvPr>
        </p:nvSpPr>
        <p:spPr>
          <a:xfrm>
            <a:off x="1141412" y="2249486"/>
            <a:ext cx="9905999" cy="4039553"/>
          </a:xfrm>
        </p:spPr>
        <p:txBody>
          <a:bodyPr>
            <a:normAutofit fontScale="85000" lnSpcReduction="20000"/>
          </a:bodyPr>
          <a:lstStyle/>
          <a:p>
            <a:r>
              <a:rPr lang="en-US" dirty="0"/>
              <a:t>Businesses and career sites encourage job candidates to hone their “elevator speeches,” or short statements that quickly sum up the kind of job they want or the jobs they perform. </a:t>
            </a:r>
          </a:p>
          <a:p>
            <a:r>
              <a:rPr lang="en-US" dirty="0"/>
              <a:t>The concept is that you should be able to describe a function or skill concisely to a stakeholder in the time it takes to ride an elevator.  </a:t>
            </a:r>
          </a:p>
          <a:p>
            <a:r>
              <a:rPr lang="en-US" dirty="0"/>
              <a:t>In the digital world, this holds true as well, and there is no shortage of ways to quickly capture attention through use of short bursts of text, images, video, or a combination of these techniques. </a:t>
            </a:r>
          </a:p>
          <a:p>
            <a:r>
              <a:rPr lang="en-US" dirty="0"/>
              <a:t>According to the Pew Research Center’s 2014 social media survey, Pinterest, Instagram, and Twitter ranked among the top social media sites after Facebook and LinkedIn (Duggan et al., 2015).  Tools such as these make it easy to join conversations, collaborate, and hone visual and digital literacy skills, and they are good starting points for developing a digital identity.</a:t>
            </a:r>
          </a:p>
          <a:p>
            <a:endParaRPr lang="en-US" dirty="0"/>
          </a:p>
        </p:txBody>
      </p:sp>
    </p:spTree>
    <p:extLst>
      <p:ext uri="{BB962C8B-B14F-4D97-AF65-F5344CB8AC3E}">
        <p14:creationId xmlns:p14="http://schemas.microsoft.com/office/powerpoint/2010/main" val="1696613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82</TotalTime>
  <Words>955</Words>
  <Application>Microsoft Macintosh PowerPoint</Application>
  <PresentationFormat>Custom</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Digital Identity and Engagement</vt:lpstr>
      <vt:lpstr>Digital Identity – Definition </vt:lpstr>
      <vt:lpstr>Digital Identity – Characteristics </vt:lpstr>
      <vt:lpstr>Digital Citizenship</vt:lpstr>
      <vt:lpstr>Digital Era – The Wild West</vt:lpstr>
      <vt:lpstr>Digital Identity in the Hiring Process</vt:lpstr>
      <vt:lpstr>Leveraging Your Digital Identity</vt:lpstr>
      <vt:lpstr>Online Reputation in a Digitally Archived World  </vt:lpstr>
      <vt:lpstr>Digital Elevator Speech </vt:lpstr>
      <vt:lpstr>Digital Identity and Personal Branding </vt:lpstr>
      <vt:lpstr>IN-class Exercise</vt:lpstr>
      <vt:lpstr>Next Class…</vt:lpstr>
    </vt:vector>
  </TitlesOfParts>
  <Company>Marist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Identity and Engagement</dc:title>
  <dc:creator>John F Ansley</dc:creator>
  <cp:lastModifiedBy>Ross</cp:lastModifiedBy>
  <cp:revision>13</cp:revision>
  <dcterms:created xsi:type="dcterms:W3CDTF">2018-09-27T14:31:36Z</dcterms:created>
  <dcterms:modified xsi:type="dcterms:W3CDTF">2020-12-30T14:59:20Z</dcterms:modified>
</cp:coreProperties>
</file>