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9" name="Google Shape;39;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1" name="Google Shape;41;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valley.lib.virginia.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tapor-test.artsrn.ualberta.ca/home" TargetMode="External"/><Relationship Id="rId4" Type="http://schemas.openxmlformats.org/officeDocument/2006/relationships/hyperlink" Target="https://voyant-tools.org/" TargetMode="External"/><Relationship Id="rId5" Type="http://schemas.openxmlformats.org/officeDocument/2006/relationships/hyperlink" Target="http://dhresourcesforprojectbuilding.pbworks.com/w/page/69244319/Digital" TargetMode="External"/><Relationship Id="rId6" Type="http://schemas.openxmlformats.org/officeDocument/2006/relationships/hyperlink" Target="https://omeka.org/" TargetMode="External"/><Relationship Id="rId7" Type="http://schemas.openxmlformats.org/officeDocument/2006/relationships/hyperlink" Target="https://wordpress.com/" TargetMode="External"/><Relationship Id="rId8" Type="http://schemas.openxmlformats.org/officeDocument/2006/relationships/hyperlink" Target="http://wordhoard.northwestern.edu/userman/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wwp.northeastern.edu/" TargetMode="External"/><Relationship Id="rId4" Type="http://schemas.openxmlformats.org/officeDocument/2006/relationships/hyperlink" Target="http://whitmanarchive.org/" TargetMode="External"/><Relationship Id="rId5" Type="http://schemas.openxmlformats.org/officeDocument/2006/relationships/hyperlink" Target="http://www.edickinson.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500"/>
              <a:buFont typeface="Calibri"/>
              <a:buNone/>
            </a:pPr>
            <a:r>
              <a:rPr lang="en-US"/>
              <a:t>Digital Humanities</a:t>
            </a:r>
            <a:endParaRPr/>
          </a:p>
        </p:txBody>
      </p:sp>
      <p:sp>
        <p:nvSpPr>
          <p:cNvPr id="85" name="Google Shape;85;p1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lang="en-US"/>
              <a:t>History of DH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Criticism of DH</a:t>
            </a:r>
            <a:endParaRPr/>
          </a:p>
        </p:txBody>
      </p:sp>
      <p:sp>
        <p:nvSpPr>
          <p:cNvPr id="139" name="Google Shape;139;p22"/>
          <p:cNvSpPr txBox="1"/>
          <p:nvPr>
            <p:ph idx="1" type="body"/>
          </p:nvPr>
        </p:nvSpPr>
        <p:spPr>
          <a:xfrm>
            <a:off x="762000" y="1676400"/>
            <a:ext cx="7543800" cy="4572000"/>
          </a:xfrm>
          <a:prstGeom prst="rect">
            <a:avLst/>
          </a:prstGeom>
          <a:noFill/>
          <a:ln>
            <a:noFill/>
          </a:ln>
        </p:spPr>
        <p:txBody>
          <a:bodyPr anchorCtr="0" anchor="t" bIns="45700" lIns="91425" spcFirstLastPara="1" rIns="91425" wrap="square" tIns="45700">
            <a:noAutofit/>
          </a:bodyPr>
          <a:lstStyle/>
          <a:p>
            <a:pPr indent="-171450" lvl="0" marL="171450" rtl="0" algn="l">
              <a:lnSpc>
                <a:spcPct val="80000"/>
              </a:lnSpc>
              <a:spcBef>
                <a:spcPts val="0"/>
              </a:spcBef>
              <a:spcAft>
                <a:spcPts val="0"/>
              </a:spcAft>
              <a:buClr>
                <a:schemeClr val="dk1"/>
              </a:buClr>
              <a:buSzPts val="2100"/>
              <a:buChar char="•"/>
            </a:pPr>
            <a:r>
              <a:rPr lang="en-US"/>
              <a:t>Lack of attention to issues of race, class, gender, and sexuality.</a:t>
            </a:r>
            <a:endParaRPr/>
          </a:p>
          <a:p>
            <a:pPr indent="-171450" lvl="0" marL="171450" rtl="0" algn="l">
              <a:lnSpc>
                <a:spcPct val="80000"/>
              </a:lnSpc>
              <a:spcBef>
                <a:spcPts val="750"/>
              </a:spcBef>
              <a:spcAft>
                <a:spcPts val="0"/>
              </a:spcAft>
              <a:buClr>
                <a:schemeClr val="dk1"/>
              </a:buClr>
              <a:buSzPts val="2100"/>
              <a:buChar char="•"/>
            </a:pPr>
            <a:r>
              <a:rPr lang="en-US"/>
              <a:t>Negative publicity – scholars questioned if DH projects could provide the same level of analysis as traditional projects.</a:t>
            </a:r>
            <a:endParaRPr/>
          </a:p>
          <a:p>
            <a:pPr indent="-171450" lvl="0" marL="171450" rtl="0" algn="l">
              <a:lnSpc>
                <a:spcPct val="80000"/>
              </a:lnSpc>
              <a:spcBef>
                <a:spcPts val="750"/>
              </a:spcBef>
              <a:spcAft>
                <a:spcPts val="0"/>
              </a:spcAft>
              <a:buClr>
                <a:schemeClr val="dk1"/>
              </a:buClr>
              <a:buSzPts val="2100"/>
              <a:buChar char="•"/>
            </a:pPr>
            <a:r>
              <a:rPr lang="en-US"/>
              <a:t>Too much trust was being put into the technology.  The software wasn’t being designed by scholars in the humanities, so how do we know that the data being generated is accurate?  </a:t>
            </a:r>
            <a:endParaRPr/>
          </a:p>
          <a:p>
            <a:pPr indent="-171450" lvl="0" marL="171450" rtl="0" algn="l">
              <a:lnSpc>
                <a:spcPct val="80000"/>
              </a:lnSpc>
              <a:spcBef>
                <a:spcPts val="750"/>
              </a:spcBef>
              <a:spcAft>
                <a:spcPts val="0"/>
              </a:spcAft>
              <a:buClr>
                <a:schemeClr val="dk1"/>
              </a:buClr>
              <a:buSzPts val="2100"/>
              <a:buChar char="•"/>
            </a:pPr>
            <a:r>
              <a:rPr lang="en-US"/>
              <a:t>Diversity – Lack of racial diversity is inherent in the field because of when foundations of DH like UNIX and early computers were designed and built by white men during a time of major social upheaval.</a:t>
            </a:r>
            <a:endParaRPr/>
          </a:p>
          <a:p>
            <a:pPr indent="-171450" lvl="0" marL="171450" rtl="0" algn="l">
              <a:lnSpc>
                <a:spcPct val="80000"/>
              </a:lnSpc>
              <a:spcBef>
                <a:spcPts val="750"/>
              </a:spcBef>
              <a:spcAft>
                <a:spcPts val="0"/>
              </a:spcAft>
              <a:buClr>
                <a:schemeClr val="dk1"/>
              </a:buClr>
              <a:buSzPts val="2100"/>
              <a:buChar char="•"/>
            </a:pPr>
            <a:r>
              <a:rPr lang="en-US"/>
              <a:t>Issues of access – users with disabilities are often overlooked when DH projects are designed.  </a:t>
            </a:r>
            <a:endParaRPr/>
          </a:p>
          <a:p>
            <a:pPr indent="-171450" lvl="0" marL="171450" rtl="0" algn="l">
              <a:lnSpc>
                <a:spcPct val="80000"/>
              </a:lnSpc>
              <a:spcBef>
                <a:spcPts val="750"/>
              </a:spcBef>
              <a:spcAft>
                <a:spcPts val="0"/>
              </a:spcAft>
              <a:buClr>
                <a:schemeClr val="dk1"/>
              </a:buClr>
              <a:buSzPts val="2100"/>
              <a:buChar char="•"/>
            </a:pPr>
            <a:r>
              <a:rPr lang="en-US"/>
              <a:t>Lack of a peer review system.  </a:t>
            </a:r>
            <a:endParaRPr/>
          </a:p>
          <a:p>
            <a:pPr indent="-171450" lvl="1" marL="514350" rtl="0" algn="l">
              <a:lnSpc>
                <a:spcPct val="80000"/>
              </a:lnSpc>
              <a:spcBef>
                <a:spcPts val="375"/>
              </a:spcBef>
              <a:spcAft>
                <a:spcPts val="0"/>
              </a:spcAft>
              <a:buClr>
                <a:schemeClr val="dk1"/>
              </a:buClr>
              <a:buSzPts val="1800"/>
              <a:buChar char="•"/>
            </a:pPr>
            <a:r>
              <a:rPr lang="en-US"/>
              <a:t>How can we address this?  Can we address this?  Is it a problem?</a:t>
            </a:r>
            <a:endParaRPr/>
          </a:p>
          <a:p>
            <a:pPr indent="-38100" lvl="0" marL="171450" rtl="0" algn="l">
              <a:lnSpc>
                <a:spcPct val="8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5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5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500"/>
                                        <p:tgtEl>
                                          <p:spTgt spid="1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animEffect filter="fade" transition="in">
                                      <p:cBhvr>
                                        <p:cTn dur="500"/>
                                        <p:tgtEl>
                                          <p:spTgt spid="1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animEffect filter="fade" transition="in">
                                      <p:cBhvr>
                                        <p:cTn dur="500"/>
                                        <p:tgtEl>
                                          <p:spTgt spid="1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animEffect filter="fade" transition="in">
                                      <p:cBhvr>
                                        <p:cTn dur="500"/>
                                        <p:tgtEl>
                                          <p:spTgt spid="13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Quick Review…</a:t>
            </a:r>
            <a:endParaRPr/>
          </a:p>
        </p:txBody>
      </p:sp>
      <p:sp>
        <p:nvSpPr>
          <p:cNvPr id="91" name="Google Shape;91;p14"/>
          <p:cNvSpPr txBox="1"/>
          <p:nvPr>
            <p:ph idx="1" type="body"/>
          </p:nvPr>
        </p:nvSpPr>
        <p:spPr>
          <a:xfrm>
            <a:off x="762000" y="1600200"/>
            <a:ext cx="7543800" cy="4191000"/>
          </a:xfrm>
          <a:prstGeom prst="rect">
            <a:avLst/>
          </a:prstGeom>
          <a:noFill/>
          <a:ln>
            <a:noFill/>
          </a:ln>
        </p:spPr>
        <p:txBody>
          <a:bodyPr anchorCtr="0" anchor="t" bIns="45700" lIns="91425" spcFirstLastPara="1" rIns="91425" wrap="square" tIns="45700">
            <a:noAutofit/>
          </a:bodyPr>
          <a:lstStyle/>
          <a:p>
            <a:pPr indent="-171450" lvl="0" marL="171450" rtl="0" algn="l">
              <a:lnSpc>
                <a:spcPct val="80000"/>
              </a:lnSpc>
              <a:spcBef>
                <a:spcPts val="0"/>
              </a:spcBef>
              <a:spcAft>
                <a:spcPts val="0"/>
              </a:spcAft>
              <a:buClr>
                <a:schemeClr val="dk1"/>
              </a:buClr>
              <a:buSzPts val="2100"/>
              <a:buChar char="•"/>
            </a:pPr>
            <a:r>
              <a:rPr lang="en-US"/>
              <a:t>DH is a relatively new area of scholarly activity that intersects with digital technologies and the humanities.  </a:t>
            </a:r>
            <a:endParaRPr/>
          </a:p>
          <a:p>
            <a:pPr indent="-171450" lvl="0" marL="171450" rtl="0" algn="l">
              <a:lnSpc>
                <a:spcPct val="80000"/>
              </a:lnSpc>
              <a:spcBef>
                <a:spcPts val="750"/>
              </a:spcBef>
              <a:spcAft>
                <a:spcPts val="0"/>
              </a:spcAft>
              <a:buClr>
                <a:schemeClr val="dk1"/>
              </a:buClr>
              <a:buSzPts val="2100"/>
              <a:buChar char="•"/>
            </a:pPr>
            <a:r>
              <a:rPr lang="en-US"/>
              <a:t>DH can be viewed as a new way of doing scholarship that involves collaborative, transdisciplinary, and computationally engaged research, teaching, and publishing.  </a:t>
            </a:r>
            <a:endParaRPr/>
          </a:p>
          <a:p>
            <a:pPr indent="-171450" lvl="0" marL="171450" rtl="0" algn="l">
              <a:lnSpc>
                <a:spcPct val="80000"/>
              </a:lnSpc>
              <a:spcBef>
                <a:spcPts val="750"/>
              </a:spcBef>
              <a:spcAft>
                <a:spcPts val="0"/>
              </a:spcAft>
              <a:buClr>
                <a:schemeClr val="dk1"/>
              </a:buClr>
              <a:buSzPts val="2100"/>
              <a:buChar char="•"/>
            </a:pPr>
            <a:r>
              <a:rPr lang="en-US"/>
              <a:t>DH is going beyond the printed word as the main medium for producing scholarship and distributing it.</a:t>
            </a:r>
            <a:endParaRPr/>
          </a:p>
          <a:p>
            <a:pPr indent="-171450" lvl="0" marL="171450" rtl="0" algn="l">
              <a:lnSpc>
                <a:spcPct val="80000"/>
              </a:lnSpc>
              <a:spcBef>
                <a:spcPts val="750"/>
              </a:spcBef>
              <a:spcAft>
                <a:spcPts val="0"/>
              </a:spcAft>
              <a:buClr>
                <a:schemeClr val="dk1"/>
              </a:buClr>
              <a:buSzPts val="2100"/>
              <a:buChar char="•"/>
            </a:pPr>
            <a:r>
              <a:rPr lang="en-US"/>
              <a:t>DH is making new scholarship possible, but we also have to be sure to study and critique how this work is impacting cultural heritage and digital culture.  </a:t>
            </a:r>
            <a:endParaRPr/>
          </a:p>
          <a:p>
            <a:pPr indent="-171450" lvl="0" marL="171450" rtl="0" algn="l">
              <a:lnSpc>
                <a:spcPct val="80000"/>
              </a:lnSpc>
              <a:spcBef>
                <a:spcPts val="750"/>
              </a:spcBef>
              <a:spcAft>
                <a:spcPts val="0"/>
              </a:spcAft>
              <a:buClr>
                <a:schemeClr val="dk1"/>
              </a:buClr>
              <a:buSzPts val="2100"/>
              <a:buChar char="•"/>
            </a:pPr>
            <a:r>
              <a:rPr lang="en-US"/>
              <a:t>There needs to be a two way relationship between the humanities and digital technology in which both sides are questioning one another to create a successful balance.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5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5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5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5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500"/>
                                        <p:tgtEl>
                                          <p:spTgt spid="9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Definition</a:t>
            </a:r>
            <a:endParaRPr/>
          </a:p>
        </p:txBody>
      </p:sp>
      <p:sp>
        <p:nvSpPr>
          <p:cNvPr id="97" name="Google Shape;97;p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lang="en-US"/>
              <a:t>Based on your readings, what do you think DH is?</a:t>
            </a:r>
            <a:endParaRPr/>
          </a:p>
          <a:p>
            <a:pPr indent="-171450" lvl="0" marL="171450" rtl="0" algn="l">
              <a:lnSpc>
                <a:spcPct val="90000"/>
              </a:lnSpc>
              <a:spcBef>
                <a:spcPts val="750"/>
              </a:spcBef>
              <a:spcAft>
                <a:spcPts val="0"/>
              </a:spcAft>
              <a:buClr>
                <a:schemeClr val="dk1"/>
              </a:buClr>
              <a:buSzPts val="2100"/>
              <a:buChar char="•"/>
            </a:pPr>
            <a:r>
              <a:rPr lang="en-US"/>
              <a:t>The definition of DH is continually changing, because technology is continually changing.  So, current definitions can be quickly outdated and can potentially limit the future potential of DH. </a:t>
            </a:r>
            <a:endParaRPr/>
          </a:p>
          <a:p>
            <a:pPr indent="-171450" lvl="0" marL="171450" rtl="0" algn="l">
              <a:lnSpc>
                <a:spcPct val="90000"/>
              </a:lnSpc>
              <a:spcBef>
                <a:spcPts val="750"/>
              </a:spcBef>
              <a:spcAft>
                <a:spcPts val="0"/>
              </a:spcAft>
              <a:buClr>
                <a:schemeClr val="dk1"/>
              </a:buClr>
              <a:buSzPts val="2100"/>
              <a:buChar char="•"/>
            </a:pPr>
            <a:r>
              <a:rPr lang="en-US"/>
              <a:t>DH can embrace a wide range of topics from text encoding initiatives, to data mining large cultural datasets, to 3-D modeling.  </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5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5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500"/>
                                        <p:tgtEl>
                                          <p:spTgt spid="9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Values and Methods</a:t>
            </a:r>
            <a:endParaRPr/>
          </a:p>
        </p:txBody>
      </p:sp>
      <p:sp>
        <p:nvSpPr>
          <p:cNvPr id="103" name="Google Shape;103;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lang="en-US"/>
              <a:t>DH grew out of the concept of being open and accessible. </a:t>
            </a:r>
            <a:endParaRPr/>
          </a:p>
          <a:p>
            <a:pPr indent="-171450" lvl="0" marL="171450" rtl="0" algn="l">
              <a:lnSpc>
                <a:spcPct val="90000"/>
              </a:lnSpc>
              <a:spcBef>
                <a:spcPts val="750"/>
              </a:spcBef>
              <a:spcAft>
                <a:spcPts val="0"/>
              </a:spcAft>
              <a:buClr>
                <a:schemeClr val="dk1"/>
              </a:buClr>
              <a:buSzPts val="2100"/>
              <a:buChar char="•"/>
            </a:pPr>
            <a:r>
              <a:rPr lang="en-US"/>
              <a:t>DH scholars are continuing in the scholarly tradition of answering existing research questions, challenging existing theories, or by coming up with new questioning by using computational methods. </a:t>
            </a:r>
            <a:endParaRPr/>
          </a:p>
          <a:p>
            <a:pPr indent="-171450" lvl="0" marL="171450" rtl="0" algn="l">
              <a:lnSpc>
                <a:spcPct val="90000"/>
              </a:lnSpc>
              <a:spcBef>
                <a:spcPts val="750"/>
              </a:spcBef>
              <a:spcAft>
                <a:spcPts val="0"/>
              </a:spcAft>
              <a:buClr>
                <a:schemeClr val="dk1"/>
              </a:buClr>
              <a:buSzPts val="2100"/>
              <a:buChar char="•"/>
            </a:pPr>
            <a:r>
              <a:rPr lang="en-US"/>
              <a:t>The Valley of the Shadow of Death project - </a:t>
            </a:r>
            <a:r>
              <a:rPr lang="en-US" u="sng">
                <a:solidFill>
                  <a:schemeClr val="hlink"/>
                </a:solidFill>
                <a:hlinkClick r:id="rId3"/>
              </a:rPr>
              <a:t>http://valley.lib.virginia.edu/</a:t>
            </a:r>
            <a:r>
              <a:rPr lang="en-US" u="sng"/>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5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5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500"/>
                                        <p:tgtEl>
                                          <p:spTgt spid="10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Tools</a:t>
            </a:r>
            <a:endParaRPr/>
          </a:p>
        </p:txBody>
      </p:sp>
      <p:sp>
        <p:nvSpPr>
          <p:cNvPr id="109" name="Google Shape;109;p17"/>
          <p:cNvSpPr txBox="1"/>
          <p:nvPr>
            <p:ph idx="1" type="body"/>
          </p:nvPr>
        </p:nvSpPr>
        <p:spPr>
          <a:xfrm>
            <a:off x="762000" y="1524000"/>
            <a:ext cx="7543800" cy="44958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lang="en-US"/>
              <a:t>DH scholars use a variety of tools in their work.  The complexity of the tools depends on the nature of their work and their budget. </a:t>
            </a:r>
            <a:endParaRPr/>
          </a:p>
          <a:p>
            <a:pPr indent="-171450" lvl="0" marL="171450" rtl="0" algn="l">
              <a:lnSpc>
                <a:spcPct val="90000"/>
              </a:lnSpc>
              <a:spcBef>
                <a:spcPts val="750"/>
              </a:spcBef>
              <a:spcAft>
                <a:spcPts val="0"/>
              </a:spcAft>
              <a:buClr>
                <a:schemeClr val="dk1"/>
              </a:buClr>
              <a:buSzPts val="2100"/>
              <a:buChar char="•"/>
            </a:pPr>
            <a:r>
              <a:rPr lang="en-US"/>
              <a:t>TAPoR - </a:t>
            </a:r>
            <a:r>
              <a:rPr lang="en-US" u="sng">
                <a:solidFill>
                  <a:schemeClr val="hlink"/>
                </a:solidFill>
                <a:hlinkClick r:id="rId3"/>
              </a:rPr>
              <a:t>http://tapor-test.artsrn.ualberta.ca/home</a:t>
            </a:r>
            <a:r>
              <a:rPr lang="en-US"/>
              <a:t> </a:t>
            </a:r>
            <a:endParaRPr/>
          </a:p>
          <a:p>
            <a:pPr indent="-171450" lvl="0" marL="171450" rtl="0" algn="l">
              <a:lnSpc>
                <a:spcPct val="90000"/>
              </a:lnSpc>
              <a:spcBef>
                <a:spcPts val="750"/>
              </a:spcBef>
              <a:spcAft>
                <a:spcPts val="0"/>
              </a:spcAft>
              <a:buClr>
                <a:schemeClr val="dk1"/>
              </a:buClr>
              <a:buSzPts val="2100"/>
              <a:buChar char="•"/>
            </a:pPr>
            <a:r>
              <a:rPr lang="en-US"/>
              <a:t>Voyant - </a:t>
            </a:r>
            <a:r>
              <a:rPr lang="en-US" u="sng">
                <a:solidFill>
                  <a:schemeClr val="hlink"/>
                </a:solidFill>
                <a:hlinkClick r:id="rId4"/>
              </a:rPr>
              <a:t>https://voyant-tools.org/</a:t>
            </a:r>
            <a:r>
              <a:rPr lang="en-US"/>
              <a:t> </a:t>
            </a:r>
            <a:endParaRPr/>
          </a:p>
          <a:p>
            <a:pPr indent="-171450" lvl="0" marL="171450" rtl="0" algn="l">
              <a:lnSpc>
                <a:spcPct val="90000"/>
              </a:lnSpc>
              <a:spcBef>
                <a:spcPts val="750"/>
              </a:spcBef>
              <a:spcAft>
                <a:spcPts val="0"/>
              </a:spcAft>
              <a:buClr>
                <a:schemeClr val="dk1"/>
              </a:buClr>
              <a:buSzPts val="2100"/>
              <a:buChar char="•"/>
            </a:pPr>
            <a:r>
              <a:rPr lang="en-US"/>
              <a:t>Digital Humanities Tools -  </a:t>
            </a:r>
            <a:r>
              <a:rPr lang="en-US" u="sng">
                <a:solidFill>
                  <a:schemeClr val="hlink"/>
                </a:solidFill>
                <a:hlinkClick r:id="rId5"/>
              </a:rPr>
              <a:t>http://dhresourcesforprojectbuilding.pbworks.com/w/page/69244319/Digital</a:t>
            </a:r>
            <a:endParaRPr/>
          </a:p>
          <a:p>
            <a:pPr indent="-171450" lvl="0" marL="171450" rtl="0" algn="l">
              <a:lnSpc>
                <a:spcPct val="90000"/>
              </a:lnSpc>
              <a:spcBef>
                <a:spcPts val="750"/>
              </a:spcBef>
              <a:spcAft>
                <a:spcPts val="0"/>
              </a:spcAft>
              <a:buClr>
                <a:schemeClr val="dk1"/>
              </a:buClr>
              <a:buSzPts val="2100"/>
              <a:buChar char="•"/>
            </a:pPr>
            <a:r>
              <a:rPr lang="en-US"/>
              <a:t>Omeka - </a:t>
            </a:r>
            <a:r>
              <a:rPr lang="en-US" u="sng">
                <a:solidFill>
                  <a:schemeClr val="hlink"/>
                </a:solidFill>
                <a:hlinkClick r:id="rId6"/>
              </a:rPr>
              <a:t>https://omeka.org/</a:t>
            </a:r>
            <a:r>
              <a:rPr lang="en-US"/>
              <a:t> </a:t>
            </a:r>
            <a:endParaRPr/>
          </a:p>
          <a:p>
            <a:pPr indent="-171450" lvl="0" marL="171450" rtl="0" algn="l">
              <a:lnSpc>
                <a:spcPct val="90000"/>
              </a:lnSpc>
              <a:spcBef>
                <a:spcPts val="750"/>
              </a:spcBef>
              <a:spcAft>
                <a:spcPts val="0"/>
              </a:spcAft>
              <a:buClr>
                <a:schemeClr val="dk1"/>
              </a:buClr>
              <a:buSzPts val="2100"/>
              <a:buChar char="•"/>
            </a:pPr>
            <a:r>
              <a:rPr lang="en-US"/>
              <a:t>Word Press - </a:t>
            </a:r>
            <a:r>
              <a:rPr lang="en-US" u="sng">
                <a:solidFill>
                  <a:schemeClr val="hlink"/>
                </a:solidFill>
                <a:hlinkClick r:id="rId7"/>
              </a:rPr>
              <a:t>https://wordpress.com/</a:t>
            </a:r>
            <a:r>
              <a:rPr lang="en-US"/>
              <a:t> </a:t>
            </a:r>
            <a:endParaRPr/>
          </a:p>
          <a:p>
            <a:pPr indent="-171450" lvl="0" marL="171450" rtl="0" algn="l">
              <a:lnSpc>
                <a:spcPct val="90000"/>
              </a:lnSpc>
              <a:spcBef>
                <a:spcPts val="750"/>
              </a:spcBef>
              <a:spcAft>
                <a:spcPts val="0"/>
              </a:spcAft>
              <a:buClr>
                <a:schemeClr val="dk1"/>
              </a:buClr>
              <a:buSzPts val="2100"/>
              <a:buChar char="•"/>
            </a:pPr>
            <a:r>
              <a:rPr lang="en-US"/>
              <a:t>WordHoard - </a:t>
            </a:r>
            <a:r>
              <a:rPr lang="en-US" u="sng">
                <a:solidFill>
                  <a:schemeClr val="hlink"/>
                </a:solidFill>
                <a:hlinkClick r:id="rId8"/>
              </a:rPr>
              <a:t>http://wordhoard.northwestern.edu/userman/index.html</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5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5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5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5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500"/>
                                        <p:tgtEl>
                                          <p:spTgt spid="1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animEffect filter="fade" transition="in">
                                      <p:cBhvr>
                                        <p:cTn dur="500"/>
                                        <p:tgtEl>
                                          <p:spTgt spid="1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animEffect filter="fade" transition="in">
                                      <p:cBhvr>
                                        <p:cTn dur="500"/>
                                        <p:tgtEl>
                                          <p:spTgt spid="1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7" st="7"/>
                                            </p:txEl>
                                          </p:spTgt>
                                        </p:tgtEl>
                                        <p:attrNameLst>
                                          <p:attrName>style.visibility</p:attrName>
                                        </p:attrNameLst>
                                      </p:cBhvr>
                                      <p:to>
                                        <p:strVal val="visible"/>
                                      </p:to>
                                    </p:set>
                                    <p:animEffect filter="fade" transition="in">
                                      <p:cBhvr>
                                        <p:cTn dur="500"/>
                                        <p:tgtEl>
                                          <p:spTgt spid="10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Projects</a:t>
            </a:r>
            <a:endParaRPr/>
          </a:p>
        </p:txBody>
      </p:sp>
      <p:sp>
        <p:nvSpPr>
          <p:cNvPr id="115" name="Google Shape;115;p1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lang="en-US"/>
              <a:t>DH projects tend to be team oriented.</a:t>
            </a:r>
            <a:endParaRPr/>
          </a:p>
          <a:p>
            <a:pPr indent="-171450" lvl="0" marL="171450" rtl="0" algn="l">
              <a:lnSpc>
                <a:spcPct val="90000"/>
              </a:lnSpc>
              <a:spcBef>
                <a:spcPts val="750"/>
              </a:spcBef>
              <a:spcAft>
                <a:spcPts val="0"/>
              </a:spcAft>
              <a:buClr>
                <a:schemeClr val="dk1"/>
              </a:buClr>
              <a:buSzPts val="2100"/>
              <a:buChar char="•"/>
            </a:pPr>
            <a:r>
              <a:rPr lang="en-US"/>
              <a:t>Project examples:  </a:t>
            </a:r>
            <a:endParaRPr/>
          </a:p>
          <a:p>
            <a:pPr indent="-171450" lvl="1" marL="514350" rtl="0" algn="l">
              <a:lnSpc>
                <a:spcPct val="90000"/>
              </a:lnSpc>
              <a:spcBef>
                <a:spcPts val="375"/>
              </a:spcBef>
              <a:spcAft>
                <a:spcPts val="0"/>
              </a:spcAft>
              <a:buClr>
                <a:schemeClr val="dk1"/>
              </a:buClr>
              <a:buSzPts val="2200"/>
              <a:buChar char="•"/>
            </a:pPr>
            <a:r>
              <a:rPr lang="en-US" sz="2200"/>
              <a:t>The Women Writers Project - </a:t>
            </a:r>
            <a:r>
              <a:rPr lang="en-US" sz="2200" u="sng">
                <a:solidFill>
                  <a:schemeClr val="hlink"/>
                </a:solidFill>
                <a:hlinkClick r:id="rId3"/>
              </a:rPr>
              <a:t>http://www.wwp.northeastern.edu/</a:t>
            </a:r>
            <a:endParaRPr sz="1600"/>
          </a:p>
          <a:p>
            <a:pPr indent="-171450" lvl="1" marL="514350" rtl="0" algn="l">
              <a:lnSpc>
                <a:spcPct val="90000"/>
              </a:lnSpc>
              <a:spcBef>
                <a:spcPts val="375"/>
              </a:spcBef>
              <a:spcAft>
                <a:spcPts val="0"/>
              </a:spcAft>
              <a:buClr>
                <a:schemeClr val="dk1"/>
              </a:buClr>
              <a:buSzPts val="2200"/>
              <a:buChar char="•"/>
            </a:pPr>
            <a:r>
              <a:rPr lang="en-US" sz="2200"/>
              <a:t>The Walt Whitman Archive - </a:t>
            </a:r>
            <a:r>
              <a:rPr lang="en-US" sz="2200" u="sng">
                <a:solidFill>
                  <a:schemeClr val="hlink"/>
                </a:solidFill>
                <a:hlinkClick r:id="rId4"/>
              </a:rPr>
              <a:t>http://whitmanarchive.org/</a:t>
            </a:r>
            <a:endParaRPr sz="1600"/>
          </a:p>
          <a:p>
            <a:pPr indent="-171450" lvl="1" marL="514350" rtl="0" algn="l">
              <a:lnSpc>
                <a:spcPct val="90000"/>
              </a:lnSpc>
              <a:spcBef>
                <a:spcPts val="375"/>
              </a:spcBef>
              <a:spcAft>
                <a:spcPts val="0"/>
              </a:spcAft>
              <a:buClr>
                <a:schemeClr val="dk1"/>
              </a:buClr>
              <a:buSzPts val="2200"/>
              <a:buChar char="•"/>
            </a:pPr>
            <a:r>
              <a:rPr lang="en-US" sz="2200"/>
              <a:t>The Emily Dickinson Archive - </a:t>
            </a:r>
            <a:r>
              <a:rPr lang="en-US" sz="2200" u="sng">
                <a:solidFill>
                  <a:schemeClr val="hlink"/>
                </a:solidFill>
                <a:hlinkClick r:id="rId5"/>
              </a:rPr>
              <a:t>http://www.edickinson.org/</a:t>
            </a:r>
            <a:endParaRPr sz="1600"/>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5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5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5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5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500"/>
                                        <p:tgtEl>
                                          <p:spTgt spid="1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Effect filter="fade" transition="in">
                                      <p:cBhvr>
                                        <p:cTn dur="500"/>
                                        <p:tgtEl>
                                          <p:spTgt spid="11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History</a:t>
            </a:r>
            <a:endParaRPr/>
          </a:p>
        </p:txBody>
      </p:sp>
      <p:sp>
        <p:nvSpPr>
          <p:cNvPr id="121" name="Google Shape;121;p19"/>
          <p:cNvSpPr txBox="1"/>
          <p:nvPr>
            <p:ph idx="1" type="body"/>
          </p:nvPr>
        </p:nvSpPr>
        <p:spPr>
          <a:xfrm>
            <a:off x="762000" y="1524000"/>
            <a:ext cx="7543800" cy="4495800"/>
          </a:xfrm>
          <a:prstGeom prst="rect">
            <a:avLst/>
          </a:prstGeom>
          <a:noFill/>
          <a:ln>
            <a:noFill/>
          </a:ln>
        </p:spPr>
        <p:txBody>
          <a:bodyPr anchorCtr="0" anchor="t" bIns="45700" lIns="91425" spcFirstLastPara="1" rIns="91425" wrap="square" tIns="45700">
            <a:noAutofit/>
          </a:bodyPr>
          <a:lstStyle/>
          <a:p>
            <a:pPr indent="-171450" lvl="0" marL="171450" rtl="0" algn="l">
              <a:lnSpc>
                <a:spcPct val="80000"/>
              </a:lnSpc>
              <a:spcBef>
                <a:spcPts val="0"/>
              </a:spcBef>
              <a:spcAft>
                <a:spcPts val="0"/>
              </a:spcAft>
              <a:buClr>
                <a:schemeClr val="dk1"/>
              </a:buClr>
              <a:buSzPts val="1942"/>
              <a:buChar char="•"/>
            </a:pPr>
            <a:r>
              <a:rPr lang="en-US" sz="1942"/>
              <a:t>DH comes out of the field of </a:t>
            </a:r>
            <a:r>
              <a:rPr i="1" lang="en-US" sz="1942"/>
              <a:t>humanities computing</a:t>
            </a:r>
            <a:r>
              <a:rPr lang="en-US" sz="1942"/>
              <a:t>, which dates back to the 1940s.  </a:t>
            </a:r>
            <a:endParaRPr/>
          </a:p>
          <a:p>
            <a:pPr indent="-171450" lvl="0" marL="171450" rtl="0" algn="l">
              <a:lnSpc>
                <a:spcPct val="80000"/>
              </a:lnSpc>
              <a:spcBef>
                <a:spcPts val="750"/>
              </a:spcBef>
              <a:spcAft>
                <a:spcPts val="0"/>
              </a:spcAft>
              <a:buClr>
                <a:schemeClr val="dk1"/>
              </a:buClr>
              <a:buSzPts val="1942"/>
              <a:buChar char="•"/>
            </a:pPr>
            <a:r>
              <a:rPr lang="en-US" sz="1942"/>
              <a:t>The work of the Jesuit scholar Roberto Busa is often viewed as being the start of the field of DH.  </a:t>
            </a:r>
            <a:endParaRPr/>
          </a:p>
          <a:p>
            <a:pPr indent="-171450" lvl="0" marL="171450" rtl="0" algn="l">
              <a:lnSpc>
                <a:spcPct val="80000"/>
              </a:lnSpc>
              <a:spcBef>
                <a:spcPts val="750"/>
              </a:spcBef>
              <a:spcAft>
                <a:spcPts val="0"/>
              </a:spcAft>
              <a:buClr>
                <a:schemeClr val="dk1"/>
              </a:buClr>
              <a:buSzPts val="1942"/>
              <a:buChar char="•"/>
            </a:pPr>
            <a:r>
              <a:rPr lang="en-US" sz="1942"/>
              <a:t>Busa, in collaboration with IBM, created a computer generated concordance of Thomas Aquinas’ works, which was known as the </a:t>
            </a:r>
            <a:r>
              <a:rPr i="1" lang="en-US" sz="1942"/>
              <a:t>Index Thomisticus</a:t>
            </a:r>
            <a:r>
              <a:rPr lang="en-US" sz="1942"/>
              <a:t>.  </a:t>
            </a:r>
            <a:endParaRPr/>
          </a:p>
          <a:p>
            <a:pPr indent="-171450" lvl="0" marL="171450" rtl="0" algn="l">
              <a:lnSpc>
                <a:spcPct val="80000"/>
              </a:lnSpc>
              <a:spcBef>
                <a:spcPts val="750"/>
              </a:spcBef>
              <a:spcAft>
                <a:spcPts val="0"/>
              </a:spcAft>
              <a:buClr>
                <a:schemeClr val="dk1"/>
              </a:buClr>
              <a:buSzPts val="1942"/>
              <a:buChar char="•"/>
            </a:pPr>
            <a:r>
              <a:rPr lang="en-US" sz="1942"/>
              <a:t>DH work continued to expand slowly throughout the 50s, 60s, and 70s, largely due to the constraints of computers at the time and the access scholars had to them.  </a:t>
            </a:r>
            <a:endParaRPr/>
          </a:p>
          <a:p>
            <a:pPr indent="-171450" lvl="0" marL="171450" rtl="0" algn="l">
              <a:lnSpc>
                <a:spcPct val="80000"/>
              </a:lnSpc>
              <a:spcBef>
                <a:spcPts val="750"/>
              </a:spcBef>
              <a:spcAft>
                <a:spcPts val="0"/>
              </a:spcAft>
              <a:buClr>
                <a:schemeClr val="dk1"/>
              </a:buClr>
              <a:buSzPts val="1942"/>
              <a:buChar char="•"/>
            </a:pPr>
            <a:r>
              <a:rPr lang="en-US" sz="1942"/>
              <a:t>The first specialized journal in DH came out in 1966, which was called </a:t>
            </a:r>
            <a:r>
              <a:rPr i="1" lang="en-US" sz="1942"/>
              <a:t>Computers and Humanities.  </a:t>
            </a:r>
            <a:endParaRPr/>
          </a:p>
          <a:p>
            <a:pPr indent="-171450" lvl="0" marL="171450" rtl="0" algn="l">
              <a:lnSpc>
                <a:spcPct val="80000"/>
              </a:lnSpc>
              <a:spcBef>
                <a:spcPts val="750"/>
              </a:spcBef>
              <a:spcAft>
                <a:spcPts val="0"/>
              </a:spcAft>
              <a:buClr>
                <a:schemeClr val="dk1"/>
              </a:buClr>
              <a:buSzPts val="1942"/>
              <a:buChar char="•"/>
            </a:pPr>
            <a:r>
              <a:rPr lang="en-US" sz="1942"/>
              <a:t>Various associations were also founded, like The Association for Literary and Linguistic Computer (ALLC) in 1977 and the Association for Computers and the Humanities (ACH) in 1978.  </a:t>
            </a:r>
            <a:endParaRPr/>
          </a:p>
          <a:p>
            <a:pPr indent="-48133" lvl="0" marL="171450" rtl="0" algn="l">
              <a:lnSpc>
                <a:spcPct val="80000"/>
              </a:lnSpc>
              <a:spcBef>
                <a:spcPts val="750"/>
              </a:spcBef>
              <a:spcAft>
                <a:spcPts val="0"/>
              </a:spcAft>
              <a:buClr>
                <a:schemeClr val="dk1"/>
              </a:buClr>
              <a:buSzPts val="1942"/>
              <a:buNone/>
            </a:pPr>
            <a:r>
              <a:t/>
            </a:r>
            <a:endParaRPr sz="1942"/>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5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5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5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500"/>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500"/>
                                        <p:tgtEl>
                                          <p:spTgt spid="1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animEffect filter="fade" transition="in">
                                      <p:cBhvr>
                                        <p:cTn dur="500"/>
                                        <p:tgtEl>
                                          <p:spTgt spid="1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animEffect filter="fade" transition="in">
                                      <p:cBhvr>
                                        <p:cTn dur="500"/>
                                        <p:tgtEl>
                                          <p:spTgt spid="12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History</a:t>
            </a:r>
            <a:endParaRPr/>
          </a:p>
        </p:txBody>
      </p:sp>
      <p:sp>
        <p:nvSpPr>
          <p:cNvPr id="127" name="Google Shape;127;p20"/>
          <p:cNvSpPr txBox="1"/>
          <p:nvPr>
            <p:ph idx="1" type="body"/>
          </p:nvPr>
        </p:nvSpPr>
        <p:spPr>
          <a:xfrm>
            <a:off x="762000" y="1600200"/>
            <a:ext cx="7543800" cy="4191000"/>
          </a:xfrm>
          <a:prstGeom prst="rect">
            <a:avLst/>
          </a:prstGeom>
          <a:noFill/>
          <a:ln>
            <a:noFill/>
          </a:ln>
        </p:spPr>
        <p:txBody>
          <a:bodyPr anchorCtr="0" anchor="t" bIns="45700" lIns="91425" spcFirstLastPara="1" rIns="91425" wrap="square" tIns="45700">
            <a:noAutofit/>
          </a:bodyPr>
          <a:lstStyle/>
          <a:p>
            <a:pPr indent="-171450" lvl="0" marL="171450" rtl="0" algn="l">
              <a:lnSpc>
                <a:spcPct val="80000"/>
              </a:lnSpc>
              <a:spcBef>
                <a:spcPts val="0"/>
              </a:spcBef>
              <a:spcAft>
                <a:spcPts val="0"/>
              </a:spcAft>
              <a:buClr>
                <a:schemeClr val="dk1"/>
              </a:buClr>
              <a:buSzPts val="2100"/>
              <a:buChar char="•"/>
            </a:pPr>
            <a:r>
              <a:rPr lang="en-US"/>
              <a:t>Standardized tagging or encoding for digital texts and projects like the Text Encoding Initiative (TEI) was developed.  </a:t>
            </a:r>
            <a:endParaRPr/>
          </a:p>
          <a:p>
            <a:pPr indent="-171450" lvl="0" marL="171450" rtl="0" algn="l">
              <a:lnSpc>
                <a:spcPct val="80000"/>
              </a:lnSpc>
              <a:spcBef>
                <a:spcPts val="750"/>
              </a:spcBef>
              <a:spcAft>
                <a:spcPts val="0"/>
              </a:spcAft>
              <a:buClr>
                <a:schemeClr val="dk1"/>
              </a:buClr>
              <a:buSzPts val="2100"/>
              <a:buChar char="•"/>
            </a:pPr>
            <a:r>
              <a:rPr lang="en-US"/>
              <a:t>TEI was launched in 1987 and full guidelines were published in in 1994.  </a:t>
            </a:r>
            <a:endParaRPr/>
          </a:p>
          <a:p>
            <a:pPr indent="-171450" lvl="0" marL="171450" rtl="0" algn="l">
              <a:lnSpc>
                <a:spcPct val="80000"/>
              </a:lnSpc>
              <a:spcBef>
                <a:spcPts val="750"/>
              </a:spcBef>
              <a:spcAft>
                <a:spcPts val="0"/>
              </a:spcAft>
              <a:buClr>
                <a:schemeClr val="dk1"/>
              </a:buClr>
              <a:buSzPts val="2100"/>
              <a:buChar char="•"/>
            </a:pPr>
            <a:r>
              <a:rPr lang="en-US"/>
              <a:t>TEI was very important because it helped shape the field of electronic text analysis and it led to the development of Extensible Markup Language (XML), which is encoding scheme designed for digital editing.  </a:t>
            </a:r>
            <a:endParaRPr/>
          </a:p>
          <a:p>
            <a:pPr indent="-171450" lvl="0" marL="171450" rtl="0" algn="l">
              <a:lnSpc>
                <a:spcPct val="80000"/>
              </a:lnSpc>
              <a:spcBef>
                <a:spcPts val="750"/>
              </a:spcBef>
              <a:spcAft>
                <a:spcPts val="0"/>
              </a:spcAft>
              <a:buClr>
                <a:schemeClr val="dk1"/>
              </a:buClr>
              <a:buSzPts val="2100"/>
              <a:buChar char="•"/>
            </a:pPr>
            <a:r>
              <a:rPr lang="en-US"/>
              <a:t>Major digital text and image archives began to emerge in the 1990s with the advent of personal computing and the World Wide Web.  </a:t>
            </a:r>
            <a:endParaRPr/>
          </a:p>
          <a:p>
            <a:pPr indent="-171450" lvl="0" marL="171450" rtl="0" algn="l">
              <a:lnSpc>
                <a:spcPct val="80000"/>
              </a:lnSpc>
              <a:spcBef>
                <a:spcPts val="750"/>
              </a:spcBef>
              <a:spcAft>
                <a:spcPts val="0"/>
              </a:spcAft>
              <a:buClr>
                <a:schemeClr val="dk1"/>
              </a:buClr>
              <a:buSzPts val="2100"/>
              <a:buChar char="•"/>
            </a:pPr>
            <a:r>
              <a:rPr lang="en-US"/>
              <a:t>The Internet also allowed DH projects to become less centered on text and to become more multimedia in nature.  </a:t>
            </a:r>
            <a:endParaRPr/>
          </a:p>
          <a:p>
            <a:pPr indent="-38100" lvl="0" marL="171450" rtl="0" algn="l">
              <a:lnSpc>
                <a:spcPct val="8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5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5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5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5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500"/>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500"/>
                                        <p:tgtEl>
                                          <p:spTgt spid="12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lang="en-US"/>
              <a:t>History</a:t>
            </a:r>
            <a:endParaRPr/>
          </a:p>
        </p:txBody>
      </p:sp>
      <p:sp>
        <p:nvSpPr>
          <p:cNvPr id="133" name="Google Shape;133;p21"/>
          <p:cNvSpPr txBox="1"/>
          <p:nvPr>
            <p:ph idx="1" type="body"/>
          </p:nvPr>
        </p:nvSpPr>
        <p:spPr>
          <a:xfrm>
            <a:off x="762000" y="1524000"/>
            <a:ext cx="7543800" cy="41910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Char char="•"/>
            </a:pPr>
            <a:r>
              <a:rPr lang="en-US"/>
              <a:t>Up until 2004, DH was typically referred to as </a:t>
            </a:r>
            <a:r>
              <a:rPr i="1" lang="en-US"/>
              <a:t>humanities computing</a:t>
            </a:r>
            <a:r>
              <a:rPr lang="en-US"/>
              <a:t>. </a:t>
            </a:r>
            <a:endParaRPr/>
          </a:p>
          <a:p>
            <a:pPr indent="-171450" lvl="0" marL="171450" rtl="0" algn="l">
              <a:lnSpc>
                <a:spcPct val="90000"/>
              </a:lnSpc>
              <a:spcBef>
                <a:spcPts val="750"/>
              </a:spcBef>
              <a:spcAft>
                <a:spcPts val="0"/>
              </a:spcAft>
              <a:buClr>
                <a:schemeClr val="dk1"/>
              </a:buClr>
              <a:buSzPts val="2100"/>
              <a:buChar char="•"/>
            </a:pPr>
            <a:r>
              <a:rPr lang="en-US"/>
              <a:t>John Unsworth, Susan Schreibman, and Ray Siemens came up with the term DH in the anthology they edited called, </a:t>
            </a:r>
            <a:r>
              <a:rPr i="1" lang="en-US"/>
              <a:t>A Companion to Digital Humanities </a:t>
            </a:r>
            <a:r>
              <a:rPr lang="en-US"/>
              <a:t>(2004).  They thought DH would help keep the field from being viewed as mere digitization.  </a:t>
            </a:r>
            <a:endParaRPr/>
          </a:p>
          <a:p>
            <a:pPr indent="-171450" lvl="0" marL="171450" rtl="0" algn="l">
              <a:lnSpc>
                <a:spcPct val="90000"/>
              </a:lnSpc>
              <a:spcBef>
                <a:spcPts val="750"/>
              </a:spcBef>
              <a:spcAft>
                <a:spcPts val="0"/>
              </a:spcAft>
              <a:buClr>
                <a:schemeClr val="dk1"/>
              </a:buClr>
              <a:buSzPts val="2100"/>
              <a:buChar char="•"/>
            </a:pPr>
            <a:r>
              <a:rPr lang="en-US"/>
              <a:t>In 2006, the National Endowment for the Humanities (NEH) launched the Digital Humanities Initiative, which really made the term DH widespread in the US.  </a:t>
            </a:r>
            <a:endParaRPr/>
          </a:p>
          <a:p>
            <a:pPr indent="-171450" lvl="0" marL="171450" rtl="0" algn="l">
              <a:lnSpc>
                <a:spcPct val="90000"/>
              </a:lnSpc>
              <a:spcBef>
                <a:spcPts val="750"/>
              </a:spcBef>
              <a:spcAft>
                <a:spcPts val="0"/>
              </a:spcAft>
              <a:buClr>
                <a:schemeClr val="dk1"/>
              </a:buClr>
              <a:buSzPts val="2100"/>
              <a:buChar char="•"/>
            </a:pPr>
            <a:r>
              <a:rPr lang="en-US"/>
              <a:t>The 2009, MLA (Modern Language Association) conference further helped establish the field of DH, when many of scholars who made DH presentations were very well received.</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5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5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500"/>
                                        <p:tgtEl>
                                          <p:spTgt spid="13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