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93" r:id="rId2"/>
    <p:sldId id="593" r:id="rId3"/>
    <p:sldId id="616" r:id="rId4"/>
    <p:sldId id="617" r:id="rId5"/>
    <p:sldId id="618" r:id="rId6"/>
    <p:sldId id="619" r:id="rId7"/>
    <p:sldId id="620" r:id="rId8"/>
    <p:sldId id="621" r:id="rId9"/>
    <p:sldId id="622" r:id="rId10"/>
    <p:sldId id="623" r:id="rId11"/>
    <p:sldId id="624" r:id="rId12"/>
    <p:sldId id="625" r:id="rId13"/>
    <p:sldId id="492" r:id="rId14"/>
    <p:sldId id="599" r:id="rId15"/>
    <p:sldId id="615" r:id="rId16"/>
    <p:sldId id="595" r:id="rId17"/>
    <p:sldId id="598" r:id="rId18"/>
    <p:sldId id="626" r:id="rId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 autoAdjust="0"/>
    <p:restoredTop sz="86739" autoAdjust="0"/>
  </p:normalViewPr>
  <p:slideViewPr>
    <p:cSldViewPr>
      <p:cViewPr>
        <p:scale>
          <a:sx n="86" d="100"/>
          <a:sy n="86" d="100"/>
        </p:scale>
        <p:origin x="-2176" y="-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632"/>
    </p:cViewPr>
  </p:sorterViewPr>
  <p:notesViewPr>
    <p:cSldViewPr>
      <p:cViewPr varScale="1">
        <p:scale>
          <a:sx n="52" d="100"/>
          <a:sy n="52" d="100"/>
        </p:scale>
        <p:origin x="-2648" y="-8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Calibri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Calibri" pitchFamily="34" charset="0"/>
              </a:defRPr>
            </a:lvl1pPr>
          </a:lstStyle>
          <a:p>
            <a:fld id="{6BAA58E9-9897-4BCB-8E80-D7B66F95742D}" type="datetimeFigureOut">
              <a:rPr lang="en-GB" altLang="en-US"/>
              <a:pPr/>
              <a:t>12/30/20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Calibri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Calibri" pitchFamily="34" charset="0"/>
              </a:defRPr>
            </a:lvl1pPr>
          </a:lstStyle>
          <a:p>
            <a:fld id="{B02B0EC3-CF54-4521-A31F-4E57EBD861A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4435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mtClean="0"/>
              <a:t>http://www.gutenberg.org/cache/epub/2600/pg2600.txt</a:t>
            </a:r>
          </a:p>
          <a:p>
            <a:pPr>
              <a:spcBef>
                <a:spcPct val="0"/>
              </a:spcBef>
            </a:pPr>
            <a:r>
              <a:rPr lang="de-DE" altLang="en-US" smtClean="0"/>
              <a:t>„Russia“ appears 173 times</a:t>
            </a:r>
            <a:endParaRPr lang="en-GB" alt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9pPr>
          </a:lstStyle>
          <a:p>
            <a:fld id="{D33DE899-B69B-42E1-BE81-30B2EA6DB46E}" type="slidenum">
              <a:rPr lang="en-GB" altLang="en-US">
                <a:latin typeface="Calibri" pitchFamily="34" charset="0"/>
              </a:rPr>
              <a:pPr/>
              <a:t>13</a:t>
            </a:fld>
            <a:endParaRPr lang="en-GB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altLang="en-US" smtClean="0"/>
              <a:t>Add </a:t>
            </a:r>
            <a:endParaRPr lang="en-GB" altLang="en-US" smtClean="0"/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9pPr>
          </a:lstStyle>
          <a:p>
            <a:fld id="{9CEB6955-C097-4C37-AA26-B087DB483C8F}" type="slidenum">
              <a:rPr lang="en-GB" altLang="en-US">
                <a:solidFill>
                  <a:srgbClr val="000000"/>
                </a:solidFill>
                <a:latin typeface="Calibri" pitchFamily="34" charset="0"/>
              </a:rPr>
              <a:pPr/>
              <a:t>17</a:t>
            </a:fld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DAAAA-03DF-4F5B-8A0D-610E924FA20E}" type="datetime1">
              <a:rPr lang="en-US"/>
              <a:pPr>
                <a:defRPr/>
              </a:pPr>
              <a:t>12/30/20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  <a:endParaRPr lang="en-US" dirty="0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573956-9914-4B52-BE6D-EC1815CBC1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9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7524750" y="-36513"/>
            <a:ext cx="1325563" cy="457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77A93E3-D2F6-4D84-92F1-50B284E91664}" type="slidenum">
              <a:rPr lang="en-US" sz="1800" smtClean="0">
                <a:solidFill>
                  <a:schemeClr val="bg1"/>
                </a:solidFill>
                <a:latin typeface="+mj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186738" y="692150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9C63E-3EF2-4560-94EA-9AA77E7743D9}" type="datetime1">
              <a:rPr lang="en-US"/>
              <a:pPr>
                <a:defRPr/>
              </a:pPr>
              <a:t>12/30/20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96188" y="6308725"/>
            <a:ext cx="1325562" cy="457200"/>
          </a:xfrm>
        </p:spPr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23EDF4C9-CD31-41B5-B6A7-86D2B0EBC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6CE79-2C1E-4B89-B520-39525CD8B6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5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8A19E0B-7735-4024-A0E9-E9910C001E2B}" type="datetime1">
              <a:rPr lang="en-US"/>
              <a:pPr>
                <a:defRPr/>
              </a:pPr>
              <a:t>12/30/20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CC7C079-AB00-4FD9-BE59-31C93530F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5049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638B4-0FBD-469F-A614-71D575884490}" type="datetime1">
              <a:rPr lang="en-US"/>
              <a:pPr>
                <a:defRPr/>
              </a:pPr>
              <a:t>12/30/20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3FBF4-B0F5-4BC2-B26C-AA88446E69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0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D33DE-9D18-433D-BE9D-59ADDEEE5F26}" type="datetime1">
              <a:rPr lang="en-US"/>
              <a:pPr>
                <a:defRPr/>
              </a:pPr>
              <a:t>12/30/20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70879-5892-442E-A27C-70117C30F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85166-DB59-4655-BDC0-B2DA39B1C8F3}" type="datetime1">
              <a:rPr lang="en-US"/>
              <a:pPr>
                <a:defRPr/>
              </a:pPr>
              <a:t>12/30/20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AF821-BE21-4366-83CB-BD7A47FE3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7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23E29-9480-4CEC-982B-9374940B2E25}" type="datetime1">
              <a:rPr lang="en-US"/>
              <a:pPr>
                <a:defRPr/>
              </a:pPr>
              <a:t>12/30/20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4F2F0-D2D8-41DF-8C80-3006B85C2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0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2C4F2-1772-416B-B6A6-9BBD30AA13EB}" type="datetime1">
              <a:rPr lang="en-US"/>
              <a:pPr>
                <a:defRPr/>
              </a:pPr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D08A2-3908-4174-A638-E02D466ED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2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64417-B65F-461C-A035-657D9E98D7C5}" type="datetime1">
              <a:rPr lang="en-US"/>
              <a:pPr>
                <a:defRPr/>
              </a:pPr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E3457-4DA7-48AB-BD4A-F6592136C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9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78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78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2CC6238-0305-4C11-AAD1-39380ACD2086}" type="datetime1">
              <a:rPr lang="en-US"/>
              <a:pPr>
                <a:defRPr/>
              </a:pPr>
              <a:t>12/30/20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‹#›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F2E4CC-8DE1-4AF5-8D14-E8D89F8CED3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voyant-tools.org/about/examples-gallery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oyant-tools.org/" TargetMode="External"/><Relationship Id="rId3" Type="http://schemas.openxmlformats.org/officeDocument/2006/relationships/hyperlink" Target="http://docs.voyant-tools.org/star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ournalofdigitalhumanities.org/2-3/text-mining-tools-in-the-humanities-an-analysis-framework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opinionfinder/" TargetMode="External"/><Relationship Id="rId4" Type="http://schemas.openxmlformats.org/officeDocument/2006/relationships/hyperlink" Target="http://sentiment.christopherpotts.net/" TargetMode="External"/><Relationship Id="rId5" Type="http://schemas.openxmlformats.org/officeDocument/2006/relationships/hyperlink" Target="http://www.ark.cs.cmu.edu/TweetNLP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r>
              <a:rPr lang="de-DE" altLang="en-US" sz="4000" dirty="0" smtClean="0"/>
              <a:t>Text Analysis</a:t>
            </a:r>
            <a:endParaRPr lang="en-GB" altLang="en-US" sz="4000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68313" y="4365625"/>
            <a:ext cx="6778625" cy="2303463"/>
          </a:xfrm>
          <a:prstGeom prst="rect">
            <a:avLst/>
          </a:prstGeom>
        </p:spPr>
        <p:txBody>
          <a:bodyPr>
            <a:normAutofit/>
          </a:bodyPr>
          <a:lstStyle>
            <a:lvl1pPr marL="63500"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en-US" sz="2200" dirty="0" smtClean="0">
                <a:solidFill>
                  <a:schemeClr val="tx2"/>
                </a:solidFill>
                <a:latin typeface="Trebuchet MS" pitchFamily="34" charset="0"/>
              </a:rPr>
              <a:t>Digital Humanities</a:t>
            </a:r>
            <a:endParaRPr lang="en-GB" altLang="en-US" sz="1900" dirty="0">
              <a:solidFill>
                <a:schemeClr val="tx2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 v.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One problem with these approaches is that it is difficult to recognize which of the many relations that are shown are truly interesting. </a:t>
            </a:r>
            <a:endParaRPr lang="en-US" sz="2400" dirty="0" smtClean="0"/>
          </a:p>
          <a:p>
            <a:r>
              <a:rPr lang="en-US" sz="2400" dirty="0" smtClean="0"/>
              <a:t>You'll </a:t>
            </a:r>
            <a:r>
              <a:rPr lang="en-US" sz="2400" dirty="0"/>
              <a:t>immediately see who the big players are, but anyone who knows the business will already be aware of this. </a:t>
            </a:r>
            <a:endParaRPr lang="en-US" sz="2400" dirty="0" smtClean="0"/>
          </a:p>
          <a:p>
            <a:r>
              <a:rPr lang="en-US" sz="2400" dirty="0" smtClean="0"/>
              <a:t>You'll </a:t>
            </a:r>
            <a:r>
              <a:rPr lang="en-US" sz="2400" dirty="0"/>
              <a:t>also see many, many weak links between various players, </a:t>
            </a:r>
            <a:r>
              <a:rPr lang="en-US" sz="2400" dirty="0" smtClean="0"/>
              <a:t>even hundreds </a:t>
            </a:r>
            <a:r>
              <a:rPr lang="en-US" sz="2400" dirty="0"/>
              <a:t>or thousands of such links, and you can't tell which are the really interesting ones that you should pay attention to.</a:t>
            </a:r>
          </a:p>
        </p:txBody>
      </p:sp>
    </p:spTree>
    <p:extLst>
      <p:ext uri="{BB962C8B-B14F-4D97-AF65-F5344CB8AC3E}">
        <p14:creationId xmlns:p14="http://schemas.microsoft.com/office/powerpoint/2010/main" val="375766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farther though we need more sophisticated language analysis. </a:t>
            </a:r>
            <a:r>
              <a:rPr lang="en-US" dirty="0" smtClean="0"/>
              <a:t> A </a:t>
            </a:r>
            <a:r>
              <a:rPr lang="en-US" dirty="0"/>
              <a:t>number of </a:t>
            </a:r>
            <a:r>
              <a:rPr lang="en-US" dirty="0" smtClean="0"/>
              <a:t>researchers are </a:t>
            </a:r>
            <a:r>
              <a:rPr lang="en-US" dirty="0"/>
              <a:t>working on statistical techniques that try to assign semantics, or meaning, to parts of the text. </a:t>
            </a:r>
            <a:endParaRPr lang="en-US" dirty="0" smtClean="0"/>
          </a:p>
          <a:p>
            <a:r>
              <a:rPr lang="en-US" dirty="0" smtClean="0"/>
              <a:t>They break </a:t>
            </a:r>
            <a:r>
              <a:rPr lang="en-US" dirty="0"/>
              <a:t>off pieces of the problem of analysis, </a:t>
            </a:r>
            <a:r>
              <a:rPr lang="en-US" dirty="0" smtClean="0"/>
              <a:t>targeted </a:t>
            </a:r>
            <a:r>
              <a:rPr lang="en-US" dirty="0"/>
              <a:t>towards particular applications, rather than trying to "read" the articles as a whole.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31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text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fundamental limitations of text </a:t>
            </a:r>
            <a:r>
              <a:rPr lang="en-US" sz="2200" dirty="0" smtClean="0"/>
              <a:t>analysis are </a:t>
            </a:r>
            <a:r>
              <a:rPr lang="en-US" sz="2200" dirty="0"/>
              <a:t>first, that we will not be able to write programs that fully interpret text for a very long time, and second, that the information one needs is often not recorded in textual form. </a:t>
            </a:r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I tried to write a program that detected when </a:t>
            </a:r>
            <a:r>
              <a:rPr lang="en-US" sz="2200" dirty="0" smtClean="0"/>
              <a:t>and </a:t>
            </a:r>
            <a:r>
              <a:rPr lang="en-US" sz="2200" dirty="0"/>
              <a:t>where a new word came into </a:t>
            </a:r>
            <a:r>
              <a:rPr lang="en-US" sz="2200" dirty="0" smtClean="0"/>
              <a:t>existence, </a:t>
            </a:r>
            <a:r>
              <a:rPr lang="en-US" sz="2200" dirty="0"/>
              <a:t>and how it spread by analyzing web pages, I would miss important clues relating to usage in spoken conversations, email, on the radio and TV, and so on. </a:t>
            </a:r>
            <a:endParaRPr lang="en-US" sz="2200" dirty="0" smtClean="0"/>
          </a:p>
          <a:p>
            <a:r>
              <a:rPr lang="en-US" sz="2200" dirty="0" smtClean="0"/>
              <a:t>Similarly</a:t>
            </a:r>
            <a:r>
              <a:rPr lang="en-US" sz="2200" dirty="0"/>
              <a:t>, </a:t>
            </a:r>
            <a:r>
              <a:rPr lang="en-US" sz="2200" dirty="0" smtClean="0"/>
              <a:t>if </a:t>
            </a:r>
            <a:r>
              <a:rPr lang="en-US" sz="2200" dirty="0"/>
              <a:t>I tried to write a program that processes published documents in order to guess what will happen to a bill in Washington DC, I would fail because most of the action still happens in negotiations behind closed </a:t>
            </a:r>
            <a:r>
              <a:rPr lang="en-US" sz="2200" dirty="0" smtClean="0"/>
              <a:t>doors.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333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1066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Voyant </a:t>
            </a:r>
            <a:endParaRPr lang="en-GB" sz="3100" i="1" dirty="0"/>
          </a:p>
        </p:txBody>
      </p:sp>
      <p:pic>
        <p:nvPicPr>
          <p:cNvPr id="39938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916113"/>
            <a:ext cx="7416800" cy="456247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1066800"/>
          </a:xfrm>
        </p:spPr>
        <p:txBody>
          <a:bodyPr/>
          <a:lstStyle/>
          <a:p>
            <a:r>
              <a:rPr lang="de-DE" sz="3200" dirty="0"/>
              <a:t>Examples of Voyant in Research</a:t>
            </a:r>
            <a:endParaRPr lang="en-GB" alt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de-DE" dirty="0" smtClean="0"/>
              <a:t>Voyant Examples:</a:t>
            </a:r>
            <a:endParaRPr lang="en-GB" dirty="0" smtClean="0"/>
          </a:p>
          <a:p>
            <a:pPr marL="109728" indent="0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GB" sz="2400" dirty="0" smtClean="0">
                <a:hlinkClick r:id="rId2"/>
              </a:rPr>
              <a:t>http</a:t>
            </a:r>
            <a:r>
              <a:rPr lang="en-GB" sz="2400" dirty="0">
                <a:hlinkClick r:id="rId2"/>
              </a:rPr>
              <a:t>://docs.voyant-tools.org/about/examples-gallery</a:t>
            </a:r>
            <a:r>
              <a:rPr lang="en-GB" sz="2400" dirty="0" smtClean="0">
                <a:hlinkClick r:id="rId2"/>
              </a:rPr>
              <a:t>/</a:t>
            </a:r>
            <a:r>
              <a:rPr lang="en-GB" sz="2400" dirty="0" smtClean="0"/>
              <a:t> 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/>
          </p:cNvSpPr>
          <p:nvPr>
            <p:ph type="title" idx="4294967295"/>
          </p:nvPr>
        </p:nvSpPr>
        <p:spPr>
          <a:xfrm>
            <a:off x="468313" y="692150"/>
            <a:ext cx="8229600" cy="1066800"/>
          </a:xfrm>
          <a:solidFill>
            <a:schemeClr val="accent2"/>
          </a:solidFill>
        </p:spPr>
        <p:txBody>
          <a:bodyPr/>
          <a:lstStyle/>
          <a:p>
            <a:r>
              <a:rPr lang="en-GB" altLang="en-US" sz="3600" dirty="0" smtClean="0">
                <a:solidFill>
                  <a:schemeClr val="bg1"/>
                </a:solidFill>
              </a:rPr>
              <a:t>Using </a:t>
            </a:r>
            <a:r>
              <a:rPr lang="en-GB" altLang="en-US" sz="3600" dirty="0" err="1" smtClean="0">
                <a:solidFill>
                  <a:schemeClr val="bg1"/>
                </a:solidFill>
              </a:rPr>
              <a:t>Voyant</a:t>
            </a:r>
            <a:endParaRPr lang="en-GB" altLang="en-US" sz="3600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313" y="1844675"/>
            <a:ext cx="8229600" cy="4608513"/>
          </a:xfrm>
        </p:spPr>
        <p:txBody>
          <a:bodyPr>
            <a:normAutofit/>
          </a:bodyPr>
          <a:lstStyle/>
          <a:p>
            <a:pPr marL="109538" indent="0">
              <a:buNone/>
            </a:pPr>
            <a:r>
              <a:rPr lang="en-GB" altLang="en-US" dirty="0" err="1" smtClean="0"/>
              <a:t>Voyant</a:t>
            </a:r>
            <a:r>
              <a:rPr lang="en-GB" altLang="en-US" dirty="0" smtClean="0"/>
              <a:t> homepage:</a:t>
            </a:r>
          </a:p>
          <a:p>
            <a:pPr marL="109538" indent="0">
              <a:buNone/>
            </a:pPr>
            <a:r>
              <a:rPr lang="en-GB" altLang="en-US" dirty="0" smtClean="0">
                <a:hlinkClick r:id="rId2"/>
              </a:rPr>
              <a:t>https://voyant-tools.org/</a:t>
            </a:r>
            <a:endParaRPr lang="en-GB" altLang="en-US" dirty="0" smtClean="0"/>
          </a:p>
          <a:p>
            <a:pPr marL="109538" indent="0">
              <a:buNone/>
            </a:pPr>
            <a:endParaRPr lang="en-GB" altLang="en-US" dirty="0"/>
          </a:p>
          <a:p>
            <a:pPr marL="109538" indent="0">
              <a:buNone/>
            </a:pPr>
            <a:r>
              <a:rPr lang="en-GB" altLang="en-US" dirty="0" err="1" smtClean="0"/>
              <a:t>Voyant</a:t>
            </a:r>
            <a:r>
              <a:rPr lang="en-GB" altLang="en-US" dirty="0" smtClean="0"/>
              <a:t> help page:</a:t>
            </a:r>
          </a:p>
          <a:p>
            <a:pPr marL="109538" indent="0">
              <a:buNone/>
            </a:pPr>
            <a:r>
              <a:rPr lang="en-US" u="sng" dirty="0">
                <a:hlinkClick r:id="rId3"/>
              </a:rPr>
              <a:t>http://docs.voyant-tools.org/start</a:t>
            </a:r>
            <a:r>
              <a:rPr lang="en-US" u="sng" dirty="0" smtClean="0">
                <a:hlinkClick r:id="rId3"/>
              </a:rPr>
              <a:t>/</a:t>
            </a:r>
            <a:r>
              <a:rPr lang="en-GB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1066800"/>
          </a:xfrm>
        </p:spPr>
        <p:txBody>
          <a:bodyPr/>
          <a:lstStyle/>
          <a:p>
            <a:r>
              <a:rPr lang="de-DE" altLang="en-US" smtClean="0"/>
              <a:t>More DH-specific tools</a:t>
            </a:r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de-DE" dirty="0"/>
              <a:t>Overviews of 71 tools for Digital Humanists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de-DE" dirty="0"/>
              <a:t>Simpson, J., Rockwell, G., Chartier, R., Sinclair, S., Brown, S., Dyrbye, A., &amp; Uszkalo, K. (2013). Text Mining Tools in the Humanities: An Analysis Framework. Journal of Digital Humanities, 2 (3), </a:t>
            </a:r>
            <a:r>
              <a:rPr lang="de-DE" dirty="0">
                <a:hlinkClick r:id="rId2"/>
              </a:rPr>
              <a:t>http://journalofdigitalhumanities.org/2-3/text-mining-tools-in-the-humanities-an-analysis-framework/</a:t>
            </a:r>
            <a:r>
              <a:rPr lang="de-DE" dirty="0"/>
              <a:t> </a:t>
            </a:r>
          </a:p>
          <a:p>
            <a:pPr marL="109728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smtClean="0"/>
              <a:t>Tools </a:t>
            </a:r>
            <a:r>
              <a:rPr lang="de-DE" sz="3100" dirty="0" smtClean="0"/>
              <a:t>(powerful, but require some computing experience)</a:t>
            </a:r>
            <a:endParaRPr lang="en-GB" sz="31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55000" lnSpcReduction="200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dirty="0" smtClean="0"/>
              <a:t>Ling Pipe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GB" dirty="0" smtClean="0"/>
              <a:t>linguistic </a:t>
            </a:r>
            <a:r>
              <a:rPr lang="en-GB" dirty="0"/>
              <a:t>processing of </a:t>
            </a:r>
            <a:r>
              <a:rPr lang="en-GB" dirty="0" smtClean="0"/>
              <a:t>text including </a:t>
            </a:r>
            <a:r>
              <a:rPr lang="en-GB" dirty="0"/>
              <a:t>entity extraction, clustering and classification, etc.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GB" dirty="0" smtClean="0"/>
              <a:t>http</a:t>
            </a:r>
            <a:r>
              <a:rPr lang="en-GB" dirty="0"/>
              <a:t>://alias-i.com/lingpipe/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dirty="0" err="1" smtClean="0"/>
              <a:t>OpenNLP</a:t>
            </a:r>
            <a:endParaRPr lang="en-GB" dirty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GB" dirty="0" smtClean="0"/>
              <a:t>the </a:t>
            </a:r>
            <a:r>
              <a:rPr lang="en-GB" dirty="0"/>
              <a:t>most common NLP tasks, </a:t>
            </a:r>
            <a:r>
              <a:rPr lang="en-GB" dirty="0" smtClean="0"/>
              <a:t>such as </a:t>
            </a:r>
            <a:r>
              <a:rPr lang="en-GB" dirty="0"/>
              <a:t>POS tagging, named entity extraction, chunking and </a:t>
            </a:r>
            <a:r>
              <a:rPr lang="en-GB" dirty="0" err="1" smtClean="0"/>
              <a:t>coreference</a:t>
            </a:r>
            <a:r>
              <a:rPr lang="en-GB" dirty="0" smtClean="0"/>
              <a:t> resolution</a:t>
            </a:r>
            <a:r>
              <a:rPr lang="en-GB" dirty="0"/>
              <a:t>. </a:t>
            </a:r>
            <a:endParaRPr lang="en-GB" dirty="0" smtClean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GB" dirty="0" smtClean="0"/>
              <a:t>http</a:t>
            </a:r>
            <a:r>
              <a:rPr lang="en-GB" dirty="0"/>
              <a:t>://opennlp.apache.org/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dirty="0" smtClean="0"/>
              <a:t>Stanford Parser </a:t>
            </a:r>
            <a:r>
              <a:rPr lang="en-GB" dirty="0"/>
              <a:t>and Part-of-Speech (POS) Tagger </a:t>
            </a:r>
            <a:endParaRPr lang="en-GB" dirty="0" smtClean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GB" dirty="0" smtClean="0"/>
              <a:t>http</a:t>
            </a:r>
            <a:r>
              <a:rPr lang="en-GB" dirty="0"/>
              <a:t>://nlp.stanford.edu/software/tagger.shtm/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dirty="0" smtClean="0"/>
              <a:t>NTLK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GB" dirty="0" smtClean="0"/>
              <a:t>Toolkit for teaching </a:t>
            </a:r>
            <a:r>
              <a:rPr lang="en-GB" dirty="0"/>
              <a:t>and researching classification, clustering </a:t>
            </a:r>
            <a:r>
              <a:rPr lang="en-GB" dirty="0" smtClean="0"/>
              <a:t>and parsing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GB" dirty="0" smtClean="0"/>
              <a:t>http</a:t>
            </a:r>
            <a:r>
              <a:rPr lang="en-GB" dirty="0"/>
              <a:t>://www.nltk.org/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dirty="0" err="1" smtClean="0"/>
              <a:t>OpinionFinder</a:t>
            </a:r>
            <a:endParaRPr lang="en-GB" dirty="0"/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GB" dirty="0" smtClean="0"/>
              <a:t>subjective sentences, source </a:t>
            </a:r>
            <a:r>
              <a:rPr lang="en-GB" dirty="0"/>
              <a:t>(holder</a:t>
            </a:r>
            <a:r>
              <a:rPr lang="en-GB" dirty="0" smtClean="0"/>
              <a:t>) of </a:t>
            </a:r>
            <a:r>
              <a:rPr lang="en-GB" dirty="0"/>
              <a:t>the subjectivity and words that are included in </a:t>
            </a:r>
            <a:r>
              <a:rPr lang="en-GB" dirty="0" smtClean="0"/>
              <a:t>phrases expressing </a:t>
            </a:r>
            <a:r>
              <a:rPr lang="en-GB" dirty="0"/>
              <a:t>positive or negative sentiments.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code.google.com/p/opinionfinder/</a:t>
            </a:r>
            <a:endParaRPr lang="en-GB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de-DE" dirty="0" smtClean="0"/>
              <a:t>Basic sentiment tokenizer plus some tools, by Christopher Potts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de-DE" dirty="0" smtClean="0">
                <a:hlinkClick r:id="rId4"/>
              </a:rPr>
              <a:t>http://sentiment.christopherpotts.net</a:t>
            </a:r>
            <a:endParaRPr lang="de-DE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de-DE" dirty="0" smtClean="0"/>
              <a:t>Twitter NLP and Part-of-speech tagging</a:t>
            </a:r>
          </a:p>
          <a:p>
            <a:pPr marL="658368" lvl="1" indent="-246888" fontAlgn="auto">
              <a:spcAft>
                <a:spcPts val="0"/>
              </a:spcAft>
              <a:buFont typeface="Georgia"/>
              <a:buChar char="▫"/>
              <a:defRPr/>
            </a:pPr>
            <a:r>
              <a:rPr lang="de-DE" dirty="0" smtClean="0">
                <a:hlinkClick r:id="rId5"/>
              </a:rPr>
              <a:t>http://www.ark.cs.cmu.edu/TweetNLP/</a:t>
            </a:r>
            <a:r>
              <a:rPr lang="de-DE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and video analysis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420888"/>
            <a:ext cx="4666805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3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1066800"/>
          </a:xfrm>
        </p:spPr>
        <p:txBody>
          <a:bodyPr/>
          <a:lstStyle/>
          <a:p>
            <a:r>
              <a:rPr lang="de-DE" altLang="en-US" dirty="0" smtClean="0"/>
              <a:t>Stuff to think about... </a:t>
            </a:r>
            <a:endParaRPr lang="en-GB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What is text?</a:t>
            </a:r>
          </a:p>
          <a:p>
            <a:r>
              <a:rPr lang="en-GB" altLang="en-US" dirty="0" smtClean="0"/>
              <a:t>What questions can we ask of text?</a:t>
            </a:r>
          </a:p>
          <a:p>
            <a:r>
              <a:rPr lang="en-GB" altLang="en-US" dirty="0" smtClean="0"/>
              <a:t>Who uses text analysis?</a:t>
            </a:r>
          </a:p>
          <a:p>
            <a:pPr lvl="1"/>
            <a:r>
              <a:rPr lang="en-GB" altLang="en-US" dirty="0" smtClean="0"/>
              <a:t>What are its applications?</a:t>
            </a:r>
          </a:p>
          <a:p>
            <a:pPr lvl="1"/>
            <a:r>
              <a:rPr lang="en-GB" altLang="en-US" dirty="0" smtClean="0"/>
              <a:t>What are its limitations?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text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Text analysis is also known as text mining and text analytics.</a:t>
            </a:r>
          </a:p>
          <a:p>
            <a:r>
              <a:rPr lang="en-US" sz="2400" dirty="0"/>
              <a:t>Text analysis </a:t>
            </a:r>
            <a:r>
              <a:rPr lang="en-US" sz="2400" dirty="0" smtClean="0"/>
              <a:t>is </a:t>
            </a:r>
            <a:r>
              <a:rPr lang="en-US" sz="2400" dirty="0"/>
              <a:t>the discovery by computer of new, previously unknown information, by automatically extracting information from different written resources.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key element is the linking together of the extracted information </a:t>
            </a:r>
            <a:r>
              <a:rPr lang="en-US" sz="2400" dirty="0" smtClean="0"/>
              <a:t>to </a:t>
            </a:r>
            <a:r>
              <a:rPr lang="en-US" sz="2400" dirty="0"/>
              <a:t>form new facts or new hypotheses to be explored further by more conventional means of </a:t>
            </a:r>
            <a:r>
              <a:rPr lang="en-US" sz="2400" dirty="0" smtClean="0"/>
              <a:t>experimentation and research.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545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text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Text </a:t>
            </a:r>
            <a:r>
              <a:rPr lang="en-US" sz="2400" dirty="0" smtClean="0"/>
              <a:t>analysis or mining </a:t>
            </a:r>
            <a:r>
              <a:rPr lang="en-US" sz="2400" dirty="0"/>
              <a:t>is different from what we're familiar with in web search. </a:t>
            </a:r>
            <a:endParaRPr lang="en-US" sz="2400" dirty="0" smtClean="0"/>
          </a:p>
          <a:p>
            <a:r>
              <a:rPr lang="en-US" sz="2400" dirty="0" smtClean="0"/>
              <a:t>In a search</a:t>
            </a:r>
            <a:r>
              <a:rPr lang="en-US" sz="2400" dirty="0"/>
              <a:t>, the user is typically looking for something that is already known and has been written by someone else.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problem is pushing aside all the material that currently isn't relevant to your needs in order to find the relevant information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 text </a:t>
            </a:r>
            <a:r>
              <a:rPr lang="en-US" sz="2400" dirty="0" smtClean="0"/>
              <a:t>analysis, </a:t>
            </a:r>
            <a:r>
              <a:rPr lang="en-US" sz="2400" dirty="0"/>
              <a:t>the goal is to discover heretofore unknown information, something that no one yet knows and so could not have yet written down.</a:t>
            </a:r>
          </a:p>
        </p:txBody>
      </p:sp>
    </p:spTree>
    <p:extLst>
      <p:ext uri="{BB962C8B-B14F-4D97-AF65-F5344CB8AC3E}">
        <p14:creationId xmlns:p14="http://schemas.microsoft.com/office/powerpoint/2010/main" val="289645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 v.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Text </a:t>
            </a:r>
            <a:r>
              <a:rPr lang="en-US" sz="2000" dirty="0" smtClean="0"/>
              <a:t>analysis is </a:t>
            </a:r>
            <a:r>
              <a:rPr lang="en-US" sz="2000" dirty="0"/>
              <a:t>a variation on a field called data mining, </a:t>
            </a:r>
            <a:r>
              <a:rPr lang="en-US" sz="2000" dirty="0" smtClean="0"/>
              <a:t>which tries </a:t>
            </a:r>
            <a:r>
              <a:rPr lang="en-US" sz="2000" dirty="0"/>
              <a:t>to find interesting patterns from large databases.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typical example in data mining is using consumer purchasing patterns to predict which products to place close together on shelves, or to offer coupons for, and so on. </a:t>
            </a:r>
            <a:r>
              <a:rPr lang="en-US" sz="2000" dirty="0" smtClean="0"/>
              <a:t> For </a:t>
            </a:r>
            <a:r>
              <a:rPr lang="en-US" sz="2000" dirty="0"/>
              <a:t>example, if you buy a flashlight, you are likely to buy batteries along with it. 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related application is automatic detection of fraud, such as in credit card usage. </a:t>
            </a:r>
            <a:r>
              <a:rPr lang="en-US" sz="2000" dirty="0" smtClean="0"/>
              <a:t> Analysts </a:t>
            </a:r>
            <a:r>
              <a:rPr lang="en-US" sz="2000" dirty="0"/>
              <a:t>look across huge numbers of credit card records to find deviations from normal spending patterns. </a:t>
            </a:r>
            <a:r>
              <a:rPr lang="en-US" sz="2000" dirty="0" smtClean="0"/>
              <a:t> A </a:t>
            </a:r>
            <a:r>
              <a:rPr lang="en-US" sz="2000" dirty="0"/>
              <a:t>classic example is the use of a credit card to buy a small amount of gasoline followed by an overseas plane flight. </a:t>
            </a:r>
            <a:r>
              <a:rPr lang="en-US" sz="2000" dirty="0" smtClean="0"/>
              <a:t> The </a:t>
            </a:r>
            <a:r>
              <a:rPr lang="en-US" sz="2000" dirty="0"/>
              <a:t>claim is that the first purchase tests the card to be sure it is active.</a:t>
            </a:r>
          </a:p>
        </p:txBody>
      </p:sp>
    </p:spTree>
    <p:extLst>
      <p:ext uri="{BB962C8B-B14F-4D97-AF65-F5344CB8AC3E}">
        <p14:creationId xmlns:p14="http://schemas.microsoft.com/office/powerpoint/2010/main" val="27615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 v.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difference between regular data mining and text mining is that in text mining the patterns are extracted from natural language text rather than from structured databases of facts. </a:t>
            </a:r>
            <a:endParaRPr lang="en-US" sz="2400" dirty="0" smtClean="0"/>
          </a:p>
          <a:p>
            <a:r>
              <a:rPr lang="en-US" sz="2400" dirty="0" smtClean="0"/>
              <a:t>Databases </a:t>
            </a:r>
            <a:r>
              <a:rPr lang="en-US" sz="2400" dirty="0"/>
              <a:t>are designed for programs to process automatically; text is written for people to read</a:t>
            </a:r>
            <a:r>
              <a:rPr lang="en-US" sz="2400" dirty="0" smtClean="0"/>
              <a:t>.  </a:t>
            </a:r>
            <a:r>
              <a:rPr lang="en-US" sz="2400" dirty="0"/>
              <a:t>We do not have programs that can "read" text and will not have such for the </a:t>
            </a:r>
            <a:r>
              <a:rPr lang="en-US" sz="2400" dirty="0" smtClean="0"/>
              <a:t>foreseeable </a:t>
            </a:r>
            <a:r>
              <a:rPr lang="en-US" sz="2400" dirty="0"/>
              <a:t>future. </a:t>
            </a:r>
            <a:r>
              <a:rPr lang="en-US" sz="2400" dirty="0" smtClean="0"/>
              <a:t> Many </a:t>
            </a:r>
            <a:r>
              <a:rPr lang="en-US" sz="2400" dirty="0"/>
              <a:t>researchers think it will require a full simulation of how the mind works before we can write programs that read </a:t>
            </a:r>
            <a:r>
              <a:rPr lang="en-US" sz="2400" dirty="0" smtClean="0"/>
              <a:t>and interpret text the </a:t>
            </a:r>
            <a:r>
              <a:rPr lang="en-US" sz="2400" dirty="0"/>
              <a:t>way people do.</a:t>
            </a:r>
          </a:p>
        </p:txBody>
      </p:sp>
    </p:spTree>
    <p:extLst>
      <p:ext uri="{BB962C8B-B14F-4D97-AF65-F5344CB8AC3E}">
        <p14:creationId xmlns:p14="http://schemas.microsoft.com/office/powerpoint/2010/main" val="246533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</a:t>
            </a:r>
            <a:r>
              <a:rPr lang="en-US" dirty="0"/>
              <a:t>linguistics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/>
          <a:lstStyle/>
          <a:p>
            <a:r>
              <a:rPr lang="en-US" sz="2300" dirty="0"/>
              <a:t>However, there is a field called computational linguistics (also known as natural language processing) which is making a lot of progress in doing small subtasks in text analysis. </a:t>
            </a:r>
            <a:endParaRPr lang="en-US" sz="2300" dirty="0" smtClean="0"/>
          </a:p>
          <a:p>
            <a:r>
              <a:rPr lang="en-US" sz="2300" dirty="0" smtClean="0"/>
              <a:t>For </a:t>
            </a:r>
            <a:r>
              <a:rPr lang="en-US" sz="2300" dirty="0"/>
              <a:t>example, it is relatively easy to write a program to extract phrases from an article or book that, when shown to a human reader, seem to summarize its contents. </a:t>
            </a:r>
            <a:endParaRPr lang="en-US" sz="2300" dirty="0" smtClean="0"/>
          </a:p>
          <a:p>
            <a:r>
              <a:rPr lang="en-US" sz="2300" dirty="0" smtClean="0"/>
              <a:t>(</a:t>
            </a:r>
            <a:r>
              <a:rPr lang="en-US" sz="2300" dirty="0"/>
              <a:t>The most frequent words and phrases in this </a:t>
            </a:r>
            <a:r>
              <a:rPr lang="en-US" sz="2300" dirty="0" smtClean="0"/>
              <a:t>PowerPoint, </a:t>
            </a:r>
            <a:r>
              <a:rPr lang="en-US" sz="2300" dirty="0"/>
              <a:t>minus the really common words like "the" are: </a:t>
            </a:r>
            <a:r>
              <a:rPr lang="en-US" sz="2300" i="1" dirty="0"/>
              <a:t>text </a:t>
            </a:r>
            <a:r>
              <a:rPr lang="en-US" sz="2300" i="1" dirty="0" smtClean="0"/>
              <a:t>analysis, </a:t>
            </a:r>
            <a:r>
              <a:rPr lang="en-US" sz="2300" i="1" dirty="0"/>
              <a:t>information, programs,</a:t>
            </a:r>
            <a:r>
              <a:rPr lang="en-US" sz="2300" dirty="0"/>
              <a:t> and </a:t>
            </a:r>
            <a:r>
              <a:rPr lang="en-US" sz="2300" i="1" dirty="0"/>
              <a:t>example</a:t>
            </a:r>
            <a:r>
              <a:rPr lang="en-US" sz="2300" dirty="0"/>
              <a:t>, which is not a bad five-word summary of its contents.)</a:t>
            </a:r>
          </a:p>
        </p:txBody>
      </p:sp>
    </p:spTree>
    <p:extLst>
      <p:ext uri="{BB962C8B-B14F-4D97-AF65-F5344CB8AC3E}">
        <p14:creationId xmlns:p14="http://schemas.microsoft.com/office/powerpoint/2010/main" val="339404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programs that can, with reasonable accuracy, extract information from text with somewhat regularized structure</a:t>
            </a:r>
            <a:r>
              <a:rPr lang="en-US" sz="2400" dirty="0" smtClean="0"/>
              <a:t>.  </a:t>
            </a:r>
            <a:r>
              <a:rPr lang="en-US" sz="2400" dirty="0"/>
              <a:t>For example, programs that read </a:t>
            </a:r>
            <a:r>
              <a:rPr lang="en-US" sz="2400" dirty="0" smtClean="0"/>
              <a:t>resumes </a:t>
            </a:r>
            <a:r>
              <a:rPr lang="en-US" sz="2400" dirty="0"/>
              <a:t>and extract out people's names, addresses, job skills, and so on, </a:t>
            </a:r>
            <a:r>
              <a:rPr lang="en-US" sz="2400" dirty="0" smtClean="0"/>
              <a:t>can </a:t>
            </a:r>
            <a:r>
              <a:rPr lang="en-US" sz="2400" dirty="0"/>
              <a:t>get accuracies </a:t>
            </a:r>
            <a:r>
              <a:rPr lang="en-US" sz="2400" dirty="0" smtClean="0"/>
              <a:t>from 80 to 90% or better.  </a:t>
            </a:r>
          </a:p>
          <a:p>
            <a:r>
              <a:rPr lang="en-US" sz="2400" dirty="0" smtClean="0"/>
              <a:t>This is really information extraction, not text analysis. True text analysis </a:t>
            </a:r>
            <a:r>
              <a:rPr lang="en-US" sz="2400" dirty="0"/>
              <a:t>discovers new pieces of knowledge, </a:t>
            </a:r>
            <a:r>
              <a:rPr lang="en-US" sz="2400" dirty="0" smtClean="0"/>
              <a:t>using </a:t>
            </a:r>
            <a:r>
              <a:rPr lang="en-US" sz="2400" dirty="0"/>
              <a:t>approaches that find overall trends in textual data.</a:t>
            </a:r>
          </a:p>
        </p:txBody>
      </p:sp>
    </p:spTree>
    <p:extLst>
      <p:ext uri="{BB962C8B-B14F-4D97-AF65-F5344CB8AC3E}">
        <p14:creationId xmlns:p14="http://schemas.microsoft.com/office/powerpoint/2010/main" val="227613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 v.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An analogy I like to use comes from the realm of crime fighting. </a:t>
            </a:r>
            <a:r>
              <a:rPr lang="en-US" sz="2200" dirty="0" smtClean="0"/>
              <a:t> I </a:t>
            </a:r>
            <a:r>
              <a:rPr lang="en-US" sz="2200" dirty="0"/>
              <a:t>think discovering new knowledge vs. showing trends is like the difference between a detective following clues to find the criminal vs. analysts looking at crime statistics to assess overall trends in car theft.</a:t>
            </a:r>
          </a:p>
          <a:p>
            <a:r>
              <a:rPr lang="en-US" sz="2200" dirty="0"/>
              <a:t>People are using the output of such programs to try to link together information in interesting ways. </a:t>
            </a:r>
            <a:r>
              <a:rPr lang="en-US" sz="2200" dirty="0" smtClean="0"/>
              <a:t> For </a:t>
            </a:r>
            <a:r>
              <a:rPr lang="en-US" sz="2200" dirty="0"/>
              <a:t>example, one can extract all the names of people and companies that occur in </a:t>
            </a:r>
            <a:r>
              <a:rPr lang="en-US" sz="2200" dirty="0" smtClean="0"/>
              <a:t>text-based news (e.g. newspapers, blogs, websites, etc.) surrounding </a:t>
            </a:r>
            <a:r>
              <a:rPr lang="en-US" sz="2200" dirty="0"/>
              <a:t>the topic of wireless technology to try to infer who the players are in that field</a:t>
            </a:r>
            <a:r>
              <a:rPr lang="en-US" sz="2200" dirty="0" smtClean="0"/>
              <a:t>.  </a:t>
            </a:r>
            <a:r>
              <a:rPr lang="en-US" sz="2200" dirty="0"/>
              <a:t>There are a number of companies that are investigating this kind of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03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38100">
          <a:solidFill>
            <a:schemeClr val="accent4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4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169</TotalTime>
  <Words>1416</Words>
  <Application>Microsoft Macintosh PowerPoint</Application>
  <PresentationFormat>On-screen Show (4:3)</PresentationFormat>
  <Paragraphs>84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Text Analysis</vt:lpstr>
      <vt:lpstr>Stuff to think about... </vt:lpstr>
      <vt:lpstr>What is text analysis?</vt:lpstr>
      <vt:lpstr>What is text analysis?</vt:lpstr>
      <vt:lpstr>Text analysis v. data mining</vt:lpstr>
      <vt:lpstr>Text analysis v. data mining</vt:lpstr>
      <vt:lpstr>Computational linguistics</vt:lpstr>
      <vt:lpstr>Text extraction</vt:lpstr>
      <vt:lpstr>Text analysis v. extraction</vt:lpstr>
      <vt:lpstr>Text analysis v. extraction</vt:lpstr>
      <vt:lpstr>Text analysis development</vt:lpstr>
      <vt:lpstr>Limitations of text analysis</vt:lpstr>
      <vt:lpstr>Voyant </vt:lpstr>
      <vt:lpstr>Examples of Voyant in Research</vt:lpstr>
      <vt:lpstr>Using Voyant</vt:lpstr>
      <vt:lpstr>More DH-specific tools</vt:lpstr>
      <vt:lpstr>Tools (powerful, but require some computing experience)</vt:lpstr>
      <vt:lpstr>Next class…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</dc:creator>
  <cp:lastModifiedBy>Ross</cp:lastModifiedBy>
  <cp:revision>261</cp:revision>
  <dcterms:created xsi:type="dcterms:W3CDTF">2014-05-14T15:48:28Z</dcterms:created>
  <dcterms:modified xsi:type="dcterms:W3CDTF">2020-12-30T15:50:47Z</dcterms:modified>
</cp:coreProperties>
</file>