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ooLXhq55qak/h1kX2wwc9Ed8l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By putting words into topics – words that occur around each other with certain frequencies – the statistical model can start to determine some level of semantic meaning of words. In the example of above the model can ”understand” that “lead” appearing often around other words like “organize” and “committee” means lead the group and “lead” used occasionally with “mercury” and “pollute” means the metal based on how often the topic occurs throughout the document. The model can then predict the occurrence of these topics in any other document run through the model, and in the process the model becomes more sure of what words occur in each topic.</a:t>
            </a:r>
            <a:endParaRPr/>
          </a:p>
        </p:txBody>
      </p:sp>
      <p:sp>
        <p:nvSpPr>
          <p:cNvPr id="104" name="Google Shape;10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tedunderwood.com/2012/04/07/topic-modeling-made-just-simple-enoug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voyant-tools.org/" TargetMode="External"/><Relationship Id="rId4" Type="http://schemas.openxmlformats.org/officeDocument/2006/relationships/hyperlink" Target="https://mimno.infosci.cornell.edu/jsLDA/jslda.html" TargetMode="External"/><Relationship Id="rId5" Type="http://schemas.openxmlformats.org/officeDocument/2006/relationships/hyperlink" Target="https://github.com/senderle/topic-modeling-tool" TargetMode="External"/><Relationship Id="rId6" Type="http://schemas.openxmlformats.org/officeDocument/2006/relationships/hyperlink" Target="http://mallet.cs.umass.edu/topic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Natural_language_processing" TargetMode="External"/><Relationship Id="rId4" Type="http://schemas.openxmlformats.org/officeDocument/2006/relationships/hyperlink" Target="https://www.danielsoper.com/sentimentanalysis/default.aspx" TargetMode="External"/><Relationship Id="rId5" Type="http://schemas.openxmlformats.org/officeDocument/2006/relationships/hyperlink" Target="https://parts-of-speech.info/" TargetMode="External"/><Relationship Id="rId6" Type="http://schemas.openxmlformats.org/officeDocument/2006/relationships/hyperlink" Target="https://en.wikipedia.org/wiki/Word_embed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www.ted.com/talks/r_luke_dubois_insightful_human_portraits_made_from_data?referrer=playlist-what_your_data_reveals_about_y#t-291168" TargetMode="External"/><Relationship Id="rId5" Type="http://schemas.openxmlformats.org/officeDocument/2006/relationships/hyperlink" Target="https://mimno.infosci.cornell.edu/jsLDA/jslda.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Topic Modeling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Topic Modeling?</a:t>
            </a:r>
            <a:endParaRPr/>
          </a:p>
        </p:txBody>
      </p:sp>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A list of most frequent words is great, but often those words are “the”, “and”, etc.</a:t>
            </a:r>
            <a:endParaRPr/>
          </a:p>
          <a:p>
            <a:pPr indent="0" lvl="0" marL="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Topic modeling uses term frequency–inverse document frequency (tf-idf) – a statistic that scores words on how important they are to document in a corpus</a:t>
            </a:r>
            <a:endParaRPr/>
          </a:p>
          <a:p>
            <a:pPr indent="-508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Topic modeling also uses Latent Dirichlet allocation (LDA) – a generative model of documents by which the computer identifies all the topics in each document in a corpus</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Terms</a:t>
            </a:r>
            <a:endParaRPr/>
          </a:p>
        </p:txBody>
      </p:sp>
      <p:sp>
        <p:nvSpPr>
          <p:cNvPr id="100" name="Google Shape;10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Corpus</a:t>
            </a:r>
            <a:r>
              <a:rPr lang="en-US"/>
              <a:t> – a group of separate documents one has brought together to analyze </a:t>
            </a:r>
            <a:endParaRPr/>
          </a:p>
          <a:p>
            <a:pPr indent="-228600" lvl="0" marL="228600" rtl="0" algn="l">
              <a:lnSpc>
                <a:spcPct val="90000"/>
              </a:lnSpc>
              <a:spcBef>
                <a:spcPts val="1000"/>
              </a:spcBef>
              <a:spcAft>
                <a:spcPts val="0"/>
              </a:spcAft>
              <a:buClr>
                <a:schemeClr val="dk1"/>
              </a:buClr>
              <a:buSzPts val="2800"/>
              <a:buChar char="•"/>
            </a:pPr>
            <a:r>
              <a:rPr b="1" lang="en-US"/>
              <a:t>Document</a:t>
            </a:r>
            <a:r>
              <a:rPr lang="en-US"/>
              <a:t> – a distinct written piece</a:t>
            </a:r>
            <a:endParaRPr/>
          </a:p>
          <a:p>
            <a:pPr indent="-228600" lvl="0" marL="228600" rtl="0" algn="l">
              <a:lnSpc>
                <a:spcPct val="90000"/>
              </a:lnSpc>
              <a:spcBef>
                <a:spcPts val="1000"/>
              </a:spcBef>
              <a:spcAft>
                <a:spcPts val="0"/>
              </a:spcAft>
              <a:buClr>
                <a:schemeClr val="dk1"/>
              </a:buClr>
              <a:buSzPts val="2800"/>
              <a:buChar char="•"/>
            </a:pPr>
            <a:r>
              <a:rPr b="1" lang="en-US"/>
              <a:t>Word</a:t>
            </a:r>
            <a:r>
              <a:rPr lang="en-US"/>
              <a:t> – strings separated by spaces inside a document</a:t>
            </a:r>
            <a:endParaRPr/>
          </a:p>
          <a:p>
            <a:pPr indent="-228600" lvl="0" marL="228600" rtl="0" algn="l">
              <a:lnSpc>
                <a:spcPct val="90000"/>
              </a:lnSpc>
              <a:spcBef>
                <a:spcPts val="1000"/>
              </a:spcBef>
              <a:spcAft>
                <a:spcPts val="0"/>
              </a:spcAft>
              <a:buClr>
                <a:schemeClr val="dk1"/>
              </a:buClr>
              <a:buSzPts val="2800"/>
              <a:buChar char="•"/>
            </a:pPr>
            <a:r>
              <a:rPr b="1" lang="en-US"/>
              <a:t>Topic</a:t>
            </a:r>
            <a:r>
              <a:rPr lang="en-US"/>
              <a:t> – a collection of words that have a certain probability of occurring near each other in any part of a document</a:t>
            </a:r>
            <a:endParaRPr/>
          </a:p>
          <a:p>
            <a:pPr indent="-228600" lvl="1" marL="685800" rtl="0" algn="l">
              <a:lnSpc>
                <a:spcPct val="90000"/>
              </a:lnSpc>
              <a:spcBef>
                <a:spcPts val="500"/>
              </a:spcBef>
              <a:spcAft>
                <a:spcPts val="0"/>
              </a:spcAft>
              <a:buClr>
                <a:schemeClr val="dk1"/>
              </a:buClr>
              <a:buSzPts val="2400"/>
              <a:buChar char="•"/>
            </a:pPr>
            <a:r>
              <a:rPr lang="en-US"/>
              <a:t>Determining the probability (significance) of one word occurring next to another throughout the document, instead of just measuring the significance of words to the whole document, is what gives topic modeling its “extra power”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 Modeling in Action</a:t>
            </a:r>
            <a:endParaRPr/>
          </a:p>
        </p:txBody>
      </p:sp>
      <p:pic>
        <p:nvPicPr>
          <p:cNvPr id="107" name="Google Shape;107;p4"/>
          <p:cNvPicPr preferRelativeResize="0"/>
          <p:nvPr>
            <p:ph idx="1" type="body"/>
          </p:nvPr>
        </p:nvPicPr>
        <p:blipFill rotWithShape="1">
          <a:blip r:embed="rId3">
            <a:alphaModFix/>
          </a:blip>
          <a:srcRect b="0" l="0" r="0" t="0"/>
          <a:stretch/>
        </p:blipFill>
        <p:spPr>
          <a:xfrm>
            <a:off x="3342808" y="1825625"/>
            <a:ext cx="5506384" cy="4351338"/>
          </a:xfrm>
          <a:prstGeom prst="rect">
            <a:avLst/>
          </a:prstGeom>
          <a:noFill/>
          <a:ln>
            <a:noFill/>
          </a:ln>
        </p:spPr>
      </p:pic>
      <p:cxnSp>
        <p:nvCxnSpPr>
          <p:cNvPr id="108" name="Google Shape;108;p4"/>
          <p:cNvCxnSpPr/>
          <p:nvPr/>
        </p:nvCxnSpPr>
        <p:spPr>
          <a:xfrm flipH="1" rot="10800000">
            <a:off x="2743200" y="2873830"/>
            <a:ext cx="1888177" cy="130627"/>
          </a:xfrm>
          <a:prstGeom prst="straightConnector1">
            <a:avLst/>
          </a:prstGeom>
          <a:noFill/>
          <a:ln cap="flat" cmpd="sng" w="9525">
            <a:solidFill>
              <a:schemeClr val="accent1"/>
            </a:solidFill>
            <a:prstDash val="solid"/>
            <a:miter lim="800000"/>
            <a:headEnd len="sm" w="sm" type="none"/>
            <a:tailEnd len="sm" w="sm" type="none"/>
          </a:ln>
        </p:spPr>
      </p:cxnSp>
      <p:cxnSp>
        <p:nvCxnSpPr>
          <p:cNvPr id="109" name="Google Shape;109;p4"/>
          <p:cNvCxnSpPr/>
          <p:nvPr/>
        </p:nvCxnSpPr>
        <p:spPr>
          <a:xfrm rot="10800000">
            <a:off x="2743200" y="3182587"/>
            <a:ext cx="4358244" cy="130629"/>
          </a:xfrm>
          <a:prstGeom prst="straightConnector1">
            <a:avLst/>
          </a:prstGeom>
          <a:noFill/>
          <a:ln cap="flat" cmpd="sng" w="9525">
            <a:solidFill>
              <a:schemeClr val="accent1"/>
            </a:solidFill>
            <a:prstDash val="solid"/>
            <a:miter lim="800000"/>
            <a:headEnd len="sm" w="sm" type="none"/>
            <a:tailEnd len="sm" w="sm" type="none"/>
          </a:ln>
        </p:spPr>
      </p:cxnSp>
      <p:sp>
        <p:nvSpPr>
          <p:cNvPr id="110" name="Google Shape;110;p4"/>
          <p:cNvSpPr txBox="1"/>
          <p:nvPr/>
        </p:nvSpPr>
        <p:spPr>
          <a:xfrm>
            <a:off x="838200" y="2090057"/>
            <a:ext cx="223750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Topic Modeling provides context of words in ways we haven’t see with word counts and  frequency,</a:t>
            </a:r>
            <a:endParaRPr/>
          </a:p>
        </p:txBody>
      </p:sp>
      <p:sp>
        <p:nvSpPr>
          <p:cNvPr id="111" name="Google Shape;111;p4"/>
          <p:cNvSpPr txBox="1"/>
          <p:nvPr/>
        </p:nvSpPr>
        <p:spPr>
          <a:xfrm>
            <a:off x="653143" y="6176963"/>
            <a:ext cx="10830296"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1" lang="en-US" sz="1600">
                <a:solidFill>
                  <a:schemeClr val="dk1"/>
                </a:solidFill>
                <a:latin typeface="Calibri"/>
                <a:ea typeface="Calibri"/>
                <a:cs typeface="Calibri"/>
                <a:sym typeface="Calibri"/>
              </a:rPr>
              <a:t>graphic appears in Ted Underwood’s </a:t>
            </a:r>
            <a:r>
              <a:rPr i="1" lang="en-US" sz="1600" u="sng">
                <a:solidFill>
                  <a:schemeClr val="dk1"/>
                </a:solidFill>
                <a:latin typeface="Calibri"/>
                <a:ea typeface="Calibri"/>
                <a:cs typeface="Calibri"/>
                <a:sym typeface="Calibri"/>
                <a:hlinkClick r:id="rId4">
                  <a:extLst>
                    <a:ext uri="{A12FA001-AC4F-418D-AE19-62706E023703}">
                      <ahyp:hlinkClr val="tx"/>
                    </a:ext>
                  </a:extLst>
                </a:hlinkClick>
              </a:rPr>
              <a:t>Topic Modeling Made Just Simple Enough</a:t>
            </a:r>
            <a:endParaRPr i="1"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 Model Can’t Do Everything</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corpus one creates and how the corpus is cleaned will greatly limit the noise in the model and improve the topics generated</a:t>
            </a:r>
            <a:endParaRPr/>
          </a:p>
          <a:p>
            <a:pPr indent="-228600" lvl="0" marL="228600" rtl="0" algn="l">
              <a:lnSpc>
                <a:spcPct val="90000"/>
              </a:lnSpc>
              <a:spcBef>
                <a:spcPts val="1000"/>
              </a:spcBef>
              <a:spcAft>
                <a:spcPts val="0"/>
              </a:spcAft>
              <a:buClr>
                <a:schemeClr val="dk1"/>
              </a:buClr>
              <a:buSzPts val="2800"/>
              <a:buChar char="•"/>
            </a:pPr>
            <a:r>
              <a:rPr lang="en-US"/>
              <a:t>One has to decide how many topics to generate, which will also effect the quality of the topics (when someone says fine tuning the model when using topic modeling they often mean running models with different number of topics to figure out what number of topics return the most meaningful results)</a:t>
            </a:r>
            <a:endParaRPr/>
          </a:p>
          <a:p>
            <a:pPr indent="-228600" lvl="0" marL="228600" rtl="0" algn="l">
              <a:lnSpc>
                <a:spcPct val="90000"/>
              </a:lnSpc>
              <a:spcBef>
                <a:spcPts val="1000"/>
              </a:spcBef>
              <a:spcAft>
                <a:spcPts val="0"/>
              </a:spcAft>
              <a:buClr>
                <a:schemeClr val="dk1"/>
              </a:buClr>
              <a:buSzPts val="2800"/>
              <a:buChar char="•"/>
            </a:pPr>
            <a:r>
              <a:rPr lang="en-US"/>
              <a:t>Once the model creates the topics in the corpus, the topics need to be interpreted by humans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Tools for Topic Modeling</a:t>
            </a:r>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Voyant Tools</a:t>
            </a:r>
            <a:r>
              <a:rPr lang="en-US"/>
              <a:t> – good for exploratory topic modeling but runs in browser so not optimize for large corpuses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David Mimno’s Topic Modeling Tool </a:t>
            </a:r>
            <a:r>
              <a:rPr lang="en-US"/>
              <a:t>– again browser based so not meant for a large corpus. Provides more advance visuals than Voyant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Topic Modeling Tool </a:t>
            </a:r>
            <a:r>
              <a:rPr lang="en-US"/>
              <a:t>– Same as Mallet but with a graphic users interface; best for those not comfortable with the command line</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Mallet</a:t>
            </a:r>
            <a:r>
              <a:rPr lang="en-US"/>
              <a:t> – for those comfortable with the command line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Advanced Text Analysis Methods</a:t>
            </a:r>
            <a:endParaRPr/>
          </a:p>
        </p:txBody>
      </p:sp>
      <p:sp>
        <p:nvSpPr>
          <p:cNvPr id="129" name="Google Shape;12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Natural Language Processing</a:t>
            </a:r>
            <a:endParaRPr/>
          </a:p>
          <a:p>
            <a:pPr indent="-228600" lvl="1" marL="685800" rtl="0" algn="l">
              <a:lnSpc>
                <a:spcPct val="90000"/>
              </a:lnSpc>
              <a:spcBef>
                <a:spcPts val="500"/>
              </a:spcBef>
              <a:spcAft>
                <a:spcPts val="0"/>
              </a:spcAft>
              <a:buClr>
                <a:schemeClr val="dk1"/>
              </a:buClr>
              <a:buSzPts val="2400"/>
              <a:buChar char="•"/>
            </a:pPr>
            <a:r>
              <a:rPr lang="en-US"/>
              <a:t>Includes:</a:t>
            </a:r>
            <a:endParaRPr/>
          </a:p>
          <a:p>
            <a:pPr indent="-228600" lvl="2" marL="1143000" rtl="0" algn="l">
              <a:lnSpc>
                <a:spcPct val="90000"/>
              </a:lnSpc>
              <a:spcBef>
                <a:spcPts val="500"/>
              </a:spcBef>
              <a:spcAft>
                <a:spcPts val="0"/>
              </a:spcAft>
              <a:buClr>
                <a:schemeClr val="dk1"/>
              </a:buClr>
              <a:buSzPts val="2000"/>
              <a:buChar char="•"/>
            </a:pPr>
            <a:r>
              <a:rPr lang="en-US" u="sng">
                <a:solidFill>
                  <a:schemeClr val="hlink"/>
                </a:solidFill>
                <a:hlinkClick r:id="rId4"/>
              </a:rPr>
              <a:t>Sentiment analysis</a:t>
            </a:r>
            <a:endParaRPr/>
          </a:p>
          <a:p>
            <a:pPr indent="-228600" lvl="2" marL="1143000" rtl="0" algn="l">
              <a:lnSpc>
                <a:spcPct val="90000"/>
              </a:lnSpc>
              <a:spcBef>
                <a:spcPts val="500"/>
              </a:spcBef>
              <a:spcAft>
                <a:spcPts val="0"/>
              </a:spcAft>
              <a:buClr>
                <a:schemeClr val="dk1"/>
              </a:buClr>
              <a:buSzPts val="2000"/>
              <a:buChar char="•"/>
            </a:pPr>
            <a:r>
              <a:rPr lang="en-US" u="sng">
                <a:solidFill>
                  <a:schemeClr val="hlink"/>
                </a:solidFill>
                <a:hlinkClick r:id="rId5"/>
              </a:rPr>
              <a:t>Parts-of speech tagging</a:t>
            </a:r>
            <a:endParaRPr/>
          </a:p>
          <a:p>
            <a:pPr indent="-228600" lvl="2" marL="1143000" rtl="0" algn="l">
              <a:lnSpc>
                <a:spcPct val="90000"/>
              </a:lnSpc>
              <a:spcBef>
                <a:spcPts val="500"/>
              </a:spcBef>
              <a:spcAft>
                <a:spcPts val="0"/>
              </a:spcAft>
              <a:buClr>
                <a:schemeClr val="dk1"/>
              </a:buClr>
              <a:buSzPts val="2000"/>
              <a:buChar char="•"/>
            </a:pPr>
            <a:r>
              <a:rPr lang="en-US"/>
              <a:t>Named Entity Recognition</a:t>
            </a:r>
            <a:endParaRPr/>
          </a:p>
          <a:p>
            <a:pPr indent="-228600" lvl="2" marL="1143000" rtl="0" algn="l">
              <a:lnSpc>
                <a:spcPct val="90000"/>
              </a:lnSpc>
              <a:spcBef>
                <a:spcPts val="500"/>
              </a:spcBef>
              <a:spcAft>
                <a:spcPts val="0"/>
              </a:spcAft>
              <a:buClr>
                <a:schemeClr val="dk1"/>
              </a:buClr>
              <a:buSzPts val="2000"/>
              <a:buChar char="•"/>
            </a:pPr>
            <a:r>
              <a:rPr lang="en-US"/>
              <a:t>And others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Word Embedding</a:t>
            </a:r>
            <a:r>
              <a:rPr lang="en-US"/>
              <a:t> – this type of text analysis begins to explore language on several levels of meaning and can be used to compare similarity between texts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Hasn’t Advanced Text Analysis Taken Over the Humanities </a:t>
            </a:r>
            <a:endParaRPr/>
          </a:p>
        </p:txBody>
      </p:sp>
      <p:sp>
        <p:nvSpPr>
          <p:cNvPr id="135" name="Google Shape;13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Underwood’s blog shows, one has a lot to learn about corpus design, statistical modeling, and sometimes computer programming just to do topic modeling – not to mention other text analysis methods (not easy for many humanists)</a:t>
            </a:r>
            <a:endParaRPr/>
          </a:p>
          <a:p>
            <a:pPr indent="-228600" lvl="0" marL="228600" rtl="0" algn="l">
              <a:lnSpc>
                <a:spcPct val="90000"/>
              </a:lnSpc>
              <a:spcBef>
                <a:spcPts val="1000"/>
              </a:spcBef>
              <a:spcAft>
                <a:spcPts val="0"/>
              </a:spcAft>
              <a:buClr>
                <a:schemeClr val="dk1"/>
              </a:buClr>
              <a:buSzPts val="2800"/>
              <a:buChar char="•"/>
            </a:pPr>
            <a:r>
              <a:rPr lang="en-US"/>
              <a:t>In her article, Nan Z. Da brings up some valid points about why not text analysis in the Humanities:</a:t>
            </a:r>
            <a:endParaRPr/>
          </a:p>
          <a:p>
            <a:pPr indent="-228600" lvl="1" marL="685800" rtl="0" algn="l">
              <a:lnSpc>
                <a:spcPct val="90000"/>
              </a:lnSpc>
              <a:spcBef>
                <a:spcPts val="500"/>
              </a:spcBef>
              <a:spcAft>
                <a:spcPts val="0"/>
              </a:spcAft>
              <a:buClr>
                <a:schemeClr val="dk1"/>
              </a:buClr>
              <a:buSzPts val="2400"/>
              <a:buChar char="•"/>
            </a:pPr>
            <a:r>
              <a:rPr lang="en-US"/>
              <a:t>Oftentimes humanities analysis is too nuanced and sparse for computer models that were made to do more straightforward tasks and on much larger datasets</a:t>
            </a:r>
            <a:endParaRPr/>
          </a:p>
          <a:p>
            <a:pPr indent="-228600" lvl="1" marL="685800" rtl="0" algn="l">
              <a:lnSpc>
                <a:spcPct val="90000"/>
              </a:lnSpc>
              <a:spcBef>
                <a:spcPts val="500"/>
              </a:spcBef>
              <a:spcAft>
                <a:spcPts val="0"/>
              </a:spcAft>
              <a:buClr>
                <a:schemeClr val="dk1"/>
              </a:buClr>
              <a:buSzPts val="2400"/>
              <a:buChar char="•"/>
            </a:pPr>
            <a:r>
              <a:rPr lang="en-US"/>
              <a:t>What qualifies as Humanities research and does text analysis fit in? If so, does text analysis do the same or expand previous forms analysis?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573065"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Let’s Explore</a:t>
            </a:r>
            <a:endParaRPr/>
          </a:p>
        </p:txBody>
      </p:sp>
      <p:pic>
        <p:nvPicPr>
          <p:cNvPr id="141" name="Google Shape;141;p9"/>
          <p:cNvPicPr preferRelativeResize="0"/>
          <p:nvPr>
            <p:ph idx="1" type="body"/>
          </p:nvPr>
        </p:nvPicPr>
        <p:blipFill rotWithShape="1">
          <a:blip r:embed="rId3">
            <a:alphaModFix/>
          </a:blip>
          <a:srcRect b="0" l="17435" r="2329" t="16171"/>
          <a:stretch/>
        </p:blipFill>
        <p:spPr>
          <a:xfrm>
            <a:off x="573065" y="1690688"/>
            <a:ext cx="7134931" cy="4247316"/>
          </a:xfrm>
          <a:prstGeom prst="rect">
            <a:avLst/>
          </a:prstGeom>
          <a:noFill/>
          <a:ln>
            <a:noFill/>
          </a:ln>
        </p:spPr>
      </p:pic>
      <p:sp>
        <p:nvSpPr>
          <p:cNvPr id="142" name="Google Shape;142;p9"/>
          <p:cNvSpPr txBox="1"/>
          <p:nvPr/>
        </p:nvSpPr>
        <p:spPr>
          <a:xfrm>
            <a:off x="7802088" y="1690689"/>
            <a:ext cx="4096987"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his </a:t>
            </a:r>
            <a:r>
              <a:rPr lang="en-US" sz="1800" u="sng">
                <a:solidFill>
                  <a:schemeClr val="dk1"/>
                </a:solidFill>
                <a:latin typeface="Calibri"/>
                <a:ea typeface="Calibri"/>
                <a:cs typeface="Calibri"/>
                <a:sym typeface="Calibri"/>
                <a:hlinkClick r:id="rId4">
                  <a:extLst>
                    <a:ext uri="{A12FA001-AC4F-418D-AE19-62706E023703}">
                      <ahyp:hlinkClr val="tx"/>
                    </a:ext>
                  </a:extLst>
                </a:hlinkClick>
              </a:rPr>
              <a:t>Ted Talk</a:t>
            </a:r>
            <a:r>
              <a:rPr lang="en-US" sz="1800">
                <a:solidFill>
                  <a:schemeClr val="dk1"/>
                </a:solidFill>
                <a:latin typeface="Calibri"/>
                <a:ea typeface="Calibri"/>
                <a:cs typeface="Calibri"/>
                <a:sym typeface="Calibri"/>
              </a:rPr>
              <a:t>, R. Luke DuBois presents a kind of topic model of presidents’ State of the Union Address as eye chart art.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David Mimno’s </a:t>
            </a:r>
            <a:r>
              <a:rPr lang="en-US" sz="1800" u="sng">
                <a:solidFill>
                  <a:schemeClr val="dk1"/>
                </a:solidFill>
                <a:latin typeface="Calibri"/>
                <a:ea typeface="Calibri"/>
                <a:cs typeface="Calibri"/>
                <a:sym typeface="Calibri"/>
                <a:hlinkClick r:id="rId5">
                  <a:extLst>
                    <a:ext uri="{A12FA001-AC4F-418D-AE19-62706E023703}">
                      <ahyp:hlinkClr val="tx"/>
                    </a:ext>
                  </a:extLst>
                </a:hlinkClick>
              </a:rPr>
              <a:t>in-browswer topic modeling tool </a:t>
            </a:r>
            <a:r>
              <a:rPr lang="en-US" sz="1800">
                <a:solidFill>
                  <a:schemeClr val="dk1"/>
                </a:solidFill>
                <a:latin typeface="Calibri"/>
                <a:ea typeface="Calibri"/>
                <a:cs typeface="Calibri"/>
                <a:sym typeface="Calibri"/>
              </a:rPr>
              <a:t>is loaded with these same State of the Union addresses. Explore Mimno’s tool to see what you discover about the State of Union addresses through topic modeling. Does topic modeling have a place in the Humanities or should it be limited to the art like Dubois’?  </a:t>
            </a:r>
            <a:endParaRPr/>
          </a:p>
        </p:txBody>
      </p:sp>
      <p:sp>
        <p:nvSpPr>
          <p:cNvPr id="143" name="Google Shape;143;p9"/>
          <p:cNvSpPr txBox="1"/>
          <p:nvPr/>
        </p:nvSpPr>
        <p:spPr>
          <a:xfrm>
            <a:off x="573064" y="6032669"/>
            <a:ext cx="713493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The ”topic model” eye chart art for George Bush, Jr.’s State of the Union Address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2020-12-27T00:29:05Z</dcterms:created>
  <dc:creator>Microsoft Office User</dc:creator>
</cp:coreProperties>
</file>