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9" r:id="rId10"/>
    <p:sldId id="264" r:id="rId11"/>
    <p:sldId id="270" r:id="rId12"/>
    <p:sldId id="268"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32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8E391E88-9FB3-49B9-B641-58F1985803D2}" type="datetimeFigureOut">
              <a:rPr lang="en-US" smtClean="0"/>
              <a:t>12/30/20</a:t>
            </a:fld>
            <a:endParaRPr lang="en-US"/>
          </a:p>
        </p:txBody>
      </p:sp>
      <p:sp>
        <p:nvSpPr>
          <p:cNvPr id="23" name="Slide Number Placeholder 22"/>
          <p:cNvSpPr>
            <a:spLocks noGrp="1"/>
          </p:cNvSpPr>
          <p:nvPr>
            <p:ph type="sldNum" sz="quarter" idx="11"/>
          </p:nvPr>
        </p:nvSpPr>
        <p:spPr/>
        <p:txBody>
          <a:bodyPr/>
          <a:lstStyle/>
          <a:p>
            <a:fld id="{6D160098-5B76-4EE0-96C7-62DD22AA05FD}"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91E88-9FB3-49B9-B641-58F1985803D2}" type="datetimeFigureOut">
              <a:rPr lang="en-US" smtClean="0"/>
              <a:t>12/30/20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60098-5B76-4EE0-96C7-62DD22AA05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91E88-9FB3-49B9-B641-58F1985803D2}" type="datetimeFigureOut">
              <a:rPr lang="en-US" smtClean="0"/>
              <a:t>12/30/20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60098-5B76-4EE0-96C7-62DD22AA05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8E391E88-9FB3-49B9-B641-58F1985803D2}" type="datetimeFigureOut">
              <a:rPr lang="en-US" smtClean="0"/>
              <a:t>12/30/20</a:t>
            </a:fld>
            <a:endParaRPr lang="en-US"/>
          </a:p>
        </p:txBody>
      </p:sp>
      <p:sp>
        <p:nvSpPr>
          <p:cNvPr id="19" name="Slide Number Placeholder 18"/>
          <p:cNvSpPr>
            <a:spLocks noGrp="1"/>
          </p:cNvSpPr>
          <p:nvPr>
            <p:ph type="sldNum" sz="quarter" idx="15"/>
          </p:nvPr>
        </p:nvSpPr>
        <p:spPr/>
        <p:txBody>
          <a:bodyPr/>
          <a:lstStyle/>
          <a:p>
            <a:fld id="{6D160098-5B76-4EE0-96C7-62DD22AA05FD}"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8E391E88-9FB3-49B9-B641-58F1985803D2}" type="datetimeFigureOut">
              <a:rPr lang="en-US" smtClean="0"/>
              <a:t>12/30/20</a:t>
            </a:fld>
            <a:endParaRPr lang="en-US"/>
          </a:p>
        </p:txBody>
      </p:sp>
      <p:sp>
        <p:nvSpPr>
          <p:cNvPr id="20" name="Slide Number Placeholder 19"/>
          <p:cNvSpPr>
            <a:spLocks noGrp="1"/>
          </p:cNvSpPr>
          <p:nvPr>
            <p:ph type="sldNum" sz="quarter" idx="11"/>
          </p:nvPr>
        </p:nvSpPr>
        <p:spPr/>
        <p:txBody>
          <a:bodyPr/>
          <a:lstStyle/>
          <a:p>
            <a:fld id="{6D160098-5B76-4EE0-96C7-62DD22AA05FD}"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8E391E88-9FB3-49B9-B641-58F1985803D2}" type="datetimeFigureOut">
              <a:rPr lang="en-US" smtClean="0"/>
              <a:t>12/30/20</a:t>
            </a:fld>
            <a:endParaRPr lang="en-US"/>
          </a:p>
        </p:txBody>
      </p:sp>
      <p:sp>
        <p:nvSpPr>
          <p:cNvPr id="25" name="Slide Number Placeholder 24"/>
          <p:cNvSpPr>
            <a:spLocks noGrp="1"/>
          </p:cNvSpPr>
          <p:nvPr>
            <p:ph type="sldNum" sz="quarter" idx="16"/>
          </p:nvPr>
        </p:nvSpPr>
        <p:spPr/>
        <p:txBody>
          <a:bodyPr/>
          <a:lstStyle/>
          <a:p>
            <a:fld id="{6D160098-5B76-4EE0-96C7-62DD22AA05FD}"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8E391E88-9FB3-49B9-B641-58F1985803D2}" type="datetimeFigureOut">
              <a:rPr lang="en-US" smtClean="0"/>
              <a:t>12/30/20</a:t>
            </a:fld>
            <a:endParaRPr lang="en-US"/>
          </a:p>
        </p:txBody>
      </p:sp>
      <p:sp>
        <p:nvSpPr>
          <p:cNvPr id="24" name="Slide Number Placeholder 23"/>
          <p:cNvSpPr>
            <a:spLocks noGrp="1"/>
          </p:cNvSpPr>
          <p:nvPr>
            <p:ph type="sldNum" sz="quarter" idx="17"/>
          </p:nvPr>
        </p:nvSpPr>
        <p:spPr/>
        <p:txBody>
          <a:bodyPr/>
          <a:lstStyle/>
          <a:p>
            <a:fld id="{6D160098-5B76-4EE0-96C7-62DD22AA05FD}"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8E391E88-9FB3-49B9-B641-58F1985803D2}" type="datetimeFigureOut">
              <a:rPr lang="en-US" smtClean="0"/>
              <a:t>12/30/20</a:t>
            </a:fld>
            <a:endParaRPr lang="en-US"/>
          </a:p>
        </p:txBody>
      </p:sp>
      <p:sp>
        <p:nvSpPr>
          <p:cNvPr id="14" name="Slide Number Placeholder 13"/>
          <p:cNvSpPr>
            <a:spLocks noGrp="1"/>
          </p:cNvSpPr>
          <p:nvPr>
            <p:ph type="sldNum" sz="quarter" idx="11"/>
          </p:nvPr>
        </p:nvSpPr>
        <p:spPr/>
        <p:txBody>
          <a:bodyPr/>
          <a:lstStyle/>
          <a:p>
            <a:fld id="{6D160098-5B76-4EE0-96C7-62DD22AA05FD}"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E391E88-9FB3-49B9-B641-58F1985803D2}" type="datetimeFigureOut">
              <a:rPr lang="en-US" smtClean="0"/>
              <a:t>12/30/20</a:t>
            </a:fld>
            <a:endParaRPr lang="en-US"/>
          </a:p>
        </p:txBody>
      </p:sp>
      <p:sp>
        <p:nvSpPr>
          <p:cNvPr id="12" name="Slide Number Placeholder 11"/>
          <p:cNvSpPr>
            <a:spLocks noGrp="1"/>
          </p:cNvSpPr>
          <p:nvPr>
            <p:ph type="sldNum" sz="quarter" idx="11"/>
          </p:nvPr>
        </p:nvSpPr>
        <p:spPr/>
        <p:txBody>
          <a:bodyPr/>
          <a:lstStyle/>
          <a:p>
            <a:fld id="{6D160098-5B76-4EE0-96C7-62DD22AA05FD}"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8E391E88-9FB3-49B9-B641-58F1985803D2}" type="datetimeFigureOut">
              <a:rPr lang="en-US" smtClean="0"/>
              <a:t>12/30/20</a:t>
            </a:fld>
            <a:endParaRPr lang="en-US"/>
          </a:p>
        </p:txBody>
      </p:sp>
      <p:sp>
        <p:nvSpPr>
          <p:cNvPr id="18" name="Slide Number Placeholder 17"/>
          <p:cNvSpPr>
            <a:spLocks noGrp="1"/>
          </p:cNvSpPr>
          <p:nvPr>
            <p:ph type="sldNum" sz="quarter" idx="16"/>
          </p:nvPr>
        </p:nvSpPr>
        <p:spPr/>
        <p:txBody>
          <a:bodyPr/>
          <a:lstStyle/>
          <a:p>
            <a:fld id="{6D160098-5B76-4EE0-96C7-62DD22AA05FD}"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8E391E88-9FB3-49B9-B641-58F1985803D2}" type="datetimeFigureOut">
              <a:rPr lang="en-US" smtClean="0"/>
              <a:t>12/30/20</a:t>
            </a:fld>
            <a:endParaRPr lang="en-US"/>
          </a:p>
        </p:txBody>
      </p:sp>
      <p:sp>
        <p:nvSpPr>
          <p:cNvPr id="20" name="Slide Number Placeholder 19"/>
          <p:cNvSpPr>
            <a:spLocks noGrp="1"/>
          </p:cNvSpPr>
          <p:nvPr>
            <p:ph type="sldNum" sz="quarter" idx="15"/>
          </p:nvPr>
        </p:nvSpPr>
        <p:spPr/>
        <p:txBody>
          <a:bodyPr/>
          <a:lstStyle/>
          <a:p>
            <a:fld id="{6D160098-5B76-4EE0-96C7-62DD22AA05FD}"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8E391E88-9FB3-49B9-B641-58F1985803D2}" type="datetimeFigureOut">
              <a:rPr lang="en-US" smtClean="0"/>
              <a:t>12/30/20</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6D160098-5B76-4EE0-96C7-62DD22AA05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ndred.stanford.ed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Digital Humanities</a:t>
            </a:r>
            <a:endParaRPr lang="en-US" dirty="0"/>
          </a:p>
        </p:txBody>
      </p:sp>
      <p:sp>
        <p:nvSpPr>
          <p:cNvPr id="2" name="Title 1"/>
          <p:cNvSpPr>
            <a:spLocks noGrp="1"/>
          </p:cNvSpPr>
          <p:nvPr>
            <p:ph type="title"/>
          </p:nvPr>
        </p:nvSpPr>
        <p:spPr/>
        <p:txBody>
          <a:bodyPr/>
          <a:lstStyle/>
          <a:p>
            <a:r>
              <a:rPr lang="en-US" dirty="0" smtClean="0"/>
              <a:t>Network Analysis</a:t>
            </a:r>
            <a:endParaRPr lang="en-US" dirty="0"/>
          </a:p>
        </p:txBody>
      </p:sp>
    </p:spTree>
    <p:extLst>
      <p:ext uri="{BB962C8B-B14F-4D97-AF65-F5344CB8AC3E}">
        <p14:creationId xmlns:p14="http://schemas.microsoft.com/office/powerpoint/2010/main" val="10571505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457200" indent="-457200">
              <a:buFont typeface="Arial" panose="020B0604020202020204" pitchFamily="34" charset="0"/>
              <a:buChar char="•"/>
            </a:pPr>
            <a:r>
              <a:rPr lang="en-US" sz="2400" dirty="0"/>
              <a:t>The simplest data models for networks consist of “triples” – three part structures that allow entities to be linked by relations.  </a:t>
            </a:r>
            <a:endParaRPr lang="en-US" sz="2400" dirty="0" smtClean="0"/>
          </a:p>
          <a:p>
            <a:pPr marL="457200" indent="-457200">
              <a:buFont typeface="Arial" panose="020B0604020202020204" pitchFamily="34" charset="0"/>
              <a:buChar char="•"/>
            </a:pPr>
            <a:endParaRPr lang="en-US" sz="2800" dirty="0"/>
          </a:p>
          <a:p>
            <a:endParaRPr lang="en-US" dirty="0"/>
          </a:p>
        </p:txBody>
      </p:sp>
      <p:sp>
        <p:nvSpPr>
          <p:cNvPr id="3" name="Title 2"/>
          <p:cNvSpPr>
            <a:spLocks noGrp="1"/>
          </p:cNvSpPr>
          <p:nvPr>
            <p:ph type="title"/>
          </p:nvPr>
        </p:nvSpPr>
        <p:spPr/>
        <p:txBody>
          <a:bodyPr/>
          <a:lstStyle/>
          <a:p>
            <a:r>
              <a:rPr lang="en-US" dirty="0" smtClean="0"/>
              <a:t>Data Models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218" y="2743200"/>
            <a:ext cx="4012324" cy="3886200"/>
          </a:xfrm>
          <a:prstGeom prst="rect">
            <a:avLst/>
          </a:prstGeom>
        </p:spPr>
      </p:pic>
      <p:sp>
        <p:nvSpPr>
          <p:cNvPr id="5" name="TextBox 4"/>
          <p:cNvSpPr txBox="1"/>
          <p:nvPr/>
        </p:nvSpPr>
        <p:spPr>
          <a:xfrm>
            <a:off x="685800" y="6248400"/>
            <a:ext cx="3352800" cy="369332"/>
          </a:xfrm>
          <a:prstGeom prst="rect">
            <a:avLst/>
          </a:prstGeom>
          <a:noFill/>
        </p:spPr>
        <p:txBody>
          <a:bodyPr wrap="square" rtlCol="0">
            <a:spAutoFit/>
          </a:bodyPr>
          <a:lstStyle/>
          <a:p>
            <a:r>
              <a:rPr lang="en-US" dirty="0" smtClean="0"/>
              <a:t>Example of a “triples” data model</a:t>
            </a:r>
            <a:endParaRPr lang="en-US" dirty="0"/>
          </a:p>
        </p:txBody>
      </p:sp>
    </p:spTree>
    <p:extLst>
      <p:ext uri="{BB962C8B-B14F-4D97-AF65-F5344CB8AC3E}">
        <p14:creationId xmlns:p14="http://schemas.microsoft.com/office/powerpoint/2010/main" val="17063316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sz="2400" dirty="0"/>
              <a:t>This is very different in character from the “tuple” or two-part structure that links records and entities, for instance, in the use of metadata to describe an object.</a:t>
            </a:r>
          </a:p>
          <a:p>
            <a:endParaRPr lang="en-US" dirty="0"/>
          </a:p>
        </p:txBody>
      </p:sp>
      <p:sp>
        <p:nvSpPr>
          <p:cNvPr id="3" name="Title 2"/>
          <p:cNvSpPr>
            <a:spLocks noGrp="1"/>
          </p:cNvSpPr>
          <p:nvPr>
            <p:ph type="title"/>
          </p:nvPr>
        </p:nvSpPr>
        <p:spPr/>
        <p:txBody>
          <a:bodyPr/>
          <a:lstStyle/>
          <a:p>
            <a:r>
              <a:rPr lang="en-US" dirty="0"/>
              <a:t>Data 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971800"/>
            <a:ext cx="6629400" cy="3767528"/>
          </a:xfrm>
          <a:prstGeom prst="rect">
            <a:avLst/>
          </a:prstGeom>
        </p:spPr>
      </p:pic>
      <p:sp>
        <p:nvSpPr>
          <p:cNvPr id="5" name="TextBox 4"/>
          <p:cNvSpPr txBox="1"/>
          <p:nvPr/>
        </p:nvSpPr>
        <p:spPr>
          <a:xfrm>
            <a:off x="7543800" y="5486400"/>
            <a:ext cx="1447800" cy="923330"/>
          </a:xfrm>
          <a:prstGeom prst="rect">
            <a:avLst/>
          </a:prstGeom>
          <a:noFill/>
        </p:spPr>
        <p:txBody>
          <a:bodyPr wrap="square" rtlCol="0">
            <a:spAutoFit/>
          </a:bodyPr>
          <a:lstStyle/>
          <a:p>
            <a:r>
              <a:rPr lang="en-US" dirty="0" smtClean="0"/>
              <a:t>Example of a “tuple” data model.</a:t>
            </a:r>
            <a:endParaRPr lang="en-US" dirty="0"/>
          </a:p>
        </p:txBody>
      </p:sp>
    </p:spTree>
    <p:extLst>
      <p:ext uri="{BB962C8B-B14F-4D97-AF65-F5344CB8AC3E}">
        <p14:creationId xmlns:p14="http://schemas.microsoft.com/office/powerpoint/2010/main" val="41558624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fontAlgn="base"/>
            <a:r>
              <a:rPr lang="en-US" sz="2400" b="1" dirty="0" smtClean="0"/>
              <a:t>Exercise: </a:t>
            </a:r>
            <a:r>
              <a:rPr lang="en-US" sz="2400" b="1" u="sng" dirty="0" smtClean="0">
                <a:hlinkClick r:id="rId2"/>
              </a:rPr>
              <a:t>Kindred </a:t>
            </a:r>
            <a:r>
              <a:rPr lang="en-US" sz="2400" b="1" u="sng" dirty="0">
                <a:hlinkClick r:id="rId2"/>
              </a:rPr>
              <a:t>Britain</a:t>
            </a:r>
            <a:r>
              <a:rPr lang="en-US" sz="2400" b="1" dirty="0"/>
              <a:t> </a:t>
            </a:r>
            <a:r>
              <a:rPr lang="en-US" sz="2400" dirty="0"/>
              <a:t>(http://kindred.stanford.edu/)</a:t>
            </a:r>
          </a:p>
          <a:p>
            <a:pPr marL="342900" indent="-342900" fontAlgn="base">
              <a:buFont typeface="Arial" panose="020B0604020202020204" pitchFamily="34" charset="0"/>
              <a:buChar char="•"/>
            </a:pPr>
            <a:r>
              <a:rPr lang="en-US" sz="2400" dirty="0"/>
              <a:t>This is a site that looks at the connections about 30,000 British individuals.  The project is meant to show the many ways in which connections form through social networks, family ties, business and political circumstances.  Play around on the site for a while and then we’ll discuss:</a:t>
            </a:r>
          </a:p>
          <a:p>
            <a:pPr marL="514350" lvl="1" indent="-342900" fontAlgn="base"/>
            <a:r>
              <a:rPr lang="en-US" sz="2200" dirty="0" smtClean="0"/>
              <a:t>Selection </a:t>
            </a:r>
            <a:r>
              <a:rPr lang="en-US" sz="2200" dirty="0"/>
              <a:t>of individuals</a:t>
            </a:r>
          </a:p>
          <a:p>
            <a:pPr marL="514350" lvl="1" indent="-342900" fontAlgn="base"/>
            <a:r>
              <a:rPr lang="en-US" sz="2200" dirty="0" smtClean="0"/>
              <a:t>Character </a:t>
            </a:r>
            <a:r>
              <a:rPr lang="en-US" sz="2200" dirty="0"/>
              <a:t>and quality of relations</a:t>
            </a:r>
          </a:p>
          <a:p>
            <a:pPr marL="514350" lvl="1" indent="-342900" fontAlgn="base"/>
            <a:r>
              <a:rPr lang="en-US" sz="2200" dirty="0" smtClean="0"/>
              <a:t>Explicit </a:t>
            </a:r>
            <a:r>
              <a:rPr lang="en-US" sz="2200" dirty="0"/>
              <a:t>assumptions and implicit ones</a:t>
            </a:r>
          </a:p>
          <a:p>
            <a:pPr marL="514350" lvl="1" indent="-342900" fontAlgn="base"/>
            <a:r>
              <a:rPr lang="en-US" sz="2200" dirty="0" smtClean="0"/>
              <a:t>The </a:t>
            </a:r>
            <a:r>
              <a:rPr lang="en-US" sz="2200" dirty="0"/>
              <a:t>diagrams and their rhetorical power</a:t>
            </a:r>
          </a:p>
          <a:p>
            <a:endParaRPr lang="en-US" dirty="0"/>
          </a:p>
        </p:txBody>
      </p:sp>
      <p:sp>
        <p:nvSpPr>
          <p:cNvPr id="3" name="Title 2"/>
          <p:cNvSpPr>
            <a:spLocks noGrp="1"/>
          </p:cNvSpPr>
          <p:nvPr>
            <p:ph type="title"/>
          </p:nvPr>
        </p:nvSpPr>
        <p:spPr/>
        <p:txBody>
          <a:bodyPr/>
          <a:lstStyle/>
          <a:p>
            <a:r>
              <a:rPr lang="en-US" dirty="0" smtClean="0"/>
              <a:t>Exercise – Kindred Britain</a:t>
            </a:r>
            <a:endParaRPr lang="en-US" dirty="0"/>
          </a:p>
        </p:txBody>
      </p:sp>
    </p:spTree>
    <p:extLst>
      <p:ext uri="{BB962C8B-B14F-4D97-AF65-F5344CB8AC3E}">
        <p14:creationId xmlns:p14="http://schemas.microsoft.com/office/powerpoint/2010/main" val="1241316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7953374" cy="4724400"/>
          </a:xfrm>
        </p:spPr>
        <p:txBody>
          <a:bodyPr>
            <a:normAutofit fontScale="92500" lnSpcReduction="20000"/>
          </a:bodyPr>
          <a:lstStyle/>
          <a:p>
            <a:pPr marL="342900" indent="-342900">
              <a:buFont typeface="Arial" panose="020B0604020202020204" pitchFamily="34" charset="0"/>
              <a:buChar char="•"/>
            </a:pPr>
            <a:r>
              <a:rPr lang="en-US" sz="2400" dirty="0"/>
              <a:t>Advanced network theory pays attention to emergent properties of systems.  </a:t>
            </a:r>
          </a:p>
          <a:p>
            <a:pPr marL="342900" indent="-342900">
              <a:buFont typeface="Arial" panose="020B0604020202020204" pitchFamily="34" charset="0"/>
              <a:buChar char="•"/>
            </a:pPr>
            <a:r>
              <a:rPr lang="en-US" sz="2400" dirty="0" smtClean="0"/>
              <a:t>The </a:t>
            </a:r>
            <a:r>
              <a:rPr lang="en-US" sz="2400" dirty="0"/>
              <a:t>capacity of networks to “</a:t>
            </a:r>
            <a:r>
              <a:rPr lang="en-US" sz="2400" dirty="0" smtClean="0"/>
              <a:t>self-organize,” </a:t>
            </a:r>
            <a:r>
              <a:rPr lang="en-US" sz="2400" dirty="0"/>
              <a:t>using very simple procedures that produce increasingly complex </a:t>
            </a:r>
            <a:r>
              <a:rPr lang="en-US" sz="2400" dirty="0" smtClean="0"/>
              <a:t>results, </a:t>
            </a:r>
            <a:r>
              <a:rPr lang="en-US" sz="2400" dirty="0"/>
              <a:t>makes them useful models for looking at many kinds of behaviors in human and non-human systems.  </a:t>
            </a:r>
          </a:p>
          <a:p>
            <a:pPr marL="342900" indent="-342900">
              <a:buFont typeface="Arial" panose="020B0604020202020204" pitchFamily="34" charset="0"/>
              <a:buChar char="•"/>
            </a:pPr>
            <a:r>
              <a:rPr lang="en-US" sz="2400" dirty="0" smtClean="0"/>
              <a:t>Networks </a:t>
            </a:r>
            <a:r>
              <a:rPr lang="en-US" sz="2400" dirty="0"/>
              <a:t>do not have to be dynamic, systems almost always are.  The study of systems theory and of networks is relatively recent, and only emerged as a distinct field of research in the last few decades.  </a:t>
            </a:r>
          </a:p>
          <a:p>
            <a:pPr marL="342900" indent="-342900">
              <a:buFont typeface="Arial" panose="020B0604020202020204" pitchFamily="34" charset="0"/>
              <a:buChar char="•"/>
            </a:pPr>
            <a:r>
              <a:rPr lang="en-US" sz="2400" dirty="0" smtClean="0"/>
              <a:t>We </a:t>
            </a:r>
            <a:r>
              <a:rPr lang="en-US" sz="2400" dirty="0"/>
              <a:t>might argue, however, that novelists and playwrights have been observing social networks for much, much longer, as have observers of animal behavior, weather and climate, and the movements of heavenly bodies held in relation to each other by magnetism, gravity, and other forces.</a:t>
            </a:r>
          </a:p>
          <a:p>
            <a:endParaRPr lang="en-US" dirty="0"/>
          </a:p>
        </p:txBody>
      </p:sp>
      <p:sp>
        <p:nvSpPr>
          <p:cNvPr id="3" name="Title 2"/>
          <p:cNvSpPr>
            <a:spLocks noGrp="1"/>
          </p:cNvSpPr>
          <p:nvPr>
            <p:ph type="title"/>
          </p:nvPr>
        </p:nvSpPr>
        <p:spPr/>
        <p:txBody>
          <a:bodyPr/>
          <a:lstStyle/>
          <a:p>
            <a:r>
              <a:rPr lang="en-US" dirty="0"/>
              <a:t>Advanced </a:t>
            </a:r>
            <a:r>
              <a:rPr lang="en-US" dirty="0" smtClean="0"/>
              <a:t>Network Theory</a:t>
            </a:r>
            <a:endParaRPr lang="en-US" dirty="0"/>
          </a:p>
        </p:txBody>
      </p:sp>
    </p:spTree>
    <p:extLst>
      <p:ext uri="{BB962C8B-B14F-4D97-AF65-F5344CB8AC3E}">
        <p14:creationId xmlns:p14="http://schemas.microsoft.com/office/powerpoint/2010/main" val="1297635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029574" cy="4724400"/>
          </a:xfrm>
        </p:spPr>
        <p:txBody>
          <a:bodyPr/>
          <a:lstStyle/>
          <a:p>
            <a:pPr marL="285750" indent="-285750">
              <a:buFont typeface="Arial" panose="020B0604020202020204" pitchFamily="34" charset="0"/>
              <a:buChar char="•"/>
            </a:pPr>
            <a:r>
              <a:rPr lang="en-US" sz="2200" dirty="0"/>
              <a:t>Networks consist of nodes (entities) and edges (relations).  </a:t>
            </a:r>
          </a:p>
          <a:p>
            <a:pPr marL="285750" indent="-285750">
              <a:buFont typeface="Arial" panose="020B0604020202020204" pitchFamily="34" charset="0"/>
              <a:buChar char="•"/>
            </a:pPr>
            <a:r>
              <a:rPr lang="en-US" sz="2200" dirty="0" smtClean="0"/>
              <a:t>The </a:t>
            </a:r>
            <a:r>
              <a:rPr lang="en-US" sz="2200" dirty="0"/>
              <a:t>data model for a network is a simple three-part formula of entity-relation-entity.  This can be structured in a spreadsheet and exported to create a network visualization.  </a:t>
            </a:r>
          </a:p>
          <a:p>
            <a:pPr marL="285750" indent="-285750">
              <a:buFont typeface="Arial" panose="020B0604020202020204" pitchFamily="34" charset="0"/>
              <a:buChar char="•"/>
            </a:pPr>
            <a:r>
              <a:rPr lang="en-US" sz="2200" dirty="0" smtClean="0"/>
              <a:t>Networks </a:t>
            </a:r>
            <a:r>
              <a:rPr lang="en-US" sz="2200" dirty="0"/>
              <a:t>emphasize relations and connections of exchange and influence.  Refining the relations among nodes beyond the concept of a single relation is important, so is the change of relations over time.  </a:t>
            </a:r>
          </a:p>
          <a:p>
            <a:pPr marL="285750" indent="-285750">
              <a:buFont typeface="Arial" panose="020B0604020202020204" pitchFamily="34" charset="0"/>
              <a:buChar char="•"/>
            </a:pPr>
            <a:r>
              <a:rPr lang="en-US" sz="2200" dirty="0" smtClean="0"/>
              <a:t>Social </a:t>
            </a:r>
            <a:r>
              <a:rPr lang="en-US" sz="2200" dirty="0"/>
              <a:t>networks change constantly, as do communication networks, and the relations among the technology that supports a network and the psychological, social, or affective bonds can alter independently.</a:t>
            </a:r>
          </a:p>
          <a:p>
            <a:endParaRPr lang="en-US" dirty="0"/>
          </a:p>
        </p:txBody>
      </p:sp>
      <p:sp>
        <p:nvSpPr>
          <p:cNvPr id="3" name="Title 2"/>
          <p:cNvSpPr>
            <a:spLocks noGrp="1"/>
          </p:cNvSpPr>
          <p:nvPr>
            <p:ph type="title"/>
          </p:nvPr>
        </p:nvSpPr>
        <p:spPr/>
        <p:txBody>
          <a:bodyPr/>
          <a:lstStyle/>
          <a:p>
            <a:r>
              <a:rPr lang="en-US" dirty="0"/>
              <a:t>Advanced Network Theory</a:t>
            </a:r>
          </a:p>
        </p:txBody>
      </p:sp>
    </p:spTree>
    <p:extLst>
      <p:ext uri="{BB962C8B-B14F-4D97-AF65-F5344CB8AC3E}">
        <p14:creationId xmlns:p14="http://schemas.microsoft.com/office/powerpoint/2010/main" val="2318906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105774" cy="4861560"/>
          </a:xfrm>
        </p:spPr>
        <p:txBody>
          <a:bodyPr>
            <a:normAutofit fontScale="92500" lnSpcReduction="10000"/>
          </a:bodyPr>
          <a:lstStyle/>
          <a:p>
            <a:r>
              <a:rPr lang="en-US" sz="2400" b="1" dirty="0"/>
              <a:t>Exercise: </a:t>
            </a:r>
            <a:endParaRPr lang="en-US" sz="2400" b="1" dirty="0" smtClean="0"/>
          </a:p>
          <a:p>
            <a:r>
              <a:rPr lang="en-US" sz="2400" dirty="0" smtClean="0"/>
              <a:t>You </a:t>
            </a:r>
            <a:r>
              <a:rPr lang="en-US" sz="2400" dirty="0"/>
              <a:t>can sketch a network on paper quite easily.  Put yourself at the center and then arrange everyone you know in your immediate circles (family, friends, clubs, groups) around you.  </a:t>
            </a:r>
            <a:endParaRPr lang="en-US" sz="2400" dirty="0" smtClean="0"/>
          </a:p>
          <a:p>
            <a:r>
              <a:rPr lang="en-US" sz="2400" dirty="0" smtClean="0"/>
              <a:t>Think </a:t>
            </a:r>
            <a:r>
              <a:rPr lang="en-US" sz="2400" dirty="0"/>
              <a:t>about degrees of proximity and also connections among the individuals in different parts of your network.  </a:t>
            </a:r>
            <a:endParaRPr lang="en-US" sz="2400" dirty="0" smtClean="0"/>
          </a:p>
          <a:p>
            <a:r>
              <a:rPr lang="en-US" sz="2400" dirty="0" smtClean="0"/>
              <a:t>How </a:t>
            </a:r>
            <a:r>
              <a:rPr lang="en-US" sz="2400" dirty="0"/>
              <a:t>many of them are linked to each other as well as to you.  If you </a:t>
            </a:r>
            <a:r>
              <a:rPr lang="en-US" sz="2400" dirty="0" smtClean="0"/>
              <a:t>can, </a:t>
            </a:r>
            <a:r>
              <a:rPr lang="en-US" sz="2400" dirty="0"/>
              <a:t>code the lines that connect your various persons to indicate something about the </a:t>
            </a:r>
            <a:r>
              <a:rPr lang="en-US" sz="2400" dirty="0" smtClean="0"/>
              <a:t>relationship. </a:t>
            </a:r>
          </a:p>
          <a:p>
            <a:pPr marL="342900" indent="-342900">
              <a:buFont typeface="Arial" panose="020B0604020202020204" pitchFamily="34" charset="0"/>
              <a:buChar char="•"/>
            </a:pPr>
            <a:r>
              <a:rPr lang="en-US" sz="2400" dirty="0" smtClean="0"/>
              <a:t>How </a:t>
            </a:r>
            <a:r>
              <a:rPr lang="en-US" sz="2400" dirty="0"/>
              <a:t>does that change the drawing</a:t>
            </a:r>
            <a:r>
              <a:rPr lang="en-US" sz="2400" dirty="0" smtClean="0"/>
              <a:t>?</a:t>
            </a:r>
          </a:p>
          <a:p>
            <a:pPr marL="342900" indent="-342900">
              <a:buFont typeface="Arial" panose="020B0604020202020204" pitchFamily="34" charset="0"/>
              <a:buChar char="•"/>
            </a:pPr>
            <a:r>
              <a:rPr lang="en-US" sz="2400" dirty="0"/>
              <a:t>What attributes of a relationship are readily indicated?  </a:t>
            </a:r>
            <a:endParaRPr lang="en-US" sz="2400" dirty="0" smtClean="0"/>
          </a:p>
          <a:p>
            <a:pPr marL="342900" indent="-342900">
              <a:buFont typeface="Arial" panose="020B0604020202020204" pitchFamily="34" charset="0"/>
              <a:buChar char="•"/>
            </a:pPr>
            <a:r>
              <a:rPr lang="en-US" sz="2400" dirty="0" smtClean="0"/>
              <a:t>Which </a:t>
            </a:r>
            <a:r>
              <a:rPr lang="en-US" sz="2400" dirty="0"/>
              <a:t>are not?</a:t>
            </a:r>
          </a:p>
          <a:p>
            <a:endParaRPr lang="en-US" sz="2400" dirty="0"/>
          </a:p>
          <a:p>
            <a:endParaRPr lang="en-US" dirty="0"/>
          </a:p>
        </p:txBody>
      </p:sp>
      <p:sp>
        <p:nvSpPr>
          <p:cNvPr id="3" name="Title 2"/>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17646001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410574" cy="4724400"/>
          </a:xfrm>
        </p:spPr>
        <p:txBody>
          <a:bodyPr>
            <a:normAutofit/>
          </a:bodyPr>
          <a:lstStyle/>
          <a:p>
            <a:pPr marL="285750" lvl="0" indent="-285750">
              <a:buFont typeface="Arial" panose="020B0604020202020204" pitchFamily="34" charset="0"/>
              <a:buChar char="•"/>
            </a:pPr>
            <a:r>
              <a:rPr lang="en-US" sz="2400" dirty="0"/>
              <a:t>Network analysis explores relationships and connections within a dataset.  </a:t>
            </a:r>
          </a:p>
          <a:p>
            <a:pPr marL="285750" lvl="0" indent="-285750">
              <a:buFont typeface="Arial" panose="020B0604020202020204" pitchFamily="34" charset="0"/>
              <a:buChar char="•"/>
            </a:pPr>
            <a:r>
              <a:rPr lang="en-US" sz="2400" dirty="0" smtClean="0"/>
              <a:t>This sounds very techy, but network analysis can relate to digital and analog systems and projects.                     </a:t>
            </a:r>
            <a:endParaRPr lang="en-US" sz="2400" dirty="0"/>
          </a:p>
          <a:p>
            <a:pPr marL="285750" lvl="0" indent="-285750">
              <a:buFont typeface="Arial" panose="020B0604020202020204" pitchFamily="34" charset="0"/>
              <a:buChar char="•"/>
            </a:pPr>
            <a:r>
              <a:rPr lang="en-US" sz="2400" dirty="0" smtClean="0"/>
              <a:t>While </a:t>
            </a:r>
            <a:r>
              <a:rPr lang="en-US" sz="2400" dirty="0"/>
              <a:t>network analysis is used by a variety of fields in the </a:t>
            </a:r>
            <a:r>
              <a:rPr lang="en-US" sz="2400" dirty="0" smtClean="0"/>
              <a:t>Social </a:t>
            </a:r>
            <a:r>
              <a:rPr lang="en-US" sz="2400" dirty="0"/>
              <a:t>S</a:t>
            </a:r>
            <a:r>
              <a:rPr lang="en-US" sz="2400" dirty="0" smtClean="0"/>
              <a:t>ciences </a:t>
            </a:r>
            <a:r>
              <a:rPr lang="en-US" sz="2400" dirty="0"/>
              <a:t>and </a:t>
            </a:r>
            <a:r>
              <a:rPr lang="en-US" sz="2400" dirty="0" smtClean="0"/>
              <a:t>Life </a:t>
            </a:r>
            <a:r>
              <a:rPr lang="en-US" sz="2400" dirty="0"/>
              <a:t>S</a:t>
            </a:r>
            <a:r>
              <a:rPr lang="en-US" sz="2400" dirty="0" smtClean="0"/>
              <a:t>ciences</a:t>
            </a:r>
            <a:r>
              <a:rPr lang="en-US" sz="2400" dirty="0"/>
              <a:t>, </a:t>
            </a:r>
            <a:r>
              <a:rPr lang="en-US" sz="2400" dirty="0" smtClean="0"/>
              <a:t>Digital </a:t>
            </a:r>
            <a:r>
              <a:rPr lang="en-US" sz="2400" dirty="0"/>
              <a:t>H</a:t>
            </a:r>
            <a:r>
              <a:rPr lang="en-US" sz="2400" dirty="0" smtClean="0"/>
              <a:t>umanists </a:t>
            </a:r>
            <a:r>
              <a:rPr lang="en-US" sz="2400" dirty="0"/>
              <a:t>have used these tools to explore other kinds of networks.  </a:t>
            </a:r>
          </a:p>
          <a:p>
            <a:pPr marL="285750" lvl="0" indent="-285750">
              <a:buFont typeface="Arial" panose="020B0604020202020204" pitchFamily="34" charset="0"/>
              <a:buChar char="•"/>
            </a:pPr>
            <a:r>
              <a:rPr lang="en-US" sz="2400" dirty="0" smtClean="0"/>
              <a:t>The </a:t>
            </a:r>
            <a:r>
              <a:rPr lang="en-US" sz="2400" dirty="0"/>
              <a:t>concept of a network has become ubiquitous in current culture.  </a:t>
            </a:r>
          </a:p>
          <a:p>
            <a:pPr marL="285750" lvl="0" indent="-285750">
              <a:buFont typeface="Arial" panose="020B0604020202020204" pitchFamily="34" charset="0"/>
              <a:buChar char="•"/>
            </a:pPr>
            <a:endParaRPr lang="en-US" sz="2800" dirty="0" smtClean="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699930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sz="2400" dirty="0" smtClean="0"/>
              <a:t>Almost </a:t>
            </a:r>
            <a:r>
              <a:rPr lang="en-US" sz="2400" dirty="0"/>
              <a:t>any connection to anything else can be called a network, but properly speaking, a network has to be a system of elements or entities that are connected by explicit relations.  </a:t>
            </a:r>
          </a:p>
          <a:p>
            <a:pPr marL="285750" indent="-285750">
              <a:buFont typeface="Arial" panose="020B0604020202020204" pitchFamily="34" charset="0"/>
              <a:buChar char="•"/>
            </a:pPr>
            <a:r>
              <a:rPr lang="en-US" sz="2400" dirty="0" smtClean="0"/>
              <a:t>Unlike </a:t>
            </a:r>
            <a:r>
              <a:rPr lang="en-US" sz="2400" dirty="0"/>
              <a:t>other data structures we have looked at–data bases, mark-up systems, classification systems, and so on—networks are defined by the specific relations among elements in the system rather than by the content types or components.  </a:t>
            </a:r>
          </a:p>
          <a:p>
            <a:pPr marL="285750" indent="-285750">
              <a:buFont typeface="Arial" panose="020B0604020202020204" pitchFamily="34" charset="0"/>
              <a:buChar char="•"/>
            </a:pPr>
            <a:r>
              <a:rPr lang="en-US" sz="2400" dirty="0" smtClean="0"/>
              <a:t>The </a:t>
            </a:r>
            <a:r>
              <a:rPr lang="en-US" sz="2400" dirty="0"/>
              <a:t>term </a:t>
            </a:r>
            <a:r>
              <a:rPr lang="en-US" sz="2400" i="1" dirty="0"/>
              <a:t>network</a:t>
            </a:r>
            <a:r>
              <a:rPr lang="en-US" sz="2400" dirty="0"/>
              <a:t> is frequently used to describe the infrastructure that connects computers to each other and to peripherals, devices, or systems in a linked environment.  </a:t>
            </a:r>
            <a:endParaRPr lang="en-US" sz="2400" dirty="0" smtClean="0"/>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321730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7680960" cy="5013960"/>
          </a:xfrm>
        </p:spPr>
        <p:txBody>
          <a:bodyPr>
            <a:normAutofit fontScale="92500" lnSpcReduction="20000"/>
          </a:bodyPr>
          <a:lstStyle/>
          <a:p>
            <a:pPr marL="285750" indent="-285750">
              <a:buFont typeface="Arial" panose="020B0604020202020204" pitchFamily="34" charset="0"/>
              <a:buChar char="•"/>
            </a:pPr>
            <a:r>
              <a:rPr lang="en-US" sz="2600" dirty="0"/>
              <a:t>T</a:t>
            </a:r>
            <a:r>
              <a:rPr lang="en-US" sz="2600" dirty="0" smtClean="0"/>
              <a:t>he </a:t>
            </a:r>
            <a:r>
              <a:rPr lang="en-US" sz="2600" dirty="0"/>
              <a:t>networks we are concerned with in </a:t>
            </a:r>
            <a:r>
              <a:rPr lang="en-US" sz="2600" dirty="0" smtClean="0"/>
              <a:t>Digital Humanities </a:t>
            </a:r>
            <a:r>
              <a:rPr lang="en-US" sz="2600" dirty="0"/>
              <a:t>are created by relationships among different elements in a model of </a:t>
            </a:r>
            <a:r>
              <a:rPr lang="en-US" sz="2600" dirty="0" smtClean="0"/>
              <a:t>content or unique project.</a:t>
            </a:r>
          </a:p>
          <a:p>
            <a:pPr marL="285750" indent="-285750">
              <a:buFont typeface="Arial" panose="020B0604020202020204" pitchFamily="34" charset="0"/>
              <a:buChar char="•"/>
            </a:pPr>
            <a:r>
              <a:rPr lang="en-US" sz="2600" dirty="0" smtClean="0"/>
              <a:t>Good </a:t>
            </a:r>
            <a:r>
              <a:rPr lang="en-US" sz="2600" dirty="0"/>
              <a:t>examples of networks are social networks, traffic networks, communication networks, and networks of markets or influence.  </a:t>
            </a:r>
          </a:p>
          <a:p>
            <a:pPr marL="285750" indent="-285750">
              <a:buFont typeface="Arial" panose="020B0604020202020204" pitchFamily="34" charset="0"/>
              <a:buChar char="•"/>
            </a:pPr>
            <a:r>
              <a:rPr lang="en-US" sz="2600" dirty="0" smtClean="0"/>
              <a:t>Many </a:t>
            </a:r>
            <a:r>
              <a:rPr lang="en-US" sz="2600" dirty="0"/>
              <a:t>of the same </a:t>
            </a:r>
            <a:r>
              <a:rPr lang="en-US" sz="2600" dirty="0" smtClean="0"/>
              <a:t>types of diagrams </a:t>
            </a:r>
            <a:r>
              <a:rPr lang="en-US" sz="2600" dirty="0"/>
              <a:t>are used to show or map these networks, and yet, the content of the relations and of the entities might be very different in each case.  </a:t>
            </a:r>
          </a:p>
          <a:p>
            <a:pPr marL="285750" indent="-285750">
              <a:buFont typeface="Arial" panose="020B0604020202020204" pitchFamily="34" charset="0"/>
              <a:buChar char="•"/>
            </a:pPr>
            <a:r>
              <a:rPr lang="en-US" sz="2600" dirty="0" smtClean="0"/>
              <a:t>Standardization </a:t>
            </a:r>
            <a:r>
              <a:rPr lang="en-US" sz="2600" dirty="0"/>
              <a:t>of graphic methods can create a problem when the same techniques are used across disciplines and/or knowledge domains, so a critical approach to network diagrams is useful.</a:t>
            </a:r>
          </a:p>
          <a:p>
            <a:endParaRPr lang="en-US" dirty="0"/>
          </a:p>
        </p:txBody>
      </p:sp>
      <p:sp>
        <p:nvSpPr>
          <p:cNvPr id="3" name="Title 2"/>
          <p:cNvSpPr>
            <a:spLocks noGrp="1"/>
          </p:cNvSpPr>
          <p:nvPr>
            <p:ph type="title"/>
          </p:nvPr>
        </p:nvSpPr>
        <p:spPr/>
        <p:txBody>
          <a:bodyPr/>
          <a:lstStyle/>
          <a:p>
            <a:r>
              <a:rPr lang="en-US" dirty="0" smtClean="0"/>
              <a:t>Network Examples</a:t>
            </a:r>
            <a:endParaRPr lang="en-US" dirty="0"/>
          </a:p>
        </p:txBody>
      </p:sp>
    </p:spTree>
    <p:extLst>
      <p:ext uri="{BB962C8B-B14F-4D97-AF65-F5344CB8AC3E}">
        <p14:creationId xmlns:p14="http://schemas.microsoft.com/office/powerpoint/2010/main" val="2560330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029574" cy="4724400"/>
          </a:xfrm>
        </p:spPr>
        <p:txBody>
          <a:bodyPr>
            <a:normAutofit fontScale="92500"/>
          </a:bodyPr>
          <a:lstStyle/>
          <a:p>
            <a:pPr marL="342900" indent="-342900">
              <a:buFont typeface="Arial" panose="020B0604020202020204" pitchFamily="34" charset="0"/>
              <a:buChar char="•"/>
            </a:pPr>
            <a:r>
              <a:rPr lang="en-US" sz="2400" dirty="0"/>
              <a:t>Social networks are familiar and the use of social media has intensified our awareness of the ways social structures emerge from interconnections among individuals.  </a:t>
            </a:r>
            <a:endParaRPr lang="en-US" sz="2400" dirty="0" smtClean="0"/>
          </a:p>
          <a:p>
            <a:pPr marL="342900" indent="-342900">
              <a:buFont typeface="Arial" panose="020B0604020202020204" pitchFamily="34" charset="0"/>
              <a:buChar char="•"/>
            </a:pPr>
            <a:r>
              <a:rPr lang="en-US" sz="2400" dirty="0" smtClean="0"/>
              <a:t>Actor-network </a:t>
            </a:r>
            <a:r>
              <a:rPr lang="en-US" sz="2400" dirty="0"/>
              <a:t>theory, or ANT, is a contemporary formulation by Bruno </a:t>
            </a:r>
            <a:r>
              <a:rPr lang="en-US" sz="2400" dirty="0" err="1"/>
              <a:t>Latour</a:t>
            </a:r>
            <a:r>
              <a:rPr lang="en-US" sz="2400" dirty="0"/>
              <a:t> that extends developments in </a:t>
            </a:r>
            <a:r>
              <a:rPr lang="en-US" sz="2400" dirty="0" smtClean="0"/>
              <a:t>Sociology </a:t>
            </a:r>
            <a:r>
              <a:rPr lang="en-US" sz="2400" dirty="0"/>
              <a:t>from early in the 20th century work of Georg Simmel (German </a:t>
            </a:r>
            <a:r>
              <a:rPr lang="en-US" sz="2400" dirty="0" smtClean="0"/>
              <a:t>Sociologist</a:t>
            </a:r>
            <a:r>
              <a:rPr lang="en-US" sz="2400" dirty="0"/>
              <a:t>, </a:t>
            </a:r>
            <a:r>
              <a:rPr lang="en-US" sz="2400" dirty="0" smtClean="0"/>
              <a:t>Philosopher</a:t>
            </a:r>
            <a:r>
              <a:rPr lang="en-US" sz="2400" dirty="0"/>
              <a:t>, and </a:t>
            </a:r>
            <a:r>
              <a:rPr lang="en-US" sz="2400" dirty="0" smtClean="0"/>
              <a:t>Critic</a:t>
            </a:r>
            <a:r>
              <a:rPr lang="en-US" sz="2400" dirty="0"/>
              <a:t>) and others.  </a:t>
            </a:r>
            <a:r>
              <a:rPr lang="en-US" sz="2400" dirty="0" smtClean="0"/>
              <a:t>ANT is a</a:t>
            </a:r>
            <a:r>
              <a:rPr lang="en-US" sz="2400" dirty="0"/>
              <a:t> social theory where everything in the social and natural worlds exists in constantly shifting networks of relationship.  </a:t>
            </a:r>
            <a:endParaRPr lang="en-US" sz="2400" dirty="0" smtClean="0"/>
          </a:p>
          <a:p>
            <a:pPr marL="342900" indent="-342900">
              <a:buFont typeface="Arial" panose="020B0604020202020204" pitchFamily="34" charset="0"/>
              <a:buChar char="•"/>
            </a:pPr>
            <a:r>
              <a:rPr lang="en-US" sz="2400" dirty="0" smtClean="0"/>
              <a:t>A </a:t>
            </a:r>
            <a:r>
              <a:rPr lang="en-US" sz="2400" dirty="0"/>
              <a:t>network may or may not have emergent properties, may or may not be dynamic, and may have varying levels of complexity.  </a:t>
            </a:r>
          </a:p>
        </p:txBody>
      </p:sp>
      <p:sp>
        <p:nvSpPr>
          <p:cNvPr id="3" name="Title 2"/>
          <p:cNvSpPr>
            <a:spLocks noGrp="1"/>
          </p:cNvSpPr>
          <p:nvPr>
            <p:ph type="title"/>
          </p:nvPr>
        </p:nvSpPr>
        <p:spPr/>
        <p:txBody>
          <a:bodyPr/>
          <a:lstStyle/>
          <a:p>
            <a:r>
              <a:rPr lang="en-US" dirty="0" smtClean="0"/>
              <a:t>Types of Networks</a:t>
            </a:r>
            <a:endParaRPr lang="en-US" dirty="0"/>
          </a:p>
        </p:txBody>
      </p:sp>
    </p:spTree>
    <p:extLst>
      <p:ext uri="{BB962C8B-B14F-4D97-AF65-F5344CB8AC3E}">
        <p14:creationId xmlns:p14="http://schemas.microsoft.com/office/powerpoint/2010/main" val="3942165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342900" indent="-342900">
              <a:buFont typeface="Arial" panose="020B0604020202020204" pitchFamily="34" charset="0"/>
              <a:buChar char="•"/>
            </a:pPr>
            <a:r>
              <a:rPr lang="en-US" sz="2400" dirty="0"/>
              <a:t>Simple networks, like the connection of your computer to various peripheral devices through a wireless router in your home environment, may exhibit very little change over time, at least little observable change.  </a:t>
            </a:r>
          </a:p>
          <a:p>
            <a:pPr marL="342900" indent="-342900">
              <a:buFont typeface="Arial" panose="020B0604020202020204" pitchFamily="34" charset="0"/>
              <a:buChar char="•"/>
            </a:pPr>
            <a:r>
              <a:rPr lang="en-US" sz="2400" dirty="0" smtClean="0"/>
              <a:t>But, </a:t>
            </a:r>
            <a:r>
              <a:rPr lang="en-US" sz="2400" dirty="0"/>
              <a:t>a network of traffic flow is more like a living organism than it is like a set of static connections.  </a:t>
            </a:r>
          </a:p>
          <a:p>
            <a:pPr marL="342900" indent="-342900">
              <a:buFont typeface="Arial" panose="020B0604020202020204" pitchFamily="34" charset="0"/>
              <a:buChar char="•"/>
            </a:pPr>
            <a:r>
              <a:rPr lang="en-US" sz="2400" dirty="0" smtClean="0"/>
              <a:t>Though </a:t>
            </a:r>
            <a:r>
              <a:rPr lang="en-US" sz="2400" dirty="0"/>
              <a:t>nodes may stay in place, as in airline hubs and transfer points, the properties of the network have capacity to vary considerably.  </a:t>
            </a:r>
          </a:p>
        </p:txBody>
      </p:sp>
      <p:sp>
        <p:nvSpPr>
          <p:cNvPr id="3" name="Title 2"/>
          <p:cNvSpPr>
            <a:spLocks noGrp="1"/>
          </p:cNvSpPr>
          <p:nvPr>
            <p:ph type="title"/>
          </p:nvPr>
        </p:nvSpPr>
        <p:spPr/>
        <p:txBody>
          <a:bodyPr/>
          <a:lstStyle/>
          <a:p>
            <a:r>
              <a:rPr lang="en-US" dirty="0" smtClean="0"/>
              <a:t>Types of </a:t>
            </a:r>
            <a:r>
              <a:rPr lang="en-US" dirty="0"/>
              <a:t>Networks</a:t>
            </a:r>
          </a:p>
        </p:txBody>
      </p:sp>
    </p:spTree>
    <p:extLst>
      <p:ext uri="{BB962C8B-B14F-4D97-AF65-F5344CB8AC3E}">
        <p14:creationId xmlns:p14="http://schemas.microsoft.com/office/powerpoint/2010/main" val="2328080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buFont typeface="Arial" panose="020B0604020202020204" pitchFamily="34" charset="0"/>
              <a:buChar char="•"/>
            </a:pPr>
            <a:r>
              <a:rPr lang="en-US" sz="2400" dirty="0"/>
              <a:t>Networks exhibit varying degrees of closed-ness and </a:t>
            </a:r>
            <a:r>
              <a:rPr lang="en-US" sz="2400" dirty="0" smtClean="0"/>
              <a:t>open-ness, </a:t>
            </a:r>
            <a:r>
              <a:rPr lang="en-US" sz="2400" dirty="0"/>
              <a:t>and researchers interested in complex or emergent systems are attentive to the ways boundary conditions are maintained under different circumstances, helping to define the limits of a system.  </a:t>
            </a:r>
            <a:endParaRPr lang="en-US" sz="2400" dirty="0" smtClean="0"/>
          </a:p>
          <a:p>
            <a:pPr marL="342900" indent="-342900">
              <a:buFont typeface="Arial" panose="020B0604020202020204" pitchFamily="34" charset="0"/>
              <a:buChar char="•"/>
            </a:pPr>
            <a:r>
              <a:rPr lang="en-US" sz="2400" dirty="0" smtClean="0"/>
              <a:t>Social </a:t>
            </a:r>
            <a:r>
              <a:rPr lang="en-US" sz="2400" dirty="0"/>
              <a:t>networks are almost never closed, and like kinship relations or communications, they can quickly escalate to a very high scale. </a:t>
            </a:r>
          </a:p>
          <a:p>
            <a:pPr marL="342900" indent="-342900">
              <a:buFont typeface="Arial" panose="020B0604020202020204" pitchFamily="34" charset="0"/>
              <a:buChar char="•"/>
            </a:pPr>
            <a:r>
              <a:rPr lang="en-US" sz="2400" dirty="0" smtClean="0"/>
              <a:t>Epidemiologists </a:t>
            </a:r>
            <a:r>
              <a:rPr lang="en-US" sz="2400" dirty="0"/>
              <a:t>trying to track the spread of a disease are aware of how rapidly the connections among individuals grows exponentially in a very short period of time.  </a:t>
            </a:r>
          </a:p>
          <a:p>
            <a:pPr marL="342900" indent="-342900">
              <a:buFont typeface="Arial" panose="020B0604020202020204" pitchFamily="34" charset="0"/>
              <a:buChar char="•"/>
            </a:pPr>
            <a:r>
              <a:rPr lang="en-US" sz="2400" dirty="0" smtClean="0"/>
              <a:t>Network </a:t>
            </a:r>
            <a:r>
              <a:rPr lang="en-US" sz="2400" dirty="0"/>
              <a:t>analysis is an essential feature of textual analysis, social analysis, and plays a large role in policy and resources </a:t>
            </a:r>
            <a:r>
              <a:rPr lang="en-US" sz="2400" dirty="0" smtClean="0"/>
              <a:t>allocation, </a:t>
            </a:r>
            <a:r>
              <a:rPr lang="en-US" sz="2400" dirty="0"/>
              <a:t>as well as in other kinds of research work.</a:t>
            </a:r>
          </a:p>
          <a:p>
            <a:endParaRPr lang="en-US" dirty="0"/>
          </a:p>
        </p:txBody>
      </p:sp>
      <p:sp>
        <p:nvSpPr>
          <p:cNvPr id="3" name="Title 2"/>
          <p:cNvSpPr>
            <a:spLocks noGrp="1"/>
          </p:cNvSpPr>
          <p:nvPr>
            <p:ph type="title"/>
          </p:nvPr>
        </p:nvSpPr>
        <p:spPr/>
        <p:txBody>
          <a:bodyPr/>
          <a:lstStyle/>
          <a:p>
            <a:r>
              <a:rPr lang="en-US" dirty="0" smtClean="0"/>
              <a:t>Using Networks in Research</a:t>
            </a:r>
            <a:endParaRPr lang="en-US" dirty="0"/>
          </a:p>
        </p:txBody>
      </p:sp>
    </p:spTree>
    <p:extLst>
      <p:ext uri="{BB962C8B-B14F-4D97-AF65-F5344CB8AC3E}">
        <p14:creationId xmlns:p14="http://schemas.microsoft.com/office/powerpoint/2010/main" val="274892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anose="020B0604020202020204" pitchFamily="34" charset="0"/>
              <a:buChar char="•"/>
            </a:pPr>
            <a:r>
              <a:rPr lang="en-US" sz="2400" dirty="0"/>
              <a:t>The basic elements of any network are nodes and edges.  </a:t>
            </a:r>
          </a:p>
          <a:p>
            <a:pPr marL="285750" indent="-285750">
              <a:buFont typeface="Arial" panose="020B0604020202020204" pitchFamily="34" charset="0"/>
              <a:buChar char="•"/>
            </a:pPr>
            <a:r>
              <a:rPr lang="en-US" sz="2400" dirty="0" smtClean="0"/>
              <a:t>In </a:t>
            </a:r>
            <a:r>
              <a:rPr lang="en-US" sz="2400" dirty="0"/>
              <a:t>network analysis, we refer to objects as nodes or vertices, and usually draw them as points.  </a:t>
            </a:r>
          </a:p>
          <a:p>
            <a:pPr marL="285750" indent="-285750">
              <a:buFont typeface="Arial" panose="020B0604020202020204" pitchFamily="34" charset="0"/>
              <a:buChar char="•"/>
            </a:pPr>
            <a:r>
              <a:rPr lang="en-US" sz="2400" dirty="0" smtClean="0"/>
              <a:t>We </a:t>
            </a:r>
            <a:r>
              <a:rPr lang="en-US" sz="2400" dirty="0"/>
              <a:t>refer to the connections between the nodes as edges, and usually draw them as lines between points. </a:t>
            </a:r>
          </a:p>
          <a:p>
            <a:pPr marL="285750" indent="-285750">
              <a:buFont typeface="Arial" panose="020B0604020202020204" pitchFamily="34" charset="0"/>
              <a:buChar char="•"/>
            </a:pPr>
            <a:r>
              <a:rPr lang="en-US" sz="2400" dirty="0" smtClean="0"/>
              <a:t>The </a:t>
            </a:r>
            <a:r>
              <a:rPr lang="en-US" sz="2400" dirty="0"/>
              <a:t>degree of agency or activity assigned to any node and the different attributes that can be assigned to any relation or edge will be structured into the data model.  </a:t>
            </a:r>
            <a:endParaRPr lang="en-US" sz="2400" dirty="0" smtClean="0"/>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en-US" dirty="0" smtClean="0"/>
              <a:t>Components of a Network</a:t>
            </a:r>
            <a:endParaRPr lang="en-US" dirty="0"/>
          </a:p>
        </p:txBody>
      </p:sp>
    </p:spTree>
    <p:extLst>
      <p:ext uri="{BB962C8B-B14F-4D97-AF65-F5344CB8AC3E}">
        <p14:creationId xmlns:p14="http://schemas.microsoft.com/office/powerpoint/2010/main" val="2598103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2133600"/>
            <a:ext cx="7914850" cy="3765550"/>
          </a:xfrm>
        </p:spPr>
      </p:pic>
      <p:sp>
        <p:nvSpPr>
          <p:cNvPr id="3" name="Title 2"/>
          <p:cNvSpPr>
            <a:spLocks noGrp="1"/>
          </p:cNvSpPr>
          <p:nvPr>
            <p:ph type="title"/>
          </p:nvPr>
        </p:nvSpPr>
        <p:spPr/>
        <p:txBody>
          <a:bodyPr/>
          <a:lstStyle/>
          <a:p>
            <a:pPr algn="ctr"/>
            <a:r>
              <a:rPr lang="en-US" dirty="0" smtClean="0"/>
              <a:t>Sample Nodes and Edges Diagram</a:t>
            </a:r>
            <a:endParaRPr lang="en-US" dirty="0"/>
          </a:p>
        </p:txBody>
      </p:sp>
    </p:spTree>
    <p:extLst>
      <p:ext uri="{BB962C8B-B14F-4D97-AF65-F5344CB8AC3E}">
        <p14:creationId xmlns:p14="http://schemas.microsoft.com/office/powerpoint/2010/main" val="212803182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257</TotalTime>
  <Words>940</Words>
  <Application>Microsoft Macintosh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Mylar</vt:lpstr>
      <vt:lpstr>Network Analysis</vt:lpstr>
      <vt:lpstr>Introduction</vt:lpstr>
      <vt:lpstr>Introduction</vt:lpstr>
      <vt:lpstr>Network Examples</vt:lpstr>
      <vt:lpstr>Types of Networks</vt:lpstr>
      <vt:lpstr>Types of Networks</vt:lpstr>
      <vt:lpstr>Using Networks in Research</vt:lpstr>
      <vt:lpstr>Components of a Network</vt:lpstr>
      <vt:lpstr>Sample Nodes and Edges Diagram</vt:lpstr>
      <vt:lpstr>Data Models</vt:lpstr>
      <vt:lpstr>Data Models</vt:lpstr>
      <vt:lpstr>Exercise – Kindred Britain</vt:lpstr>
      <vt:lpstr>Advanced Network Theory</vt:lpstr>
      <vt:lpstr>Advanced Network Theory</vt:lpstr>
      <vt:lpstr>Exercise</vt:lpstr>
    </vt:vector>
  </TitlesOfParts>
  <Company>Marist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dc:title>
  <dc:creator>John Ansley</dc:creator>
  <cp:lastModifiedBy>Ross</cp:lastModifiedBy>
  <cp:revision>12</cp:revision>
  <dcterms:created xsi:type="dcterms:W3CDTF">2018-10-08T20:17:50Z</dcterms:created>
  <dcterms:modified xsi:type="dcterms:W3CDTF">2020-12-30T15:47:01Z</dcterms:modified>
</cp:coreProperties>
</file>