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28BBA2-73A6-41C0-A185-D20643F9D846}">
  <a:tblStyle styleId="{4628BBA2-73A6-41C0-A185-D20643F9D84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Oftentimes researchers see technology as a magic elixir and it clouds the process of doing a digital project and the time that it takes. Though the stages of a digital project are the same as a traditional research project, it’s good to think about these stages one at a time and consider the 3 aspects in each stage.</a:t>
            </a:r>
            <a:endParaRPr b="0" i="0" sz="1200" u="none" cap="none" strike="noStrike">
              <a:solidFill>
                <a:schemeClr val="dk1"/>
              </a:solidFill>
              <a:latin typeface="Calibri"/>
              <a:ea typeface="Calibri"/>
              <a:cs typeface="Calibri"/>
              <a:sym typeface="Calibri"/>
            </a:endParaRPr>
          </a:p>
        </p:txBody>
      </p:sp>
      <p:sp>
        <p:nvSpPr>
          <p:cNvPr id="89" name="Google Shape;8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96" name="Google Shape;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02" name="Google Shape;10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Standardization and classification are 2 techniques that we can use to structure our data in a way the computer can understand and will improve our retrieval and display of our information. Let’s take a look at these techniques in practice.</a:t>
            </a:r>
            <a:endParaRPr b="0" i="0" sz="1200" u="none" cap="none" strike="noStrike">
              <a:solidFill>
                <a:schemeClr val="dk1"/>
              </a:solidFill>
              <a:latin typeface="Calibri"/>
              <a:ea typeface="Calibri"/>
              <a:cs typeface="Calibri"/>
              <a:sym typeface="Calibri"/>
            </a:endParaRPr>
          </a:p>
        </p:txBody>
      </p:sp>
      <p:sp>
        <p:nvSpPr>
          <p:cNvPr id="109" name="Google Shape;10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1) Structure:</a:t>
            </a:r>
            <a:endParaRPr b="0" i="0" sz="1200" u="none" cap="none" strike="noStrike">
              <a:solidFill>
                <a:schemeClr val="dk1"/>
              </a:solidFill>
              <a:latin typeface="Calibri"/>
              <a:ea typeface="Calibri"/>
              <a:cs typeface="Calibri"/>
              <a:sym typeface="Calibri"/>
            </a:endParaRPr>
          </a:p>
          <a:p>
            <a:pPr indent="-6350" lvl="1" marL="400050" marR="0" rtl="0" algn="l">
              <a:lnSpc>
                <a:spcPct val="100000"/>
              </a:lnSpc>
              <a:spcBef>
                <a:spcPts val="0"/>
              </a:spcBef>
              <a:spcAft>
                <a:spcPts val="0"/>
              </a:spcAft>
              <a:buClr>
                <a:schemeClr val="dk1"/>
              </a:buClr>
              <a:buSzPts val="1400"/>
              <a:buFont typeface="Arial"/>
              <a:buNone/>
            </a:pPr>
            <a:r>
              <a:rPr b="0" i="0" lang="en-US" sz="3200" u="none" cap="none" strike="noStrike">
                <a:solidFill>
                  <a:schemeClr val="dk1"/>
                </a:solidFill>
                <a:latin typeface="Calibri"/>
                <a:ea typeface="Calibri"/>
                <a:cs typeface="Calibri"/>
                <a:sym typeface="Calibri"/>
              </a:rPr>
              <a:t>Rappers by name, lyric count, region, wutang affiliation – could have been (album sales, # of albums, producers worked with)</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2) Analyze: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	rappers by unique lyrics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3) Communicate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Calibri"/>
                <a:ea typeface="Calibri"/>
                <a:cs typeface="Calibri"/>
                <a:sym typeface="Calibri"/>
              </a:rPr>
              <a:t>	compare lyric uniqueness by rapper, region, and affiliation to wutang</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16" name="Google Shape;11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Here is the data behind the rapper lyric visualization. Can you identify the occurrences of standardization and classification.</a:t>
            </a:r>
            <a:endParaRPr b="0" i="0" sz="1200" u="none" cap="none" strike="noStrike">
              <a:solidFill>
                <a:schemeClr val="dk1"/>
              </a:solidFill>
              <a:latin typeface="Calibri"/>
              <a:ea typeface="Calibri"/>
              <a:cs typeface="Calibri"/>
              <a:sym typeface="Calibri"/>
            </a:endParaRPr>
          </a:p>
        </p:txBody>
      </p:sp>
      <p:sp>
        <p:nvSpPr>
          <p:cNvPr id="124" name="Google Shape;12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The id is standardized for the computers sake. Computers don’t like spaces and will do weird things with ordering when capital letters are present. What’s important is the researcher separated the id the computer will use to identify each artist from the column that will be used to display the name. This way the researcher optimizes the computer’s retrieval of this data while also making it human readable in the visualization.</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Classification here is also used to help the computer optimize retrieval and presentation of the information. Here we use classification to help us make some key comparisons in our data, namely how is lyric uniqueness is effected region and just how lyrically talented the wutang clan was.</a:t>
            </a:r>
            <a:endParaRPr b="0" i="0" sz="1200" u="none" cap="none" strike="noStrike">
              <a:solidFill>
                <a:schemeClr val="dk1"/>
              </a:solidFill>
              <a:latin typeface="Calibri"/>
              <a:ea typeface="Calibri"/>
              <a:cs typeface="Calibri"/>
              <a:sym typeface="Calibri"/>
            </a:endParaRPr>
          </a:p>
        </p:txBody>
      </p:sp>
      <p:sp>
        <p:nvSpPr>
          <p:cNvPr id="131" name="Google Shape;13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7" name="Google Shape;13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463550"/>
            <a:ext cx="7767638" cy="1433513"/>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8"/>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Google Shape;57;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poly-graph.co/vocabulary.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lean-ants.png" id="91" name="Google Shape;91;p14"/>
          <p:cNvPicPr preferRelativeResize="0"/>
          <p:nvPr/>
        </p:nvPicPr>
        <p:blipFill rotWithShape="1">
          <a:blip r:embed="rId3">
            <a:alphaModFix/>
          </a:blip>
          <a:srcRect b="0" l="0" r="0" t="0"/>
          <a:stretch/>
        </p:blipFill>
        <p:spPr>
          <a:xfrm>
            <a:off x="9" y="-1"/>
            <a:ext cx="8883096" cy="6857999"/>
          </a:xfrm>
          <a:prstGeom prst="rect">
            <a:avLst/>
          </a:prstGeom>
          <a:noFill/>
          <a:ln>
            <a:noFill/>
          </a:ln>
        </p:spPr>
      </p:pic>
      <p:sp>
        <p:nvSpPr>
          <p:cNvPr id="92" name="Google Shape;92;p14"/>
          <p:cNvSpPr txBox="1"/>
          <p:nvPr/>
        </p:nvSpPr>
        <p:spPr>
          <a:xfrm>
            <a:off x="0" y="10041"/>
            <a:ext cx="9143999"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p:txBody>
      </p:sp>
      <p:sp>
        <p:nvSpPr>
          <p:cNvPr id="93" name="Google Shape;93;p14"/>
          <p:cNvSpPr/>
          <p:nvPr/>
        </p:nvSpPr>
        <p:spPr>
          <a:xfrm>
            <a:off x="0" y="2723250"/>
            <a:ext cx="4402200" cy="1411500"/>
          </a:xfrm>
          <a:prstGeom prst="rect">
            <a:avLst/>
          </a:prstGeom>
          <a:solidFill>
            <a:schemeClr val="dk2"/>
          </a:solidFill>
          <a:ln>
            <a:noFill/>
          </a:ln>
          <a:effectLst>
            <a:outerShdw blurRad="57150" rotWithShape="0" algn="bl" dir="5400000" dist="19050">
              <a:srgbClr val="000000">
                <a:alpha val="88000"/>
              </a:srgbClr>
            </a:outerShdw>
          </a:effectLst>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4400">
                <a:solidFill>
                  <a:schemeClr val="lt1"/>
                </a:solidFill>
                <a:latin typeface="Calibri"/>
                <a:ea typeface="Calibri"/>
                <a:cs typeface="Calibri"/>
                <a:sym typeface="Calibri"/>
              </a:rPr>
              <a:t>Digital Project Stages: Analysis</a:t>
            </a:r>
            <a:endParaRPr sz="4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4400"/>
              <a:buFont typeface="Arial"/>
              <a:buNone/>
            </a:pPr>
            <a:r>
              <a:t/>
            </a:r>
            <a:endParaRPr sz="44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0" y="10041"/>
            <a:ext cx="9143999"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lang="en-US" sz="4400">
                <a:solidFill>
                  <a:schemeClr val="dk1"/>
                </a:solidFill>
                <a:latin typeface="Calibri"/>
                <a:ea typeface="Calibri"/>
                <a:cs typeface="Calibri"/>
                <a:sym typeface="Calibri"/>
              </a:rPr>
              <a:t>Three Stages of Digital Project</a:t>
            </a:r>
            <a:endParaRPr i="0" sz="4400" u="none" cap="none" strike="noStrike">
              <a:solidFill>
                <a:schemeClr val="dk1"/>
              </a:solidFill>
              <a:latin typeface="Calibri"/>
              <a:ea typeface="Calibri"/>
              <a:cs typeface="Calibri"/>
              <a:sym typeface="Calibri"/>
            </a:endParaRPr>
          </a:p>
        </p:txBody>
      </p:sp>
      <p:sp>
        <p:nvSpPr>
          <p:cNvPr id="99" name="Google Shape;99;p15"/>
          <p:cNvSpPr txBox="1"/>
          <p:nvPr/>
        </p:nvSpPr>
        <p:spPr>
          <a:xfrm>
            <a:off x="1000124" y="1857375"/>
            <a:ext cx="7635875" cy="181588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Collection of Data</a:t>
            </a:r>
            <a:r>
              <a:rPr i="0" lang="en-US" sz="2800" u="none" cap="none" strike="noStrike">
                <a:solidFill>
                  <a:schemeClr val="dk1"/>
                </a:solidFill>
                <a:latin typeface="Calibri"/>
                <a:ea typeface="Calibri"/>
                <a:cs typeface="Calibri"/>
                <a:sym typeface="Calibri"/>
              </a:rPr>
              <a:t> </a:t>
            </a:r>
            <a:endParaRPr i="0" sz="14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Analysis and Processing of that Data</a:t>
            </a:r>
            <a:endParaRPr sz="2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arenR"/>
            </a:pPr>
            <a:r>
              <a:rPr lang="en-US" sz="2800">
                <a:solidFill>
                  <a:schemeClr val="dk1"/>
                </a:solidFill>
                <a:latin typeface="Calibri"/>
                <a:ea typeface="Calibri"/>
                <a:cs typeface="Calibri"/>
                <a:sym typeface="Calibri"/>
              </a:rPr>
              <a:t>Publication of the Results</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0" y="10041"/>
            <a:ext cx="9143999"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Stage Two: Analysis</a:t>
            </a:r>
            <a:endParaRPr b="0" i="0" sz="4400" u="none" cap="none" strike="noStrike">
              <a:solidFill>
                <a:schemeClr val="dk1"/>
              </a:solidFill>
              <a:latin typeface="Calibri"/>
              <a:ea typeface="Calibri"/>
              <a:cs typeface="Calibri"/>
              <a:sym typeface="Calibri"/>
            </a:endParaRPr>
          </a:p>
        </p:txBody>
      </p:sp>
      <p:sp>
        <p:nvSpPr>
          <p:cNvPr id="105" name="Google Shape;105;p16"/>
          <p:cNvSpPr txBox="1"/>
          <p:nvPr/>
        </p:nvSpPr>
        <p:spPr>
          <a:xfrm>
            <a:off x="1" y="1635125"/>
            <a:ext cx="9144000" cy="32932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Analysis =</a:t>
            </a:r>
            <a:r>
              <a:rPr b="0" i="0" lang="en-US" sz="3200" u="none" cap="none" strike="noStrike">
                <a:solidFill>
                  <a:schemeClr val="dk1"/>
                </a:solidFill>
                <a:latin typeface="Calibri"/>
                <a:ea typeface="Calibri"/>
                <a:cs typeface="Calibri"/>
                <a:sym typeface="Calibri"/>
              </a:rPr>
              <a:t> finding patterns and/or outliers in your data + making an argument about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As we can see from the gun violence examples, </a:t>
            </a:r>
            <a:r>
              <a:rPr b="1" i="0" lang="en-US" sz="2400" u="none" cap="none" strike="noStrike">
                <a:solidFill>
                  <a:schemeClr val="dk1"/>
                </a:solidFill>
                <a:latin typeface="Calibri"/>
                <a:ea typeface="Calibri"/>
                <a:cs typeface="Calibri"/>
                <a:sym typeface="Calibri"/>
              </a:rPr>
              <a:t>analysis often starts</a:t>
            </a:r>
            <a:r>
              <a:rPr b="0" i="0" lang="en-US" sz="2400" u="none" cap="none" strike="noStrike">
                <a:solidFill>
                  <a:schemeClr val="dk1"/>
                </a:solidFill>
                <a:latin typeface="Calibri"/>
                <a:ea typeface="Calibri"/>
                <a:cs typeface="Calibri"/>
                <a:sym typeface="Calibri"/>
              </a:rPr>
              <a:t> as we begin shaping our data</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Analysis is nothing new to a humanist: we are are just swapping out flash cards and sticky notes for spreads and databases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400" u="none" cap="none" strike="noStrike">
                <a:solidFill>
                  <a:schemeClr val="dk1"/>
                </a:solidFill>
                <a:latin typeface="Calibri"/>
                <a:ea typeface="Calibri"/>
                <a:cs typeface="Calibri"/>
                <a:sym typeface="Calibri"/>
              </a:rPr>
              <a:t>2 Common Steps In Translation</a:t>
            </a:r>
            <a:endParaRPr b="0" i="0" sz="4400" u="none" cap="none" strike="noStrike">
              <a:solidFill>
                <a:schemeClr val="dk1"/>
              </a:solidFill>
              <a:latin typeface="Calibri"/>
              <a:ea typeface="Calibri"/>
              <a:cs typeface="Calibri"/>
              <a:sym typeface="Calibri"/>
            </a:endParaRPr>
          </a:p>
        </p:txBody>
      </p:sp>
      <p:sp>
        <p:nvSpPr>
          <p:cNvPr id="112" name="Google Shape;1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1) standardization</a:t>
            </a:r>
            <a:r>
              <a:rPr b="0" i="0" lang="en-US" sz="3200" u="none" cap="none" strike="noStrike">
                <a:solidFill>
                  <a:schemeClr val="dk1"/>
                </a:solidFill>
                <a:latin typeface="Calibri"/>
                <a:ea typeface="Calibri"/>
                <a:cs typeface="Calibri"/>
                <a:sym typeface="Calibri"/>
              </a:rPr>
              <a:t> - process of deciding upon one way of representing a piece of information that appears in the source in a number of different ways</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b="1" i="0" lang="en-US" sz="3200" u="none" cap="none" strike="noStrike">
                <a:solidFill>
                  <a:schemeClr val="dk1"/>
                </a:solidFill>
                <a:latin typeface="Calibri"/>
                <a:ea typeface="Calibri"/>
                <a:cs typeface="Calibri"/>
                <a:sym typeface="Calibri"/>
              </a:rPr>
              <a:t>2) classification</a:t>
            </a:r>
            <a:r>
              <a:rPr b="0" i="0" lang="en-US" sz="3200" u="none" cap="none" strike="noStrike">
                <a:solidFill>
                  <a:schemeClr val="dk1"/>
                </a:solidFill>
                <a:latin typeface="Calibri"/>
                <a:ea typeface="Calibri"/>
                <a:cs typeface="Calibri"/>
                <a:sym typeface="Calibri"/>
              </a:rPr>
              <a:t> - process of grouping together information (‘strings’) according to some theoretical, empirical or entirely arbitrary scheme</a:t>
            </a:r>
            <a:endParaRPr b="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4400" u="none" cap="none" strike="noStrike">
                <a:solidFill>
                  <a:schemeClr val="dk1"/>
                </a:solidFill>
                <a:latin typeface="Calibri"/>
                <a:ea typeface="Calibri"/>
                <a:cs typeface="Calibri"/>
                <a:sym typeface="Calibri"/>
              </a:rPr>
              <a:t>Examining Steps of Translation</a:t>
            </a:r>
            <a:endParaRPr b="0" i="0" sz="4400" u="none" cap="none" strike="noStrike">
              <a:solidFill>
                <a:schemeClr val="dk1"/>
              </a:solidFill>
              <a:latin typeface="Calibri"/>
              <a:ea typeface="Calibri"/>
              <a:cs typeface="Calibri"/>
              <a:sym typeface="Calibri"/>
            </a:endParaRPr>
          </a:p>
        </p:txBody>
      </p:sp>
      <p:pic>
        <p:nvPicPr>
          <p:cNvPr descr="Screen Shot 2016-01-31 at 11.45.34 AM.png" id="119" name="Google Shape;119;p18"/>
          <p:cNvPicPr preferRelativeResize="0"/>
          <p:nvPr>
            <p:ph idx="1" type="body"/>
          </p:nvPr>
        </p:nvPicPr>
        <p:blipFill rotWithShape="1">
          <a:blip r:embed="rId3">
            <a:alphaModFix/>
          </a:blip>
          <a:srcRect b="0" l="2661" r="2661" t="0"/>
          <a:stretch/>
        </p:blipFill>
        <p:spPr>
          <a:xfrm>
            <a:off x="457200" y="1600200"/>
            <a:ext cx="8229600" cy="4525963"/>
          </a:xfrm>
          <a:prstGeom prst="rect">
            <a:avLst/>
          </a:prstGeom>
          <a:noFill/>
          <a:ln>
            <a:noFill/>
          </a:ln>
        </p:spPr>
      </p:pic>
      <p:sp>
        <p:nvSpPr>
          <p:cNvPr id="120" name="Google Shape;120;p18"/>
          <p:cNvSpPr txBox="1"/>
          <p:nvPr/>
        </p:nvSpPr>
        <p:spPr>
          <a:xfrm>
            <a:off x="4828901" y="6215855"/>
            <a:ext cx="371331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http://poly-graph.co/vocabulary.html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3959" u="none" cap="none" strike="noStrike">
                <a:solidFill>
                  <a:schemeClr val="dk1"/>
                </a:solidFill>
                <a:latin typeface="Calibri"/>
                <a:ea typeface="Calibri"/>
                <a:cs typeface="Calibri"/>
                <a:sym typeface="Calibri"/>
              </a:rPr>
              <a:t>Identify Standardization And Classification ?</a:t>
            </a:r>
            <a:endParaRPr b="0" i="0" sz="3959" u="none" cap="none" strike="noStrike">
              <a:solidFill>
                <a:schemeClr val="dk1"/>
              </a:solidFill>
              <a:latin typeface="Calibri"/>
              <a:ea typeface="Calibri"/>
              <a:cs typeface="Calibri"/>
              <a:sym typeface="Calibri"/>
            </a:endParaRPr>
          </a:p>
        </p:txBody>
      </p:sp>
      <p:graphicFrame>
        <p:nvGraphicFramePr>
          <p:cNvPr id="127" name="Google Shape;127;p19"/>
          <p:cNvGraphicFramePr/>
          <p:nvPr/>
        </p:nvGraphicFramePr>
        <p:xfrm>
          <a:off x="457200" y="1520750"/>
          <a:ext cx="3000000" cy="3000000"/>
        </p:xfrm>
        <a:graphic>
          <a:graphicData uri="http://schemas.openxmlformats.org/drawingml/2006/table">
            <a:tbl>
              <a:tblPr bandRow="1" firstRow="1">
                <a:noFill/>
                <a:tableStyleId>{4628BBA2-73A6-41C0-A185-D20643F9D846}</a:tableStyleId>
              </a:tblPr>
              <a:tblGrid>
                <a:gridCol w="1371600"/>
                <a:gridCol w="1371600"/>
                <a:gridCol w="1371600"/>
                <a:gridCol w="1371600"/>
                <a:gridCol w="1371600"/>
                <a:gridCol w="1371600"/>
              </a:tblGrid>
              <a:tr h="540325">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id</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Rapper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Region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wutang? </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cluster</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Words </a:t>
                      </a:r>
                      <a:endParaRPr b="0" i="0" sz="1800" u="none" cap="none" strike="noStrike">
                        <a:solidFill>
                          <a:srgbClr val="000000"/>
                        </a:solidFill>
                        <a:latin typeface="Calibri"/>
                        <a:ea typeface="Calibri"/>
                        <a:cs typeface="Calibri"/>
                        <a:sym typeface="Calibri"/>
                      </a:endParaRPr>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rakim</a:t>
                      </a:r>
                      <a:endParaRPr b="0" i="0" sz="1800" u="none" cap="none" strike="noStrike">
                        <a:solidFill>
                          <a:srgbClr val="00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Rakim (including Eric B. &amp; Rakim</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4,612</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dmx</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DMX</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3,214</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too-short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Too Short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west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3,391</a:t>
                      </a:r>
                      <a:endParaRPr sz="1400" u="none" cap="none" strike="noStrike"/>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gza</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GZA (only solo albums</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6,426</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drake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Drake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other</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3,522</a:t>
                      </a:r>
                      <a:endParaRPr sz="1400" u="none" cap="none" strike="noStrike"/>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bone-thugs</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Bone Thugs-n-Harmony</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midwest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3,547</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master-p</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Master P</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south</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3,612</a:t>
                      </a:r>
                      <a:endParaRPr sz="1400" u="none" cap="none" strike="noStrike"/>
                    </a:p>
                  </a:txBody>
                  <a:tcPr marT="12700" marB="0" marR="12700" marL="12700"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3959" u="none" cap="none" strike="noStrike">
                <a:solidFill>
                  <a:schemeClr val="dk1"/>
                </a:solidFill>
                <a:latin typeface="Calibri"/>
                <a:ea typeface="Calibri"/>
                <a:cs typeface="Calibri"/>
                <a:sym typeface="Calibri"/>
              </a:rPr>
              <a:t>Red = Standardization</a:t>
            </a: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Orange = Classification</a:t>
            </a:r>
            <a:endParaRPr b="0" i="0" sz="3959" u="none" cap="none" strike="noStrike">
              <a:solidFill>
                <a:schemeClr val="dk1"/>
              </a:solidFill>
              <a:latin typeface="Calibri"/>
              <a:ea typeface="Calibri"/>
              <a:cs typeface="Calibri"/>
              <a:sym typeface="Calibri"/>
            </a:endParaRPr>
          </a:p>
        </p:txBody>
      </p:sp>
      <p:graphicFrame>
        <p:nvGraphicFramePr>
          <p:cNvPr id="134" name="Google Shape;134;p20"/>
          <p:cNvGraphicFramePr/>
          <p:nvPr/>
        </p:nvGraphicFramePr>
        <p:xfrm>
          <a:off x="457200" y="1520750"/>
          <a:ext cx="3000000" cy="3000000"/>
        </p:xfrm>
        <a:graphic>
          <a:graphicData uri="http://schemas.openxmlformats.org/drawingml/2006/table">
            <a:tbl>
              <a:tblPr bandRow="1" firstRow="1">
                <a:noFill/>
                <a:tableStyleId>{4628BBA2-73A6-41C0-A185-D20643F9D846}</a:tableStyleId>
              </a:tblPr>
              <a:tblGrid>
                <a:gridCol w="1371600"/>
                <a:gridCol w="1371600"/>
                <a:gridCol w="1371600"/>
                <a:gridCol w="1371600"/>
                <a:gridCol w="1371600"/>
                <a:gridCol w="1371600"/>
              </a:tblGrid>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id</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rapper</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region</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wutang?</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cluster</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words</a:t>
                      </a:r>
                      <a:endParaRPr sz="1400" u="none" cap="none" strike="noStrike"/>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rakim</a:t>
                      </a:r>
                      <a:endParaRPr b="0" i="0" sz="1800" u="none" cap="none" strike="noStrike">
                        <a:solidFill>
                          <a:srgbClr val="FF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Rakim (including Eric B. &amp; Rakim</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5</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4,612</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dmx</a:t>
                      </a:r>
                      <a:endParaRPr b="0" i="0" sz="1800" u="none" cap="none" strike="noStrike">
                        <a:solidFill>
                          <a:srgbClr val="FF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DMX</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3,214</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too-short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Too Short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west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3,391</a:t>
                      </a:r>
                      <a:endParaRPr sz="1400" u="none" cap="none" strike="noStrike"/>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gza</a:t>
                      </a:r>
                      <a:endParaRPr b="0" i="0" sz="1800" u="none" cap="none" strike="noStrike">
                        <a:solidFill>
                          <a:srgbClr val="FF0000"/>
                        </a:solidFill>
                        <a:latin typeface="Calibri"/>
                        <a:ea typeface="Calibri"/>
                        <a:cs typeface="Calibri"/>
                        <a:sym typeface="Calibri"/>
                      </a:endParaRPr>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GZA (only solo albums</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east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wutang</a:t>
                      </a:r>
                      <a:endParaRPr b="0" i="0" sz="1800" u="none" cap="none" strike="noStrike">
                        <a:solidFill>
                          <a:schemeClr val="accent6"/>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7</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6,426</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drake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Drake</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other</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b="0" i="0" sz="1800" u="none" cap="none" strike="noStrike">
                        <a:solidFill>
                          <a:schemeClr val="accent6"/>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3,522</a:t>
                      </a:r>
                      <a:endParaRPr sz="1400" u="none" cap="none" strike="noStrike"/>
                    </a:p>
                  </a:txBody>
                  <a:tcPr marT="12700" marB="0" marR="12700" marL="12700" anchor="b"/>
                </a:tc>
              </a:tr>
              <a:tr h="551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bone-thugs</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Bone Thugs-n-Harmony</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midwest</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b="0" i="0" sz="1800" u="none" cap="none" strike="noStrike">
                        <a:solidFill>
                          <a:schemeClr val="accent6"/>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1</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3,547</a:t>
                      </a:r>
                      <a:endParaRPr sz="1400" u="none" cap="none" strike="noStrike"/>
                    </a:p>
                  </a:txBody>
                  <a:tcPr marT="12700" marB="0" marR="12700" marL="12700" anchor="b"/>
                </a:tc>
              </a:tr>
              <a:tr h="5403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master-p</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Master P</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south</a:t>
                      </a:r>
                      <a:endParaRPr sz="1400" u="none" cap="none" strike="noStrike"/>
                    </a:p>
                  </a:txBody>
                  <a:tcPr marT="12700" marB="0" marR="12700" marL="12700" anchor="b"/>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nowutang</a:t>
                      </a:r>
                      <a:endParaRPr b="0" i="0" sz="1800" u="none" cap="none" strike="noStrike">
                        <a:solidFill>
                          <a:schemeClr val="accent6"/>
                        </a:solidFill>
                        <a:latin typeface="Calibri"/>
                        <a:ea typeface="Calibri"/>
                        <a:cs typeface="Calibri"/>
                        <a:sym typeface="Calibri"/>
                      </a:endParaRPr>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F79646"/>
                          </a:solidFill>
                          <a:latin typeface="Calibri"/>
                          <a:ea typeface="Calibri"/>
                          <a:cs typeface="Calibri"/>
                          <a:sym typeface="Calibri"/>
                        </a:rPr>
                        <a:t>2</a:t>
                      </a:r>
                      <a:endParaRPr sz="1400" u="none" cap="none" strike="noStrike"/>
                    </a:p>
                  </a:txBody>
                  <a:tcPr marT="12700" marB="0" marR="12700" marL="12700" anchor="b"/>
                </a:tc>
                <a:tc>
                  <a:txBody>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3,612</a:t>
                      </a:r>
                      <a:endParaRPr sz="1400" u="none" cap="none" strike="noStrike"/>
                    </a:p>
                  </a:txBody>
                  <a:tcPr marT="12700" marB="0" marR="12700" marL="12700"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85800" y="0"/>
            <a:ext cx="7767600" cy="11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lang="en-US"/>
              <a:t>Analysis Drives </a:t>
            </a:r>
            <a:r>
              <a:rPr lang="en-US"/>
              <a:t>Project Type</a:t>
            </a:r>
            <a:endParaRPr b="0" i="0" sz="4400" u="none" cap="none" strike="noStrike">
              <a:solidFill>
                <a:schemeClr val="dk1"/>
              </a:solidFill>
              <a:latin typeface="Calibri"/>
              <a:ea typeface="Calibri"/>
              <a:cs typeface="Calibri"/>
              <a:sym typeface="Calibri"/>
            </a:endParaRPr>
          </a:p>
        </p:txBody>
      </p:sp>
      <p:pic>
        <p:nvPicPr>
          <p:cNvPr descr="Screen Shot 2017-06-07 at 9.16.17 AM.png" id="140" name="Google Shape;140;p21"/>
          <p:cNvPicPr preferRelativeResize="0"/>
          <p:nvPr/>
        </p:nvPicPr>
        <p:blipFill rotWithShape="1">
          <a:blip r:embed="rId3">
            <a:alphaModFix/>
          </a:blip>
          <a:srcRect b="0" l="0" r="0" t="0"/>
          <a:stretch/>
        </p:blipFill>
        <p:spPr>
          <a:xfrm>
            <a:off x="685800" y="1676400"/>
            <a:ext cx="7937500" cy="438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