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Oftentimes researchers see technology as a magic elixir and it clouds the process of doing a digital project and the time that it takes. Though the stages of a digital project are the same as a traditional research project, it’s good to think about these stages one at a time and consider the 3 aspects in each stage.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6:notes"/>
          <p:cNvSpPr/>
          <p:nvPr>
            <p:ph idx="2" type="sldImg"/>
          </p:nvPr>
        </p:nvSpPr>
        <p:spPr>
          <a:xfrm>
            <a:off x="1150938" y="686119"/>
            <a:ext cx="4557712" cy="34274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0" name="Google Shape;150;p46:notes"/>
          <p:cNvSpPr txBox="1"/>
          <p:nvPr>
            <p:ph idx="1" type="body"/>
          </p:nvPr>
        </p:nvSpPr>
        <p:spPr>
          <a:xfrm>
            <a:off x="914400" y="4342763"/>
            <a:ext cx="5029200" cy="411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9:notes"/>
          <p:cNvSpPr/>
          <p:nvPr>
            <p:ph idx="2" type="sldImg"/>
          </p:nvPr>
        </p:nvSpPr>
        <p:spPr>
          <a:xfrm>
            <a:off x="1146175" y="685800"/>
            <a:ext cx="4567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Google Shape;115;p39:notes"/>
          <p:cNvSpPr txBox="1"/>
          <p:nvPr>
            <p:ph idx="1" type="body"/>
          </p:nvPr>
        </p:nvSpPr>
        <p:spPr>
          <a:xfrm>
            <a:off x="914400" y="4342763"/>
            <a:ext cx="5029200" cy="411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analysis stage is where tool selection decision will rare it’s ugly head.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0:notes"/>
          <p:cNvSpPr/>
          <p:nvPr>
            <p:ph idx="2" type="sldImg"/>
          </p:nvPr>
        </p:nvSpPr>
        <p:spPr>
          <a:xfrm>
            <a:off x="1146175" y="685800"/>
            <a:ext cx="4567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2" name="Google Shape;122;p40:notes"/>
          <p:cNvSpPr txBox="1"/>
          <p:nvPr>
            <p:ph idx="1" type="body"/>
          </p:nvPr>
        </p:nvSpPr>
        <p:spPr>
          <a:xfrm>
            <a:off x="914400" y="4342763"/>
            <a:ext cx="5029200" cy="411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uncommon to use a different tool in each stage of a digital project and multiple tools in one stage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2:notes"/>
          <p:cNvSpPr/>
          <p:nvPr>
            <p:ph idx="2" type="sldImg"/>
          </p:nvPr>
        </p:nvSpPr>
        <p:spPr>
          <a:xfrm>
            <a:off x="1146175" y="685800"/>
            <a:ext cx="45672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9" name="Google Shape;129;p42:notes"/>
          <p:cNvSpPr txBox="1"/>
          <p:nvPr>
            <p:ph idx="1" type="body"/>
          </p:nvPr>
        </p:nvSpPr>
        <p:spPr>
          <a:xfrm>
            <a:off x="914400" y="4342763"/>
            <a:ext cx="5029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4:notes"/>
          <p:cNvSpPr/>
          <p:nvPr>
            <p:ph idx="2" type="sldImg"/>
          </p:nvPr>
        </p:nvSpPr>
        <p:spPr>
          <a:xfrm>
            <a:off x="1146175" y="685800"/>
            <a:ext cx="4567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6" name="Google Shape;136;p44:notes"/>
          <p:cNvSpPr txBox="1"/>
          <p:nvPr>
            <p:ph idx="1" type="body"/>
          </p:nvPr>
        </p:nvSpPr>
        <p:spPr>
          <a:xfrm>
            <a:off x="914400" y="4342763"/>
            <a:ext cx="5029200" cy="411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5:notes"/>
          <p:cNvSpPr/>
          <p:nvPr>
            <p:ph idx="2" type="sldImg"/>
          </p:nvPr>
        </p:nvSpPr>
        <p:spPr>
          <a:xfrm>
            <a:off x="1150938" y="686119"/>
            <a:ext cx="4557712" cy="34274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3" name="Google Shape;143;p45:notes"/>
          <p:cNvSpPr txBox="1"/>
          <p:nvPr>
            <p:ph idx="1" type="body"/>
          </p:nvPr>
        </p:nvSpPr>
        <p:spPr>
          <a:xfrm>
            <a:off x="914400" y="4342763"/>
            <a:ext cx="5029200" cy="411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463550"/>
            <a:ext cx="7767638" cy="1433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ather.unl.edu/geochron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cather.unl.edu/geochr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dio.com/site/creative-routines" TargetMode="External"/><Relationship Id="rId4" Type="http://schemas.openxmlformats.org/officeDocument/2006/relationships/hyperlink" Target="http://infowetrust.com/creative-routines/" TargetMode="External"/><Relationship Id="rId5" Type="http://schemas.openxmlformats.org/officeDocument/2006/relationships/hyperlink" Target="https://digitalsynopsis.com/inspiration/famous-creative-routin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n-ants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" y="-1"/>
            <a:ext cx="888309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0" y="10041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20325" y="2765250"/>
            <a:ext cx="4476000" cy="1327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88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Project Stages: Publication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 &amp; Adapt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/>
          <p:nvPr>
            <p:ph idx="4294967295" type="subTitle"/>
          </p:nvPr>
        </p:nvSpPr>
        <p:spPr>
          <a:xfrm>
            <a:off x="838200" y="1828800"/>
            <a:ext cx="7467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implementation costs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proven platform means you’ll encounter fewer bugs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tied to specific staff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draw on community expertise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modifications / additions you create can benefit a larger community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not get everything you want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5873750" y="4966581"/>
            <a:ext cx="3270249" cy="54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“Mapping a Writer's World: A Geographic Chronology of Willa Cather's Life" is an effort to research, articulate, and visualize [Cather’s erpetual travl] to help teachers, readers, and scholars better understand this travel and its effect on Cather's writing.”</a:t>
            </a:r>
            <a:endParaRPr b="0" i="0" sz="1600" u="sng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</p:txBody>
      </p:sp>
      <p:pic>
        <p:nvPicPr>
          <p:cNvPr descr="Screen Shot 2017-03-28 at 8.51.20 PM.png"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76025"/>
            <a:ext cx="9144000" cy="44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-75" y="0"/>
            <a:ext cx="91440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Tool Selection Analysis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-75" y="5642809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“Mapping a Writer's World: A Geographic Chronology of Willa Cather's Life" is an effort to research, articulate, and visualize [Cather’s perpetual travel] to help teachers, readers, and scholars better understand this travel and its effect on Cather's writing.”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http://cather.unl.edu/geochron/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Project Under the Hood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abbithole.jpg"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575" y="1712225"/>
            <a:ext cx="4278175" cy="31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152899" y="1712225"/>
            <a:ext cx="4469675" cy="50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Mapping a Writer’s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design and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technology support/developer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Experience with Lea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flet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knowledge of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Open Street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Maps API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032375" y="5533746"/>
            <a:ext cx="3730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Scope = Purpose + Audience + Resources (staff + expertise + 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85800" y="0"/>
            <a:ext cx="7767638" cy="1198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Publication Determined by Analysis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06-07 at 9.16.17 AM.png"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0"/>
            <a:ext cx="7937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0" y="10041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Stages of Digital Project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000124" y="1857375"/>
            <a:ext cx="763587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85800" y="123031"/>
            <a:ext cx="77676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3: Publication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93075" y="2018724"/>
            <a:ext cx="86127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1 (Collection) and Stage 2 (Analysis) of the digital project are all about structuring and shaping data, stage 3 is about about presenting that data as effectively as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 platform selection typically goes hand in hand with previous tool choices (a common misunderstand is a project’s final presentation was its initial conception)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85800" y="0"/>
            <a:ext cx="7767638" cy="977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Have To Say Matters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0" y="1549022"/>
            <a:ext cx="914400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two visualization created from Mason Currey’s Daily Rituals about the habits of creatives throughout history: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https://podio.com/site/creative-routines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http://infowetrust.com/creative-routines/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(for closer view of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https://digitalsynopsis.com/inspiration/famous-creative-routines/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different about the two publications? Does the difference change the message being communicated? How hard do you think these visuals were to make?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85800" y="285750"/>
            <a:ext cx="77724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Selection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4606.hammernail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481" y="1676400"/>
            <a:ext cx="660211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Or Not To Build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>
            <p:ph idx="4294967295" type="subTitle"/>
          </p:nvPr>
        </p:nvSpPr>
        <p:spPr>
          <a:xfrm>
            <a:off x="946150" y="1828799"/>
            <a:ext cx="7467600" cy="48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misconception about digital projects is they only require one tool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common misconception about digital projects is the finish product resembles the original conception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wary of the application that does it all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consider the many factors (time, resources, project goals, etc. ) before you build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85800" y="463550"/>
            <a:ext cx="7772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Picking A Technology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>
            <p:ph idx="4294967295" type="subTitle"/>
          </p:nvPr>
        </p:nvSpPr>
        <p:spPr>
          <a:xfrm>
            <a:off x="838200" y="1828800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Factor: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tool do what you need it to do?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factors: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Cost:</a:t>
            </a:r>
            <a:endParaRPr/>
          </a:p>
          <a:p>
            <a: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Purchase / license / support / add-ons /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Infrastructure requirements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Existing staff expertise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Long-term maintainability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Licensing agreements (e.g., mobile apps)</a:t>
            </a:r>
            <a:endParaRPr/>
          </a:p>
          <a:p>
            <a:pPr indent="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Picking A Technology, Part </a:t>
            </a:r>
            <a:r>
              <a:rPr lang="en-US"/>
              <a:t>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>
            <p:ph idx="4294967295" type="subTitle"/>
          </p:nvPr>
        </p:nvSpPr>
        <p:spPr>
          <a:xfrm>
            <a:off x="838200" y="1828800"/>
            <a:ext cx="7467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more factors: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user community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user a product has, the more people you can ask for help and the more likely it is usually that it will be maintained over a longer period of time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for web-based tools (e.g., Omeka), it is important to find an appropriate host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Re-usability for other projects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for growing expertise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Your Own System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>
            <p:ph idx="4294967295" type="subTitle"/>
          </p:nvPr>
        </p:nvSpPr>
        <p:spPr>
          <a:xfrm>
            <a:off x="838200" y="1828800"/>
            <a:ext cx="7467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do anything you want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do anything you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afford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mean significant investment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tied to existing staff skills portfolio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duplication of effort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