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32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65F652-78C9-40F5-9FEA-F2C629657F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4F7CDE-9206-4992-9C66-C59FDD4E1AEC}" type="datetimeFigureOut">
              <a:rPr lang="en-US" smtClean="0"/>
              <a:t>12/30/20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65F652-78C9-40F5-9FEA-F2C629657FDB}"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54F7CDE-9206-4992-9C66-C59FDD4E1AEC}" type="datetimeFigureOut">
              <a:rPr lang="en-US" smtClean="0"/>
              <a:t>12/30/20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C65F652-78C9-40F5-9FEA-F2C629657F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extractmetadata.com/" TargetMode="External"/><Relationship Id="rId4" Type="http://schemas.openxmlformats.org/officeDocument/2006/relationships/hyperlink" Target="http://www.metadatagames.org/get-involved/" TargetMode="External"/><Relationship Id="rId1" Type="http://schemas.openxmlformats.org/officeDocument/2006/relationships/slideLayout" Target="../slideLayouts/slideLayout2.xml"/><Relationship Id="rId2" Type="http://schemas.openxmlformats.org/officeDocument/2006/relationships/hyperlink" Target="http://metapicz.com/%23land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Metadata, Access, and Preservation</a:t>
            </a:r>
          </a:p>
        </p:txBody>
      </p:sp>
      <p:sp>
        <p:nvSpPr>
          <p:cNvPr id="3" name="Subtitle 2"/>
          <p:cNvSpPr>
            <a:spLocks noGrp="1"/>
          </p:cNvSpPr>
          <p:nvPr>
            <p:ph type="subTitle" idx="1"/>
          </p:nvPr>
        </p:nvSpPr>
        <p:spPr/>
        <p:txBody>
          <a:bodyPr>
            <a:normAutofit/>
          </a:bodyPr>
          <a:lstStyle/>
          <a:p>
            <a:r>
              <a:rPr lang="en-US" sz="2400" dirty="0" smtClean="0"/>
              <a:t>Digital Humanities</a:t>
            </a:r>
            <a:endParaRPr lang="en-US" sz="2400" dirty="0"/>
          </a:p>
        </p:txBody>
      </p:sp>
    </p:spTree>
    <p:extLst>
      <p:ext uri="{BB962C8B-B14F-4D97-AF65-F5344CB8AC3E}">
        <p14:creationId xmlns:p14="http://schemas.microsoft.com/office/powerpoint/2010/main" val="222225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a:xfrm>
            <a:off x="502920" y="530352"/>
            <a:ext cx="8183880" cy="4956048"/>
          </a:xfrm>
        </p:spPr>
        <p:txBody>
          <a:bodyPr>
            <a:normAutofit fontScale="92500" lnSpcReduction="10000"/>
          </a:bodyPr>
          <a:lstStyle/>
          <a:p>
            <a:r>
              <a:rPr lang="en-US" dirty="0"/>
              <a:t>Metadata within web pages can also contain descriptions of page content, as well as key words linked to the content.  These links are often called "Metatags", which were used as the primary factor in determining order for a web search until the late 1990s.  </a:t>
            </a:r>
          </a:p>
          <a:p>
            <a:r>
              <a:rPr lang="en-US" dirty="0"/>
              <a:t>The reliance of metatags in web searches was decreased in the late 1990s because of "keyword stuffing".  </a:t>
            </a:r>
          </a:p>
          <a:p>
            <a:r>
              <a:rPr lang="en-US" dirty="0"/>
              <a:t>Metatags were being largely misused to trick search engines into thinking some websites had more relevance in the search than they really did</a:t>
            </a:r>
            <a:r>
              <a:rPr lang="en-US" dirty="0" smtClean="0"/>
              <a:t>.</a:t>
            </a:r>
            <a:endParaRPr lang="en-US" dirty="0"/>
          </a:p>
        </p:txBody>
      </p:sp>
    </p:spTree>
    <p:extLst>
      <p:ext uri="{BB962C8B-B14F-4D97-AF65-F5344CB8AC3E}">
        <p14:creationId xmlns:p14="http://schemas.microsoft.com/office/powerpoint/2010/main" val="67245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a:xfrm>
            <a:off x="502920" y="530352"/>
            <a:ext cx="8183880" cy="4498848"/>
          </a:xfrm>
        </p:spPr>
        <p:txBody>
          <a:bodyPr>
            <a:normAutofit fontScale="92500" lnSpcReduction="10000"/>
          </a:bodyPr>
          <a:lstStyle/>
          <a:p>
            <a:r>
              <a:rPr lang="en-US" dirty="0"/>
              <a:t>The term "metadata" was coined in 1968 by Philip Bagley, in his book "Extension of Programming Language Concepts".  </a:t>
            </a:r>
            <a:endParaRPr lang="en-US" dirty="0" smtClean="0"/>
          </a:p>
          <a:p>
            <a:r>
              <a:rPr lang="en-US" dirty="0" smtClean="0"/>
              <a:t>Since </a:t>
            </a:r>
            <a:r>
              <a:rPr lang="en-US" dirty="0"/>
              <a:t>then the fields of information management, information science, information technology, librarianship, and GIS have widely adopted the term.  </a:t>
            </a:r>
            <a:endParaRPr lang="en-US" dirty="0" smtClean="0"/>
          </a:p>
          <a:p>
            <a:r>
              <a:rPr lang="en-US" dirty="0" smtClean="0"/>
              <a:t>In </a:t>
            </a:r>
            <a:r>
              <a:rPr lang="en-US" dirty="0"/>
              <a:t>these fields the word </a:t>
            </a:r>
            <a:r>
              <a:rPr lang="en-US" i="1" dirty="0"/>
              <a:t>metadata</a:t>
            </a:r>
            <a:r>
              <a:rPr lang="en-US" dirty="0"/>
              <a:t> is defined as "data about data".  While this is the generally accepted definition, various disciplines have adopted their own more specific explanation and uses of the term.</a:t>
            </a:r>
          </a:p>
          <a:p>
            <a:endParaRPr lang="en-US" dirty="0"/>
          </a:p>
        </p:txBody>
      </p:sp>
    </p:spTree>
    <p:extLst>
      <p:ext uri="{BB962C8B-B14F-4D97-AF65-F5344CB8AC3E}">
        <p14:creationId xmlns:p14="http://schemas.microsoft.com/office/powerpoint/2010/main" val="193939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a:t>
            </a:r>
            <a:endParaRPr lang="en-US" dirty="0"/>
          </a:p>
        </p:txBody>
      </p:sp>
      <p:sp>
        <p:nvSpPr>
          <p:cNvPr id="3" name="Content Placeholder 2"/>
          <p:cNvSpPr>
            <a:spLocks noGrp="1"/>
          </p:cNvSpPr>
          <p:nvPr>
            <p:ph idx="1"/>
          </p:nvPr>
        </p:nvSpPr>
        <p:spPr>
          <a:xfrm>
            <a:off x="502920" y="530352"/>
            <a:ext cx="8183880" cy="4727448"/>
          </a:xfrm>
        </p:spPr>
        <p:txBody>
          <a:bodyPr>
            <a:normAutofit fontScale="92500" lnSpcReduction="20000"/>
          </a:bodyPr>
          <a:lstStyle/>
          <a:p>
            <a:r>
              <a:rPr lang="en-US" dirty="0"/>
              <a:t>Metadata (</a:t>
            </a:r>
            <a:r>
              <a:rPr lang="en-US" dirty="0" err="1"/>
              <a:t>metacontent</a:t>
            </a:r>
            <a:r>
              <a:rPr lang="en-US" dirty="0"/>
              <a:t>) or, more correctly, the vocabularies used to assemble metadata (</a:t>
            </a:r>
            <a:r>
              <a:rPr lang="en-US" dirty="0" err="1"/>
              <a:t>metacontent</a:t>
            </a:r>
            <a:r>
              <a:rPr lang="en-US" dirty="0"/>
              <a:t>) statements, is typically structured according to a standardized concept using a well-defined metadata scheme, including: </a:t>
            </a:r>
            <a:r>
              <a:rPr lang="en-US" dirty="0" smtClean="0"/>
              <a:t>metadata standards and metadata </a:t>
            </a:r>
            <a:r>
              <a:rPr lang="en-US" dirty="0"/>
              <a:t>models.  </a:t>
            </a:r>
            <a:endParaRPr lang="en-US" dirty="0" smtClean="0"/>
          </a:p>
          <a:p>
            <a:r>
              <a:rPr lang="en-US" dirty="0"/>
              <a:t>Tools such as </a:t>
            </a:r>
            <a:r>
              <a:rPr lang="en-US" dirty="0" smtClean="0"/>
              <a:t>controlled vocabularies, taxonomies,  thesauri</a:t>
            </a:r>
            <a:r>
              <a:rPr lang="en-US" dirty="0"/>
              <a:t>, data dictionaries, and metadata registries can be used to apply further standardization to the metadata. </a:t>
            </a:r>
          </a:p>
          <a:p>
            <a:r>
              <a:rPr lang="en-US" dirty="0" smtClean="0"/>
              <a:t>Structural </a:t>
            </a:r>
            <a:r>
              <a:rPr lang="en-US" dirty="0"/>
              <a:t>metadata commonality is also of paramount importance in </a:t>
            </a:r>
            <a:r>
              <a:rPr lang="en-US" dirty="0" smtClean="0"/>
              <a:t>data model development </a:t>
            </a:r>
            <a:r>
              <a:rPr lang="en-US" dirty="0"/>
              <a:t>and in database design.</a:t>
            </a:r>
          </a:p>
          <a:p>
            <a:endParaRPr lang="en-US" dirty="0"/>
          </a:p>
        </p:txBody>
      </p:sp>
    </p:spTree>
    <p:extLst>
      <p:ext uri="{BB962C8B-B14F-4D97-AF65-F5344CB8AC3E}">
        <p14:creationId xmlns:p14="http://schemas.microsoft.com/office/powerpoint/2010/main" val="8521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a:t>Metadata (</a:t>
            </a:r>
            <a:r>
              <a:rPr lang="en-US" dirty="0" err="1"/>
              <a:t>metacontent</a:t>
            </a:r>
            <a:r>
              <a:rPr lang="en-US" dirty="0"/>
              <a:t>) syntax refers to the rules created to structure the fields or elements of metadata (</a:t>
            </a:r>
            <a:r>
              <a:rPr lang="en-US" dirty="0" err="1"/>
              <a:t>metacontent</a:t>
            </a:r>
            <a:r>
              <a:rPr lang="en-US" dirty="0"/>
              <a:t>).  A single metadata scheme may be expressed in a number of different markup or programming languages, each of which requires a different syntax.  For example, Dublin Core may be expressed in plain text, HTML, XML, and RDF.</a:t>
            </a:r>
          </a:p>
          <a:p>
            <a:endParaRPr lang="en-US" dirty="0"/>
          </a:p>
        </p:txBody>
      </p:sp>
    </p:spTree>
    <p:extLst>
      <p:ext uri="{BB962C8B-B14F-4D97-AF65-F5344CB8AC3E}">
        <p14:creationId xmlns:p14="http://schemas.microsoft.com/office/powerpoint/2010/main" val="154345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Hierarchical, </a:t>
            </a:r>
            <a:r>
              <a:rPr lang="en-US" dirty="0" smtClean="0">
                <a:effectLst/>
              </a:rPr>
              <a:t>linear, </a:t>
            </a:r>
            <a:r>
              <a:rPr lang="en-US" dirty="0">
                <a:effectLst/>
              </a:rPr>
              <a:t>and planar </a:t>
            </a:r>
            <a:r>
              <a:rPr lang="en-US" dirty="0" smtClean="0">
                <a:effectLst/>
              </a:rPr>
              <a:t>schemata</a:t>
            </a:r>
            <a:endParaRPr lang="en-US" dirty="0"/>
          </a:p>
        </p:txBody>
      </p:sp>
      <p:sp>
        <p:nvSpPr>
          <p:cNvPr id="3" name="Content Placeholder 2"/>
          <p:cNvSpPr>
            <a:spLocks noGrp="1"/>
          </p:cNvSpPr>
          <p:nvPr>
            <p:ph idx="1"/>
          </p:nvPr>
        </p:nvSpPr>
        <p:spPr/>
        <p:txBody>
          <a:bodyPr/>
          <a:lstStyle/>
          <a:p>
            <a:r>
              <a:rPr lang="en-US" dirty="0"/>
              <a:t>Metadata schemata can be hierarchical in nature where relationships exist between metadata elements and elements are nested so that parent-child relationships exist between the elements. </a:t>
            </a:r>
            <a:endParaRPr lang="en-US" dirty="0" smtClean="0"/>
          </a:p>
          <a:p>
            <a:r>
              <a:rPr lang="en-US" dirty="0"/>
              <a:t>An example of a hierarchical metadata schema is the IEEE LOM schema, in which metadata elements may belong to a parent metadata element. </a:t>
            </a:r>
          </a:p>
        </p:txBody>
      </p:sp>
    </p:spTree>
    <p:extLst>
      <p:ext uri="{BB962C8B-B14F-4D97-AF65-F5344CB8AC3E}">
        <p14:creationId xmlns:p14="http://schemas.microsoft.com/office/powerpoint/2010/main" val="118250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Hierarchical, linear, and planar schemata</a:t>
            </a:r>
            <a:endParaRPr lang="en-US" dirty="0"/>
          </a:p>
        </p:txBody>
      </p:sp>
      <p:sp>
        <p:nvSpPr>
          <p:cNvPr id="3" name="Content Placeholder 2"/>
          <p:cNvSpPr>
            <a:spLocks noGrp="1"/>
          </p:cNvSpPr>
          <p:nvPr>
            <p:ph idx="1"/>
          </p:nvPr>
        </p:nvSpPr>
        <p:spPr>
          <a:xfrm>
            <a:off x="502920" y="530352"/>
            <a:ext cx="8183880" cy="4498848"/>
          </a:xfrm>
        </p:spPr>
        <p:txBody>
          <a:bodyPr>
            <a:normAutofit fontScale="92500" lnSpcReduction="10000"/>
          </a:bodyPr>
          <a:lstStyle/>
          <a:p>
            <a:r>
              <a:rPr lang="en-US" dirty="0"/>
              <a:t>Metadata schemata can also be one-dimensional, or linear, where each element is completely discrete from other elements and classified according to one dimension only. An example of a linear metadata schema is the Dublin Core schema, which is one dimensional</a:t>
            </a:r>
            <a:r>
              <a:rPr lang="en-US" dirty="0" smtClean="0"/>
              <a:t>.</a:t>
            </a:r>
          </a:p>
          <a:p>
            <a:r>
              <a:rPr lang="en-US" dirty="0"/>
              <a:t>Metadata schemata are often two dimensional, or planar, where each element is completely discrete from other elements but classified according to two orthogonal dimensions</a:t>
            </a:r>
            <a:r>
              <a:rPr lang="en-US" dirty="0" smtClean="0"/>
              <a:t>. </a:t>
            </a:r>
            <a:endParaRPr lang="en-US" dirty="0"/>
          </a:p>
        </p:txBody>
      </p:sp>
    </p:spTree>
    <p:extLst>
      <p:ext uri="{BB962C8B-B14F-4D97-AF65-F5344CB8AC3E}">
        <p14:creationId xmlns:p14="http://schemas.microsoft.com/office/powerpoint/2010/main" val="105244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Granularity</a:t>
            </a:r>
            <a:endParaRPr lang="en-US" dirty="0"/>
          </a:p>
        </p:txBody>
      </p:sp>
      <p:sp>
        <p:nvSpPr>
          <p:cNvPr id="3" name="Content Placeholder 2"/>
          <p:cNvSpPr>
            <a:spLocks noGrp="1"/>
          </p:cNvSpPr>
          <p:nvPr>
            <p:ph idx="1"/>
          </p:nvPr>
        </p:nvSpPr>
        <p:spPr>
          <a:xfrm>
            <a:off x="502920" y="530352"/>
            <a:ext cx="8183880" cy="4727448"/>
          </a:xfrm>
        </p:spPr>
        <p:txBody>
          <a:bodyPr>
            <a:normAutofit fontScale="92500" lnSpcReduction="10000"/>
          </a:bodyPr>
          <a:lstStyle/>
          <a:p>
            <a:r>
              <a:rPr lang="en-US" dirty="0"/>
              <a:t>The degree to which the data or metadata is structured is referred to as its "granularity".  </a:t>
            </a:r>
            <a:endParaRPr lang="en-US" dirty="0" smtClean="0"/>
          </a:p>
          <a:p>
            <a:r>
              <a:rPr lang="en-US" dirty="0" smtClean="0"/>
              <a:t>"</a:t>
            </a:r>
            <a:r>
              <a:rPr lang="en-US" dirty="0"/>
              <a:t>Granularity" refers to how much detail is provided.  </a:t>
            </a:r>
            <a:endParaRPr lang="en-US" dirty="0" smtClean="0"/>
          </a:p>
          <a:p>
            <a:r>
              <a:rPr lang="en-US" dirty="0" smtClean="0"/>
              <a:t>Metadata </a:t>
            </a:r>
            <a:r>
              <a:rPr lang="en-US" dirty="0"/>
              <a:t>with a high granularity allows for deeper, more detailed, and more structured information and enables greater levels of technical manipulation.  </a:t>
            </a:r>
            <a:endParaRPr lang="en-US" dirty="0" smtClean="0"/>
          </a:p>
          <a:p>
            <a:r>
              <a:rPr lang="en-US" dirty="0" smtClean="0"/>
              <a:t>A </a:t>
            </a:r>
            <a:r>
              <a:rPr lang="en-US" dirty="0"/>
              <a:t>lower level of granularity means that metadata can be created for considerably lower costs but will not provide as detailed information. </a:t>
            </a:r>
          </a:p>
        </p:txBody>
      </p:sp>
    </p:spTree>
    <p:extLst>
      <p:ext uri="{BB962C8B-B14F-4D97-AF65-F5344CB8AC3E}">
        <p14:creationId xmlns:p14="http://schemas.microsoft.com/office/powerpoint/2010/main" val="255606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sp>
        <p:nvSpPr>
          <p:cNvPr id="3" name="Content Placeholder 2"/>
          <p:cNvSpPr>
            <a:spLocks noGrp="1"/>
          </p:cNvSpPr>
          <p:nvPr>
            <p:ph idx="1"/>
          </p:nvPr>
        </p:nvSpPr>
        <p:spPr/>
        <p:txBody>
          <a:bodyPr/>
          <a:lstStyle/>
          <a:p>
            <a:r>
              <a:rPr lang="en-US" dirty="0"/>
              <a:t>International standards apply to metadata.  </a:t>
            </a:r>
            <a:endParaRPr lang="en-US" dirty="0" smtClean="0"/>
          </a:p>
          <a:p>
            <a:r>
              <a:rPr lang="en-US" dirty="0" smtClean="0"/>
              <a:t>Much </a:t>
            </a:r>
            <a:r>
              <a:rPr lang="en-US" dirty="0"/>
              <a:t>work is being accomplished in the national and international standards communities, especially </a:t>
            </a:r>
            <a:r>
              <a:rPr lang="en-US" b="1" dirty="0"/>
              <a:t>ANSI</a:t>
            </a:r>
            <a:r>
              <a:rPr lang="en-US" dirty="0"/>
              <a:t> (American National Standards Institute) and </a:t>
            </a:r>
            <a:r>
              <a:rPr lang="en-US" b="1" dirty="0"/>
              <a:t>ISO</a:t>
            </a:r>
            <a:r>
              <a:rPr lang="en-US" dirty="0"/>
              <a:t> (International Organization for Standardization) to reach consensus on standardizing metadata and registries. </a:t>
            </a:r>
          </a:p>
        </p:txBody>
      </p:sp>
    </p:spTree>
    <p:extLst>
      <p:ext uri="{BB962C8B-B14F-4D97-AF65-F5344CB8AC3E}">
        <p14:creationId xmlns:p14="http://schemas.microsoft.com/office/powerpoint/2010/main" val="223371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endParaRPr lang="en-US" dirty="0"/>
          </a:p>
        </p:txBody>
      </p:sp>
      <p:sp>
        <p:nvSpPr>
          <p:cNvPr id="3" name="Content Placeholder 2"/>
          <p:cNvSpPr>
            <a:spLocks noGrp="1"/>
          </p:cNvSpPr>
          <p:nvPr>
            <p:ph idx="1"/>
          </p:nvPr>
        </p:nvSpPr>
        <p:spPr/>
        <p:txBody>
          <a:bodyPr/>
          <a:lstStyle/>
          <a:p>
            <a:r>
              <a:rPr lang="en-US" dirty="0" smtClean="0"/>
              <a:t>Metadata can be written into a wide variety of digital formats, including:</a:t>
            </a:r>
          </a:p>
          <a:p>
            <a:pPr lvl="1"/>
            <a:r>
              <a:rPr lang="en-US" dirty="0" smtClean="0"/>
              <a:t>Photographs</a:t>
            </a:r>
          </a:p>
          <a:p>
            <a:pPr lvl="1"/>
            <a:r>
              <a:rPr lang="en-US" dirty="0" smtClean="0"/>
              <a:t>Telecommunications</a:t>
            </a:r>
          </a:p>
          <a:p>
            <a:pPr lvl="1"/>
            <a:r>
              <a:rPr lang="en-US" dirty="0" smtClean="0"/>
              <a:t>Video</a:t>
            </a:r>
          </a:p>
          <a:p>
            <a:pPr lvl="1"/>
            <a:r>
              <a:rPr lang="en-US" dirty="0" smtClean="0"/>
              <a:t>Webpages</a:t>
            </a:r>
          </a:p>
          <a:p>
            <a:endParaRPr lang="en-US" dirty="0"/>
          </a:p>
        </p:txBody>
      </p:sp>
    </p:spTree>
    <p:extLst>
      <p:ext uri="{BB962C8B-B14F-4D97-AF65-F5344CB8AC3E}">
        <p14:creationId xmlns:p14="http://schemas.microsoft.com/office/powerpoint/2010/main" val="285186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a:t>
            </a:r>
            <a:endParaRPr lang="en-US" dirty="0"/>
          </a:p>
        </p:txBody>
      </p:sp>
      <p:sp>
        <p:nvSpPr>
          <p:cNvPr id="3" name="Content Placeholder 2"/>
          <p:cNvSpPr>
            <a:spLocks noGrp="1"/>
          </p:cNvSpPr>
          <p:nvPr>
            <p:ph idx="1"/>
          </p:nvPr>
        </p:nvSpPr>
        <p:spPr>
          <a:xfrm>
            <a:off x="502920" y="530352"/>
            <a:ext cx="8183880" cy="4727448"/>
          </a:xfrm>
        </p:spPr>
        <p:txBody>
          <a:bodyPr>
            <a:normAutofit fontScale="92500" lnSpcReduction="10000"/>
          </a:bodyPr>
          <a:lstStyle/>
          <a:p>
            <a:r>
              <a:rPr lang="en-US" dirty="0"/>
              <a:t>Metadata can be created either by automated information processing or by manual work.  </a:t>
            </a:r>
            <a:endParaRPr lang="en-US" dirty="0" smtClean="0"/>
          </a:p>
          <a:p>
            <a:r>
              <a:rPr lang="en-US" dirty="0" smtClean="0"/>
              <a:t>Elementary </a:t>
            </a:r>
            <a:r>
              <a:rPr lang="en-US" dirty="0"/>
              <a:t>metadata captured by computers can include information about when an object was created, who created it, when it was last updated, file size, and file extension.  In this context an </a:t>
            </a:r>
            <a:r>
              <a:rPr lang="en-US" i="1" dirty="0"/>
              <a:t>object</a:t>
            </a:r>
            <a:r>
              <a:rPr lang="en-US" dirty="0"/>
              <a:t> refers to any of the following:</a:t>
            </a:r>
          </a:p>
          <a:p>
            <a:pPr lvl="1"/>
            <a:r>
              <a:rPr lang="en-US" dirty="0"/>
              <a:t>A physical item such as a book, CD, DVD, a paper map, chair, table, flower pot, etc.</a:t>
            </a:r>
          </a:p>
          <a:p>
            <a:pPr lvl="1"/>
            <a:r>
              <a:rPr lang="en-US" dirty="0"/>
              <a:t>An electronic file such as a digital image, digital photo, electronic document, program file, database table, etc.</a:t>
            </a:r>
          </a:p>
          <a:p>
            <a:endParaRPr lang="en-US" dirty="0"/>
          </a:p>
        </p:txBody>
      </p:sp>
    </p:spTree>
    <p:extLst>
      <p:ext uri="{BB962C8B-B14F-4D97-AF65-F5344CB8AC3E}">
        <p14:creationId xmlns:p14="http://schemas.microsoft.com/office/powerpoint/2010/main" val="266984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502920" y="533400"/>
            <a:ext cx="8183880" cy="4879848"/>
          </a:xfrm>
        </p:spPr>
        <p:txBody>
          <a:bodyPr>
            <a:normAutofit/>
          </a:bodyPr>
          <a:lstStyle/>
          <a:p>
            <a:r>
              <a:rPr lang="en-US" b="1" dirty="0"/>
              <a:t>Metadata</a:t>
            </a:r>
            <a:r>
              <a:rPr lang="en-US" dirty="0"/>
              <a:t> is "data or information that provides information about other </a:t>
            </a:r>
            <a:r>
              <a:rPr lang="en-US" dirty="0" smtClean="0"/>
              <a:t>data."</a:t>
            </a:r>
            <a:r>
              <a:rPr lang="en-US" dirty="0"/>
              <a:t>  </a:t>
            </a:r>
            <a:endParaRPr lang="en-US" dirty="0" smtClean="0"/>
          </a:p>
          <a:p>
            <a:r>
              <a:rPr lang="en-US" dirty="0" smtClean="0"/>
              <a:t>Three </a:t>
            </a:r>
            <a:r>
              <a:rPr lang="en-US" dirty="0"/>
              <a:t>distinct types of metadata exist: </a:t>
            </a:r>
            <a:endParaRPr lang="en-US" dirty="0" smtClean="0"/>
          </a:p>
          <a:p>
            <a:pPr lvl="1"/>
            <a:r>
              <a:rPr lang="en-US" b="1" dirty="0" smtClean="0"/>
              <a:t>descriptive </a:t>
            </a:r>
            <a:r>
              <a:rPr lang="en-US" b="1" dirty="0"/>
              <a:t>metadata</a:t>
            </a:r>
            <a:r>
              <a:rPr lang="en-US" dirty="0"/>
              <a:t>, </a:t>
            </a:r>
            <a:endParaRPr lang="en-US" dirty="0" smtClean="0"/>
          </a:p>
          <a:p>
            <a:pPr lvl="1"/>
            <a:r>
              <a:rPr lang="en-US" b="1" dirty="0" smtClean="0"/>
              <a:t>structural </a:t>
            </a:r>
            <a:r>
              <a:rPr lang="en-US" b="1" dirty="0"/>
              <a:t>metadata</a:t>
            </a:r>
            <a:r>
              <a:rPr lang="en-US" dirty="0"/>
              <a:t>, </a:t>
            </a:r>
            <a:endParaRPr lang="en-US" dirty="0" smtClean="0"/>
          </a:p>
          <a:p>
            <a:pPr lvl="1"/>
            <a:r>
              <a:rPr lang="en-US" dirty="0" smtClean="0"/>
              <a:t>and</a:t>
            </a:r>
            <a:r>
              <a:rPr lang="en-US" dirty="0"/>
              <a:t> </a:t>
            </a:r>
            <a:r>
              <a:rPr lang="en-US" b="1" dirty="0"/>
              <a:t>administrative metadata</a:t>
            </a:r>
            <a:r>
              <a:rPr lang="en-US" dirty="0"/>
              <a:t>.</a:t>
            </a:r>
          </a:p>
          <a:p>
            <a:pPr lvl="0"/>
            <a:r>
              <a:rPr lang="en-US" b="1" dirty="0"/>
              <a:t>Descriptive metadata </a:t>
            </a:r>
            <a:r>
              <a:rPr lang="en-US" dirty="0"/>
              <a:t>describes a resource for purposes such as discovery and identification.  It can include elements such as title, abstract, author, and keywords</a:t>
            </a:r>
            <a:r>
              <a:rPr lang="en-US" dirty="0" smtClean="0"/>
              <a:t>.</a:t>
            </a:r>
            <a:endParaRPr lang="en-US" dirty="0"/>
          </a:p>
        </p:txBody>
      </p:sp>
    </p:spTree>
    <p:extLst>
      <p:ext uri="{BB962C8B-B14F-4D97-AF65-F5344CB8AC3E}">
        <p14:creationId xmlns:p14="http://schemas.microsoft.com/office/powerpoint/2010/main" val="1915668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Library and </a:t>
            </a:r>
            <a:r>
              <a:rPr lang="en-US" dirty="0" smtClean="0">
                <a:effectLst/>
              </a:rPr>
              <a:t>Information </a:t>
            </a:r>
            <a:r>
              <a:rPr lang="en-US" dirty="0">
                <a:effectLst/>
              </a:rPr>
              <a:t>S</a:t>
            </a:r>
            <a:r>
              <a:rPr lang="en-US" dirty="0" smtClean="0">
                <a:effectLst/>
              </a:rPr>
              <a:t>cience</a:t>
            </a:r>
            <a:endParaRPr lang="en-US" dirty="0"/>
          </a:p>
        </p:txBody>
      </p:sp>
      <p:sp>
        <p:nvSpPr>
          <p:cNvPr id="3" name="Content Placeholder 2"/>
          <p:cNvSpPr>
            <a:spLocks noGrp="1"/>
          </p:cNvSpPr>
          <p:nvPr>
            <p:ph idx="1"/>
          </p:nvPr>
        </p:nvSpPr>
        <p:spPr>
          <a:xfrm>
            <a:off x="502920" y="530352"/>
            <a:ext cx="8183880" cy="4879848"/>
          </a:xfrm>
        </p:spPr>
        <p:txBody>
          <a:bodyPr>
            <a:normAutofit fontScale="77500" lnSpcReduction="20000"/>
          </a:bodyPr>
          <a:lstStyle/>
          <a:p>
            <a:r>
              <a:rPr lang="en-US" dirty="0"/>
              <a:t>Metadata has been used in various ways as a means of cataloging items in libraries in both digital and analog format.  </a:t>
            </a:r>
            <a:endParaRPr lang="en-US" dirty="0" smtClean="0"/>
          </a:p>
          <a:p>
            <a:r>
              <a:rPr lang="en-US" dirty="0" smtClean="0"/>
              <a:t>Such </a:t>
            </a:r>
            <a:r>
              <a:rPr lang="en-US" dirty="0"/>
              <a:t>data helps classify, aggregate, identify, and locate a particular book, DVD, magazine or any object a library might hold in its collection.  </a:t>
            </a:r>
            <a:endParaRPr lang="en-US" dirty="0" smtClean="0"/>
          </a:p>
          <a:p>
            <a:r>
              <a:rPr lang="en-US" dirty="0" smtClean="0"/>
              <a:t>Until </a:t>
            </a:r>
            <a:r>
              <a:rPr lang="en-US" dirty="0"/>
              <a:t>the 1980s, many library catalogues used 3x5 inch cards in file drawers to display a book's title, author, subject matter, and an abbreviated alpha-numeric string (call number) which indicated the physical location of the book within the library's shelves.  </a:t>
            </a:r>
            <a:endParaRPr lang="en-US" dirty="0" smtClean="0"/>
          </a:p>
          <a:p>
            <a:r>
              <a:rPr lang="en-US" dirty="0" smtClean="0"/>
              <a:t>The</a:t>
            </a:r>
            <a:r>
              <a:rPr lang="en-US" dirty="0"/>
              <a:t> Dewey </a:t>
            </a:r>
            <a:r>
              <a:rPr lang="en-US" dirty="0" smtClean="0"/>
              <a:t>Decimal and Library of Congress Systems</a:t>
            </a:r>
            <a:r>
              <a:rPr lang="en-US" dirty="0"/>
              <a:t> employed by libraries for the classification of library materials by subject is an early example of metadata usage.  </a:t>
            </a:r>
          </a:p>
        </p:txBody>
      </p:sp>
    </p:spTree>
    <p:extLst>
      <p:ext uri="{BB962C8B-B14F-4D97-AF65-F5344CB8AC3E}">
        <p14:creationId xmlns:p14="http://schemas.microsoft.com/office/powerpoint/2010/main" val="113656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Library and I</a:t>
            </a:r>
            <a:r>
              <a:rPr lang="en-US" dirty="0" smtClean="0">
                <a:effectLst/>
              </a:rPr>
              <a:t>nformation Science</a:t>
            </a:r>
            <a:endParaRPr lang="en-US" dirty="0"/>
          </a:p>
        </p:txBody>
      </p:sp>
      <p:sp>
        <p:nvSpPr>
          <p:cNvPr id="3" name="Content Placeholder 2"/>
          <p:cNvSpPr>
            <a:spLocks noGrp="1"/>
          </p:cNvSpPr>
          <p:nvPr>
            <p:ph idx="1"/>
          </p:nvPr>
        </p:nvSpPr>
        <p:spPr>
          <a:xfrm>
            <a:off x="502920" y="530352"/>
            <a:ext cx="8183880" cy="4575048"/>
          </a:xfrm>
        </p:spPr>
        <p:txBody>
          <a:bodyPr>
            <a:normAutofit fontScale="92500" lnSpcReduction="20000"/>
          </a:bodyPr>
          <a:lstStyle/>
          <a:p>
            <a:r>
              <a:rPr lang="en-US" dirty="0"/>
              <a:t>Beginning in the 1980s and 1990s, many libraries replaced these paper file cards with computer databases. </a:t>
            </a:r>
          </a:p>
          <a:p>
            <a:r>
              <a:rPr lang="en-US" dirty="0"/>
              <a:t>These computer databases make it much easier and faster for users to do keyword searches. </a:t>
            </a:r>
            <a:endParaRPr lang="en-US" dirty="0" smtClean="0"/>
          </a:p>
          <a:p>
            <a:r>
              <a:rPr lang="en-US" dirty="0"/>
              <a:t>This data is stored in the integrated library management system, ILMS, using the MARC metadata standard.  </a:t>
            </a:r>
            <a:endParaRPr lang="en-US" dirty="0" smtClean="0"/>
          </a:p>
          <a:p>
            <a:r>
              <a:rPr lang="en-US" dirty="0" smtClean="0"/>
              <a:t>The </a:t>
            </a:r>
            <a:r>
              <a:rPr lang="en-US" dirty="0"/>
              <a:t>purpose is to direct patrons to the physical or electronic location of items or areas they seek as well as to provide a description of the item/s in question</a:t>
            </a:r>
            <a:r>
              <a:rPr lang="en-US" dirty="0" smtClean="0"/>
              <a:t>.</a:t>
            </a:r>
            <a:endParaRPr lang="en-US" dirty="0"/>
          </a:p>
        </p:txBody>
      </p:sp>
    </p:spTree>
    <p:extLst>
      <p:ext uri="{BB962C8B-B14F-4D97-AF65-F5344CB8AC3E}">
        <p14:creationId xmlns:p14="http://schemas.microsoft.com/office/powerpoint/2010/main" val="22342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Library and Information Science</a:t>
            </a:r>
            <a:endParaRPr lang="en-US" dirty="0"/>
          </a:p>
        </p:txBody>
      </p:sp>
      <p:sp>
        <p:nvSpPr>
          <p:cNvPr id="3" name="Content Placeholder 2"/>
          <p:cNvSpPr>
            <a:spLocks noGrp="1"/>
          </p:cNvSpPr>
          <p:nvPr>
            <p:ph idx="1"/>
          </p:nvPr>
        </p:nvSpPr>
        <p:spPr>
          <a:xfrm>
            <a:off x="502920" y="530352"/>
            <a:ext cx="8183880" cy="4727448"/>
          </a:xfrm>
        </p:spPr>
        <p:txBody>
          <a:bodyPr>
            <a:normAutofit fontScale="92500" lnSpcReduction="20000"/>
          </a:bodyPr>
          <a:lstStyle/>
          <a:p>
            <a:r>
              <a:rPr lang="en-US" dirty="0"/>
              <a:t>More recent and specialized instances of library metadata include the establishment of digital libraries including </a:t>
            </a:r>
            <a:r>
              <a:rPr lang="en-US" dirty="0" smtClean="0"/>
              <a:t>e-print repositories </a:t>
            </a:r>
            <a:r>
              <a:rPr lang="en-US" dirty="0"/>
              <a:t>and digital image libraries.  </a:t>
            </a:r>
            <a:endParaRPr lang="en-US" dirty="0" smtClean="0"/>
          </a:p>
          <a:p>
            <a:r>
              <a:rPr lang="en-US" dirty="0" smtClean="0"/>
              <a:t>While </a:t>
            </a:r>
            <a:r>
              <a:rPr lang="en-US" dirty="0"/>
              <a:t>often based on library principles, the focus on non-librarian use, especially in providing metadata, means they do not follow traditional or common cataloging approaches. </a:t>
            </a:r>
            <a:endParaRPr lang="en-US" dirty="0" smtClean="0"/>
          </a:p>
          <a:p>
            <a:r>
              <a:rPr lang="en-US" dirty="0" smtClean="0"/>
              <a:t>Given </a:t>
            </a:r>
            <a:r>
              <a:rPr lang="en-US" dirty="0"/>
              <a:t>the custom nature of included materials, metadata fields are often specially created e.g. taxonomic classification fields, location fields, keywords or copyright statement. </a:t>
            </a:r>
          </a:p>
        </p:txBody>
      </p:sp>
    </p:spTree>
    <p:extLst>
      <p:ext uri="{BB962C8B-B14F-4D97-AF65-F5344CB8AC3E}">
        <p14:creationId xmlns:p14="http://schemas.microsoft.com/office/powerpoint/2010/main" val="3988435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Library and Information Science</a:t>
            </a:r>
            <a:endParaRPr lang="en-US" dirty="0"/>
          </a:p>
        </p:txBody>
      </p:sp>
      <p:sp>
        <p:nvSpPr>
          <p:cNvPr id="3" name="Content Placeholder 2"/>
          <p:cNvSpPr>
            <a:spLocks noGrp="1"/>
          </p:cNvSpPr>
          <p:nvPr>
            <p:ph idx="1"/>
          </p:nvPr>
        </p:nvSpPr>
        <p:spPr>
          <a:xfrm>
            <a:off x="502920" y="530352"/>
            <a:ext cx="8183880" cy="4651248"/>
          </a:xfrm>
        </p:spPr>
        <p:txBody>
          <a:bodyPr>
            <a:normAutofit fontScale="92500"/>
          </a:bodyPr>
          <a:lstStyle/>
          <a:p>
            <a:r>
              <a:rPr lang="en-US" dirty="0"/>
              <a:t>Standard file information such as file size and format are usually automatically included.  </a:t>
            </a:r>
          </a:p>
          <a:p>
            <a:r>
              <a:rPr lang="en-US" dirty="0" smtClean="0"/>
              <a:t>Library </a:t>
            </a:r>
            <a:r>
              <a:rPr lang="en-US" dirty="0"/>
              <a:t>operation has for decades been a key topic in efforts toward international standardization.  </a:t>
            </a:r>
            <a:endParaRPr lang="en-US" dirty="0" smtClean="0"/>
          </a:p>
          <a:p>
            <a:r>
              <a:rPr lang="en-US" dirty="0" smtClean="0"/>
              <a:t>Standards </a:t>
            </a:r>
            <a:r>
              <a:rPr lang="en-US" dirty="0"/>
              <a:t>for metadata in digital libraries </a:t>
            </a:r>
            <a:r>
              <a:rPr lang="en-US" dirty="0" smtClean="0"/>
              <a:t>include:</a:t>
            </a:r>
            <a:r>
              <a:rPr lang="en-US" dirty="0"/>
              <a:t> </a:t>
            </a:r>
            <a:r>
              <a:rPr lang="en-US" dirty="0" smtClean="0"/>
              <a:t>Dublin Core, METS, MODS, DDI, DOI</a:t>
            </a:r>
            <a:r>
              <a:rPr lang="en-US" dirty="0"/>
              <a:t>, URN, PREMIS schema, EML, and OAI-PMH.  </a:t>
            </a:r>
            <a:endParaRPr lang="en-US" dirty="0" smtClean="0"/>
          </a:p>
          <a:p>
            <a:r>
              <a:rPr lang="en-US" dirty="0" smtClean="0"/>
              <a:t>Leading </a:t>
            </a:r>
            <a:r>
              <a:rPr lang="en-US" dirty="0"/>
              <a:t>libraries in the world </a:t>
            </a:r>
            <a:r>
              <a:rPr lang="en-US" dirty="0" smtClean="0"/>
              <a:t>guide metadata standards by sharing their strategies</a:t>
            </a:r>
            <a:r>
              <a:rPr lang="en-US" dirty="0"/>
              <a:t>.</a:t>
            </a:r>
          </a:p>
          <a:p>
            <a:endParaRPr lang="en-US" dirty="0"/>
          </a:p>
          <a:p>
            <a:endParaRPr lang="en-US" dirty="0"/>
          </a:p>
        </p:txBody>
      </p:sp>
    </p:spTree>
    <p:extLst>
      <p:ext uri="{BB962C8B-B14F-4D97-AF65-F5344CB8AC3E}">
        <p14:creationId xmlns:p14="http://schemas.microsoft.com/office/powerpoint/2010/main" val="752989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US" dirty="0"/>
              <a:t>Metadata can be stored </a:t>
            </a:r>
            <a:r>
              <a:rPr lang="en-US" dirty="0" smtClean="0"/>
              <a:t>either </a:t>
            </a:r>
            <a:r>
              <a:rPr lang="en-US" i="1" dirty="0" smtClean="0"/>
              <a:t>internally,</a:t>
            </a:r>
            <a:r>
              <a:rPr lang="en-US" dirty="0" smtClean="0"/>
              <a:t> in </a:t>
            </a:r>
            <a:r>
              <a:rPr lang="en-US" dirty="0"/>
              <a:t>the same file or structure as the data (this is also called </a:t>
            </a:r>
            <a:r>
              <a:rPr lang="en-US" i="1" dirty="0"/>
              <a:t>embedded metadata</a:t>
            </a:r>
            <a:r>
              <a:rPr lang="en-US" dirty="0"/>
              <a:t>), or </a:t>
            </a:r>
            <a:r>
              <a:rPr lang="en-US" i="1" dirty="0"/>
              <a:t>externally</a:t>
            </a:r>
            <a:r>
              <a:rPr lang="en-US" dirty="0"/>
              <a:t>, in a separate file or field from the described data.  </a:t>
            </a:r>
            <a:endParaRPr lang="en-US" dirty="0" smtClean="0"/>
          </a:p>
          <a:p>
            <a:r>
              <a:rPr lang="en-US" dirty="0" smtClean="0"/>
              <a:t>A </a:t>
            </a:r>
            <a:r>
              <a:rPr lang="en-US" dirty="0"/>
              <a:t>data repository typically stores the metadata </a:t>
            </a:r>
            <a:r>
              <a:rPr lang="en-US" i="1" dirty="0"/>
              <a:t>detached</a:t>
            </a:r>
            <a:r>
              <a:rPr lang="en-US" dirty="0"/>
              <a:t> from the data, but can be designed to support embedded metadata approaches. </a:t>
            </a:r>
          </a:p>
        </p:txBody>
      </p:sp>
    </p:spTree>
    <p:extLst>
      <p:ext uri="{BB962C8B-B14F-4D97-AF65-F5344CB8AC3E}">
        <p14:creationId xmlns:p14="http://schemas.microsoft.com/office/powerpoint/2010/main" val="132337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Sites to Explore</a:t>
            </a:r>
            <a:endParaRPr lang="en-US" dirty="0"/>
          </a:p>
        </p:txBody>
      </p:sp>
      <p:sp>
        <p:nvSpPr>
          <p:cNvPr id="3" name="Content Placeholder 2"/>
          <p:cNvSpPr>
            <a:spLocks noGrp="1"/>
          </p:cNvSpPr>
          <p:nvPr>
            <p:ph idx="1"/>
          </p:nvPr>
        </p:nvSpPr>
        <p:spPr/>
        <p:txBody>
          <a:bodyPr/>
          <a:lstStyle/>
          <a:p>
            <a:pPr lvl="0"/>
            <a:r>
              <a:rPr lang="en-US" dirty="0" err="1"/>
              <a:t>Metapicz</a:t>
            </a:r>
            <a:r>
              <a:rPr lang="en-US" dirty="0"/>
              <a:t> </a:t>
            </a:r>
            <a:endParaRPr lang="en-US" dirty="0" smtClean="0"/>
          </a:p>
          <a:p>
            <a:pPr lvl="1"/>
            <a:r>
              <a:rPr lang="en-US" u="sng" dirty="0" smtClean="0">
                <a:hlinkClick r:id="rId2"/>
              </a:rPr>
              <a:t>http</a:t>
            </a:r>
            <a:r>
              <a:rPr lang="en-US" u="sng" dirty="0">
                <a:hlinkClick r:id="rId2"/>
              </a:rPr>
              <a:t>://metapicz.com/#landing</a:t>
            </a:r>
            <a:endParaRPr lang="en-US" dirty="0"/>
          </a:p>
          <a:p>
            <a:pPr marL="0" indent="0">
              <a:buNone/>
            </a:pPr>
            <a:r>
              <a:rPr lang="en-US" dirty="0"/>
              <a:t> </a:t>
            </a:r>
            <a:endParaRPr lang="en-US" dirty="0" smtClean="0"/>
          </a:p>
          <a:p>
            <a:r>
              <a:rPr lang="en-US" dirty="0" err="1" smtClean="0"/>
              <a:t>Extractmetadata</a:t>
            </a:r>
            <a:endParaRPr lang="en-US" dirty="0"/>
          </a:p>
          <a:p>
            <a:pPr lvl="1"/>
            <a:r>
              <a:rPr lang="en-US" u="sng" dirty="0" smtClean="0">
                <a:hlinkClick r:id="rId3"/>
              </a:rPr>
              <a:t>http</a:t>
            </a:r>
            <a:r>
              <a:rPr lang="en-US" u="sng" dirty="0">
                <a:hlinkClick r:id="rId3"/>
              </a:rPr>
              <a:t>://www.extractmetadata.com/</a:t>
            </a:r>
            <a:endParaRPr lang="en-US" dirty="0"/>
          </a:p>
          <a:p>
            <a:pPr marL="0" indent="0">
              <a:buNone/>
            </a:pPr>
            <a:endParaRPr lang="en-US" dirty="0"/>
          </a:p>
          <a:p>
            <a:pPr lvl="0"/>
            <a:r>
              <a:rPr lang="en-US" dirty="0"/>
              <a:t>Metadata </a:t>
            </a:r>
            <a:r>
              <a:rPr lang="en-US" dirty="0" smtClean="0"/>
              <a:t>Games</a:t>
            </a:r>
          </a:p>
          <a:p>
            <a:pPr lvl="1"/>
            <a:r>
              <a:rPr lang="en-US" u="sng" dirty="0" smtClean="0">
                <a:hlinkClick r:id="rId4"/>
              </a:rPr>
              <a:t>http</a:t>
            </a:r>
            <a:r>
              <a:rPr lang="en-US" u="sng" dirty="0">
                <a:hlinkClick r:id="rId4"/>
              </a:rPr>
              <a:t>://www.metadatagames.org/get-involved/</a:t>
            </a:r>
            <a:endParaRPr lang="en-US" dirty="0"/>
          </a:p>
          <a:p>
            <a:endParaRPr lang="en-US" dirty="0"/>
          </a:p>
        </p:txBody>
      </p:sp>
    </p:spTree>
    <p:extLst>
      <p:ext uri="{BB962C8B-B14F-4D97-AF65-F5344CB8AC3E}">
        <p14:creationId xmlns:p14="http://schemas.microsoft.com/office/powerpoint/2010/main" val="3229265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class…</a:t>
            </a:r>
            <a:endParaRPr lang="en-US" dirty="0"/>
          </a:p>
        </p:txBody>
      </p:sp>
      <p:sp>
        <p:nvSpPr>
          <p:cNvPr id="3" name="Content Placeholder 2"/>
          <p:cNvSpPr>
            <a:spLocks noGrp="1"/>
          </p:cNvSpPr>
          <p:nvPr>
            <p:ph idx="1"/>
          </p:nvPr>
        </p:nvSpPr>
        <p:spPr/>
        <p:txBody>
          <a:bodyPr/>
          <a:lstStyle/>
          <a:p>
            <a:r>
              <a:rPr lang="en-US" dirty="0" smtClean="0"/>
              <a:t>Metadata Lab</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7998" y="1447800"/>
            <a:ext cx="5118602" cy="3886200"/>
          </a:xfrm>
          <a:prstGeom prst="rect">
            <a:avLst/>
          </a:prstGeom>
        </p:spPr>
      </p:pic>
    </p:spTree>
    <p:extLst>
      <p:ext uri="{BB962C8B-B14F-4D97-AF65-F5344CB8AC3E}">
        <p14:creationId xmlns:p14="http://schemas.microsoft.com/office/powerpoint/2010/main" val="422335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502920" y="530352"/>
            <a:ext cx="8183880" cy="4727448"/>
          </a:xfrm>
        </p:spPr>
        <p:txBody>
          <a:bodyPr>
            <a:normAutofit fontScale="92500" lnSpcReduction="10000"/>
          </a:bodyPr>
          <a:lstStyle/>
          <a:p>
            <a:pPr lvl="0"/>
            <a:r>
              <a:rPr lang="en-US" b="1" dirty="0"/>
              <a:t>Structural metadata </a:t>
            </a:r>
            <a:r>
              <a:rPr lang="en-US" dirty="0"/>
              <a:t>is metadata about containers of data and indicates how compound objects are put together, for example, how pages are ordered to form chapters in a book.  It describes the types, versions, relationships and other characteristics of digital materials.</a:t>
            </a:r>
          </a:p>
          <a:p>
            <a:pPr lvl="0"/>
            <a:r>
              <a:rPr lang="en-US" b="1" dirty="0"/>
              <a:t>Administrative metadata </a:t>
            </a:r>
            <a:r>
              <a:rPr lang="en-US" dirty="0"/>
              <a:t>provides information to help manage a resource, such as when and how it was created, file type and other technical information, and who can access it</a:t>
            </a:r>
            <a:r>
              <a:rPr lang="en-US" dirty="0" smtClean="0"/>
              <a:t>.</a:t>
            </a:r>
            <a:endParaRPr lang="en-US" dirty="0"/>
          </a:p>
        </p:txBody>
      </p:sp>
    </p:spTree>
    <p:extLst>
      <p:ext uri="{BB962C8B-B14F-4D97-AF65-F5344CB8AC3E}">
        <p14:creationId xmlns:p14="http://schemas.microsoft.com/office/powerpoint/2010/main" val="225914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502920" y="530352"/>
            <a:ext cx="8183880" cy="4879848"/>
          </a:xfrm>
        </p:spPr>
        <p:txBody>
          <a:bodyPr>
            <a:normAutofit fontScale="92500" lnSpcReduction="10000"/>
          </a:bodyPr>
          <a:lstStyle/>
          <a:p>
            <a:r>
              <a:rPr lang="en-US" dirty="0"/>
              <a:t>Metadata was traditionally used in </a:t>
            </a:r>
            <a:r>
              <a:rPr lang="en-US" dirty="0" smtClean="0"/>
              <a:t>the card </a:t>
            </a:r>
            <a:r>
              <a:rPr lang="en-US" dirty="0"/>
              <a:t>catalogs of libraries until the 1980s, when libraries converted their catalog data to digital databases. </a:t>
            </a:r>
            <a:endParaRPr lang="en-US" dirty="0" smtClean="0"/>
          </a:p>
          <a:p>
            <a:r>
              <a:rPr lang="en-US" dirty="0" smtClean="0"/>
              <a:t>In </a:t>
            </a:r>
            <a:r>
              <a:rPr lang="en-US" dirty="0"/>
              <a:t>the 2000s, as digital formats were becoming the prevalent way of storing data and information, metadata was also used to describe digital </a:t>
            </a:r>
            <a:r>
              <a:rPr lang="en-US" dirty="0" smtClean="0"/>
              <a:t>data using metadata </a:t>
            </a:r>
            <a:r>
              <a:rPr lang="en-US" dirty="0"/>
              <a:t>standards</a:t>
            </a:r>
            <a:r>
              <a:rPr lang="en-US" dirty="0" smtClean="0"/>
              <a:t>.</a:t>
            </a:r>
          </a:p>
          <a:p>
            <a:r>
              <a:rPr lang="en-US" dirty="0"/>
              <a:t>There are different metadata standards for each different discipline </a:t>
            </a:r>
            <a:r>
              <a:rPr lang="en-US" dirty="0" smtClean="0"/>
              <a:t>(e.g. museum collections</a:t>
            </a:r>
            <a:r>
              <a:rPr lang="en-US" dirty="0"/>
              <a:t>, digital audio files, websites, etc.).  </a:t>
            </a:r>
          </a:p>
          <a:p>
            <a:pPr marL="0" indent="0">
              <a:buNone/>
            </a:pPr>
            <a:endParaRPr lang="en-US" dirty="0"/>
          </a:p>
          <a:p>
            <a:endParaRPr lang="en-US" dirty="0"/>
          </a:p>
        </p:txBody>
      </p:sp>
    </p:spTree>
    <p:extLst>
      <p:ext uri="{BB962C8B-B14F-4D97-AF65-F5344CB8AC3E}">
        <p14:creationId xmlns:p14="http://schemas.microsoft.com/office/powerpoint/2010/main" val="299268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502920" y="530352"/>
            <a:ext cx="8183880" cy="4803648"/>
          </a:xfrm>
        </p:spPr>
        <p:txBody>
          <a:bodyPr>
            <a:normAutofit fontScale="92500"/>
          </a:bodyPr>
          <a:lstStyle/>
          <a:p>
            <a:r>
              <a:rPr lang="en-US" dirty="0" smtClean="0"/>
              <a:t>Describing </a:t>
            </a:r>
            <a:r>
              <a:rPr lang="en-US" dirty="0"/>
              <a:t>the contents and context of data or data files increases its usefulness.  </a:t>
            </a:r>
            <a:endParaRPr lang="en-US" dirty="0" smtClean="0"/>
          </a:p>
          <a:p>
            <a:r>
              <a:rPr lang="en-US" dirty="0" smtClean="0"/>
              <a:t>For </a:t>
            </a:r>
            <a:r>
              <a:rPr lang="en-US" dirty="0"/>
              <a:t>example, a web page may include metadata specifying what software language the page is written in (e.g., HTML), what tools were used to create it, what subjects the page is about, and where to find more information about the subject.  </a:t>
            </a:r>
            <a:endParaRPr lang="en-US" dirty="0" smtClean="0"/>
          </a:p>
          <a:p>
            <a:r>
              <a:rPr lang="en-US" dirty="0" smtClean="0"/>
              <a:t>This </a:t>
            </a:r>
            <a:r>
              <a:rPr lang="en-US" dirty="0"/>
              <a:t>metadata can automatically improve the reader's experience and make it easier for users to find the web page online.  </a:t>
            </a:r>
          </a:p>
        </p:txBody>
      </p:sp>
    </p:spTree>
    <p:extLst>
      <p:ext uri="{BB962C8B-B14F-4D97-AF65-F5344CB8AC3E}">
        <p14:creationId xmlns:p14="http://schemas.microsoft.com/office/powerpoint/2010/main" val="243970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502920" y="530352"/>
            <a:ext cx="8183880" cy="4879848"/>
          </a:xfrm>
        </p:spPr>
        <p:txBody>
          <a:bodyPr>
            <a:normAutofit fontScale="92500" lnSpcReduction="10000"/>
          </a:bodyPr>
          <a:lstStyle/>
          <a:p>
            <a:r>
              <a:rPr lang="en-US" dirty="0"/>
              <a:t>A principal purpose of metadata is to help users find relevant information and discover resources.  </a:t>
            </a:r>
            <a:endParaRPr lang="en-US" dirty="0" smtClean="0"/>
          </a:p>
          <a:p>
            <a:r>
              <a:rPr lang="en-US" dirty="0" smtClean="0"/>
              <a:t>Metadata </a:t>
            </a:r>
            <a:r>
              <a:rPr lang="en-US" dirty="0"/>
              <a:t>also helps to organize electronic resources, provide digital identification, and support the archiving and preservation of resources.  </a:t>
            </a:r>
            <a:endParaRPr lang="en-US" dirty="0" smtClean="0"/>
          </a:p>
          <a:p>
            <a:r>
              <a:rPr lang="en-US" dirty="0" smtClean="0"/>
              <a:t>Metadata </a:t>
            </a:r>
            <a:r>
              <a:rPr lang="en-US" dirty="0"/>
              <a:t>assists users in resource discovery by </a:t>
            </a:r>
            <a:r>
              <a:rPr lang="en-US" dirty="0" smtClean="0"/>
              <a:t>allowing </a:t>
            </a:r>
            <a:r>
              <a:rPr lang="en-US" dirty="0"/>
              <a:t>resources to be found by relevant criteria, identifying resources, bringing similar resources together, distinguishing dissimilar resources, and giving location information</a:t>
            </a:r>
            <a:r>
              <a:rPr lang="en-US" dirty="0" smtClean="0"/>
              <a:t>.</a:t>
            </a:r>
            <a:r>
              <a:rPr lang="en-US" dirty="0"/>
              <a:t> </a:t>
            </a:r>
          </a:p>
        </p:txBody>
      </p:sp>
    </p:spTree>
    <p:extLst>
      <p:ext uri="{BB962C8B-B14F-4D97-AF65-F5344CB8AC3E}">
        <p14:creationId xmlns:p14="http://schemas.microsoft.com/office/powerpoint/2010/main" val="424893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502920" y="530352"/>
            <a:ext cx="8183880" cy="4651248"/>
          </a:xfrm>
        </p:spPr>
        <p:txBody>
          <a:bodyPr>
            <a:normAutofit fontScale="92500"/>
          </a:bodyPr>
          <a:lstStyle/>
          <a:p>
            <a:r>
              <a:rPr lang="en-US" dirty="0"/>
              <a:t>Metadata of telecommunication activities including Internet traffic is very widely collected by various national governmental organizations.  This data is used for the purposes of traffic analysis and can be used for mass surveillance.</a:t>
            </a:r>
          </a:p>
          <a:p>
            <a:r>
              <a:rPr lang="en-US" dirty="0"/>
              <a:t>In many countries, the metadata relating to emails, telephone calls, web pages, video traffic, IP connections and cell phone locations are routinely stored by government organizations.</a:t>
            </a:r>
          </a:p>
          <a:p>
            <a:pPr marL="0" indent="0">
              <a:buNone/>
            </a:pPr>
            <a:endParaRPr lang="en-US" dirty="0"/>
          </a:p>
        </p:txBody>
      </p:sp>
    </p:spTree>
    <p:extLst>
      <p:ext uri="{BB962C8B-B14F-4D97-AF65-F5344CB8AC3E}">
        <p14:creationId xmlns:p14="http://schemas.microsoft.com/office/powerpoint/2010/main" val="89080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a:xfrm>
            <a:off x="502920" y="530352"/>
            <a:ext cx="8183880" cy="4498848"/>
          </a:xfrm>
        </p:spPr>
        <p:txBody>
          <a:bodyPr>
            <a:normAutofit/>
          </a:bodyPr>
          <a:lstStyle/>
          <a:p>
            <a:r>
              <a:rPr lang="en-US" dirty="0"/>
              <a:t>Some examples </a:t>
            </a:r>
            <a:r>
              <a:rPr lang="en-US" dirty="0" smtClean="0"/>
              <a:t>of what metadata is often used for includes:</a:t>
            </a:r>
            <a:endParaRPr lang="en-US" dirty="0"/>
          </a:p>
          <a:p>
            <a:pPr lvl="1"/>
            <a:r>
              <a:rPr lang="en-US" dirty="0"/>
              <a:t>Means of creation of the data</a:t>
            </a:r>
          </a:p>
          <a:p>
            <a:pPr lvl="1"/>
            <a:r>
              <a:rPr lang="en-US" dirty="0"/>
              <a:t>Purpose of the data</a:t>
            </a:r>
          </a:p>
          <a:p>
            <a:pPr lvl="1"/>
            <a:r>
              <a:rPr lang="en-US" dirty="0" smtClean="0"/>
              <a:t>Time </a:t>
            </a:r>
            <a:r>
              <a:rPr lang="en-US" dirty="0"/>
              <a:t>and date of creation</a:t>
            </a:r>
          </a:p>
          <a:p>
            <a:pPr lvl="1"/>
            <a:r>
              <a:rPr lang="en-US" dirty="0"/>
              <a:t>Creator or author of the data</a:t>
            </a:r>
          </a:p>
          <a:p>
            <a:pPr lvl="1"/>
            <a:r>
              <a:rPr lang="en-US" dirty="0"/>
              <a:t>Location on a computer network where the data was created</a:t>
            </a:r>
          </a:p>
          <a:p>
            <a:pPr lvl="1"/>
            <a:r>
              <a:rPr lang="en-US" dirty="0"/>
              <a:t>Standards used</a:t>
            </a:r>
          </a:p>
          <a:p>
            <a:pPr lvl="1"/>
            <a:r>
              <a:rPr lang="en-US" dirty="0"/>
              <a:t>File size</a:t>
            </a:r>
          </a:p>
          <a:p>
            <a:endParaRPr lang="en-US" dirty="0"/>
          </a:p>
        </p:txBody>
      </p:sp>
    </p:spTree>
    <p:extLst>
      <p:ext uri="{BB962C8B-B14F-4D97-AF65-F5344CB8AC3E}">
        <p14:creationId xmlns:p14="http://schemas.microsoft.com/office/powerpoint/2010/main" val="192443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a:xfrm>
            <a:off x="502920" y="530352"/>
            <a:ext cx="8183880" cy="4422648"/>
          </a:xfrm>
        </p:spPr>
        <p:txBody>
          <a:bodyPr>
            <a:normAutofit lnSpcReduction="10000"/>
          </a:bodyPr>
          <a:lstStyle/>
          <a:p>
            <a:r>
              <a:rPr lang="en-US" dirty="0"/>
              <a:t>A digital image may include metadata that describes how large the picture is, the color depth, the image resolution, when the image was created, the shutter speed, and other data.  </a:t>
            </a:r>
            <a:endParaRPr lang="en-US" dirty="0" smtClean="0"/>
          </a:p>
          <a:p>
            <a:r>
              <a:rPr lang="en-US" dirty="0" smtClean="0"/>
              <a:t>A </a:t>
            </a:r>
            <a:r>
              <a:rPr lang="en-US" dirty="0"/>
              <a:t>text document's metadata may contain information about how long the document is, who the author is, when the document was written, and a short summary of the document.  </a:t>
            </a:r>
            <a:endParaRPr lang="en-US" dirty="0" smtClean="0"/>
          </a:p>
        </p:txBody>
      </p:sp>
    </p:spTree>
    <p:extLst>
      <p:ext uri="{BB962C8B-B14F-4D97-AF65-F5344CB8AC3E}">
        <p14:creationId xmlns:p14="http://schemas.microsoft.com/office/powerpoint/2010/main" val="1136396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269</TotalTime>
  <Words>727</Words>
  <Application>Microsoft Macintosh PowerPoint</Application>
  <PresentationFormat>On-screen Show (4:3)</PresentationFormat>
  <Paragraphs>111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Aspect</vt:lpstr>
      <vt:lpstr>Metadata, Access, and Preservation</vt:lpstr>
      <vt:lpstr>Definition</vt:lpstr>
      <vt:lpstr>Definition</vt:lpstr>
      <vt:lpstr>History</vt:lpstr>
      <vt:lpstr>History</vt:lpstr>
      <vt:lpstr>History</vt:lpstr>
      <vt:lpstr>History</vt:lpstr>
      <vt:lpstr>Purpose</vt:lpstr>
      <vt:lpstr>Purpose</vt:lpstr>
      <vt:lpstr>Purpose</vt:lpstr>
      <vt:lpstr>Purpose</vt:lpstr>
      <vt:lpstr>Structures</vt:lpstr>
      <vt:lpstr>Syntax</vt:lpstr>
      <vt:lpstr>Hierarchical, linear, and planar schemata</vt:lpstr>
      <vt:lpstr>Hierarchical, linear, and planar schemata</vt:lpstr>
      <vt:lpstr>Granularity</vt:lpstr>
      <vt:lpstr>Standards</vt:lpstr>
      <vt:lpstr>Use</vt:lpstr>
      <vt:lpstr>Creation</vt:lpstr>
      <vt:lpstr>Library and Information Science</vt:lpstr>
      <vt:lpstr>Library and Information Science</vt:lpstr>
      <vt:lpstr>Library and Information Science</vt:lpstr>
      <vt:lpstr>Library and Information Science</vt:lpstr>
      <vt:lpstr>Storage</vt:lpstr>
      <vt:lpstr>Sites to Explore</vt:lpstr>
      <vt:lpstr>Next class…</vt:lpstr>
    </vt:vector>
  </TitlesOfParts>
  <Company>Marist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Access, and Preservation</dc:title>
  <dc:creator>John Ansley</dc:creator>
  <cp:lastModifiedBy>Ross</cp:lastModifiedBy>
  <cp:revision>17</cp:revision>
  <dcterms:created xsi:type="dcterms:W3CDTF">2018-09-20T15:51:41Z</dcterms:created>
  <dcterms:modified xsi:type="dcterms:W3CDTF">2020-12-30T15:45:36Z</dcterms:modified>
</cp:coreProperties>
</file>