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Lato"/>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Lato-regular.fntdata"/><Relationship Id="rId14" Type="http://schemas.openxmlformats.org/officeDocument/2006/relationships/slide" Target="slides/slide9.xml"/><Relationship Id="rId17" Type="http://schemas.openxmlformats.org/officeDocument/2006/relationships/font" Target="fonts/Lato-italic.fntdata"/><Relationship Id="rId16" Type="http://schemas.openxmlformats.org/officeDocument/2006/relationships/font" Target="fonts/Lato-bold.fntdata"/><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font" Target="fonts/Lato-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voyant-tools.org/docs/#!/guide/cirrus" TargetMode="Externa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voyant-tools.org/docs/#!/guide/trends" TargetMode="External"/><Relationship Id="rId3" Type="http://schemas.openxmlformats.org/officeDocument/2006/relationships/hyperlink" Target="https://voyant-tools.org/docs/#!/guide/trends" TargetMode="Externa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voyant-tools.org/docs/#!/guide/correlations" TargetMode="Externa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voyant-tools.org/docs/#!/guide/scatterplot" TargetMode="Externa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b2d2e97e27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b2d2e97e27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b2d2e97e27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b2d2e97e27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b2d2e97e27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b2d2e97e27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b2d2e97e2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b2d2e97e2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b2d2e97e27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b2d2e97e27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u="sng">
                <a:solidFill>
                  <a:schemeClr val="hlink"/>
                </a:solidFill>
                <a:highlight>
                  <a:srgbClr val="FFFFFF"/>
                </a:highlight>
                <a:hlinkClick r:id="rId2"/>
              </a:rPr>
              <a:t>Word clouds</a:t>
            </a:r>
            <a:r>
              <a:rPr lang="en" sz="1000">
                <a:solidFill>
                  <a:srgbClr val="484848"/>
                </a:solidFill>
                <a:highlight>
                  <a:srgbClr val="FFFFFF"/>
                </a:highlight>
              </a:rPr>
              <a:t> visualize terms in the corpus that occur the most frequently. The most common terms in the corpus are positioned centrally and are sized the largest. The color of words and their position are not significant.</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b2d2e97e27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b2d2e97e27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u="sng">
                <a:solidFill>
                  <a:schemeClr val="hlink"/>
                </a:solidFill>
                <a:highlight>
                  <a:srgbClr val="FFFFFF"/>
                </a:highlight>
                <a:hlinkClick r:id="rId2"/>
              </a:rPr>
              <a:t>Frequency</a:t>
            </a:r>
            <a:r>
              <a:rPr lang="en" sz="1000" u="sng">
                <a:solidFill>
                  <a:schemeClr val="hlink"/>
                </a:solidFill>
                <a:highlight>
                  <a:srgbClr val="FFFFFF"/>
                </a:highlight>
                <a:hlinkClick r:id="rId3"/>
              </a:rPr>
              <a:t> graphs</a:t>
            </a:r>
            <a:r>
              <a:rPr lang="en" sz="1000">
                <a:solidFill>
                  <a:srgbClr val="484848"/>
                </a:solidFill>
                <a:highlight>
                  <a:srgbClr val="FFFFFF"/>
                </a:highlight>
              </a:rPr>
              <a:t> represent how often terms terms appear across documents in a corpus or across segments in a document. Each series in the graph is colored according to the word it represents, at the top of the graph a legend displays which words are associated with which colors.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b2d2e97e27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b2d2e97e27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a:t>
            </a:r>
            <a:r>
              <a:rPr lang="en" u="sng">
                <a:solidFill>
                  <a:schemeClr val="hlink"/>
                </a:solidFill>
                <a:hlinkClick r:id="rId2"/>
              </a:rPr>
              <a:t>correlation table</a:t>
            </a:r>
            <a:r>
              <a:rPr lang="en"/>
              <a:t> show the relative frequencies with which terms appear together in the corpus. A correlation number at or near 1 suggests that the terms are very likely to occur near each other and a correlation number at or near -1 suggests that the presence of one term means the other term is not likely to appear next to it. The significance value is a measure of confidence that the correlation value is correct. A </a:t>
            </a:r>
            <a:r>
              <a:rPr lang="en"/>
              <a:t>significance</a:t>
            </a:r>
            <a:r>
              <a:rPr lang="en"/>
              <a:t> value of .5 or less suggest that the correlation value is a pattern worth noting. In the example above, the corpus size - 1 document - is too small to determine that the correlation value is significant enough to suggest an </a:t>
            </a:r>
            <a:r>
              <a:rPr lang="en"/>
              <a:t>interesting</a:t>
            </a:r>
            <a:r>
              <a:rPr lang="en"/>
              <a:t> pattern worth looking into further.</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b2d2e97e27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b2d2e97e27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a:t>
            </a:r>
            <a:r>
              <a:rPr lang="en" u="sng">
                <a:solidFill>
                  <a:schemeClr val="hlink"/>
                </a:solidFill>
                <a:hlinkClick r:id="rId2"/>
              </a:rPr>
              <a:t>scatter plot</a:t>
            </a:r>
            <a:r>
              <a:rPr lang="en"/>
              <a:t> displays many dimensions of a corpus into 2-3 dimension. Words that are grouped together follow similar usage in the corpus. In the above explain the “Bin #” values are segments of the document. If we were using a corpus, those values would change to documents in the corpus.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marist.hosted.panopto.com/Panopto/Pages/Viewer.aspx?id=88a4391d-ae18-4643-a1b7-ac31011b7460"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drive.google.com/file/d/1KCotrlhq9sLVCVA-Xyd3-_LLyzvqn7m0/view?usp=sharing" TargetMode="External"/><Relationship Id="rId4" Type="http://schemas.openxmlformats.org/officeDocument/2006/relationships/image" Target="../media/image1.gi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Text Analysis</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Exploratory Text Analysis</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Oftentimes, one starts a text analysis project in an exploratory phase</a:t>
            </a:r>
            <a:endParaRPr/>
          </a:p>
          <a:p>
            <a:pPr indent="0" lvl="0" marL="0" rtl="0" algn="l">
              <a:spcBef>
                <a:spcPts val="1600"/>
              </a:spcBef>
              <a:spcAft>
                <a:spcPts val="0"/>
              </a:spcAft>
              <a:buNone/>
            </a:pPr>
            <a:r>
              <a:rPr lang="en"/>
              <a:t>Text analysis is rarely effective looking at one single text because there is not enough data (words in the document) to claim statistical significance -- the likelihood that something does not happen by chance -- about any patterns one finds</a:t>
            </a:r>
            <a:endParaRPr/>
          </a:p>
          <a:p>
            <a:pPr indent="0" lvl="0" marL="0" rtl="0" algn="l">
              <a:spcBef>
                <a:spcPts val="1600"/>
              </a:spcBef>
              <a:spcAft>
                <a:spcPts val="1600"/>
              </a:spcAft>
              <a:buNone/>
            </a:pPr>
            <a:r>
              <a:rPr lang="en"/>
              <a:t>Watch tutorial about </a:t>
            </a:r>
            <a:r>
              <a:rPr lang="en" u="sng">
                <a:solidFill>
                  <a:schemeClr val="hlink"/>
                </a:solidFill>
                <a:hlinkClick r:id="rId3"/>
              </a:rPr>
              <a:t>exploratory text analysis with Voyant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Key Terms</a:t>
            </a:r>
            <a:endParaRPr/>
          </a:p>
        </p:txBody>
      </p:sp>
      <p:sp>
        <p:nvSpPr>
          <p:cNvPr id="67" name="Google Shape;67;p15"/>
          <p:cNvSpPr txBox="1"/>
          <p:nvPr>
            <p:ph idx="1" type="body"/>
          </p:nvPr>
        </p:nvSpPr>
        <p:spPr>
          <a:xfrm>
            <a:off x="311700" y="1152475"/>
            <a:ext cx="8520600" cy="399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Stopwords</a:t>
            </a:r>
            <a:r>
              <a:rPr lang="en"/>
              <a:t> - list of words not to be used in the text analysis program to stop the analysis from being skewed towards less important words; these words are typically occurring conjunctions (but, and, etc.) and article (the, a, etc.) but can also be character names</a:t>
            </a:r>
            <a:endParaRPr/>
          </a:p>
          <a:p>
            <a:pPr indent="0" lvl="0" marL="0" rtl="0" algn="l">
              <a:spcBef>
                <a:spcPts val="1600"/>
              </a:spcBef>
              <a:spcAft>
                <a:spcPts val="0"/>
              </a:spcAft>
              <a:buNone/>
            </a:pPr>
            <a:r>
              <a:rPr b="1" lang="en"/>
              <a:t>Wildcards</a:t>
            </a:r>
            <a:r>
              <a:rPr lang="en"/>
              <a:t> - using the </a:t>
            </a:r>
            <a:r>
              <a:rPr lang="en"/>
              <a:t>asterisk symbol in one’s search term to get multiple variants of a word</a:t>
            </a:r>
            <a:endParaRPr/>
          </a:p>
          <a:p>
            <a:pPr indent="457200" lvl="0" marL="0" rtl="0" algn="l">
              <a:spcBef>
                <a:spcPts val="1600"/>
              </a:spcBef>
              <a:spcAft>
                <a:spcPts val="0"/>
              </a:spcAft>
              <a:buNone/>
            </a:pPr>
            <a:r>
              <a:rPr i="1" lang="en" sz="2000"/>
              <a:t>call* = call, calls, called, calling</a:t>
            </a:r>
            <a:r>
              <a:rPr i="1" lang="en" sz="2000"/>
              <a:t> </a:t>
            </a:r>
            <a:endParaRPr i="1" sz="2000"/>
          </a:p>
          <a:p>
            <a:pPr indent="0" lvl="0" marL="0" rtl="0" algn="l">
              <a:spcBef>
                <a:spcPts val="1600"/>
              </a:spcBef>
              <a:spcAft>
                <a:spcPts val="1600"/>
              </a:spcAft>
              <a:buNone/>
            </a:pPr>
            <a:r>
              <a:rPr b="1" lang="en"/>
              <a:t>Raw/</a:t>
            </a:r>
            <a:r>
              <a:rPr b="1" lang="en"/>
              <a:t>Relative Frequency</a:t>
            </a:r>
            <a:r>
              <a:rPr lang="en"/>
              <a:t> - the actual content of the words in a corpus / the percentage of times a word occurs in a corpus compared to rest of words in the corpus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Key Terms</a:t>
            </a:r>
            <a:endParaRPr/>
          </a:p>
        </p:txBody>
      </p:sp>
      <p:sp>
        <p:nvSpPr>
          <p:cNvPr id="73" name="Google Shape;73;p16"/>
          <p:cNvSpPr txBox="1"/>
          <p:nvPr>
            <p:ph idx="1" type="body"/>
          </p:nvPr>
        </p:nvSpPr>
        <p:spPr>
          <a:xfrm>
            <a:off x="311700" y="1152475"/>
            <a:ext cx="8520600" cy="399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t>Density</a:t>
            </a:r>
            <a:r>
              <a:rPr lang="en"/>
              <a:t> - number of times of word is mentioned in a corpus divided by the number of words in the corpus</a:t>
            </a:r>
            <a:endParaRPr/>
          </a:p>
          <a:p>
            <a:pPr indent="0" lvl="0" marL="0" rtl="0" algn="l">
              <a:spcBef>
                <a:spcPts val="1600"/>
              </a:spcBef>
              <a:spcAft>
                <a:spcPts val="0"/>
              </a:spcAft>
              <a:buClr>
                <a:schemeClr val="dk1"/>
              </a:buClr>
              <a:buSzPts val="1100"/>
              <a:buFont typeface="Arial"/>
              <a:buNone/>
            </a:pPr>
            <a:r>
              <a:rPr b="1" lang="en"/>
              <a:t>Correlation</a:t>
            </a:r>
            <a:r>
              <a:rPr lang="en"/>
              <a:t> - number that determines the frequency with which terms appear together or not</a:t>
            </a:r>
            <a:endParaRPr/>
          </a:p>
          <a:p>
            <a:pPr indent="0" lvl="0" marL="0" rtl="0" algn="l">
              <a:spcBef>
                <a:spcPts val="1600"/>
              </a:spcBef>
              <a:spcAft>
                <a:spcPts val="1600"/>
              </a:spcAft>
              <a:buNone/>
            </a:pPr>
            <a:r>
              <a:t/>
            </a:r>
            <a:endParaRPr b="1"/>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600"/>
              <a:t>The Yellow Wallpaper: Breakout Groups (15-20 mins)</a:t>
            </a:r>
            <a:endParaRPr sz="2600"/>
          </a:p>
        </p:txBody>
      </p:sp>
      <p:sp>
        <p:nvSpPr>
          <p:cNvPr id="79" name="Google Shape;79;p17"/>
          <p:cNvSpPr txBox="1"/>
          <p:nvPr>
            <p:ph idx="1" type="body"/>
          </p:nvPr>
        </p:nvSpPr>
        <p:spPr>
          <a:xfrm>
            <a:off x="311700" y="1655475"/>
            <a:ext cx="4260300" cy="29133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accent5"/>
              </a:buClr>
              <a:buSzPts val="1800"/>
              <a:buFont typeface="Lato"/>
              <a:buChar char="●"/>
            </a:pPr>
            <a:r>
              <a:rPr b="1" lang="en">
                <a:solidFill>
                  <a:schemeClr val="accent5"/>
                </a:solidFill>
                <a:latin typeface="Lato"/>
                <a:ea typeface="Lato"/>
                <a:cs typeface="Lato"/>
                <a:sym typeface="Lato"/>
              </a:rPr>
              <a:t>Retrieve the Project Gutenberg text file of </a:t>
            </a:r>
            <a:r>
              <a:rPr b="1" lang="en" u="sng">
                <a:solidFill>
                  <a:schemeClr val="hlink"/>
                </a:solidFill>
                <a:latin typeface="Lato"/>
                <a:ea typeface="Lato"/>
                <a:cs typeface="Lato"/>
                <a:sym typeface="Lato"/>
                <a:hlinkClick r:id="rId3"/>
              </a:rPr>
              <a:t>The Yellow Wallpaper</a:t>
            </a:r>
            <a:r>
              <a:rPr b="1" lang="en">
                <a:solidFill>
                  <a:schemeClr val="accent5"/>
                </a:solidFill>
                <a:latin typeface="Lato"/>
                <a:ea typeface="Lato"/>
                <a:cs typeface="Lato"/>
                <a:sym typeface="Lato"/>
              </a:rPr>
              <a:t>.</a:t>
            </a:r>
            <a:endParaRPr b="1">
              <a:solidFill>
                <a:schemeClr val="accent5"/>
              </a:solidFill>
              <a:latin typeface="Lato"/>
              <a:ea typeface="Lato"/>
              <a:cs typeface="Lato"/>
              <a:sym typeface="Lato"/>
            </a:endParaRPr>
          </a:p>
          <a:p>
            <a:pPr indent="0" lvl="0" marL="457200" rtl="0" algn="l">
              <a:spcBef>
                <a:spcPts val="1600"/>
              </a:spcBef>
              <a:spcAft>
                <a:spcPts val="1600"/>
              </a:spcAft>
              <a:buNone/>
            </a:pPr>
            <a:r>
              <a:t/>
            </a:r>
            <a:endParaRPr/>
          </a:p>
        </p:txBody>
      </p:sp>
      <p:pic>
        <p:nvPicPr>
          <p:cNvPr id="80" name="Google Shape;80;p17"/>
          <p:cNvPicPr preferRelativeResize="0"/>
          <p:nvPr/>
        </p:nvPicPr>
        <p:blipFill>
          <a:blip r:embed="rId4">
            <a:alphaModFix/>
          </a:blip>
          <a:stretch>
            <a:fillRect/>
          </a:stretch>
        </p:blipFill>
        <p:spPr>
          <a:xfrm>
            <a:off x="5298950" y="1600200"/>
            <a:ext cx="2857500" cy="19431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Word Clouds</a:t>
            </a:r>
            <a:endParaRPr/>
          </a:p>
        </p:txBody>
      </p:sp>
      <p:pic>
        <p:nvPicPr>
          <p:cNvPr id="86" name="Google Shape;86;p18"/>
          <p:cNvPicPr preferRelativeResize="0"/>
          <p:nvPr/>
        </p:nvPicPr>
        <p:blipFill>
          <a:blip r:embed="rId3">
            <a:alphaModFix/>
          </a:blip>
          <a:stretch>
            <a:fillRect/>
          </a:stretch>
        </p:blipFill>
        <p:spPr>
          <a:xfrm>
            <a:off x="311700" y="1017725"/>
            <a:ext cx="5343074" cy="371955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Frequency Graphs</a:t>
            </a:r>
            <a:endParaRPr/>
          </a:p>
        </p:txBody>
      </p:sp>
      <p:pic>
        <p:nvPicPr>
          <p:cNvPr id="92" name="Google Shape;92;p19"/>
          <p:cNvPicPr preferRelativeResize="0"/>
          <p:nvPr/>
        </p:nvPicPr>
        <p:blipFill>
          <a:blip r:embed="rId3">
            <a:alphaModFix/>
          </a:blip>
          <a:stretch>
            <a:fillRect/>
          </a:stretch>
        </p:blipFill>
        <p:spPr>
          <a:xfrm>
            <a:off x="311700" y="1152474"/>
            <a:ext cx="5746725" cy="37617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Correlations</a:t>
            </a:r>
            <a:endParaRPr/>
          </a:p>
        </p:txBody>
      </p:sp>
      <p:pic>
        <p:nvPicPr>
          <p:cNvPr id="98" name="Google Shape;98;p20"/>
          <p:cNvPicPr preferRelativeResize="0"/>
          <p:nvPr/>
        </p:nvPicPr>
        <p:blipFill>
          <a:blip r:embed="rId3">
            <a:alphaModFix/>
          </a:blip>
          <a:stretch>
            <a:fillRect/>
          </a:stretch>
        </p:blipFill>
        <p:spPr>
          <a:xfrm>
            <a:off x="311700" y="1152475"/>
            <a:ext cx="7732899" cy="36786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Scatter Plot</a:t>
            </a:r>
            <a:endParaRPr/>
          </a:p>
        </p:txBody>
      </p:sp>
      <p:pic>
        <p:nvPicPr>
          <p:cNvPr id="104" name="Google Shape;104;p21"/>
          <p:cNvPicPr preferRelativeResize="0"/>
          <p:nvPr/>
        </p:nvPicPr>
        <p:blipFill>
          <a:blip r:embed="rId3">
            <a:alphaModFix/>
          </a:blip>
          <a:stretch>
            <a:fillRect/>
          </a:stretch>
        </p:blipFill>
        <p:spPr>
          <a:xfrm>
            <a:off x="956275" y="1093923"/>
            <a:ext cx="7065802" cy="3913748"/>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