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oogle.com/maps/place/Poughkeepsie,+NY/@41.6895555,-73.9540682,13.23z/data=!4m5!3m4!1s0x89dd3e642be0bb3b:0x5ea85debfb20f349!8m2!3d41.7003713!4d-73.9209701"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88" name="Google Shape;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a1271ba87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a1271ba8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When we go to </a:t>
            </a:r>
            <a:r>
              <a:rPr lang="en-US" u="sng">
                <a:solidFill>
                  <a:schemeClr val="hlink"/>
                </a:solidFill>
                <a:hlinkClick r:id="rId2"/>
              </a:rPr>
              <a:t>Google Maps</a:t>
            </a:r>
            <a:r>
              <a:rPr lang="en-US"/>
              <a:t> for the place where you live, what is Google suggest about that place or what one would want to do in that place?</a:t>
            </a:r>
            <a:endParaRPr/>
          </a:p>
        </p:txBody>
      </p:sp>
      <p:sp>
        <p:nvSpPr>
          <p:cNvPr id="152" name="Google Shape;152;gaa1271ba87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70d49f5d6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70d49f5d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a70d49f5d6_0_5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t>I am only a tech person, I have no idea what Kant is talking about here; nor can I help develop a research method or point you to “transformative” digital scholarship.</a:t>
            </a:r>
            <a:endParaRPr/>
          </a:p>
          <a:p>
            <a:pPr indent="0" lvl="0" marL="0" marR="0" rtl="0" algn="l">
              <a:lnSpc>
                <a:spcPct val="100000"/>
              </a:lnSpc>
              <a:spcBef>
                <a:spcPts val="0"/>
              </a:spcBef>
              <a:spcAft>
                <a:spcPts val="0"/>
              </a:spcAft>
              <a:buClr>
                <a:srgbClr val="000000"/>
              </a:buClr>
              <a:buSzPts val="1400"/>
              <a:buFont typeface="Arial"/>
              <a:buNone/>
            </a:pPr>
            <a:r>
              <a:t/>
            </a:r>
            <a:endParaRPr/>
          </a:p>
          <a:p>
            <a:pPr indent="0" lvl="0" marL="0" marR="0" rtl="0" algn="l">
              <a:lnSpc>
                <a:spcPct val="100000"/>
              </a:lnSpc>
              <a:spcBef>
                <a:spcPts val="0"/>
              </a:spcBef>
              <a:spcAft>
                <a:spcPts val="0"/>
              </a:spcAft>
              <a:buClr>
                <a:srgbClr val="000000"/>
              </a:buClr>
              <a:buSzPts val="1400"/>
              <a:buFont typeface="Arial"/>
              <a:buNone/>
            </a:pPr>
            <a:r>
              <a:rPr lang="en-US"/>
              <a:t>Thus, the best we can do is take Kant at his word and develop a set of rule for determine when the digital thing we do is “right” or “wrong”. People often come to tech person for help without any particular details or structure information to work with. This framework is to help you develop that detail and structure.</a:t>
            </a:r>
            <a:endParaRPr/>
          </a:p>
        </p:txBody>
      </p:sp>
      <p:sp>
        <p:nvSpPr>
          <p:cNvPr id="94" name="Google Shape;9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a1271ba8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a1271ba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aa1271ba87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a1271ba8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a1271ba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aa1271ba87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70d49f5d6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70d49f5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first thing that </a:t>
            </a:r>
            <a:r>
              <a:rPr lang="en-US"/>
              <a:t>humanist</a:t>
            </a:r>
            <a:r>
              <a:rPr lang="en-US"/>
              <a:t> want to bring to the fore about visualization is they are not objective displays of truth. Each visualization is trying to persuade the viewer of a certain view of that information, and that </a:t>
            </a:r>
            <a:r>
              <a:rPr lang="en-US"/>
              <a:t>interpretative</a:t>
            </a:r>
            <a:r>
              <a:rPr lang="en-US"/>
              <a:t> act needs to be identified and analyzed.</a:t>
            </a:r>
            <a:endParaRPr/>
          </a:p>
        </p:txBody>
      </p:sp>
      <p:sp>
        <p:nvSpPr>
          <p:cNvPr id="115" name="Google Shape;115;ga70d49f5d6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70d49f5d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70d49f5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a70d49f5d6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70d49f5d6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70d49f5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interpretive process of visualizations does not just start once the visualization is created. The collection and shaping of the data are affected by the bias and ideology of the preparer(s).  Drucker coins the word “Capta” as a </a:t>
            </a:r>
            <a:r>
              <a:rPr lang="en-US"/>
              <a:t>replacement</a:t>
            </a:r>
            <a:r>
              <a:rPr lang="en-US"/>
              <a:t> term for data. </a:t>
            </a:r>
            <a:r>
              <a:rPr lang="en-US"/>
              <a:t>Drucker suggests that t</a:t>
            </a:r>
            <a:r>
              <a:rPr lang="en-US"/>
              <a:t>he concept of data being tied to empirical science makes people think it is objective representation of natural phenomena. Capta conotates the subjective and interpretative process in information collection and organization; </a:t>
            </a:r>
            <a:r>
              <a:rPr lang="en-US"/>
              <a:t>That is, “knowledge is constructed, taken, not simply given as a natural representation of pre-existing fact”</a:t>
            </a:r>
            <a:endParaRPr/>
          </a:p>
          <a:p>
            <a:pPr indent="0" lvl="0" marL="0" rtl="0" algn="l">
              <a:spcBef>
                <a:spcPts val="0"/>
              </a:spcBef>
              <a:spcAft>
                <a:spcPts val="0"/>
              </a:spcAft>
              <a:buNone/>
            </a:pPr>
            <a:r>
              <a:t/>
            </a:r>
            <a:endParaRPr/>
          </a:p>
        </p:txBody>
      </p:sp>
      <p:sp>
        <p:nvSpPr>
          <p:cNvPr id="130" name="Google Shape;130;ga70d49f5d6_0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70d49f5d6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70d49f5d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a70d49f5d6_0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70d49f5d6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70d49f5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How are these visualizations using the </a:t>
            </a:r>
            <a:r>
              <a:rPr lang="en-US"/>
              <a:t>presentation</a:t>
            </a:r>
            <a:r>
              <a:rPr lang="en-US"/>
              <a:t> of data - interactivity, labels, color, etc. - to get one to see that data in a certain way?</a:t>
            </a:r>
            <a:endParaRPr/>
          </a:p>
        </p:txBody>
      </p:sp>
      <p:sp>
        <p:nvSpPr>
          <p:cNvPr id="145" name="Google Shape;145;ga70d49f5d6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2"/>
          <p:cNvSpPr txBox="1"/>
          <p:nvPr>
            <p:ph type="title"/>
          </p:nvPr>
        </p:nvSpPr>
        <p:spPr>
          <a:xfrm>
            <a:off x="685800" y="463550"/>
            <a:ext cx="7767638" cy="1433513"/>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12"/>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1" name="Google Shape;4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6" name="Google Shape;46;p8"/>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8"/>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4" name="Google Shape;54;p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5" name="Google Shape;55;p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56" name="Google Shape;56;p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7" name="Google Shape;57;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4" name="Google Shape;64;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flowingdata.com/2020/10/30/where-coronavirus-cases-are-peaking/" TargetMode="External"/><Relationship Id="rId4" Type="http://schemas.openxmlformats.org/officeDocument/2006/relationships/hyperlink" Target="https://chicagosmilliondollarblocks.com/" TargetMode="External"/><Relationship Id="rId5" Type="http://schemas.openxmlformats.org/officeDocument/2006/relationships/hyperlink" Target="https://www.nytimes.com/interactive/2020/11/03/us/elections/results-president.html?action=click&amp;pgtype=Article&amp;state=default&amp;module=styln-elections-2020&amp;region=TOP_BANNER&amp;context=election_recir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685800" y="4074175"/>
            <a:ext cx="7772400" cy="20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lang="en-US"/>
              <a:t>Visualization</a:t>
            </a:r>
            <a:endParaRPr b="0" i="0" sz="4400" u="none" cap="none" strike="noStrike">
              <a:solidFill>
                <a:schemeClr val="dk1"/>
              </a:solidFill>
              <a:latin typeface="Calibri"/>
              <a:ea typeface="Calibri"/>
              <a:cs typeface="Calibri"/>
              <a:sym typeface="Calibri"/>
            </a:endParaRPr>
          </a:p>
        </p:txBody>
      </p:sp>
      <p:pic>
        <p:nvPicPr>
          <p:cNvPr id="91" name="Google Shape;91;p14"/>
          <p:cNvPicPr preferRelativeResize="0"/>
          <p:nvPr/>
        </p:nvPicPr>
        <p:blipFill>
          <a:blip r:embed="rId3">
            <a:alphaModFix/>
          </a:blip>
          <a:stretch>
            <a:fillRect/>
          </a:stretch>
        </p:blipFill>
        <p:spPr>
          <a:xfrm>
            <a:off x="2386625" y="355500"/>
            <a:ext cx="4185343" cy="3769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“Objective truth” of Google Maps</a:t>
            </a:r>
            <a:endParaRPr/>
          </a:p>
        </p:txBody>
      </p:sp>
      <p:sp>
        <p:nvSpPr>
          <p:cNvPr id="155" name="Google Shape;155;p23"/>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pic>
        <p:nvPicPr>
          <p:cNvPr id="156" name="Google Shape;156;p23"/>
          <p:cNvPicPr preferRelativeResize="0"/>
          <p:nvPr/>
        </p:nvPicPr>
        <p:blipFill>
          <a:blip r:embed="rId3">
            <a:alphaModFix/>
          </a:blip>
          <a:stretch>
            <a:fillRect/>
          </a:stretch>
        </p:blipFill>
        <p:spPr>
          <a:xfrm>
            <a:off x="0" y="1633187"/>
            <a:ext cx="9144003" cy="450602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Resources for Data Prep and Visualization</a:t>
            </a:r>
            <a:endParaRPr/>
          </a:p>
        </p:txBody>
      </p:sp>
      <p:sp>
        <p:nvSpPr>
          <p:cNvPr id="163" name="Google Shape;163;p24"/>
          <p:cNvSpPr txBox="1"/>
          <p:nvPr>
            <p:ph idx="1" type="body"/>
          </p:nvPr>
        </p:nvSpPr>
        <p:spPr>
          <a:xfrm>
            <a:off x="457200" y="1600200"/>
            <a:ext cx="8229600" cy="4859700"/>
          </a:xfrm>
          <a:prstGeom prst="rect">
            <a:avLst/>
          </a:prstGeom>
          <a:noFill/>
          <a:ln>
            <a:noFill/>
          </a:ln>
        </p:spPr>
        <p:txBody>
          <a:bodyPr anchorCtr="0" anchor="t" bIns="91425" lIns="91425" spcFirstLastPara="1" rIns="91425" wrap="square" tIns="91425">
            <a:noAutofit/>
          </a:bodyPr>
          <a:lstStyle/>
          <a:p>
            <a:pPr indent="0" lvl="0" marL="0" rtl="0" algn="l">
              <a:spcBef>
                <a:spcPts val="640"/>
              </a:spcBef>
              <a:spcAft>
                <a:spcPts val="0"/>
              </a:spcAft>
              <a:buNone/>
            </a:pPr>
            <a:r>
              <a:rPr lang="en-US"/>
              <a:t>Check out Week 11 Resources and Tutorials</a:t>
            </a:r>
            <a:endParaRPr/>
          </a:p>
          <a:p>
            <a:pPr indent="0" lvl="0" marL="0" rtl="0" algn="l">
              <a:spcBef>
                <a:spcPts val="640"/>
              </a:spcBef>
              <a:spcAft>
                <a:spcPts val="0"/>
              </a:spcAft>
              <a:buNone/>
            </a:pPr>
            <a:r>
              <a:t/>
            </a:r>
            <a:endParaRPr/>
          </a:p>
          <a:p>
            <a:pPr indent="-431800" lvl="0" marL="457200" rtl="0" algn="l">
              <a:spcBef>
                <a:spcPts val="640"/>
              </a:spcBef>
              <a:spcAft>
                <a:spcPts val="0"/>
              </a:spcAft>
              <a:buSzPts val="3200"/>
              <a:buChar char="•"/>
            </a:pPr>
            <a:r>
              <a:rPr lang="en-US">
                <a:highlight>
                  <a:srgbClr val="F0C4D4"/>
                </a:highlight>
              </a:rPr>
              <a:t>TAGS:</a:t>
            </a:r>
            <a:r>
              <a:rPr lang="en-US"/>
              <a:t> basic visualizations in “Summary” &amp; “Explore” sheets</a:t>
            </a:r>
            <a:endParaRPr/>
          </a:p>
          <a:p>
            <a:pPr indent="-431800" lvl="0" marL="457200" rtl="0" algn="l">
              <a:spcBef>
                <a:spcPts val="0"/>
              </a:spcBef>
              <a:spcAft>
                <a:spcPts val="0"/>
              </a:spcAft>
              <a:buSzPts val="3200"/>
              <a:buChar char="•"/>
            </a:pPr>
            <a:r>
              <a:rPr lang="en-US">
                <a:highlight>
                  <a:srgbClr val="7AE4D4"/>
                </a:highlight>
              </a:rPr>
              <a:t>Voyant</a:t>
            </a:r>
            <a:r>
              <a:rPr lang="en-US"/>
              <a:t> for “Tweet” field in spreadsheet</a:t>
            </a:r>
            <a:endParaRPr/>
          </a:p>
          <a:p>
            <a:pPr indent="-431800" lvl="0" marL="457200" rtl="0" algn="l">
              <a:spcBef>
                <a:spcPts val="0"/>
              </a:spcBef>
              <a:spcAft>
                <a:spcPts val="0"/>
              </a:spcAft>
              <a:buSzPts val="3200"/>
              <a:buChar char="•"/>
            </a:pPr>
            <a:r>
              <a:rPr lang="en-US">
                <a:highlight>
                  <a:srgbClr val="B59EC7"/>
                </a:highlight>
              </a:rPr>
              <a:t>Google Sheets</a:t>
            </a:r>
            <a:r>
              <a:rPr lang="en-US"/>
              <a:t> “Explore” </a:t>
            </a:r>
            <a:endParaRPr/>
          </a:p>
          <a:p>
            <a:pPr indent="-406400" lvl="1" marL="914400" rtl="0" algn="l">
              <a:spcBef>
                <a:spcPts val="0"/>
              </a:spcBef>
              <a:spcAft>
                <a:spcPts val="0"/>
              </a:spcAft>
              <a:buSzPts val="2800"/>
              <a:buChar char="–"/>
            </a:pPr>
            <a:r>
              <a:rPr lang="en-US"/>
              <a:t>count by for strings (alphabetic language)</a:t>
            </a:r>
            <a:endParaRPr/>
          </a:p>
          <a:p>
            <a:pPr indent="-406400" lvl="1" marL="914400" rtl="0" algn="l">
              <a:spcBef>
                <a:spcPts val="0"/>
              </a:spcBef>
              <a:spcAft>
                <a:spcPts val="0"/>
              </a:spcAft>
              <a:buSzPts val="2800"/>
              <a:buChar char="–"/>
            </a:pPr>
            <a:r>
              <a:rPr lang="en-US"/>
              <a:t>count if numerical data</a:t>
            </a:r>
            <a:endParaRPr/>
          </a:p>
          <a:p>
            <a:pPr indent="-406400" lvl="1" marL="914400" rtl="0" algn="l">
              <a:spcBef>
                <a:spcPts val="0"/>
              </a:spcBef>
              <a:spcAft>
                <a:spcPts val="0"/>
              </a:spcAft>
              <a:buSzPts val="2800"/>
              <a:buChar char="–"/>
            </a:pPr>
            <a:r>
              <a:rPr lang="en-US"/>
              <a:t>count by is_retweet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306150" y="295950"/>
            <a:ext cx="8336700" cy="1357500"/>
          </a:xfrm>
          <a:prstGeom prst="rect">
            <a:avLst/>
          </a:prstGeom>
          <a:noFill/>
          <a:ln>
            <a:noFill/>
          </a:ln>
        </p:spPr>
        <p:txBody>
          <a:bodyPr anchorCtr="0" anchor="t" bIns="45700" lIns="91425" spcFirstLastPara="1" rIns="91425" wrap="square" tIns="45700">
            <a:noAutofit/>
          </a:bodyPr>
          <a:lstStyle/>
          <a:p>
            <a:pPr indent="-228600" lvl="0" marL="342900" rtl="0" algn="ctr">
              <a:spcBef>
                <a:spcPts val="0"/>
              </a:spcBef>
              <a:spcAft>
                <a:spcPts val="0"/>
              </a:spcAft>
              <a:buClr>
                <a:schemeClr val="dk1"/>
              </a:buClr>
              <a:buSzPts val="1800"/>
              <a:buFont typeface="Calibri"/>
              <a:buNone/>
            </a:pPr>
            <a:r>
              <a:t/>
            </a:r>
            <a:endParaRPr sz="3450">
              <a:solidFill>
                <a:srgbClr val="444444"/>
              </a:solidFill>
              <a:highlight>
                <a:srgbClr val="FFFFFF"/>
              </a:highlight>
            </a:endParaRPr>
          </a:p>
          <a:p>
            <a:pPr indent="0" lvl="0" marL="114300" rtl="0" algn="ctr">
              <a:spcBef>
                <a:spcPts val="0"/>
              </a:spcBef>
              <a:spcAft>
                <a:spcPts val="0"/>
              </a:spcAft>
              <a:buClr>
                <a:schemeClr val="dk1"/>
              </a:buClr>
              <a:buSzPts val="1800"/>
              <a:buFont typeface="Calibri"/>
              <a:buNone/>
            </a:pPr>
            <a:r>
              <a:rPr lang="en-US" sz="3450">
                <a:solidFill>
                  <a:srgbClr val="444444"/>
                </a:solidFill>
              </a:rPr>
              <a:t>Overview</a:t>
            </a:r>
            <a:endParaRPr b="0" i="0" sz="5200" u="none" cap="none" strike="noStrike">
              <a:solidFill>
                <a:schemeClr val="dk1"/>
              </a:solidFill>
              <a:latin typeface="Calibri"/>
              <a:ea typeface="Calibri"/>
              <a:cs typeface="Calibri"/>
              <a:sym typeface="Calibri"/>
            </a:endParaRPr>
          </a:p>
        </p:txBody>
      </p:sp>
      <p:sp>
        <p:nvSpPr>
          <p:cNvPr id="97" name="Google Shape;97;p15"/>
          <p:cNvSpPr txBox="1"/>
          <p:nvPr/>
        </p:nvSpPr>
        <p:spPr>
          <a:xfrm>
            <a:off x="233925" y="1745125"/>
            <a:ext cx="8409000" cy="4781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sz="2650">
              <a:solidFill>
                <a:srgbClr val="444444"/>
              </a:solidFill>
              <a:highlight>
                <a:srgbClr val="FFFFFF"/>
              </a:highlight>
              <a:latin typeface="Calibri"/>
              <a:ea typeface="Calibri"/>
              <a:cs typeface="Calibri"/>
              <a:sym typeface="Calibri"/>
            </a:endParaRPr>
          </a:p>
          <a:p>
            <a:pPr indent="-396875" lvl="0" marL="457200" marR="0" rtl="0" algn="l">
              <a:lnSpc>
                <a:spcPct val="100000"/>
              </a:lnSpc>
              <a:spcBef>
                <a:spcPts val="0"/>
              </a:spcBef>
              <a:spcAft>
                <a:spcPts val="0"/>
              </a:spcAft>
              <a:buClr>
                <a:srgbClr val="444444"/>
              </a:buClr>
              <a:buSzPts val="2650"/>
              <a:buChar char="●"/>
            </a:pPr>
            <a:r>
              <a:rPr lang="en-US" sz="2650">
                <a:solidFill>
                  <a:srgbClr val="444444"/>
                </a:solidFill>
                <a:highlight>
                  <a:srgbClr val="FFFFFF"/>
                </a:highlight>
                <a:latin typeface="Calibri"/>
                <a:ea typeface="Calibri"/>
                <a:cs typeface="Calibri"/>
                <a:sym typeface="Calibri"/>
              </a:rPr>
              <a:t>What is visualization and how do DHers do it?</a:t>
            </a:r>
            <a:endParaRPr sz="2650">
              <a:solidFill>
                <a:srgbClr val="444444"/>
              </a:solidFill>
              <a:highlight>
                <a:srgbClr val="FFFFFF"/>
              </a:highlight>
              <a:latin typeface="Calibri"/>
              <a:ea typeface="Calibri"/>
              <a:cs typeface="Calibri"/>
              <a:sym typeface="Calibri"/>
            </a:endParaRPr>
          </a:p>
          <a:p>
            <a:pPr indent="0" lvl="0" marL="457200" marR="0" rtl="0" algn="l">
              <a:lnSpc>
                <a:spcPct val="100000"/>
              </a:lnSpc>
              <a:spcBef>
                <a:spcPts val="0"/>
              </a:spcBef>
              <a:spcAft>
                <a:spcPts val="0"/>
              </a:spcAft>
              <a:buNone/>
            </a:pPr>
            <a:r>
              <a:t/>
            </a:r>
            <a:endParaRPr sz="2650">
              <a:solidFill>
                <a:srgbClr val="444444"/>
              </a:solidFill>
              <a:highlight>
                <a:srgbClr val="FFFFFF"/>
              </a:highlight>
              <a:latin typeface="Calibri"/>
              <a:ea typeface="Calibri"/>
              <a:cs typeface="Calibri"/>
              <a:sym typeface="Calibri"/>
            </a:endParaRPr>
          </a:p>
          <a:p>
            <a:pPr indent="-396875" lvl="0" marL="457200" marR="0" rtl="0" algn="l">
              <a:lnSpc>
                <a:spcPct val="100000"/>
              </a:lnSpc>
              <a:spcBef>
                <a:spcPts val="0"/>
              </a:spcBef>
              <a:spcAft>
                <a:spcPts val="0"/>
              </a:spcAft>
              <a:buClr>
                <a:srgbClr val="444444"/>
              </a:buClr>
              <a:buSzPts val="2650"/>
              <a:buChar char="●"/>
            </a:pPr>
            <a:r>
              <a:rPr lang="en-US" sz="2650">
                <a:solidFill>
                  <a:srgbClr val="444444"/>
                </a:solidFill>
                <a:highlight>
                  <a:srgbClr val="FFFFFF"/>
                </a:highlight>
                <a:latin typeface="Calibri"/>
                <a:ea typeface="Calibri"/>
                <a:cs typeface="Calibri"/>
                <a:sym typeface="Calibri"/>
              </a:rPr>
              <a:t>Talk about the Drucker visualization reading blog posts</a:t>
            </a:r>
            <a:endParaRPr sz="2650">
              <a:solidFill>
                <a:srgbClr val="444444"/>
              </a:solidFill>
              <a:highlight>
                <a:srgbClr val="FFFFFF"/>
              </a:highlight>
              <a:latin typeface="Calibri"/>
              <a:ea typeface="Calibri"/>
              <a:cs typeface="Calibri"/>
              <a:sym typeface="Calibri"/>
            </a:endParaRPr>
          </a:p>
          <a:p>
            <a:pPr indent="0" lvl="0" marL="457200" marR="0" rtl="0" algn="l">
              <a:lnSpc>
                <a:spcPct val="100000"/>
              </a:lnSpc>
              <a:spcBef>
                <a:spcPts val="0"/>
              </a:spcBef>
              <a:spcAft>
                <a:spcPts val="0"/>
              </a:spcAft>
              <a:buNone/>
            </a:pPr>
            <a:r>
              <a:t/>
            </a:r>
            <a:endParaRPr sz="2650">
              <a:solidFill>
                <a:srgbClr val="444444"/>
              </a:solidFill>
              <a:highlight>
                <a:srgbClr val="FFFFFF"/>
              </a:highlight>
              <a:latin typeface="Calibri"/>
              <a:ea typeface="Calibri"/>
              <a:cs typeface="Calibri"/>
              <a:sym typeface="Calibri"/>
            </a:endParaRPr>
          </a:p>
          <a:p>
            <a:pPr indent="-396875" lvl="0" marL="457200" marR="0" rtl="0" algn="l">
              <a:lnSpc>
                <a:spcPct val="100000"/>
              </a:lnSpc>
              <a:spcBef>
                <a:spcPts val="0"/>
              </a:spcBef>
              <a:spcAft>
                <a:spcPts val="0"/>
              </a:spcAft>
              <a:buClr>
                <a:srgbClr val="444444"/>
              </a:buClr>
              <a:buSzPts val="2650"/>
              <a:buChar char="●"/>
            </a:pPr>
            <a:r>
              <a:rPr lang="en-US" sz="2650">
                <a:solidFill>
                  <a:srgbClr val="444444"/>
                </a:solidFill>
                <a:highlight>
                  <a:srgbClr val="FFFFFF"/>
                </a:highlight>
                <a:latin typeface="Calibri"/>
                <a:ea typeface="Calibri"/>
                <a:cs typeface="Calibri"/>
                <a:sym typeface="Calibri"/>
              </a:rPr>
              <a:t>Look at some options for visualizations using our social media coding activity</a:t>
            </a:r>
            <a:endParaRPr sz="2650">
              <a:solidFill>
                <a:srgbClr val="444444"/>
              </a:solidFill>
              <a:highlight>
                <a:srgbClr val="FFFFFF"/>
              </a:highlight>
              <a:latin typeface="Calibri"/>
              <a:ea typeface="Calibri"/>
              <a:cs typeface="Calibri"/>
              <a:sym typeface="Calibri"/>
            </a:endParaRPr>
          </a:p>
          <a:p>
            <a:pPr indent="0" lvl="0" marL="914400" marR="0" rtl="0" algn="l">
              <a:lnSpc>
                <a:spcPct val="100000"/>
              </a:lnSpc>
              <a:spcBef>
                <a:spcPts val="0"/>
              </a:spcBef>
              <a:spcAft>
                <a:spcPts val="0"/>
              </a:spcAft>
              <a:buNone/>
            </a:pPr>
            <a:r>
              <a:t/>
            </a:r>
            <a:endParaRPr b="1" i="0" sz="3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What is visualization?</a:t>
            </a:r>
            <a:endParaRPr/>
          </a:p>
        </p:txBody>
      </p:sp>
      <p:sp>
        <p:nvSpPr>
          <p:cNvPr id="104" name="Google Shape;104;p16"/>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406400" lvl="0" marL="457200" rtl="0" algn="l">
              <a:lnSpc>
                <a:spcPct val="90000"/>
              </a:lnSpc>
              <a:spcBef>
                <a:spcPts val="1000"/>
              </a:spcBef>
              <a:spcAft>
                <a:spcPts val="0"/>
              </a:spcAft>
              <a:buSzPts val="2800"/>
              <a:buChar char="●"/>
            </a:pPr>
            <a:r>
              <a:rPr lang="en-US" sz="2800"/>
              <a:t>Representation of information into a graphic – whether a chart, image, or animation – to communicate a message</a:t>
            </a:r>
            <a:endParaRPr sz="2800"/>
          </a:p>
          <a:p>
            <a:pPr indent="0" lvl="0" marL="0" rtl="0" algn="l">
              <a:lnSpc>
                <a:spcPct val="90000"/>
              </a:lnSpc>
              <a:spcBef>
                <a:spcPts val="1000"/>
              </a:spcBef>
              <a:spcAft>
                <a:spcPts val="0"/>
              </a:spcAft>
              <a:buClr>
                <a:schemeClr val="dk1"/>
              </a:buClr>
              <a:buSzPts val="1100"/>
              <a:buFont typeface="Arial"/>
              <a:buNone/>
            </a:pPr>
            <a:r>
              <a:t/>
            </a:r>
            <a:endParaRPr sz="2800">
              <a:latin typeface="Arial"/>
              <a:ea typeface="Arial"/>
              <a:cs typeface="Arial"/>
              <a:sym typeface="Arial"/>
            </a:endParaRPr>
          </a:p>
          <a:p>
            <a:pPr indent="-406400" lvl="0" marL="457200" rtl="0" algn="l">
              <a:lnSpc>
                <a:spcPct val="90000"/>
              </a:lnSpc>
              <a:spcBef>
                <a:spcPts val="1000"/>
              </a:spcBef>
              <a:spcAft>
                <a:spcPts val="0"/>
              </a:spcAft>
              <a:buSzPts val="2800"/>
              <a:buChar char="●"/>
            </a:pPr>
            <a:r>
              <a:rPr lang="en-US" sz="2800"/>
              <a:t>visualizations are the final product of all kinds of DH research – text analysis graphs, GIS maps, social networks, web-based stories, etc.</a:t>
            </a:r>
            <a:endParaRPr sz="2800"/>
          </a:p>
          <a:p>
            <a:pPr indent="0" lvl="0" marL="0" rtl="0" algn="l">
              <a:spcBef>
                <a:spcPts val="64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DHers Don’t Just Do Visualization</a:t>
            </a:r>
            <a:endParaRPr/>
          </a:p>
        </p:txBody>
      </p:sp>
      <p:sp>
        <p:nvSpPr>
          <p:cNvPr id="111" name="Google Shape;111;p17"/>
          <p:cNvSpPr txBox="1"/>
          <p:nvPr>
            <p:ph idx="1" type="body"/>
          </p:nvPr>
        </p:nvSpPr>
        <p:spPr>
          <a:xfrm>
            <a:off x="457200" y="1600200"/>
            <a:ext cx="8229600" cy="47646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2800">
                <a:latin typeface="Arial"/>
                <a:ea typeface="Arial"/>
                <a:cs typeface="Arial"/>
                <a:sym typeface="Arial"/>
              </a:rPr>
              <a:t>“</a:t>
            </a:r>
            <a:r>
              <a:rPr lang="en-US" sz="2800"/>
              <a:t>So naturalized are the Google maps and bar charts generated from spread sheets that they pass as unquestioned representations of ‘what is’. This is the hallmark of realist models of knowledge and need to be subjected to a radical critique to return the humanistic tenets of constructed-ness and interpretation to the fore</a:t>
            </a:r>
            <a:r>
              <a:rPr lang="en-US" sz="1100">
                <a:highlight>
                  <a:srgbClr val="FFFFFF"/>
                </a:highlight>
                <a:latin typeface="Arial"/>
                <a:ea typeface="Arial"/>
                <a:cs typeface="Arial"/>
                <a:sym typeface="Arial"/>
              </a:rPr>
              <a:t>.</a:t>
            </a:r>
            <a:r>
              <a:rPr lang="en-US" sz="2800"/>
              <a:t>”</a:t>
            </a:r>
            <a:endParaRPr sz="2800"/>
          </a:p>
          <a:p>
            <a:pPr indent="0" lvl="0" marL="0" rtl="0" algn="l">
              <a:spcBef>
                <a:spcPts val="640"/>
              </a:spcBef>
              <a:spcAft>
                <a:spcPts val="0"/>
              </a:spcAft>
              <a:buNone/>
            </a:pPr>
            <a:r>
              <a:t/>
            </a:r>
            <a:endParaRPr/>
          </a:p>
          <a:p>
            <a:pPr indent="0" lvl="0" marL="0" rtl="0" algn="r">
              <a:spcBef>
                <a:spcPts val="640"/>
              </a:spcBef>
              <a:spcAft>
                <a:spcPts val="0"/>
              </a:spcAft>
              <a:buNone/>
            </a:pPr>
            <a:r>
              <a:rPr lang="en-US" sz="2400"/>
              <a:t>Johanna Drucker from </a:t>
            </a:r>
            <a:r>
              <a:rPr i="1" lang="en-US" sz="2400">
                <a:highlight>
                  <a:srgbClr val="FFFFFF"/>
                </a:highlight>
              </a:rPr>
              <a:t>Humanities Approaches to Graphical Display</a:t>
            </a:r>
            <a:endParaRPr i="1" sz="2400">
              <a:highlight>
                <a:srgbClr val="FFFFFF"/>
              </a:highlight>
            </a:endParaRPr>
          </a:p>
          <a:p>
            <a:pPr indent="0" lvl="0" marL="0" rtl="0" algn="l">
              <a:spcBef>
                <a:spcPts val="64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74655"/>
            <a:ext cx="8229600" cy="16338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US"/>
              <a:t>Visualization as “direct address”</a:t>
            </a:r>
            <a:endParaRPr/>
          </a:p>
        </p:txBody>
      </p:sp>
      <p:sp>
        <p:nvSpPr>
          <p:cNvPr id="118" name="Google Shape;118;p18"/>
          <p:cNvSpPr txBox="1"/>
          <p:nvPr>
            <p:ph idx="1" type="body"/>
          </p:nvPr>
        </p:nvSpPr>
        <p:spPr>
          <a:xfrm>
            <a:off x="457200" y="2357450"/>
            <a:ext cx="8229600" cy="37689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a:t>What is direct address and what does it have to do with rhetoric?</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US"/>
              <a:t>How does Drucker make an argument that visualizations are direct address?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3050"/>
            <a:ext cx="3008400" cy="1161900"/>
          </a:xfrm>
          <a:prstGeom prst="rect">
            <a:avLst/>
          </a:prstGeom>
          <a:ln cap="flat" cmpd="sng" w="76200">
            <a:solidFill>
              <a:srgbClr val="F0C4D4"/>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US" sz="3200"/>
              <a:t>The Rhetoric of Direct Address</a:t>
            </a:r>
            <a:endParaRPr sz="3200"/>
          </a:p>
        </p:txBody>
      </p:sp>
      <p:sp>
        <p:nvSpPr>
          <p:cNvPr id="125" name="Google Shape;125;p19"/>
          <p:cNvSpPr txBox="1"/>
          <p:nvPr>
            <p:ph idx="1" type="body"/>
          </p:nvPr>
        </p:nvSpPr>
        <p:spPr>
          <a:xfrm>
            <a:off x="3575050" y="273050"/>
            <a:ext cx="5111700" cy="5853000"/>
          </a:xfrm>
          <a:prstGeom prst="rect">
            <a:avLst/>
          </a:prstGeom>
          <a:ln cap="flat" cmpd="sng" w="76200">
            <a:solidFill>
              <a:srgbClr val="7AE4D4"/>
            </a:solidFill>
            <a:prstDash val="solid"/>
            <a:round/>
            <a:headEnd len="sm" w="sm" type="none"/>
            <a:tailEnd len="sm" w="sm" type="none"/>
          </a:ln>
        </p:spPr>
        <p:txBody>
          <a:bodyPr anchorCtr="0" anchor="t" bIns="91425" lIns="91425" spcFirstLastPara="1" rIns="91425" wrap="square" tIns="91425">
            <a:noAutofit/>
          </a:bodyPr>
          <a:lstStyle/>
          <a:p>
            <a:pPr indent="-425450" lvl="0" marL="457200" rtl="0" algn="l">
              <a:spcBef>
                <a:spcPts val="640"/>
              </a:spcBef>
              <a:spcAft>
                <a:spcPts val="0"/>
              </a:spcAft>
              <a:buSzPts val="3100"/>
              <a:buChar char="●"/>
            </a:pPr>
            <a:r>
              <a:rPr lang="en-US" sz="3100"/>
              <a:t>language structures power relationships--e.g. </a:t>
            </a:r>
            <a:r>
              <a:rPr lang="en-US" sz="3100"/>
              <a:t>pronouns like </a:t>
            </a:r>
            <a:r>
              <a:rPr lang="en-US" sz="3100"/>
              <a:t>I, you, they,</a:t>
            </a:r>
            <a:endParaRPr sz="3100"/>
          </a:p>
          <a:p>
            <a:pPr indent="-425450" lvl="0" marL="457200" rtl="0" algn="l">
              <a:spcBef>
                <a:spcPts val="0"/>
              </a:spcBef>
              <a:spcAft>
                <a:spcPts val="0"/>
              </a:spcAft>
              <a:buSzPts val="3100"/>
              <a:buChar char="●"/>
            </a:pPr>
            <a:r>
              <a:rPr lang="en-US" sz="3100"/>
              <a:t>graphic displays can </a:t>
            </a:r>
            <a:r>
              <a:rPr lang="en-US" sz="3100"/>
              <a:t>encode misinformation (mapping area instead of population)</a:t>
            </a:r>
            <a:endParaRPr sz="3100"/>
          </a:p>
          <a:p>
            <a:pPr indent="-425450" lvl="0" marL="457200" rtl="0" algn="l">
              <a:spcBef>
                <a:spcPts val="0"/>
              </a:spcBef>
              <a:spcAft>
                <a:spcPts val="0"/>
              </a:spcAft>
              <a:buSzPts val="3100"/>
              <a:buChar char="●"/>
            </a:pPr>
            <a:r>
              <a:rPr lang="en-US" sz="3100"/>
              <a:t>“familiar formats often allows them to be consumed without hesitation – or critical consideration”</a:t>
            </a:r>
            <a:endParaRPr sz="3100"/>
          </a:p>
        </p:txBody>
      </p:sp>
      <p:sp>
        <p:nvSpPr>
          <p:cNvPr id="126" name="Google Shape;126;p19"/>
          <p:cNvSpPr txBox="1"/>
          <p:nvPr>
            <p:ph idx="2" type="body"/>
          </p:nvPr>
        </p:nvSpPr>
        <p:spPr>
          <a:xfrm>
            <a:off x="457200" y="1435100"/>
            <a:ext cx="3008400" cy="4691100"/>
          </a:xfrm>
          <a:prstGeom prst="rect">
            <a:avLst/>
          </a:prstGeom>
        </p:spPr>
        <p:txBody>
          <a:bodyPr anchorCtr="0" anchor="t" bIns="91425" lIns="91425" spcFirstLastPara="1" rIns="91425" wrap="square" tIns="91425">
            <a:noAutofit/>
          </a:bodyPr>
          <a:lstStyle/>
          <a:p>
            <a:pPr indent="0" lvl="0" marL="0" rtl="0" algn="l">
              <a:spcBef>
                <a:spcPts val="280"/>
              </a:spcBef>
              <a:spcAft>
                <a:spcPts val="0"/>
              </a:spcAft>
              <a:buNone/>
            </a:pPr>
            <a:r>
              <a:rPr lang="en-US" sz="2000"/>
              <a:t>Enunciations are </a:t>
            </a:r>
            <a:r>
              <a:rPr lang="en-US" sz="2000"/>
              <a:t>“forms of communication that inscribe speaking and spoken subject positions” (Drucker and Svensson, 2016).</a:t>
            </a:r>
            <a:endParaRPr sz="2000"/>
          </a:p>
          <a:p>
            <a:pPr indent="0" lvl="0" marL="0" rtl="0" algn="l">
              <a:spcBef>
                <a:spcPts val="280"/>
              </a:spcBef>
              <a:spcAft>
                <a:spcPts val="0"/>
              </a:spcAft>
              <a:buNone/>
            </a:pPr>
            <a:r>
              <a:t/>
            </a:r>
            <a:endParaRPr sz="2000"/>
          </a:p>
          <a:p>
            <a:pPr indent="0" lvl="0" marL="0" rtl="0" algn="l">
              <a:spcBef>
                <a:spcPts val="280"/>
              </a:spcBef>
              <a:spcAft>
                <a:spcPts val="0"/>
              </a:spcAft>
              <a:buNone/>
            </a:pPr>
            <a:r>
              <a:rPr lang="en-US" sz="2000"/>
              <a:t>We should pay attention to the “structuring principles of graphics as enunciative expressions that position their makers and receivers in a co-dependent relation of power.”</a:t>
            </a:r>
            <a:endParaRPr sz="2000"/>
          </a:p>
          <a:p>
            <a:pPr indent="0" lvl="0" marL="0" rtl="0" algn="l">
              <a:spcBef>
                <a:spcPts val="280"/>
              </a:spcBef>
              <a:spcAft>
                <a:spcPts val="0"/>
              </a:spcAft>
              <a:buNone/>
            </a:pPr>
            <a:r>
              <a:t/>
            </a:r>
            <a:endParaRPr sz="2000"/>
          </a:p>
          <a:p>
            <a:pPr indent="0" lvl="0" marL="0" rtl="0" algn="l">
              <a:spcBef>
                <a:spcPts val="280"/>
              </a:spcBef>
              <a:spcAft>
                <a:spcPts val="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27325" y="3890400"/>
            <a:ext cx="8597100" cy="296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“I</a:t>
            </a:r>
            <a:r>
              <a:rPr lang="en-US" sz="2600"/>
              <a:t>n an Excel spreadsheet, the structuring of fields, naming of the rows and columns, semantic designations, and decisions about metric standards for quantitative entities are all authored activities that embody ideological values”</a:t>
            </a:r>
            <a:endParaRPr sz="2600"/>
          </a:p>
          <a:p>
            <a:pPr indent="0" lvl="0" marL="0" rtl="0" algn="l">
              <a:spcBef>
                <a:spcPts val="0"/>
              </a:spcBef>
              <a:spcAft>
                <a:spcPts val="0"/>
              </a:spcAft>
              <a:buClr>
                <a:schemeClr val="dk1"/>
              </a:buClr>
              <a:buSzPts val="1100"/>
              <a:buFont typeface="Arial"/>
              <a:buNone/>
            </a:pPr>
            <a:r>
              <a:rPr lang="en-US" sz="2600"/>
              <a:t>(Drucker, 2017, p. 908)</a:t>
            </a:r>
            <a:endParaRPr sz="2600"/>
          </a:p>
          <a:p>
            <a:pPr indent="0" lvl="0" marL="0" rtl="0" algn="l">
              <a:spcBef>
                <a:spcPts val="0"/>
              </a:spcBef>
              <a:spcAft>
                <a:spcPts val="0"/>
              </a:spcAft>
              <a:buNone/>
            </a:pPr>
            <a:r>
              <a:t/>
            </a:r>
            <a:endParaRPr/>
          </a:p>
        </p:txBody>
      </p:sp>
      <p:pic>
        <p:nvPicPr>
          <p:cNvPr id="133" name="Google Shape;133;p20"/>
          <p:cNvPicPr preferRelativeResize="0"/>
          <p:nvPr/>
        </p:nvPicPr>
        <p:blipFill>
          <a:blip r:embed="rId3">
            <a:alphaModFix/>
          </a:blip>
          <a:stretch>
            <a:fillRect/>
          </a:stretch>
        </p:blipFill>
        <p:spPr>
          <a:xfrm>
            <a:off x="0" y="1280250"/>
            <a:ext cx="9144000" cy="2266499"/>
          </a:xfrm>
          <a:prstGeom prst="rect">
            <a:avLst/>
          </a:prstGeom>
          <a:noFill/>
          <a:ln>
            <a:noFill/>
          </a:ln>
        </p:spPr>
      </p:pic>
      <p:sp>
        <p:nvSpPr>
          <p:cNvPr id="134" name="Google Shape;134;p20"/>
          <p:cNvSpPr txBox="1"/>
          <p:nvPr>
            <p:ph type="title"/>
          </p:nvPr>
        </p:nvSpPr>
        <p:spPr>
          <a:xfrm>
            <a:off x="516975" y="1"/>
            <a:ext cx="8229600" cy="12660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US"/>
              <a:t>Capta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How are you enunciating using these features?</a:t>
            </a:r>
            <a:endParaRPr/>
          </a:p>
        </p:txBody>
      </p:sp>
      <p:sp>
        <p:nvSpPr>
          <p:cNvPr id="141" name="Google Shape;141;p21"/>
          <p:cNvSpPr txBox="1"/>
          <p:nvPr>
            <p:ph idx="1" type="body"/>
          </p:nvPr>
        </p:nvSpPr>
        <p:spPr>
          <a:xfrm>
            <a:off x="457200" y="1600200"/>
            <a:ext cx="8229600" cy="5064000"/>
          </a:xfrm>
          <a:prstGeom prst="rect">
            <a:avLst/>
          </a:prstGeom>
          <a:noFill/>
        </p:spPr>
        <p:txBody>
          <a:bodyPr anchorCtr="0" anchor="t" bIns="91425" lIns="91425" spcFirstLastPara="1" rIns="91425" wrap="square" tIns="91425">
            <a:noAutofit/>
          </a:bodyPr>
          <a:lstStyle/>
          <a:p>
            <a:pPr indent="0" lvl="0" marL="457200" rtl="0" algn="l">
              <a:spcBef>
                <a:spcPts val="640"/>
              </a:spcBef>
              <a:spcAft>
                <a:spcPts val="0"/>
              </a:spcAft>
              <a:buNone/>
            </a:pPr>
            <a:r>
              <a:t/>
            </a:r>
            <a:endParaRPr/>
          </a:p>
          <a:p>
            <a:pPr indent="-431800" lvl="0" marL="457200" rtl="0" algn="l">
              <a:spcBef>
                <a:spcPts val="640"/>
              </a:spcBef>
              <a:spcAft>
                <a:spcPts val="0"/>
              </a:spcAft>
              <a:buSzPts val="3200"/>
              <a:buChar char="●"/>
            </a:pPr>
            <a:r>
              <a:rPr lang="en-US"/>
              <a:t>scale</a:t>
            </a:r>
            <a:endParaRPr/>
          </a:p>
          <a:p>
            <a:pPr indent="-431800" lvl="0" marL="457200" rtl="0" algn="l">
              <a:spcBef>
                <a:spcPts val="0"/>
              </a:spcBef>
              <a:spcAft>
                <a:spcPts val="0"/>
              </a:spcAft>
              <a:buSzPts val="3200"/>
              <a:buChar char="●"/>
            </a:pPr>
            <a:r>
              <a:rPr lang="en-US"/>
              <a:t>labeling</a:t>
            </a:r>
            <a:endParaRPr/>
          </a:p>
          <a:p>
            <a:pPr indent="-431800" lvl="0" marL="457200" rtl="0" algn="l">
              <a:spcBef>
                <a:spcPts val="0"/>
              </a:spcBef>
              <a:spcAft>
                <a:spcPts val="0"/>
              </a:spcAft>
              <a:buSzPts val="3200"/>
              <a:buChar char="●"/>
            </a:pPr>
            <a:r>
              <a:rPr lang="en-US"/>
              <a:t>visual point of view: is it totalizing?</a:t>
            </a:r>
            <a:endParaRPr/>
          </a:p>
          <a:p>
            <a:pPr indent="-431800" lvl="0" marL="457200" rtl="0" algn="l">
              <a:spcBef>
                <a:spcPts val="0"/>
              </a:spcBef>
              <a:spcAft>
                <a:spcPts val="0"/>
              </a:spcAft>
              <a:buSzPts val="3200"/>
              <a:buChar char="●"/>
            </a:pPr>
            <a:r>
              <a:rPr lang="en-US"/>
              <a:t>color</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US"/>
              <a:t>The features provide a script for your message and also dictate users’ behaviors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274638"/>
            <a:ext cx="8229600" cy="11430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US"/>
              <a:t>Example Visualizations</a:t>
            </a:r>
            <a:endParaRPr/>
          </a:p>
        </p:txBody>
      </p:sp>
      <p:sp>
        <p:nvSpPr>
          <p:cNvPr id="148" name="Google Shape;148;p22"/>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2800" u="sng">
                <a:solidFill>
                  <a:schemeClr val="hlink"/>
                </a:solidFill>
                <a:hlinkClick r:id="rId3"/>
              </a:rPr>
              <a:t>https://flowingdata.com/2020/10/30/where-coronavirus-cases-are-peaking/</a:t>
            </a:r>
            <a:endParaRPr sz="2800"/>
          </a:p>
          <a:p>
            <a:pPr indent="0" lvl="0" marL="0" rtl="0" algn="l">
              <a:spcBef>
                <a:spcPts val="640"/>
              </a:spcBef>
              <a:spcAft>
                <a:spcPts val="0"/>
              </a:spcAft>
              <a:buNone/>
            </a:pPr>
            <a:r>
              <a:t/>
            </a:r>
            <a:endParaRPr sz="2800"/>
          </a:p>
          <a:p>
            <a:pPr indent="0" lvl="0" marL="0" rtl="0" algn="l">
              <a:spcBef>
                <a:spcPts val="640"/>
              </a:spcBef>
              <a:spcAft>
                <a:spcPts val="0"/>
              </a:spcAft>
              <a:buNone/>
            </a:pPr>
            <a:r>
              <a:rPr lang="en-US" sz="2800" u="sng">
                <a:solidFill>
                  <a:schemeClr val="hlink"/>
                </a:solidFill>
                <a:hlinkClick r:id="rId4"/>
              </a:rPr>
              <a:t>https://chicagosmilliondollarblocks.com/</a:t>
            </a:r>
            <a:endParaRPr sz="2800"/>
          </a:p>
          <a:p>
            <a:pPr indent="0" lvl="0" marL="0" rtl="0" algn="l">
              <a:spcBef>
                <a:spcPts val="640"/>
              </a:spcBef>
              <a:spcAft>
                <a:spcPts val="0"/>
              </a:spcAft>
              <a:buNone/>
            </a:pPr>
            <a:r>
              <a:t/>
            </a:r>
            <a:endParaRPr sz="2800"/>
          </a:p>
          <a:p>
            <a:pPr indent="0" lvl="0" marL="0" rtl="0" algn="l">
              <a:spcBef>
                <a:spcPts val="640"/>
              </a:spcBef>
              <a:spcAft>
                <a:spcPts val="0"/>
              </a:spcAft>
              <a:buNone/>
            </a:pPr>
            <a:r>
              <a:rPr lang="en-US" sz="2800" u="sng">
                <a:solidFill>
                  <a:schemeClr val="hlink"/>
                </a:solidFill>
                <a:hlinkClick r:id="rId5"/>
              </a:rPr>
              <a:t>https://www.nytimes.com/interactive/2020/11/03/us/elections/results-president.html?action=click&amp;pgtype=Article&amp;state=default&amp;module=styln-elections-2020&amp;region=TOP_BANNER&amp;context=election_recirc</a:t>
            </a:r>
            <a:endParaRPr sz="2800"/>
          </a:p>
          <a:p>
            <a:pPr indent="0" lvl="0" marL="0" rtl="0" algn="l">
              <a:spcBef>
                <a:spcPts val="640"/>
              </a:spcBef>
              <a:spcAft>
                <a:spcPts val="0"/>
              </a:spcAft>
              <a:buNone/>
            </a:pPr>
            <a:r>
              <a:t/>
            </a:r>
            <a:endParaRPr sz="2800"/>
          </a:p>
          <a:p>
            <a:pPr indent="0" lvl="0" marL="0" rtl="0" algn="l">
              <a:spcBef>
                <a:spcPts val="640"/>
              </a:spcBef>
              <a:spcAft>
                <a:spcPts val="0"/>
              </a:spcAft>
              <a:buNone/>
            </a:pPr>
            <a:r>
              <a:t/>
            </a:r>
            <a:endParaRPr sz="2800"/>
          </a:p>
          <a:p>
            <a:pPr indent="0" lvl="0" marL="0" rtl="0" algn="l">
              <a:spcBef>
                <a:spcPts val="640"/>
              </a:spcBef>
              <a:spcAft>
                <a:spcPts val="0"/>
              </a:spcAft>
              <a:buNone/>
            </a:pPr>
            <a:r>
              <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