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DM Sans" pitchFamily="2" charset="0"/>
      <p:regular r:id="rId13"/>
    </p:embeddedFont>
    <p:embeddedFont>
      <p:font typeface="DM Sans Bold" charset="0"/>
      <p:regular r:id="rId14"/>
    </p:embeddedFont>
    <p:embeddedFont>
      <p:font typeface="DM Sans Italics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6.svg"/><Relationship Id="rId5" Type="http://schemas.openxmlformats.org/officeDocument/2006/relationships/image" Target="../media/image10.svg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0.sv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9.png"/><Relationship Id="rId17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5" Type="http://schemas.openxmlformats.org/officeDocument/2006/relationships/image" Target="../media/image24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0.sv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9.png"/><Relationship Id="rId17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5" Type="http://schemas.openxmlformats.org/officeDocument/2006/relationships/image" Target="../media/image24.sv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4.sv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2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7.pn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23" Type="http://schemas.openxmlformats.org/officeDocument/2006/relationships/image" Target="../media/image2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8.sv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12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4.svg"/><Relationship Id="rId5" Type="http://schemas.openxmlformats.org/officeDocument/2006/relationships/image" Target="../media/image10.svg"/><Relationship Id="rId10" Type="http://schemas.openxmlformats.org/officeDocument/2006/relationships/image" Target="../media/image23.png"/><Relationship Id="rId4" Type="http://schemas.openxmlformats.org/officeDocument/2006/relationships/image" Target="../media/image9.png"/><Relationship Id="rId9" Type="http://schemas.openxmlformats.org/officeDocument/2006/relationships/image" Target="../media/image20.sv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2421193" y="3548389"/>
            <a:ext cx="12738678" cy="2301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34"/>
              </a:lnSpc>
            </a:pPr>
            <a:r>
              <a:rPr lang="en-US" sz="939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HOMEWORK 2 MACHINE LEARNING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442586" y="6316509"/>
            <a:ext cx="8459795" cy="1015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b="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Maria Trovato</a:t>
            </a:r>
          </a:p>
          <a:p>
            <a:pPr algn="ctr">
              <a:lnSpc>
                <a:spcPts val="3581"/>
              </a:lnSpc>
            </a:pPr>
            <a:r>
              <a:rPr lang="en-US" sz="3581" spc="-7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MATRICOLA:1000061305</a:t>
            </a:r>
          </a:p>
        </p:txBody>
      </p:sp>
      <p:sp>
        <p:nvSpPr>
          <p:cNvPr id="18" name="Freeform 18"/>
          <p:cNvSpPr/>
          <p:nvPr/>
        </p:nvSpPr>
        <p:spPr>
          <a:xfrm>
            <a:off x="4551610" y="1738354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9273" y="1502567"/>
            <a:ext cx="16307604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Descrizione del Dataset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75111" y="2937032"/>
            <a:ext cx="17379535" cy="6438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5196" lvl="1" indent="-317598" algn="l">
              <a:lnSpc>
                <a:spcPts val="3971"/>
              </a:lnSpc>
              <a:buFont typeface="Arial"/>
              <a:buChar char="•"/>
            </a:pPr>
            <a:r>
              <a:rPr lang="en-US" sz="2942" spc="17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Il CIFAR-10 è stato pensato per testare modelli come regressione logistica, SVM,      k-NN, alberi decisionali, usato anche per le reti neurali</a:t>
            </a:r>
          </a:p>
          <a:p>
            <a:pPr algn="l">
              <a:lnSpc>
                <a:spcPts val="3971"/>
              </a:lnSpc>
            </a:pPr>
            <a:endParaRPr lang="en-US" sz="2942" spc="176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35196" lvl="1" indent="-317598" algn="l">
              <a:lnSpc>
                <a:spcPts val="3971"/>
              </a:lnSpc>
              <a:buFont typeface="Arial"/>
              <a:buChar char="•"/>
            </a:pPr>
            <a:r>
              <a:rPr lang="en-US" sz="2942" spc="17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Il dataset con</a:t>
            </a:r>
            <a:r>
              <a:rPr lang="en-US" sz="2942" u="none" spc="17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tiene un totale di 60.000 immagini a colori, ciascuna di 32x32 pixel, con 3 canali RGB, suddivise equamente in 10 classi semantiche</a:t>
            </a:r>
          </a:p>
          <a:p>
            <a:pPr algn="l">
              <a:lnSpc>
                <a:spcPts val="3971"/>
              </a:lnSpc>
            </a:pPr>
            <a:endParaRPr lang="en-US" sz="2942" u="none" spc="176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35196" lvl="1" indent="-317598" algn="l">
              <a:lnSpc>
                <a:spcPts val="3971"/>
              </a:lnSpc>
              <a:buFont typeface="Arial"/>
              <a:buChar char="•"/>
            </a:pPr>
            <a:r>
              <a:rPr lang="en-US" sz="2942" u="none" spc="17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Inoltre è predefinito in due set: </a:t>
            </a:r>
            <a:r>
              <a:rPr lang="en-US" sz="2942" b="1" u="none" spc="17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50.000 immagini per l’addestramento</a:t>
            </a:r>
            <a:r>
              <a:rPr lang="en-US" sz="2942" u="none" spc="17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 </a:t>
            </a:r>
            <a:r>
              <a:rPr lang="en-US" sz="2942" b="1" u="none" spc="17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10.000 per il test</a:t>
            </a:r>
            <a:r>
              <a:rPr lang="en-US" sz="2942" u="none" spc="17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>
              <a:lnSpc>
                <a:spcPts val="3971"/>
              </a:lnSpc>
            </a:pPr>
            <a:endParaRPr lang="en-US" sz="2942" u="none" spc="176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35196" lvl="1" indent="-317598" algn="l">
              <a:lnSpc>
                <a:spcPts val="3971"/>
              </a:lnSpc>
              <a:buFont typeface="Arial"/>
              <a:buChar char="•"/>
            </a:pPr>
            <a:r>
              <a:rPr lang="en-US" sz="2942" u="none" spc="17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Nel progetto, per motivi di efficienza computazionale, è preferibile scegliere una porzione ridotta (10%) del dataset, mantenendo comunque una rappresentazione bilanciata delle classi tramite sotto-campionamento stratificato.</a:t>
            </a:r>
          </a:p>
          <a:p>
            <a:pPr marL="0" lvl="0" indent="0" algn="l">
              <a:lnSpc>
                <a:spcPts val="3971"/>
              </a:lnSpc>
              <a:spcBef>
                <a:spcPct val="0"/>
              </a:spcBef>
            </a:pPr>
            <a:endParaRPr lang="en-US" sz="2942" u="none" spc="176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5986843" y="8063197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991058" y="-124327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3"/>
                </a:lnTo>
                <a:lnTo>
                  <a:pt x="0" y="3068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9802181" y="9550825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5911746">
            <a:off x="15303641" y="-93627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2427" y="1530175"/>
            <a:ext cx="16511299" cy="2707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3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Il dataset è strutturato in sei blocchi principali:</a:t>
            </a:r>
          </a:p>
          <a:p>
            <a:pPr marL="755651" lvl="1" indent="-377825" algn="l">
              <a:lnSpc>
                <a:spcPts val="5460"/>
              </a:lnSpc>
              <a:buFont typeface="Arial"/>
              <a:buChar char="•"/>
            </a:pPr>
            <a:r>
              <a:rPr lang="en-US" sz="3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5 batch di training</a:t>
            </a:r>
            <a:r>
              <a:rPr lang="en-US" sz="3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ciascuno composto da 10.000 immagini;</a:t>
            </a:r>
          </a:p>
          <a:p>
            <a:pPr marL="755651" lvl="1" indent="-377825" algn="l">
              <a:lnSpc>
                <a:spcPts val="5460"/>
              </a:lnSpc>
              <a:buFont typeface="Arial"/>
              <a:buChar char="•"/>
            </a:pPr>
            <a:r>
              <a:rPr lang="en-US" sz="35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 batch di test</a:t>
            </a:r>
            <a:r>
              <a:rPr lang="en-US" sz="3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anch’esso con 10.000 immagini.</a:t>
            </a:r>
          </a:p>
          <a:p>
            <a:pPr algn="l">
              <a:lnSpc>
                <a:spcPts val="5460"/>
              </a:lnSpc>
            </a:pPr>
            <a:endParaRPr lang="en-US" sz="35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1573240" y="8864586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86843" y="8011052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674156" y="-1322787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1809060" y="8864586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79" y="0"/>
                </a:lnTo>
                <a:lnTo>
                  <a:pt x="3169279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9653627" y="-303793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3019172" y="905384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5531103" y="-826710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TextBox 11"/>
          <p:cNvSpPr txBox="1"/>
          <p:nvPr/>
        </p:nvSpPr>
        <p:spPr>
          <a:xfrm>
            <a:off x="452427" y="4160980"/>
            <a:ext cx="16806873" cy="494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Il batch di test contiene 1.000 immagini per ciascuna classe, selezionate in modo casuale, così da avere un test set bilanciato.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 batch di training contengono le immagini rimanenti, mescolate casualmente. Alcuni batch possono avere più immagini di una classe rispetto ad un’altra.</a:t>
            </a:r>
          </a:p>
          <a:p>
            <a:pPr algn="l">
              <a:lnSpc>
                <a:spcPts val="4900"/>
              </a:lnSpc>
            </a:pPr>
            <a:endParaRPr lang="en-US" sz="35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Tuttavia, nel totale, il training set è bilanciato, con 5.000 immagini per ciascuna classe, cioè 50.000 immagini in totale.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854744" y="9471087"/>
            <a:ext cx="570666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i="1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Fonte: https://www.cs.toronto.edu/~kriz/cifar.html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274" y="2612950"/>
            <a:ext cx="5736820" cy="4429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64"/>
              </a:lnSpc>
            </a:pPr>
            <a:r>
              <a:rPr lang="en-US" sz="717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Descrizione della metodologia adottata</a:t>
            </a:r>
          </a:p>
          <a:p>
            <a:pPr algn="l">
              <a:lnSpc>
                <a:spcPts val="6964"/>
              </a:lnSpc>
            </a:pPr>
            <a:endParaRPr lang="en-US" sz="7179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8649413" y="1170261"/>
            <a:ext cx="9024297" cy="2561528"/>
            <a:chOff x="0" y="0"/>
            <a:chExt cx="3020958" cy="85749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20958" cy="857492"/>
            </a:xfrm>
            <a:custGeom>
              <a:avLst/>
              <a:gdLst/>
              <a:ahLst/>
              <a:cxnLst/>
              <a:rect l="l" t="t" r="r" b="b"/>
              <a:pathLst>
                <a:path w="3020958" h="857492">
                  <a:moveTo>
                    <a:pt x="12868" y="0"/>
                  </a:moveTo>
                  <a:lnTo>
                    <a:pt x="3008089" y="0"/>
                  </a:lnTo>
                  <a:cubicBezTo>
                    <a:pt x="3015196" y="0"/>
                    <a:pt x="3020958" y="5761"/>
                    <a:pt x="3020958" y="12868"/>
                  </a:cubicBezTo>
                  <a:lnTo>
                    <a:pt x="3020958" y="844624"/>
                  </a:lnTo>
                  <a:cubicBezTo>
                    <a:pt x="3020958" y="851731"/>
                    <a:pt x="3015196" y="857492"/>
                    <a:pt x="3008089" y="857492"/>
                  </a:cubicBezTo>
                  <a:lnTo>
                    <a:pt x="12868" y="857492"/>
                  </a:lnTo>
                  <a:cubicBezTo>
                    <a:pt x="5761" y="857492"/>
                    <a:pt x="0" y="851731"/>
                    <a:pt x="0" y="844624"/>
                  </a:cubicBezTo>
                  <a:lnTo>
                    <a:pt x="0" y="12868"/>
                  </a:lnTo>
                  <a:cubicBezTo>
                    <a:pt x="0" y="5761"/>
                    <a:pt x="5761" y="0"/>
                    <a:pt x="12868" y="0"/>
                  </a:cubicBezTo>
                  <a:close/>
                </a:path>
              </a:pathLst>
            </a:custGeom>
            <a:solidFill>
              <a:srgbClr val="EBF1F7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85725"/>
              <a:ext cx="3020958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183476" y="3578806"/>
            <a:ext cx="11490234" cy="3129389"/>
            <a:chOff x="0" y="0"/>
            <a:chExt cx="3846450" cy="104758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46450" cy="1047589"/>
            </a:xfrm>
            <a:custGeom>
              <a:avLst/>
              <a:gdLst/>
              <a:ahLst/>
              <a:cxnLst/>
              <a:rect l="l" t="t" r="r" b="b"/>
              <a:pathLst>
                <a:path w="3846450" h="1047589">
                  <a:moveTo>
                    <a:pt x="10107" y="0"/>
                  </a:moveTo>
                  <a:lnTo>
                    <a:pt x="3836344" y="0"/>
                  </a:lnTo>
                  <a:cubicBezTo>
                    <a:pt x="3839024" y="0"/>
                    <a:pt x="3841595" y="1065"/>
                    <a:pt x="3843490" y="2960"/>
                  </a:cubicBezTo>
                  <a:cubicBezTo>
                    <a:pt x="3845386" y="4856"/>
                    <a:pt x="3846450" y="7426"/>
                    <a:pt x="3846450" y="10107"/>
                  </a:cubicBezTo>
                  <a:lnTo>
                    <a:pt x="3846450" y="1037482"/>
                  </a:lnTo>
                  <a:cubicBezTo>
                    <a:pt x="3846450" y="1040162"/>
                    <a:pt x="3845386" y="1042733"/>
                    <a:pt x="3843490" y="1044628"/>
                  </a:cubicBezTo>
                  <a:cubicBezTo>
                    <a:pt x="3841595" y="1046524"/>
                    <a:pt x="3839024" y="1047589"/>
                    <a:pt x="3836344" y="1047589"/>
                  </a:cubicBezTo>
                  <a:lnTo>
                    <a:pt x="10107" y="1047589"/>
                  </a:lnTo>
                  <a:cubicBezTo>
                    <a:pt x="7426" y="1047589"/>
                    <a:pt x="4856" y="1046524"/>
                    <a:pt x="2960" y="1044628"/>
                  </a:cubicBezTo>
                  <a:cubicBezTo>
                    <a:pt x="1065" y="1042733"/>
                    <a:pt x="0" y="1040162"/>
                    <a:pt x="0" y="1037482"/>
                  </a:cubicBezTo>
                  <a:lnTo>
                    <a:pt x="0" y="10107"/>
                  </a:lnTo>
                  <a:cubicBezTo>
                    <a:pt x="0" y="7426"/>
                    <a:pt x="1065" y="4856"/>
                    <a:pt x="2960" y="2960"/>
                  </a:cubicBezTo>
                  <a:cubicBezTo>
                    <a:pt x="4856" y="1065"/>
                    <a:pt x="7426" y="0"/>
                    <a:pt x="10107" y="0"/>
                  </a:cubicBezTo>
                  <a:close/>
                </a:path>
              </a:pathLst>
            </a:custGeom>
            <a:solidFill>
              <a:srgbClr val="E4F2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85725"/>
              <a:ext cx="3846450" cy="9618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183476" y="6991737"/>
            <a:ext cx="11587743" cy="2610282"/>
            <a:chOff x="0" y="0"/>
            <a:chExt cx="3879092" cy="87381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879092" cy="873813"/>
            </a:xfrm>
            <a:custGeom>
              <a:avLst/>
              <a:gdLst/>
              <a:ahLst/>
              <a:cxnLst/>
              <a:rect l="l" t="t" r="r" b="b"/>
              <a:pathLst>
                <a:path w="3879092" h="873813">
                  <a:moveTo>
                    <a:pt x="10022" y="0"/>
                  </a:moveTo>
                  <a:lnTo>
                    <a:pt x="3869070" y="0"/>
                  </a:lnTo>
                  <a:cubicBezTo>
                    <a:pt x="3874605" y="0"/>
                    <a:pt x="3879092" y="4487"/>
                    <a:pt x="3879092" y="10022"/>
                  </a:cubicBezTo>
                  <a:lnTo>
                    <a:pt x="3879092" y="863792"/>
                  </a:lnTo>
                  <a:cubicBezTo>
                    <a:pt x="3879092" y="866450"/>
                    <a:pt x="3878037" y="868999"/>
                    <a:pt x="3876157" y="870878"/>
                  </a:cubicBezTo>
                  <a:cubicBezTo>
                    <a:pt x="3874277" y="872757"/>
                    <a:pt x="3871728" y="873813"/>
                    <a:pt x="3869070" y="873813"/>
                  </a:cubicBezTo>
                  <a:lnTo>
                    <a:pt x="10022" y="873813"/>
                  </a:lnTo>
                  <a:cubicBezTo>
                    <a:pt x="7364" y="873813"/>
                    <a:pt x="4815" y="872757"/>
                    <a:pt x="2935" y="870878"/>
                  </a:cubicBezTo>
                  <a:cubicBezTo>
                    <a:pt x="1056" y="868999"/>
                    <a:pt x="0" y="866450"/>
                    <a:pt x="0" y="863792"/>
                  </a:cubicBezTo>
                  <a:lnTo>
                    <a:pt x="0" y="10022"/>
                  </a:lnTo>
                  <a:cubicBezTo>
                    <a:pt x="0" y="7364"/>
                    <a:pt x="1056" y="4815"/>
                    <a:pt x="2935" y="2935"/>
                  </a:cubicBezTo>
                  <a:cubicBezTo>
                    <a:pt x="4815" y="1056"/>
                    <a:pt x="7364" y="0"/>
                    <a:pt x="10022" y="0"/>
                  </a:cubicBezTo>
                  <a:close/>
                </a:path>
              </a:pathLst>
            </a:custGeom>
            <a:solidFill>
              <a:srgbClr val="E4F2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95250"/>
              <a:ext cx="3879092" cy="778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183476" y="653879"/>
            <a:ext cx="11490234" cy="2561528"/>
            <a:chOff x="0" y="0"/>
            <a:chExt cx="3846450" cy="8574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846450" cy="857492"/>
            </a:xfrm>
            <a:custGeom>
              <a:avLst/>
              <a:gdLst/>
              <a:ahLst/>
              <a:cxnLst/>
              <a:rect l="l" t="t" r="r" b="b"/>
              <a:pathLst>
                <a:path w="3846450" h="857492">
                  <a:moveTo>
                    <a:pt x="10107" y="0"/>
                  </a:moveTo>
                  <a:lnTo>
                    <a:pt x="3836344" y="0"/>
                  </a:lnTo>
                  <a:cubicBezTo>
                    <a:pt x="3839024" y="0"/>
                    <a:pt x="3841595" y="1065"/>
                    <a:pt x="3843490" y="2960"/>
                  </a:cubicBezTo>
                  <a:cubicBezTo>
                    <a:pt x="3845386" y="4856"/>
                    <a:pt x="3846450" y="7426"/>
                    <a:pt x="3846450" y="10107"/>
                  </a:cubicBezTo>
                  <a:lnTo>
                    <a:pt x="3846450" y="847386"/>
                  </a:lnTo>
                  <a:cubicBezTo>
                    <a:pt x="3846450" y="850066"/>
                    <a:pt x="3845386" y="852637"/>
                    <a:pt x="3843490" y="854532"/>
                  </a:cubicBezTo>
                  <a:cubicBezTo>
                    <a:pt x="3841595" y="856428"/>
                    <a:pt x="3839024" y="857492"/>
                    <a:pt x="3836344" y="857492"/>
                  </a:cubicBezTo>
                  <a:lnTo>
                    <a:pt x="10107" y="857492"/>
                  </a:lnTo>
                  <a:cubicBezTo>
                    <a:pt x="7426" y="857492"/>
                    <a:pt x="4856" y="856428"/>
                    <a:pt x="2960" y="854532"/>
                  </a:cubicBezTo>
                  <a:cubicBezTo>
                    <a:pt x="1065" y="852637"/>
                    <a:pt x="0" y="850066"/>
                    <a:pt x="0" y="847386"/>
                  </a:cubicBezTo>
                  <a:lnTo>
                    <a:pt x="0" y="10107"/>
                  </a:lnTo>
                  <a:cubicBezTo>
                    <a:pt x="0" y="7426"/>
                    <a:pt x="1065" y="4856"/>
                    <a:pt x="2960" y="2960"/>
                  </a:cubicBezTo>
                  <a:cubicBezTo>
                    <a:pt x="4856" y="1065"/>
                    <a:pt x="7426" y="0"/>
                    <a:pt x="10107" y="0"/>
                  </a:cubicBezTo>
                  <a:close/>
                </a:path>
              </a:pathLst>
            </a:custGeom>
            <a:solidFill>
              <a:srgbClr val="E4F2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85725"/>
              <a:ext cx="3846450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451624" y="1322661"/>
            <a:ext cx="1578952" cy="836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6500" spc="-5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451624" y="3884189"/>
            <a:ext cx="1578952" cy="836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6500" spc="-5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280985" y="7460675"/>
            <a:ext cx="1578952" cy="836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6500" spc="-5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625168" y="1132161"/>
            <a:ext cx="9482591" cy="1815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644"/>
              </a:lnSpc>
              <a:spcBef>
                <a:spcPct val="0"/>
              </a:spcBef>
            </a:pPr>
            <a:r>
              <a:rPr lang="en-US" sz="2699" spc="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</a:t>
            </a:r>
            <a:r>
              <a:rPr lang="en-US" sz="2699" u="none" spc="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orto tutte le librerie necessarie per il progetto.</a:t>
            </a:r>
          </a:p>
          <a:p>
            <a:pPr marL="0" lvl="0" indent="0" algn="just">
              <a:lnSpc>
                <a:spcPts val="3644"/>
              </a:lnSpc>
              <a:spcBef>
                <a:spcPct val="0"/>
              </a:spcBef>
            </a:pPr>
            <a:r>
              <a:rPr lang="en-US" sz="2699" u="none" spc="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Carico il dataset CIFAR-10 direttamente da </a:t>
            </a:r>
            <a:r>
              <a:rPr lang="en-US" sz="2699" i="1" u="none" spc="43">
                <a:solidFill>
                  <a:srgbClr val="000000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tensorflow.keras.datasets</a:t>
            </a:r>
            <a:r>
              <a:rPr lang="en-US" sz="2699" u="none" spc="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già suddiviso in training e test set.</a:t>
            </a:r>
          </a:p>
        </p:txBody>
      </p:sp>
      <p:sp>
        <p:nvSpPr>
          <p:cNvPr id="19" name="Freeform 19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1" name="Freeform 21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3" name="TextBox 23"/>
          <p:cNvSpPr txBox="1"/>
          <p:nvPr/>
        </p:nvSpPr>
        <p:spPr>
          <a:xfrm>
            <a:off x="7569492" y="3684164"/>
            <a:ext cx="9989254" cy="2836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Riduco il numero di immagini sia per l’addestramento che per il test, usando solo il </a:t>
            </a:r>
            <a:r>
              <a:rPr lang="en-US" sz="27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10% del dataset.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Scelgo le immagini in modo da mantenere la </a:t>
            </a:r>
            <a:r>
              <a:rPr lang="en-US" sz="27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stessa quantità per ogni classe</a:t>
            </a:r>
            <a:r>
              <a:rPr lang="en-US" sz="2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così da non sbilanciare i dati.</a:t>
            </a:r>
          </a:p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Questo mi permette di </a:t>
            </a:r>
            <a:r>
              <a:rPr lang="en-US" sz="27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velocizzare il lavoro</a:t>
            </a:r>
            <a:r>
              <a:rPr lang="en-US" sz="2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senza perdere troppo in qualità e varietà dei dati.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569492" y="7174919"/>
            <a:ext cx="9877903" cy="2360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Trasformo ogni immagine dal formato 32x32 pixel in un singolo vettore di numeri, così da poterla trattare come una semplice riga di dati. </a:t>
            </a:r>
          </a:p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Inoltre, tramite la </a:t>
            </a:r>
            <a:r>
              <a:rPr lang="en-US" sz="27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standardizzazione</a:t>
            </a:r>
            <a:r>
              <a:rPr lang="en-US" sz="27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modifico i valori dei pixel per portarli tutti su una scala simile.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73240" y="8893298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262955" y="886458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-674156" y="-1322787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11101574" y="956066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9653627" y="-303793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2932282" y="9271808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5262955" y="-1072630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0" name="Group 10"/>
          <p:cNvGrpSpPr/>
          <p:nvPr/>
        </p:nvGrpSpPr>
        <p:grpSpPr>
          <a:xfrm>
            <a:off x="495789" y="1227537"/>
            <a:ext cx="17573348" cy="2617470"/>
            <a:chOff x="0" y="0"/>
            <a:chExt cx="5882823" cy="87621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882823" cy="876219"/>
            </a:xfrm>
            <a:custGeom>
              <a:avLst/>
              <a:gdLst/>
              <a:ahLst/>
              <a:cxnLst/>
              <a:rect l="l" t="t" r="r" b="b"/>
              <a:pathLst>
                <a:path w="5882823" h="876219">
                  <a:moveTo>
                    <a:pt x="6608" y="0"/>
                  </a:moveTo>
                  <a:lnTo>
                    <a:pt x="5876215" y="0"/>
                  </a:lnTo>
                  <a:cubicBezTo>
                    <a:pt x="5879864" y="0"/>
                    <a:pt x="5882823" y="2959"/>
                    <a:pt x="5882823" y="6608"/>
                  </a:cubicBezTo>
                  <a:lnTo>
                    <a:pt x="5882823" y="869611"/>
                  </a:lnTo>
                  <a:cubicBezTo>
                    <a:pt x="5882823" y="873261"/>
                    <a:pt x="5879864" y="876219"/>
                    <a:pt x="5876215" y="876219"/>
                  </a:cubicBezTo>
                  <a:lnTo>
                    <a:pt x="6608" y="876219"/>
                  </a:lnTo>
                  <a:cubicBezTo>
                    <a:pt x="2959" y="876219"/>
                    <a:pt x="0" y="873261"/>
                    <a:pt x="0" y="869611"/>
                  </a:cubicBezTo>
                  <a:lnTo>
                    <a:pt x="0" y="6608"/>
                  </a:lnTo>
                  <a:cubicBezTo>
                    <a:pt x="0" y="2959"/>
                    <a:pt x="2959" y="0"/>
                    <a:pt x="6608" y="0"/>
                  </a:cubicBezTo>
                  <a:close/>
                </a:path>
              </a:pathLst>
            </a:custGeom>
            <a:solidFill>
              <a:srgbClr val="E4F2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85725"/>
              <a:ext cx="5882823" cy="7904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52427" y="4230769"/>
            <a:ext cx="17616709" cy="2527923"/>
            <a:chOff x="0" y="0"/>
            <a:chExt cx="5897338" cy="84624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897338" cy="846243"/>
            </a:xfrm>
            <a:custGeom>
              <a:avLst/>
              <a:gdLst/>
              <a:ahLst/>
              <a:cxnLst/>
              <a:rect l="l" t="t" r="r" b="b"/>
              <a:pathLst>
                <a:path w="5897338" h="846243">
                  <a:moveTo>
                    <a:pt x="6592" y="0"/>
                  </a:moveTo>
                  <a:lnTo>
                    <a:pt x="5890747" y="0"/>
                  </a:lnTo>
                  <a:cubicBezTo>
                    <a:pt x="5894387" y="0"/>
                    <a:pt x="5897338" y="2951"/>
                    <a:pt x="5897338" y="6592"/>
                  </a:cubicBezTo>
                  <a:lnTo>
                    <a:pt x="5897338" y="839651"/>
                  </a:lnTo>
                  <a:cubicBezTo>
                    <a:pt x="5897338" y="843292"/>
                    <a:pt x="5894387" y="846243"/>
                    <a:pt x="5890747" y="846243"/>
                  </a:cubicBezTo>
                  <a:lnTo>
                    <a:pt x="6592" y="846243"/>
                  </a:lnTo>
                  <a:cubicBezTo>
                    <a:pt x="2951" y="846243"/>
                    <a:pt x="0" y="843292"/>
                    <a:pt x="0" y="839651"/>
                  </a:cubicBezTo>
                  <a:lnTo>
                    <a:pt x="0" y="6592"/>
                  </a:lnTo>
                  <a:cubicBezTo>
                    <a:pt x="0" y="2951"/>
                    <a:pt x="2951" y="0"/>
                    <a:pt x="6592" y="0"/>
                  </a:cubicBezTo>
                  <a:close/>
                </a:path>
              </a:pathLst>
            </a:custGeom>
            <a:solidFill>
              <a:srgbClr val="E4F2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85725"/>
              <a:ext cx="5897338" cy="7605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95789" y="7157611"/>
            <a:ext cx="17573348" cy="2593093"/>
            <a:chOff x="0" y="0"/>
            <a:chExt cx="5882823" cy="86805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882823" cy="868059"/>
            </a:xfrm>
            <a:custGeom>
              <a:avLst/>
              <a:gdLst/>
              <a:ahLst/>
              <a:cxnLst/>
              <a:rect l="l" t="t" r="r" b="b"/>
              <a:pathLst>
                <a:path w="5882823" h="868059">
                  <a:moveTo>
                    <a:pt x="6608" y="0"/>
                  </a:moveTo>
                  <a:lnTo>
                    <a:pt x="5876215" y="0"/>
                  </a:lnTo>
                  <a:cubicBezTo>
                    <a:pt x="5879864" y="0"/>
                    <a:pt x="5882823" y="2959"/>
                    <a:pt x="5882823" y="6608"/>
                  </a:cubicBezTo>
                  <a:lnTo>
                    <a:pt x="5882823" y="861451"/>
                  </a:lnTo>
                  <a:cubicBezTo>
                    <a:pt x="5882823" y="865100"/>
                    <a:pt x="5879864" y="868059"/>
                    <a:pt x="5876215" y="868059"/>
                  </a:cubicBezTo>
                  <a:lnTo>
                    <a:pt x="6608" y="868059"/>
                  </a:lnTo>
                  <a:cubicBezTo>
                    <a:pt x="2959" y="868059"/>
                    <a:pt x="0" y="865100"/>
                    <a:pt x="0" y="861451"/>
                  </a:cubicBezTo>
                  <a:lnTo>
                    <a:pt x="0" y="6608"/>
                  </a:lnTo>
                  <a:cubicBezTo>
                    <a:pt x="0" y="2959"/>
                    <a:pt x="2959" y="0"/>
                    <a:pt x="6608" y="0"/>
                  </a:cubicBezTo>
                  <a:close/>
                </a:path>
              </a:pathLst>
            </a:custGeom>
            <a:solidFill>
              <a:srgbClr val="E4F2FF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85725"/>
              <a:ext cx="5882823" cy="7823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21811" y="1520272"/>
            <a:ext cx="1232535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04.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243759" y="1337074"/>
            <a:ext cx="8335573" cy="2836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Utilizzo quattro modelli di classificazione:</a:t>
            </a:r>
          </a:p>
          <a:p>
            <a:pPr marL="582925" lvl="1" indent="-291463" algn="l">
              <a:lnSpc>
                <a:spcPts val="3779"/>
              </a:lnSpc>
              <a:buFont typeface="Arial"/>
              <a:buChar char="•"/>
            </a:pPr>
            <a:r>
              <a:rPr lang="en-US" sz="26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Regressione Logistica</a:t>
            </a:r>
          </a:p>
          <a:p>
            <a:pPr marL="582925" lvl="1" indent="-291463" algn="l">
              <a:lnSpc>
                <a:spcPts val="3779"/>
              </a:lnSpc>
              <a:buFont typeface="Arial"/>
              <a:buChar char="•"/>
            </a:pPr>
            <a:r>
              <a:rPr lang="en-US" sz="26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k-Nearest Neighbors (k-NN)</a:t>
            </a:r>
          </a:p>
          <a:p>
            <a:pPr marL="582925" lvl="1" indent="-291463" algn="l">
              <a:lnSpc>
                <a:spcPts val="3779"/>
              </a:lnSpc>
              <a:buFont typeface="Arial"/>
              <a:buChar char="•"/>
            </a:pPr>
            <a:r>
              <a:rPr lang="en-US" sz="26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Support Vector Machine (SVM)</a:t>
            </a:r>
          </a:p>
          <a:p>
            <a:pPr marL="582925" lvl="1" indent="-291463" algn="l">
              <a:lnSpc>
                <a:spcPts val="3779"/>
              </a:lnSpc>
              <a:buFont typeface="Arial"/>
              <a:buChar char="•"/>
            </a:pPr>
            <a:r>
              <a:rPr lang="en-US" sz="26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Albero Decisionale (Decision Tree)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 lang="en-US" sz="2699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816096" y="4277029"/>
            <a:ext cx="1238250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05.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478094" y="4449749"/>
            <a:ext cx="15809906" cy="1967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Eseguo la</a:t>
            </a: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model selection 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 ogni modello tramite </a:t>
            </a:r>
            <a:r>
              <a:rPr lang="en-US" sz="27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GridSearchCV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Uso una cross-validation per trovare i migliori iperparametri. Questo permette di valutare le performance medie del modello su diversi split del training set. Infine, per ogni modello viene salvato il classificatore con le migliori prestazioni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24728" y="7187317"/>
            <a:ext cx="1220986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06.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243759" y="7263517"/>
            <a:ext cx="15626262" cy="2360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Valuto i modelli sul test set (ridotto) e raccolgo le metriche di performance:</a:t>
            </a:r>
          </a:p>
          <a:p>
            <a:pPr marL="582925" lvl="1" indent="-291463" algn="l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Accuracy</a:t>
            </a:r>
          </a:p>
          <a:p>
            <a:pPr marL="582925" lvl="1" indent="-291463" algn="l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Confusion Matrix</a:t>
            </a:r>
          </a:p>
          <a:p>
            <a:pPr marL="582925" lvl="1" indent="-291463" algn="l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Classification Report (precision, recall, F1-score per classe)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Infine, seleziono il miglior modello sulla base dell’accuratezza finale e delle prestazioni sulle classi.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8336" y="1181100"/>
            <a:ext cx="13516835" cy="909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Descrizione dei dati ottenuti</a:t>
            </a:r>
          </a:p>
        </p:txBody>
      </p:sp>
      <p:sp>
        <p:nvSpPr>
          <p:cNvPr id="3" name="Freeform 3"/>
          <p:cNvSpPr/>
          <p:nvPr/>
        </p:nvSpPr>
        <p:spPr>
          <a:xfrm>
            <a:off x="-2974267" y="9258300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8" y="0"/>
                </a:lnTo>
                <a:lnTo>
                  <a:pt x="4899948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847044" y="10121154"/>
            <a:ext cx="3296956" cy="809253"/>
          </a:xfrm>
          <a:custGeom>
            <a:avLst/>
            <a:gdLst/>
            <a:ahLst/>
            <a:cxnLst/>
            <a:rect l="l" t="t" r="r" b="b"/>
            <a:pathLst>
              <a:path w="3296956" h="809253">
                <a:moveTo>
                  <a:pt x="0" y="0"/>
                </a:moveTo>
                <a:lnTo>
                  <a:pt x="3296956" y="0"/>
                </a:lnTo>
                <a:lnTo>
                  <a:pt x="3296956" y="809253"/>
                </a:lnTo>
                <a:lnTo>
                  <a:pt x="0" y="809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494772" y="9017983"/>
            <a:ext cx="4427843" cy="3481392"/>
          </a:xfrm>
          <a:custGeom>
            <a:avLst/>
            <a:gdLst/>
            <a:ahLst/>
            <a:cxnLst/>
            <a:rect l="l" t="t" r="r" b="b"/>
            <a:pathLst>
              <a:path w="4427843" h="3481392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763398" y="-1802444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801533" y="-3053980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95522" y="-3297794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61154" y="-210229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494810" y="2371030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-5282649">
            <a:off x="16596506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17259300" y="-971659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TextBox 15"/>
          <p:cNvSpPr txBox="1"/>
          <p:nvPr/>
        </p:nvSpPr>
        <p:spPr>
          <a:xfrm>
            <a:off x="858060" y="2242820"/>
            <a:ext cx="15679994" cy="8213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Support Vector Machine (SVM)</a:t>
            </a:r>
          </a:p>
          <a:p>
            <a:pPr marL="626104" lvl="1" indent="-313052" algn="l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Accuracy: 43.7%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Parametri: C = 1, kernel = 'rbf'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  <a:endParaRPr lang="en-US" sz="2899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k-Nearest Neighbors (k-NN)</a:t>
            </a:r>
          </a:p>
          <a:p>
            <a:pPr marL="626104" lvl="1" indent="-313052" algn="l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Accuracy: 30.1%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Parametri: k = 5, weights = 'distance'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  <a:endParaRPr lang="en-US" sz="2899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Logistic Regression</a:t>
            </a:r>
          </a:p>
          <a:p>
            <a:pPr marL="626104" lvl="1" indent="-313052" algn="l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Accuracy: 29.1%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Parametri: C = 0.1, multi_class = 'multinomial', solver = 'saga'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  <a:endParaRPr lang="en-US" sz="2899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Decision Tree</a:t>
            </a:r>
          </a:p>
          <a:p>
            <a:pPr marL="626104" lvl="1" indent="-313052" algn="l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Accuracy: 24.5%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Parametri: max_depth = 10, min_samples_split = 10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  <a:endParaRPr lang="en-US" sz="2899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4827993" y="-1392447"/>
            <a:ext cx="4017146" cy="3158481"/>
          </a:xfrm>
          <a:custGeom>
            <a:avLst/>
            <a:gdLst/>
            <a:ahLst/>
            <a:cxnLst/>
            <a:rect l="l" t="t" r="r" b="b"/>
            <a:pathLst>
              <a:path w="4017146" h="3158481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4580296" y="-1616873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8285780" y="956066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5400000">
            <a:off x="12134412" y="9245030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1558320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7259300" y="7433853"/>
            <a:ext cx="1794966" cy="1932669"/>
          </a:xfrm>
          <a:custGeom>
            <a:avLst/>
            <a:gdLst/>
            <a:ahLst/>
            <a:cxnLst/>
            <a:rect l="l" t="t" r="r" b="b"/>
            <a:pathLst>
              <a:path w="1794966" h="1932669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-744232" y="460501"/>
            <a:ext cx="1488463" cy="1602652"/>
          </a:xfrm>
          <a:custGeom>
            <a:avLst/>
            <a:gdLst/>
            <a:ahLst/>
            <a:cxnLst/>
            <a:rect l="l" t="t" r="r" b="b"/>
            <a:pathLst>
              <a:path w="1488463" h="1602652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28700" y="894678"/>
            <a:ext cx="10065879" cy="8497645"/>
          </a:xfrm>
          <a:custGeom>
            <a:avLst/>
            <a:gdLst/>
            <a:ahLst/>
            <a:cxnLst/>
            <a:rect l="l" t="t" r="r" b="b"/>
            <a:pathLst>
              <a:path w="10065879" h="8497645">
                <a:moveTo>
                  <a:pt x="0" y="0"/>
                </a:moveTo>
                <a:lnTo>
                  <a:pt x="10065879" y="0"/>
                </a:lnTo>
                <a:lnTo>
                  <a:pt x="10065879" y="8497644"/>
                </a:lnTo>
                <a:lnTo>
                  <a:pt x="0" y="849764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455060" y="2208020"/>
            <a:ext cx="5914463" cy="4050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spc="-2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</a:t>
            </a:r>
            <a:r>
              <a:rPr lang="en-US" sz="3299" b="1" spc="-27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SVM</a:t>
            </a:r>
            <a:r>
              <a:rPr lang="en-US" sz="3299" spc="-2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è risultata il modello più efficace tra quelli testati, pur con dataset ridotto e immagini complesse.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endParaRPr lang="en-US" sz="3299" spc="-27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spc="-27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Accuracy: 43,7%</a:t>
            </a:r>
          </a:p>
          <a:p>
            <a:pPr algn="ctr">
              <a:lnSpc>
                <a:spcPts val="4619"/>
              </a:lnSpc>
              <a:spcBef>
                <a:spcPct val="0"/>
              </a:spcBef>
            </a:pPr>
            <a:endParaRPr lang="en-US" sz="3299" spc="-27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620</Words>
  <Application>Microsoft Office PowerPoint</Application>
  <PresentationFormat>Personalizzato</PresentationFormat>
  <Paragraphs>65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Arial</vt:lpstr>
      <vt:lpstr>DM Sans Italics</vt:lpstr>
      <vt:lpstr>Calibri</vt:lpstr>
      <vt:lpstr>DM Sans Bold</vt:lpstr>
      <vt:lpstr>DM Sans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</dc:title>
  <dc:creator>Maria Trovato</dc:creator>
  <cp:lastModifiedBy>Maria Trovato</cp:lastModifiedBy>
  <cp:revision>1</cp:revision>
  <dcterms:created xsi:type="dcterms:W3CDTF">2006-08-16T00:00:00Z</dcterms:created>
  <dcterms:modified xsi:type="dcterms:W3CDTF">2025-05-05T15:12:05Z</dcterms:modified>
  <dc:identifier>DAGmgK2FYjE</dc:identifier>
</cp:coreProperties>
</file>