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T Sans" panose="020B0503020203020204" pitchFamily="34" charset="0"/>
      <p:regular r:id="rId12"/>
    </p:embeddedFont>
    <p:embeddedFont>
      <p:font typeface="PT Sans Bold" panose="020B0703020203020204" charset="0"/>
      <p:regular r:id="rId13"/>
    </p:embeddedFont>
    <p:embeddedFont>
      <p:font typeface="Raleway" pitchFamily="2" charset="0"/>
      <p:regular r:id="rId14"/>
    </p:embeddedFont>
    <p:embeddedFont>
      <p:font typeface="Raleway Bold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946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3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83161" y="725134"/>
            <a:ext cx="2623723" cy="1435892"/>
          </a:xfrm>
          <a:custGeom>
            <a:avLst/>
            <a:gdLst/>
            <a:ahLst/>
            <a:cxnLst/>
            <a:rect l="l" t="t" r="r" b="b"/>
            <a:pathLst>
              <a:path w="2623723" h="1435892">
                <a:moveTo>
                  <a:pt x="0" y="0"/>
                </a:moveTo>
                <a:lnTo>
                  <a:pt x="2623722" y="0"/>
                </a:lnTo>
                <a:lnTo>
                  <a:pt x="2623722" y="1435892"/>
                </a:lnTo>
                <a:lnTo>
                  <a:pt x="0" y="1435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988097" y="7809456"/>
            <a:ext cx="542405" cy="2057400"/>
          </a:xfrm>
          <a:custGeom>
            <a:avLst/>
            <a:gdLst/>
            <a:ahLst/>
            <a:cxnLst/>
            <a:rect l="l" t="t" r="r" b="b"/>
            <a:pathLst>
              <a:path w="542405" h="2057400">
                <a:moveTo>
                  <a:pt x="0" y="0"/>
                </a:moveTo>
                <a:lnTo>
                  <a:pt x="542406" y="0"/>
                </a:lnTo>
                <a:lnTo>
                  <a:pt x="54240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9064393"/>
            <a:ext cx="2343929" cy="387814"/>
          </a:xfrm>
          <a:custGeom>
            <a:avLst/>
            <a:gdLst/>
            <a:ahLst/>
            <a:cxnLst/>
            <a:rect l="l" t="t" r="r" b="b"/>
            <a:pathLst>
              <a:path w="2343929" h="387814">
                <a:moveTo>
                  <a:pt x="0" y="0"/>
                </a:moveTo>
                <a:lnTo>
                  <a:pt x="2343929" y="0"/>
                </a:lnTo>
                <a:lnTo>
                  <a:pt x="2343929" y="387814"/>
                </a:lnTo>
                <a:lnTo>
                  <a:pt x="0" y="3878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676980" y="3694656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521732" y="-1332266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767651" y="690381"/>
            <a:ext cx="593321" cy="593321"/>
          </a:xfrm>
          <a:custGeom>
            <a:avLst/>
            <a:gdLst/>
            <a:ahLst/>
            <a:cxnLst/>
            <a:rect l="l" t="t" r="r" b="b"/>
            <a:pathLst>
              <a:path w="593321" h="593321">
                <a:moveTo>
                  <a:pt x="0" y="0"/>
                </a:moveTo>
                <a:lnTo>
                  <a:pt x="593321" y="0"/>
                </a:lnTo>
                <a:lnTo>
                  <a:pt x="593321" y="593321"/>
                </a:lnTo>
                <a:lnTo>
                  <a:pt x="0" y="5933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725177" y="8881951"/>
            <a:ext cx="752699" cy="752699"/>
          </a:xfrm>
          <a:custGeom>
            <a:avLst/>
            <a:gdLst/>
            <a:ahLst/>
            <a:cxnLst/>
            <a:rect l="l" t="t" r="r" b="b"/>
            <a:pathLst>
              <a:path w="752699" h="752699">
                <a:moveTo>
                  <a:pt x="0" y="0"/>
                </a:moveTo>
                <a:lnTo>
                  <a:pt x="752699" y="0"/>
                </a:lnTo>
                <a:lnTo>
                  <a:pt x="752699" y="752698"/>
                </a:lnTo>
                <a:lnTo>
                  <a:pt x="0" y="7526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305231" y="3694656"/>
            <a:ext cx="548732" cy="1448844"/>
          </a:xfrm>
          <a:custGeom>
            <a:avLst/>
            <a:gdLst/>
            <a:ahLst/>
            <a:cxnLst/>
            <a:rect l="l" t="t" r="r" b="b"/>
            <a:pathLst>
              <a:path w="548732" h="1448844">
                <a:moveTo>
                  <a:pt x="0" y="0"/>
                </a:moveTo>
                <a:lnTo>
                  <a:pt x="548731" y="0"/>
                </a:lnTo>
                <a:lnTo>
                  <a:pt x="548731" y="1448844"/>
                </a:lnTo>
                <a:lnTo>
                  <a:pt x="0" y="144884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69634" y="2386443"/>
            <a:ext cx="11548732" cy="5514113"/>
          </a:xfrm>
          <a:custGeom>
            <a:avLst/>
            <a:gdLst/>
            <a:ahLst/>
            <a:cxnLst/>
            <a:rect l="l" t="t" r="r" b="b"/>
            <a:pathLst>
              <a:path w="11548732" h="5514113">
                <a:moveTo>
                  <a:pt x="0" y="0"/>
                </a:moveTo>
                <a:lnTo>
                  <a:pt x="11548732" y="0"/>
                </a:lnTo>
                <a:lnTo>
                  <a:pt x="11548732" y="5514114"/>
                </a:lnTo>
                <a:lnTo>
                  <a:pt x="0" y="551411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4369635" y="5752056"/>
            <a:ext cx="548732" cy="1448844"/>
          </a:xfrm>
          <a:custGeom>
            <a:avLst/>
            <a:gdLst/>
            <a:ahLst/>
            <a:cxnLst/>
            <a:rect l="l" t="t" r="r" b="b"/>
            <a:pathLst>
              <a:path w="548732" h="1448844">
                <a:moveTo>
                  <a:pt x="0" y="0"/>
                </a:moveTo>
                <a:lnTo>
                  <a:pt x="548731" y="0"/>
                </a:lnTo>
                <a:lnTo>
                  <a:pt x="548731" y="1448844"/>
                </a:lnTo>
                <a:lnTo>
                  <a:pt x="0" y="144884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176446" y="2600989"/>
            <a:ext cx="548732" cy="1448844"/>
          </a:xfrm>
          <a:custGeom>
            <a:avLst/>
            <a:gdLst/>
            <a:ahLst/>
            <a:cxnLst/>
            <a:rect l="l" t="t" r="r" b="b"/>
            <a:pathLst>
              <a:path w="548732" h="1448844">
                <a:moveTo>
                  <a:pt x="0" y="0"/>
                </a:moveTo>
                <a:lnTo>
                  <a:pt x="548731" y="0"/>
                </a:lnTo>
                <a:lnTo>
                  <a:pt x="548731" y="1448844"/>
                </a:lnTo>
                <a:lnTo>
                  <a:pt x="0" y="144884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248403" y="3429858"/>
            <a:ext cx="11791194" cy="2005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33"/>
              </a:lnSpc>
            </a:pPr>
            <a:r>
              <a:rPr lang="en-US" sz="11666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HOMEWORK 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26524" y="5506209"/>
            <a:ext cx="7047135" cy="151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6"/>
              </a:lnSpc>
            </a:pPr>
            <a:r>
              <a:rPr lang="en-US" sz="434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TROVATO MARIA </a:t>
            </a:r>
          </a:p>
          <a:p>
            <a:pPr algn="ctr">
              <a:lnSpc>
                <a:spcPts val="6076"/>
              </a:lnSpc>
            </a:pPr>
            <a:r>
              <a:rPr lang="en-US" sz="434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Matricola:1000061305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75100" y="310754"/>
            <a:ext cx="2623723" cy="1435892"/>
          </a:xfrm>
          <a:custGeom>
            <a:avLst/>
            <a:gdLst/>
            <a:ahLst/>
            <a:cxnLst/>
            <a:rect l="l" t="t" r="r" b="b"/>
            <a:pathLst>
              <a:path w="2623723" h="1435892">
                <a:moveTo>
                  <a:pt x="0" y="0"/>
                </a:moveTo>
                <a:lnTo>
                  <a:pt x="2623723" y="0"/>
                </a:lnTo>
                <a:lnTo>
                  <a:pt x="2623723" y="1435892"/>
                </a:lnTo>
                <a:lnTo>
                  <a:pt x="0" y="1435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683871" y="3199727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96098" y="-1665536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94885" y="131769"/>
            <a:ext cx="520190" cy="520190"/>
          </a:xfrm>
          <a:custGeom>
            <a:avLst/>
            <a:gdLst/>
            <a:ahLst/>
            <a:cxnLst/>
            <a:rect l="l" t="t" r="r" b="b"/>
            <a:pathLst>
              <a:path w="520190" h="520190">
                <a:moveTo>
                  <a:pt x="0" y="0"/>
                </a:moveTo>
                <a:lnTo>
                  <a:pt x="520190" y="0"/>
                </a:lnTo>
                <a:lnTo>
                  <a:pt x="520190" y="520190"/>
                </a:lnTo>
                <a:lnTo>
                  <a:pt x="0" y="5201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530503" y="3127092"/>
            <a:ext cx="548732" cy="1448844"/>
          </a:xfrm>
          <a:custGeom>
            <a:avLst/>
            <a:gdLst/>
            <a:ahLst/>
            <a:cxnLst/>
            <a:rect l="l" t="t" r="r" b="b"/>
            <a:pathLst>
              <a:path w="548732" h="1448844">
                <a:moveTo>
                  <a:pt x="0" y="0"/>
                </a:moveTo>
                <a:lnTo>
                  <a:pt x="548731" y="0"/>
                </a:lnTo>
                <a:lnTo>
                  <a:pt x="548731" y="1448844"/>
                </a:lnTo>
                <a:lnTo>
                  <a:pt x="0" y="14488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21594" y="1734782"/>
            <a:ext cx="14844813" cy="5321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just">
              <a:lnSpc>
                <a:spcPts val="3779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Il dataset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utilizzato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questo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progetto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è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una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variante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modificata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di </a:t>
            </a:r>
            <a:r>
              <a:rPr lang="en-US" sz="2700" b="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CIFAR10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un dataset di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immagini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colori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da 32x32 pixel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appartenenti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10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categorie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(come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aerei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automobili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cani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gatti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ecc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.).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endParaRPr lang="en-US" sz="27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582930" lvl="1" indent="-291465" algn="just">
              <a:lnSpc>
                <a:spcPts val="3779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questa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versione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però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le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immagini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del training set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sono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state </a:t>
            </a:r>
            <a:r>
              <a:rPr lang="en-US" sz="2700" b="1" dirty="0" err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artificialmente</a:t>
            </a:r>
            <a:r>
              <a:rPr lang="en-US" sz="2700" b="1" dirty="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</a:t>
            </a:r>
            <a:r>
              <a:rPr lang="en-US" sz="2700" b="1" dirty="0" err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rovinate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</a:p>
          <a:p>
            <a:pPr algn="just">
              <a:lnSpc>
                <a:spcPts val="3779"/>
              </a:lnSpc>
            </a:pP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alcune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presentano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rumore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visivo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mentre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altre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sono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parzialmente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coperte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da un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riquadro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colorato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uniforme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Il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quadrato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simula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un'occlusione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cioè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una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parte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dell'immagine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viene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nascosta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rendendo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il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compito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di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classificazione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più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difficile.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  <a:endParaRPr lang="en-US" sz="27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algn="just">
              <a:lnSpc>
                <a:spcPts val="3779"/>
              </a:lnSpc>
              <a:spcBef>
                <a:spcPct val="0"/>
              </a:spcBef>
            </a:pP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L’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obiettivo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è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quindi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costruire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un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modello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che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riesca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riconoscere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correttamente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le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immagini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nonostante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queste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alterazioni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applicando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strategie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di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pulizia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selezione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del </a:t>
            </a:r>
            <a:r>
              <a:rPr lang="en-US" sz="2700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modello</a:t>
            </a:r>
            <a:r>
              <a:rPr lang="en-US" sz="2700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</a:p>
        </p:txBody>
      </p:sp>
      <p:sp>
        <p:nvSpPr>
          <p:cNvPr id="9" name="Freeform 9"/>
          <p:cNvSpPr/>
          <p:nvPr/>
        </p:nvSpPr>
        <p:spPr>
          <a:xfrm>
            <a:off x="1045237" y="7314527"/>
            <a:ext cx="16197525" cy="2794073"/>
          </a:xfrm>
          <a:custGeom>
            <a:avLst/>
            <a:gdLst/>
            <a:ahLst/>
            <a:cxnLst/>
            <a:rect l="l" t="t" r="r" b="b"/>
            <a:pathLst>
              <a:path w="16197525" h="2794073">
                <a:moveTo>
                  <a:pt x="0" y="0"/>
                </a:moveTo>
                <a:lnTo>
                  <a:pt x="16197526" y="0"/>
                </a:lnTo>
                <a:lnTo>
                  <a:pt x="16197526" y="2794073"/>
                </a:lnTo>
                <a:lnTo>
                  <a:pt x="0" y="279407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464660" y="506729"/>
            <a:ext cx="9481852" cy="9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59"/>
              </a:lnSpc>
              <a:spcBef>
                <a:spcPct val="0"/>
              </a:spcBef>
            </a:pPr>
            <a:r>
              <a:rPr lang="en-US" sz="5399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DESCRIZIONE DEL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534984" y="-123416"/>
            <a:ext cx="2623723" cy="1435892"/>
          </a:xfrm>
          <a:custGeom>
            <a:avLst/>
            <a:gdLst/>
            <a:ahLst/>
            <a:cxnLst/>
            <a:rect l="l" t="t" r="r" b="b"/>
            <a:pathLst>
              <a:path w="2623723" h="1435892">
                <a:moveTo>
                  <a:pt x="0" y="0"/>
                </a:moveTo>
                <a:lnTo>
                  <a:pt x="2623723" y="0"/>
                </a:lnTo>
                <a:lnTo>
                  <a:pt x="2623723" y="1435892"/>
                </a:lnTo>
                <a:lnTo>
                  <a:pt x="0" y="1435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704368" y="3086100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71263" y="-1462870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29744" y="1894716"/>
            <a:ext cx="16571879" cy="5306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just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Dopo aver caricato le immagini e le etichette, ho eseguito un primo passo fondamentale: la </a:t>
            </a:r>
            <a:r>
              <a:rPr lang="en-US" sz="2700" b="1">
                <a:solidFill>
                  <a:srgbClr val="000000"/>
                </a:solidFill>
                <a:latin typeface="PT Sans Bold"/>
                <a:ea typeface="PT Sans Bold"/>
                <a:cs typeface="PT Sans Bold"/>
                <a:sym typeface="PT Sans Bold"/>
              </a:rPr>
              <a:t>normalizzazione </a:t>
            </a: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dei pixel, portando i valori nell’intervallo [0, 1].</a:t>
            </a:r>
          </a:p>
          <a:p>
            <a:pPr algn="just"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582930" lvl="1" indent="-291465" algn="just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Successivamente, ho affrontato il problema principale del dataset: la presenza di </a:t>
            </a:r>
            <a:r>
              <a:rPr lang="en-US" sz="2700" b="1">
                <a:solidFill>
                  <a:srgbClr val="000000"/>
                </a:solidFill>
                <a:latin typeface="PT Sans Bold"/>
                <a:ea typeface="PT Sans Bold"/>
                <a:cs typeface="PT Sans Bold"/>
                <a:sym typeface="PT Sans Bold"/>
              </a:rPr>
              <a:t>riquadri colorati uniformi </a:t>
            </a: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che coprivano parte delle immagini. Per rimuovere queste occlusioni, ho implementato una funzione che individua la zona più uniforme in ogni immagine e la sostituisce con il colore medio dei pixel circostanti. Questo ha permesso di ripristinare visivamente la porzione nascosta, rendendo i dati più puliti.</a:t>
            </a:r>
          </a:p>
          <a:p>
            <a:pPr algn="just"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582930" lvl="1" indent="-291465" algn="just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Infine, ho appiattito le immagini in vettori da 3072 elementi (32×32×3) e applicato uno StandardScaler per rendere i dati adatti all’addestramento con un modello MLP.</a:t>
            </a:r>
          </a:p>
          <a:p>
            <a:pPr algn="just">
              <a:lnSpc>
                <a:spcPts val="4536"/>
              </a:lnSpc>
            </a:pPr>
            <a:endParaRPr lang="en-US"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164783" y="6777852"/>
            <a:ext cx="16536841" cy="3314131"/>
          </a:xfrm>
          <a:custGeom>
            <a:avLst/>
            <a:gdLst/>
            <a:ahLst/>
            <a:cxnLst/>
            <a:rect l="l" t="t" r="r" b="b"/>
            <a:pathLst>
              <a:path w="16536841" h="3314131">
                <a:moveTo>
                  <a:pt x="0" y="0"/>
                </a:moveTo>
                <a:lnTo>
                  <a:pt x="16536841" y="0"/>
                </a:lnTo>
                <a:lnTo>
                  <a:pt x="16536841" y="3314131"/>
                </a:lnTo>
                <a:lnTo>
                  <a:pt x="0" y="33141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704" b="-270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72068" y="480230"/>
            <a:ext cx="15687232" cy="96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29"/>
              </a:lnSpc>
            </a:pPr>
            <a:r>
              <a:rPr lang="en-US" sz="5592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PREPROCESSING DELLE IMMAGINI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83161" y="725134"/>
            <a:ext cx="2623723" cy="1435892"/>
          </a:xfrm>
          <a:custGeom>
            <a:avLst/>
            <a:gdLst/>
            <a:ahLst/>
            <a:cxnLst/>
            <a:rect l="l" t="t" r="r" b="b"/>
            <a:pathLst>
              <a:path w="2623723" h="1435892">
                <a:moveTo>
                  <a:pt x="0" y="0"/>
                </a:moveTo>
                <a:lnTo>
                  <a:pt x="2623722" y="0"/>
                </a:lnTo>
                <a:lnTo>
                  <a:pt x="2623722" y="1435892"/>
                </a:lnTo>
                <a:lnTo>
                  <a:pt x="0" y="1435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988097" y="7809456"/>
            <a:ext cx="542405" cy="2057400"/>
          </a:xfrm>
          <a:custGeom>
            <a:avLst/>
            <a:gdLst/>
            <a:ahLst/>
            <a:cxnLst/>
            <a:rect l="l" t="t" r="r" b="b"/>
            <a:pathLst>
              <a:path w="542405" h="2057400">
                <a:moveTo>
                  <a:pt x="0" y="0"/>
                </a:moveTo>
                <a:lnTo>
                  <a:pt x="542406" y="0"/>
                </a:lnTo>
                <a:lnTo>
                  <a:pt x="54240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32039" y="9479042"/>
            <a:ext cx="2343929" cy="387814"/>
          </a:xfrm>
          <a:custGeom>
            <a:avLst/>
            <a:gdLst/>
            <a:ahLst/>
            <a:cxnLst/>
            <a:rect l="l" t="t" r="r" b="b"/>
            <a:pathLst>
              <a:path w="2343929" h="387814">
                <a:moveTo>
                  <a:pt x="0" y="0"/>
                </a:moveTo>
                <a:lnTo>
                  <a:pt x="2343929" y="0"/>
                </a:lnTo>
                <a:lnTo>
                  <a:pt x="2343929" y="387814"/>
                </a:lnTo>
                <a:lnTo>
                  <a:pt x="0" y="3878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391355" y="3555310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521732" y="-1332266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779308" y="131813"/>
            <a:ext cx="593321" cy="593321"/>
          </a:xfrm>
          <a:custGeom>
            <a:avLst/>
            <a:gdLst/>
            <a:ahLst/>
            <a:cxnLst/>
            <a:rect l="l" t="t" r="r" b="b"/>
            <a:pathLst>
              <a:path w="593321" h="593321">
                <a:moveTo>
                  <a:pt x="0" y="0"/>
                </a:moveTo>
                <a:lnTo>
                  <a:pt x="593321" y="0"/>
                </a:lnTo>
                <a:lnTo>
                  <a:pt x="593321" y="593321"/>
                </a:lnTo>
                <a:lnTo>
                  <a:pt x="0" y="5933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7530503" y="4571573"/>
            <a:ext cx="548732" cy="1448844"/>
          </a:xfrm>
          <a:custGeom>
            <a:avLst/>
            <a:gdLst/>
            <a:ahLst/>
            <a:cxnLst/>
            <a:rect l="l" t="t" r="r" b="b"/>
            <a:pathLst>
              <a:path w="548732" h="1448844">
                <a:moveTo>
                  <a:pt x="0" y="0"/>
                </a:moveTo>
                <a:lnTo>
                  <a:pt x="548731" y="0"/>
                </a:lnTo>
                <a:lnTo>
                  <a:pt x="548731" y="1448844"/>
                </a:lnTo>
                <a:lnTo>
                  <a:pt x="0" y="144884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714413" y="601309"/>
            <a:ext cx="10859174" cy="2034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9"/>
              </a:lnSpc>
            </a:pPr>
            <a:r>
              <a:rPr lang="en-US" sz="5792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ADDESTRAMENTO E SELEZIONE DEL MODELLO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70326" y="2836465"/>
            <a:ext cx="14473632" cy="6320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just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Per la classificazione ho utilizzato un </a:t>
            </a:r>
            <a:r>
              <a:rPr lang="en-US" sz="2700" b="1">
                <a:solidFill>
                  <a:srgbClr val="000000"/>
                </a:solidFill>
                <a:latin typeface="PT Sans Bold"/>
                <a:ea typeface="PT Sans Bold"/>
                <a:cs typeface="PT Sans Bold"/>
                <a:sym typeface="PT Sans Bold"/>
              </a:rPr>
              <a:t>Multi-Layer Perceptron (MLP),</a:t>
            </a: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 ovvero una rete neurale completamente connessa.</a:t>
            </a:r>
          </a:p>
          <a:p>
            <a:pPr algn="just"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582930" lvl="1" indent="-291465" algn="just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 Ho progettato una grid search manuale, provando diverse architetture di rete, funzioni di attivazione (ReLU e Tanh), solver (Adam e SGD), learning rate e regolarizzazione L2.</a:t>
            </a:r>
          </a:p>
          <a:p>
            <a:pPr algn="just"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582930" lvl="1" indent="-291465" algn="just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Per ogni configurazione, ho implementato un meccanismo di </a:t>
            </a:r>
            <a:r>
              <a:rPr lang="en-US" sz="2700" b="1">
                <a:solidFill>
                  <a:srgbClr val="000000"/>
                </a:solidFill>
                <a:latin typeface="PT Sans Bold"/>
                <a:ea typeface="PT Sans Bold"/>
                <a:cs typeface="PT Sans Bold"/>
                <a:sym typeface="PT Sans Bold"/>
              </a:rPr>
              <a:t>early stopping</a:t>
            </a: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: il modello si fermava automaticamente dopo un certo numero di epoche senza miglioramenti in validazione, evitando così l’overfitting.</a:t>
            </a:r>
          </a:p>
          <a:p>
            <a:pPr algn="just"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582930" lvl="1" indent="-291465" algn="just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Alla fine, ho selezionato il modello migliore in base all’accuratezza in validazione, salvando anche i suoi pesi e l’andamento dell’accuratezza durante l’addestramento.</a:t>
            </a:r>
          </a:p>
          <a:p>
            <a:pPr algn="just">
              <a:lnSpc>
                <a:spcPts val="5096"/>
              </a:lnSpc>
            </a:pPr>
            <a:endParaRPr lang="en-US" sz="27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83161" y="725134"/>
            <a:ext cx="2623723" cy="1435892"/>
          </a:xfrm>
          <a:custGeom>
            <a:avLst/>
            <a:gdLst/>
            <a:ahLst/>
            <a:cxnLst/>
            <a:rect l="l" t="t" r="r" b="b"/>
            <a:pathLst>
              <a:path w="2623723" h="1435892">
                <a:moveTo>
                  <a:pt x="0" y="0"/>
                </a:moveTo>
                <a:lnTo>
                  <a:pt x="2623722" y="0"/>
                </a:lnTo>
                <a:lnTo>
                  <a:pt x="2623722" y="1435892"/>
                </a:lnTo>
                <a:lnTo>
                  <a:pt x="0" y="1435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988097" y="7809456"/>
            <a:ext cx="542405" cy="2057400"/>
          </a:xfrm>
          <a:custGeom>
            <a:avLst/>
            <a:gdLst/>
            <a:ahLst/>
            <a:cxnLst/>
            <a:rect l="l" t="t" r="r" b="b"/>
            <a:pathLst>
              <a:path w="542405" h="2057400">
                <a:moveTo>
                  <a:pt x="0" y="0"/>
                </a:moveTo>
                <a:lnTo>
                  <a:pt x="542406" y="0"/>
                </a:lnTo>
                <a:lnTo>
                  <a:pt x="54240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48114" y="9479042"/>
            <a:ext cx="2343929" cy="387814"/>
          </a:xfrm>
          <a:custGeom>
            <a:avLst/>
            <a:gdLst/>
            <a:ahLst/>
            <a:cxnLst/>
            <a:rect l="l" t="t" r="r" b="b"/>
            <a:pathLst>
              <a:path w="2343929" h="387814">
                <a:moveTo>
                  <a:pt x="0" y="0"/>
                </a:moveTo>
                <a:lnTo>
                  <a:pt x="2343929" y="0"/>
                </a:lnTo>
                <a:lnTo>
                  <a:pt x="2343929" y="387814"/>
                </a:lnTo>
                <a:lnTo>
                  <a:pt x="0" y="3878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291932" y="3762634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521732" y="-1332266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595383" y="131813"/>
            <a:ext cx="593321" cy="593321"/>
          </a:xfrm>
          <a:custGeom>
            <a:avLst/>
            <a:gdLst/>
            <a:ahLst/>
            <a:cxnLst/>
            <a:rect l="l" t="t" r="r" b="b"/>
            <a:pathLst>
              <a:path w="593321" h="593321">
                <a:moveTo>
                  <a:pt x="0" y="0"/>
                </a:moveTo>
                <a:lnTo>
                  <a:pt x="593321" y="0"/>
                </a:lnTo>
                <a:lnTo>
                  <a:pt x="593321" y="593321"/>
                </a:lnTo>
                <a:lnTo>
                  <a:pt x="0" y="59332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7259300" y="4353648"/>
            <a:ext cx="548732" cy="1448844"/>
          </a:xfrm>
          <a:custGeom>
            <a:avLst/>
            <a:gdLst/>
            <a:ahLst/>
            <a:cxnLst/>
            <a:rect l="l" t="t" r="r" b="b"/>
            <a:pathLst>
              <a:path w="548732" h="1448844">
                <a:moveTo>
                  <a:pt x="0" y="0"/>
                </a:moveTo>
                <a:lnTo>
                  <a:pt x="548732" y="0"/>
                </a:lnTo>
                <a:lnTo>
                  <a:pt x="548732" y="1448844"/>
                </a:lnTo>
                <a:lnTo>
                  <a:pt x="0" y="144884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875411" y="660809"/>
            <a:ext cx="8537178" cy="212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29"/>
              </a:lnSpc>
            </a:pPr>
            <a:r>
              <a:rPr lang="en-US" sz="6092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VALUTAZIONE FINALE E CONCLUSIONI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80085" y="3898318"/>
            <a:ext cx="13927831" cy="5117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just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Dopo aver selezionato il modello ottimale, l’ho valutato sul test set, ovvero immagini mai viste prima.</a:t>
            </a:r>
          </a:p>
          <a:p>
            <a:pPr algn="just">
              <a:lnSpc>
                <a:spcPts val="4060"/>
              </a:lnSpc>
            </a:pPr>
            <a:endParaRPr lang="en-US" sz="29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626111" lvl="1" indent="-313055" algn="just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 Il modello ha raggiunto una buona accuratezza, dimostrando di aver generalizzato correttamente nonostante il rumore presente nelle immagini originali.</a:t>
            </a:r>
          </a:p>
          <a:p>
            <a:pPr algn="just">
              <a:lnSpc>
                <a:spcPts val="4060"/>
              </a:lnSpc>
            </a:pPr>
            <a:endParaRPr lang="en-US" sz="29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626111" lvl="1" indent="-313055" algn="just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PT Sans"/>
                <a:ea typeface="PT Sans"/>
                <a:cs typeface="PT Sans"/>
                <a:sym typeface="PT Sans"/>
              </a:rPr>
              <a:t>Ho generato un classification report con precisione, recall e F1-score per ciascuna classe, e una confusion matrix per visualizzare gli errori più comuni.</a:t>
            </a:r>
          </a:p>
          <a:p>
            <a:pPr algn="just">
              <a:lnSpc>
                <a:spcPts val="4060"/>
              </a:lnSpc>
            </a:pPr>
            <a:endParaRPr lang="en-US" sz="29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algn="just">
              <a:lnSpc>
                <a:spcPts val="4060"/>
              </a:lnSpc>
            </a:pPr>
            <a:endParaRPr lang="en-US" sz="2900">
              <a:solidFill>
                <a:srgbClr val="000000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50" r="-625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80071" y="303849"/>
            <a:ext cx="2623723" cy="1435892"/>
          </a:xfrm>
          <a:custGeom>
            <a:avLst/>
            <a:gdLst/>
            <a:ahLst/>
            <a:cxnLst/>
            <a:rect l="l" t="t" r="r" b="b"/>
            <a:pathLst>
              <a:path w="2623723" h="1435892">
                <a:moveTo>
                  <a:pt x="0" y="0"/>
                </a:moveTo>
                <a:lnTo>
                  <a:pt x="2623723" y="0"/>
                </a:lnTo>
                <a:lnTo>
                  <a:pt x="2623723" y="1435892"/>
                </a:lnTo>
                <a:lnTo>
                  <a:pt x="0" y="1435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31791" y="9746952"/>
            <a:ext cx="2343929" cy="387814"/>
          </a:xfrm>
          <a:custGeom>
            <a:avLst/>
            <a:gdLst/>
            <a:ahLst/>
            <a:cxnLst/>
            <a:rect l="l" t="t" r="r" b="b"/>
            <a:pathLst>
              <a:path w="2343929" h="387814">
                <a:moveTo>
                  <a:pt x="0" y="0"/>
                </a:moveTo>
                <a:lnTo>
                  <a:pt x="2343929" y="0"/>
                </a:lnTo>
                <a:lnTo>
                  <a:pt x="2343929" y="387813"/>
                </a:lnTo>
                <a:lnTo>
                  <a:pt x="0" y="3878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725195" y="2782534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200665" y="131813"/>
            <a:ext cx="593321" cy="593321"/>
          </a:xfrm>
          <a:custGeom>
            <a:avLst/>
            <a:gdLst/>
            <a:ahLst/>
            <a:cxnLst/>
            <a:rect l="l" t="t" r="r" b="b"/>
            <a:pathLst>
              <a:path w="593321" h="593321">
                <a:moveTo>
                  <a:pt x="0" y="0"/>
                </a:moveTo>
                <a:lnTo>
                  <a:pt x="593321" y="0"/>
                </a:lnTo>
                <a:lnTo>
                  <a:pt x="593321" y="593321"/>
                </a:lnTo>
                <a:lnTo>
                  <a:pt x="0" y="59332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247366" y="4816118"/>
            <a:ext cx="548732" cy="1448844"/>
          </a:xfrm>
          <a:custGeom>
            <a:avLst/>
            <a:gdLst/>
            <a:ahLst/>
            <a:cxnLst/>
            <a:rect l="l" t="t" r="r" b="b"/>
            <a:pathLst>
              <a:path w="548732" h="1448844">
                <a:moveTo>
                  <a:pt x="0" y="0"/>
                </a:moveTo>
                <a:lnTo>
                  <a:pt x="548732" y="0"/>
                </a:lnTo>
                <a:lnTo>
                  <a:pt x="548732" y="1448844"/>
                </a:lnTo>
                <a:lnTo>
                  <a:pt x="0" y="14488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03842" y="2390468"/>
            <a:ext cx="8743138" cy="6977747"/>
          </a:xfrm>
          <a:custGeom>
            <a:avLst/>
            <a:gdLst/>
            <a:ahLst/>
            <a:cxnLst/>
            <a:rect l="l" t="t" r="r" b="b"/>
            <a:pathLst>
              <a:path w="8743138" h="6977747">
                <a:moveTo>
                  <a:pt x="0" y="0"/>
                </a:moveTo>
                <a:lnTo>
                  <a:pt x="8743138" y="0"/>
                </a:lnTo>
                <a:lnTo>
                  <a:pt x="8743138" y="6977746"/>
                </a:lnTo>
                <a:lnTo>
                  <a:pt x="0" y="697774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2279" r="-227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144000" y="2390468"/>
            <a:ext cx="8939328" cy="7477765"/>
          </a:xfrm>
          <a:custGeom>
            <a:avLst/>
            <a:gdLst/>
            <a:ahLst/>
            <a:cxnLst/>
            <a:rect l="l" t="t" r="r" b="b"/>
            <a:pathLst>
              <a:path w="8939328" h="7477765">
                <a:moveTo>
                  <a:pt x="0" y="0"/>
                </a:moveTo>
                <a:lnTo>
                  <a:pt x="8939328" y="0"/>
                </a:lnTo>
                <a:lnTo>
                  <a:pt x="8939328" y="7477765"/>
                </a:lnTo>
                <a:lnTo>
                  <a:pt x="0" y="747776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247366" y="-1285384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875411" y="619616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RISULTATI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444</Words>
  <Application>Microsoft Office PowerPoint</Application>
  <PresentationFormat>Personalizzato</PresentationFormat>
  <Paragraphs>31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PT Sans Bold</vt:lpstr>
      <vt:lpstr>Raleway</vt:lpstr>
      <vt:lpstr>Arial</vt:lpstr>
      <vt:lpstr>Calibri</vt:lpstr>
      <vt:lpstr>Raleway Bold</vt:lpstr>
      <vt:lpstr>PT Sans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Simple Abstract Presentation</dc:title>
  <dc:creator>Maria Trovato</dc:creator>
  <cp:lastModifiedBy>Maria Trovato</cp:lastModifiedBy>
  <cp:revision>2</cp:revision>
  <dcterms:created xsi:type="dcterms:W3CDTF">2006-08-16T00:00:00Z</dcterms:created>
  <dcterms:modified xsi:type="dcterms:W3CDTF">2025-06-18T20:46:09Z</dcterms:modified>
  <dc:identifier>DAGqolku3Lw</dc:identifier>
</cp:coreProperties>
</file>