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80" r:id="rId3"/>
    <p:sldId id="261" r:id="rId4"/>
    <p:sldId id="257" r:id="rId5"/>
    <p:sldId id="258" r:id="rId6"/>
    <p:sldId id="279" r:id="rId7"/>
    <p:sldId id="291" r:id="rId8"/>
    <p:sldId id="281" r:id="rId9"/>
    <p:sldId id="282" r:id="rId10"/>
    <p:sldId id="284" r:id="rId11"/>
    <p:sldId id="259" r:id="rId12"/>
    <p:sldId id="271" r:id="rId13"/>
    <p:sldId id="273" r:id="rId14"/>
    <p:sldId id="274" r:id="rId15"/>
    <p:sldId id="275" r:id="rId16"/>
    <p:sldId id="277" r:id="rId17"/>
    <p:sldId id="278" r:id="rId18"/>
    <p:sldId id="260" r:id="rId19"/>
    <p:sldId id="264" r:id="rId20"/>
    <p:sldId id="265" r:id="rId21"/>
    <p:sldId id="266" r:id="rId22"/>
    <p:sldId id="268" r:id="rId23"/>
    <p:sldId id="270" r:id="rId24"/>
    <p:sldId id="263" r:id="rId25"/>
    <p:sldId id="287" r:id="rId26"/>
    <p:sldId id="288" r:id="rId27"/>
    <p:sldId id="289" r:id="rId28"/>
    <p:sldId id="290"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6" d="100"/>
          <a:sy n="86" d="100"/>
        </p:scale>
        <p:origin x="15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18173-C503-4F60-9327-9A88D3210538}" type="datetimeFigureOut">
              <a:rPr lang="en-US" smtClean="0"/>
              <a:t>9/15/2018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99CBA-4130-4452-8D0F-19F7F8642505}" type="slidenum">
              <a:rPr lang="en-US" smtClean="0"/>
              <a:t>‹#›</a:t>
            </a:fld>
            <a:endParaRPr lang="en-US"/>
          </a:p>
        </p:txBody>
      </p:sp>
    </p:spTree>
    <p:extLst>
      <p:ext uri="{BB962C8B-B14F-4D97-AF65-F5344CB8AC3E}">
        <p14:creationId xmlns:p14="http://schemas.microsoft.com/office/powerpoint/2010/main" val="238935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799CBA-4130-4452-8D0F-19F7F8642505}" type="slidenum">
              <a:rPr lang="en-US" smtClean="0"/>
              <a:t>24</a:t>
            </a:fld>
            <a:endParaRPr lang="en-US"/>
          </a:p>
        </p:txBody>
      </p:sp>
    </p:spTree>
    <p:extLst>
      <p:ext uri="{BB962C8B-B14F-4D97-AF65-F5344CB8AC3E}">
        <p14:creationId xmlns:p14="http://schemas.microsoft.com/office/powerpoint/2010/main" val="4851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8" name="Rectangle 7"/>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4"/>
            <a:ext cx="5917679" cy="2554758"/>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7500385" y="1828799"/>
            <a:ext cx="990599" cy="228659"/>
          </a:xfrm>
        </p:spPr>
        <p:txBody>
          <a:bodyPr anchor="t" anchorCtr="0"/>
          <a:lstStyle>
            <a:lvl1pPr algn="l">
              <a:defRPr b="0" i="0">
                <a:solidFill>
                  <a:schemeClr val="bg1"/>
                </a:solidFill>
              </a:defRPr>
            </a:lvl1p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a:xfrm rot="5400000">
            <a:off x="6236209" y="3264406"/>
            <a:ext cx="3859795" cy="228660"/>
          </a:xfrm>
        </p:spPr>
        <p:txBody>
          <a:bodyPr/>
          <a:lstStyle>
            <a:lvl1pPr>
              <a:defRPr>
                <a:solidFill>
                  <a:schemeClr val="bg1"/>
                </a:solidFill>
              </a:defRPr>
            </a:lvl1p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5279" y="292609"/>
            <a:ext cx="628813" cy="767687"/>
          </a:xfrm>
        </p:spPr>
        <p:txBody>
          <a:bodyPr/>
          <a:lstStyle>
            <a:lvl1pPr>
              <a:defRPr sz="2800" b="0" i="0" baseline="0">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7038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4961453"/>
            <a:ext cx="6422002"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261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Rectangle 13"/>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2"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0"/>
            <a:ext cx="6422004" cy="1653117"/>
          </a:xfrm>
        </p:spPr>
        <p:txBody>
          <a:bodyPr anchor="ct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1" y="3509006"/>
            <a:ext cx="6422003" cy="251587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411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2308"/>
            <a:ext cx="9144000" cy="6860308"/>
            <a:chOff x="0" y="-2308"/>
            <a:chExt cx="9144000" cy="6860308"/>
          </a:xfrm>
        </p:grpSpPr>
        <p:sp>
          <p:nvSpPr>
            <p:cNvPr id="13" name="Rectangle 12"/>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6" name="Freeform 35"/>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1"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0" name="TextBox 9"/>
          <p:cNvSpPr txBox="1"/>
          <p:nvPr/>
        </p:nvSpPr>
        <p:spPr>
          <a:xfrm>
            <a:off x="644721" y="654263"/>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a:xfrm>
            <a:off x="7227454" y="2900539"/>
            <a:ext cx="538973"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9" y="914401"/>
            <a:ext cx="6160385" cy="2894878"/>
          </a:xfrm>
        </p:spPr>
        <p:txBody>
          <a:bodyP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a:xfrm>
            <a:off x="1387279" y="3814473"/>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900"/>
            </a:lvl1p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43" name="Rectangle 4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9471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0" name="Rectangle 9"/>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11"/>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399"/>
            <a:ext cx="6422004" cy="209550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159399"/>
            <a:ext cx="642200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410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8884" y="927101"/>
            <a:ext cx="6423592"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8884" y="2489199"/>
            <a:ext cx="2310988"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8884" y="3147164"/>
            <a:ext cx="2310988" cy="287771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8471" y="2489201"/>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2" y="3147164"/>
            <a:ext cx="232675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2489200"/>
            <a:ext cx="2313740" cy="65796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3820" y="3147162"/>
            <a:ext cx="2313739" cy="288836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9562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36973"/>
            <a:ext cx="6423592" cy="699992"/>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39" y="4188546"/>
            <a:ext cx="2314064" cy="649011"/>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021261" y="2489200"/>
            <a:ext cx="2012937"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8" y="4837558"/>
            <a:ext cx="2309280" cy="118732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4317" y="4188546"/>
            <a:ext cx="233090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16"/>
          </p:nvPr>
        </p:nvSpPr>
        <p:spPr>
          <a:xfrm>
            <a:off x="3550622" y="2489200"/>
            <a:ext cx="2025182"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04317" y="4846509"/>
            <a:ext cx="2330904" cy="1178372"/>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63820" y="4184814"/>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17"/>
          </p:nvPr>
        </p:nvSpPr>
        <p:spPr>
          <a:xfrm>
            <a:off x="6104945" y="2489200"/>
            <a:ext cx="2018839"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63820" y="4846510"/>
            <a:ext cx="2299492" cy="118902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202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441" y="2489200"/>
            <a:ext cx="6343201" cy="3530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259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119474" cy="457199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48235" y="1447799"/>
            <a:ext cx="4435439" cy="45719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761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lvl1pPr>
              <a:defRPr sz="900"/>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54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2308"/>
            <a:ext cx="9144000" cy="6860308"/>
            <a:chOff x="0" y="-2308"/>
            <a:chExt cx="9144000" cy="6860308"/>
          </a:xfrm>
        </p:grpSpPr>
        <p:sp>
          <p:nvSpPr>
            <p:cNvPr id="11" name="Rectangle 10"/>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Rectangle 6"/>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116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50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1" y="3248490"/>
            <a:ext cx="3636978"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8490"/>
            <a:ext cx="3636979" cy="277131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88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321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0213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97437"/>
            <a:ext cx="2712589"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52881"/>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086844"/>
            <a:ext cx="2712590" cy="2925413"/>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227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2308"/>
            <a:ext cx="9144000" cy="6860308"/>
            <a:chOff x="0" y="-2308"/>
            <a:chExt cx="9144000" cy="6860308"/>
          </a:xfrm>
        </p:grpSpPr>
        <p:sp>
          <p:nvSpPr>
            <p:cNvPr id="12" name="Rectangle 11"/>
            <p:cNvSpPr/>
            <p:nvPr/>
          </p:nvSpPr>
          <p:spPr>
            <a:xfrm>
              <a:off x="0" y="0"/>
              <a:ext cx="9144000" cy="6858000"/>
            </a:xfrm>
            <a:prstGeom prst="rect">
              <a:avLst/>
            </a:prstGeom>
            <a:blipFill>
              <a:blip r:embed="rId2">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362190"/>
            <a:ext cx="2987087"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51591" y="3088562"/>
            <a:ext cx="3001938" cy="2448637"/>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9/15/2018</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549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2308"/>
            <a:ext cx="9144000" cy="6860308"/>
            <a:chOff x="0" y="-2308"/>
            <a:chExt cx="9144000" cy="6860308"/>
          </a:xfrm>
        </p:grpSpPr>
        <p:sp>
          <p:nvSpPr>
            <p:cNvPr id="15" name="Rectangle 14"/>
            <p:cNvSpPr/>
            <p:nvPr/>
          </p:nvSpPr>
          <p:spPr>
            <a:xfrm>
              <a:off x="0" y="0"/>
              <a:ext cx="9144000" cy="6858000"/>
            </a:xfrm>
            <a:prstGeom prst="rect">
              <a:avLst/>
            </a:prstGeom>
            <a:blipFill>
              <a:blip r:embed="rId19">
                <a:duotone>
                  <a:schemeClr val="dk2">
                    <a:shade val="42000"/>
                    <a:hueMod val="42000"/>
                    <a:satMod val="124000"/>
                    <a:lumMod val="62000"/>
                  </a:schemeClr>
                  <a:schemeClr val="dk2">
                    <a:tint val="96000"/>
                    <a:satMod val="130000"/>
                  </a:schemeClr>
                </a:duotone>
              </a:blip>
              <a:srcRect/>
              <a:stretch>
                <a:fillRect l="-16667" r="-16667"/>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618"/>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65092"/>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879"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6879" y="2895600"/>
              <a:ext cx="2362200" cy="2362200"/>
            </a:xfrm>
            <a:prstGeom prst="ellipse">
              <a:avLst/>
            </a:prstGeom>
            <a:gradFill flip="none" rotWithShape="1">
              <a:gsLst>
                <a:gs pos="0">
                  <a:schemeClr val="accent1">
                    <a:lumMod val="60000"/>
                    <a:lumOff val="40000"/>
                    <a:alpha val="8000"/>
                  </a:schemeClr>
                </a:gs>
                <a:gs pos="72000">
                  <a:schemeClr val="accent1">
                    <a:lumMod val="60000"/>
                    <a:lumOff val="40000"/>
                    <a:alpha val="0"/>
                  </a:schemeClr>
                </a:gs>
                <a:gs pos="36000">
                  <a:schemeClr val="accent1">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13"/>
            <p:cNvSpPr/>
            <p:nvPr/>
          </p:nvSpPr>
          <p:spPr bwMode="gray">
            <a:xfrm>
              <a:off x="485023" y="1854142"/>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6" name="Freeform 5"/>
            <p:cNvSpPr>
              <a:spLocks noEditPoints="1"/>
            </p:cNvSpPr>
            <p:nvPr/>
          </p:nvSpPr>
          <p:spPr bwMode="gray">
            <a:xfrm>
              <a:off x="0" y="-2308"/>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3564" y="925605"/>
            <a:ext cx="6346078" cy="711359"/>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90842" y="6365497"/>
            <a:ext cx="3859795" cy="228660"/>
          </a:xfrm>
          <a:prstGeom prst="rect">
            <a:avLst/>
          </a:prstGeom>
        </p:spPr>
        <p:txBody>
          <a:bodyPr vert="horz" lIns="91440" tIns="45720" rIns="91440" bIns="45720" rtlCol="0" anchor="b"/>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7574443" y="6371444"/>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9/15/2018</a:t>
            </a:fld>
            <a:endParaRPr lang="en-US"/>
          </a:p>
        </p:txBody>
      </p:sp>
      <p:sp>
        <p:nvSpPr>
          <p:cNvPr id="17" name="Rectangle 1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6428" y="295730"/>
            <a:ext cx="628813" cy="767687"/>
          </a:xfrm>
          <a:prstGeom prst="rect">
            <a:avLst/>
          </a:prstGeom>
        </p:spPr>
        <p:txBody>
          <a:bodyPr vert="horz" lIns="91440" tIns="45720" rIns="91440" bIns="45720" rtlCol="0" anchor="b"/>
          <a:lstStyle>
            <a:lvl1pPr algn="ctr">
              <a:defRPr sz="2800" b="0" i="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049036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wiley.com/" TargetMode="External"/><Relationship Id="rId7" Type="http://schemas.openxmlformats.org/officeDocument/2006/relationships/hyperlink" Target="https://scholar.google.com.pk/" TargetMode="External"/><Relationship Id="rId2" Type="http://schemas.openxmlformats.org/officeDocument/2006/relationships/hyperlink" Target="http://www.jstor.org/" TargetMode="External"/><Relationship Id="rId1" Type="http://schemas.openxmlformats.org/officeDocument/2006/relationships/slideLayout" Target="../slideLayouts/slideLayout2.xml"/><Relationship Id="rId6" Type="http://schemas.openxmlformats.org/officeDocument/2006/relationships/hyperlink" Target="http://www.springerlink.com/" TargetMode="External"/><Relationship Id="rId5" Type="http://schemas.openxmlformats.org/officeDocument/2006/relationships/hyperlink" Target="http://www.elsevier.com/" TargetMode="External"/><Relationship Id="rId4" Type="http://schemas.openxmlformats.org/officeDocument/2006/relationships/hyperlink" Target="http://www.sagep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THESIS PROPOSAL</a:t>
            </a:r>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 I have confidence in the validity of my sources? </a:t>
            </a:r>
          </a:p>
        </p:txBody>
      </p:sp>
      <p:sp>
        <p:nvSpPr>
          <p:cNvPr id="3" name="Content Placeholder 2"/>
          <p:cNvSpPr>
            <a:spLocks noGrp="1"/>
          </p:cNvSpPr>
          <p:nvPr>
            <p:ph idx="1"/>
          </p:nvPr>
        </p:nvSpPr>
        <p:spPr>
          <a:xfrm>
            <a:off x="685800" y="2139287"/>
            <a:ext cx="7498080" cy="2438400"/>
          </a:xfrm>
        </p:spPr>
        <p:txBody>
          <a:bodyPr/>
          <a:lstStyle/>
          <a:p>
            <a:r>
              <a:rPr lang="en-US" dirty="0" smtClean="0"/>
              <a:t>Understanding of the area of interest</a:t>
            </a:r>
          </a:p>
          <a:p>
            <a:r>
              <a:rPr lang="en-US" dirty="0" smtClean="0"/>
              <a:t>Selection of </a:t>
            </a:r>
            <a:r>
              <a:rPr lang="en-US" sz="2000" b="1" dirty="0" smtClean="0"/>
              <a:t>base paper</a:t>
            </a:r>
          </a:p>
          <a:p>
            <a:pPr lvl="1"/>
            <a:r>
              <a:rPr lang="en-US" dirty="0" smtClean="0"/>
              <a:t>Data gathering (respondents and sample size)</a:t>
            </a:r>
          </a:p>
          <a:p>
            <a:pPr lvl="1"/>
            <a:r>
              <a:rPr lang="en-US" dirty="0" smtClean="0"/>
              <a:t>Methodology used</a:t>
            </a:r>
          </a:p>
          <a:p>
            <a:pPr lvl="1"/>
            <a:r>
              <a:rPr lang="en-US" dirty="0" smtClean="0"/>
              <a:t>Variables clarity</a:t>
            </a:r>
          </a:p>
          <a:p>
            <a:pPr lvl="1"/>
            <a:r>
              <a:rPr lang="en-US" dirty="0" smtClean="0"/>
              <a:t>Questionnaire availability with the paper</a:t>
            </a:r>
          </a:p>
          <a:p>
            <a:pPr lvl="1"/>
            <a:endParaRPr lang="en-US" dirty="0"/>
          </a:p>
        </p:txBody>
      </p:sp>
      <p:sp>
        <p:nvSpPr>
          <p:cNvPr id="4" name="Rectangle 3"/>
          <p:cNvSpPr/>
          <p:nvPr/>
        </p:nvSpPr>
        <p:spPr>
          <a:xfrm>
            <a:off x="1600200" y="4572000"/>
            <a:ext cx="7333488"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Tips:- </a:t>
            </a:r>
          </a:p>
          <a:p>
            <a:pPr marL="342900" indent="-342900">
              <a:buFont typeface="+mj-lt"/>
              <a:buAutoNum type="arabicPeriod"/>
            </a:pPr>
            <a:r>
              <a:rPr lang="en-US" dirty="0" smtClean="0"/>
              <a:t>Make a folder of downloaded literature (research papers)</a:t>
            </a:r>
          </a:p>
          <a:p>
            <a:pPr marL="342900" indent="-342900">
              <a:buFont typeface="+mj-lt"/>
              <a:buAutoNum type="arabicPeriod"/>
            </a:pPr>
            <a:r>
              <a:rPr lang="en-US" dirty="0" smtClean="0"/>
              <a:t>Categorize (subject) if read</a:t>
            </a:r>
          </a:p>
          <a:p>
            <a:pPr marL="342900" indent="-342900">
              <a:buFont typeface="+mj-lt"/>
              <a:buAutoNum type="arabicPeriod"/>
            </a:pPr>
            <a:r>
              <a:rPr lang="en-US" dirty="0" smtClean="0"/>
              <a:t>Prepare literature review in the first go to save your time</a:t>
            </a:r>
          </a:p>
          <a:p>
            <a:pPr marL="342900" indent="-342900">
              <a:buFont typeface="+mj-lt"/>
              <a:buAutoNum type="arabicPeriod"/>
            </a:pPr>
            <a:r>
              <a:rPr lang="en-US" dirty="0" smtClean="0"/>
              <a:t>Make maximum use of class hours in research completion</a:t>
            </a:r>
          </a:p>
          <a:p>
            <a:pPr marL="342900" indent="-342900">
              <a:buFont typeface="+mj-lt"/>
              <a:buAutoNum type="arabicPeriod"/>
            </a:pPr>
            <a:r>
              <a:rPr lang="en-US" dirty="0" smtClean="0"/>
              <a:t>Take maximum time (2-3 classes) to select a base paper</a:t>
            </a:r>
          </a:p>
          <a:p>
            <a:pPr marL="342900" indent="-342900">
              <a:buFont typeface="+mj-lt"/>
              <a:buAutoNum type="arabicPeriod"/>
            </a:pPr>
            <a:r>
              <a:rPr lang="en-US" dirty="0" smtClean="0"/>
              <a:t>Changing topics at later stages waste lot of time to recover</a:t>
            </a:r>
            <a:endParaRPr lang="en-US" dirty="0"/>
          </a:p>
        </p:txBody>
      </p:sp>
    </p:spTree>
    <p:extLst>
      <p:ext uri="{BB962C8B-B14F-4D97-AF65-F5344CB8AC3E}">
        <p14:creationId xmlns:p14="http://schemas.microsoft.com/office/powerpoint/2010/main" val="153595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1. INTRODUCTION</a:t>
            </a:r>
            <a:br>
              <a:rPr lang="en-US" dirty="0" smtClean="0">
                <a:latin typeface="Times New Roman" pitchFamily="18" charset="0"/>
                <a:cs typeface="Times New Roman" pitchFamily="18" charset="0"/>
              </a:rPr>
            </a:br>
            <a:r>
              <a:rPr lang="en-US" i="1" dirty="0" smtClean="0">
                <a:solidFill>
                  <a:srgbClr val="FF0000"/>
                </a:solidFill>
                <a:latin typeface="Times New Roman" pitchFamily="18" charset="0"/>
                <a:cs typeface="Times New Roman" pitchFamily="18" charset="0"/>
              </a:rPr>
              <a:t>Please refers to headings file provided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64382" y="2057400"/>
            <a:ext cx="6345260" cy="4648200"/>
          </a:xfrm>
        </p:spPr>
        <p:txBody>
          <a:bodyPr>
            <a:normAutofit fontScale="70000" lnSpcReduction="20000"/>
          </a:bodyPr>
          <a:lstStyle/>
          <a:p>
            <a:pPr>
              <a:buNone/>
            </a:pPr>
            <a:r>
              <a:rPr lang="en-US" sz="2100" dirty="0" smtClean="0">
                <a:latin typeface="Times New Roman" pitchFamily="18" charset="0"/>
                <a:cs typeface="Times New Roman" pitchFamily="18" charset="0"/>
              </a:rPr>
              <a:t>1.1 Introduction</a:t>
            </a:r>
          </a:p>
          <a:p>
            <a:pPr>
              <a:buNone/>
            </a:pPr>
            <a:r>
              <a:rPr lang="en-US" sz="2100" dirty="0" smtClean="0">
                <a:latin typeface="Times New Roman" pitchFamily="18" charset="0"/>
                <a:cs typeface="Times New Roman" pitchFamily="18" charset="0"/>
              </a:rPr>
              <a:t>		Background of the topic</a:t>
            </a:r>
          </a:p>
          <a:p>
            <a:pPr>
              <a:buNone/>
            </a:pPr>
            <a:r>
              <a:rPr lang="en-US" sz="2100" dirty="0" smtClean="0">
                <a:latin typeface="Times New Roman" pitchFamily="18" charset="0"/>
                <a:cs typeface="Times New Roman" pitchFamily="18" charset="0"/>
              </a:rPr>
              <a:t>1.2 Problem Statement</a:t>
            </a:r>
          </a:p>
          <a:p>
            <a:pPr lvl="2">
              <a:buFont typeface="Wingdings" pitchFamily="2" charset="2"/>
              <a:buChar char="ü"/>
            </a:pPr>
            <a:r>
              <a:rPr lang="en-US" sz="2900" dirty="0" smtClean="0">
                <a:latin typeface="Times New Roman" pitchFamily="18" charset="0"/>
                <a:cs typeface="Times New Roman" pitchFamily="18" charset="0"/>
              </a:rPr>
              <a:t>Previous studies results</a:t>
            </a:r>
          </a:p>
          <a:p>
            <a:pPr lvl="2">
              <a:buFont typeface="Wingdings" pitchFamily="2" charset="2"/>
              <a:buChar char="ü"/>
            </a:pPr>
            <a:r>
              <a:rPr lang="en-US" sz="2900" dirty="0" smtClean="0">
                <a:latin typeface="Times New Roman" pitchFamily="18" charset="0"/>
                <a:cs typeface="Times New Roman" pitchFamily="18" charset="0"/>
              </a:rPr>
              <a:t>Research gap</a:t>
            </a:r>
          </a:p>
          <a:p>
            <a:pPr lvl="2">
              <a:buFont typeface="Wingdings" pitchFamily="2" charset="2"/>
              <a:buChar char="ü"/>
            </a:pPr>
            <a:r>
              <a:rPr lang="en-US" sz="2900" dirty="0" smtClean="0">
                <a:latin typeface="Times New Roman" pitchFamily="18" charset="0"/>
                <a:cs typeface="Times New Roman" pitchFamily="18" charset="0"/>
              </a:rPr>
              <a:t>Fulfilling this gap</a:t>
            </a:r>
          </a:p>
          <a:p>
            <a:pPr>
              <a:buNone/>
            </a:pPr>
            <a:r>
              <a:rPr lang="en-US" sz="2100" dirty="0" smtClean="0">
                <a:latin typeface="Times New Roman" pitchFamily="18" charset="0"/>
                <a:cs typeface="Times New Roman" pitchFamily="18" charset="0"/>
              </a:rPr>
              <a:t>1.3 Research Objective</a:t>
            </a:r>
          </a:p>
          <a:p>
            <a:pPr>
              <a:buNone/>
            </a:pPr>
            <a:r>
              <a:rPr lang="en-US" sz="2100" dirty="0" smtClean="0">
                <a:latin typeface="Times New Roman" pitchFamily="18" charset="0"/>
                <a:cs typeface="Times New Roman" pitchFamily="18" charset="0"/>
              </a:rPr>
              <a:t>1.4 Research Question</a:t>
            </a:r>
          </a:p>
          <a:p>
            <a:pPr>
              <a:buNone/>
            </a:pPr>
            <a:r>
              <a:rPr lang="en-US" sz="2100" dirty="0" smtClean="0">
                <a:latin typeface="Times New Roman" pitchFamily="18" charset="0"/>
                <a:cs typeface="Times New Roman" pitchFamily="18" charset="0"/>
              </a:rPr>
              <a:t>		1.4.1 Primary RQ</a:t>
            </a:r>
          </a:p>
          <a:p>
            <a:pPr>
              <a:buNone/>
            </a:pPr>
            <a:r>
              <a:rPr lang="en-US" sz="2100" dirty="0" smtClean="0">
                <a:latin typeface="Times New Roman" pitchFamily="18" charset="0"/>
                <a:cs typeface="Times New Roman" pitchFamily="18" charset="0"/>
              </a:rPr>
              <a:t>		1.4.2 Secondary RQ</a:t>
            </a:r>
          </a:p>
          <a:p>
            <a:pPr>
              <a:buNone/>
            </a:pPr>
            <a:r>
              <a:rPr lang="en-US" sz="2100" dirty="0" smtClean="0">
                <a:latin typeface="Times New Roman" pitchFamily="18" charset="0"/>
                <a:cs typeface="Times New Roman" pitchFamily="18" charset="0"/>
              </a:rPr>
              <a:t>1.5 Scope of the Study</a:t>
            </a:r>
          </a:p>
          <a:p>
            <a:pPr>
              <a:buNone/>
            </a:pPr>
            <a:r>
              <a:rPr lang="en-US" sz="2100" dirty="0" smtClean="0">
                <a:latin typeface="Times New Roman" pitchFamily="18" charset="0"/>
                <a:cs typeface="Times New Roman" pitchFamily="18" charset="0"/>
              </a:rPr>
              <a:t>		1.5.1 Significance of the Study</a:t>
            </a:r>
          </a:p>
          <a:p>
            <a:pPr>
              <a:buNone/>
            </a:pPr>
            <a:r>
              <a:rPr lang="en-US" sz="2100" dirty="0" smtClean="0">
                <a:latin typeface="Times New Roman" pitchFamily="18" charset="0"/>
                <a:cs typeface="Times New Roman" pitchFamily="18" charset="0"/>
              </a:rPr>
              <a:t>		1.5.2  Beneficial of the Study</a:t>
            </a:r>
          </a:p>
          <a:p>
            <a:pPr>
              <a:buNone/>
            </a:pPr>
            <a:r>
              <a:rPr lang="en-US" sz="2100" dirty="0" smtClean="0">
                <a:latin typeface="Times New Roman" pitchFamily="18" charset="0"/>
                <a:cs typeface="Times New Roman" pitchFamily="18" charset="0"/>
              </a:rPr>
              <a:t>1.6 Limitations of the Study</a:t>
            </a:r>
          </a:p>
          <a:p>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772400" cy="1143000"/>
          </a:xfrm>
        </p:spPr>
        <p:txBody>
          <a:bodyPr/>
          <a:lstStyle/>
          <a:p>
            <a:pPr eaLnBrk="1" hangingPunct="1">
              <a:defRPr/>
            </a:pPr>
            <a:r>
              <a:rPr lang="en-US" dirty="0" smtClean="0">
                <a:latin typeface="Times New Roman" pitchFamily="18" charset="0"/>
                <a:cs typeface="Times New Roman" pitchFamily="18" charset="0"/>
              </a:rPr>
              <a:t>1. Introduction</a:t>
            </a:r>
          </a:p>
        </p:txBody>
      </p:sp>
      <p:sp>
        <p:nvSpPr>
          <p:cNvPr id="9219" name="Content Placeholder 2"/>
          <p:cNvSpPr>
            <a:spLocks noGrp="1"/>
          </p:cNvSpPr>
          <p:nvPr>
            <p:ph idx="1"/>
          </p:nvPr>
        </p:nvSpPr>
        <p:spPr>
          <a:xfrm>
            <a:off x="990600" y="2209800"/>
            <a:ext cx="7772400" cy="4191000"/>
          </a:xfrm>
        </p:spPr>
        <p:txBody>
          <a:bodyPr>
            <a:normAutofit fontScale="92500" lnSpcReduction="10000"/>
          </a:bodyPr>
          <a:lstStyle/>
          <a:p>
            <a:pPr eaLnBrk="1" hangingPunct="1">
              <a:buFont typeface="Wingdings" pitchFamily="124" charset="2"/>
              <a:buNone/>
            </a:pPr>
            <a:r>
              <a:rPr lang="en-US" sz="2800" dirty="0" smtClean="0">
                <a:latin typeface="Times New Roman" pitchFamily="18" charset="0"/>
                <a:cs typeface="Times New Roman" pitchFamily="18" charset="0"/>
              </a:rPr>
              <a:t>The researcher should try to address the following aspects in the chapter of introduction</a:t>
            </a:r>
          </a:p>
          <a:p>
            <a:pPr eaLnBrk="1" hangingPunct="1">
              <a:buFont typeface="Wingdings" pitchFamily="124" charset="2"/>
              <a:buNone/>
            </a:pPr>
            <a:endParaRPr lang="en-US" sz="2800" dirty="0" smtClean="0">
              <a:latin typeface="Times New Roman" pitchFamily="18" charset="0"/>
              <a:cs typeface="Times New Roman" pitchFamily="18" charset="0"/>
            </a:endParaRPr>
          </a:p>
          <a:p>
            <a:pPr eaLnBrk="1" hangingPunct="1"/>
            <a:r>
              <a:rPr lang="en-US" sz="2800" dirty="0" smtClean="0">
                <a:latin typeface="Times New Roman" pitchFamily="18" charset="0"/>
                <a:cs typeface="Times New Roman" pitchFamily="18" charset="0"/>
              </a:rPr>
              <a:t>Why is this particular topic being researched?</a:t>
            </a:r>
          </a:p>
          <a:p>
            <a:pPr eaLnBrk="1" hangingPunct="1"/>
            <a:r>
              <a:rPr lang="en-US" sz="2800" dirty="0" smtClean="0">
                <a:latin typeface="Times New Roman" pitchFamily="18" charset="0"/>
                <a:cs typeface="Times New Roman" pitchFamily="18" charset="0"/>
              </a:rPr>
              <a:t>What is the significance of the topic?</a:t>
            </a:r>
          </a:p>
          <a:p>
            <a:pPr eaLnBrk="1" hangingPunct="1"/>
            <a:r>
              <a:rPr lang="en-US" sz="2800" dirty="0" smtClean="0">
                <a:latin typeface="Times New Roman" pitchFamily="18" charset="0"/>
                <a:cs typeface="Times New Roman" pitchFamily="18" charset="0"/>
              </a:rPr>
              <a:t>Explaining the context of the research problem</a:t>
            </a:r>
          </a:p>
          <a:p>
            <a:pPr eaLnBrk="1" hangingPunct="1"/>
            <a:r>
              <a:rPr lang="en-US" sz="2800" dirty="0" smtClean="0">
                <a:latin typeface="Times New Roman" pitchFamily="18" charset="0"/>
                <a:cs typeface="Times New Roman" pitchFamily="18" charset="0"/>
              </a:rPr>
              <a:t>Where is the research conducted and why?</a:t>
            </a:r>
          </a:p>
          <a:p>
            <a:pPr eaLnBrk="1" hangingPunct="1"/>
            <a:r>
              <a:rPr lang="en-US" sz="2800" dirty="0" smtClean="0">
                <a:latin typeface="Times New Roman" pitchFamily="18" charset="0"/>
                <a:cs typeface="Times New Roman" pitchFamily="18" charset="0"/>
              </a:rPr>
              <a:t>Aims and objectives of research study</a:t>
            </a:r>
          </a:p>
          <a:p>
            <a:pPr eaLnBrk="1" hangingPunct="1"/>
            <a:r>
              <a:rPr lang="en-US" sz="2800" dirty="0" smtClean="0">
                <a:latin typeface="Times New Roman" pitchFamily="18" charset="0"/>
                <a:cs typeface="Times New Roman" pitchFamily="18" charset="0"/>
              </a:rPr>
              <a:t>Research question and hypotheses</a:t>
            </a:r>
          </a:p>
        </p:txBody>
      </p:sp>
    </p:spTree>
  </p:cSld>
  <p:clrMapOvr>
    <a:masterClrMapping/>
  </p:clrMapOvr>
  <p:transition advClick="0" advTm="12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1.1 Background of the Study</a:t>
            </a:r>
          </a:p>
        </p:txBody>
      </p:sp>
      <p:sp>
        <p:nvSpPr>
          <p:cNvPr id="11267" name="Content Placeholder 2"/>
          <p:cNvSpPr>
            <a:spLocks noGrp="1"/>
          </p:cNvSpPr>
          <p:nvPr>
            <p:ph idx="1"/>
          </p:nvPr>
        </p:nvSpPr>
        <p:spPr/>
        <p:txBody>
          <a:bodyPr>
            <a:normAutofit fontScale="92500" lnSpcReduction="20000"/>
          </a:bodyPr>
          <a:lstStyle/>
          <a:p>
            <a:pPr eaLnBrk="1" hangingPunct="1"/>
            <a:r>
              <a:rPr lang="en-US" sz="2800" dirty="0" smtClean="0">
                <a:latin typeface="Times New Roman" pitchFamily="18" charset="0"/>
                <a:cs typeface="Times New Roman" pitchFamily="18" charset="0"/>
              </a:rPr>
              <a:t>How did you choose the topic?</a:t>
            </a:r>
          </a:p>
          <a:p>
            <a:pPr eaLnBrk="1" hangingPunct="1"/>
            <a:r>
              <a:rPr lang="en-US" sz="2800" dirty="0" smtClean="0">
                <a:latin typeface="Times New Roman" pitchFamily="18" charset="0"/>
                <a:cs typeface="Times New Roman" pitchFamily="18" charset="0"/>
              </a:rPr>
              <a:t>What kind of greater historical context does the research that you are engaged in exist within?</a:t>
            </a:r>
          </a:p>
          <a:p>
            <a:pPr eaLnBrk="1" hangingPunct="1"/>
            <a:r>
              <a:rPr lang="en-US" sz="2800" dirty="0" smtClean="0">
                <a:latin typeface="Times New Roman" pitchFamily="18" charset="0"/>
                <a:cs typeface="Times New Roman" pitchFamily="18" charset="0"/>
              </a:rPr>
              <a:t>You may want to talk about any related experiments or research that specific people have done in the past, including landmark research cases which are related to the topic at hand.</a:t>
            </a:r>
          </a:p>
        </p:txBody>
      </p:sp>
    </p:spTree>
  </p:cSld>
  <p:clrMapOvr>
    <a:masterClrMapping/>
  </p:clrMapOvr>
  <p:transition advClick="0" advTm="12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1.2 Problem Statement</a:t>
            </a:r>
          </a:p>
        </p:txBody>
      </p:sp>
      <p:sp>
        <p:nvSpPr>
          <p:cNvPr id="12291" name="Content Placeholder 2"/>
          <p:cNvSpPr>
            <a:spLocks noGrp="1"/>
          </p:cNvSpPr>
          <p:nvPr>
            <p:ph idx="1"/>
          </p:nvPr>
        </p:nvSpPr>
        <p:spPr/>
        <p:txBody>
          <a:bodyPr/>
          <a:lstStyle/>
          <a:p>
            <a:pPr eaLnBrk="1" hangingPunct="1">
              <a:buFont typeface="Wingdings" pitchFamily="124" charset="2"/>
              <a:buNone/>
            </a:pPr>
            <a:r>
              <a:rPr lang="en-US" sz="2000" dirty="0" smtClean="0">
                <a:latin typeface="Times New Roman" pitchFamily="18" charset="0"/>
                <a:cs typeface="Times New Roman" pitchFamily="18" charset="0"/>
              </a:rPr>
              <a:t>The problem statement should be consists of three min points:</a:t>
            </a:r>
          </a:p>
          <a:p>
            <a:pPr eaLnBrk="1" hangingPunct="1"/>
            <a:r>
              <a:rPr lang="en-US" sz="2000" dirty="0" smtClean="0">
                <a:latin typeface="Times New Roman" pitchFamily="18" charset="0"/>
                <a:cs typeface="Times New Roman" pitchFamily="18" charset="0"/>
              </a:rPr>
              <a:t>Results of past studies</a:t>
            </a:r>
          </a:p>
          <a:p>
            <a:pPr eaLnBrk="1" hangingPunct="1"/>
            <a:r>
              <a:rPr lang="en-US" sz="2000" dirty="0" smtClean="0">
                <a:latin typeface="Times New Roman" pitchFamily="18" charset="0"/>
                <a:cs typeface="Times New Roman" pitchFamily="18" charset="0"/>
              </a:rPr>
              <a:t>Research gap</a:t>
            </a:r>
          </a:p>
          <a:p>
            <a:pPr eaLnBrk="1" hangingPunct="1"/>
            <a:r>
              <a:rPr lang="en-US" sz="2000" dirty="0" smtClean="0">
                <a:latin typeface="Times New Roman" pitchFamily="18" charset="0"/>
                <a:cs typeface="Times New Roman" pitchFamily="18" charset="0"/>
              </a:rPr>
              <a:t>Fulfilling research gap</a:t>
            </a:r>
          </a:p>
          <a:p>
            <a:pPr eaLnBrk="1" hangingPunct="1"/>
            <a:endParaRPr lang="en-US" dirty="0" smtClean="0">
              <a:latin typeface="Times New Roman" pitchFamily="18" charset="0"/>
              <a:cs typeface="Times New Roman" pitchFamily="18" charset="0"/>
            </a:endParaRPr>
          </a:p>
        </p:txBody>
      </p:sp>
    </p:spTree>
  </p:cSld>
  <p:clrMapOvr>
    <a:masterClrMapping/>
  </p:clrMapOvr>
  <p:transition advClick="0" advTm="12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066800"/>
          </a:xfrm>
        </p:spPr>
        <p:txBody>
          <a:bodyPr/>
          <a:lstStyle/>
          <a:p>
            <a:pPr eaLnBrk="1" hangingPunct="1">
              <a:defRPr/>
            </a:pPr>
            <a:r>
              <a:rPr lang="en-US" dirty="0" smtClean="0">
                <a:latin typeface="Times New Roman" pitchFamily="18" charset="0"/>
                <a:cs typeface="Times New Roman" pitchFamily="18" charset="0"/>
              </a:rPr>
              <a:t>1.3 Research Objective</a:t>
            </a:r>
          </a:p>
        </p:txBody>
      </p:sp>
      <p:sp>
        <p:nvSpPr>
          <p:cNvPr id="3" name="Content Placeholder 2"/>
          <p:cNvSpPr>
            <a:spLocks noGrp="1"/>
          </p:cNvSpPr>
          <p:nvPr>
            <p:ph idx="1"/>
          </p:nvPr>
        </p:nvSpPr>
        <p:spPr>
          <a:xfrm>
            <a:off x="990600" y="2362200"/>
            <a:ext cx="7772400" cy="4343400"/>
          </a:xfrm>
        </p:spPr>
        <p:txBody>
          <a:bodyPr/>
          <a:lstStyle/>
          <a:p>
            <a:pPr algn="just" eaLnBrk="1" hangingPunct="1">
              <a:buFont typeface="Wingdings" pitchFamily="124" charset="2"/>
              <a:buNone/>
              <a:defRPr/>
            </a:pPr>
            <a:r>
              <a:rPr lang="en-US" sz="2400" dirty="0" smtClean="0">
                <a:latin typeface="Times New Roman" pitchFamily="18" charset="0"/>
                <a:cs typeface="Times New Roman" pitchFamily="18" charset="0"/>
              </a:rPr>
              <a:t>The objective is a single statement or paragraph that explains what the study intends to accomplish. A few typical statements are:</a:t>
            </a:r>
          </a:p>
          <a:p>
            <a:pPr eaLnBrk="1" hangingPunct="1">
              <a:defRPr/>
            </a:pPr>
            <a:r>
              <a:rPr lang="en-US" sz="2400" dirty="0" smtClean="0">
                <a:latin typeface="Times New Roman" pitchFamily="18" charset="0"/>
                <a:cs typeface="Times New Roman" pitchFamily="18" charset="0"/>
              </a:rPr>
              <a:t>The objective of this study is to...</a:t>
            </a:r>
          </a:p>
          <a:p>
            <a:pPr lvl="2" eaLnBrk="1" hangingPunct="1">
              <a:buFont typeface="Wingdings" pitchFamily="124" charset="2"/>
              <a:buNone/>
              <a:defRPr/>
            </a:pPr>
            <a:r>
              <a:rPr lang="en-US" sz="1800" dirty="0" smtClean="0">
                <a:latin typeface="Times New Roman" pitchFamily="18" charset="0"/>
                <a:cs typeface="Times New Roman" pitchFamily="18" charset="0"/>
              </a:rPr>
              <a:t>... overcome the difficulty with ...</a:t>
            </a:r>
          </a:p>
          <a:p>
            <a:pPr lvl="2" eaLnBrk="1" hangingPunct="1">
              <a:buFont typeface="Wingdings" pitchFamily="124" charset="2"/>
              <a:buNone/>
              <a:defRPr/>
            </a:pPr>
            <a:r>
              <a:rPr lang="en-US" sz="1800" dirty="0" smtClean="0">
                <a:latin typeface="Times New Roman" pitchFamily="18" charset="0"/>
                <a:cs typeface="Times New Roman" pitchFamily="18" charset="0"/>
              </a:rPr>
              <a:t>... discover what ...</a:t>
            </a:r>
          </a:p>
          <a:p>
            <a:pPr lvl="2" eaLnBrk="1" hangingPunct="1">
              <a:buFont typeface="Wingdings" pitchFamily="124" charset="2"/>
              <a:buNone/>
              <a:defRPr/>
            </a:pPr>
            <a:r>
              <a:rPr lang="en-US" sz="1800" dirty="0" smtClean="0">
                <a:latin typeface="Times New Roman" pitchFamily="18" charset="0"/>
                <a:cs typeface="Times New Roman" pitchFamily="18" charset="0"/>
              </a:rPr>
              <a:t>... understand the causes or effects of ...</a:t>
            </a:r>
          </a:p>
          <a:p>
            <a:pPr lvl="2" eaLnBrk="1" hangingPunct="1">
              <a:buFont typeface="Wingdings" pitchFamily="124" charset="2"/>
              <a:buNone/>
              <a:defRPr/>
            </a:pPr>
            <a:r>
              <a:rPr lang="en-US" sz="1800" dirty="0" smtClean="0">
                <a:latin typeface="Times New Roman" pitchFamily="18" charset="0"/>
                <a:cs typeface="Times New Roman" pitchFamily="18" charset="0"/>
              </a:rPr>
              <a:t>... refine our current understanding of ...</a:t>
            </a:r>
          </a:p>
          <a:p>
            <a:pPr lvl="2" eaLnBrk="1" hangingPunct="1">
              <a:buFont typeface="Wingdings" pitchFamily="124" charset="2"/>
              <a:buNone/>
              <a:defRPr/>
            </a:pPr>
            <a:r>
              <a:rPr lang="en-US" sz="1800" dirty="0" smtClean="0">
                <a:latin typeface="Times New Roman" pitchFamily="18" charset="0"/>
                <a:cs typeface="Times New Roman" pitchFamily="18" charset="0"/>
              </a:rPr>
              <a:t>... provide a new interpretation of ...</a:t>
            </a:r>
          </a:p>
          <a:p>
            <a:pPr lvl="2" eaLnBrk="1" hangingPunct="1">
              <a:buFont typeface="Wingdings" pitchFamily="124" charset="2"/>
              <a:buNone/>
              <a:defRPr/>
            </a:pPr>
            <a:r>
              <a:rPr lang="en-US" sz="1800" dirty="0" smtClean="0">
                <a:latin typeface="Times New Roman" pitchFamily="18" charset="0"/>
                <a:cs typeface="Times New Roman" pitchFamily="18" charset="0"/>
              </a:rPr>
              <a:t>... understand what makes-successful or unsuccessful</a:t>
            </a:r>
          </a:p>
          <a:p>
            <a:pPr eaLnBrk="1" hangingPunct="1">
              <a:defRPr/>
            </a:pPr>
            <a:endParaRPr lang="en-US" dirty="0" smtClean="0">
              <a:latin typeface="Times New Roman" pitchFamily="18" charset="0"/>
              <a:cs typeface="Times New Roman" pitchFamily="18" charset="0"/>
            </a:endParaRPr>
          </a:p>
        </p:txBody>
      </p:sp>
    </p:spTree>
  </p:cSld>
  <p:clrMapOvr>
    <a:masterClrMapping/>
  </p:clrMapOvr>
  <p:transition advClick="0" advTm="12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1.5 Scope of the Study</a:t>
            </a:r>
          </a:p>
        </p:txBody>
      </p:sp>
      <p:sp>
        <p:nvSpPr>
          <p:cNvPr id="16387" name="Content Placeholder 2"/>
          <p:cNvSpPr>
            <a:spLocks noGrp="1"/>
          </p:cNvSpPr>
          <p:nvPr>
            <p:ph idx="1"/>
          </p:nvPr>
        </p:nvSpPr>
        <p:spPr/>
        <p:txBody>
          <a:bodyPr/>
          <a:lstStyle/>
          <a:p>
            <a:pPr eaLnBrk="1" hangingPunct="1">
              <a:buFont typeface="Wingdings" pitchFamily="124" charset="2"/>
              <a:buNone/>
            </a:pPr>
            <a:r>
              <a:rPr lang="en-US" dirty="0" smtClean="0">
                <a:latin typeface="Times New Roman" pitchFamily="18" charset="0"/>
                <a:cs typeface="Times New Roman" pitchFamily="18" charset="0"/>
              </a:rPr>
              <a:t>The scope of the study answers the questions:</a:t>
            </a:r>
          </a:p>
          <a:p>
            <a:pPr eaLnBrk="1" hangingPunct="1"/>
            <a:r>
              <a:rPr lang="en-US" dirty="0" smtClean="0">
                <a:latin typeface="Times New Roman" pitchFamily="18" charset="0"/>
                <a:cs typeface="Times New Roman" pitchFamily="18" charset="0"/>
              </a:rPr>
              <a:t>Why is your study important?</a:t>
            </a:r>
          </a:p>
          <a:p>
            <a:pPr eaLnBrk="1" hangingPunct="1"/>
            <a:r>
              <a:rPr lang="en-US" dirty="0" smtClean="0">
                <a:latin typeface="Times New Roman" pitchFamily="18" charset="0"/>
                <a:cs typeface="Times New Roman" pitchFamily="18" charset="0"/>
              </a:rPr>
              <a:t>To whom is it important?</a:t>
            </a:r>
          </a:p>
          <a:p>
            <a:pPr eaLnBrk="1" hangingPunct="1"/>
            <a:r>
              <a:rPr lang="en-US" dirty="0" smtClean="0">
                <a:latin typeface="Times New Roman" pitchFamily="18" charset="0"/>
                <a:cs typeface="Times New Roman" pitchFamily="18" charset="0"/>
              </a:rPr>
              <a:t>What benefit(s) will occur if your study is done?</a:t>
            </a:r>
          </a:p>
        </p:txBody>
      </p:sp>
    </p:spTree>
  </p:cSld>
  <p:clrMapOvr>
    <a:masterClrMapping/>
  </p:clrMapOvr>
  <p:transition advClick="0" advTm="12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1.6 Limitations of the Study</a:t>
            </a:r>
          </a:p>
        </p:txBody>
      </p:sp>
      <p:sp>
        <p:nvSpPr>
          <p:cNvPr id="17411" name="Content Placeholder 2"/>
          <p:cNvSpPr>
            <a:spLocks noGrp="1"/>
          </p:cNvSpPr>
          <p:nvPr>
            <p:ph idx="1"/>
          </p:nvPr>
        </p:nvSpPr>
        <p:spPr/>
        <p:txBody>
          <a:bodyPr>
            <a:normAutofit/>
          </a:bodyPr>
          <a:lstStyle/>
          <a:p>
            <a:pPr eaLnBrk="1" hangingPunct="1">
              <a:buFont typeface="Wingdings" pitchFamily="124" charset="2"/>
              <a:buNone/>
            </a:pPr>
            <a:r>
              <a:rPr lang="en-US" sz="2000" dirty="0" smtClean="0">
                <a:latin typeface="Times New Roman" pitchFamily="18" charset="0"/>
                <a:cs typeface="Times New Roman" pitchFamily="18" charset="0"/>
              </a:rPr>
              <a:t>Limitation identifies potential weaknesses of the study.</a:t>
            </a:r>
          </a:p>
          <a:p>
            <a:pPr eaLnBrk="1" hangingPunct="1"/>
            <a:r>
              <a:rPr lang="en-US" sz="2000" dirty="0" smtClean="0">
                <a:latin typeface="Times New Roman" pitchFamily="18" charset="0"/>
                <a:cs typeface="Times New Roman" pitchFamily="18" charset="0"/>
              </a:rPr>
              <a:t>Time Constraint</a:t>
            </a:r>
          </a:p>
          <a:p>
            <a:pPr eaLnBrk="1" hangingPunct="1"/>
            <a:r>
              <a:rPr lang="en-US" sz="2000" dirty="0" smtClean="0">
                <a:latin typeface="Times New Roman" pitchFamily="18" charset="0"/>
                <a:cs typeface="Times New Roman" pitchFamily="18" charset="0"/>
              </a:rPr>
              <a:t>Budget Constraint</a:t>
            </a:r>
          </a:p>
          <a:p>
            <a:pPr eaLnBrk="1" hangingPunct="1"/>
            <a:r>
              <a:rPr lang="en-US" sz="2000" dirty="0" smtClean="0">
                <a:latin typeface="Times New Roman" pitchFamily="18" charset="0"/>
                <a:cs typeface="Times New Roman" pitchFamily="18" charset="0"/>
              </a:rPr>
              <a:t>Demographic Constraint</a:t>
            </a:r>
          </a:p>
          <a:p>
            <a:pPr eaLnBrk="1" hangingPunct="1"/>
            <a:r>
              <a:rPr lang="en-US" sz="2000" dirty="0" smtClean="0">
                <a:latin typeface="Times New Roman" pitchFamily="18" charset="0"/>
                <a:cs typeface="Times New Roman" pitchFamily="18" charset="0"/>
              </a:rPr>
              <a:t>Communication Understanding Constraint</a:t>
            </a:r>
          </a:p>
          <a:p>
            <a:pPr eaLnBrk="1" hangingPunct="1"/>
            <a:r>
              <a:rPr lang="en-US" sz="2000" dirty="0" smtClean="0">
                <a:latin typeface="Times New Roman" pitchFamily="18" charset="0"/>
                <a:cs typeface="Times New Roman" pitchFamily="18" charset="0"/>
              </a:rPr>
              <a:t>Sample Size</a:t>
            </a:r>
          </a:p>
        </p:txBody>
      </p:sp>
    </p:spTree>
  </p:cSld>
  <p:clrMapOvr>
    <a:masterClrMapping/>
  </p:clrMapOvr>
  <p:transition advClick="0" advTm="1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2. Literature Review</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66441" y="2489200"/>
            <a:ext cx="7286959" cy="3530600"/>
          </a:xfrm>
        </p:spPr>
        <p:txBody>
          <a:bodyPr>
            <a:normAutofit/>
          </a:bodyPr>
          <a:lstStyle/>
          <a:p>
            <a:pPr>
              <a:buNone/>
            </a:pPr>
            <a:r>
              <a:rPr lang="en-US" sz="2400" dirty="0" smtClean="0">
                <a:latin typeface="Times New Roman" pitchFamily="18" charset="0"/>
                <a:cs typeface="Times New Roman" pitchFamily="18" charset="0"/>
              </a:rPr>
              <a:t>2.1 </a:t>
            </a:r>
            <a:r>
              <a:rPr lang="en-US" sz="2400" dirty="0" smtClean="0">
                <a:solidFill>
                  <a:srgbClr val="FF0000"/>
                </a:solidFill>
                <a:latin typeface="Times New Roman" pitchFamily="18" charset="0"/>
                <a:cs typeface="Times New Roman" pitchFamily="18" charset="0"/>
              </a:rPr>
              <a:t>Theoretical Background</a:t>
            </a:r>
          </a:p>
          <a:p>
            <a:pPr algn="just">
              <a:buNone/>
            </a:pPr>
            <a:r>
              <a:rPr lang="en-US" sz="2400" dirty="0" smtClean="0">
                <a:latin typeface="Times New Roman" pitchFamily="18" charset="0"/>
                <a:cs typeface="Times New Roman" pitchFamily="18" charset="0"/>
              </a:rPr>
              <a:t>2.2  Empirical Studies </a:t>
            </a:r>
          </a:p>
          <a:p>
            <a:pPr>
              <a:buNone/>
            </a:pPr>
            <a:r>
              <a:rPr lang="en-US" sz="2400" dirty="0" smtClean="0">
                <a:latin typeface="Times New Roman" pitchFamily="18" charset="0"/>
                <a:cs typeface="Times New Roman" pitchFamily="18" charset="0"/>
              </a:rPr>
              <a:t>	The empirical studies should be include at least 25 or more </a:t>
            </a:r>
            <a:r>
              <a:rPr lang="en-US" sz="2400" dirty="0" smtClean="0">
                <a:solidFill>
                  <a:srgbClr val="0070C0"/>
                </a:solidFill>
                <a:latin typeface="Times New Roman" pitchFamily="18" charset="0"/>
                <a:cs typeface="Times New Roman" pitchFamily="18" charset="0"/>
              </a:rPr>
              <a:t>most relevant </a:t>
            </a:r>
            <a:r>
              <a:rPr lang="en-US" sz="2400" dirty="0" smtClean="0">
                <a:latin typeface="Times New Roman" pitchFamily="18" charset="0"/>
                <a:cs typeface="Times New Roman" pitchFamily="18" charset="0"/>
              </a:rPr>
              <a:t>research papers/studies. </a:t>
            </a:r>
          </a:p>
          <a:p>
            <a:pPr>
              <a:buNone/>
            </a:pPr>
            <a:r>
              <a:rPr lang="en-US" sz="2400" dirty="0" smtClean="0">
                <a:latin typeface="Times New Roman" pitchFamily="18" charset="0"/>
                <a:cs typeface="Times New Roman" pitchFamily="18" charset="0"/>
              </a:rPr>
              <a:t>	</a:t>
            </a:r>
          </a:p>
          <a:p>
            <a:pPr>
              <a:buNone/>
            </a:pPr>
            <a:r>
              <a:rPr lang="en-US" sz="2400" dirty="0" smtClean="0">
                <a:solidFill>
                  <a:srgbClr val="FF0000"/>
                </a:solidFill>
                <a:latin typeface="Times New Roman" pitchFamily="18" charset="0"/>
                <a:cs typeface="Times New Roman" pitchFamily="18" charset="0"/>
              </a:rPr>
              <a:t>These should be Chronological order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2. Literature Review</a:t>
            </a:r>
          </a:p>
        </p:txBody>
      </p:sp>
      <p:sp>
        <p:nvSpPr>
          <p:cNvPr id="9219" name="Content Placeholder 2"/>
          <p:cNvSpPr>
            <a:spLocks noGrp="1"/>
          </p:cNvSpPr>
          <p:nvPr>
            <p:ph idx="1"/>
          </p:nvPr>
        </p:nvSpPr>
        <p:spPr>
          <a:xfrm>
            <a:off x="864382" y="2489200"/>
            <a:ext cx="7365218" cy="3530600"/>
          </a:xfrm>
        </p:spPr>
        <p:txBody>
          <a:bodyPr>
            <a:normAutofit/>
          </a:bodyPr>
          <a:lstStyle/>
          <a:p>
            <a:pPr algn="just" eaLnBrk="1" hangingPunct="1">
              <a:buFont typeface="Wingdings" pitchFamily="124" charset="2"/>
              <a:buNone/>
            </a:pPr>
            <a:r>
              <a:rPr lang="en-US" sz="2400" dirty="0" smtClean="0">
                <a:latin typeface="Times New Roman" pitchFamily="18" charset="0"/>
                <a:cs typeface="Times New Roman" pitchFamily="18" charset="0"/>
              </a:rPr>
              <a:t>The literature broadly refers to information relevant to your topic of interest. Such works may deal specifically or more generally with your topic of interest. While such information may be obtained from a variety of sources, including books, journal articles, reports, etc., the focus is on scholarly published materials.</a:t>
            </a:r>
          </a:p>
        </p:txBody>
      </p:sp>
    </p:spTree>
  </p:cSld>
  <p:clrMapOvr>
    <a:masterClrMapping/>
  </p:clrMapOvr>
  <p:transition advClick="0" advTm="12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fontScale="77500" lnSpcReduction="20000"/>
          </a:bodyPr>
          <a:lstStyle/>
          <a:p>
            <a:r>
              <a:rPr lang="en-US" sz="2800" dirty="0"/>
              <a:t>Grade </a:t>
            </a:r>
            <a:r>
              <a:rPr lang="en-US" sz="2800" dirty="0" smtClean="0"/>
              <a:t>temptation</a:t>
            </a:r>
          </a:p>
          <a:p>
            <a:r>
              <a:rPr lang="en-US" sz="2800" dirty="0"/>
              <a:t>Previous Research Oriented </a:t>
            </a:r>
            <a:r>
              <a:rPr lang="en-US" sz="2800" dirty="0" smtClean="0"/>
              <a:t>Courses</a:t>
            </a:r>
          </a:p>
          <a:p>
            <a:r>
              <a:rPr lang="en-US" sz="2800" dirty="0"/>
              <a:t>Work </a:t>
            </a:r>
            <a:r>
              <a:rPr lang="en-US" sz="2800" dirty="0" smtClean="0"/>
              <a:t>Experiences</a:t>
            </a:r>
          </a:p>
          <a:p>
            <a:r>
              <a:rPr lang="en-US" sz="2800" dirty="0" smtClean="0"/>
              <a:t>Marketable</a:t>
            </a:r>
          </a:p>
          <a:p>
            <a:r>
              <a:rPr lang="en-US" sz="2800" dirty="0"/>
              <a:t>Promotion/ Growth at </a:t>
            </a:r>
            <a:r>
              <a:rPr lang="en-US" sz="2800" dirty="0" smtClean="0"/>
              <a:t>jobs</a:t>
            </a:r>
          </a:p>
          <a:p>
            <a:r>
              <a:rPr lang="en-US" sz="2800" dirty="0"/>
              <a:t>Feedback from Corporate </a:t>
            </a:r>
            <a:r>
              <a:rPr lang="en-US" sz="2800" dirty="0" smtClean="0"/>
              <a:t>world</a:t>
            </a:r>
          </a:p>
          <a:p>
            <a:r>
              <a:rPr lang="en-US" sz="2800" dirty="0"/>
              <a:t>Google Scholar Research </a:t>
            </a:r>
            <a:r>
              <a:rPr lang="en-US" sz="2800" dirty="0" smtClean="0"/>
              <a:t>Contextualization</a:t>
            </a:r>
          </a:p>
          <a:p>
            <a:r>
              <a:rPr lang="en-US" sz="2800" dirty="0"/>
              <a:t>Projects from Corporate World</a:t>
            </a:r>
          </a:p>
        </p:txBody>
      </p:sp>
    </p:spTree>
    <p:extLst>
      <p:ext uri="{BB962C8B-B14F-4D97-AF65-F5344CB8AC3E}">
        <p14:creationId xmlns:p14="http://schemas.microsoft.com/office/powerpoint/2010/main" val="317585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Why we do Literature Review?</a:t>
            </a:r>
          </a:p>
        </p:txBody>
      </p:sp>
      <p:sp>
        <p:nvSpPr>
          <p:cNvPr id="20482" name="Content Placeholder 2"/>
          <p:cNvSpPr>
            <a:spLocks noGrp="1"/>
          </p:cNvSpPr>
          <p:nvPr>
            <p:ph idx="1"/>
          </p:nvPr>
        </p:nvSpPr>
        <p:spPr>
          <a:xfrm>
            <a:off x="914400" y="2438400"/>
            <a:ext cx="7772400" cy="3657600"/>
          </a:xfrm>
        </p:spPr>
        <p:txBody>
          <a:bodyPr>
            <a:normAutofit/>
          </a:bodyPr>
          <a:lstStyle/>
          <a:p>
            <a:pPr algn="just">
              <a:buFont typeface="Wingdings" pitchFamily="124" charset="2"/>
              <a:buNone/>
              <a:defRPr/>
            </a:pPr>
            <a:r>
              <a:rPr lang="en-US" sz="2400" dirty="0" smtClean="0">
                <a:latin typeface="Times New Roman" pitchFamily="18" charset="0"/>
                <a:cs typeface="Times New Roman" pitchFamily="18" charset="0"/>
              </a:rPr>
              <a:t>There are several reasons why you may conduct a literature review:</a:t>
            </a:r>
          </a:p>
          <a:p>
            <a:pPr lvl="2" algn="just">
              <a:defRPr/>
            </a:pPr>
            <a:r>
              <a:rPr lang="en-US" sz="1800" dirty="0" smtClean="0">
                <a:latin typeface="Times New Roman" pitchFamily="18" charset="0"/>
                <a:cs typeface="Times New Roman" pitchFamily="18" charset="0"/>
              </a:rPr>
              <a:t>to ensure you have a thorough understanding of the topic </a:t>
            </a:r>
          </a:p>
          <a:p>
            <a:pPr lvl="2" algn="just">
              <a:defRPr/>
            </a:pPr>
            <a:r>
              <a:rPr lang="en-US" sz="1800" dirty="0" smtClean="0">
                <a:latin typeface="Times New Roman" pitchFamily="18" charset="0"/>
                <a:cs typeface="Times New Roman" pitchFamily="18" charset="0"/>
              </a:rPr>
              <a:t>to identify potential areas for research </a:t>
            </a:r>
          </a:p>
          <a:p>
            <a:pPr lvl="2" algn="just">
              <a:defRPr/>
            </a:pPr>
            <a:r>
              <a:rPr lang="en-US" sz="1800" dirty="0" smtClean="0">
                <a:latin typeface="Times New Roman" pitchFamily="18" charset="0"/>
                <a:cs typeface="Times New Roman" pitchFamily="18" charset="0"/>
              </a:rPr>
              <a:t>to identify similar work done within the area </a:t>
            </a:r>
          </a:p>
          <a:p>
            <a:pPr lvl="2" algn="just">
              <a:defRPr/>
            </a:pPr>
            <a:r>
              <a:rPr lang="en-US" sz="1800" dirty="0" smtClean="0">
                <a:latin typeface="Times New Roman" pitchFamily="18" charset="0"/>
                <a:cs typeface="Times New Roman" pitchFamily="18" charset="0"/>
              </a:rPr>
              <a:t>identifying knowledge gaps that demand of further investigation </a:t>
            </a:r>
          </a:p>
          <a:p>
            <a:pPr lvl="2" algn="just">
              <a:defRPr/>
            </a:pPr>
            <a:r>
              <a:rPr lang="en-US" sz="1800" dirty="0" smtClean="0">
                <a:latin typeface="Times New Roman" pitchFamily="18" charset="0"/>
                <a:cs typeface="Times New Roman" pitchFamily="18" charset="0"/>
              </a:rPr>
              <a:t>to compare previous findings </a:t>
            </a:r>
          </a:p>
          <a:p>
            <a:pPr lvl="2" algn="just">
              <a:defRPr/>
            </a:pPr>
            <a:r>
              <a:rPr lang="en-US" sz="1800" dirty="0" smtClean="0">
                <a:latin typeface="Times New Roman" pitchFamily="18" charset="0"/>
                <a:cs typeface="Times New Roman" pitchFamily="18" charset="0"/>
              </a:rPr>
              <a:t>to critique existing findings and suggest further studies. </a:t>
            </a:r>
          </a:p>
          <a:p>
            <a:pPr>
              <a:defRPr/>
            </a:pPr>
            <a:endParaRPr lang="en-US" dirty="0" smtClean="0">
              <a:latin typeface="Times New Roman" pitchFamily="18" charset="0"/>
              <a:cs typeface="Times New Roman" pitchFamily="18" charset="0"/>
            </a:endParaRPr>
          </a:p>
        </p:txBody>
      </p:sp>
    </p:spTree>
  </p:cSld>
  <p:clrMapOvr>
    <a:masterClrMapping/>
  </p:clrMapOvr>
  <p:transition advClick="0" advTm="1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Sources for Literature Review</a:t>
            </a:r>
          </a:p>
        </p:txBody>
      </p:sp>
      <p:sp>
        <p:nvSpPr>
          <p:cNvPr id="11267" name="Content Placeholder 2"/>
          <p:cNvSpPr>
            <a:spLocks noGrp="1"/>
          </p:cNvSpPr>
          <p:nvPr>
            <p:ph idx="1"/>
          </p:nvPr>
        </p:nvSpPr>
        <p:spPr/>
        <p:txBody>
          <a:bodyPr>
            <a:normAutofit/>
          </a:bodyPr>
          <a:lstStyle/>
          <a:p>
            <a:pPr algn="just" eaLnBrk="1" hangingPunct="1"/>
            <a:r>
              <a:rPr lang="en-US" sz="2000" b="1" dirty="0" smtClean="0">
                <a:latin typeface="Times New Roman" pitchFamily="18" charset="0"/>
                <a:cs typeface="Times New Roman" pitchFamily="18" charset="0"/>
              </a:rPr>
              <a:t>Primary source: </a:t>
            </a:r>
            <a:r>
              <a:rPr lang="en-US" sz="2000" dirty="0" smtClean="0">
                <a:latin typeface="Times New Roman" pitchFamily="18" charset="0"/>
                <a:cs typeface="Times New Roman" pitchFamily="18" charset="0"/>
              </a:rPr>
              <a:t>Original research from journals, articles or conferences, original materials such as historical documents, or creative works such as art or literature.</a:t>
            </a:r>
          </a:p>
          <a:p>
            <a:pPr algn="just" eaLnBrk="1" hangingPunct="1"/>
            <a:r>
              <a:rPr lang="en-US" sz="2000" b="1" dirty="0" smtClean="0">
                <a:latin typeface="Times New Roman" pitchFamily="18" charset="0"/>
                <a:cs typeface="Times New Roman" pitchFamily="18" charset="0"/>
              </a:rPr>
              <a:t>Secondary source: </a:t>
            </a:r>
            <a:r>
              <a:rPr lang="en-US" sz="2000" dirty="0" smtClean="0">
                <a:latin typeface="Times New Roman" pitchFamily="18" charset="0"/>
                <a:cs typeface="Times New Roman" pitchFamily="18" charset="0"/>
              </a:rPr>
              <a:t>Evaluations, reviews or syntheses of original work</a:t>
            </a:r>
          </a:p>
        </p:txBody>
      </p:sp>
    </p:spTree>
  </p:cSld>
  <p:clrMapOvr>
    <a:masterClrMapping/>
  </p:clrMapOvr>
  <p:transition advClick="0" advTm="12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defRPr/>
            </a:pPr>
            <a:r>
              <a:rPr lang="en-US" dirty="0" smtClean="0">
                <a:latin typeface="Times New Roman" pitchFamily="18" charset="0"/>
                <a:cs typeface="Times New Roman" pitchFamily="18" charset="0"/>
              </a:rPr>
              <a:t>Format of Literature Review</a:t>
            </a:r>
          </a:p>
        </p:txBody>
      </p:sp>
      <p:sp>
        <p:nvSpPr>
          <p:cNvPr id="13314" name="Content Placeholder 2"/>
          <p:cNvSpPr>
            <a:spLocks noGrp="1"/>
          </p:cNvSpPr>
          <p:nvPr>
            <p:ph idx="1"/>
          </p:nvPr>
        </p:nvSpPr>
        <p:spPr>
          <a:xfrm>
            <a:off x="990600" y="2438400"/>
            <a:ext cx="7391400" cy="3581400"/>
          </a:xfrm>
        </p:spPr>
        <p:txBody>
          <a:bodyPr/>
          <a:lstStyle/>
          <a:p>
            <a:pPr algn="just">
              <a:buFont typeface="Wingdings" pitchFamily="124" charset="2"/>
              <a:buNone/>
            </a:pPr>
            <a:r>
              <a:rPr lang="en-US"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Raza</a:t>
            </a:r>
            <a:r>
              <a:rPr lang="en-US" sz="2800" dirty="0" smtClean="0">
                <a:latin typeface="Times New Roman" pitchFamily="18" charset="0"/>
                <a:cs typeface="Times New Roman" pitchFamily="18" charset="0"/>
              </a:rPr>
              <a:t> et al. (2011) examine …………….by using data……….. . They use the ………………………………. Variables used for the study ……………………………... Results indicate that ………………………………… Hence it is suggested that ………………………………………………….</a:t>
            </a:r>
          </a:p>
        </p:txBody>
      </p:sp>
    </p:spTree>
  </p:cSld>
  <p:clrMapOvr>
    <a:masterClrMapping/>
  </p:clrMapOvr>
  <p:transition advClick="0" advTm="12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304800"/>
            <a:ext cx="7772400" cy="1143000"/>
          </a:xfrm>
        </p:spPr>
        <p:txBody>
          <a:bodyPr/>
          <a:lstStyle/>
          <a:p>
            <a:pPr eaLnBrk="1" hangingPunct="1">
              <a:defRPr/>
            </a:pPr>
            <a:r>
              <a:rPr lang="en-US" dirty="0" smtClean="0">
                <a:latin typeface="Times New Roman" pitchFamily="18" charset="0"/>
                <a:cs typeface="Times New Roman" pitchFamily="18" charset="0"/>
              </a:rPr>
              <a:t>Format of Literature Review</a:t>
            </a:r>
          </a:p>
        </p:txBody>
      </p:sp>
      <p:sp>
        <p:nvSpPr>
          <p:cNvPr id="15362" name="Content Placeholder 2"/>
          <p:cNvSpPr>
            <a:spLocks noGrp="1"/>
          </p:cNvSpPr>
          <p:nvPr>
            <p:ph idx="1"/>
          </p:nvPr>
        </p:nvSpPr>
        <p:spPr>
          <a:xfrm>
            <a:off x="914400" y="2743200"/>
            <a:ext cx="7772400" cy="2819400"/>
          </a:xfrm>
        </p:spPr>
        <p:txBody>
          <a:bodyPr>
            <a:normAutofit fontScale="85000" lnSpcReduction="20000"/>
          </a:bodyPr>
          <a:lstStyle/>
          <a:p>
            <a:pPr algn="just">
              <a:buFont typeface="Wingdings" pitchFamily="124" charset="2"/>
              <a:buNone/>
            </a:pPr>
            <a:r>
              <a:rPr lang="en-US"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Raza</a:t>
            </a:r>
            <a:r>
              <a:rPr lang="en-US" sz="2400" dirty="0" smtClean="0">
                <a:latin typeface="Times New Roman" pitchFamily="18" charset="0"/>
                <a:cs typeface="Times New Roman" pitchFamily="18" charset="0"/>
              </a:rPr>
              <a:t> et al. (2011) examine the impact of job characteristics on employee motivation in health sector of Pakistan through sample size of 400 participants. They use factor analysis and multiple regression techniques. They use five variables; skills variety, task identity, feedback, working environment and task significance. Results indicate the positive and significant relationship of working environment, task identity and skill variety with employee motivation, while task significance and feedback show insignificant relationship. They suggest that employer should focus on working environment, task identity and skill variety to enhance the motivation level of their employees. </a:t>
            </a:r>
          </a:p>
        </p:txBody>
      </p:sp>
    </p:spTree>
  </p:cSld>
  <p:clrMapOvr>
    <a:masterClrMapping/>
  </p:clrMapOvr>
  <p:transition advClick="0" advTm="12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64" y="925605"/>
            <a:ext cx="6604036" cy="711359"/>
          </a:xfrm>
        </p:spPr>
        <p:txBody>
          <a:bodyPr/>
          <a:lstStyle/>
          <a:p>
            <a:r>
              <a:rPr lang="en-US" dirty="0" smtClean="0">
                <a:latin typeface="Times New Roman" pitchFamily="18" charset="0"/>
                <a:cs typeface="Times New Roman" pitchFamily="18" charset="0"/>
              </a:rPr>
              <a:t>3. Methodology</a:t>
            </a:r>
            <a:br>
              <a:rPr lang="en-US" dirty="0" smtClean="0">
                <a:latin typeface="Times New Roman" pitchFamily="18" charset="0"/>
                <a:cs typeface="Times New Roman" pitchFamily="18" charset="0"/>
              </a:rPr>
            </a:br>
            <a:r>
              <a:rPr lang="en-US" i="1" dirty="0">
                <a:solidFill>
                  <a:srgbClr val="FF0000"/>
                </a:solidFill>
                <a:latin typeface="Times New Roman" pitchFamily="18" charset="0"/>
                <a:cs typeface="Times New Roman" pitchFamily="18" charset="0"/>
              </a:rPr>
              <a:t>Please refers to headings </a:t>
            </a:r>
            <a:r>
              <a:rPr lang="en-US" i="1" dirty="0" smtClean="0">
                <a:solidFill>
                  <a:srgbClr val="FF0000"/>
                </a:solidFill>
                <a:latin typeface="Times New Roman" pitchFamily="18" charset="0"/>
                <a:cs typeface="Times New Roman" pitchFamily="18" charset="0"/>
              </a:rPr>
              <a:t>file provided</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64382" y="2489200"/>
            <a:ext cx="6345260" cy="4216400"/>
          </a:xfrm>
        </p:spPr>
        <p:txBody>
          <a:bodyPr>
            <a:normAutofit fontScale="92500" lnSpcReduction="20000"/>
          </a:bodyPr>
          <a:lstStyle/>
          <a:p>
            <a:pPr>
              <a:buNone/>
            </a:pPr>
            <a:r>
              <a:rPr lang="en-US" dirty="0" smtClean="0">
                <a:latin typeface="Times New Roman" pitchFamily="18" charset="0"/>
                <a:cs typeface="Times New Roman" pitchFamily="18" charset="0"/>
              </a:rPr>
              <a:t>3.1 Research Approach</a:t>
            </a:r>
          </a:p>
          <a:p>
            <a:pPr>
              <a:buNone/>
            </a:pPr>
            <a:r>
              <a:rPr lang="en-US" dirty="0" smtClean="0">
                <a:latin typeface="Times New Roman" pitchFamily="18" charset="0"/>
                <a:cs typeface="Times New Roman" pitchFamily="18" charset="0"/>
              </a:rPr>
              <a:t>3.2 Research Purpose</a:t>
            </a:r>
          </a:p>
          <a:p>
            <a:pPr>
              <a:buNone/>
            </a:pPr>
            <a:r>
              <a:rPr lang="en-US" dirty="0" smtClean="0">
                <a:latin typeface="Times New Roman" pitchFamily="18" charset="0"/>
                <a:cs typeface="Times New Roman" pitchFamily="18" charset="0"/>
              </a:rPr>
              <a:t>3.3 Research Design</a:t>
            </a:r>
          </a:p>
          <a:p>
            <a:pPr>
              <a:buNone/>
            </a:pPr>
            <a:r>
              <a:rPr lang="en-US" dirty="0" smtClean="0">
                <a:latin typeface="Times New Roman" pitchFamily="18" charset="0"/>
                <a:cs typeface="Times New Roman" pitchFamily="18" charset="0"/>
              </a:rPr>
              <a:t>3.4 Data Source</a:t>
            </a:r>
          </a:p>
          <a:p>
            <a:pPr>
              <a:buNone/>
            </a:pPr>
            <a:r>
              <a:rPr lang="en-US" dirty="0" smtClean="0">
                <a:latin typeface="Times New Roman" pitchFamily="18" charset="0"/>
                <a:cs typeface="Times New Roman" pitchFamily="18" charset="0"/>
              </a:rPr>
              <a:t>3.5 Target Population</a:t>
            </a:r>
          </a:p>
          <a:p>
            <a:pPr>
              <a:buNone/>
            </a:pPr>
            <a:r>
              <a:rPr lang="en-US" dirty="0" smtClean="0">
                <a:latin typeface="Times New Roman" pitchFamily="18" charset="0"/>
                <a:cs typeface="Times New Roman" pitchFamily="18" charset="0"/>
              </a:rPr>
              <a:t>3.6 Sample Size</a:t>
            </a:r>
          </a:p>
          <a:p>
            <a:pPr>
              <a:buNone/>
            </a:pPr>
            <a:r>
              <a:rPr lang="en-US" dirty="0" smtClean="0">
                <a:latin typeface="Times New Roman" pitchFamily="18" charset="0"/>
                <a:cs typeface="Times New Roman" pitchFamily="18" charset="0"/>
              </a:rPr>
              <a:t>3.7 Data Collection Technique/Tools</a:t>
            </a:r>
          </a:p>
          <a:p>
            <a:pPr>
              <a:buNone/>
            </a:pPr>
            <a:r>
              <a:rPr lang="en-US" dirty="0" smtClean="0">
                <a:latin typeface="Times New Roman" pitchFamily="18" charset="0"/>
                <a:cs typeface="Times New Roman" pitchFamily="18" charset="0"/>
              </a:rPr>
              <a:t>3.8 Data Collection Instrument</a:t>
            </a:r>
          </a:p>
          <a:p>
            <a:pPr>
              <a:buNone/>
            </a:pPr>
            <a:r>
              <a:rPr lang="en-US" dirty="0" smtClean="0">
                <a:latin typeface="Times New Roman" pitchFamily="18" charset="0"/>
                <a:cs typeface="Times New Roman" pitchFamily="18" charset="0"/>
              </a:rPr>
              <a:t>3.9 Sampling Technique</a:t>
            </a:r>
          </a:p>
          <a:p>
            <a:pPr>
              <a:buNone/>
            </a:pPr>
            <a:r>
              <a:rPr lang="en-US" dirty="0" smtClean="0">
                <a:latin typeface="Times New Roman" pitchFamily="18" charset="0"/>
                <a:cs typeface="Times New Roman" pitchFamily="18" charset="0"/>
              </a:rPr>
              <a:t>3.10 Statistical Technique/ Tools</a:t>
            </a:r>
          </a:p>
          <a:p>
            <a:pPr>
              <a:buNone/>
            </a:pPr>
            <a:r>
              <a:rPr lang="en-US" dirty="0" smtClean="0">
                <a:latin typeface="Times New Roman" pitchFamily="18" charset="0"/>
                <a:cs typeface="Times New Roman" pitchFamily="18" charset="0"/>
              </a:rPr>
              <a:t>3.11 Model Hypothesis</a:t>
            </a:r>
          </a:p>
          <a:p>
            <a:pPr>
              <a:buNone/>
            </a:pPr>
            <a:r>
              <a:rPr lang="en-US" dirty="0" smtClean="0">
                <a:latin typeface="Times New Roman" pitchFamily="18" charset="0"/>
                <a:cs typeface="Times New Roman" pitchFamily="18" charset="0"/>
              </a:rPr>
              <a:t>3.12 Ethical Consideration</a:t>
            </a:r>
          </a:p>
          <a:p>
            <a:pPr>
              <a:buFont typeface="Wingdings" pitchFamily="2" charset="2"/>
              <a:buChar char="ü"/>
            </a:pPr>
            <a:endParaRPr lang="en-US"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 Quantitative Research</a:t>
            </a:r>
            <a:endParaRPr lang="en-US" dirty="0"/>
          </a:p>
        </p:txBody>
      </p:sp>
      <p:sp>
        <p:nvSpPr>
          <p:cNvPr id="3" name="Content Placeholder 2"/>
          <p:cNvSpPr>
            <a:spLocks noGrp="1"/>
          </p:cNvSpPr>
          <p:nvPr>
            <p:ph idx="1"/>
          </p:nvPr>
        </p:nvSpPr>
        <p:spPr>
          <a:xfrm>
            <a:off x="228600" y="2209800"/>
            <a:ext cx="8763000" cy="4343400"/>
          </a:xfrm>
        </p:spPr>
        <p:txBody>
          <a:bodyPr>
            <a:normAutofit fontScale="92500" lnSpcReduction="20000"/>
          </a:bodyPr>
          <a:lstStyle/>
          <a:p>
            <a:r>
              <a:rPr lang="en-US" sz="1600" dirty="0" smtClean="0"/>
              <a:t>Choose your supply chain domain</a:t>
            </a:r>
          </a:p>
          <a:p>
            <a:r>
              <a:rPr lang="en-US" sz="1600" dirty="0" smtClean="0"/>
              <a:t>Start searching, downloading &amp; reading recent researches in that domain</a:t>
            </a:r>
            <a:r>
              <a:rPr lang="en-US" sz="1600" b="1" dirty="0" smtClean="0">
                <a:solidFill>
                  <a:srgbClr val="0070C0"/>
                </a:solidFill>
              </a:rPr>
              <a:t>(Archive)</a:t>
            </a:r>
          </a:p>
          <a:p>
            <a:r>
              <a:rPr lang="en-US" sz="1600" dirty="0" smtClean="0"/>
              <a:t>Search for the paper which you are more attracted to work on </a:t>
            </a:r>
            <a:r>
              <a:rPr lang="en-US" sz="1600" b="1" dirty="0" smtClean="0">
                <a:solidFill>
                  <a:srgbClr val="0070C0"/>
                </a:solidFill>
              </a:rPr>
              <a:t>(Base paper)</a:t>
            </a:r>
          </a:p>
          <a:p>
            <a:r>
              <a:rPr lang="en-US" sz="1600" dirty="0" smtClean="0"/>
              <a:t>Discuss &amp; get it approved by your facilitator for topic selection. </a:t>
            </a:r>
            <a:r>
              <a:rPr lang="en-US" sz="1600" b="1" dirty="0">
                <a:solidFill>
                  <a:srgbClr val="0070C0"/>
                </a:solidFill>
              </a:rPr>
              <a:t>(Base paper</a:t>
            </a:r>
            <a:r>
              <a:rPr lang="en-US" sz="1600" b="1" dirty="0" smtClean="0">
                <a:solidFill>
                  <a:srgbClr val="0070C0"/>
                </a:solidFill>
              </a:rPr>
              <a:t>) </a:t>
            </a:r>
          </a:p>
          <a:p>
            <a:r>
              <a:rPr lang="en-US" sz="1600" dirty="0"/>
              <a:t>Then think of improving that model… find variables appropriate to the </a:t>
            </a:r>
            <a:r>
              <a:rPr lang="en-US" sz="1600" dirty="0" smtClean="0"/>
              <a:t>theory </a:t>
            </a:r>
            <a:r>
              <a:rPr lang="en-US" sz="1600" b="1" dirty="0">
                <a:solidFill>
                  <a:srgbClr val="0070C0"/>
                </a:solidFill>
              </a:rPr>
              <a:t>(Variables paper</a:t>
            </a:r>
            <a:r>
              <a:rPr lang="en-US" sz="1600" b="1" dirty="0" smtClean="0">
                <a:solidFill>
                  <a:srgbClr val="0070C0"/>
                </a:solidFill>
              </a:rPr>
              <a:t>) ….. Improve model </a:t>
            </a:r>
          </a:p>
          <a:p>
            <a:r>
              <a:rPr lang="en-US" sz="1600" dirty="0"/>
              <a:t>Finalize the model with facilitator</a:t>
            </a:r>
          </a:p>
          <a:p>
            <a:r>
              <a:rPr lang="en-US" sz="1600" dirty="0"/>
              <a:t>Start searching, downloading &amp; </a:t>
            </a:r>
            <a:r>
              <a:rPr lang="en-US" sz="1600" dirty="0" smtClean="0"/>
              <a:t>reading more research papers relevant to your selected variables. </a:t>
            </a:r>
            <a:r>
              <a:rPr lang="en-US" sz="1600" b="1" dirty="0" smtClean="0">
                <a:solidFill>
                  <a:srgbClr val="0070C0"/>
                </a:solidFill>
              </a:rPr>
              <a:t>(LR)</a:t>
            </a:r>
          </a:p>
          <a:p>
            <a:r>
              <a:rPr lang="en-US" sz="1600" dirty="0" smtClean="0"/>
              <a:t>Come up with some new idea. </a:t>
            </a:r>
            <a:r>
              <a:rPr lang="en-US" sz="1600" b="1" dirty="0" smtClean="0">
                <a:solidFill>
                  <a:srgbClr val="0070C0"/>
                </a:solidFill>
              </a:rPr>
              <a:t>(Research contribution)</a:t>
            </a:r>
          </a:p>
          <a:p>
            <a:r>
              <a:rPr lang="en-US" sz="1600" dirty="0" smtClean="0"/>
              <a:t>Write Chapter 1, 2 &amp; 3.</a:t>
            </a:r>
          </a:p>
          <a:p>
            <a:r>
              <a:rPr lang="en-US" sz="1600" dirty="0" smtClean="0"/>
              <a:t>Develop a questionnaire and get it validated.</a:t>
            </a:r>
          </a:p>
          <a:p>
            <a:r>
              <a:rPr lang="en-US" sz="1600" dirty="0" smtClean="0"/>
              <a:t>Start data gathering after validation.</a:t>
            </a:r>
          </a:p>
          <a:p>
            <a:r>
              <a:rPr lang="en-US" sz="1600" dirty="0" smtClean="0"/>
              <a:t>Submit your report (Proposal) in the last class of academic calendar.</a:t>
            </a:r>
            <a:endParaRPr lang="en-US" sz="1600" dirty="0"/>
          </a:p>
        </p:txBody>
      </p:sp>
    </p:spTree>
    <p:extLst>
      <p:ext uri="{BB962C8B-B14F-4D97-AF65-F5344CB8AC3E}">
        <p14:creationId xmlns:p14="http://schemas.microsoft.com/office/powerpoint/2010/main" val="370010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 </a:t>
            </a:r>
            <a:r>
              <a:rPr lang="en-US" dirty="0" smtClean="0"/>
              <a:t>Qualitative </a:t>
            </a:r>
            <a:r>
              <a:rPr lang="en-US" dirty="0"/>
              <a:t>Research</a:t>
            </a:r>
          </a:p>
        </p:txBody>
      </p:sp>
      <p:sp>
        <p:nvSpPr>
          <p:cNvPr id="3" name="Content Placeholder 2"/>
          <p:cNvSpPr>
            <a:spLocks noGrp="1"/>
          </p:cNvSpPr>
          <p:nvPr>
            <p:ph idx="1"/>
          </p:nvPr>
        </p:nvSpPr>
        <p:spPr>
          <a:xfrm>
            <a:off x="457200" y="2133600"/>
            <a:ext cx="8458200" cy="4572000"/>
          </a:xfrm>
        </p:spPr>
        <p:txBody>
          <a:bodyPr>
            <a:normAutofit fontScale="92500" lnSpcReduction="10000"/>
          </a:bodyPr>
          <a:lstStyle/>
          <a:p>
            <a:r>
              <a:rPr lang="en-US" dirty="0"/>
              <a:t>Choose your supply chain domain</a:t>
            </a:r>
          </a:p>
          <a:p>
            <a:r>
              <a:rPr lang="en-US" dirty="0"/>
              <a:t>Start searching, downloading &amp; reading recent researches in that domain</a:t>
            </a:r>
            <a:r>
              <a:rPr lang="en-US" b="1" dirty="0">
                <a:solidFill>
                  <a:srgbClr val="0070C0"/>
                </a:solidFill>
              </a:rPr>
              <a:t>(LR</a:t>
            </a:r>
            <a:r>
              <a:rPr lang="en-US" b="1" dirty="0" smtClean="0">
                <a:solidFill>
                  <a:srgbClr val="0070C0"/>
                </a:solidFill>
              </a:rPr>
              <a:t>)</a:t>
            </a:r>
            <a:endParaRPr lang="en-US" dirty="0" smtClean="0"/>
          </a:p>
          <a:p>
            <a:r>
              <a:rPr lang="en-US" dirty="0" smtClean="0"/>
              <a:t>Think of or extract some supply chain phenomenon which is </a:t>
            </a:r>
            <a:r>
              <a:rPr lang="en-US" b="1" dirty="0" smtClean="0">
                <a:solidFill>
                  <a:srgbClr val="0070C0"/>
                </a:solidFill>
              </a:rPr>
              <a:t>never/ seldom </a:t>
            </a:r>
            <a:r>
              <a:rPr lang="en-US" dirty="0" smtClean="0"/>
              <a:t>studied and needed to be further explore </a:t>
            </a:r>
          </a:p>
          <a:p>
            <a:r>
              <a:rPr lang="en-US" dirty="0" smtClean="0"/>
              <a:t>Develop a proper problem statement.</a:t>
            </a:r>
          </a:p>
          <a:p>
            <a:r>
              <a:rPr lang="en-US" dirty="0" smtClean="0"/>
              <a:t>Discuss </a:t>
            </a:r>
            <a:r>
              <a:rPr lang="en-US" dirty="0"/>
              <a:t>&amp; get it approved by your facilitator for topic </a:t>
            </a:r>
            <a:r>
              <a:rPr lang="en-US" dirty="0" smtClean="0"/>
              <a:t>selection</a:t>
            </a:r>
          </a:p>
          <a:p>
            <a:r>
              <a:rPr lang="en-US" dirty="0"/>
              <a:t>Start searching, downloading &amp; reading more research papers relevant to your </a:t>
            </a:r>
            <a:r>
              <a:rPr lang="en-US" dirty="0" smtClean="0"/>
              <a:t>problem statement. </a:t>
            </a:r>
            <a:r>
              <a:rPr lang="en-US" b="1" dirty="0">
                <a:solidFill>
                  <a:srgbClr val="0070C0"/>
                </a:solidFill>
              </a:rPr>
              <a:t>(LR)</a:t>
            </a:r>
          </a:p>
          <a:p>
            <a:r>
              <a:rPr lang="en-US" dirty="0" smtClean="0"/>
              <a:t> </a:t>
            </a:r>
            <a:r>
              <a:rPr lang="en-US" dirty="0"/>
              <a:t>Write Chapter 1, 2 &amp; 3.</a:t>
            </a:r>
          </a:p>
          <a:p>
            <a:r>
              <a:rPr lang="en-US" dirty="0"/>
              <a:t>Develop a questionnaire and get it validated.</a:t>
            </a:r>
          </a:p>
          <a:p>
            <a:r>
              <a:rPr lang="en-US" dirty="0"/>
              <a:t>Start data gathering after validation.</a:t>
            </a:r>
          </a:p>
          <a:p>
            <a:r>
              <a:rPr lang="en-US" dirty="0"/>
              <a:t>Submit your report (Proposal) in the last class of academic calendar.</a:t>
            </a:r>
          </a:p>
          <a:p>
            <a:endParaRPr lang="en-US" dirty="0" smtClean="0"/>
          </a:p>
          <a:p>
            <a:endParaRPr lang="en-US" dirty="0"/>
          </a:p>
        </p:txBody>
      </p:sp>
    </p:spTree>
    <p:extLst>
      <p:ext uri="{BB962C8B-B14F-4D97-AF65-F5344CB8AC3E}">
        <p14:creationId xmlns:p14="http://schemas.microsoft.com/office/powerpoint/2010/main" val="219609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a:xfrm>
            <a:off x="864382" y="2209800"/>
            <a:ext cx="7441418" cy="4495800"/>
          </a:xfrm>
        </p:spPr>
        <p:txBody>
          <a:bodyPr>
            <a:normAutofit fontScale="92500" lnSpcReduction="20000"/>
          </a:bodyPr>
          <a:lstStyle/>
          <a:p>
            <a:r>
              <a:rPr lang="en-US" dirty="0" smtClean="0"/>
              <a:t>Do things right first time</a:t>
            </a:r>
          </a:p>
          <a:p>
            <a:r>
              <a:rPr lang="en-US" dirty="0"/>
              <a:t>Archive downloaded literatures properly</a:t>
            </a:r>
          </a:p>
          <a:p>
            <a:pPr lvl="1"/>
            <a:r>
              <a:rPr lang="en-US" dirty="0"/>
              <a:t>with topic name</a:t>
            </a:r>
          </a:p>
          <a:p>
            <a:pPr lvl="1"/>
            <a:r>
              <a:rPr lang="en-US" dirty="0"/>
              <a:t>Questionnaire / without </a:t>
            </a:r>
          </a:p>
          <a:p>
            <a:pPr lvl="1"/>
            <a:r>
              <a:rPr lang="en-US" dirty="0"/>
              <a:t>Literature review</a:t>
            </a:r>
          </a:p>
          <a:p>
            <a:pPr lvl="1"/>
            <a:r>
              <a:rPr lang="en-US" dirty="0"/>
              <a:t>Similar variables</a:t>
            </a:r>
          </a:p>
          <a:p>
            <a:r>
              <a:rPr lang="en-US" dirty="0" smtClean="0"/>
              <a:t>Better to archive the file on a first read</a:t>
            </a:r>
          </a:p>
          <a:p>
            <a:r>
              <a:rPr lang="en-US" dirty="0" smtClean="0"/>
              <a:t>Keep searching for better base paper</a:t>
            </a:r>
          </a:p>
          <a:p>
            <a:endParaRPr lang="en-US" dirty="0"/>
          </a:p>
          <a:p>
            <a:pPr marL="0" indent="0">
              <a:buNone/>
            </a:pPr>
            <a:r>
              <a:rPr lang="en-US" b="1" u="sng" dirty="0" smtClean="0">
                <a:solidFill>
                  <a:srgbClr val="FF0000"/>
                </a:solidFill>
              </a:rPr>
              <a:t>Writing tips</a:t>
            </a:r>
          </a:p>
          <a:p>
            <a:r>
              <a:rPr lang="en-US" dirty="0" smtClean="0"/>
              <a:t>Keep references updated from start</a:t>
            </a:r>
          </a:p>
          <a:p>
            <a:r>
              <a:rPr lang="en-US" dirty="0" smtClean="0"/>
              <a:t>Follow standard heading</a:t>
            </a:r>
          </a:p>
          <a:p>
            <a:r>
              <a:rPr lang="en-US" dirty="0" smtClean="0"/>
              <a:t>Small sentences for understanding.</a:t>
            </a:r>
            <a:endParaRPr lang="en-US" dirty="0"/>
          </a:p>
          <a:p>
            <a:endParaRPr lang="en-US" dirty="0" smtClean="0"/>
          </a:p>
          <a:p>
            <a:pPr lvl="1"/>
            <a:endParaRPr lang="en-US" dirty="0"/>
          </a:p>
          <a:p>
            <a:pPr marL="402336" lvl="1" indent="0">
              <a:buNone/>
            </a:pPr>
            <a:endParaRPr lang="en-US" dirty="0" smtClean="0"/>
          </a:p>
        </p:txBody>
      </p:sp>
    </p:spTree>
    <p:extLst>
      <p:ext uri="{BB962C8B-B14F-4D97-AF65-F5344CB8AC3E}">
        <p14:creationId xmlns:p14="http://schemas.microsoft.com/office/powerpoint/2010/main" val="178140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982630" cy="709865"/>
          </a:xfrm>
        </p:spPr>
        <p:txBody>
          <a:bodyPr/>
          <a:lstStyle/>
          <a:p>
            <a:r>
              <a:rPr lang="en-US" dirty="0" smtClean="0"/>
              <a:t>Properties of base paper – </a:t>
            </a:r>
            <a:br>
              <a:rPr lang="en-US" dirty="0" smtClean="0"/>
            </a:br>
            <a:r>
              <a:rPr lang="en-US" dirty="0" smtClean="0"/>
              <a:t>(Waqar Ahmed)</a:t>
            </a:r>
            <a:endParaRPr lang="en-US" dirty="0"/>
          </a:p>
        </p:txBody>
      </p:sp>
      <p:sp>
        <p:nvSpPr>
          <p:cNvPr id="3" name="Content Placeholder 2"/>
          <p:cNvSpPr>
            <a:spLocks noGrp="1"/>
          </p:cNvSpPr>
          <p:nvPr>
            <p:ph idx="1"/>
          </p:nvPr>
        </p:nvSpPr>
        <p:spPr>
          <a:xfrm>
            <a:off x="762000" y="2362200"/>
            <a:ext cx="7822418" cy="4216400"/>
          </a:xfrm>
        </p:spPr>
        <p:txBody>
          <a:bodyPr>
            <a:normAutofit lnSpcReduction="10000"/>
          </a:bodyPr>
          <a:lstStyle/>
          <a:p>
            <a:r>
              <a:rPr lang="en-US" dirty="0" smtClean="0"/>
              <a:t>Possible properties of base paper would be</a:t>
            </a:r>
          </a:p>
          <a:p>
            <a:pPr lvl="1"/>
            <a:r>
              <a:rPr lang="en-US" dirty="0" smtClean="0"/>
              <a:t>Paper must be recent (2015 or 2016) from credible journal</a:t>
            </a:r>
          </a:p>
          <a:p>
            <a:pPr lvl="1"/>
            <a:r>
              <a:rPr lang="en-US" dirty="0" smtClean="0"/>
              <a:t>Clear understanding of the topic (Research model and framework)</a:t>
            </a:r>
          </a:p>
          <a:p>
            <a:pPr lvl="1"/>
            <a:r>
              <a:rPr lang="en-US" dirty="0" smtClean="0"/>
              <a:t>Understandable supply chain variable</a:t>
            </a:r>
          </a:p>
          <a:p>
            <a:pPr lvl="1"/>
            <a:r>
              <a:rPr lang="en-US" dirty="0" smtClean="0"/>
              <a:t>Check availability of questionnaire</a:t>
            </a:r>
          </a:p>
          <a:p>
            <a:pPr lvl="1"/>
            <a:r>
              <a:rPr lang="en-US" dirty="0" smtClean="0"/>
              <a:t>Clear theoretical understanding of research model and variables</a:t>
            </a:r>
          </a:p>
          <a:p>
            <a:pPr lvl="1"/>
            <a:r>
              <a:rPr lang="en-US" dirty="0" smtClean="0"/>
              <a:t>Check respondents (approachable and collectable)</a:t>
            </a:r>
          </a:p>
          <a:p>
            <a:pPr lvl="1"/>
            <a:r>
              <a:rPr lang="en-US" dirty="0" smtClean="0"/>
              <a:t>Familiar with methodology adopted</a:t>
            </a:r>
          </a:p>
          <a:p>
            <a:pPr lvl="1"/>
            <a:r>
              <a:rPr lang="en-US" dirty="0" smtClean="0"/>
              <a:t>Check other research paper availability on similar topics</a:t>
            </a:r>
          </a:p>
          <a:p>
            <a:pPr lvl="1"/>
            <a:r>
              <a:rPr lang="en-US" dirty="0" smtClean="0"/>
              <a:t>Find the area of contribution</a:t>
            </a:r>
          </a:p>
          <a:p>
            <a:pPr marL="402336" lvl="1" indent="0">
              <a:buNone/>
            </a:pPr>
            <a:endParaRPr lang="en-US" dirty="0" smtClean="0"/>
          </a:p>
          <a:p>
            <a:pPr marL="402336" lvl="1" indent="0">
              <a:buNone/>
            </a:pPr>
            <a:r>
              <a:rPr lang="en-US" dirty="0" smtClean="0"/>
              <a:t>Topic on which you find interest to work on</a:t>
            </a:r>
          </a:p>
          <a:p>
            <a:pPr lvl="1"/>
            <a:endParaRPr lang="en-US" dirty="0" smtClean="0"/>
          </a:p>
          <a:p>
            <a:pPr lvl="1"/>
            <a:endParaRPr lang="en-US" dirty="0"/>
          </a:p>
          <a:p>
            <a:endParaRPr lang="en-US" dirty="0" smtClean="0"/>
          </a:p>
          <a:p>
            <a:pPr lvl="1"/>
            <a:endParaRPr lang="en-US" dirty="0"/>
          </a:p>
          <a:p>
            <a:pPr marL="402336" lvl="1" indent="0">
              <a:buNone/>
            </a:pPr>
            <a:endParaRPr lang="en-US" dirty="0" smtClean="0"/>
          </a:p>
        </p:txBody>
      </p:sp>
    </p:spTree>
    <p:extLst>
      <p:ext uri="{BB962C8B-B14F-4D97-AF65-F5344CB8AC3E}">
        <p14:creationId xmlns:p14="http://schemas.microsoft.com/office/powerpoint/2010/main" val="2862316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2438400"/>
            <a:ext cx="6343201" cy="3581400"/>
          </a:xfrm>
        </p:spPr>
        <p:txBody>
          <a:bodyPr>
            <a:normAutofit fontScale="92500" lnSpcReduction="20000"/>
          </a:bodyPr>
          <a:lstStyle/>
          <a:p>
            <a:pPr marL="0" indent="0" algn="ctr">
              <a:buNone/>
            </a:pPr>
            <a:r>
              <a:rPr lang="en-US" sz="6600" dirty="0" smtClean="0"/>
              <a:t>Lets Research  </a:t>
            </a:r>
          </a:p>
          <a:p>
            <a:pPr marL="0" indent="0" algn="ctr">
              <a:buNone/>
            </a:pPr>
            <a:r>
              <a:rPr lang="en-US" sz="6600" dirty="0"/>
              <a:t>&amp;</a:t>
            </a:r>
            <a:endParaRPr lang="en-US" sz="6600" dirty="0" smtClean="0"/>
          </a:p>
          <a:p>
            <a:pPr marL="0" indent="0" algn="ctr">
              <a:buNone/>
            </a:pPr>
            <a:r>
              <a:rPr lang="en-US" sz="6600" dirty="0" smtClean="0"/>
              <a:t>Best Of Luck for your thesis</a:t>
            </a:r>
            <a:endParaRPr lang="en-US" sz="6600" dirty="0"/>
          </a:p>
        </p:txBody>
      </p:sp>
    </p:spTree>
    <p:extLst>
      <p:ext uri="{BB962C8B-B14F-4D97-AF65-F5344CB8AC3E}">
        <p14:creationId xmlns:p14="http://schemas.microsoft.com/office/powerpoint/2010/main" val="289510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Thesis Requirements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63564" y="2209800"/>
            <a:ext cx="7667959" cy="4343400"/>
          </a:xfrm>
        </p:spPr>
        <p:txBody>
          <a:bodyPr>
            <a:normAutofit fontScale="92500" lnSpcReduction="20000"/>
          </a:bodyPr>
          <a:lstStyle/>
          <a:p>
            <a:pPr>
              <a:buNone/>
            </a:pPr>
            <a:r>
              <a:rPr lang="en-US" smtClean="0">
                <a:latin typeface="Times New Roman" pitchFamily="18" charset="0"/>
                <a:cs typeface="Times New Roman" pitchFamily="18" charset="0"/>
              </a:rPr>
              <a:t>	ROC &amp; Total </a:t>
            </a:r>
            <a:r>
              <a:rPr lang="en-US" dirty="0" smtClean="0">
                <a:latin typeface="Times New Roman" pitchFamily="18" charset="0"/>
                <a:cs typeface="Times New Roman" pitchFamily="18" charset="0"/>
              </a:rPr>
              <a:t>word count: 7,500 words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Plagiarism limit: 15 %  (for references, variables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Attendance is a must</a:t>
            </a:r>
            <a:r>
              <a:rPr lang="en-US" b="1" dirty="0" smtClean="0">
                <a:solidFill>
                  <a:srgbClr val="FF0000"/>
                </a:solidFill>
                <a:latin typeface="Times New Roman" pitchFamily="18" charset="0"/>
                <a:cs typeface="Times New Roman" pitchFamily="18" charset="0"/>
              </a:rPr>
              <a:t>. (Above 80 %)</a:t>
            </a:r>
          </a:p>
          <a:p>
            <a:pPr>
              <a:buNone/>
            </a:pPr>
            <a:endParaRPr lang="en-US" dirty="0">
              <a:solidFill>
                <a:srgbClr val="FF0000"/>
              </a:solidFill>
              <a:latin typeface="Times New Roman" pitchFamily="18" charset="0"/>
              <a:cs typeface="Times New Roman" pitchFamily="18" charset="0"/>
            </a:endParaRPr>
          </a:p>
          <a:p>
            <a:pPr>
              <a:buNone/>
            </a:pPr>
            <a:r>
              <a:rPr lang="en-US" b="1" dirty="0" smtClean="0">
                <a:solidFill>
                  <a:srgbClr val="FF0000"/>
                </a:solidFill>
                <a:latin typeface="Times New Roman" pitchFamily="18" charset="0"/>
                <a:cs typeface="Times New Roman" pitchFamily="18" charset="0"/>
              </a:rPr>
              <a:t>      Students have to be constantly showing their research work.</a:t>
            </a:r>
          </a:p>
          <a:p>
            <a:pPr>
              <a:buNone/>
            </a:pPr>
            <a:r>
              <a:rPr lang="en-US" dirty="0" smtClean="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Hardcopy and softcopy of first three chapters of the thesis are to be submitted a week before the </a:t>
            </a:r>
            <a:r>
              <a:rPr lang="en-US" dirty="0">
                <a:latin typeface="Times New Roman" pitchFamily="18" charset="0"/>
                <a:cs typeface="Times New Roman" pitchFamily="18" charset="0"/>
              </a:rPr>
              <a:t>f</a:t>
            </a:r>
            <a:r>
              <a:rPr lang="en-US" dirty="0" smtClean="0">
                <a:latin typeface="Times New Roman" pitchFamily="18" charset="0"/>
                <a:cs typeface="Times New Roman" pitchFamily="18" charset="0"/>
              </a:rPr>
              <a:t>inal examinations.</a:t>
            </a:r>
          </a:p>
          <a:p>
            <a:pPr>
              <a:buNone/>
            </a:pPr>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Student will be awarded </a:t>
            </a:r>
            <a:r>
              <a:rPr lang="en-US" b="1" dirty="0" smtClean="0">
                <a:solidFill>
                  <a:srgbClr val="FF0000"/>
                </a:solidFill>
                <a:latin typeface="Times New Roman" pitchFamily="18" charset="0"/>
                <a:cs typeface="Times New Roman" pitchFamily="18" charset="0"/>
              </a:rPr>
              <a:t>“P” or “F”</a:t>
            </a:r>
            <a:r>
              <a:rPr lang="en-US" dirty="0" smtClean="0">
                <a:latin typeface="Times New Roman" pitchFamily="18" charset="0"/>
                <a:cs typeface="Times New Roman" pitchFamily="18" charset="0"/>
              </a:rPr>
              <a:t> grade on the basis of their thesis progress and quality of work</a:t>
            </a:r>
          </a:p>
          <a:p>
            <a:pPr>
              <a:buNone/>
            </a:pPr>
            <a:endParaRPr lang="en-US" dirty="0" smtClean="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Thesis Overview</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Total 5 Chapters</a:t>
            </a:r>
          </a:p>
          <a:p>
            <a:pPr marL="596646" indent="-514350">
              <a:buFont typeface="+mj-lt"/>
              <a:buAutoNum type="arabicPeriod"/>
            </a:pPr>
            <a:r>
              <a:rPr lang="en-US" sz="2000" dirty="0" smtClean="0">
                <a:latin typeface="Times New Roman" pitchFamily="18" charset="0"/>
                <a:cs typeface="Times New Roman" pitchFamily="18" charset="0"/>
              </a:rPr>
              <a:t>Introduction</a:t>
            </a:r>
          </a:p>
          <a:p>
            <a:pPr marL="596646" indent="-514350">
              <a:buFont typeface="+mj-lt"/>
              <a:buAutoNum type="arabicPeriod"/>
            </a:pPr>
            <a:r>
              <a:rPr lang="en-US" sz="2000" dirty="0" smtClean="0">
                <a:latin typeface="Times New Roman" pitchFamily="18" charset="0"/>
                <a:cs typeface="Times New Roman" pitchFamily="18" charset="0"/>
              </a:rPr>
              <a:t>Literature Review</a:t>
            </a:r>
          </a:p>
          <a:p>
            <a:pPr marL="596646" indent="-514350">
              <a:buFont typeface="+mj-lt"/>
              <a:buAutoNum type="arabicPeriod"/>
            </a:pPr>
            <a:r>
              <a:rPr lang="en-US" sz="2000" dirty="0" smtClean="0">
                <a:latin typeface="Times New Roman" pitchFamily="18" charset="0"/>
                <a:cs typeface="Times New Roman" pitchFamily="18" charset="0"/>
              </a:rPr>
              <a:t>Methodology</a:t>
            </a:r>
          </a:p>
          <a:p>
            <a:pPr marL="596646" indent="-514350">
              <a:buFont typeface="+mj-lt"/>
              <a:buAutoNum type="arabicPeriod"/>
            </a:pPr>
            <a:r>
              <a:rPr lang="en-US" sz="2000" dirty="0" smtClean="0">
                <a:latin typeface="Times New Roman" pitchFamily="18" charset="0"/>
                <a:cs typeface="Times New Roman" pitchFamily="18" charset="0"/>
              </a:rPr>
              <a:t>Results  And Estimations</a:t>
            </a:r>
          </a:p>
          <a:p>
            <a:pPr marL="596646" indent="-514350">
              <a:buFont typeface="+mj-lt"/>
              <a:buAutoNum type="arabicPeriod"/>
            </a:pPr>
            <a:r>
              <a:rPr lang="en-US" sz="2000" dirty="0" smtClean="0">
                <a:latin typeface="Times New Roman" pitchFamily="18" charset="0"/>
                <a:cs typeface="Times New Roman" pitchFamily="18" charset="0"/>
              </a:rPr>
              <a:t>Conclusion And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PROPOSAL</a:t>
            </a:r>
            <a:endParaRPr lang="en-US" dirty="0"/>
          </a:p>
        </p:txBody>
      </p:sp>
      <p:sp>
        <p:nvSpPr>
          <p:cNvPr id="3" name="Content Placeholder 2"/>
          <p:cNvSpPr>
            <a:spLocks noGrp="1"/>
          </p:cNvSpPr>
          <p:nvPr>
            <p:ph idx="1"/>
          </p:nvPr>
        </p:nvSpPr>
        <p:spPr/>
        <p:txBody>
          <a:bodyPr/>
          <a:lstStyle/>
          <a:p>
            <a:pPr>
              <a:buNone/>
            </a:pPr>
            <a:r>
              <a:rPr lang="en-US" sz="2400" dirty="0" smtClean="0">
                <a:latin typeface="Times New Roman" pitchFamily="18" charset="0"/>
                <a:cs typeface="Times New Roman" pitchFamily="18" charset="0"/>
              </a:rPr>
              <a:t>Primarily Covers 3 Chapters</a:t>
            </a:r>
          </a:p>
          <a:p>
            <a:pPr marL="596646" indent="-514350">
              <a:buFont typeface="+mj-lt"/>
              <a:buAutoNum type="arabicPeriod"/>
            </a:pPr>
            <a:r>
              <a:rPr lang="en-US" sz="2400" dirty="0" smtClean="0">
                <a:latin typeface="Times New Roman" pitchFamily="18" charset="0"/>
                <a:cs typeface="Times New Roman" pitchFamily="18" charset="0"/>
              </a:rPr>
              <a:t>Introduction</a:t>
            </a:r>
          </a:p>
          <a:p>
            <a:pPr marL="596646" indent="-514350">
              <a:buFont typeface="+mj-lt"/>
              <a:buAutoNum type="arabicPeriod"/>
            </a:pPr>
            <a:r>
              <a:rPr lang="en-US" sz="2400" dirty="0" smtClean="0">
                <a:latin typeface="Times New Roman" pitchFamily="18" charset="0"/>
                <a:cs typeface="Times New Roman" pitchFamily="18" charset="0"/>
              </a:rPr>
              <a:t>Literature Review</a:t>
            </a:r>
          </a:p>
          <a:p>
            <a:pPr marL="596646" indent="-514350">
              <a:buFont typeface="+mj-lt"/>
              <a:buAutoNum type="arabicPeriod"/>
            </a:pPr>
            <a:r>
              <a:rPr lang="en-US" sz="2400" dirty="0" smtClean="0">
                <a:latin typeface="Times New Roman" pitchFamily="18" charset="0"/>
                <a:cs typeface="Times New Roman" pitchFamily="18" charset="0"/>
              </a:rPr>
              <a:t>Methodology</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 Research </a:t>
            </a:r>
            <a:r>
              <a:rPr lang="en-US" dirty="0"/>
              <a:t>Topic</a:t>
            </a:r>
            <a:br>
              <a:rPr lang="en-US" dirty="0"/>
            </a:br>
            <a:endParaRPr lang="en-US" dirty="0"/>
          </a:p>
        </p:txBody>
      </p:sp>
      <p:sp>
        <p:nvSpPr>
          <p:cNvPr id="3" name="Content Placeholder 2"/>
          <p:cNvSpPr>
            <a:spLocks noGrp="1"/>
          </p:cNvSpPr>
          <p:nvPr>
            <p:ph idx="1"/>
          </p:nvPr>
        </p:nvSpPr>
        <p:spPr>
          <a:xfrm>
            <a:off x="864382" y="2489200"/>
            <a:ext cx="7136618" cy="3759200"/>
          </a:xfrm>
        </p:spPr>
        <p:txBody>
          <a:bodyPr>
            <a:normAutofit/>
          </a:bodyPr>
          <a:lstStyle/>
          <a:p>
            <a:pPr marL="402336" lvl="1" indent="0">
              <a:buNone/>
            </a:pPr>
            <a:r>
              <a:rPr lang="en-US" sz="2000" b="1" dirty="0" smtClean="0"/>
              <a:t>Area </a:t>
            </a:r>
            <a:r>
              <a:rPr lang="en-US" sz="2000" b="1" dirty="0"/>
              <a:t>of Interest: </a:t>
            </a:r>
            <a:r>
              <a:rPr lang="en-US" sz="2000" dirty="0"/>
              <a:t>There are a number of students who had already identified their area of </a:t>
            </a:r>
            <a:r>
              <a:rPr lang="en-US" sz="2000" dirty="0" smtClean="0"/>
              <a:t>interest </a:t>
            </a:r>
            <a:r>
              <a:rPr lang="en-US" sz="2000" dirty="0"/>
              <a:t>by the time they come to Thesis Class. But for those who don’t, it was agreed that </a:t>
            </a:r>
            <a:r>
              <a:rPr lang="en-US" sz="2000" dirty="0" smtClean="0"/>
              <a:t>the </a:t>
            </a:r>
            <a:r>
              <a:rPr lang="en-US" sz="2000" dirty="0"/>
              <a:t>first task for Thesis is identification of student’s area of interest. Any one or </a:t>
            </a:r>
            <a:r>
              <a:rPr lang="en-US" sz="2000" dirty="0" smtClean="0"/>
              <a:t>combination </a:t>
            </a:r>
            <a:r>
              <a:rPr lang="en-US" sz="2000" dirty="0"/>
              <a:t>of some of the following uniform structured steps would be taken to help </a:t>
            </a:r>
            <a:r>
              <a:rPr lang="en-US" sz="2000" dirty="0" smtClean="0"/>
              <a:t>students </a:t>
            </a:r>
            <a:r>
              <a:rPr lang="en-US" sz="2000" dirty="0"/>
              <a:t>identify their interest area.</a:t>
            </a:r>
          </a:p>
        </p:txBody>
      </p:sp>
    </p:spTree>
    <p:extLst>
      <p:ext uri="{BB962C8B-B14F-4D97-AF65-F5344CB8AC3E}">
        <p14:creationId xmlns:p14="http://schemas.microsoft.com/office/powerpoint/2010/main" val="296909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ndalus" panose="02020603050405020304" pitchFamily="18" charset="-78"/>
                <a:cs typeface="Andalus" panose="02020603050405020304" pitchFamily="18" charset="-78"/>
              </a:rPr>
              <a:t>What is my general area of research</a:t>
            </a:r>
            <a:r>
              <a:rPr lang="en-US" dirty="0" smtClean="0">
                <a:latin typeface="Andalus" panose="02020603050405020304" pitchFamily="18" charset="-78"/>
                <a:cs typeface="Andalus" panose="02020603050405020304" pitchFamily="18" charset="-78"/>
              </a:rPr>
              <a:t>? (Domain Selection</a:t>
            </a:r>
            <a:r>
              <a:rPr lang="en-US" dirty="0">
                <a:latin typeface="Andalus" panose="02020603050405020304" pitchFamily="18" charset="-78"/>
                <a:cs typeface="Andalus" panose="02020603050405020304" pitchFamily="18" charset="-78"/>
              </a:rPr>
              <a:t>)</a:t>
            </a:r>
            <a:r>
              <a:rPr lang="en-US" dirty="0" smtClean="0">
                <a:latin typeface="Andalus" panose="02020603050405020304" pitchFamily="18" charset="-78"/>
                <a:cs typeface="Andalus" panose="02020603050405020304" pitchFamily="18" charset="-78"/>
              </a:rPr>
              <a:t> </a:t>
            </a:r>
            <a:endParaRPr lang="en-US" dirty="0">
              <a:latin typeface="Andalus" panose="02020603050405020304" pitchFamily="18" charset="-78"/>
              <a:cs typeface="Andalus" panose="02020603050405020304" pitchFamily="18" charset="-78"/>
            </a:endParaRPr>
          </a:p>
        </p:txBody>
      </p:sp>
      <p:sp>
        <p:nvSpPr>
          <p:cNvPr id="6" name="Content Placeholder 5"/>
          <p:cNvSpPr>
            <a:spLocks noGrp="1"/>
          </p:cNvSpPr>
          <p:nvPr>
            <p:ph sz="half" idx="2"/>
          </p:nvPr>
        </p:nvSpPr>
        <p:spPr>
          <a:xfrm>
            <a:off x="609600" y="2133600"/>
            <a:ext cx="3733800" cy="4267200"/>
          </a:xfrm>
        </p:spPr>
        <p:txBody>
          <a:bodyPr>
            <a:normAutofit fontScale="70000" lnSpcReduction="20000"/>
          </a:bodyPr>
          <a:lstStyle/>
          <a:p>
            <a:r>
              <a:rPr lang="en-US" b="1" dirty="0" smtClean="0">
                <a:solidFill>
                  <a:srgbClr val="FF0000"/>
                </a:solidFill>
              </a:rPr>
              <a:t>Procurement and sourcing</a:t>
            </a:r>
          </a:p>
          <a:p>
            <a:r>
              <a:rPr lang="en-US" b="1" dirty="0" smtClean="0">
                <a:solidFill>
                  <a:srgbClr val="FF0000"/>
                </a:solidFill>
              </a:rPr>
              <a:t>3PL / supplier selection</a:t>
            </a:r>
          </a:p>
          <a:p>
            <a:r>
              <a:rPr lang="en-US" b="1" dirty="0" smtClean="0">
                <a:solidFill>
                  <a:srgbClr val="FF0000"/>
                </a:solidFill>
              </a:rPr>
              <a:t>Supply chain performance</a:t>
            </a:r>
          </a:p>
          <a:p>
            <a:r>
              <a:rPr lang="en-US" b="1" dirty="0" smtClean="0">
                <a:solidFill>
                  <a:srgbClr val="002060"/>
                </a:solidFill>
              </a:rPr>
              <a:t>ERP – Data integration </a:t>
            </a:r>
          </a:p>
          <a:p>
            <a:pPr lvl="1"/>
            <a:r>
              <a:rPr lang="en-US" b="1" dirty="0" smtClean="0">
                <a:solidFill>
                  <a:srgbClr val="002060"/>
                </a:solidFill>
              </a:rPr>
              <a:t>Technology</a:t>
            </a:r>
          </a:p>
          <a:p>
            <a:r>
              <a:rPr lang="en-US" b="1" dirty="0" smtClean="0">
                <a:solidFill>
                  <a:schemeClr val="accent6">
                    <a:lumMod val="50000"/>
                  </a:schemeClr>
                </a:solidFill>
              </a:rPr>
              <a:t>Supply chain visibility</a:t>
            </a:r>
          </a:p>
          <a:p>
            <a:r>
              <a:rPr lang="en-US" b="1" dirty="0" smtClean="0">
                <a:solidFill>
                  <a:srgbClr val="002060"/>
                </a:solidFill>
              </a:rPr>
              <a:t>Supply chain strategies</a:t>
            </a:r>
          </a:p>
          <a:p>
            <a:pPr lvl="1"/>
            <a:r>
              <a:rPr lang="en-US" b="1" dirty="0" smtClean="0">
                <a:solidFill>
                  <a:srgbClr val="002060"/>
                </a:solidFill>
              </a:rPr>
              <a:t>Lean/ Agile/ JIT etc.</a:t>
            </a:r>
          </a:p>
          <a:p>
            <a:pPr lvl="1"/>
            <a:r>
              <a:rPr lang="en-US" b="1" dirty="0" smtClean="0">
                <a:solidFill>
                  <a:srgbClr val="002060"/>
                </a:solidFill>
              </a:rPr>
              <a:t>Efficient/ Responsive</a:t>
            </a:r>
          </a:p>
          <a:p>
            <a:r>
              <a:rPr lang="en-US" b="1" dirty="0" smtClean="0">
                <a:solidFill>
                  <a:schemeClr val="accent6">
                    <a:lumMod val="50000"/>
                  </a:schemeClr>
                </a:solidFill>
              </a:rPr>
              <a:t>Supply chain risk</a:t>
            </a:r>
          </a:p>
          <a:p>
            <a:pPr lvl="1"/>
            <a:r>
              <a:rPr lang="en-US" b="1" dirty="0" smtClean="0">
                <a:solidFill>
                  <a:schemeClr val="accent6">
                    <a:lumMod val="50000"/>
                  </a:schemeClr>
                </a:solidFill>
              </a:rPr>
              <a:t>Resilient / Robust</a:t>
            </a:r>
          </a:p>
          <a:p>
            <a:r>
              <a:rPr lang="en-US" b="1" dirty="0" smtClean="0">
                <a:solidFill>
                  <a:schemeClr val="accent6">
                    <a:lumMod val="50000"/>
                  </a:schemeClr>
                </a:solidFill>
              </a:rPr>
              <a:t>Halal supply chain</a:t>
            </a:r>
          </a:p>
          <a:p>
            <a:r>
              <a:rPr lang="en-US" b="1" dirty="0" smtClean="0">
                <a:solidFill>
                  <a:srgbClr val="FF0000"/>
                </a:solidFill>
              </a:rPr>
              <a:t>Total quality management</a:t>
            </a:r>
          </a:p>
          <a:p>
            <a:r>
              <a:rPr lang="en-US" dirty="0" smtClean="0"/>
              <a:t>Operations Management</a:t>
            </a:r>
          </a:p>
          <a:p>
            <a:r>
              <a:rPr lang="en-US" b="1" dirty="0" smtClean="0">
                <a:solidFill>
                  <a:schemeClr val="accent6">
                    <a:lumMod val="75000"/>
                  </a:schemeClr>
                </a:solidFill>
              </a:rPr>
              <a:t>New product development (Marketing)</a:t>
            </a:r>
          </a:p>
          <a:p>
            <a:endParaRPr lang="en-US" dirty="0"/>
          </a:p>
        </p:txBody>
      </p:sp>
      <p:sp>
        <p:nvSpPr>
          <p:cNvPr id="8" name="Content Placeholder 7"/>
          <p:cNvSpPr>
            <a:spLocks noGrp="1"/>
          </p:cNvSpPr>
          <p:nvPr>
            <p:ph sz="quarter" idx="4"/>
          </p:nvPr>
        </p:nvSpPr>
        <p:spPr>
          <a:xfrm>
            <a:off x="4640581" y="2286000"/>
            <a:ext cx="3817619" cy="4267200"/>
          </a:xfrm>
        </p:spPr>
        <p:txBody>
          <a:bodyPr>
            <a:normAutofit fontScale="70000" lnSpcReduction="20000"/>
          </a:bodyPr>
          <a:lstStyle/>
          <a:p>
            <a:r>
              <a:rPr lang="en-US" b="1" dirty="0" smtClean="0">
                <a:solidFill>
                  <a:srgbClr val="FF0000"/>
                </a:solidFill>
              </a:rPr>
              <a:t>Transportation and logistics</a:t>
            </a:r>
          </a:p>
          <a:p>
            <a:r>
              <a:rPr lang="en-US" b="1" dirty="0" smtClean="0">
                <a:solidFill>
                  <a:schemeClr val="accent6">
                    <a:lumMod val="50000"/>
                  </a:schemeClr>
                </a:solidFill>
              </a:rPr>
              <a:t>Reverse logistics</a:t>
            </a:r>
          </a:p>
          <a:p>
            <a:pPr lvl="1"/>
            <a:r>
              <a:rPr lang="en-US" b="1" dirty="0" smtClean="0">
                <a:solidFill>
                  <a:schemeClr val="accent6">
                    <a:lumMod val="50000"/>
                  </a:schemeClr>
                </a:solidFill>
              </a:rPr>
              <a:t>Closed loop</a:t>
            </a:r>
          </a:p>
          <a:p>
            <a:r>
              <a:rPr lang="en-US" b="1" dirty="0" smtClean="0">
                <a:solidFill>
                  <a:schemeClr val="accent6">
                    <a:lumMod val="50000"/>
                  </a:schemeClr>
                </a:solidFill>
              </a:rPr>
              <a:t>Distribution &amp; Retailing</a:t>
            </a:r>
          </a:p>
          <a:p>
            <a:r>
              <a:rPr lang="en-US" b="1" dirty="0" smtClean="0">
                <a:solidFill>
                  <a:srgbClr val="FF0000"/>
                </a:solidFill>
              </a:rPr>
              <a:t>Online supply chain</a:t>
            </a:r>
          </a:p>
          <a:p>
            <a:r>
              <a:rPr lang="en-US" dirty="0" smtClean="0"/>
              <a:t>Inventory management</a:t>
            </a:r>
          </a:p>
          <a:p>
            <a:r>
              <a:rPr lang="en-US" dirty="0" smtClean="0"/>
              <a:t>Cold chain/ </a:t>
            </a:r>
            <a:r>
              <a:rPr lang="en-US" dirty="0"/>
              <a:t>Food Chain/ </a:t>
            </a:r>
            <a:r>
              <a:rPr lang="en-US" dirty="0" smtClean="0"/>
              <a:t>Perishable </a:t>
            </a:r>
          </a:p>
          <a:p>
            <a:r>
              <a:rPr lang="en-US" b="1" dirty="0" smtClean="0">
                <a:solidFill>
                  <a:srgbClr val="002060"/>
                </a:solidFill>
              </a:rPr>
              <a:t>Green supply chain </a:t>
            </a:r>
          </a:p>
          <a:p>
            <a:pPr lvl="1"/>
            <a:r>
              <a:rPr lang="en-US" b="1" dirty="0" smtClean="0">
                <a:solidFill>
                  <a:srgbClr val="002060"/>
                </a:solidFill>
              </a:rPr>
              <a:t>Sustainable</a:t>
            </a:r>
          </a:p>
          <a:p>
            <a:r>
              <a:rPr lang="en-US" b="1" dirty="0" smtClean="0">
                <a:solidFill>
                  <a:schemeClr val="accent6">
                    <a:lumMod val="50000"/>
                  </a:schemeClr>
                </a:solidFill>
              </a:rPr>
              <a:t>Humanitarian supply chain</a:t>
            </a:r>
          </a:p>
          <a:p>
            <a:r>
              <a:rPr lang="en-US" dirty="0"/>
              <a:t>Warehousing and material </a:t>
            </a:r>
            <a:r>
              <a:rPr lang="en-US" dirty="0" smtClean="0"/>
              <a:t>handling</a:t>
            </a:r>
          </a:p>
          <a:p>
            <a:r>
              <a:rPr lang="en-US" dirty="0" smtClean="0"/>
              <a:t>Supply chain facility selection and layout</a:t>
            </a:r>
          </a:p>
          <a:p>
            <a:r>
              <a:rPr lang="en-US" dirty="0" smtClean="0"/>
              <a:t>Business process reengineering/ Improvement/ six sigma</a:t>
            </a:r>
          </a:p>
          <a:p>
            <a:r>
              <a:rPr lang="en-US" b="1" dirty="0" smtClean="0">
                <a:solidFill>
                  <a:schemeClr val="accent6">
                    <a:lumMod val="50000"/>
                  </a:schemeClr>
                </a:solidFill>
              </a:rPr>
              <a:t>Cross functional</a:t>
            </a:r>
          </a:p>
          <a:p>
            <a:endParaRPr lang="en-US" dirty="0"/>
          </a:p>
        </p:txBody>
      </p:sp>
    </p:spTree>
    <p:extLst>
      <p:ext uri="{BB962C8B-B14F-4D97-AF65-F5344CB8AC3E}">
        <p14:creationId xmlns:p14="http://schemas.microsoft.com/office/powerpoint/2010/main" val="324042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C000"/>
                </a:solidFill>
              </a:rPr>
              <a:t>Research </a:t>
            </a:r>
            <a:r>
              <a:rPr lang="en-US" u="sng" dirty="0" smtClean="0">
                <a:solidFill>
                  <a:srgbClr val="FFC000"/>
                </a:solidFill>
              </a:rPr>
              <a:t>Topic (Cont.)</a:t>
            </a:r>
            <a:endParaRPr lang="en-US" u="sng" dirty="0">
              <a:solidFill>
                <a:srgbClr val="FFC000"/>
              </a:solidFill>
            </a:endParaRPr>
          </a:p>
        </p:txBody>
      </p:sp>
      <p:sp>
        <p:nvSpPr>
          <p:cNvPr id="3" name="Content Placeholder 2"/>
          <p:cNvSpPr>
            <a:spLocks noGrp="1"/>
          </p:cNvSpPr>
          <p:nvPr>
            <p:ph idx="1"/>
          </p:nvPr>
        </p:nvSpPr>
        <p:spPr>
          <a:xfrm>
            <a:off x="1130808" y="2438400"/>
            <a:ext cx="7183616" cy="3733800"/>
          </a:xfrm>
        </p:spPr>
        <p:txBody>
          <a:bodyPr>
            <a:normAutofit/>
          </a:bodyPr>
          <a:lstStyle/>
          <a:p>
            <a:pPr marL="82296" indent="0">
              <a:buNone/>
            </a:pPr>
            <a:r>
              <a:rPr lang="en-US" dirty="0"/>
              <a:t>In developing your topic, you should ask yourself the following questions: </a:t>
            </a:r>
          </a:p>
          <a:p>
            <a:r>
              <a:rPr lang="en-US" dirty="0" smtClean="0"/>
              <a:t>What </a:t>
            </a:r>
            <a:r>
              <a:rPr lang="en-US" dirty="0"/>
              <a:t>is my general area of research? </a:t>
            </a:r>
          </a:p>
          <a:p>
            <a:r>
              <a:rPr lang="en-US" dirty="0" smtClean="0"/>
              <a:t>What </a:t>
            </a:r>
            <a:r>
              <a:rPr lang="en-US" dirty="0"/>
              <a:t>have scholars and practitioners written about this </a:t>
            </a:r>
            <a:r>
              <a:rPr lang="en-US" dirty="0" smtClean="0"/>
              <a:t>topic</a:t>
            </a:r>
            <a:r>
              <a:rPr lang="en-US" dirty="0"/>
              <a:t>?</a:t>
            </a:r>
          </a:p>
          <a:p>
            <a:r>
              <a:rPr lang="en-US" dirty="0" smtClean="0"/>
              <a:t>Where </a:t>
            </a:r>
            <a:r>
              <a:rPr lang="en-US" dirty="0"/>
              <a:t>will I find the evidence? </a:t>
            </a:r>
          </a:p>
          <a:p>
            <a:r>
              <a:rPr lang="en-US" dirty="0" smtClean="0"/>
              <a:t>Do </a:t>
            </a:r>
            <a:r>
              <a:rPr lang="en-US" dirty="0"/>
              <a:t>I have confidence in the validity of my sources? </a:t>
            </a:r>
          </a:p>
          <a:p>
            <a:r>
              <a:rPr lang="en-US" dirty="0" smtClean="0"/>
              <a:t>Can </a:t>
            </a:r>
            <a:r>
              <a:rPr lang="en-US" dirty="0"/>
              <a:t>I complete the research and writing by the established deadlines </a:t>
            </a:r>
          </a:p>
        </p:txBody>
      </p:sp>
      <p:sp>
        <p:nvSpPr>
          <p:cNvPr id="4" name="Left Brace 3"/>
          <p:cNvSpPr/>
          <p:nvPr/>
        </p:nvSpPr>
        <p:spPr>
          <a:xfrm>
            <a:off x="685800" y="3657600"/>
            <a:ext cx="445008" cy="9144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5" name="Left Brace 4"/>
          <p:cNvSpPr/>
          <p:nvPr/>
        </p:nvSpPr>
        <p:spPr>
          <a:xfrm>
            <a:off x="685800" y="4648200"/>
            <a:ext cx="445008" cy="762000"/>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7673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What have scholars and practitioners written about this topic? </a:t>
            </a:r>
            <a:endParaRPr lang="en-US" sz="2800" dirty="0"/>
          </a:p>
        </p:txBody>
      </p:sp>
      <p:sp>
        <p:nvSpPr>
          <p:cNvPr id="3" name="Content Placeholder 2"/>
          <p:cNvSpPr>
            <a:spLocks noGrp="1"/>
          </p:cNvSpPr>
          <p:nvPr>
            <p:ph idx="1"/>
          </p:nvPr>
        </p:nvSpPr>
        <p:spPr>
          <a:xfrm>
            <a:off x="864382" y="2489200"/>
            <a:ext cx="7212818" cy="4064000"/>
          </a:xfrm>
        </p:spPr>
        <p:txBody>
          <a:bodyPr>
            <a:normAutofit fontScale="70000" lnSpcReduction="20000"/>
          </a:bodyPr>
          <a:lstStyle/>
          <a:p>
            <a:r>
              <a:rPr lang="en-US" sz="2200" dirty="0">
                <a:hlinkClick r:id="rId2"/>
              </a:rPr>
              <a:t>http://www.emeraldinsight.com</a:t>
            </a:r>
            <a:r>
              <a:rPr lang="en-US" sz="2200" dirty="0" smtClean="0">
                <a:hlinkClick r:id="rId2"/>
              </a:rPr>
              <a:t>/</a:t>
            </a:r>
            <a:endParaRPr lang="en-US" sz="2200" dirty="0">
              <a:hlinkClick r:id="rId2"/>
            </a:endParaRPr>
          </a:p>
          <a:p>
            <a:r>
              <a:rPr lang="en-US" sz="2200" dirty="0">
                <a:hlinkClick r:id="rId2"/>
              </a:rPr>
              <a:t>http://www.jstor.org/</a:t>
            </a:r>
            <a:endParaRPr lang="en-US" sz="2200" dirty="0"/>
          </a:p>
          <a:p>
            <a:r>
              <a:rPr lang="en-US" sz="2200" dirty="0">
                <a:hlinkClick r:id="rId3"/>
              </a:rPr>
              <a:t>http://www.wiley.com/</a:t>
            </a:r>
            <a:endParaRPr lang="en-US" sz="2200" dirty="0"/>
          </a:p>
          <a:p>
            <a:r>
              <a:rPr lang="en-US" sz="2200" dirty="0">
                <a:hlinkClick r:id="rId4"/>
              </a:rPr>
              <a:t>http://www.sagepub.com/</a:t>
            </a:r>
            <a:endParaRPr lang="en-US" sz="2200" dirty="0"/>
          </a:p>
          <a:p>
            <a:r>
              <a:rPr lang="en-US" sz="2200" dirty="0">
                <a:hlinkClick r:id="rId5"/>
              </a:rPr>
              <a:t>http://www.elsevier.com/</a:t>
            </a:r>
            <a:endParaRPr lang="en-US" sz="2200" dirty="0"/>
          </a:p>
          <a:p>
            <a:r>
              <a:rPr lang="en-US" sz="2200" dirty="0">
                <a:hlinkClick r:id="rId6"/>
              </a:rPr>
              <a:t>http://www.springerlink.com</a:t>
            </a:r>
            <a:r>
              <a:rPr lang="en-US" sz="2200" dirty="0" smtClean="0">
                <a:hlinkClick r:id="rId6"/>
              </a:rPr>
              <a:t>/</a:t>
            </a:r>
            <a:endParaRPr lang="en-US" sz="2200" dirty="0" smtClean="0"/>
          </a:p>
          <a:p>
            <a:r>
              <a:rPr lang="en-US" sz="2200" dirty="0">
                <a:hlinkClick r:id="rId7"/>
              </a:rPr>
              <a:t>https://scholar.google.com.pk</a:t>
            </a:r>
            <a:r>
              <a:rPr lang="en-US" sz="2200" dirty="0" smtClean="0">
                <a:hlinkClick r:id="rId7"/>
              </a:rPr>
              <a:t>/</a:t>
            </a:r>
            <a:endParaRPr lang="en-US" sz="2200" dirty="0"/>
          </a:p>
          <a:p>
            <a:endParaRPr lang="en-US" sz="2200" dirty="0"/>
          </a:p>
          <a:p>
            <a:pPr marL="82296" indent="0">
              <a:buNone/>
            </a:pPr>
            <a:r>
              <a:rPr lang="en-US" sz="2200" dirty="0" smtClean="0"/>
              <a:t>Etc.</a:t>
            </a:r>
          </a:p>
          <a:p>
            <a:pPr marL="82296" indent="0">
              <a:buNone/>
            </a:pPr>
            <a:r>
              <a:rPr lang="en-US" sz="2600" dirty="0" smtClean="0">
                <a:solidFill>
                  <a:srgbClr val="FF0000"/>
                </a:solidFill>
              </a:rPr>
              <a:t>Important note</a:t>
            </a:r>
          </a:p>
          <a:p>
            <a:pPr marL="539496" indent="-457200"/>
            <a:r>
              <a:rPr lang="en-US" sz="2600" dirty="0" smtClean="0">
                <a:solidFill>
                  <a:srgbClr val="FF0000"/>
                </a:solidFill>
              </a:rPr>
              <a:t>Read recent paper 2015 or above for selecting your topic</a:t>
            </a:r>
          </a:p>
          <a:p>
            <a:pPr marL="539496" indent="-457200"/>
            <a:r>
              <a:rPr lang="en-US" sz="2600" dirty="0" smtClean="0">
                <a:solidFill>
                  <a:srgbClr val="FF0000"/>
                </a:solidFill>
              </a:rPr>
              <a:t>Read credible journals having ISI/SCOPUS indexing</a:t>
            </a:r>
          </a:p>
          <a:p>
            <a:endParaRPr lang="en-US" dirty="0"/>
          </a:p>
        </p:txBody>
      </p:sp>
    </p:spTree>
    <p:extLst>
      <p:ext uri="{BB962C8B-B14F-4D97-AF65-F5344CB8AC3E}">
        <p14:creationId xmlns:p14="http://schemas.microsoft.com/office/powerpoint/2010/main" val="1385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tint val="100000"/>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311</TotalTime>
  <Words>1523</Words>
  <Application>Microsoft Office PowerPoint</Application>
  <PresentationFormat>On-screen Show (4:3)</PresentationFormat>
  <Paragraphs>250</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Andalus</vt:lpstr>
      <vt:lpstr>Arial</vt:lpstr>
      <vt:lpstr>Calibri</vt:lpstr>
      <vt:lpstr>Century Gothic</vt:lpstr>
      <vt:lpstr>Times New Roman</vt:lpstr>
      <vt:lpstr>Wingdings</vt:lpstr>
      <vt:lpstr>Wingdings 3</vt:lpstr>
      <vt:lpstr>Ion Boardroom</vt:lpstr>
      <vt:lpstr>THESIS PROPOSAL</vt:lpstr>
      <vt:lpstr>Getting Started</vt:lpstr>
      <vt:lpstr>Thesis Requirements</vt:lpstr>
      <vt:lpstr>Thesis Overview</vt:lpstr>
      <vt:lpstr>THESIS PROPOSAL</vt:lpstr>
      <vt:lpstr>Step 1 - Research Topic </vt:lpstr>
      <vt:lpstr>What is my general area of research? (Domain Selection) </vt:lpstr>
      <vt:lpstr>Research Topic (Cont.)</vt:lpstr>
      <vt:lpstr>What have scholars and practitioners written about this topic? </vt:lpstr>
      <vt:lpstr>Do I have confidence in the validity of my sources? </vt:lpstr>
      <vt:lpstr>1. INTRODUCTION Please refers to headings file provided </vt:lpstr>
      <vt:lpstr>1. Introduction</vt:lpstr>
      <vt:lpstr>1.1 Background of the Study</vt:lpstr>
      <vt:lpstr>1.2 Problem Statement</vt:lpstr>
      <vt:lpstr>1.3 Research Objective</vt:lpstr>
      <vt:lpstr>1.5 Scope of the Study</vt:lpstr>
      <vt:lpstr>1.6 Limitations of the Study</vt:lpstr>
      <vt:lpstr>2. Literature Review</vt:lpstr>
      <vt:lpstr>2. Literature Review</vt:lpstr>
      <vt:lpstr>Why we do Literature Review?</vt:lpstr>
      <vt:lpstr>Sources for Literature Review</vt:lpstr>
      <vt:lpstr>Format of Literature Review</vt:lpstr>
      <vt:lpstr>Format of Literature Review</vt:lpstr>
      <vt:lpstr>3. Methodology Please refers to headings file provided</vt:lpstr>
      <vt:lpstr>Steps – Quantitative Research</vt:lpstr>
      <vt:lpstr>Steps – Qualitative Research</vt:lpstr>
      <vt:lpstr>Tips</vt:lpstr>
      <vt:lpstr>Properties of base paper –  (Waqar Ahmed)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PROPOSAL</dc:title>
  <dc:creator>Isma Zaighum</dc:creator>
  <cp:lastModifiedBy>7500</cp:lastModifiedBy>
  <cp:revision>102</cp:revision>
  <dcterms:created xsi:type="dcterms:W3CDTF">2006-08-16T00:00:00Z</dcterms:created>
  <dcterms:modified xsi:type="dcterms:W3CDTF">2018-09-15T14:40:02Z</dcterms:modified>
</cp:coreProperties>
</file>