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1"/>
  </p:notesMasterIdLst>
  <p:sldIdLst>
    <p:sldId id="513" r:id="rId2"/>
    <p:sldId id="730" r:id="rId3"/>
    <p:sldId id="747" r:id="rId4"/>
    <p:sldId id="763" r:id="rId5"/>
    <p:sldId id="775" r:id="rId6"/>
    <p:sldId id="735" r:id="rId7"/>
    <p:sldId id="736" r:id="rId8"/>
    <p:sldId id="750" r:id="rId9"/>
    <p:sldId id="751" r:id="rId10"/>
    <p:sldId id="745" r:id="rId11"/>
    <p:sldId id="777" r:id="rId12"/>
    <p:sldId id="758" r:id="rId13"/>
    <p:sldId id="760" r:id="rId14"/>
    <p:sldId id="833" r:id="rId15"/>
    <p:sldId id="759" r:id="rId16"/>
    <p:sldId id="835" r:id="rId17"/>
    <p:sldId id="836" r:id="rId18"/>
    <p:sldId id="837" r:id="rId19"/>
    <p:sldId id="838" r:id="rId20"/>
    <p:sldId id="839" r:id="rId21"/>
    <p:sldId id="840" r:id="rId22"/>
    <p:sldId id="841" r:id="rId23"/>
    <p:sldId id="842" r:id="rId24"/>
    <p:sldId id="843" r:id="rId25"/>
    <p:sldId id="844" r:id="rId26"/>
    <p:sldId id="845" r:id="rId27"/>
    <p:sldId id="863" r:id="rId28"/>
    <p:sldId id="864" r:id="rId29"/>
    <p:sldId id="846" r:id="rId30"/>
    <p:sldId id="874" r:id="rId31"/>
    <p:sldId id="875" r:id="rId32"/>
    <p:sldId id="847" r:id="rId33"/>
    <p:sldId id="848" r:id="rId34"/>
    <p:sldId id="849" r:id="rId35"/>
    <p:sldId id="850" r:id="rId36"/>
    <p:sldId id="851" r:id="rId37"/>
    <p:sldId id="852" r:id="rId38"/>
    <p:sldId id="853" r:id="rId39"/>
    <p:sldId id="854" r:id="rId40"/>
    <p:sldId id="855" r:id="rId41"/>
    <p:sldId id="856" r:id="rId42"/>
    <p:sldId id="857" r:id="rId43"/>
    <p:sldId id="858" r:id="rId44"/>
    <p:sldId id="859" r:id="rId45"/>
    <p:sldId id="860" r:id="rId46"/>
    <p:sldId id="861" r:id="rId47"/>
    <p:sldId id="862" r:id="rId48"/>
    <p:sldId id="865" r:id="rId49"/>
    <p:sldId id="866" r:id="rId50"/>
    <p:sldId id="867" r:id="rId51"/>
    <p:sldId id="868" r:id="rId52"/>
    <p:sldId id="869" r:id="rId53"/>
    <p:sldId id="870" r:id="rId54"/>
    <p:sldId id="871" r:id="rId55"/>
    <p:sldId id="872" r:id="rId56"/>
    <p:sldId id="771" r:id="rId57"/>
    <p:sldId id="873" r:id="rId58"/>
    <p:sldId id="773" r:id="rId59"/>
    <p:sldId id="291" r:id="rId6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5" autoAdjust="0"/>
    <p:restoredTop sz="80642" autoAdjust="0"/>
  </p:normalViewPr>
  <p:slideViewPr>
    <p:cSldViewPr snapToGrid="0">
      <p:cViewPr varScale="1">
        <p:scale>
          <a:sx n="98" d="100"/>
          <a:sy n="98" d="100"/>
        </p:scale>
        <p:origin x="63" y="300"/>
      </p:cViewPr>
      <p:guideLst>
        <p:guide orient="horz" pos="1620"/>
        <p:guide pos="3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12/20/2017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smtClean="0">
                <a:latin typeface="Arial" panose="020B0604020202020204" pitchFamily="34" charset="0"/>
                <a:cs typeface="Arial" panose="020B0604020202020204" pitchFamily="34" charset="0"/>
              </a:rPr>
              <a:t>Cisco Networking Academy Program</a:t>
            </a:r>
          </a:p>
          <a:p>
            <a:pPr>
              <a:buFontTx/>
              <a:buNone/>
            </a:pPr>
            <a:r>
              <a:rPr lang="en-US" b="0" dirty="0" smtClean="0">
                <a:latin typeface="Arial" panose="020B0604020202020204" pitchFamily="34" charset="0"/>
                <a:cs typeface="Arial" panose="020B0604020202020204" pitchFamily="34" charset="0"/>
              </a:rPr>
              <a:t>Routing and Switching Essentials </a:t>
            </a:r>
            <a:r>
              <a:rPr lang="en-US" b="0" baseline="0" dirty="0" smtClean="0">
                <a:latin typeface="Arial" panose="020B0604020202020204" pitchFamily="34" charset="0"/>
                <a:cs typeface="Arial" panose="020B0604020202020204" pitchFamily="34" charset="0"/>
              </a:rPr>
              <a:t>v6.0</a:t>
            </a:r>
            <a:endParaRPr lang="en-US" b="0" dirty="0" smtClean="0">
              <a:latin typeface="Arial" panose="020B0604020202020204" pitchFamily="34" charset="0"/>
              <a:cs typeface="Arial" panose="020B0604020202020204" pitchFamily="34" charset="0"/>
            </a:endParaRPr>
          </a:p>
          <a:p>
            <a:pPr>
              <a:buFontTx/>
              <a:buNone/>
            </a:pPr>
            <a:r>
              <a:rPr lang="en-US" sz="1200" b="0" dirty="0" smtClean="0">
                <a:latin typeface="Arial" panose="020B0604020202020204" pitchFamily="34" charset="0"/>
                <a:cs typeface="Arial" panose="020B0604020202020204" pitchFamily="34" charset="0"/>
              </a:rPr>
              <a:t>Chapter 7: Access Control Lists</a:t>
            </a:r>
            <a:endParaRPr lang="en-GB" b="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10</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4291573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latin typeface="Arial" panose="020B0604020202020204" pitchFamily="34" charset="0"/>
                <a:cs typeface="Arial" panose="020B0604020202020204" pitchFamily="34" charset="0"/>
              </a:rPr>
              <a:t>Cisco Networking Academy Program</a:t>
            </a:r>
          </a:p>
          <a:p>
            <a:pPr>
              <a:buFontTx/>
              <a:buNone/>
            </a:pPr>
            <a:r>
              <a:rPr lang="en-US" b="0" dirty="0" smtClean="0">
                <a:latin typeface="Arial" panose="020B0604020202020204" pitchFamily="34" charset="0"/>
                <a:cs typeface="Arial" panose="020B0604020202020204" pitchFamily="34" charset="0"/>
              </a:rPr>
              <a:t>Routing and Switching Essentials </a:t>
            </a:r>
            <a:r>
              <a:rPr lang="en-US" b="0" baseline="0" dirty="0" smtClean="0">
                <a:latin typeface="Arial" panose="020B0604020202020204" pitchFamily="34" charset="0"/>
                <a:cs typeface="Arial" panose="020B0604020202020204" pitchFamily="34" charset="0"/>
              </a:rPr>
              <a:t>v6.0</a:t>
            </a:r>
            <a:endParaRPr lang="en-US" b="0" dirty="0">
              <a:latin typeface="Arial" panose="020B0604020202020204" pitchFamily="34" charset="0"/>
              <a:cs typeface="Arial" panose="020B0604020202020204" pitchFamily="34" charset="0"/>
            </a:endParaRPr>
          </a:p>
          <a:p>
            <a:pPr>
              <a:buFontTx/>
              <a:buNone/>
            </a:pPr>
            <a:r>
              <a:rPr lang="en-US" sz="1200" b="0" dirty="0">
                <a:latin typeface="Arial" panose="020B0604020202020204" pitchFamily="34" charset="0"/>
                <a:cs typeface="Arial" panose="020B0604020202020204" pitchFamily="34" charset="0"/>
              </a:rPr>
              <a:t>Chapter </a:t>
            </a:r>
            <a:r>
              <a:rPr lang="en-US" sz="1200" b="0" dirty="0" smtClean="0">
                <a:latin typeface="Arial" panose="020B0604020202020204" pitchFamily="34" charset="0"/>
                <a:cs typeface="Arial" panose="020B0604020202020204" pitchFamily="34" charset="0"/>
              </a:rPr>
              <a:t>7: Access Control Lists</a:t>
            </a:r>
            <a:endParaRPr lang="en-GB"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a:p>
        </p:txBody>
      </p:sp>
    </p:spTree>
    <p:extLst>
      <p:ext uri="{BB962C8B-B14F-4D97-AF65-F5344CB8AC3E}">
        <p14:creationId xmlns:p14="http://schemas.microsoft.com/office/powerpoint/2010/main" val="14968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13</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a:t>Cisco Networking Academy Program</a:t>
            </a:r>
          </a:p>
          <a:p>
            <a:r>
              <a:rPr lang="en-US"/>
              <a:t>Routing and Switching Essentials v6.0</a:t>
            </a:r>
            <a:endParaRPr lang="en-US" b="0"/>
          </a:p>
          <a:p>
            <a:r>
              <a:rPr lang="en-US" b="0"/>
              <a:t>Chapter </a:t>
            </a:r>
            <a:r>
              <a:rPr lang="en-US"/>
              <a:t>7</a:t>
            </a:r>
            <a:r>
              <a:rPr lang="en-US" b="0"/>
              <a:t>: </a:t>
            </a:r>
            <a:r>
              <a:rPr lang="en-US"/>
              <a:t>Access Control Lists</a:t>
            </a:r>
            <a:endParaRPr lang="en-GB" b="0"/>
          </a:p>
          <a:p>
            <a:endParaRPr lang="en-GB"/>
          </a:p>
        </p:txBody>
      </p:sp>
    </p:spTree>
    <p:extLst>
      <p:ext uri="{BB962C8B-B14F-4D97-AF65-F5344CB8AC3E}">
        <p14:creationId xmlns:p14="http://schemas.microsoft.com/office/powerpoint/2010/main" val="102475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14</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solidFill>
                  <a:srgbClr val="FFFFFF"/>
                </a:solidFill>
              </a:rPr>
              <a:t>Cisco Networking Academy Program</a:t>
            </a:r>
          </a:p>
          <a:p>
            <a:r>
              <a:rPr lang="en-US">
                <a:solidFill>
                  <a:srgbClr val="FFFFFF"/>
                </a:solidFill>
              </a:rPr>
              <a:t>Routing and Switching Essentials v6.0</a:t>
            </a:r>
          </a:p>
          <a:p>
            <a:r>
              <a:rPr lang="en-US">
                <a:solidFill>
                  <a:srgbClr val="FFFFFF"/>
                </a:solidFill>
              </a:rPr>
              <a:t>Chapter 7: Access Control Lists</a:t>
            </a:r>
            <a:endParaRPr lang="en-US"/>
          </a:p>
          <a:p>
            <a:endParaRPr lang="en-GB"/>
          </a:p>
        </p:txBody>
      </p:sp>
    </p:spTree>
    <p:extLst>
      <p:ext uri="{BB962C8B-B14F-4D97-AF65-F5344CB8AC3E}">
        <p14:creationId xmlns:p14="http://schemas.microsoft.com/office/powerpoint/2010/main" val="2598644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7-</a:t>
            </a:r>
            <a:r>
              <a:rPr lang="en-US" b="0" dirty="0"/>
              <a:t> </a:t>
            </a:r>
            <a:r>
              <a:rPr lang="en-US" b="0" dirty="0" smtClean="0"/>
              <a:t>Access Control Lists</a:t>
            </a:r>
            <a:endParaRPr lang="en-US" b="0" dirty="0"/>
          </a:p>
          <a:p>
            <a:pPr>
              <a:buFontTx/>
              <a:buNone/>
            </a:pPr>
            <a:r>
              <a:rPr lang="en-US" dirty="0"/>
              <a:t>7.1</a:t>
            </a:r>
            <a:r>
              <a:rPr lang="en-US" b="0" dirty="0"/>
              <a:t> – IOS Bootcamp</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7.1.1 – </a:t>
            </a:r>
            <a:r>
              <a:rPr lang="en-US" dirty="0">
                <a:latin typeface="Arial" charset="0"/>
                <a:cs typeface="Arial"/>
              </a:rPr>
              <a:t>Purpose of ACLs</a:t>
            </a:r>
          </a:p>
          <a:p>
            <a:pPr>
              <a:lnSpc>
                <a:spcPct val="80000"/>
              </a:lnSpc>
            </a:pPr>
            <a:r>
              <a:rPr lang="en-US" dirty="0">
                <a:latin typeface="Arial" charset="0"/>
              </a:rPr>
              <a:t>7.1.1.1 – </a:t>
            </a:r>
            <a:r>
              <a:rPr lang="en-US" dirty="0">
                <a:latin typeface="Arial"/>
                <a:cs typeface="Arial"/>
              </a:rPr>
              <a:t>What is an ACL?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a:p>
        </p:txBody>
      </p:sp>
    </p:spTree>
    <p:extLst>
      <p:ext uri="{BB962C8B-B14F-4D97-AF65-F5344CB8AC3E}">
        <p14:creationId xmlns:p14="http://schemas.microsoft.com/office/powerpoint/2010/main" val="921170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7.1.1 – </a:t>
            </a:r>
            <a:r>
              <a:rPr lang="en-US" dirty="0">
                <a:latin typeface="Arial" charset="0"/>
                <a:cs typeface="Arial"/>
              </a:rPr>
              <a:t>Purpose of ACLs</a:t>
            </a:r>
          </a:p>
          <a:p>
            <a:pPr>
              <a:lnSpc>
                <a:spcPct val="80000"/>
              </a:lnSpc>
            </a:pPr>
            <a:r>
              <a:rPr lang="en-US" dirty="0">
                <a:latin typeface="Arial" charset="0"/>
              </a:rPr>
              <a:t>7.1.1.2 – </a:t>
            </a:r>
            <a:r>
              <a:rPr lang="en-US" dirty="0">
                <a:latin typeface="Arial"/>
                <a:cs typeface="Arial"/>
              </a:rPr>
              <a:t>Packet Filtering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a:p>
        </p:txBody>
      </p:sp>
    </p:spTree>
    <p:extLst>
      <p:ext uri="{BB962C8B-B14F-4D97-AF65-F5344CB8AC3E}">
        <p14:creationId xmlns:p14="http://schemas.microsoft.com/office/powerpoint/2010/main" val="2832947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7.1.1 – </a:t>
            </a:r>
            <a:r>
              <a:rPr lang="en-US" dirty="0">
                <a:latin typeface="Arial" charset="0"/>
                <a:cs typeface="Arial"/>
              </a:rPr>
              <a:t>Purpose of ACLs</a:t>
            </a:r>
          </a:p>
          <a:p>
            <a:pPr>
              <a:lnSpc>
                <a:spcPct val="80000"/>
              </a:lnSpc>
            </a:pPr>
            <a:r>
              <a:rPr lang="en-US" dirty="0">
                <a:latin typeface="Arial" charset="0"/>
              </a:rPr>
              <a:t>7.1.1.3 – </a:t>
            </a:r>
            <a:r>
              <a:rPr lang="en-US" dirty="0">
                <a:latin typeface="Arial"/>
                <a:cs typeface="Arial"/>
              </a:rPr>
              <a:t>ACL Operation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a:p>
        </p:txBody>
      </p:sp>
    </p:spTree>
    <p:extLst>
      <p:ext uri="{BB962C8B-B14F-4D97-AF65-F5344CB8AC3E}">
        <p14:creationId xmlns:p14="http://schemas.microsoft.com/office/powerpoint/2010/main" val="3938960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7.1.1 – </a:t>
            </a:r>
            <a:r>
              <a:rPr lang="en-US" dirty="0">
                <a:latin typeface="Arial" charset="0"/>
                <a:cs typeface="Arial"/>
              </a:rPr>
              <a:t>Purpose of ACLs</a:t>
            </a:r>
          </a:p>
          <a:p>
            <a:pPr>
              <a:lnSpc>
                <a:spcPct val="80000"/>
              </a:lnSpc>
            </a:pPr>
            <a:r>
              <a:rPr lang="en-US" dirty="0">
                <a:latin typeface="Arial" charset="0"/>
              </a:rPr>
              <a:t>7.1.1.4 – </a:t>
            </a:r>
            <a:r>
              <a:rPr lang="en-US" dirty="0">
                <a:latin typeface="Arial"/>
                <a:cs typeface="Arial"/>
              </a:rPr>
              <a:t>Packet Tracer – ACL Demonstration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a:p>
        </p:txBody>
      </p:sp>
    </p:spTree>
    <p:extLst>
      <p:ext uri="{BB962C8B-B14F-4D97-AF65-F5344CB8AC3E}">
        <p14:creationId xmlns:p14="http://schemas.microsoft.com/office/powerpoint/2010/main" val="3440252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7.1.2 – </a:t>
            </a:r>
            <a:r>
              <a:rPr lang="en-US" dirty="0">
                <a:latin typeface="Arial" charset="0"/>
                <a:cs typeface="Arial"/>
              </a:rPr>
              <a:t>Wildcard Masks in ACLs</a:t>
            </a:r>
          </a:p>
          <a:p>
            <a:pPr>
              <a:lnSpc>
                <a:spcPct val="80000"/>
              </a:lnSpc>
            </a:pPr>
            <a:r>
              <a:rPr lang="en-US" dirty="0">
                <a:latin typeface="Arial" charset="0"/>
              </a:rPr>
              <a:t>7.1.2.1</a:t>
            </a:r>
            <a:r>
              <a:rPr lang="en-US" dirty="0">
                <a:latin typeface="Arial"/>
                <a:cs typeface="Arial"/>
              </a:rPr>
              <a:t> - Introducing ACL Wildcard Masking</a:t>
            </a: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a:p>
        </p:txBody>
      </p:sp>
    </p:spTree>
    <p:extLst>
      <p:ext uri="{BB962C8B-B14F-4D97-AF65-F5344CB8AC3E}">
        <p14:creationId xmlns:p14="http://schemas.microsoft.com/office/powerpoint/2010/main" val="433322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7.1.2 – </a:t>
            </a:r>
            <a:r>
              <a:rPr lang="en-US" dirty="0">
                <a:latin typeface="Arial" charset="0"/>
                <a:cs typeface="Arial"/>
              </a:rPr>
              <a:t>Wildcard Masks in ACLs</a:t>
            </a:r>
          </a:p>
          <a:p>
            <a:pPr>
              <a:lnSpc>
                <a:spcPct val="80000"/>
              </a:lnSpc>
            </a:pPr>
            <a:r>
              <a:rPr lang="en-US" dirty="0">
                <a:latin typeface="Arial" charset="0"/>
              </a:rPr>
              <a:t>7.1.2.2</a:t>
            </a:r>
            <a:r>
              <a:rPr lang="en-US" dirty="0">
                <a:latin typeface="Arial"/>
                <a:cs typeface="Arial"/>
              </a:rPr>
              <a:t> - Wildcard Mask Examples</a:t>
            </a:r>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a:p>
        </p:txBody>
      </p:sp>
    </p:spTree>
    <p:extLst>
      <p:ext uri="{BB962C8B-B14F-4D97-AF65-F5344CB8AC3E}">
        <p14:creationId xmlns:p14="http://schemas.microsoft.com/office/powerpoint/2010/main" val="4132765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7.1.2 – </a:t>
            </a:r>
            <a:r>
              <a:rPr lang="en-US" dirty="0">
                <a:latin typeface="Arial" charset="0"/>
                <a:cs typeface="Arial"/>
              </a:rPr>
              <a:t>Wildcard Masks in ACLs</a:t>
            </a:r>
          </a:p>
          <a:p>
            <a:pPr>
              <a:lnSpc>
                <a:spcPct val="80000"/>
              </a:lnSpc>
            </a:pPr>
            <a:r>
              <a:rPr lang="en-US" dirty="0">
                <a:latin typeface="Arial" charset="0"/>
              </a:rPr>
              <a:t>7.1.2.3</a:t>
            </a:r>
            <a:r>
              <a:rPr lang="en-US" dirty="0">
                <a:latin typeface="Arial"/>
                <a:cs typeface="Arial"/>
              </a:rPr>
              <a:t> - Calculating the Wildcard Mask</a:t>
            </a:r>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a:p>
        </p:txBody>
      </p:sp>
    </p:spTree>
    <p:extLst>
      <p:ext uri="{BB962C8B-B14F-4D97-AF65-F5344CB8AC3E}">
        <p14:creationId xmlns:p14="http://schemas.microsoft.com/office/powerpoint/2010/main" val="412412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7.1.2 – </a:t>
            </a:r>
            <a:r>
              <a:rPr lang="en-US" dirty="0">
                <a:latin typeface="Arial" charset="0"/>
                <a:cs typeface="Arial"/>
              </a:rPr>
              <a:t>Wildcard Masks in ACLs</a:t>
            </a:r>
          </a:p>
          <a:p>
            <a:pPr>
              <a:lnSpc>
                <a:spcPct val="80000"/>
              </a:lnSpc>
            </a:pPr>
            <a:r>
              <a:rPr lang="en-US" dirty="0">
                <a:latin typeface="Arial" charset="0"/>
              </a:rPr>
              <a:t>7.1.2.4</a:t>
            </a:r>
            <a:r>
              <a:rPr lang="en-US" dirty="0">
                <a:latin typeface="Arial"/>
                <a:cs typeface="Arial"/>
              </a:rPr>
              <a:t> - Wildcard Mask Keywords</a:t>
            </a:r>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a:p>
        </p:txBody>
      </p:sp>
    </p:spTree>
    <p:extLst>
      <p:ext uri="{BB962C8B-B14F-4D97-AF65-F5344CB8AC3E}">
        <p14:creationId xmlns:p14="http://schemas.microsoft.com/office/powerpoint/2010/main" val="92904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7.1.2 – </a:t>
            </a:r>
            <a:r>
              <a:rPr lang="en-US" dirty="0">
                <a:latin typeface="Arial" charset="0"/>
                <a:cs typeface="Arial"/>
              </a:rPr>
              <a:t>Wildcard Masks in ACLs</a:t>
            </a:r>
          </a:p>
          <a:p>
            <a:pPr>
              <a:lnSpc>
                <a:spcPct val="80000"/>
              </a:lnSpc>
            </a:pPr>
            <a:r>
              <a:rPr lang="en-US" dirty="0">
                <a:latin typeface="Arial" charset="0"/>
              </a:rPr>
              <a:t>7.1.2.5</a:t>
            </a:r>
            <a:r>
              <a:rPr lang="en-US" dirty="0">
                <a:latin typeface="Arial"/>
                <a:cs typeface="Arial"/>
              </a:rPr>
              <a:t> - Wildcard Mask Keyword Examples</a:t>
            </a:r>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a:p>
        </p:txBody>
      </p:sp>
    </p:spTree>
    <p:extLst>
      <p:ext uri="{BB962C8B-B14F-4D97-AF65-F5344CB8AC3E}">
        <p14:creationId xmlns:p14="http://schemas.microsoft.com/office/powerpoint/2010/main" val="3688700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7.1.3 – </a:t>
            </a:r>
            <a:r>
              <a:rPr lang="en-US" dirty="0">
                <a:latin typeface="Arial" charset="0"/>
                <a:cs typeface="Arial"/>
              </a:rPr>
              <a:t>Guidelines for ACL Creation</a:t>
            </a:r>
          </a:p>
          <a:p>
            <a:pPr>
              <a:lnSpc>
                <a:spcPct val="80000"/>
              </a:lnSpc>
            </a:pPr>
            <a:r>
              <a:rPr lang="en-US" dirty="0">
                <a:latin typeface="Arial" charset="0"/>
              </a:rPr>
              <a:t>7.1.3.1</a:t>
            </a:r>
            <a:r>
              <a:rPr lang="en-US" dirty="0">
                <a:latin typeface="Arial"/>
                <a:cs typeface="Arial"/>
              </a:rPr>
              <a:t> - General guidelines for Creating ACLs</a:t>
            </a:r>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a:p>
        </p:txBody>
      </p:sp>
    </p:spTree>
    <p:extLst>
      <p:ext uri="{BB962C8B-B14F-4D97-AF65-F5344CB8AC3E}">
        <p14:creationId xmlns:p14="http://schemas.microsoft.com/office/powerpoint/2010/main" val="4047614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7.1.3 – </a:t>
            </a:r>
            <a:r>
              <a:rPr lang="en-US" dirty="0">
                <a:latin typeface="Arial" charset="0"/>
                <a:cs typeface="Arial"/>
              </a:rPr>
              <a:t>Guidelines for ACL Creation</a:t>
            </a:r>
          </a:p>
          <a:p>
            <a:pPr>
              <a:lnSpc>
                <a:spcPct val="80000"/>
              </a:lnSpc>
            </a:pPr>
            <a:r>
              <a:rPr lang="en-US" dirty="0">
                <a:latin typeface="Arial" charset="0"/>
              </a:rPr>
              <a:t>7.1.3.2</a:t>
            </a:r>
            <a:r>
              <a:rPr lang="en-US" dirty="0">
                <a:latin typeface="Arial"/>
                <a:cs typeface="Arial"/>
              </a:rPr>
              <a:t> - ACL Best Practices</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a:p>
        </p:txBody>
      </p:sp>
    </p:spTree>
    <p:extLst>
      <p:ext uri="{BB962C8B-B14F-4D97-AF65-F5344CB8AC3E}">
        <p14:creationId xmlns:p14="http://schemas.microsoft.com/office/powerpoint/2010/main" val="74716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smtClean="0">
                <a:latin typeface="Arial" charset="0"/>
              </a:rPr>
              <a:t>7.1.4 </a:t>
            </a:r>
            <a:r>
              <a:rPr lang="en-US" dirty="0">
                <a:latin typeface="Arial" charset="0"/>
              </a:rPr>
              <a:t>– </a:t>
            </a:r>
            <a:r>
              <a:rPr lang="en-US" dirty="0" smtClean="0">
                <a:latin typeface="Arial" charset="0"/>
                <a:cs typeface="Arial"/>
              </a:rPr>
              <a:t>Guidelines for ACL Placement</a:t>
            </a:r>
            <a:endParaRPr lang="en-US" dirty="0">
              <a:latin typeface="Arial" charset="0"/>
              <a:cs typeface="Arial"/>
            </a:endParaRPr>
          </a:p>
          <a:p>
            <a:pPr>
              <a:lnSpc>
                <a:spcPct val="80000"/>
              </a:lnSpc>
            </a:pPr>
            <a:r>
              <a:rPr lang="en-US" dirty="0" smtClean="0">
                <a:latin typeface="Arial" charset="0"/>
              </a:rPr>
              <a:t>7.1.4.1</a:t>
            </a:r>
            <a:r>
              <a:rPr lang="en-US" dirty="0" smtClean="0">
                <a:latin typeface="Arial"/>
                <a:cs typeface="Arial"/>
              </a:rPr>
              <a:t> – Where to Place ACLs</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290672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smtClean="0">
                <a:latin typeface="Arial" charset="0"/>
              </a:rPr>
              <a:t>7.1.4 </a:t>
            </a:r>
            <a:r>
              <a:rPr lang="en-US" dirty="0">
                <a:latin typeface="Arial" charset="0"/>
              </a:rPr>
              <a:t>– </a:t>
            </a:r>
            <a:r>
              <a:rPr lang="en-US" dirty="0" smtClean="0">
                <a:latin typeface="Arial" charset="0"/>
                <a:cs typeface="Arial"/>
              </a:rPr>
              <a:t>Guidelines for ACL Placement</a:t>
            </a:r>
            <a:endParaRPr lang="en-US" dirty="0">
              <a:latin typeface="Arial" charset="0"/>
              <a:cs typeface="Arial"/>
            </a:endParaRPr>
          </a:p>
          <a:p>
            <a:pPr>
              <a:lnSpc>
                <a:spcPct val="80000"/>
              </a:lnSpc>
            </a:pPr>
            <a:r>
              <a:rPr lang="en-US" dirty="0" smtClean="0">
                <a:latin typeface="Arial" charset="0"/>
              </a:rPr>
              <a:t>7.1.4.2</a:t>
            </a:r>
            <a:r>
              <a:rPr lang="en-US" dirty="0" smtClean="0">
                <a:latin typeface="Arial"/>
                <a:cs typeface="Arial"/>
              </a:rPr>
              <a:t> – Standard ACL Placement</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76948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7-</a:t>
            </a:r>
            <a:r>
              <a:rPr lang="en-US" b="0" dirty="0"/>
              <a:t> </a:t>
            </a:r>
            <a:r>
              <a:rPr lang="en-US" b="0" dirty="0" smtClean="0"/>
              <a:t>Access Control Lists</a:t>
            </a:r>
            <a:endParaRPr lang="en-US" b="0" dirty="0"/>
          </a:p>
          <a:p>
            <a:pPr>
              <a:buFontTx/>
              <a:buNone/>
            </a:pPr>
            <a:r>
              <a:rPr lang="en-US" dirty="0" smtClean="0"/>
              <a:t>7.2</a:t>
            </a:r>
            <a:r>
              <a:rPr lang="en-US" b="0" dirty="0" smtClean="0"/>
              <a:t> </a:t>
            </a:r>
            <a:r>
              <a:rPr lang="en-US" b="0" dirty="0"/>
              <a:t>– </a:t>
            </a:r>
            <a:r>
              <a:rPr lang="en-US" b="0" dirty="0" smtClean="0"/>
              <a:t>Standard IPv4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014651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7.2.1.1 – Numbered Standard IPv4 ACL Examples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a:p>
        </p:txBody>
      </p:sp>
    </p:spTree>
    <p:extLst>
      <p:ext uri="{BB962C8B-B14F-4D97-AF65-F5344CB8AC3E}">
        <p14:creationId xmlns:p14="http://schemas.microsoft.com/office/powerpoint/2010/main" val="267992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smtClean="0">
                <a:latin typeface="Arial" panose="020B0604020202020204" pitchFamily="34" charset="0"/>
                <a:cs typeface="Arial" panose="020B0604020202020204" pitchFamily="34" charset="0"/>
              </a:rPr>
              <a:t>Cisco Networking Academy Program</a:t>
            </a:r>
          </a:p>
          <a:p>
            <a:pPr>
              <a:buFontTx/>
              <a:buNone/>
            </a:pPr>
            <a:r>
              <a:rPr lang="en-US" b="0" dirty="0" smtClean="0">
                <a:latin typeface="Arial" panose="020B0604020202020204" pitchFamily="34" charset="0"/>
                <a:cs typeface="Arial" panose="020B0604020202020204" pitchFamily="34" charset="0"/>
              </a:rPr>
              <a:t>Routing and Switching Essentials </a:t>
            </a:r>
            <a:r>
              <a:rPr lang="en-US" b="0" baseline="0" dirty="0" smtClean="0">
                <a:latin typeface="Arial" panose="020B0604020202020204" pitchFamily="34" charset="0"/>
                <a:cs typeface="Arial" panose="020B0604020202020204" pitchFamily="34" charset="0"/>
              </a:rPr>
              <a:t>v6.0</a:t>
            </a:r>
            <a:endParaRPr lang="en-US" b="0" dirty="0" smtClean="0">
              <a:latin typeface="Arial" panose="020B0604020202020204" pitchFamily="34" charset="0"/>
              <a:cs typeface="Arial" panose="020B0604020202020204" pitchFamily="34" charset="0"/>
            </a:endParaRPr>
          </a:p>
          <a:p>
            <a:pPr>
              <a:buFontTx/>
              <a:buNone/>
            </a:pPr>
            <a:r>
              <a:rPr lang="en-US" sz="1200" b="0" dirty="0" smtClean="0">
                <a:latin typeface="Arial" panose="020B0604020202020204" pitchFamily="34" charset="0"/>
                <a:cs typeface="Arial" panose="020B0604020202020204" pitchFamily="34" charset="0"/>
              </a:rPr>
              <a:t>Chapter 7: Access Control Lists</a:t>
            </a:r>
            <a:endParaRPr lang="en-GB" b="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a:p>
        </p:txBody>
      </p:sp>
    </p:spTree>
    <p:extLst>
      <p:ext uri="{BB962C8B-B14F-4D97-AF65-F5344CB8AC3E}">
        <p14:creationId xmlns:p14="http://schemas.microsoft.com/office/powerpoint/2010/main" val="4150324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7.2.1.2 – Applying Standard IPv4 ACLs</a:t>
            </a:r>
            <a:r>
              <a:rPr lang="en-US" baseline="0" dirty="0" smtClean="0"/>
              <a:t> to Interfaces</a:t>
            </a:r>
            <a:endParaRPr lang="en-US"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a:p>
        </p:txBody>
      </p:sp>
    </p:spTree>
    <p:extLst>
      <p:ext uri="{BB962C8B-B14F-4D97-AF65-F5344CB8AC3E}">
        <p14:creationId xmlns:p14="http://schemas.microsoft.com/office/powerpoint/2010/main" val="2679929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7.2.1.3 – Numbered Standard IPv4 ACL Examples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017262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7.2.1.3 – Numbered Standard IPv4 </a:t>
            </a:r>
            <a:r>
              <a:rPr lang="en-US" smtClean="0"/>
              <a:t>ACL Examples</a:t>
            </a:r>
            <a:endParaRPr lang="en-US"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476651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7.2.1.4 – Named Standard IPv4 ACL Syntax</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3385799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7.2.1.6 – Packet Tracer – </a:t>
            </a:r>
            <a:r>
              <a:rPr lang="en-US" smtClean="0"/>
              <a:t>Configuring Numbered Standard IPv4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625115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7.2.1.7 – Packet Tracer – Configuring Named Standard IPv4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4244086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7.2.2 – </a:t>
            </a:r>
            <a:r>
              <a:rPr lang="en-US" baseline="0" dirty="0" smtClean="0"/>
              <a:t>Modify IPv4 ACLs</a:t>
            </a:r>
            <a:endParaRPr lang="en-US" dirty="0" smtClean="0"/>
          </a:p>
          <a:p>
            <a:r>
              <a:rPr lang="en-US" dirty="0" smtClean="0"/>
              <a:t>7.2.2.1 – Method</a:t>
            </a:r>
            <a:r>
              <a:rPr lang="en-US" baseline="0" dirty="0" smtClean="0"/>
              <a:t> 1 – Use a Text Editor</a:t>
            </a:r>
            <a:endParaRPr lang="en-US"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28295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7.2.2 – </a:t>
            </a:r>
            <a:r>
              <a:rPr lang="en-US" baseline="0" dirty="0" smtClean="0"/>
              <a:t>Modify IPv4 ACLs</a:t>
            </a:r>
            <a:endParaRPr lang="en-US" dirty="0" smtClean="0"/>
          </a:p>
          <a:p>
            <a:r>
              <a:rPr lang="en-US" dirty="0" smtClean="0"/>
              <a:t>7.2.2.2 – Method</a:t>
            </a:r>
            <a:r>
              <a:rPr lang="en-US" baseline="0" dirty="0" smtClean="0"/>
              <a:t> 2 – Use Sequence Numbers</a:t>
            </a:r>
            <a:endParaRPr lang="en-US"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283125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7.2.2 – </a:t>
            </a:r>
            <a:r>
              <a:rPr lang="en-US" baseline="0" dirty="0" smtClean="0"/>
              <a:t>Modify IPv4 ACLs</a:t>
            </a:r>
            <a:endParaRPr lang="en-US" dirty="0" smtClean="0"/>
          </a:p>
          <a:p>
            <a:r>
              <a:rPr lang="en-US" dirty="0" smtClean="0"/>
              <a:t>7.2.2.3 – Editing Standard Named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40797573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7.2.2 – </a:t>
            </a:r>
            <a:r>
              <a:rPr lang="en-US" baseline="0" dirty="0" smtClean="0"/>
              <a:t>Modify IPv4 ACLs</a:t>
            </a:r>
            <a:endParaRPr lang="en-US" dirty="0" smtClean="0"/>
          </a:p>
          <a:p>
            <a:r>
              <a:rPr lang="en-US" dirty="0" smtClean="0"/>
              <a:t>7.2.2.4 – Verifying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202102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7.2.2 – </a:t>
            </a:r>
            <a:r>
              <a:rPr lang="en-US" baseline="0" dirty="0" smtClean="0"/>
              <a:t>Modify IPv4 ACLs</a:t>
            </a:r>
            <a:endParaRPr lang="en-US" dirty="0" smtClean="0"/>
          </a:p>
          <a:p>
            <a:r>
              <a:rPr lang="en-US" dirty="0" smtClean="0"/>
              <a:t>7.2.2.5 – ACL</a:t>
            </a:r>
            <a:r>
              <a:rPr lang="en-US" baseline="0" dirty="0" smtClean="0"/>
              <a:t> Statistics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33837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7.2.2 – </a:t>
            </a:r>
            <a:r>
              <a:rPr lang="en-US" baseline="0" dirty="0" smtClean="0"/>
              <a:t>Modify IPv4 ACLs</a:t>
            </a:r>
            <a:endParaRPr lang="en-US" dirty="0" smtClean="0"/>
          </a:p>
          <a:p>
            <a:r>
              <a:rPr lang="en-US" dirty="0" smtClean="0"/>
              <a:t>7.2.2.6 – Lab – Configuring</a:t>
            </a:r>
            <a:r>
              <a:rPr lang="en-US" baseline="0" dirty="0" smtClean="0"/>
              <a:t> and Modifying Standard IPv4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479202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7.2.3 – </a:t>
            </a:r>
            <a:r>
              <a:rPr lang="en-US" baseline="0" dirty="0" smtClean="0"/>
              <a:t>Securing VTY ports with a Standard IPv4 ACL</a:t>
            </a:r>
            <a:endParaRPr lang="en-US" dirty="0" smtClean="0"/>
          </a:p>
          <a:p>
            <a:r>
              <a:rPr lang="en-US" dirty="0" smtClean="0"/>
              <a:t>7.2.3.1 – The</a:t>
            </a:r>
            <a:r>
              <a:rPr lang="en-US" baseline="0" dirty="0" smtClean="0"/>
              <a:t> access-class Command</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42630818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7.2.3 – </a:t>
            </a:r>
            <a:r>
              <a:rPr lang="en-US" baseline="0" dirty="0" smtClean="0"/>
              <a:t>Securing VTY ports with a Standard IPv4 ACL</a:t>
            </a:r>
            <a:endParaRPr lang="en-US" dirty="0" smtClean="0"/>
          </a:p>
          <a:p>
            <a:r>
              <a:rPr lang="en-US" dirty="0" smtClean="0"/>
              <a:t>7.2.3.2 – Verifying the VTY Port</a:t>
            </a:r>
            <a:r>
              <a:rPr lang="en-US" baseline="0" dirty="0" smtClean="0"/>
              <a:t> is Secured</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245498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7.2.3 – </a:t>
            </a:r>
            <a:r>
              <a:rPr lang="en-US" baseline="0" dirty="0" smtClean="0"/>
              <a:t>Securing VTY ports with a Standard IPv4 ACL</a:t>
            </a:r>
            <a:endParaRPr lang="en-US" dirty="0" smtClean="0"/>
          </a:p>
          <a:p>
            <a:r>
              <a:rPr lang="en-US" dirty="0" smtClean="0"/>
              <a:t>7.2.3.3 – Packet Tracer – Configuring an IPv4 ACL on VTY Lines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4280396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7.2.3 – </a:t>
            </a:r>
            <a:r>
              <a:rPr lang="en-US" baseline="0" dirty="0" smtClean="0"/>
              <a:t>Securing VTY ports with a Standard IPv4 ACL</a:t>
            </a:r>
            <a:endParaRPr lang="en-US" dirty="0" smtClean="0"/>
          </a:p>
          <a:p>
            <a:r>
              <a:rPr lang="en-US" dirty="0" smtClean="0"/>
              <a:t>7.2.3.4 – Lab -</a:t>
            </a:r>
            <a:r>
              <a:rPr lang="en-US" baseline="0" dirty="0" smtClean="0"/>
              <a:t> C</a:t>
            </a:r>
            <a:r>
              <a:rPr lang="en-US" dirty="0" smtClean="0"/>
              <a:t>onfiguring and Verifying VTY Restrictions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2387860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7-</a:t>
            </a:r>
            <a:r>
              <a:rPr lang="en-US" b="0" dirty="0"/>
              <a:t> </a:t>
            </a:r>
            <a:r>
              <a:rPr lang="en-US" b="0" dirty="0" smtClean="0"/>
              <a:t>Access Control Lists</a:t>
            </a:r>
            <a:endParaRPr lang="en-US" b="0" dirty="0"/>
          </a:p>
          <a:p>
            <a:pPr>
              <a:buFontTx/>
              <a:buNone/>
            </a:pPr>
            <a:r>
              <a:rPr lang="en-US" dirty="0" smtClean="0"/>
              <a:t>7.3</a:t>
            </a:r>
            <a:r>
              <a:rPr lang="en-US" b="0" dirty="0" smtClean="0"/>
              <a:t> </a:t>
            </a:r>
            <a:r>
              <a:rPr lang="en-US" b="0" dirty="0"/>
              <a:t>– </a:t>
            </a:r>
            <a:r>
              <a:rPr lang="en-US" b="0" dirty="0" smtClean="0"/>
              <a:t>Troubleshoot</a:t>
            </a:r>
            <a:r>
              <a:rPr lang="en-US" b="0" baseline="0" dirty="0" smtClean="0"/>
              <a:t>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19907794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7.3.1 – Processing Packets with ACLs</a:t>
            </a:r>
          </a:p>
          <a:p>
            <a:r>
              <a:rPr lang="en-US" dirty="0" smtClean="0"/>
              <a:t>7.3.1.1 – The</a:t>
            </a:r>
            <a:r>
              <a:rPr lang="en-US" baseline="0" dirty="0" smtClean="0"/>
              <a:t> Implicit Deny Any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32711630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7.3.1 – Processing Packets with ACLs</a:t>
            </a:r>
          </a:p>
          <a:p>
            <a:r>
              <a:rPr lang="en-US" dirty="0" smtClean="0"/>
              <a:t>7.3.1.2 – The</a:t>
            </a:r>
            <a:r>
              <a:rPr lang="en-US" baseline="0" dirty="0" smtClean="0"/>
              <a:t> Order of ACEs in an ACL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6542309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7.3.1 – Processing Packets with ACLs</a:t>
            </a:r>
          </a:p>
          <a:p>
            <a:r>
              <a:rPr lang="en-US" dirty="0" smtClean="0"/>
              <a:t>7.3.1.3 – Cisco IOS Reorders Standard</a:t>
            </a:r>
            <a:r>
              <a:rPr lang="en-US" baseline="0" dirty="0" smtClean="0"/>
              <a:t>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3000602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5161434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7.3.1 – Processing Packets with ACLs</a:t>
            </a:r>
          </a:p>
          <a:p>
            <a:r>
              <a:rPr lang="en-US" dirty="0" smtClean="0"/>
              <a:t>7.3.1.4 – </a:t>
            </a:r>
            <a:r>
              <a:rPr lang="en-US" smtClean="0"/>
              <a:t>Routing Processes and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0458174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7.3.2 – Common</a:t>
            </a:r>
            <a:r>
              <a:rPr lang="en-US" baseline="0" dirty="0" smtClean="0"/>
              <a:t> IPv4 Standard ACL Errors</a:t>
            </a:r>
            <a:endParaRPr lang="en-US" dirty="0" smtClean="0"/>
          </a:p>
          <a:p>
            <a:r>
              <a:rPr lang="en-US" dirty="0" smtClean="0"/>
              <a:t>7.3.2.1 – Troubleshooting Standard IPv4 ACLs – Example 1</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1094725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7.3.2 – Common</a:t>
            </a:r>
            <a:r>
              <a:rPr lang="en-US" baseline="0" dirty="0" smtClean="0"/>
              <a:t> IPv4 Standard ACL Errors</a:t>
            </a:r>
            <a:endParaRPr lang="en-US" dirty="0" smtClean="0"/>
          </a:p>
          <a:p>
            <a:r>
              <a:rPr lang="en-US" dirty="0" smtClean="0"/>
              <a:t>7.3.2.2 – Troubleshooting Standard IPv4 ACLs – Example 2</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39923740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7.3.2 – Common</a:t>
            </a:r>
            <a:r>
              <a:rPr lang="en-US" baseline="0" dirty="0" smtClean="0"/>
              <a:t> IPv4 Standard ACL Errors</a:t>
            </a:r>
            <a:endParaRPr lang="en-US" dirty="0" smtClean="0"/>
          </a:p>
          <a:p>
            <a:r>
              <a:rPr lang="en-US" dirty="0" smtClean="0"/>
              <a:t>7.3.2.3 – Troubleshooting Standard IPv4 ACLs – Example 3</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9139428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7.3.2 – Common</a:t>
            </a:r>
            <a:r>
              <a:rPr lang="en-US" baseline="0" dirty="0" smtClean="0"/>
              <a:t> IPv4 Standard ACL Errors</a:t>
            </a:r>
            <a:endParaRPr lang="en-US" dirty="0" smtClean="0"/>
          </a:p>
          <a:p>
            <a:r>
              <a:rPr lang="en-US" dirty="0" smtClean="0"/>
              <a:t>7.3.2.4 – Packet Tracer - Troubleshooting Standard IPv4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9134222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7</a:t>
            </a:r>
            <a:r>
              <a:rPr lang="en-US" sz="1200" b="0" dirty="0" smtClean="0"/>
              <a:t> – Access Control Lists</a:t>
            </a:r>
            <a:endParaRPr lang="en-US" sz="1200" b="0" dirty="0"/>
          </a:p>
          <a:p>
            <a:r>
              <a:rPr lang="en-US" dirty="0"/>
              <a:t>7</a:t>
            </a:r>
            <a:r>
              <a:rPr lang="en-US" dirty="0" smtClean="0"/>
              <a:t>.4 </a:t>
            </a:r>
            <a:r>
              <a:rPr lang="en-US" dirty="0"/>
              <a:t>– Summary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a:p>
        </p:txBody>
      </p:sp>
    </p:spTree>
    <p:extLst>
      <p:ext uri="{BB962C8B-B14F-4D97-AF65-F5344CB8AC3E}">
        <p14:creationId xmlns:p14="http://schemas.microsoft.com/office/powerpoint/2010/main" val="1764100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7.4 – Summary</a:t>
            </a:r>
          </a:p>
          <a:p>
            <a:r>
              <a:rPr lang="en-US" dirty="0" smtClean="0"/>
              <a:t>7.4.1 – </a:t>
            </a:r>
            <a:r>
              <a:rPr lang="en-US" baseline="0" dirty="0" smtClean="0"/>
              <a:t>Conclusion</a:t>
            </a:r>
            <a:endParaRPr lang="en-US" dirty="0" smtClean="0"/>
          </a:p>
          <a:p>
            <a:r>
              <a:rPr lang="en-US" dirty="0" smtClean="0"/>
              <a:t>7.4.1.2 – Packet Tracer – Skills Integration</a:t>
            </a:r>
            <a:r>
              <a:rPr lang="en-US" baseline="0" dirty="0" smtClean="0"/>
              <a:t> Challenge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7291102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2212911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422613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560579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52454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222033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etacad.com/group/communities/community-home"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s://www.netacad.com/group/communities/ccna-blo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a:t>Instructor Materials</a:t>
            </a:r>
          </a:p>
        </p:txBody>
      </p:sp>
      <p:sp>
        <p:nvSpPr>
          <p:cNvPr id="6" name="Title 5"/>
          <p:cNvSpPr>
            <a:spLocks noGrp="1"/>
          </p:cNvSpPr>
          <p:nvPr>
            <p:ph type="ctrTitle"/>
          </p:nvPr>
        </p:nvSpPr>
        <p:spPr/>
        <p:txBody>
          <a:bodyPr/>
          <a:lstStyle/>
          <a:p>
            <a:r>
              <a:rPr lang="en-US"/>
              <a:t>Chapter 7: Access Control Lists</a:t>
            </a:r>
          </a:p>
        </p:txBody>
      </p:sp>
      <p:sp>
        <p:nvSpPr>
          <p:cNvPr id="7" name="Subtitle 6"/>
          <p:cNvSpPr>
            <a:spLocks noGrp="1"/>
          </p:cNvSpPr>
          <p:nvPr>
            <p:ph type="subTitle" idx="1"/>
          </p:nvPr>
        </p:nvSpPr>
        <p:spPr>
          <a:xfrm>
            <a:off x="469497" y="3809526"/>
            <a:ext cx="2368954" cy="902174"/>
          </a:xfrm>
        </p:spPr>
        <p:txBody>
          <a:bodyPr/>
          <a:lstStyle/>
          <a:p>
            <a:r>
              <a:rPr lang="en-US"/>
              <a:t>CCNA Routing and Switching</a:t>
            </a:r>
          </a:p>
          <a:p>
            <a:r>
              <a:rPr lang="en-US"/>
              <a:t>Routing and Switching Essentials v6.0</a:t>
            </a:r>
            <a:endParaRPr lang="en-US">
              <a:cs typeface="Arial"/>
            </a:endParaRPr>
          </a:p>
          <a:p>
            <a:endParaRPr lang="en-US"/>
          </a:p>
        </p:txBody>
      </p:sp>
    </p:spTree>
    <p:extLst>
      <p:ext uri="{BB962C8B-B14F-4D97-AF65-F5344CB8AC3E}">
        <p14:creationId xmlns:p14="http://schemas.microsoft.com/office/powerpoint/2010/main" val="34365047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34"/>
          <p:cNvSpPr>
            <a:spLocks noGrp="1" noChangeArrowheads="1"/>
          </p:cNvSpPr>
          <p:nvPr>
            <p:ph idx="1"/>
          </p:nvPr>
        </p:nvSpPr>
        <p:spPr/>
        <p:txBody>
          <a:bodyPr/>
          <a:lstStyle/>
          <a:p>
            <a:pPr>
              <a:lnSpc>
                <a:spcPct val="85000"/>
              </a:lnSpc>
              <a:spcBef>
                <a:spcPct val="30000"/>
              </a:spcBef>
              <a:spcAft>
                <a:spcPts val="900"/>
              </a:spcAft>
              <a:defRPr/>
            </a:pPr>
            <a:r>
              <a:rPr lang="en-US"/>
              <a:t>For additional help with teaching strategies, including lesson plans, analogies for difficult concepts, and discussion topics, visit the CCNA Community at: </a:t>
            </a:r>
            <a:r>
              <a:rPr lang="en-US">
                <a:hlinkClick r:id="rId3"/>
              </a:rPr>
              <a:t>https://www.netacad.com/group/communities/community-home</a:t>
            </a:r>
            <a:endParaRPr lang="en-US"/>
          </a:p>
          <a:p>
            <a:pPr>
              <a:lnSpc>
                <a:spcPct val="85000"/>
              </a:lnSpc>
              <a:spcBef>
                <a:spcPct val="30000"/>
              </a:spcBef>
              <a:spcAft>
                <a:spcPts val="900"/>
              </a:spcAft>
              <a:defRPr/>
            </a:pPr>
            <a:r>
              <a:rPr lang="en-US"/>
              <a:t>Best practices from around the world for teaching CCNA Routing and Switching. </a:t>
            </a:r>
            <a:r>
              <a:rPr lang="en-US">
                <a:hlinkClick r:id="rId4"/>
              </a:rPr>
              <a:t>https://www.netacad.com/group/communities/ccna</a:t>
            </a:r>
            <a:endParaRPr lang="en-US"/>
          </a:p>
          <a:p>
            <a:pPr>
              <a:lnSpc>
                <a:spcPct val="85000"/>
              </a:lnSpc>
              <a:spcBef>
                <a:spcPct val="30000"/>
              </a:spcBef>
              <a:defRPr/>
            </a:pPr>
            <a:r>
              <a:rPr lang="en-US"/>
              <a:t>If you have lesson plans or resources that you would like to share, upload them to the CCNA Community in order to help other instructors.</a:t>
            </a:r>
          </a:p>
          <a:p>
            <a:r>
              <a:rPr lang="en-US"/>
              <a:t>Students can enroll in </a:t>
            </a:r>
            <a:r>
              <a:rPr lang="en-US" b="1"/>
              <a:t>Introduction to Packet Tracer </a:t>
            </a:r>
            <a:r>
              <a:rPr lang="en-US"/>
              <a:t>(self-paced)</a:t>
            </a:r>
          </a:p>
        </p:txBody>
      </p:sp>
      <p:sp>
        <p:nvSpPr>
          <p:cNvPr id="13314" name="Rectangle 33"/>
          <p:cNvSpPr>
            <a:spLocks noGrp="1" noChangeArrowheads="1"/>
          </p:cNvSpPr>
          <p:nvPr>
            <p:ph type="title"/>
          </p:nvPr>
        </p:nvSpPr>
        <p:spPr/>
        <p:txBody>
          <a:bodyPr/>
          <a:lstStyle/>
          <a:p>
            <a:pPr eaLnBrk="1" hangingPunct="1"/>
            <a:r>
              <a:rPr lang="en-US"/>
              <a:t>Chapter 7: Additional Help</a:t>
            </a:r>
          </a:p>
        </p:txBody>
      </p:sp>
    </p:spTree>
    <p:extLst>
      <p:ext uri="{BB962C8B-B14F-4D97-AF65-F5344CB8AC3E}">
        <p14:creationId xmlns:p14="http://schemas.microsoft.com/office/powerpoint/2010/main" val="184930198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16802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t>Chapter 7: Access </a:t>
            </a:r>
            <a:r>
              <a:rPr lang="en-US">
                <a:cs typeface="Arial"/>
              </a:rPr>
              <a:t>Control Lists</a:t>
            </a:r>
            <a:endParaRPr lang="en-US"/>
          </a:p>
        </p:txBody>
      </p:sp>
      <p:sp>
        <p:nvSpPr>
          <p:cNvPr id="7" name="Subtitle 6"/>
          <p:cNvSpPr>
            <a:spLocks noGrp="1"/>
          </p:cNvSpPr>
          <p:nvPr>
            <p:ph type="subTitle" idx="1"/>
          </p:nvPr>
        </p:nvSpPr>
        <p:spPr>
          <a:xfrm>
            <a:off x="469497" y="3809526"/>
            <a:ext cx="2368954" cy="902174"/>
          </a:xfrm>
        </p:spPr>
        <p:txBody>
          <a:bodyPr/>
          <a:lstStyle/>
          <a:p>
            <a:r>
              <a:rPr lang="en-US"/>
              <a:t>CCNA Routing and Switching</a:t>
            </a:r>
          </a:p>
          <a:p>
            <a:r>
              <a:rPr lang="en-US"/>
              <a:t>Routing and Switching Essentials v6.0</a:t>
            </a:r>
            <a:endParaRPr lang="en-US">
              <a:cs typeface="Arial"/>
            </a:endParaRPr>
          </a:p>
          <a:p>
            <a:endParaRPr lang="en-US"/>
          </a:p>
        </p:txBody>
      </p:sp>
    </p:spTree>
    <p:extLst>
      <p:ext uri="{BB962C8B-B14F-4D97-AF65-F5344CB8AC3E}">
        <p14:creationId xmlns:p14="http://schemas.microsoft.com/office/powerpoint/2010/main" val="178293801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4"/>
          <p:cNvSpPr>
            <a:spLocks noGrp="1" noChangeArrowheads="1"/>
          </p:cNvSpPr>
          <p:nvPr>
            <p:ph idx="1"/>
          </p:nvPr>
        </p:nvSpPr>
        <p:spPr/>
        <p:txBody>
          <a:bodyPr/>
          <a:lstStyle/>
          <a:p>
            <a:r>
              <a:rPr lang="en-CA" sz="1600" dirty="0" smtClean="0"/>
              <a:t>7.1 ACL Operation</a:t>
            </a:r>
          </a:p>
          <a:p>
            <a:pPr marL="469106" lvl="1" indent="-214313">
              <a:buFont typeface="Arial" panose="020B0604020202020204" pitchFamily="34" charset="0"/>
              <a:buChar char="•"/>
            </a:pPr>
            <a:r>
              <a:rPr lang="en-US" sz="1600" dirty="0" smtClean="0"/>
              <a:t>Explain the purpose and operation of ACLs in small to medium-sized business networks.</a:t>
            </a:r>
          </a:p>
          <a:p>
            <a:pPr marL="557213" lvl="1" indent="-214313">
              <a:buFont typeface="Arial" panose="020B0604020202020204" pitchFamily="34" charset="0"/>
              <a:buChar char="•"/>
            </a:pPr>
            <a:r>
              <a:rPr lang="en-US" dirty="0"/>
              <a:t>Explain how ACLs filter traffic.</a:t>
            </a:r>
          </a:p>
          <a:p>
            <a:pPr marL="557213" lvl="1" indent="-214313">
              <a:buFont typeface="Arial" panose="020B0604020202020204" pitchFamily="34" charset="0"/>
              <a:buChar char="•"/>
            </a:pPr>
            <a:r>
              <a:rPr lang="en-US" dirty="0"/>
              <a:t>Explain how ACLs use wildcard masks.</a:t>
            </a:r>
          </a:p>
          <a:p>
            <a:pPr marL="557213" lvl="1" indent="-214313">
              <a:buFont typeface="Arial" panose="020B0604020202020204" pitchFamily="34" charset="0"/>
              <a:buChar char="•"/>
            </a:pPr>
            <a:r>
              <a:rPr lang="en-US" dirty="0"/>
              <a:t>Explain how to create ACLs.</a:t>
            </a:r>
          </a:p>
          <a:p>
            <a:pPr marL="557213" lvl="1" indent="-214313">
              <a:buFont typeface="Arial" panose="020B0604020202020204" pitchFamily="34" charset="0"/>
              <a:buChar char="•"/>
            </a:pPr>
            <a:r>
              <a:rPr lang="en-US" dirty="0"/>
              <a:t>Explain how to place ACLs.</a:t>
            </a:r>
          </a:p>
          <a:p>
            <a:pPr marL="286941" indent="-285750"/>
            <a:r>
              <a:rPr lang="en-CA" sz="1600" dirty="0"/>
              <a:t>7</a:t>
            </a:r>
            <a:r>
              <a:rPr lang="en-CA" sz="1600" dirty="0" smtClean="0"/>
              <a:t>.2 Standard IPv4 ACLs</a:t>
            </a:r>
            <a:endParaRPr lang="en-CA" sz="1600" dirty="0"/>
          </a:p>
          <a:p>
            <a:pPr marL="469106" lvl="1" indent="-214313">
              <a:buFont typeface="Arial" panose="020B0604020202020204" pitchFamily="34" charset="0"/>
              <a:buChar char="•"/>
            </a:pPr>
            <a:r>
              <a:rPr lang="en-US" sz="1600" dirty="0"/>
              <a:t>Configure </a:t>
            </a:r>
            <a:r>
              <a:rPr lang="en-US" sz="1600" dirty="0" smtClean="0"/>
              <a:t>standard IPv4 ACLs to filter traffic in a small to medium-sized business network.</a:t>
            </a:r>
            <a:endParaRPr lang="en-US" sz="1600" dirty="0"/>
          </a:p>
          <a:p>
            <a:pPr marL="557213" lvl="1" indent="-214313">
              <a:buClr>
                <a:srgbClr val="58585B"/>
              </a:buClr>
              <a:buFont typeface="Arial" panose="020B0604020202020204" pitchFamily="34" charset="0"/>
              <a:buChar char="•"/>
            </a:pPr>
            <a:r>
              <a:rPr lang="en-US" dirty="0"/>
              <a:t>Configure standard IPv4 ACLs to filter traffic to meet networking requirements.</a:t>
            </a:r>
          </a:p>
          <a:p>
            <a:pPr marL="557213" lvl="1" indent="-214313">
              <a:buClr>
                <a:srgbClr val="58585B"/>
              </a:buClr>
              <a:buFont typeface="Arial" panose="020B0604020202020204" pitchFamily="34" charset="0"/>
              <a:buChar char="•"/>
            </a:pPr>
            <a:r>
              <a:rPr lang="en-US" dirty="0"/>
              <a:t>Use sequence numbers to edit existing standard IPv4 ACLs.</a:t>
            </a:r>
          </a:p>
          <a:p>
            <a:pPr marL="557213" lvl="1" indent="-214313">
              <a:buClr>
                <a:srgbClr val="58585B"/>
              </a:buClr>
              <a:buFont typeface="Arial" panose="020B0604020202020204" pitchFamily="34" charset="0"/>
              <a:buChar char="•"/>
            </a:pPr>
            <a:r>
              <a:rPr lang="en-US" dirty="0"/>
              <a:t>Configure a standard ACL to secure VTY </a:t>
            </a:r>
            <a:r>
              <a:rPr lang="en-US" dirty="0" smtClean="0"/>
              <a:t>access.</a:t>
            </a:r>
            <a:endParaRPr lang="en-US" dirty="0"/>
          </a:p>
        </p:txBody>
      </p:sp>
      <p:sp>
        <p:nvSpPr>
          <p:cNvPr id="4098" name="Rectangle 33"/>
          <p:cNvSpPr>
            <a:spLocks noGrp="1" noChangeArrowheads="1"/>
          </p:cNvSpPr>
          <p:nvPr>
            <p:ph type="title"/>
          </p:nvPr>
        </p:nvSpPr>
        <p:spPr/>
        <p:txBody>
          <a:bodyPr/>
          <a:lstStyle/>
          <a:p>
            <a:pPr eaLnBrk="1" hangingPunct="1"/>
            <a:r>
              <a:rPr lang="en-US"/>
              <a:t>Chapter 7 - Sections &amp; Objectives</a:t>
            </a:r>
          </a:p>
        </p:txBody>
      </p:sp>
    </p:spTree>
    <p:extLst>
      <p:ext uri="{BB962C8B-B14F-4D97-AF65-F5344CB8AC3E}">
        <p14:creationId xmlns:p14="http://schemas.microsoft.com/office/powerpoint/2010/main" val="175886867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4"/>
          <p:cNvSpPr>
            <a:spLocks noGrp="1" noChangeArrowheads="1"/>
          </p:cNvSpPr>
          <p:nvPr>
            <p:ph idx="1"/>
          </p:nvPr>
        </p:nvSpPr>
        <p:spPr/>
        <p:txBody>
          <a:bodyPr/>
          <a:lstStyle/>
          <a:p>
            <a:r>
              <a:rPr lang="en-US" sz="1600" dirty="0" smtClean="0"/>
              <a:t>7.3 Troubleshoot ACLs</a:t>
            </a:r>
            <a:endParaRPr lang="en-US" sz="1600" dirty="0"/>
          </a:p>
          <a:p>
            <a:pPr marL="470297" lvl="1" indent="-214313">
              <a:buFont typeface="Arial" panose="020B0604020202020204" pitchFamily="34" charset="0"/>
              <a:buChar char="•"/>
            </a:pPr>
            <a:r>
              <a:rPr lang="en-US" sz="1600" dirty="0" smtClean="0"/>
              <a:t>Troubleshoot IPv4 ACL issues.</a:t>
            </a:r>
          </a:p>
          <a:p>
            <a:pPr marL="557213" lvl="1" indent="-214313">
              <a:buFont typeface="Arial" panose="020B0604020202020204" pitchFamily="34" charset="0"/>
              <a:buChar char="•"/>
            </a:pPr>
            <a:r>
              <a:rPr lang="en-US" dirty="0"/>
              <a:t>Explain how a router processes packets when an ACL is applied.</a:t>
            </a:r>
          </a:p>
          <a:p>
            <a:pPr marL="557213" lvl="1" indent="-214313">
              <a:buFont typeface="Arial" panose="020B0604020202020204" pitchFamily="34" charset="0"/>
              <a:buChar char="•"/>
            </a:pPr>
            <a:r>
              <a:rPr lang="en-US" dirty="0"/>
              <a:t>Troubleshoot common standard IPv4 ACL errors using CLI commands.</a:t>
            </a:r>
          </a:p>
          <a:p>
            <a:pPr marL="543322" lvl="2" indent="-214313">
              <a:buFont typeface="Arial" panose="020B0604020202020204" pitchFamily="34" charset="0"/>
              <a:buChar char="•"/>
            </a:pPr>
            <a:endParaRPr lang="en-US" dirty="0"/>
          </a:p>
        </p:txBody>
      </p:sp>
      <p:sp>
        <p:nvSpPr>
          <p:cNvPr id="4098" name="Rectangle 33"/>
          <p:cNvSpPr>
            <a:spLocks noGrp="1" noChangeArrowheads="1"/>
          </p:cNvSpPr>
          <p:nvPr>
            <p:ph type="title"/>
          </p:nvPr>
        </p:nvSpPr>
        <p:spPr/>
        <p:txBody>
          <a:bodyPr/>
          <a:lstStyle/>
          <a:p>
            <a:pPr eaLnBrk="1" hangingPunct="1"/>
            <a:r>
              <a:rPr lang="en-US"/>
              <a:t>Chapter 7 - Sections &amp; Objectives (Cont.)</a:t>
            </a:r>
          </a:p>
        </p:txBody>
      </p:sp>
    </p:spTree>
    <p:extLst>
      <p:ext uri="{BB962C8B-B14F-4D97-AF65-F5344CB8AC3E}">
        <p14:creationId xmlns:p14="http://schemas.microsoft.com/office/powerpoint/2010/main" val="260721613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a:t>7.1 ACL Operation</a:t>
            </a:r>
          </a:p>
        </p:txBody>
      </p:sp>
    </p:spTree>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a:t>Purpose of ACLs</a:t>
            </a:r>
            <a:r>
              <a:rPr lang="en-US">
                <a:solidFill>
                  <a:schemeClr val="tx1"/>
                </a:solidFill>
              </a:rPr>
              <a:t/>
            </a:r>
            <a:br>
              <a:rPr lang="en-US">
                <a:solidFill>
                  <a:schemeClr val="tx1"/>
                </a:solidFill>
              </a:rPr>
            </a:br>
            <a:r>
              <a:rPr lang="en-US" altLang="en-US"/>
              <a:t>What is an ACL</a:t>
            </a:r>
            <a:r>
              <a:rPr lang="en-US" altLang="en-US">
                <a:solidFill>
                  <a:srgbClr val="367187"/>
                </a:solidFill>
                <a:cs typeface="Arial"/>
              </a:rPr>
              <a:t>?</a:t>
            </a:r>
            <a:endParaRPr lang="en-CA" altLang="en-US">
              <a:solidFill>
                <a:srgbClr val="367187"/>
              </a:solidFill>
              <a:cs typeface="Arial"/>
            </a:endParaRPr>
          </a:p>
        </p:txBody>
      </p:sp>
      <p:sp>
        <p:nvSpPr>
          <p:cNvPr id="13315" name="Content Placeholder 2"/>
          <p:cNvSpPr>
            <a:spLocks noGrp="1"/>
          </p:cNvSpPr>
          <p:nvPr>
            <p:ph idx="1"/>
          </p:nvPr>
        </p:nvSpPr>
        <p:spPr>
          <a:xfrm>
            <a:off x="5039172" y="41275"/>
            <a:ext cx="4052441" cy="4692650"/>
          </a:xfrm>
        </p:spPr>
        <p:txBody>
          <a:bodyPr/>
          <a:lstStyle/>
          <a:p>
            <a:pPr marL="169545" indent="-169545"/>
            <a:r>
              <a:rPr lang="en-US" altLang="en-US" dirty="0"/>
              <a:t>An</a:t>
            </a:r>
            <a:r>
              <a:rPr lang="en-US" altLang="en-US" dirty="0">
                <a:cs typeface="Arial"/>
              </a:rPr>
              <a:t> ACL is a series of IOS commands that control whether a router forwards or drops packets based on information found in the packet header.  ACLs are not configured by default on a router.</a:t>
            </a:r>
            <a:endParaRPr lang="en-US" dirty="0">
              <a:solidFill>
                <a:srgbClr val="58585B"/>
              </a:solidFill>
              <a:cs typeface="Arial"/>
            </a:endParaRPr>
          </a:p>
          <a:p>
            <a:pPr marL="169545" indent="-169545"/>
            <a:r>
              <a:rPr lang="en-US" altLang="en-US" dirty="0">
                <a:cs typeface="Arial"/>
              </a:rPr>
              <a:t>ACL's can perform the following tasks:</a:t>
            </a:r>
          </a:p>
          <a:p>
            <a:pPr lvl="1">
              <a:buFont typeface="Arial" panose="05000000000000000000" pitchFamily="2" charset="2"/>
              <a:buChar char="•"/>
            </a:pPr>
            <a:r>
              <a:rPr lang="en-US" altLang="en-US" dirty="0">
                <a:cs typeface="Arial"/>
              </a:rPr>
              <a:t>Limit network traffic to increase network performance.  For example, video traffic could be blocked if it's not permitted.</a:t>
            </a:r>
          </a:p>
          <a:p>
            <a:pPr lvl="1">
              <a:buFont typeface="Arial" panose="05000000000000000000" pitchFamily="2" charset="2"/>
            </a:pPr>
            <a:r>
              <a:rPr lang="en-US" altLang="en-US" dirty="0">
                <a:cs typeface="Arial"/>
              </a:rPr>
              <a:t>Provide traffic flow control.  ACLs can help verify routing updates are from a known source.</a:t>
            </a:r>
          </a:p>
          <a:p>
            <a:pPr lvl="1">
              <a:buFont typeface="Arial" panose="05000000000000000000" pitchFamily="2" charset="2"/>
            </a:pPr>
            <a:r>
              <a:rPr lang="en-US" altLang="en-US" dirty="0">
                <a:cs typeface="Arial"/>
              </a:rPr>
              <a:t>ACLs provide security for network access and can block a host or a network.</a:t>
            </a:r>
          </a:p>
          <a:p>
            <a:pPr lvl="1">
              <a:buFont typeface="Arial" panose="05000000000000000000" pitchFamily="2" charset="2"/>
            </a:pPr>
            <a:r>
              <a:rPr lang="en-US" altLang="en-US" dirty="0">
                <a:cs typeface="Arial"/>
              </a:rPr>
              <a:t>Filter traffic based on traffic type such as Telnet traffic.</a:t>
            </a:r>
          </a:p>
          <a:p>
            <a:pPr lvl="1">
              <a:buFont typeface="Arial" panose="05000000000000000000" pitchFamily="2" charset="2"/>
            </a:pPr>
            <a:r>
              <a:rPr lang="en-US" altLang="en-US" dirty="0">
                <a:cs typeface="Arial"/>
              </a:rPr>
              <a:t>Screen hosts to permit or deny access to network services such as FTP or HTTP.  </a:t>
            </a:r>
          </a:p>
          <a:p>
            <a:pPr lvl="1">
              <a:buFont typeface="Arial" panose="05000000000000000000" pitchFamily="2" charset="2"/>
            </a:pPr>
            <a:endParaRPr lang="en-US" altLang="en-US">
              <a:cs typeface="Arial"/>
            </a:endParaRPr>
          </a:p>
          <a:p>
            <a:pPr lvl="1"/>
            <a:endParaRPr lang="en-CA" altLang="en-US"/>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7" name="Picture 7">
            <a:extLst>
              <a:ext uri="{FF2B5EF4-FFF2-40B4-BE49-F238E27FC236}">
                <a16:creationId xmlns:a16="http://schemas.microsoft.com/office/drawing/2014/main" id="{8A11E1FE-6134-4680-AB7A-A8A3D1E74752}"/>
              </a:ext>
            </a:extLst>
          </p:cNvPr>
          <p:cNvPicPr>
            <a:picLocks noChangeAspect="1"/>
          </p:cNvPicPr>
          <p:nvPr/>
        </p:nvPicPr>
        <p:blipFill>
          <a:blip r:embed="rId3"/>
          <a:stretch>
            <a:fillRect/>
          </a:stretch>
        </p:blipFill>
        <p:spPr>
          <a:xfrm>
            <a:off x="114300" y="803275"/>
            <a:ext cx="4683125" cy="3489325"/>
          </a:xfrm>
          <a:prstGeom prst="rect">
            <a:avLst/>
          </a:prstGeom>
        </p:spPr>
      </p:pic>
    </p:spTree>
    <p:extLst>
      <p:ext uri="{BB962C8B-B14F-4D97-AF65-F5344CB8AC3E}">
        <p14:creationId xmlns:p14="http://schemas.microsoft.com/office/powerpoint/2010/main" val="12627404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Purpose of ACLs</a:t>
            </a:r>
            <a:r>
              <a:rPr lang="en-US" dirty="0">
                <a:solidFill>
                  <a:schemeClr val="tx1"/>
                </a:solidFill>
              </a:rPr>
              <a:t/>
            </a:r>
            <a:br>
              <a:rPr lang="en-US" dirty="0">
                <a:solidFill>
                  <a:schemeClr val="tx1"/>
                </a:solidFill>
              </a:rPr>
            </a:br>
            <a:r>
              <a:rPr lang="en-US" altLang="en-US" dirty="0"/>
              <a:t>Packet </a:t>
            </a:r>
            <a:r>
              <a:rPr lang="en-US" altLang="en-US" dirty="0">
                <a:solidFill>
                  <a:srgbClr val="367187"/>
                </a:solidFill>
                <a:cs typeface="Arial"/>
              </a:rPr>
              <a:t>Filtering</a:t>
            </a:r>
          </a:p>
        </p:txBody>
      </p:sp>
      <p:sp>
        <p:nvSpPr>
          <p:cNvPr id="13315" name="Content Placeholder 2"/>
          <p:cNvSpPr>
            <a:spLocks noGrp="1"/>
          </p:cNvSpPr>
          <p:nvPr>
            <p:ph idx="1"/>
          </p:nvPr>
        </p:nvSpPr>
        <p:spPr>
          <a:xfrm>
            <a:off x="4440443" y="58738"/>
            <a:ext cx="4651170" cy="4906962"/>
          </a:xfrm>
        </p:spPr>
        <p:txBody>
          <a:bodyPr/>
          <a:lstStyle/>
          <a:p>
            <a:pPr marL="169545" indent="-169545"/>
            <a:r>
              <a:rPr lang="en-US" altLang="en-US" dirty="0"/>
              <a:t>An</a:t>
            </a:r>
            <a:r>
              <a:rPr lang="en-US" altLang="en-US" dirty="0">
                <a:cs typeface="Arial"/>
              </a:rPr>
              <a:t> ACL is a sequential list of permit or deny statements, known as access control entries (ACEs).</a:t>
            </a:r>
            <a:endParaRPr lang="en-US" dirty="0">
              <a:solidFill>
                <a:srgbClr val="58585B"/>
              </a:solidFill>
              <a:cs typeface="Arial"/>
            </a:endParaRPr>
          </a:p>
          <a:p>
            <a:pPr lvl="1"/>
            <a:r>
              <a:rPr lang="en-US" altLang="en-US" dirty="0">
                <a:cs typeface="Arial"/>
              </a:rPr>
              <a:t>ACEs are commonly called ACL statements.</a:t>
            </a:r>
          </a:p>
          <a:p>
            <a:pPr marL="169545" indent="-169545"/>
            <a:r>
              <a:rPr lang="en-US" altLang="en-US" dirty="0">
                <a:cs typeface="Arial"/>
              </a:rPr>
              <a:t>When network traffic passes through an interface configured with an ACL, the router compares the information within the packet against each ACE, in sequential order, to determine if the packet matches one of the ACEs.  This is referred to as packet filtering.</a:t>
            </a:r>
          </a:p>
          <a:p>
            <a:pPr marL="169545" indent="-169545"/>
            <a:r>
              <a:rPr lang="en-US" altLang="en-US" dirty="0">
                <a:cs typeface="Arial"/>
              </a:rPr>
              <a:t>Packet Filtering:</a:t>
            </a:r>
          </a:p>
          <a:p>
            <a:pPr lvl="1"/>
            <a:r>
              <a:rPr lang="en-US" altLang="en-US" dirty="0">
                <a:cs typeface="Arial"/>
              </a:rPr>
              <a:t>Can analyze incoming and/or outgoing packets.</a:t>
            </a:r>
          </a:p>
          <a:p>
            <a:pPr lvl="1"/>
            <a:r>
              <a:rPr lang="en-US" altLang="en-US" dirty="0">
                <a:cs typeface="Arial"/>
              </a:rPr>
              <a:t>Can occur at Layer 3 or Layer 4.</a:t>
            </a:r>
          </a:p>
          <a:p>
            <a:pPr marL="169545" indent="-169545"/>
            <a:r>
              <a:rPr lang="en-US" altLang="en-US" dirty="0">
                <a:cs typeface="Arial"/>
              </a:rPr>
              <a:t>The last statement of an ACL is always an implicit deny.  This is automatically inserted at the end of each ACL and blocks all traffic.  Because of this, all ACLs should have at least one permit statement.</a:t>
            </a: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2" name="Picture 2">
            <a:extLst>
              <a:ext uri="{FF2B5EF4-FFF2-40B4-BE49-F238E27FC236}">
                <a16:creationId xmlns:a16="http://schemas.microsoft.com/office/drawing/2014/main" id="{24D60AA7-FE1D-402A-A78F-C710E5B4E6F9}"/>
              </a:ext>
            </a:extLst>
          </p:cNvPr>
          <p:cNvPicPr>
            <a:picLocks noChangeAspect="1"/>
          </p:cNvPicPr>
          <p:nvPr/>
        </p:nvPicPr>
        <p:blipFill>
          <a:blip r:embed="rId3"/>
          <a:stretch>
            <a:fillRect/>
          </a:stretch>
        </p:blipFill>
        <p:spPr>
          <a:xfrm>
            <a:off x="133350" y="801688"/>
            <a:ext cx="4218263" cy="3751178"/>
          </a:xfrm>
          <a:prstGeom prst="rect">
            <a:avLst/>
          </a:prstGeom>
        </p:spPr>
      </p:pic>
    </p:spTree>
    <p:extLst>
      <p:ext uri="{BB962C8B-B14F-4D97-AF65-F5344CB8AC3E}">
        <p14:creationId xmlns:p14="http://schemas.microsoft.com/office/powerpoint/2010/main" val="109507048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Purpose of ACLs</a:t>
            </a:r>
            <a:r>
              <a:rPr lang="en-US" dirty="0">
                <a:solidFill>
                  <a:schemeClr val="tx1"/>
                </a:solidFill>
                <a:latin typeface="ＭＳ Ｐゴシック"/>
              </a:rPr>
              <a:t/>
            </a:r>
            <a:br>
              <a:rPr lang="en-US" dirty="0">
                <a:solidFill>
                  <a:schemeClr val="tx1"/>
                </a:solidFill>
                <a:latin typeface="ＭＳ Ｐゴシック"/>
              </a:rPr>
            </a:br>
            <a:r>
              <a:rPr lang="en-US" altLang="en-US" dirty="0"/>
              <a:t>ACL </a:t>
            </a:r>
            <a:r>
              <a:rPr lang="en-US" altLang="en-US" dirty="0">
                <a:solidFill>
                  <a:srgbClr val="367187"/>
                </a:solidFill>
                <a:cs typeface="Arial"/>
              </a:rPr>
              <a:t>Operation</a:t>
            </a:r>
          </a:p>
        </p:txBody>
      </p:sp>
      <p:sp>
        <p:nvSpPr>
          <p:cNvPr id="13315" name="Content Placeholder 2"/>
          <p:cNvSpPr>
            <a:spLocks noGrp="1"/>
          </p:cNvSpPr>
          <p:nvPr>
            <p:ph idx="1"/>
          </p:nvPr>
        </p:nvSpPr>
        <p:spPr>
          <a:xfrm>
            <a:off x="5030788" y="442913"/>
            <a:ext cx="4060825" cy="4054892"/>
          </a:xfrm>
        </p:spPr>
        <p:txBody>
          <a:bodyPr/>
          <a:lstStyle/>
          <a:p>
            <a:pPr marL="169545" indent="-169545"/>
            <a:r>
              <a:rPr lang="en-US" altLang="en-US" dirty="0"/>
              <a:t>ACLs </a:t>
            </a:r>
            <a:r>
              <a:rPr lang="en-US" altLang="en-US" dirty="0">
                <a:cs typeface="Arial"/>
              </a:rPr>
              <a:t>do not act on packets that originate from the router itself.</a:t>
            </a:r>
          </a:p>
          <a:p>
            <a:pPr lvl="1"/>
            <a:r>
              <a:rPr lang="en-US" altLang="en-US" dirty="0">
                <a:cs typeface="Arial"/>
              </a:rPr>
              <a:t>ACLs define the set of rules that give added control for packets that enter inbound interfaces, packets that relay through the router, and packets that exit outbound interfaces of the router.</a:t>
            </a:r>
          </a:p>
          <a:p>
            <a:pPr marL="169545" indent="-169545"/>
            <a:r>
              <a:rPr lang="en-US" altLang="en-US" dirty="0">
                <a:cs typeface="Arial"/>
              </a:rPr>
              <a:t>ACLs can be configured to apply to inbound traffic and outbound traffic:</a:t>
            </a:r>
          </a:p>
          <a:p>
            <a:pPr lvl="1"/>
            <a:r>
              <a:rPr lang="en-US" altLang="en-US" dirty="0">
                <a:cs typeface="Arial"/>
              </a:rPr>
              <a:t>Inbound ACLs – Incoming packets are processed before they are routed to the outbound interface.</a:t>
            </a:r>
          </a:p>
          <a:p>
            <a:pPr lvl="1"/>
            <a:r>
              <a:rPr lang="en-US" altLang="en-US" dirty="0">
                <a:cs typeface="Arial"/>
              </a:rPr>
              <a:t>Outbound ACLs – Incoming packets are routed to the outbound interface, and then they are processed through the outbound ACL.</a:t>
            </a:r>
          </a:p>
          <a:p>
            <a:pPr marL="169545" indent="-169545"/>
            <a:endParaRPr lang="en-US" altLang="en-US" dirty="0">
              <a:cs typeface="Arial"/>
            </a:endParaRP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3" name="Picture 3">
            <a:extLst>
              <a:ext uri="{FF2B5EF4-FFF2-40B4-BE49-F238E27FC236}">
                <a16:creationId xmlns:a16="http://schemas.microsoft.com/office/drawing/2014/main" id="{379DD73A-08BA-4AE7-8C96-6D4AC6F93EE0}"/>
              </a:ext>
            </a:extLst>
          </p:cNvPr>
          <p:cNvPicPr>
            <a:picLocks noChangeAspect="1"/>
          </p:cNvPicPr>
          <p:nvPr/>
        </p:nvPicPr>
        <p:blipFill>
          <a:blip r:embed="rId3"/>
          <a:stretch>
            <a:fillRect/>
          </a:stretch>
        </p:blipFill>
        <p:spPr>
          <a:xfrm>
            <a:off x="133350" y="914400"/>
            <a:ext cx="4435274" cy="2958216"/>
          </a:xfrm>
          <a:prstGeom prst="rect">
            <a:avLst/>
          </a:prstGeom>
        </p:spPr>
      </p:pic>
    </p:spTree>
    <p:extLst>
      <p:ext uri="{BB962C8B-B14F-4D97-AF65-F5344CB8AC3E}">
        <p14:creationId xmlns:p14="http://schemas.microsoft.com/office/powerpoint/2010/main" val="371314746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Purpose of ACLs</a:t>
            </a:r>
            <a:r>
              <a:rPr lang="en-US" dirty="0">
                <a:solidFill>
                  <a:schemeClr val="tx1"/>
                </a:solidFill>
              </a:rPr>
              <a:t/>
            </a:r>
            <a:br>
              <a:rPr lang="en-US" dirty="0">
                <a:solidFill>
                  <a:schemeClr val="tx1"/>
                </a:solidFill>
              </a:rPr>
            </a:br>
            <a:r>
              <a:rPr lang="en-US" altLang="en-US" dirty="0"/>
              <a:t>Packet</a:t>
            </a:r>
            <a:r>
              <a:rPr lang="en-US" altLang="en-US" dirty="0">
                <a:solidFill>
                  <a:srgbClr val="367187"/>
                </a:solidFill>
                <a:cs typeface="Arial"/>
              </a:rPr>
              <a:t> Tracer – ACL Demonstration</a:t>
            </a:r>
          </a:p>
        </p:txBody>
      </p:sp>
      <p:sp>
        <p:nvSpPr>
          <p:cNvPr id="13315" name="Content Placeholder 2"/>
          <p:cNvSpPr>
            <a:spLocks noGrp="1"/>
          </p:cNvSpPr>
          <p:nvPr>
            <p:ph idx="1"/>
          </p:nvPr>
        </p:nvSpPr>
        <p:spPr>
          <a:xfrm>
            <a:off x="5339241" y="723900"/>
            <a:ext cx="2947509" cy="3773488"/>
          </a:xfrm>
        </p:spPr>
        <p:txBody>
          <a:bodyPr/>
          <a:lstStyle/>
          <a:p>
            <a:pPr marL="169545" indent="-169545"/>
            <a:r>
              <a:rPr lang="en-US" altLang="en-US" dirty="0"/>
              <a:t>In this Packet Tracer activity, you will observe how</a:t>
            </a:r>
            <a:r>
              <a:rPr lang="en-US" altLang="en-US" dirty="0">
                <a:cs typeface="Arial"/>
              </a:rPr>
              <a:t> an ACL can be used to </a:t>
            </a:r>
            <a:r>
              <a:rPr lang="en-US" altLang="en-US" dirty="0" smtClean="0">
                <a:cs typeface="Arial"/>
              </a:rPr>
              <a:t>prevent </a:t>
            </a:r>
            <a:r>
              <a:rPr lang="en-US" altLang="en-US" dirty="0">
                <a:cs typeface="Arial"/>
              </a:rPr>
              <a:t>a ping from reaching hosts on a network.</a:t>
            </a:r>
            <a:endParaRPr lang="en-US" dirty="0"/>
          </a:p>
          <a:p>
            <a:pPr marL="169545" indent="-169545"/>
            <a:r>
              <a:rPr lang="en-US" altLang="en-US" dirty="0">
                <a:cs typeface="Arial"/>
              </a:rPr>
              <a:t>After removing the ACL from the configuration, the pings will be successful.</a:t>
            </a:r>
          </a:p>
          <a:p>
            <a:pPr marL="169545" indent="-169545"/>
            <a:endParaRPr lang="en-US" altLang="en-US" dirty="0">
              <a:cs typeface="Arial"/>
            </a:endParaRPr>
          </a:p>
          <a:p>
            <a:pPr lvl="1">
              <a:buNone/>
            </a:pPr>
            <a:endParaRPr lang="en-US" dirty="0">
              <a:cs typeface="Arial"/>
            </a:endParaRPr>
          </a:p>
          <a:p>
            <a:pPr marL="169545" indent="-169545"/>
            <a:endParaRPr lang="en-US" dirty="0">
              <a:solidFill>
                <a:srgbClr val="58585B"/>
              </a:solidFill>
              <a:cs typeface="Arial"/>
            </a:endParaRPr>
          </a:p>
          <a:p>
            <a:pPr lvl="1">
              <a:buFont typeface="Arial" panose="05000000000000000000" pitchFamily="2" charset="2"/>
            </a:pPr>
            <a:endParaRPr lang="en-US"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2" name="Picture 3">
            <a:extLst>
              <a:ext uri="{FF2B5EF4-FFF2-40B4-BE49-F238E27FC236}">
                <a16:creationId xmlns:a16="http://schemas.microsoft.com/office/drawing/2014/main" id="{A026DF31-ABCA-4785-B10D-DE0D64D9CDB1}"/>
              </a:ext>
            </a:extLst>
          </p:cNvPr>
          <p:cNvPicPr>
            <a:picLocks noChangeAspect="1"/>
          </p:cNvPicPr>
          <p:nvPr/>
        </p:nvPicPr>
        <p:blipFill>
          <a:blip r:embed="rId3"/>
          <a:stretch>
            <a:fillRect/>
          </a:stretch>
        </p:blipFill>
        <p:spPr>
          <a:xfrm>
            <a:off x="123825" y="795338"/>
            <a:ext cx="4806736" cy="3927627"/>
          </a:xfrm>
          <a:prstGeom prst="rect">
            <a:avLst/>
          </a:prstGeom>
        </p:spPr>
      </p:pic>
    </p:spTree>
    <p:extLst>
      <p:ext uri="{BB962C8B-B14F-4D97-AF65-F5344CB8AC3E}">
        <p14:creationId xmlns:p14="http://schemas.microsoft.com/office/powerpoint/2010/main" val="256262396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34"/>
          <p:cNvSpPr>
            <a:spLocks noGrp="1" noChangeArrowheads="1"/>
          </p:cNvSpPr>
          <p:nvPr>
            <p:ph idx="1"/>
          </p:nvPr>
        </p:nvSpPr>
        <p:spPr/>
        <p:txBody>
          <a:bodyPr/>
          <a:lstStyle/>
          <a:p>
            <a:r>
              <a:rPr lang="en-CA" dirty="0"/>
              <a:t>This PowerPoint deck is divided in two parts:</a:t>
            </a:r>
          </a:p>
          <a:p>
            <a:r>
              <a:rPr lang="en-US" dirty="0"/>
              <a:t>Instructor Planning Guide</a:t>
            </a:r>
            <a:endParaRPr lang="en-CA" dirty="0"/>
          </a:p>
          <a:p>
            <a:pPr lvl="1"/>
            <a:r>
              <a:rPr lang="en-CA" dirty="0"/>
              <a:t>Information to help you become familiar with the chapter</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a:t>
            </a:r>
            <a:r>
              <a:rPr lang="en-CA" dirty="0" smtClean="0"/>
              <a:t>12</a:t>
            </a:r>
            <a:endParaRPr lang="en-CA" dirty="0"/>
          </a:p>
          <a:p>
            <a:endParaRPr lang="en-CA" dirty="0"/>
          </a:p>
          <a:p>
            <a:r>
              <a:rPr lang="en-CA" b="1" dirty="0"/>
              <a:t>Note</a:t>
            </a:r>
            <a:r>
              <a:rPr lang="en-CA" dirty="0"/>
              <a:t>: Remove the Planning Guide from this presentation before sharing with anyone.</a:t>
            </a:r>
          </a:p>
        </p:txBody>
      </p:sp>
      <p:sp>
        <p:nvSpPr>
          <p:cNvPr id="4098" name="Rectangle 33"/>
          <p:cNvSpPr>
            <a:spLocks noGrp="1" noChangeArrowheads="1"/>
          </p:cNvSpPr>
          <p:nvPr>
            <p:ph type="title"/>
          </p:nvPr>
        </p:nvSpPr>
        <p:spPr/>
        <p:txBody>
          <a:bodyPr/>
          <a:lstStyle/>
          <a:p>
            <a:r>
              <a:rPr lang="en-US"/>
              <a:t>Instructor Materials – Chapter 7 Planning Guide</a:t>
            </a:r>
          </a:p>
        </p:txBody>
      </p:sp>
    </p:spTree>
    <p:extLst>
      <p:ext uri="{BB962C8B-B14F-4D97-AF65-F5344CB8AC3E}">
        <p14:creationId xmlns:p14="http://schemas.microsoft.com/office/powerpoint/2010/main" val="359958195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Wildcard Masks in ACLs</a:t>
            </a:r>
            <a:r>
              <a:rPr lang="en-US" dirty="0">
                <a:solidFill>
                  <a:schemeClr val="tx1"/>
                </a:solidFill>
                <a:latin typeface="ＭＳ Ｐゴシック"/>
              </a:rPr>
              <a:t/>
            </a:r>
            <a:br>
              <a:rPr lang="en-US" dirty="0">
                <a:solidFill>
                  <a:schemeClr val="tx1"/>
                </a:solidFill>
                <a:latin typeface="ＭＳ Ｐゴシック"/>
              </a:rPr>
            </a:br>
            <a:r>
              <a:rPr lang="en-US" altLang="en-US" dirty="0"/>
              <a:t>Introducing</a:t>
            </a:r>
            <a:r>
              <a:rPr lang="en-US" altLang="en-US" dirty="0">
                <a:solidFill>
                  <a:srgbClr val="367187"/>
                </a:solidFill>
                <a:cs typeface="Arial"/>
              </a:rPr>
              <a:t> ACL Wildcard Masking</a:t>
            </a:r>
          </a:p>
        </p:txBody>
      </p:sp>
      <p:sp>
        <p:nvSpPr>
          <p:cNvPr id="13315" name="Content Placeholder 2"/>
          <p:cNvSpPr>
            <a:spLocks noGrp="1"/>
          </p:cNvSpPr>
          <p:nvPr>
            <p:ph idx="1"/>
          </p:nvPr>
        </p:nvSpPr>
        <p:spPr>
          <a:xfrm>
            <a:off x="4900443" y="309563"/>
            <a:ext cx="3754607" cy="2925762"/>
          </a:xfrm>
        </p:spPr>
        <p:txBody>
          <a:bodyPr/>
          <a:lstStyle/>
          <a:p>
            <a:pPr marL="169545" indent="-169545"/>
            <a:r>
              <a:rPr lang="en-US" altLang="en-US" dirty="0">
                <a:cs typeface="Arial"/>
              </a:rPr>
              <a:t>IPv4 ACEs require the use of wildcard masks.  </a:t>
            </a:r>
          </a:p>
          <a:p>
            <a:pPr marL="169545" indent="-169545"/>
            <a:r>
              <a:rPr lang="en-US" altLang="en-US" dirty="0">
                <a:cs typeface="Arial"/>
              </a:rPr>
              <a:t>A wildcard mask is a string of 32 binary digits (1s and 0s) used by the router to determine which bits of the address to examine for a match.  </a:t>
            </a:r>
          </a:p>
          <a:p>
            <a:pPr marL="169545" indent="-169545"/>
            <a:r>
              <a:rPr lang="en-US" altLang="en-US" dirty="0">
                <a:cs typeface="Arial"/>
              </a:rPr>
              <a:t>Wildcard masks are often referred to as an inverse mask since unlike a subnet mask where a binary 1 is a match, a binary 0 is a match with wildcard masks.  For example:</a:t>
            </a: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3" name="Picture 3">
            <a:extLst>
              <a:ext uri="{FF2B5EF4-FFF2-40B4-BE49-F238E27FC236}">
                <a16:creationId xmlns:a16="http://schemas.microsoft.com/office/drawing/2014/main" id="{F9A6AF86-E5C8-4E1D-8A81-4356F0F5B6B1}"/>
              </a:ext>
            </a:extLst>
          </p:cNvPr>
          <p:cNvPicPr>
            <a:picLocks noChangeAspect="1"/>
          </p:cNvPicPr>
          <p:nvPr/>
        </p:nvPicPr>
        <p:blipFill>
          <a:blip r:embed="rId3"/>
          <a:stretch>
            <a:fillRect/>
          </a:stretch>
        </p:blipFill>
        <p:spPr>
          <a:xfrm>
            <a:off x="142875" y="762000"/>
            <a:ext cx="4055253" cy="3859833"/>
          </a:xfrm>
          <a:prstGeom prst="rect">
            <a:avLst/>
          </a:prstGeom>
        </p:spPr>
      </p:pic>
      <p:pic>
        <p:nvPicPr>
          <p:cNvPr id="5" name="Picture 5">
            <a:extLst>
              <a:ext uri="{FF2B5EF4-FFF2-40B4-BE49-F238E27FC236}">
                <a16:creationId xmlns:a16="http://schemas.microsoft.com/office/drawing/2014/main" id="{AD8DE469-5247-4D1B-95FF-CAB90B0AAB93}"/>
              </a:ext>
            </a:extLst>
          </p:cNvPr>
          <p:cNvPicPr>
            <a:picLocks noChangeAspect="1"/>
          </p:cNvPicPr>
          <p:nvPr/>
        </p:nvPicPr>
        <p:blipFill>
          <a:blip r:embed="rId4"/>
          <a:stretch>
            <a:fillRect/>
          </a:stretch>
        </p:blipFill>
        <p:spPr>
          <a:xfrm>
            <a:off x="4289026" y="3409950"/>
            <a:ext cx="4704374" cy="673433"/>
          </a:xfrm>
          <a:prstGeom prst="rect">
            <a:avLst/>
          </a:prstGeom>
        </p:spPr>
      </p:pic>
    </p:spTree>
    <p:extLst>
      <p:ext uri="{BB962C8B-B14F-4D97-AF65-F5344CB8AC3E}">
        <p14:creationId xmlns:p14="http://schemas.microsoft.com/office/powerpoint/2010/main" val="297288400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Wildcard Masks in ACLs</a:t>
            </a:r>
            <a:r>
              <a:rPr lang="en-US" dirty="0">
                <a:solidFill>
                  <a:schemeClr val="tx1"/>
                </a:solidFill>
                <a:latin typeface="ＭＳ Ｐゴシック"/>
              </a:rPr>
              <a:t/>
            </a:r>
            <a:br>
              <a:rPr lang="en-US" dirty="0">
                <a:solidFill>
                  <a:schemeClr val="tx1"/>
                </a:solidFill>
                <a:latin typeface="ＭＳ Ｐゴシック"/>
              </a:rPr>
            </a:br>
            <a:r>
              <a:rPr lang="en-US" altLang="en-US" dirty="0">
                <a:solidFill>
                  <a:srgbClr val="367187"/>
                </a:solidFill>
                <a:cs typeface="Arial"/>
              </a:rPr>
              <a:t> Wildcard Mask Examples</a:t>
            </a:r>
          </a:p>
        </p:txBody>
      </p:sp>
      <p:sp>
        <p:nvSpPr>
          <p:cNvPr id="13315" name="Content Placeholder 2"/>
          <p:cNvSpPr>
            <a:spLocks noGrp="1"/>
          </p:cNvSpPr>
          <p:nvPr>
            <p:ph idx="1"/>
          </p:nvPr>
        </p:nvSpPr>
        <p:spPr>
          <a:xfrm>
            <a:off x="5486400" y="513836"/>
            <a:ext cx="3275013" cy="3926402"/>
          </a:xfrm>
        </p:spPr>
        <p:txBody>
          <a:bodyPr/>
          <a:lstStyle/>
          <a:p>
            <a:pPr marL="169545" indent="-169545"/>
            <a:r>
              <a:rPr lang="en-US" altLang="en-US" dirty="0">
                <a:cs typeface="Arial"/>
              </a:rPr>
              <a:t>Calculating the wildcard mask to match IPV4 subnets takes practice.  In the first to the left:</a:t>
            </a:r>
            <a:endParaRPr lang="en-US" dirty="0">
              <a:cs typeface="Arial"/>
            </a:endParaRPr>
          </a:p>
          <a:p>
            <a:pPr lvl="1">
              <a:buFont typeface="Arial" panose="05000000000000000000" pitchFamily="2" charset="2"/>
              <a:buChar char="•"/>
            </a:pPr>
            <a:r>
              <a:rPr lang="en-US" altLang="en-US" dirty="0">
                <a:cs typeface="Arial"/>
              </a:rPr>
              <a:t>Example 1:  The wildcard mask stipulates that every bit in the IPv4 192.168.1.1 address must match exactly. </a:t>
            </a:r>
          </a:p>
          <a:p>
            <a:pPr lvl="1">
              <a:buFont typeface="Arial" panose="05000000000000000000" pitchFamily="2" charset="2"/>
              <a:buChar char="•"/>
            </a:pPr>
            <a:r>
              <a:rPr lang="en-US" altLang="en-US" dirty="0">
                <a:cs typeface="Arial"/>
              </a:rPr>
              <a:t>Example 2:  The wildcard mask stipulates that anything will match.</a:t>
            </a:r>
          </a:p>
          <a:p>
            <a:pPr lvl="1">
              <a:buFont typeface="Arial" panose="05000000000000000000" pitchFamily="2" charset="2"/>
              <a:buChar char="•"/>
            </a:pPr>
            <a:r>
              <a:rPr lang="en-US" altLang="en-US" dirty="0">
                <a:cs typeface="Arial"/>
              </a:rPr>
              <a:t>Example 3:  The wildcard mask stipulates that any host within the 192.168.1.0/24 network will match.</a:t>
            </a:r>
          </a:p>
          <a:p>
            <a:pPr lvl="1">
              <a:buFont typeface="Arial" panose="05000000000000000000" pitchFamily="2" charset="2"/>
              <a:buChar char="•"/>
            </a:pP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2" name="Picture 3">
            <a:extLst>
              <a:ext uri="{FF2B5EF4-FFF2-40B4-BE49-F238E27FC236}">
                <a16:creationId xmlns:a16="http://schemas.microsoft.com/office/drawing/2014/main" id="{1C7E0A7C-564B-4C83-9E00-6FDC98D267F8}"/>
              </a:ext>
            </a:extLst>
          </p:cNvPr>
          <p:cNvPicPr>
            <a:picLocks noChangeAspect="1"/>
          </p:cNvPicPr>
          <p:nvPr/>
        </p:nvPicPr>
        <p:blipFill>
          <a:blip r:embed="rId3"/>
          <a:stretch>
            <a:fillRect/>
          </a:stretch>
        </p:blipFill>
        <p:spPr>
          <a:xfrm>
            <a:off x="103233" y="801356"/>
            <a:ext cx="4799065" cy="3760180"/>
          </a:xfrm>
          <a:prstGeom prst="rect">
            <a:avLst/>
          </a:prstGeom>
        </p:spPr>
      </p:pic>
    </p:spTree>
    <p:extLst>
      <p:ext uri="{BB962C8B-B14F-4D97-AF65-F5344CB8AC3E}">
        <p14:creationId xmlns:p14="http://schemas.microsoft.com/office/powerpoint/2010/main" val="1877425916"/>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Wildcard Masks in ACLs</a:t>
            </a:r>
            <a:r>
              <a:rPr lang="en-US" dirty="0">
                <a:solidFill>
                  <a:schemeClr val="tx1"/>
                </a:solidFill>
              </a:rPr>
              <a:t/>
            </a:r>
            <a:br>
              <a:rPr lang="en-US" dirty="0">
                <a:solidFill>
                  <a:schemeClr val="tx1"/>
                </a:solidFill>
              </a:rPr>
            </a:br>
            <a:r>
              <a:rPr lang="en-US" altLang="en-US" dirty="0">
                <a:solidFill>
                  <a:srgbClr val="367187"/>
                </a:solidFill>
                <a:cs typeface="Arial"/>
              </a:rPr>
              <a:t> Calculating the Wildcard Mask</a:t>
            </a:r>
          </a:p>
        </p:txBody>
      </p:sp>
      <p:sp>
        <p:nvSpPr>
          <p:cNvPr id="13315" name="Content Placeholder 2"/>
          <p:cNvSpPr>
            <a:spLocks noGrp="1"/>
          </p:cNvSpPr>
          <p:nvPr>
            <p:ph idx="1"/>
          </p:nvPr>
        </p:nvSpPr>
        <p:spPr>
          <a:xfrm>
            <a:off x="4433888" y="374650"/>
            <a:ext cx="4327525" cy="4354759"/>
          </a:xfrm>
        </p:spPr>
        <p:txBody>
          <a:bodyPr/>
          <a:lstStyle/>
          <a:p>
            <a:pPr marL="169545" indent="-169545"/>
            <a:r>
              <a:rPr lang="en-US" altLang="en-US" dirty="0">
                <a:cs typeface="Arial"/>
              </a:rPr>
              <a:t>Calculating wildcard mask examples:</a:t>
            </a:r>
          </a:p>
          <a:p>
            <a:pPr lvl="1"/>
            <a:r>
              <a:rPr lang="en-US" altLang="en-US" dirty="0">
                <a:cs typeface="Arial"/>
              </a:rPr>
              <a:t>Example 1:  Assume you want to permit access to all users in the 192.168.3.0 network with the subnet mask of 255.255.255.0.  Subtract the subnet from 255.255.255.255 and the result is:  0.0.0.255.</a:t>
            </a:r>
          </a:p>
          <a:p>
            <a:pPr lvl="1"/>
            <a:r>
              <a:rPr lang="en-US" altLang="en-US" dirty="0">
                <a:cs typeface="Arial"/>
              </a:rPr>
              <a:t>Example 2:  Assume you want to permit network access for the 14 users in the subnet 192.168.3.32/28 with the subnet mask of 255.255.255.240.  After subtracting the subnet </a:t>
            </a:r>
            <a:r>
              <a:rPr lang="en-US" altLang="en-US" dirty="0" err="1">
                <a:cs typeface="Arial"/>
              </a:rPr>
              <a:t>maks</a:t>
            </a:r>
            <a:r>
              <a:rPr lang="en-US" altLang="en-US" dirty="0">
                <a:cs typeface="Arial"/>
              </a:rPr>
              <a:t> from 255.255.255.255, the result is 0.0.0.15.</a:t>
            </a:r>
          </a:p>
          <a:p>
            <a:pPr lvl="1"/>
            <a:r>
              <a:rPr lang="en-US" altLang="en-US" dirty="0">
                <a:cs typeface="Arial"/>
              </a:rPr>
              <a:t>Example 3:  Assume you want to match only networks 192.168.10.0 and 192.168.11.0 with the subnet mask of 255.255.254.0.  After subtracting the subnet mask from 255.255.255.255, the result is 0.0.1.255.</a:t>
            </a:r>
          </a:p>
          <a:p>
            <a:pPr lvl="1"/>
            <a:endParaRPr lang="en-US" altLang="en-US" dirty="0">
              <a:cs typeface="Arial"/>
            </a:endParaRPr>
          </a:p>
          <a:p>
            <a:pPr marL="0" indent="0">
              <a:buNone/>
            </a:pPr>
            <a:endParaRPr lang="en-US" altLang="en-US" dirty="0">
              <a:cs typeface="Arial"/>
            </a:endParaRPr>
          </a:p>
          <a:p>
            <a:pPr marL="169545" indent="-169545"/>
            <a:endParaRPr lang="en-US" altLang="en-US" dirty="0">
              <a:cs typeface="Arial"/>
            </a:endParaRPr>
          </a:p>
          <a:p>
            <a:pPr lvl="1">
              <a:buFont typeface="Arial" panose="05000000000000000000" pitchFamily="2" charset="2"/>
              <a:buChar char="•"/>
            </a:pP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3" name="Picture 3">
            <a:extLst>
              <a:ext uri="{FF2B5EF4-FFF2-40B4-BE49-F238E27FC236}">
                <a16:creationId xmlns:a16="http://schemas.microsoft.com/office/drawing/2014/main" id="{9AE9D8C3-152E-4FC4-8BC1-465C7E7E55BC}"/>
              </a:ext>
            </a:extLst>
          </p:cNvPr>
          <p:cNvPicPr>
            <a:picLocks noChangeAspect="1"/>
          </p:cNvPicPr>
          <p:nvPr/>
        </p:nvPicPr>
        <p:blipFill>
          <a:blip r:embed="rId3"/>
          <a:stretch>
            <a:fillRect/>
          </a:stretch>
        </p:blipFill>
        <p:spPr>
          <a:xfrm>
            <a:off x="95250" y="795338"/>
            <a:ext cx="3832502" cy="3868416"/>
          </a:xfrm>
          <a:prstGeom prst="rect">
            <a:avLst/>
          </a:prstGeom>
        </p:spPr>
      </p:pic>
    </p:spTree>
    <p:extLst>
      <p:ext uri="{BB962C8B-B14F-4D97-AF65-F5344CB8AC3E}">
        <p14:creationId xmlns:p14="http://schemas.microsoft.com/office/powerpoint/2010/main" val="131058414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Wildcard Masks in ACLs</a:t>
            </a:r>
            <a:r>
              <a:rPr lang="en-US" dirty="0">
                <a:solidFill>
                  <a:schemeClr val="tx1"/>
                </a:solidFill>
              </a:rPr>
              <a:t/>
            </a:r>
            <a:br>
              <a:rPr lang="en-US" dirty="0">
                <a:solidFill>
                  <a:schemeClr val="tx1"/>
                </a:solidFill>
              </a:rPr>
            </a:br>
            <a:r>
              <a:rPr lang="en-US" altLang="en-US" dirty="0">
                <a:solidFill>
                  <a:srgbClr val="367187"/>
                </a:solidFill>
                <a:cs typeface="Arial"/>
              </a:rPr>
              <a:t> Wildcard Mask Keywords</a:t>
            </a:r>
          </a:p>
        </p:txBody>
      </p:sp>
      <p:sp>
        <p:nvSpPr>
          <p:cNvPr id="13315" name="Content Placeholder 2"/>
          <p:cNvSpPr>
            <a:spLocks noGrp="1"/>
          </p:cNvSpPr>
          <p:nvPr>
            <p:ph idx="1"/>
          </p:nvPr>
        </p:nvSpPr>
        <p:spPr>
          <a:xfrm>
            <a:off x="5262563" y="190500"/>
            <a:ext cx="3724374" cy="4538663"/>
          </a:xfrm>
        </p:spPr>
        <p:txBody>
          <a:bodyPr/>
          <a:lstStyle/>
          <a:p>
            <a:pPr marL="169545" indent="-169545"/>
            <a:r>
              <a:rPr lang="en-US" altLang="en-US" dirty="0">
                <a:cs typeface="Arial"/>
              </a:rPr>
              <a:t>To make wildcard masks easier to read, the keywords </a:t>
            </a:r>
            <a:r>
              <a:rPr lang="en-US" altLang="en-US" b="1" dirty="0">
                <a:cs typeface="Arial"/>
              </a:rPr>
              <a:t>host </a:t>
            </a:r>
            <a:r>
              <a:rPr lang="en-US" altLang="en-US" dirty="0">
                <a:cs typeface="Arial"/>
              </a:rPr>
              <a:t>and </a:t>
            </a:r>
            <a:r>
              <a:rPr lang="en-US" altLang="en-US" b="1" dirty="0">
                <a:cs typeface="Arial"/>
              </a:rPr>
              <a:t>any </a:t>
            </a:r>
            <a:r>
              <a:rPr lang="en-US" altLang="en-US" dirty="0">
                <a:cs typeface="Arial"/>
              </a:rPr>
              <a:t>can help identify the most common uses of wildcard masking.</a:t>
            </a:r>
          </a:p>
          <a:p>
            <a:pPr lvl="2" indent="-169545"/>
            <a:r>
              <a:rPr lang="en-US" altLang="en-US" sz="1400" b="1" dirty="0">
                <a:cs typeface="Arial"/>
              </a:rPr>
              <a:t>host </a:t>
            </a:r>
            <a:r>
              <a:rPr lang="en-US" altLang="en-US" sz="1400" dirty="0">
                <a:cs typeface="Arial"/>
              </a:rPr>
              <a:t>substitutes for the 0.0.0.0 mask</a:t>
            </a:r>
          </a:p>
          <a:p>
            <a:pPr lvl="2" indent="-169545"/>
            <a:r>
              <a:rPr lang="en-US" altLang="en-US" sz="1400" b="1" dirty="0">
                <a:cs typeface="Arial"/>
              </a:rPr>
              <a:t>any </a:t>
            </a:r>
            <a:r>
              <a:rPr lang="en-US" altLang="en-US" sz="1400" dirty="0">
                <a:cs typeface="Arial"/>
              </a:rPr>
              <a:t>substitutes for the 255.255.255.255 mask</a:t>
            </a:r>
          </a:p>
          <a:p>
            <a:pPr marL="169545" indent="-169545"/>
            <a:r>
              <a:rPr lang="en-US" altLang="en-US" dirty="0">
                <a:cs typeface="Arial"/>
              </a:rPr>
              <a:t>If you would like to match the 192.169.10.10 address, you could use </a:t>
            </a:r>
            <a:r>
              <a:rPr lang="en-US" altLang="en-US" b="1" dirty="0">
                <a:cs typeface="Arial"/>
              </a:rPr>
              <a:t>192.168.10.10  0.0.0.0</a:t>
            </a:r>
            <a:r>
              <a:rPr lang="en-US" altLang="en-US" dirty="0">
                <a:cs typeface="Arial"/>
              </a:rPr>
              <a:t>  or, you can use:   </a:t>
            </a:r>
            <a:r>
              <a:rPr lang="en-US" altLang="en-US" b="1" dirty="0">
                <a:cs typeface="Arial"/>
              </a:rPr>
              <a:t>host 192.168.10.10</a:t>
            </a:r>
          </a:p>
          <a:p>
            <a:pPr marL="169545" indent="-169545"/>
            <a:r>
              <a:rPr lang="en-US" altLang="en-US" dirty="0">
                <a:cs typeface="Arial"/>
              </a:rPr>
              <a:t>In Example 2, instead of entering </a:t>
            </a:r>
            <a:r>
              <a:rPr lang="en-US" altLang="en-US" b="1" dirty="0">
                <a:cs typeface="Arial"/>
              </a:rPr>
              <a:t>0.0.0.0 255.255.255.255</a:t>
            </a:r>
            <a:r>
              <a:rPr lang="en-US" altLang="en-US" dirty="0">
                <a:cs typeface="Arial"/>
              </a:rPr>
              <a:t>, you can use the keyword </a:t>
            </a:r>
            <a:r>
              <a:rPr lang="en-US" altLang="en-US" b="1" dirty="0">
                <a:cs typeface="Arial"/>
              </a:rPr>
              <a:t>any </a:t>
            </a:r>
            <a:r>
              <a:rPr lang="en-US" altLang="en-US" dirty="0">
                <a:cs typeface="Arial"/>
              </a:rPr>
              <a:t>by itself.  </a:t>
            </a:r>
          </a:p>
          <a:p>
            <a:pPr lvl="1">
              <a:buFont typeface="Arial" panose="05000000000000000000" pitchFamily="2" charset="2"/>
              <a:buChar char="•"/>
            </a:pP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buChar char="•"/>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5" name="Picture 5">
            <a:extLst>
              <a:ext uri="{FF2B5EF4-FFF2-40B4-BE49-F238E27FC236}">
                <a16:creationId xmlns:a16="http://schemas.microsoft.com/office/drawing/2014/main" id="{21B44631-4BD9-48CE-8F90-69D0D36BC022}"/>
              </a:ext>
            </a:extLst>
          </p:cNvPr>
          <p:cNvPicPr>
            <a:picLocks noChangeAspect="1"/>
          </p:cNvPicPr>
          <p:nvPr/>
        </p:nvPicPr>
        <p:blipFill>
          <a:blip r:embed="rId3"/>
          <a:stretch>
            <a:fillRect/>
          </a:stretch>
        </p:blipFill>
        <p:spPr>
          <a:xfrm>
            <a:off x="228600" y="895350"/>
            <a:ext cx="4833065" cy="3664582"/>
          </a:xfrm>
          <a:prstGeom prst="rect">
            <a:avLst/>
          </a:prstGeom>
        </p:spPr>
      </p:pic>
    </p:spTree>
    <p:extLst>
      <p:ext uri="{BB962C8B-B14F-4D97-AF65-F5344CB8AC3E}">
        <p14:creationId xmlns:p14="http://schemas.microsoft.com/office/powerpoint/2010/main" val="3045921443"/>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Wildcard Masks in ACLs</a:t>
            </a:r>
            <a:r>
              <a:rPr lang="en-US" dirty="0">
                <a:solidFill>
                  <a:schemeClr val="tx1"/>
                </a:solidFill>
                <a:latin typeface="ＭＳ Ｐゴシック"/>
              </a:rPr>
              <a:t/>
            </a:r>
            <a:br>
              <a:rPr lang="en-US" dirty="0">
                <a:solidFill>
                  <a:schemeClr val="tx1"/>
                </a:solidFill>
                <a:latin typeface="ＭＳ Ｐゴシック"/>
              </a:rPr>
            </a:br>
            <a:r>
              <a:rPr lang="en-US" altLang="en-US" dirty="0">
                <a:solidFill>
                  <a:srgbClr val="367187"/>
                </a:solidFill>
                <a:cs typeface="Arial"/>
              </a:rPr>
              <a:t> Wildcard Mask Keyword Examples</a:t>
            </a:r>
          </a:p>
        </p:txBody>
      </p:sp>
      <p:sp>
        <p:nvSpPr>
          <p:cNvPr id="13315" name="Content Placeholder 2"/>
          <p:cNvSpPr>
            <a:spLocks noGrp="1"/>
          </p:cNvSpPr>
          <p:nvPr>
            <p:ph idx="1"/>
          </p:nvPr>
        </p:nvSpPr>
        <p:spPr>
          <a:xfrm>
            <a:off x="5645150" y="898027"/>
            <a:ext cx="3341688" cy="3831136"/>
          </a:xfrm>
        </p:spPr>
        <p:txBody>
          <a:bodyPr/>
          <a:lstStyle/>
          <a:p>
            <a:pPr marL="169545" indent="-169545"/>
            <a:r>
              <a:rPr lang="en-US" altLang="en-US" dirty="0">
                <a:cs typeface="Arial"/>
              </a:rPr>
              <a:t>Example 1 in the figure demonstrates how to use the </a:t>
            </a:r>
            <a:r>
              <a:rPr lang="en-US" altLang="en-US" b="1" dirty="0">
                <a:cs typeface="Arial"/>
              </a:rPr>
              <a:t>any </a:t>
            </a:r>
            <a:r>
              <a:rPr lang="en-US" altLang="en-US" dirty="0">
                <a:cs typeface="Arial"/>
              </a:rPr>
              <a:t>keyword to substitute the IPv4 address 0.0.0.0 with a wildcard mask of 255.255.255.255.</a:t>
            </a:r>
          </a:p>
          <a:p>
            <a:pPr marL="169545" indent="-169545"/>
            <a:r>
              <a:rPr lang="en-US" altLang="en-US" dirty="0">
                <a:cs typeface="Arial"/>
              </a:rPr>
              <a:t>Example 2 demonstrates how to use the </a:t>
            </a:r>
            <a:r>
              <a:rPr lang="en-US" altLang="en-US" b="1" dirty="0">
                <a:cs typeface="Arial"/>
              </a:rPr>
              <a:t>host </a:t>
            </a:r>
            <a:r>
              <a:rPr lang="en-US" altLang="en-US" dirty="0">
                <a:cs typeface="Arial"/>
              </a:rPr>
              <a:t>keyword to substitute for the wildcard mask when identifying a single host.  </a:t>
            </a:r>
          </a:p>
          <a:p>
            <a:pPr lvl="1">
              <a:buFont typeface="Arial" panose="05000000000000000000" pitchFamily="2" charset="2"/>
              <a:buChar char="•"/>
            </a:pP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2" name="Picture 2">
            <a:extLst>
              <a:ext uri="{FF2B5EF4-FFF2-40B4-BE49-F238E27FC236}">
                <a16:creationId xmlns:a16="http://schemas.microsoft.com/office/drawing/2014/main" id="{A5F6384F-3250-4153-AC80-EDB07A610D36}"/>
              </a:ext>
            </a:extLst>
          </p:cNvPr>
          <p:cNvPicPr>
            <a:picLocks noChangeAspect="1"/>
          </p:cNvPicPr>
          <p:nvPr/>
        </p:nvPicPr>
        <p:blipFill>
          <a:blip r:embed="rId3"/>
          <a:stretch>
            <a:fillRect/>
          </a:stretch>
        </p:blipFill>
        <p:spPr>
          <a:xfrm>
            <a:off x="685951" y="904875"/>
            <a:ext cx="4177908" cy="3782677"/>
          </a:xfrm>
          <a:prstGeom prst="rect">
            <a:avLst/>
          </a:prstGeom>
        </p:spPr>
      </p:pic>
    </p:spTree>
    <p:extLst>
      <p:ext uri="{BB962C8B-B14F-4D97-AF65-F5344CB8AC3E}">
        <p14:creationId xmlns:p14="http://schemas.microsoft.com/office/powerpoint/2010/main" val="2843146911"/>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679300" cy="757238"/>
          </a:xfrm>
        </p:spPr>
        <p:txBody>
          <a:bodyPr/>
          <a:lstStyle/>
          <a:p>
            <a:r>
              <a:rPr lang="en-US" altLang="en-US" sz="1600" dirty="0"/>
              <a:t>Guidelines for ACL Creation</a:t>
            </a:r>
            <a:r>
              <a:rPr lang="en-US" dirty="0">
                <a:solidFill>
                  <a:schemeClr val="tx1"/>
                </a:solidFill>
              </a:rPr>
              <a:t/>
            </a:r>
            <a:br>
              <a:rPr lang="en-US" dirty="0">
                <a:solidFill>
                  <a:schemeClr val="tx1"/>
                </a:solidFill>
              </a:rPr>
            </a:br>
            <a:r>
              <a:rPr lang="en-US" altLang="en-US" dirty="0">
                <a:solidFill>
                  <a:srgbClr val="367187"/>
                </a:solidFill>
                <a:cs typeface="Arial"/>
              </a:rPr>
              <a:t> General Guidelines for Creating ACLs</a:t>
            </a:r>
            <a:endParaRPr lang="en-US" dirty="0">
              <a:solidFill>
                <a:schemeClr val="tx1"/>
              </a:solidFill>
            </a:endParaRPr>
          </a:p>
        </p:txBody>
      </p:sp>
      <p:sp>
        <p:nvSpPr>
          <p:cNvPr id="13315" name="Content Placeholder 2"/>
          <p:cNvSpPr>
            <a:spLocks noGrp="1"/>
          </p:cNvSpPr>
          <p:nvPr>
            <p:ph idx="1"/>
          </p:nvPr>
        </p:nvSpPr>
        <p:spPr>
          <a:xfrm>
            <a:off x="4893733" y="798513"/>
            <a:ext cx="4093105" cy="3930650"/>
          </a:xfrm>
        </p:spPr>
        <p:txBody>
          <a:bodyPr/>
          <a:lstStyle/>
          <a:p>
            <a:pPr marL="169545" indent="-169545"/>
            <a:r>
              <a:rPr lang="en-US" altLang="en-US" dirty="0" smtClean="0">
                <a:cs typeface="Arial"/>
              </a:rPr>
              <a:t>Use ACLs in firewall routers positioned between your internal network and an external network such as the Internet.</a:t>
            </a:r>
          </a:p>
          <a:p>
            <a:pPr marL="169545" indent="-169545"/>
            <a:r>
              <a:rPr lang="en-US" altLang="en-US" dirty="0" smtClean="0">
                <a:cs typeface="Arial"/>
              </a:rPr>
              <a:t>Use ACLs on a router positioned between two parts of  your network to control traffic entering or exiting a specific part of your internal network.</a:t>
            </a:r>
          </a:p>
          <a:p>
            <a:pPr marL="169545" indent="-169545"/>
            <a:r>
              <a:rPr lang="en-US" altLang="en-US" dirty="0" smtClean="0">
                <a:cs typeface="Arial"/>
              </a:rPr>
              <a:t>Configure ACLs on border routers such as those situated at the edge of your network.  This will provide a basic buffer from the outside network that is less controlled.</a:t>
            </a:r>
          </a:p>
          <a:p>
            <a:pPr marL="169545" indent="-169545"/>
            <a:r>
              <a:rPr lang="en-US" altLang="en-US" dirty="0" smtClean="0">
                <a:cs typeface="Arial"/>
              </a:rPr>
              <a:t>Configure ACLs for each network protocol configured on the border router interfaces.  </a:t>
            </a:r>
            <a:endParaRPr lang="en-US" altLang="en-US" dirty="0">
              <a:cs typeface="Arial"/>
            </a:endParaRPr>
          </a:p>
          <a:p>
            <a:pPr lvl="1">
              <a:buFont typeface="Arial" panose="05000000000000000000" pitchFamily="2" charset="2"/>
              <a:buChar char="•"/>
            </a:pP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dirty="0">
              <a:solidFill>
                <a:srgbClr val="58585B"/>
              </a:solidFill>
              <a:cs typeface="Arial"/>
            </a:endParaRPr>
          </a:p>
          <a:p>
            <a:pPr lvl="1">
              <a:buFont typeface="Arial" panose="05000000000000000000" pitchFamily="2" charset="2"/>
            </a:pPr>
            <a:endParaRPr lang="en-US"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3" name="Picture 3">
            <a:extLst>
              <a:ext uri="{FF2B5EF4-FFF2-40B4-BE49-F238E27FC236}">
                <a16:creationId xmlns:a16="http://schemas.microsoft.com/office/drawing/2014/main" id="{70358129-6D03-4479-9602-2C479EE842FC}"/>
              </a:ext>
            </a:extLst>
          </p:cNvPr>
          <p:cNvPicPr>
            <a:picLocks noChangeAspect="1"/>
          </p:cNvPicPr>
          <p:nvPr/>
        </p:nvPicPr>
        <p:blipFill>
          <a:blip r:embed="rId3"/>
          <a:stretch>
            <a:fillRect/>
          </a:stretch>
        </p:blipFill>
        <p:spPr>
          <a:xfrm>
            <a:off x="312862" y="798513"/>
            <a:ext cx="4421717" cy="3737945"/>
          </a:xfrm>
          <a:prstGeom prst="rect">
            <a:avLst/>
          </a:prstGeom>
        </p:spPr>
      </p:pic>
    </p:spTree>
    <p:extLst>
      <p:ext uri="{BB962C8B-B14F-4D97-AF65-F5344CB8AC3E}">
        <p14:creationId xmlns:p14="http://schemas.microsoft.com/office/powerpoint/2010/main" val="3471106732"/>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679300" cy="757238"/>
          </a:xfrm>
        </p:spPr>
        <p:txBody>
          <a:bodyPr/>
          <a:lstStyle/>
          <a:p>
            <a:r>
              <a:rPr lang="en-US" altLang="en-US" sz="1600" dirty="0"/>
              <a:t>Guidelines for ACL Creation</a:t>
            </a:r>
            <a:r>
              <a:rPr lang="en-US" dirty="0">
                <a:solidFill>
                  <a:schemeClr val="tx1"/>
                </a:solidFill>
              </a:rPr>
              <a:t/>
            </a:r>
            <a:br>
              <a:rPr lang="en-US" dirty="0">
                <a:solidFill>
                  <a:schemeClr val="tx1"/>
                </a:solidFill>
              </a:rPr>
            </a:br>
            <a:r>
              <a:rPr lang="en-US" altLang="en-US" dirty="0">
                <a:solidFill>
                  <a:srgbClr val="367187"/>
                </a:solidFill>
                <a:cs typeface="Arial"/>
              </a:rPr>
              <a:t> ACL Best Practices</a:t>
            </a:r>
            <a:endParaRPr lang="en-US" dirty="0">
              <a:solidFill>
                <a:schemeClr val="tx1"/>
              </a:solidFill>
            </a:endParaRPr>
          </a:p>
        </p:txBody>
      </p:sp>
      <p:sp>
        <p:nvSpPr>
          <p:cNvPr id="13315" name="Content Placeholder 2"/>
          <p:cNvSpPr>
            <a:spLocks noGrp="1"/>
          </p:cNvSpPr>
          <p:nvPr>
            <p:ph idx="1"/>
          </p:nvPr>
        </p:nvSpPr>
        <p:spPr>
          <a:xfrm>
            <a:off x="338667" y="3729050"/>
            <a:ext cx="8648171" cy="766750"/>
          </a:xfrm>
        </p:spPr>
        <p:txBody>
          <a:bodyPr/>
          <a:lstStyle/>
          <a:p>
            <a:pPr marL="169545" indent="-169545"/>
            <a:r>
              <a:rPr lang="en-US" altLang="en-US" dirty="0" smtClean="0">
                <a:cs typeface="Arial"/>
              </a:rPr>
              <a:t>Using ACLs requires significant attention to detail.  Mistakes can be very costly in terms of downtime, troubleshooting efforts, and poor network performance.  </a:t>
            </a:r>
            <a:endParaRPr lang="en-US" altLang="en-US" dirty="0">
              <a:cs typeface="Arial"/>
            </a:endParaRPr>
          </a:p>
          <a:p>
            <a:pPr lvl="1">
              <a:buFont typeface="Arial" panose="05000000000000000000" pitchFamily="2" charset="2"/>
              <a:buChar char="•"/>
            </a:pP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dirty="0">
              <a:solidFill>
                <a:srgbClr val="58585B"/>
              </a:solidFill>
              <a:cs typeface="Arial"/>
            </a:endParaRPr>
          </a:p>
          <a:p>
            <a:pPr lvl="1">
              <a:buFont typeface="Arial" panose="05000000000000000000" pitchFamily="2" charset="2"/>
            </a:pPr>
            <a:endParaRPr lang="en-US"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2" name="Picture 1"/>
          <p:cNvPicPr>
            <a:picLocks noChangeAspect="1"/>
          </p:cNvPicPr>
          <p:nvPr/>
        </p:nvPicPr>
        <p:blipFill>
          <a:blip r:embed="rId3"/>
          <a:stretch>
            <a:fillRect/>
          </a:stretch>
        </p:blipFill>
        <p:spPr>
          <a:xfrm>
            <a:off x="1515268" y="853545"/>
            <a:ext cx="6294967" cy="2820472"/>
          </a:xfrm>
          <a:prstGeom prst="rect">
            <a:avLst/>
          </a:prstGeom>
        </p:spPr>
      </p:pic>
    </p:spTree>
    <p:extLst>
      <p:ext uri="{BB962C8B-B14F-4D97-AF65-F5344CB8AC3E}">
        <p14:creationId xmlns:p14="http://schemas.microsoft.com/office/powerpoint/2010/main" val="1725340324"/>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679300" cy="757238"/>
          </a:xfrm>
        </p:spPr>
        <p:txBody>
          <a:bodyPr/>
          <a:lstStyle/>
          <a:p>
            <a:r>
              <a:rPr lang="en-US" altLang="en-US" sz="1600" dirty="0"/>
              <a:t>Guidelines for ACL Creation</a:t>
            </a:r>
            <a:r>
              <a:rPr lang="en-US" dirty="0">
                <a:solidFill>
                  <a:schemeClr val="tx1"/>
                </a:solidFill>
              </a:rPr>
              <a:t/>
            </a:r>
            <a:br>
              <a:rPr lang="en-US" dirty="0">
                <a:solidFill>
                  <a:schemeClr val="tx1"/>
                </a:solidFill>
              </a:rPr>
            </a:br>
            <a:r>
              <a:rPr lang="en-US" altLang="en-US" dirty="0">
                <a:solidFill>
                  <a:srgbClr val="367187"/>
                </a:solidFill>
                <a:cs typeface="Arial"/>
              </a:rPr>
              <a:t> General Guidelines for Creating ACLs</a:t>
            </a:r>
            <a:endParaRPr lang="en-US" dirty="0">
              <a:solidFill>
                <a:schemeClr val="tx1"/>
              </a:solidFill>
            </a:endParaRPr>
          </a:p>
        </p:txBody>
      </p:sp>
      <p:sp>
        <p:nvSpPr>
          <p:cNvPr id="13315" name="Content Placeholder 2"/>
          <p:cNvSpPr>
            <a:spLocks noGrp="1"/>
          </p:cNvSpPr>
          <p:nvPr>
            <p:ph idx="1"/>
          </p:nvPr>
        </p:nvSpPr>
        <p:spPr>
          <a:xfrm>
            <a:off x="5469468" y="160868"/>
            <a:ext cx="3606800" cy="4568296"/>
          </a:xfrm>
        </p:spPr>
        <p:txBody>
          <a:bodyPr/>
          <a:lstStyle/>
          <a:p>
            <a:pPr marL="169545" indent="-169545"/>
            <a:r>
              <a:rPr lang="en-US" altLang="en-US" dirty="0" smtClean="0">
                <a:cs typeface="Arial"/>
              </a:rPr>
              <a:t>The proper placement of an ACL can make the network operate more efficiently.  For example, and ACL can be placed to reduce unnecessary traffic.</a:t>
            </a:r>
          </a:p>
          <a:p>
            <a:pPr marL="169545" indent="-169545"/>
            <a:r>
              <a:rPr lang="en-US" altLang="en-US" dirty="0" smtClean="0">
                <a:cs typeface="Arial"/>
              </a:rPr>
              <a:t>Every ACL should be placed where it has the greatest impact on efficiency.</a:t>
            </a:r>
          </a:p>
          <a:p>
            <a:pPr marL="358457" lvl="1" indent="-169545"/>
            <a:r>
              <a:rPr lang="en-US" altLang="en-US" dirty="0" smtClean="0">
                <a:cs typeface="Arial"/>
              </a:rPr>
              <a:t>Extended ACLs – Configure extended ACLs as close as possible to the source of the traffic to be filtered.  This will prevent undesirable traffic as close to the source without it crossing the network infrastructure.</a:t>
            </a:r>
          </a:p>
          <a:p>
            <a:pPr marL="358457" lvl="1" indent="-169545"/>
            <a:r>
              <a:rPr lang="en-US" altLang="en-US" dirty="0" smtClean="0">
                <a:cs typeface="Arial"/>
              </a:rPr>
              <a:t>Standard ACLs – Since standard ACLs do not specify destination addresses, they should be configured as close to the destination as possible.  </a:t>
            </a: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dirty="0">
              <a:solidFill>
                <a:srgbClr val="58585B"/>
              </a:solidFill>
              <a:cs typeface="Arial"/>
            </a:endParaRPr>
          </a:p>
          <a:p>
            <a:pPr lvl="1">
              <a:buFont typeface="Arial" panose="05000000000000000000" pitchFamily="2" charset="2"/>
            </a:pPr>
            <a:endParaRPr lang="en-US"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2" name="Picture 1"/>
          <p:cNvPicPr>
            <a:picLocks noChangeAspect="1"/>
          </p:cNvPicPr>
          <p:nvPr/>
        </p:nvPicPr>
        <p:blipFill>
          <a:blip r:embed="rId3"/>
          <a:stretch>
            <a:fillRect/>
          </a:stretch>
        </p:blipFill>
        <p:spPr>
          <a:xfrm>
            <a:off x="226483" y="798514"/>
            <a:ext cx="5242984" cy="3829434"/>
          </a:xfrm>
          <a:prstGeom prst="rect">
            <a:avLst/>
          </a:prstGeom>
        </p:spPr>
      </p:pic>
    </p:spTree>
    <p:extLst>
      <p:ext uri="{BB962C8B-B14F-4D97-AF65-F5344CB8AC3E}">
        <p14:creationId xmlns:p14="http://schemas.microsoft.com/office/powerpoint/2010/main" val="3574111080"/>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393267" cy="757238"/>
          </a:xfrm>
        </p:spPr>
        <p:txBody>
          <a:bodyPr/>
          <a:lstStyle/>
          <a:p>
            <a:r>
              <a:rPr lang="en-US" altLang="en-US" sz="1600" dirty="0"/>
              <a:t>Guidelines for ACL Creation</a:t>
            </a:r>
            <a:r>
              <a:rPr lang="en-US" dirty="0">
                <a:solidFill>
                  <a:schemeClr val="tx1"/>
                </a:solidFill>
              </a:rPr>
              <a:t/>
            </a:r>
            <a:br>
              <a:rPr lang="en-US" dirty="0">
                <a:solidFill>
                  <a:schemeClr val="tx1"/>
                </a:solidFill>
              </a:rPr>
            </a:br>
            <a:r>
              <a:rPr lang="en-US" altLang="en-US" dirty="0">
                <a:solidFill>
                  <a:srgbClr val="367187"/>
                </a:solidFill>
                <a:cs typeface="Arial"/>
              </a:rPr>
              <a:t> </a:t>
            </a:r>
            <a:r>
              <a:rPr lang="en-US" altLang="en-US" dirty="0" smtClean="0">
                <a:solidFill>
                  <a:srgbClr val="367187"/>
                </a:solidFill>
                <a:cs typeface="Arial"/>
              </a:rPr>
              <a:t>Standard ACL Placement</a:t>
            </a:r>
            <a:endParaRPr lang="en-US" dirty="0">
              <a:solidFill>
                <a:schemeClr val="tx1"/>
              </a:solidFill>
            </a:endParaRPr>
          </a:p>
        </p:txBody>
      </p:sp>
      <p:sp>
        <p:nvSpPr>
          <p:cNvPr id="13315" name="Content Placeholder 2"/>
          <p:cNvSpPr>
            <a:spLocks noGrp="1"/>
          </p:cNvSpPr>
          <p:nvPr>
            <p:ph idx="1"/>
          </p:nvPr>
        </p:nvSpPr>
        <p:spPr>
          <a:xfrm>
            <a:off x="5317068" y="262468"/>
            <a:ext cx="3759200" cy="4466696"/>
          </a:xfrm>
        </p:spPr>
        <p:txBody>
          <a:bodyPr/>
          <a:lstStyle/>
          <a:p>
            <a:pPr marL="169545" indent="-169545"/>
            <a:r>
              <a:rPr lang="en-US" altLang="en-US" dirty="0" smtClean="0">
                <a:cs typeface="Arial"/>
              </a:rPr>
              <a:t>This example demonstrates the proper placement of the standard ACL that is configured to block traffic from the 192.168.10.0/24 network to the 192.168.30.0/24 network.</a:t>
            </a:r>
          </a:p>
          <a:p>
            <a:pPr marL="169545" indent="-169545"/>
            <a:r>
              <a:rPr lang="en-US" altLang="en-US" dirty="0" smtClean="0">
                <a:cs typeface="Arial"/>
              </a:rPr>
              <a:t>There are two possible places to configure the access-list on R3.  </a:t>
            </a:r>
          </a:p>
          <a:p>
            <a:pPr marL="169545" indent="-169545"/>
            <a:r>
              <a:rPr lang="en-US" altLang="en-US" dirty="0" smtClean="0">
                <a:cs typeface="Arial"/>
              </a:rPr>
              <a:t>If the access-list is applied to the S0/0/1 interface, it will block traffic to the 192.168.30.0/24 network, </a:t>
            </a:r>
            <a:r>
              <a:rPr lang="en-US" altLang="en-US" b="1" dirty="0" smtClean="0">
                <a:cs typeface="Arial"/>
              </a:rPr>
              <a:t>but also</a:t>
            </a:r>
            <a:r>
              <a:rPr lang="en-US" altLang="en-US" dirty="0" smtClean="0">
                <a:cs typeface="Arial"/>
              </a:rPr>
              <a:t>, going to the 192.168.31.0/24 network.</a:t>
            </a:r>
          </a:p>
          <a:p>
            <a:pPr marL="169545" indent="-169545"/>
            <a:r>
              <a:rPr lang="en-US" altLang="en-US" dirty="0" smtClean="0">
                <a:cs typeface="Arial"/>
              </a:rPr>
              <a:t>The best place to apply the access list is on R3’s G0/0 interface.  The access-list list should be applied to traffic exiting the G0/0 interface.  Packets from 192.168.10.0/24 can still reach 192.168.31.0/24.  </a:t>
            </a: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dirty="0">
              <a:solidFill>
                <a:srgbClr val="58585B"/>
              </a:solidFill>
              <a:cs typeface="Arial"/>
            </a:endParaRPr>
          </a:p>
          <a:p>
            <a:pPr lvl="1">
              <a:buFont typeface="Arial" panose="05000000000000000000" pitchFamily="2" charset="2"/>
            </a:pPr>
            <a:endParaRPr lang="en-US"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3" name="Picture 2"/>
          <p:cNvPicPr>
            <a:picLocks noChangeAspect="1"/>
          </p:cNvPicPr>
          <p:nvPr/>
        </p:nvPicPr>
        <p:blipFill>
          <a:blip r:embed="rId3"/>
          <a:stretch>
            <a:fillRect/>
          </a:stretch>
        </p:blipFill>
        <p:spPr>
          <a:xfrm>
            <a:off x="115888" y="798514"/>
            <a:ext cx="5201180" cy="3649808"/>
          </a:xfrm>
          <a:prstGeom prst="rect">
            <a:avLst/>
          </a:prstGeom>
        </p:spPr>
      </p:pic>
    </p:spTree>
    <p:extLst>
      <p:ext uri="{BB962C8B-B14F-4D97-AF65-F5344CB8AC3E}">
        <p14:creationId xmlns:p14="http://schemas.microsoft.com/office/powerpoint/2010/main" val="586592331"/>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smtClean="0"/>
              <a:t>7.2 Standard IPv4 ACLs</a:t>
            </a:r>
            <a:endParaRPr lang="en-US" dirty="0"/>
          </a:p>
        </p:txBody>
      </p:sp>
    </p:spTree>
    <p:extLst>
      <p:ext uri="{BB962C8B-B14F-4D97-AF65-F5344CB8AC3E}">
        <p14:creationId xmlns:p14="http://schemas.microsoft.com/office/powerpoint/2010/main" val="122001726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a:t>Chapter 7: </a:t>
            </a:r>
            <a:r>
              <a:rPr lang="en-US">
                <a:cs typeface="Arial"/>
              </a:rPr>
              <a:t>Access Control Lists</a:t>
            </a:r>
            <a:endParaRPr lang="en-US"/>
          </a:p>
        </p:txBody>
      </p:sp>
      <p:sp>
        <p:nvSpPr>
          <p:cNvPr id="3" name="Rectangle 2"/>
          <p:cNvSpPr/>
          <p:nvPr/>
        </p:nvSpPr>
        <p:spPr>
          <a:xfrm>
            <a:off x="628650" y="3436035"/>
            <a:ext cx="4572000" cy="646331"/>
          </a:xfrm>
          <a:prstGeom prst="rect">
            <a:avLst/>
          </a:prstGeom>
        </p:spPr>
        <p:txBody>
          <a:bodyPr anchor="t">
            <a:spAutoFit/>
          </a:bodyPr>
          <a:lstStyle/>
          <a:p>
            <a:r>
              <a:rPr lang="en-US" b="1" dirty="0"/>
              <a:t>Routing and Switching Essentials 6.0 Planning Guide</a:t>
            </a:r>
          </a:p>
        </p:txBody>
      </p:sp>
    </p:spTree>
    <p:extLst>
      <p:ext uri="{BB962C8B-B14F-4D97-AF65-F5344CB8AC3E}">
        <p14:creationId xmlns:p14="http://schemas.microsoft.com/office/powerpoint/2010/main" val="914249568"/>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021" y="852256"/>
            <a:ext cx="5750790" cy="3696995"/>
          </a:xfrm>
        </p:spPr>
      </p:pic>
      <p:sp>
        <p:nvSpPr>
          <p:cNvPr id="3" name="Title 2"/>
          <p:cNvSpPr>
            <a:spLocks noGrp="1"/>
          </p:cNvSpPr>
          <p:nvPr>
            <p:ph type="title"/>
          </p:nvPr>
        </p:nvSpPr>
        <p:spPr>
          <a:xfrm>
            <a:off x="0" y="0"/>
            <a:ext cx="9144000" cy="757551"/>
          </a:xfrm>
        </p:spPr>
        <p:txBody>
          <a:bodyPr/>
          <a:lstStyle/>
          <a:p>
            <a:r>
              <a:rPr lang="en-US" altLang="en-US" sz="1600" dirty="0"/>
              <a:t>Configure Standard IPv4 ACLs</a:t>
            </a:r>
            <a:br>
              <a:rPr lang="en-US" altLang="en-US" sz="1600" dirty="0"/>
            </a:br>
            <a:r>
              <a:rPr lang="en-US" altLang="en-US" dirty="0"/>
              <a:t>Numbered Standard IPv4 ACL </a:t>
            </a:r>
            <a:r>
              <a:rPr lang="en-US" altLang="en-US" dirty="0" smtClean="0"/>
              <a:t>Syntax</a:t>
            </a:r>
            <a:endParaRPr lang="en-US" dirty="0"/>
          </a:p>
        </p:txBody>
      </p:sp>
      <p:sp>
        <p:nvSpPr>
          <p:cNvPr id="5" name="Rectangle 3"/>
          <p:cNvSpPr txBox="1">
            <a:spLocks noChangeArrowheads="1"/>
          </p:cNvSpPr>
          <p:nvPr/>
        </p:nvSpPr>
        <p:spPr bwMode="auto">
          <a:xfrm>
            <a:off x="5859262" y="925299"/>
            <a:ext cx="3202478" cy="389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1400" dirty="0"/>
              <a:t>The </a:t>
            </a:r>
            <a:r>
              <a:rPr lang="en-US" sz="1400" b="1" dirty="0"/>
              <a:t>access-list</a:t>
            </a:r>
            <a:r>
              <a:rPr lang="en-US" sz="1400" dirty="0"/>
              <a:t> global configuration command defines a standard ACL with a number in the range of 1 through 99. </a:t>
            </a:r>
            <a:endParaRPr lang="en-US" sz="1400" dirty="0" smtClean="0"/>
          </a:p>
          <a:p>
            <a:r>
              <a:rPr lang="en-US" sz="1400" dirty="0" smtClean="0"/>
              <a:t>The </a:t>
            </a:r>
            <a:r>
              <a:rPr lang="en-US" sz="1400" dirty="0"/>
              <a:t>full syntax of the standard ACL command is as follows:</a:t>
            </a:r>
          </a:p>
          <a:p>
            <a:pPr marL="215900" lvl="2" indent="0">
              <a:buNone/>
            </a:pPr>
            <a:r>
              <a:rPr lang="en-US" sz="1300" dirty="0"/>
              <a:t>Router(</a:t>
            </a:r>
            <a:r>
              <a:rPr lang="en-US" sz="1300" dirty="0" err="1"/>
              <a:t>config</a:t>
            </a:r>
            <a:r>
              <a:rPr lang="en-US" sz="1300" dirty="0"/>
              <a:t>)# </a:t>
            </a:r>
            <a:r>
              <a:rPr lang="en-US" sz="1300" b="1" dirty="0"/>
              <a:t>access-list</a:t>
            </a:r>
            <a:r>
              <a:rPr lang="en-US" sz="1300" dirty="0"/>
              <a:t> </a:t>
            </a:r>
            <a:r>
              <a:rPr lang="en-US" sz="1300" i="1" dirty="0"/>
              <a:t>access-list-number</a:t>
            </a:r>
            <a:r>
              <a:rPr lang="en-US" sz="1300" dirty="0"/>
              <a:t> { </a:t>
            </a:r>
            <a:r>
              <a:rPr lang="en-US" sz="1300" b="1" dirty="0"/>
              <a:t>deny</a:t>
            </a:r>
            <a:r>
              <a:rPr lang="en-US" sz="1300" dirty="0"/>
              <a:t> | </a:t>
            </a:r>
            <a:r>
              <a:rPr lang="en-US" sz="1300" b="1" dirty="0"/>
              <a:t>permit</a:t>
            </a:r>
            <a:r>
              <a:rPr lang="en-US" sz="1300" dirty="0"/>
              <a:t> | </a:t>
            </a:r>
            <a:r>
              <a:rPr lang="en-US" sz="1300" b="1" dirty="0"/>
              <a:t>remark</a:t>
            </a:r>
            <a:r>
              <a:rPr lang="en-US" sz="1300" dirty="0"/>
              <a:t> } </a:t>
            </a:r>
            <a:r>
              <a:rPr lang="en-US" sz="1300" i="1" dirty="0"/>
              <a:t>source</a:t>
            </a:r>
            <a:r>
              <a:rPr lang="en-US" sz="1300" dirty="0"/>
              <a:t> [ </a:t>
            </a:r>
            <a:r>
              <a:rPr lang="en-US" sz="1300" i="1" dirty="0"/>
              <a:t>source-wildcard</a:t>
            </a:r>
            <a:r>
              <a:rPr lang="en-US" sz="1300" dirty="0"/>
              <a:t> ][ </a:t>
            </a:r>
            <a:r>
              <a:rPr lang="en-US" sz="1300" b="1" dirty="0"/>
              <a:t>log</a:t>
            </a:r>
            <a:r>
              <a:rPr lang="en-US" sz="1300" dirty="0"/>
              <a:t> ] </a:t>
            </a:r>
            <a:endParaRPr lang="en-US" sz="1300" dirty="0" smtClean="0"/>
          </a:p>
          <a:p>
            <a:pPr marL="142875" lvl="1" indent="0">
              <a:buNone/>
            </a:pPr>
            <a:r>
              <a:rPr lang="en-US" dirty="0"/>
              <a:t>To remove the ACL, the global configuration </a:t>
            </a:r>
            <a:r>
              <a:rPr lang="en-US" b="1" dirty="0"/>
              <a:t>no access-list</a:t>
            </a:r>
            <a:r>
              <a:rPr lang="en-US" dirty="0"/>
              <a:t> command is used. </a:t>
            </a:r>
            <a:r>
              <a:rPr lang="en-US" dirty="0" smtClean="0"/>
              <a:t>Use the </a:t>
            </a:r>
            <a:r>
              <a:rPr lang="en-US" b="1" dirty="0" smtClean="0"/>
              <a:t>show access-list</a:t>
            </a:r>
            <a:r>
              <a:rPr lang="en-US" dirty="0" smtClean="0"/>
              <a:t> command to verify the removal of the ACL.</a:t>
            </a:r>
            <a:endParaRPr lang="en-US" dirty="0"/>
          </a:p>
          <a:p>
            <a:pPr lvl="1"/>
            <a:endParaRPr lang="en-US" altLang="en-US" dirty="0" smtClean="0"/>
          </a:p>
          <a:p>
            <a:endParaRPr lang="en-US" altLang="en-US" dirty="0" smtClean="0"/>
          </a:p>
          <a:p>
            <a:pPr lvl="1"/>
            <a:endParaRPr lang="en-US" altLang="en-US" sz="1700" dirty="0" smtClean="0"/>
          </a:p>
          <a:p>
            <a:pPr lvl="1"/>
            <a:endParaRPr lang="en-US" altLang="en-US" sz="1800" dirty="0" smtClean="0"/>
          </a:p>
          <a:p>
            <a:pPr marL="0" indent="0">
              <a:buFont typeface="Wingdings" panose="05000000000000000000" pitchFamily="2" charset="2"/>
              <a:buNone/>
            </a:pPr>
            <a:endParaRPr lang="en-US" altLang="en-US" sz="1650" b="1" dirty="0" smtClean="0"/>
          </a:p>
        </p:txBody>
      </p:sp>
    </p:spTree>
    <p:extLst>
      <p:ext uri="{BB962C8B-B14F-4D97-AF65-F5344CB8AC3E}">
        <p14:creationId xmlns:p14="http://schemas.microsoft.com/office/powerpoint/2010/main" val="48594384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757551"/>
          </a:xfrm>
        </p:spPr>
        <p:txBody>
          <a:bodyPr/>
          <a:lstStyle/>
          <a:p>
            <a:r>
              <a:rPr lang="en-US" altLang="en-US" sz="1600" dirty="0"/>
              <a:t>Configure Standard IPv4 ACLs</a:t>
            </a:r>
            <a:br>
              <a:rPr lang="en-US" altLang="en-US" sz="1600" dirty="0"/>
            </a:br>
            <a:r>
              <a:rPr lang="en-US" altLang="en-US" dirty="0" smtClean="0"/>
              <a:t>Applying </a:t>
            </a:r>
            <a:r>
              <a:rPr lang="en-US" altLang="en-US" dirty="0"/>
              <a:t>Standard IPv4 </a:t>
            </a:r>
            <a:r>
              <a:rPr lang="en-US" altLang="en-US" dirty="0" smtClean="0"/>
              <a:t>ACLs to Interfaces</a:t>
            </a:r>
            <a:endParaRPr lang="en-US" dirty="0"/>
          </a:p>
        </p:txBody>
      </p:sp>
      <p:sp>
        <p:nvSpPr>
          <p:cNvPr id="5" name="Rectangle 3"/>
          <p:cNvSpPr txBox="1">
            <a:spLocks noChangeArrowheads="1"/>
          </p:cNvSpPr>
          <p:nvPr/>
        </p:nvSpPr>
        <p:spPr bwMode="auto">
          <a:xfrm>
            <a:off x="5956916" y="925299"/>
            <a:ext cx="3104823" cy="389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1400" dirty="0"/>
              <a:t>After a standard IPv4 ACL is configured, it is linked to an interface using the </a:t>
            </a:r>
            <a:r>
              <a:rPr lang="en-US" sz="1400" b="1" dirty="0" err="1"/>
              <a:t>ip</a:t>
            </a:r>
            <a:r>
              <a:rPr lang="en-US" sz="1400" b="1" dirty="0"/>
              <a:t> access-group</a:t>
            </a:r>
            <a:r>
              <a:rPr lang="en-US" sz="1400" dirty="0"/>
              <a:t> command in interface configuration mode:</a:t>
            </a:r>
          </a:p>
          <a:p>
            <a:pPr marL="188912" lvl="1" indent="0">
              <a:buNone/>
            </a:pPr>
            <a:r>
              <a:rPr lang="en-US" sz="1300" dirty="0"/>
              <a:t>Router(</a:t>
            </a:r>
            <a:r>
              <a:rPr lang="en-US" sz="1300" dirty="0" err="1"/>
              <a:t>config</a:t>
            </a:r>
            <a:r>
              <a:rPr lang="en-US" sz="1300" dirty="0"/>
              <a:t>-if)# </a:t>
            </a:r>
            <a:r>
              <a:rPr lang="en-US" sz="1300" b="1" dirty="0" err="1"/>
              <a:t>ip</a:t>
            </a:r>
            <a:r>
              <a:rPr lang="en-US" sz="1300" b="1" dirty="0"/>
              <a:t> access-group</a:t>
            </a:r>
            <a:r>
              <a:rPr lang="en-US" sz="1300" dirty="0"/>
              <a:t> { </a:t>
            </a:r>
            <a:r>
              <a:rPr lang="en-US" sz="1300" i="1" dirty="0"/>
              <a:t>access-list-number</a:t>
            </a:r>
            <a:r>
              <a:rPr lang="en-US" sz="1300" dirty="0"/>
              <a:t> | </a:t>
            </a:r>
            <a:r>
              <a:rPr lang="en-US" sz="1300" i="1" dirty="0"/>
              <a:t>access-list-name</a:t>
            </a:r>
            <a:r>
              <a:rPr lang="en-US" sz="1300" dirty="0"/>
              <a:t> } { </a:t>
            </a:r>
            <a:r>
              <a:rPr lang="en-US" sz="1300" b="1" dirty="0"/>
              <a:t>in</a:t>
            </a:r>
            <a:r>
              <a:rPr lang="en-US" sz="1300" dirty="0"/>
              <a:t> | </a:t>
            </a:r>
            <a:r>
              <a:rPr lang="en-US" sz="1300" b="1" dirty="0"/>
              <a:t>out</a:t>
            </a:r>
            <a:r>
              <a:rPr lang="en-US" sz="1300" dirty="0"/>
              <a:t> } </a:t>
            </a:r>
          </a:p>
          <a:p>
            <a:r>
              <a:rPr lang="en-US" sz="1400" dirty="0"/>
              <a:t>To remove an ACL from an interface, first enter the </a:t>
            </a:r>
            <a:r>
              <a:rPr lang="en-US" sz="1400" b="1" dirty="0"/>
              <a:t>no </a:t>
            </a:r>
            <a:r>
              <a:rPr lang="en-US" sz="1400" b="1" dirty="0" err="1"/>
              <a:t>ip</a:t>
            </a:r>
            <a:r>
              <a:rPr lang="en-US" sz="1400" b="1" dirty="0"/>
              <a:t> access-group</a:t>
            </a:r>
            <a:r>
              <a:rPr lang="en-US" sz="1400" dirty="0"/>
              <a:t> command on the interface, and then enter the global </a:t>
            </a:r>
            <a:r>
              <a:rPr lang="en-US" sz="1400" b="1" dirty="0"/>
              <a:t>no access-list</a:t>
            </a:r>
            <a:r>
              <a:rPr lang="en-US" sz="1400" dirty="0"/>
              <a:t> command to remove the entire ACL.</a:t>
            </a:r>
          </a:p>
          <a:p>
            <a:pPr lvl="1"/>
            <a:endParaRPr lang="en-US" altLang="en-US" dirty="0" smtClean="0"/>
          </a:p>
          <a:p>
            <a:endParaRPr lang="en-US" altLang="en-US" dirty="0" smtClean="0"/>
          </a:p>
          <a:p>
            <a:pPr lvl="1"/>
            <a:endParaRPr lang="en-US" altLang="en-US" sz="1700" dirty="0" smtClean="0"/>
          </a:p>
          <a:p>
            <a:pPr lvl="1"/>
            <a:endParaRPr lang="en-US" altLang="en-US" sz="1800" dirty="0" smtClean="0"/>
          </a:p>
          <a:p>
            <a:pPr marL="0" indent="0">
              <a:buFont typeface="Wingdings" panose="05000000000000000000" pitchFamily="2" charset="2"/>
              <a:buNone/>
            </a:pPr>
            <a:endParaRPr lang="en-US" altLang="en-US" sz="1650" b="1" dirty="0" smtClean="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27" y="925299"/>
            <a:ext cx="5958840" cy="3688080"/>
          </a:xfrm>
        </p:spPr>
      </p:pic>
    </p:spTree>
    <p:extLst>
      <p:ext uri="{BB962C8B-B14F-4D97-AF65-F5344CB8AC3E}">
        <p14:creationId xmlns:p14="http://schemas.microsoft.com/office/powerpoint/2010/main" val="393821073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1600" dirty="0" smtClean="0"/>
              <a:t>Configure Standard IPv4 ACLs</a:t>
            </a:r>
            <a:br>
              <a:rPr lang="en-US" altLang="en-US" sz="1600" dirty="0" smtClean="0"/>
            </a:br>
            <a:r>
              <a:rPr lang="en-US" altLang="en-US" dirty="0" smtClean="0"/>
              <a:t>Numbered Standard IPv4 ACL Examples</a:t>
            </a:r>
          </a:p>
        </p:txBody>
      </p:sp>
      <p:sp>
        <p:nvSpPr>
          <p:cNvPr id="55299" name="Rectangle 3"/>
          <p:cNvSpPr>
            <a:spLocks noGrp="1" noChangeArrowheads="1"/>
          </p:cNvSpPr>
          <p:nvPr>
            <p:ph type="body" idx="1"/>
          </p:nvPr>
        </p:nvSpPr>
        <p:spPr>
          <a:xfrm>
            <a:off x="4521666" y="798944"/>
            <a:ext cx="4110606" cy="4024726"/>
          </a:xfrm>
        </p:spPr>
        <p:txBody>
          <a:bodyPr/>
          <a:lstStyle/>
          <a:p>
            <a:pPr eaLnBrk="1" hangingPunct="1"/>
            <a:r>
              <a:rPr lang="en-US" altLang="en-US" dirty="0" smtClean="0"/>
              <a:t>The figure to the left shows an example of an ACL that permits traffic from a specific subnet but denies traffic from a specific host on that subnet.</a:t>
            </a:r>
          </a:p>
          <a:p>
            <a:pPr lvl="1"/>
            <a:r>
              <a:rPr lang="en-US" altLang="en-US" dirty="0" smtClean="0"/>
              <a:t>The </a:t>
            </a:r>
            <a:r>
              <a:rPr lang="en-US" altLang="en-US" b="1" dirty="0" smtClean="0"/>
              <a:t>no access-list 1 </a:t>
            </a:r>
            <a:r>
              <a:rPr lang="en-US" altLang="en-US" dirty="0" smtClean="0"/>
              <a:t>command deletes the previous version of ACL 1.</a:t>
            </a:r>
          </a:p>
          <a:p>
            <a:pPr lvl="1"/>
            <a:r>
              <a:rPr lang="en-US" altLang="en-US" dirty="0" smtClean="0"/>
              <a:t>The next ACL statement denies the host 192.168.10.10.  </a:t>
            </a:r>
          </a:p>
          <a:p>
            <a:pPr lvl="1"/>
            <a:r>
              <a:rPr lang="en-US" altLang="en-US" dirty="0" smtClean="0"/>
              <a:t>What is another way to write this command without using </a:t>
            </a:r>
            <a:r>
              <a:rPr lang="en-US" altLang="en-US" b="1" dirty="0" smtClean="0"/>
              <a:t>host</a:t>
            </a:r>
            <a:r>
              <a:rPr lang="en-US" altLang="en-US" dirty="0" smtClean="0"/>
              <a:t>?</a:t>
            </a:r>
          </a:p>
          <a:p>
            <a:pPr lvl="1"/>
            <a:r>
              <a:rPr lang="en-US" altLang="en-US" dirty="0" smtClean="0"/>
              <a:t>All other hosts on the 192.168.10.0/24 network are then permitted.</a:t>
            </a:r>
          </a:p>
          <a:p>
            <a:pPr lvl="1"/>
            <a:r>
              <a:rPr lang="en-US" altLang="en-US" dirty="0" smtClean="0"/>
              <a:t>There is an implicit deny statement that matches every other network.</a:t>
            </a:r>
          </a:p>
          <a:p>
            <a:pPr lvl="1"/>
            <a:r>
              <a:rPr lang="en-US" altLang="en-US" dirty="0" smtClean="0"/>
              <a:t>Next, the ACL is reapplied to the interface in an outbound direction.  </a:t>
            </a:r>
          </a:p>
          <a:p>
            <a:pPr lvl="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3" name="Picture 2"/>
          <p:cNvPicPr>
            <a:picLocks noChangeAspect="1"/>
          </p:cNvPicPr>
          <p:nvPr/>
        </p:nvPicPr>
        <p:blipFill>
          <a:blip r:embed="rId3"/>
          <a:stretch>
            <a:fillRect/>
          </a:stretch>
        </p:blipFill>
        <p:spPr>
          <a:xfrm>
            <a:off x="189757" y="972021"/>
            <a:ext cx="4144513" cy="3507699"/>
          </a:xfrm>
          <a:prstGeom prst="rect">
            <a:avLst/>
          </a:prstGeom>
        </p:spPr>
      </p:pic>
    </p:spTree>
    <p:extLst>
      <p:ext uri="{BB962C8B-B14F-4D97-AF65-F5344CB8AC3E}">
        <p14:creationId xmlns:p14="http://schemas.microsoft.com/office/powerpoint/2010/main" val="3367877810"/>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1600" dirty="0" smtClean="0"/>
              <a:t>Configure Standard IPv4 ACLs</a:t>
            </a:r>
            <a:br>
              <a:rPr lang="en-US" altLang="en-US" sz="1600" dirty="0" smtClean="0"/>
            </a:br>
            <a:r>
              <a:rPr lang="en-US" altLang="en-US" dirty="0" smtClean="0"/>
              <a:t>Numbered Standard IPv4 ACL Examples (Cont.)</a:t>
            </a:r>
          </a:p>
        </p:txBody>
      </p:sp>
      <p:sp>
        <p:nvSpPr>
          <p:cNvPr id="55299" name="Rectangle 3"/>
          <p:cNvSpPr>
            <a:spLocks noGrp="1" noChangeArrowheads="1"/>
          </p:cNvSpPr>
          <p:nvPr>
            <p:ph type="body" idx="1"/>
          </p:nvPr>
        </p:nvSpPr>
        <p:spPr>
          <a:xfrm>
            <a:off x="4697836" y="933166"/>
            <a:ext cx="3724712" cy="3890503"/>
          </a:xfrm>
        </p:spPr>
        <p:txBody>
          <a:bodyPr/>
          <a:lstStyle/>
          <a:p>
            <a:pPr eaLnBrk="1" hangingPunct="1"/>
            <a:r>
              <a:rPr lang="en-US" altLang="en-US" dirty="0" smtClean="0"/>
              <a:t>This next example demonstrates an ACL that denies a specific host but will permit all other traffic.</a:t>
            </a:r>
          </a:p>
          <a:p>
            <a:pPr lvl="1"/>
            <a:r>
              <a:rPr lang="en-US" altLang="en-US" dirty="0" smtClean="0"/>
              <a:t>The first ACL statement deletes the previous version of ACL 1.</a:t>
            </a:r>
          </a:p>
          <a:p>
            <a:pPr lvl="1"/>
            <a:r>
              <a:rPr lang="en-US" altLang="en-US" dirty="0" smtClean="0"/>
              <a:t>The next command, with the deny keyword, will deny traffic from the PC1 host that is located at 192.168.10.10.</a:t>
            </a:r>
          </a:p>
          <a:p>
            <a:pPr lvl="1"/>
            <a:r>
              <a:rPr lang="en-US" altLang="en-US" dirty="0" smtClean="0"/>
              <a:t>The </a:t>
            </a:r>
            <a:r>
              <a:rPr lang="en-US" altLang="en-US" b="1" dirty="0" smtClean="0"/>
              <a:t>access-list 1 permit any </a:t>
            </a:r>
            <a:r>
              <a:rPr lang="en-US" altLang="en-US" dirty="0" smtClean="0"/>
              <a:t>statement will permit all other hosts.</a:t>
            </a:r>
          </a:p>
          <a:p>
            <a:pPr lvl="1"/>
            <a:r>
              <a:rPr lang="en-US" altLang="en-US" dirty="0" smtClean="0"/>
              <a:t>This ACL is applied to interface G0/0 in the inbound direction since it only affects the 192.168.10.0/24 LAN.  </a:t>
            </a:r>
          </a:p>
          <a:p>
            <a:pPr lvl="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186131" y="933167"/>
            <a:ext cx="4140602" cy="3596887"/>
          </a:xfrm>
          <a:prstGeom prst="rect">
            <a:avLst/>
          </a:prstGeom>
        </p:spPr>
      </p:pic>
    </p:spTree>
    <p:extLst>
      <p:ext uri="{BB962C8B-B14F-4D97-AF65-F5344CB8AC3E}">
        <p14:creationId xmlns:p14="http://schemas.microsoft.com/office/powerpoint/2010/main" val="424552385"/>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075338" cy="757551"/>
          </a:xfrm>
        </p:spPr>
        <p:txBody>
          <a:bodyPr/>
          <a:lstStyle/>
          <a:p>
            <a:r>
              <a:rPr lang="en-US" altLang="en-US" sz="1600" dirty="0" smtClean="0"/>
              <a:t>Configure Standard IPv4 ACLs</a:t>
            </a:r>
            <a:br>
              <a:rPr lang="en-US" altLang="en-US" sz="1600" dirty="0" smtClean="0"/>
            </a:br>
            <a:r>
              <a:rPr lang="en-US" altLang="en-US" dirty="0" smtClean="0"/>
              <a:t>Named Standard IPv4 ACL Syntax</a:t>
            </a:r>
          </a:p>
        </p:txBody>
      </p:sp>
      <p:sp>
        <p:nvSpPr>
          <p:cNvPr id="55299" name="Rectangle 3"/>
          <p:cNvSpPr>
            <a:spLocks noGrp="1" noChangeArrowheads="1"/>
          </p:cNvSpPr>
          <p:nvPr>
            <p:ph type="body" idx="1"/>
          </p:nvPr>
        </p:nvSpPr>
        <p:spPr>
          <a:xfrm>
            <a:off x="5142452" y="570450"/>
            <a:ext cx="3724712" cy="4102217"/>
          </a:xfrm>
        </p:spPr>
        <p:txBody>
          <a:bodyPr/>
          <a:lstStyle/>
          <a:p>
            <a:pPr eaLnBrk="1" hangingPunct="1"/>
            <a:r>
              <a:rPr lang="en-US" altLang="en-US" dirty="0" smtClean="0"/>
              <a:t>Identifying an ACL with a name rather than with a number makes it easier to understand its function.  </a:t>
            </a:r>
          </a:p>
          <a:p>
            <a:pPr eaLnBrk="1" hangingPunct="1"/>
            <a:r>
              <a:rPr lang="en-US" altLang="en-US" dirty="0" smtClean="0"/>
              <a:t>The example to the left shows how to configured a named standard access list.  Notice how the commands are slightly different:</a:t>
            </a:r>
          </a:p>
          <a:p>
            <a:pPr lvl="1"/>
            <a:r>
              <a:rPr lang="en-US" altLang="en-US" dirty="0" smtClean="0"/>
              <a:t>Use the </a:t>
            </a:r>
            <a:r>
              <a:rPr lang="en-US" altLang="en-US" b="1" dirty="0" err="1" smtClean="0"/>
              <a:t>ip</a:t>
            </a:r>
            <a:r>
              <a:rPr lang="en-US" altLang="en-US" b="1" dirty="0" smtClean="0"/>
              <a:t> access-list </a:t>
            </a:r>
            <a:r>
              <a:rPr lang="en-US" altLang="en-US" dirty="0" smtClean="0"/>
              <a:t>command to create a named ACL.  Names are alphanumeric, case sensitive, and must be unique.</a:t>
            </a:r>
          </a:p>
          <a:p>
            <a:pPr lvl="1"/>
            <a:r>
              <a:rPr lang="en-US" altLang="en-US" dirty="0" smtClean="0"/>
              <a:t>Use permit or deny statements as needed.  You can also use the </a:t>
            </a:r>
            <a:r>
              <a:rPr lang="en-US" altLang="en-US" b="1" dirty="0" smtClean="0"/>
              <a:t>remark</a:t>
            </a:r>
            <a:r>
              <a:rPr lang="en-US" altLang="en-US" dirty="0" smtClean="0"/>
              <a:t> command to add comments.</a:t>
            </a:r>
          </a:p>
          <a:p>
            <a:pPr lvl="1"/>
            <a:r>
              <a:rPr lang="en-US" altLang="en-US" dirty="0" smtClean="0"/>
              <a:t>Apply the ACL to an interface using the </a:t>
            </a:r>
            <a:r>
              <a:rPr lang="en-US" altLang="en-US" b="1" dirty="0" err="1" smtClean="0"/>
              <a:t>ip</a:t>
            </a:r>
            <a:r>
              <a:rPr lang="en-US" altLang="en-US" b="1" dirty="0" smtClean="0"/>
              <a:t> access-group </a:t>
            </a:r>
            <a:r>
              <a:rPr lang="en-US" altLang="en-US" i="1" dirty="0" smtClean="0"/>
              <a:t>name</a:t>
            </a:r>
            <a:r>
              <a:rPr lang="en-US" altLang="en-US" dirty="0" smtClean="0"/>
              <a:t> command.  </a:t>
            </a:r>
          </a:p>
          <a:p>
            <a:pPr lvl="1"/>
            <a:endParaRPr lang="en-US" altLang="en-US" dirty="0" smtClean="0"/>
          </a:p>
          <a:p>
            <a:pPr lvl="1"/>
            <a:endParaRPr lang="en-US" altLang="en-US" dirty="0" smtClean="0"/>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3" name="Picture 2"/>
          <p:cNvPicPr>
            <a:picLocks noChangeAspect="1"/>
          </p:cNvPicPr>
          <p:nvPr/>
        </p:nvPicPr>
        <p:blipFill>
          <a:blip r:embed="rId3"/>
          <a:stretch>
            <a:fillRect/>
          </a:stretch>
        </p:blipFill>
        <p:spPr>
          <a:xfrm>
            <a:off x="147113" y="933166"/>
            <a:ext cx="4357278" cy="3471052"/>
          </a:xfrm>
          <a:prstGeom prst="rect">
            <a:avLst/>
          </a:prstGeom>
        </p:spPr>
      </p:pic>
    </p:spTree>
    <p:extLst>
      <p:ext uri="{BB962C8B-B14F-4D97-AF65-F5344CB8AC3E}">
        <p14:creationId xmlns:p14="http://schemas.microsoft.com/office/powerpoint/2010/main" val="3633725230"/>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8976218" cy="757551"/>
          </a:xfrm>
        </p:spPr>
        <p:txBody>
          <a:bodyPr/>
          <a:lstStyle/>
          <a:p>
            <a:r>
              <a:rPr lang="en-US" altLang="en-US" sz="1600" dirty="0" smtClean="0"/>
              <a:t>Configure Standard IPv4 ACLs</a:t>
            </a:r>
            <a:br>
              <a:rPr lang="en-US" altLang="en-US" sz="1600" dirty="0" smtClean="0"/>
            </a:br>
            <a:r>
              <a:rPr lang="en-US" altLang="en-US" dirty="0" smtClean="0"/>
              <a:t>Packet Tracer – Configuring Numbered Standard IPv4 ACLs</a:t>
            </a:r>
          </a:p>
        </p:txBody>
      </p:sp>
      <p:sp>
        <p:nvSpPr>
          <p:cNvPr id="55299" name="Rectangle 3"/>
          <p:cNvSpPr>
            <a:spLocks noGrp="1" noChangeArrowheads="1"/>
          </p:cNvSpPr>
          <p:nvPr>
            <p:ph type="body" idx="1"/>
          </p:nvPr>
        </p:nvSpPr>
        <p:spPr>
          <a:xfrm>
            <a:off x="5960290" y="974316"/>
            <a:ext cx="2722316" cy="3487830"/>
          </a:xfrm>
        </p:spPr>
        <p:txBody>
          <a:bodyPr/>
          <a:lstStyle/>
          <a:p>
            <a:pPr eaLnBrk="1" hangingPunct="1"/>
            <a:r>
              <a:rPr lang="en-US" altLang="en-US" dirty="0" smtClean="0"/>
              <a:t>This Packet Tracer Activity will allow you to practice defining filtering criteria and configuring standard ACLs in a preconfigured network.</a:t>
            </a:r>
          </a:p>
          <a:p>
            <a:pPr eaLnBrk="1" hangingPunct="1"/>
            <a:r>
              <a:rPr lang="en-US" altLang="en-US" dirty="0" smtClean="0"/>
              <a:t>Verification of the configured and applied ACLs will also be required.</a:t>
            </a:r>
          </a:p>
          <a:p>
            <a:pPr eaLnBrk="1" hangingPunct="1"/>
            <a:endParaRPr lang="en-US" altLang="en-US" dirty="0" smtClean="0"/>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64340" y="798944"/>
            <a:ext cx="5695950" cy="3838575"/>
          </a:xfrm>
          <a:prstGeom prst="rect">
            <a:avLst/>
          </a:prstGeom>
        </p:spPr>
      </p:pic>
    </p:spTree>
    <p:extLst>
      <p:ext uri="{BB962C8B-B14F-4D97-AF65-F5344CB8AC3E}">
        <p14:creationId xmlns:p14="http://schemas.microsoft.com/office/powerpoint/2010/main" val="1747657052"/>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8976218" cy="757551"/>
          </a:xfrm>
        </p:spPr>
        <p:txBody>
          <a:bodyPr/>
          <a:lstStyle/>
          <a:p>
            <a:r>
              <a:rPr lang="en-US" altLang="en-US" sz="1600" dirty="0" smtClean="0"/>
              <a:t>Configure Standard IPv4 ACLs</a:t>
            </a:r>
            <a:br>
              <a:rPr lang="en-US" altLang="en-US" sz="1600" dirty="0" smtClean="0"/>
            </a:br>
            <a:r>
              <a:rPr lang="en-US" altLang="en-US" dirty="0" smtClean="0"/>
              <a:t>Packet Tracer – Configuring Named Standard IPv4 ACLs</a:t>
            </a:r>
          </a:p>
        </p:txBody>
      </p:sp>
      <p:sp>
        <p:nvSpPr>
          <p:cNvPr id="55299" name="Rectangle 3"/>
          <p:cNvSpPr>
            <a:spLocks noGrp="1" noChangeArrowheads="1"/>
          </p:cNvSpPr>
          <p:nvPr>
            <p:ph type="body" idx="1"/>
          </p:nvPr>
        </p:nvSpPr>
        <p:spPr>
          <a:xfrm>
            <a:off x="6224628" y="1124125"/>
            <a:ext cx="2407644" cy="3321243"/>
          </a:xfrm>
        </p:spPr>
        <p:txBody>
          <a:bodyPr/>
          <a:lstStyle/>
          <a:p>
            <a:pPr eaLnBrk="1" hangingPunct="1"/>
            <a:r>
              <a:rPr lang="en-US" altLang="en-US" dirty="0" smtClean="0"/>
              <a:t>This Packet Tracer activity will require you to configure a standard named ACL.</a:t>
            </a:r>
          </a:p>
          <a:p>
            <a:pPr eaLnBrk="1" hangingPunct="1"/>
            <a:r>
              <a:rPr lang="en-US" altLang="en-US" dirty="0" smtClean="0"/>
              <a:t>You will be required to test the ACL after applying it to the appropriate interface.</a:t>
            </a:r>
          </a:p>
          <a:p>
            <a:pPr eaLnBrk="1" hangingPunct="1"/>
            <a:endParaRPr lang="en-US" altLang="en-US" dirty="0" smtClean="0"/>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3" name="Picture 2"/>
          <p:cNvPicPr>
            <a:picLocks noChangeAspect="1"/>
          </p:cNvPicPr>
          <p:nvPr/>
        </p:nvPicPr>
        <p:blipFill>
          <a:blip r:embed="rId3"/>
          <a:stretch>
            <a:fillRect/>
          </a:stretch>
        </p:blipFill>
        <p:spPr>
          <a:xfrm>
            <a:off x="195489" y="991094"/>
            <a:ext cx="5833653" cy="3454274"/>
          </a:xfrm>
          <a:prstGeom prst="rect">
            <a:avLst/>
          </a:prstGeom>
        </p:spPr>
      </p:pic>
    </p:spTree>
    <p:extLst>
      <p:ext uri="{BB962C8B-B14F-4D97-AF65-F5344CB8AC3E}">
        <p14:creationId xmlns:p14="http://schemas.microsoft.com/office/powerpoint/2010/main" val="1093477427"/>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075338" cy="757551"/>
          </a:xfrm>
        </p:spPr>
        <p:txBody>
          <a:bodyPr/>
          <a:lstStyle/>
          <a:p>
            <a:r>
              <a:rPr lang="en-US" altLang="en-US" sz="1600" dirty="0" smtClean="0"/>
              <a:t>Modify IPv4 ACLs</a:t>
            </a:r>
            <a:br>
              <a:rPr lang="en-US" altLang="en-US" sz="1600" dirty="0" smtClean="0"/>
            </a:br>
            <a:r>
              <a:rPr lang="en-US" altLang="en-US" dirty="0" smtClean="0"/>
              <a:t>Method 1 – Use a Text Editor</a:t>
            </a:r>
          </a:p>
        </p:txBody>
      </p:sp>
      <p:sp>
        <p:nvSpPr>
          <p:cNvPr id="55299" name="Rectangle 3"/>
          <p:cNvSpPr>
            <a:spLocks noGrp="1" noChangeArrowheads="1"/>
          </p:cNvSpPr>
          <p:nvPr>
            <p:ph type="body" idx="1"/>
          </p:nvPr>
        </p:nvSpPr>
        <p:spPr>
          <a:xfrm>
            <a:off x="4890783" y="360726"/>
            <a:ext cx="3976382" cy="4362275"/>
          </a:xfrm>
        </p:spPr>
        <p:txBody>
          <a:bodyPr/>
          <a:lstStyle/>
          <a:p>
            <a:pPr eaLnBrk="1" hangingPunct="1"/>
            <a:r>
              <a:rPr lang="en-US" altLang="en-US" dirty="0" smtClean="0"/>
              <a:t>It is sometimes easier to create and edit ACLs in a text editor such as Microsoft Notepad rather making changes directly on the router.</a:t>
            </a:r>
          </a:p>
          <a:p>
            <a:pPr eaLnBrk="1" hangingPunct="1"/>
            <a:r>
              <a:rPr lang="en-US" altLang="en-US" dirty="0" smtClean="0"/>
              <a:t>For an existing ACL, use the </a:t>
            </a:r>
            <a:r>
              <a:rPr lang="en-US" altLang="en-US" b="1" dirty="0" smtClean="0"/>
              <a:t>show running-</a:t>
            </a:r>
            <a:r>
              <a:rPr lang="en-US" altLang="en-US" b="1" dirty="0" err="1" smtClean="0"/>
              <a:t>config</a:t>
            </a:r>
            <a:r>
              <a:rPr lang="en-US" altLang="en-US" dirty="0" smtClean="0"/>
              <a:t> command to display the ACL, copy and paste it into the text editor, make the necessary changes, and then paste it back in to the router interface. </a:t>
            </a:r>
          </a:p>
          <a:p>
            <a:pPr eaLnBrk="1" hangingPunct="1"/>
            <a:r>
              <a:rPr lang="en-US" altLang="en-US" dirty="0" smtClean="0"/>
              <a:t>It is important to note that when using the no access-list command, different IOS software releases act differently. </a:t>
            </a:r>
          </a:p>
          <a:p>
            <a:pPr lvl="1"/>
            <a:r>
              <a:rPr lang="en-US" altLang="en-US" dirty="0" smtClean="0"/>
              <a:t>If the ACL that has been deleted is still applied to the interface, some IOS versions act as if no ACL is protecting your network while others deny all traffic.</a:t>
            </a:r>
          </a:p>
          <a:p>
            <a:pPr lvl="1"/>
            <a:endParaRPr lang="en-US" altLang="en-US" dirty="0" smtClean="0"/>
          </a:p>
          <a:p>
            <a:pPr lvl="1"/>
            <a:endParaRPr lang="en-US" altLang="en-US" dirty="0" smtClean="0"/>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311265" y="866056"/>
            <a:ext cx="4084566" cy="3757404"/>
          </a:xfrm>
          <a:prstGeom prst="rect">
            <a:avLst/>
          </a:prstGeom>
        </p:spPr>
      </p:pic>
    </p:spTree>
    <p:extLst>
      <p:ext uri="{BB962C8B-B14F-4D97-AF65-F5344CB8AC3E}">
        <p14:creationId xmlns:p14="http://schemas.microsoft.com/office/powerpoint/2010/main" val="815941439"/>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117282" cy="757551"/>
          </a:xfrm>
        </p:spPr>
        <p:txBody>
          <a:bodyPr/>
          <a:lstStyle/>
          <a:p>
            <a:r>
              <a:rPr lang="en-US" altLang="en-US" sz="1600" dirty="0" smtClean="0"/>
              <a:t>Modify IPv4 ACLs</a:t>
            </a:r>
            <a:br>
              <a:rPr lang="en-US" altLang="en-US" sz="1600" dirty="0" smtClean="0"/>
            </a:br>
            <a:r>
              <a:rPr lang="en-US" altLang="en-US" dirty="0" smtClean="0"/>
              <a:t>Method 2 – Use Sequence Numbers</a:t>
            </a:r>
          </a:p>
        </p:txBody>
      </p:sp>
      <p:sp>
        <p:nvSpPr>
          <p:cNvPr id="55299" name="Rectangle 3"/>
          <p:cNvSpPr>
            <a:spLocks noGrp="1" noChangeArrowheads="1"/>
          </p:cNvSpPr>
          <p:nvPr>
            <p:ph type="body" idx="1"/>
          </p:nvPr>
        </p:nvSpPr>
        <p:spPr>
          <a:xfrm>
            <a:off x="4815281" y="798944"/>
            <a:ext cx="4051883" cy="3924057"/>
          </a:xfrm>
        </p:spPr>
        <p:txBody>
          <a:bodyPr/>
          <a:lstStyle/>
          <a:p>
            <a:pPr eaLnBrk="1" hangingPunct="1"/>
            <a:r>
              <a:rPr lang="en-US" altLang="en-US" dirty="0" smtClean="0"/>
              <a:t>The figure to the left demonstrates the steps used to make changes to a numbered ACL using sequence numbers.</a:t>
            </a:r>
          </a:p>
          <a:p>
            <a:pPr eaLnBrk="1" hangingPunct="1"/>
            <a:r>
              <a:rPr lang="en-US" altLang="en-US" dirty="0" smtClean="0"/>
              <a:t>Step 1 identifies the problem.  The </a:t>
            </a:r>
            <a:r>
              <a:rPr lang="en-US" altLang="en-US" b="1" dirty="0" smtClean="0"/>
              <a:t>deny 192.168.10.99 </a:t>
            </a:r>
            <a:r>
              <a:rPr lang="en-US" altLang="en-US" dirty="0" smtClean="0"/>
              <a:t>statement is incorrect.  The host to deny should be 192.168.10.10</a:t>
            </a:r>
          </a:p>
          <a:p>
            <a:pPr eaLnBrk="1" hangingPunct="1"/>
            <a:r>
              <a:rPr lang="en-US" altLang="en-US" dirty="0" smtClean="0"/>
              <a:t>To make the edit, Step 2 shows how to go into standard access-list 1 and make the change.  The misconfigured statement had to be deleted with the no command:  </a:t>
            </a:r>
            <a:r>
              <a:rPr lang="en-US" altLang="en-US" b="1" dirty="0" smtClean="0"/>
              <a:t>no 10</a:t>
            </a:r>
          </a:p>
          <a:p>
            <a:pPr eaLnBrk="1" hangingPunct="1"/>
            <a:r>
              <a:rPr lang="en-US" altLang="en-US" dirty="0" smtClean="0"/>
              <a:t>Once it was deleted, the new statement with the correct host was added:  </a:t>
            </a:r>
            <a:r>
              <a:rPr lang="en-US" altLang="en-US" b="1" dirty="0" smtClean="0"/>
              <a:t>10 deny host 192.168.10.10</a:t>
            </a:r>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3" name="Picture 2"/>
          <p:cNvPicPr>
            <a:picLocks noChangeAspect="1"/>
          </p:cNvPicPr>
          <p:nvPr/>
        </p:nvPicPr>
        <p:blipFill>
          <a:blip r:embed="rId3"/>
          <a:stretch>
            <a:fillRect/>
          </a:stretch>
        </p:blipFill>
        <p:spPr>
          <a:xfrm>
            <a:off x="187265" y="798944"/>
            <a:ext cx="4024007" cy="3809529"/>
          </a:xfrm>
          <a:prstGeom prst="rect">
            <a:avLst/>
          </a:prstGeom>
        </p:spPr>
      </p:pic>
    </p:spTree>
    <p:extLst>
      <p:ext uri="{BB962C8B-B14F-4D97-AF65-F5344CB8AC3E}">
        <p14:creationId xmlns:p14="http://schemas.microsoft.com/office/powerpoint/2010/main" val="4183867004"/>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117282" cy="757551"/>
          </a:xfrm>
        </p:spPr>
        <p:txBody>
          <a:bodyPr/>
          <a:lstStyle/>
          <a:p>
            <a:r>
              <a:rPr lang="en-US" altLang="en-US" sz="1600" dirty="0" smtClean="0"/>
              <a:t>Modify IPv4 ACLs</a:t>
            </a:r>
            <a:br>
              <a:rPr lang="en-US" altLang="en-US" sz="1600" dirty="0" smtClean="0"/>
            </a:br>
            <a:r>
              <a:rPr lang="en-US" altLang="en-US" dirty="0" smtClean="0"/>
              <a:t>Editing Standard Named ACLs</a:t>
            </a:r>
          </a:p>
        </p:txBody>
      </p:sp>
      <p:sp>
        <p:nvSpPr>
          <p:cNvPr id="55299" name="Rectangle 3"/>
          <p:cNvSpPr>
            <a:spLocks noGrp="1" noChangeArrowheads="1"/>
          </p:cNvSpPr>
          <p:nvPr>
            <p:ph type="body" idx="1"/>
          </p:nvPr>
        </p:nvSpPr>
        <p:spPr>
          <a:xfrm>
            <a:off x="5289847" y="310393"/>
            <a:ext cx="3529414" cy="4412609"/>
          </a:xfrm>
        </p:spPr>
        <p:txBody>
          <a:bodyPr/>
          <a:lstStyle/>
          <a:p>
            <a:pPr eaLnBrk="1" hangingPunct="1"/>
            <a:r>
              <a:rPr lang="en-US" altLang="en-US" dirty="0" smtClean="0"/>
              <a:t>By referring to statement sequence numbers, individual statements can be easily inserted or deleted.</a:t>
            </a:r>
          </a:p>
          <a:p>
            <a:pPr eaLnBrk="1" hangingPunct="1"/>
            <a:r>
              <a:rPr lang="en-US" altLang="en-US" dirty="0" smtClean="0"/>
              <a:t>The figure to the left shows an example of how to insert a line into a named ACL.</a:t>
            </a:r>
          </a:p>
          <a:p>
            <a:pPr eaLnBrk="1" hangingPunct="1"/>
            <a:r>
              <a:rPr lang="en-US" altLang="en-US" dirty="0" smtClean="0"/>
              <a:t>By numbering it 15, it will place the command in between statement 10 and 20.</a:t>
            </a:r>
          </a:p>
          <a:p>
            <a:pPr eaLnBrk="1" hangingPunct="1"/>
            <a:r>
              <a:rPr lang="en-US" altLang="en-US" dirty="0" smtClean="0"/>
              <a:t>Please notice that when the ACL was originally created, the network administrator spaced each command by 10 which left room for edits and additions.</a:t>
            </a:r>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152356" y="1004101"/>
            <a:ext cx="4532810" cy="2645110"/>
          </a:xfrm>
          <a:prstGeom prst="rect">
            <a:avLst/>
          </a:prstGeom>
        </p:spPr>
      </p:pic>
      <p:sp>
        <p:nvSpPr>
          <p:cNvPr id="6" name="Rectangle 3"/>
          <p:cNvSpPr txBox="1">
            <a:spLocks noChangeArrowheads="1"/>
          </p:cNvSpPr>
          <p:nvPr/>
        </p:nvSpPr>
        <p:spPr bwMode="auto">
          <a:xfrm>
            <a:off x="152356" y="3809845"/>
            <a:ext cx="4532810" cy="49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Clr>
                <a:srgbClr val="58585B"/>
              </a:buClr>
            </a:pPr>
            <a:r>
              <a:rPr altLang="en-US" sz="1200" dirty="0" smtClean="0"/>
              <a:t>The </a:t>
            </a:r>
            <a:r>
              <a:rPr altLang="en-US" sz="1200" b="1" dirty="0" smtClean="0"/>
              <a:t>no</a:t>
            </a:r>
            <a:r>
              <a:rPr altLang="en-US" sz="1200" dirty="0" smtClean="0"/>
              <a:t> </a:t>
            </a:r>
            <a:r>
              <a:rPr altLang="en-US" sz="1200" i="1" dirty="0" smtClean="0"/>
              <a:t>sequence-number</a:t>
            </a:r>
            <a:r>
              <a:rPr altLang="en-US" sz="1200" dirty="0" smtClean="0"/>
              <a:t> named ACL command is used to delete individual statements.</a:t>
            </a:r>
          </a:p>
          <a:p>
            <a:pPr>
              <a:buClr>
                <a:srgbClr val="58585B"/>
              </a:buClr>
            </a:pPr>
            <a:endParaRPr altLang="en-US" sz="1200" dirty="0" smtClean="0"/>
          </a:p>
          <a:p>
            <a:pPr>
              <a:buClr>
                <a:srgbClr val="58585B"/>
              </a:buClr>
            </a:pPr>
            <a:endParaRPr altLang="en-US" sz="1200" dirty="0" smtClean="0"/>
          </a:p>
          <a:p>
            <a:pPr>
              <a:buClr>
                <a:srgbClr val="58585B"/>
              </a:buClr>
            </a:pPr>
            <a:endParaRPr altLang="en-US" sz="1200" dirty="0" smtClean="0"/>
          </a:p>
          <a:p>
            <a:pPr>
              <a:buClr>
                <a:srgbClr val="58585B"/>
              </a:buClr>
            </a:pPr>
            <a:endParaRPr altLang="en-US" sz="1200" dirty="0" smtClean="0"/>
          </a:p>
          <a:p>
            <a:pPr lvl="1">
              <a:buClr>
                <a:srgbClr val="58585B"/>
              </a:buClr>
            </a:pPr>
            <a:endParaRPr altLang="en-US" sz="1200" dirty="0" smtClean="0"/>
          </a:p>
          <a:p>
            <a:pPr lvl="1">
              <a:buClr>
                <a:srgbClr val="58585B"/>
              </a:buClr>
            </a:pPr>
            <a:endParaRPr altLang="en-US" sz="1200" dirty="0" smtClean="0"/>
          </a:p>
          <a:p>
            <a:pPr marL="0" indent="0">
              <a:buClr>
                <a:srgbClr val="58585B"/>
              </a:buClr>
              <a:buFont typeface="Wingdings" panose="05000000000000000000" pitchFamily="2" charset="2"/>
              <a:buNone/>
            </a:pPr>
            <a:endParaRPr altLang="en-US" sz="1200" b="1" dirty="0" smtClean="0"/>
          </a:p>
        </p:txBody>
      </p:sp>
    </p:spTree>
    <p:extLst>
      <p:ext uri="{BB962C8B-B14F-4D97-AF65-F5344CB8AC3E}">
        <p14:creationId xmlns:p14="http://schemas.microsoft.com/office/powerpoint/2010/main" val="254469457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idx="1"/>
          </p:nvPr>
        </p:nvSpPr>
        <p:spPr/>
        <p:txBody>
          <a:bodyPr/>
          <a:lstStyle/>
          <a:p>
            <a:pPr marL="0" indent="0">
              <a:spcBef>
                <a:spcPct val="30000"/>
              </a:spcBef>
              <a:buNone/>
            </a:pPr>
            <a:r>
              <a:rPr lang="en-US"/>
              <a:t>What activities are associated with this chapter?</a:t>
            </a:r>
            <a:endParaRPr lang="en-US">
              <a:solidFill>
                <a:srgbClr val="00B0F0"/>
              </a:solidFill>
            </a:endParaRPr>
          </a:p>
          <a:p>
            <a:pPr marL="0" indent="0">
              <a:spcBef>
                <a:spcPct val="30000"/>
              </a:spcBef>
              <a:buNone/>
            </a:pPr>
            <a:endParaRPr lang="en-US"/>
          </a:p>
          <a:p>
            <a:pPr marL="89297" indent="0">
              <a:spcBef>
                <a:spcPct val="30000"/>
              </a:spcBef>
              <a:buNone/>
            </a:pPr>
            <a:endParaRPr lang="en-US"/>
          </a:p>
          <a:p>
            <a:pPr marL="89297" indent="0">
              <a:spcBef>
                <a:spcPct val="30000"/>
              </a:spcBef>
              <a:buNone/>
            </a:pPr>
            <a:endParaRPr lang="en-US"/>
          </a:p>
        </p:txBody>
      </p:sp>
      <p:sp>
        <p:nvSpPr>
          <p:cNvPr id="6146" name="Rectangle 33"/>
          <p:cNvSpPr>
            <a:spLocks noGrp="1" noChangeArrowheads="1"/>
          </p:cNvSpPr>
          <p:nvPr>
            <p:ph type="title"/>
          </p:nvPr>
        </p:nvSpPr>
        <p:spPr/>
        <p:txBody>
          <a:bodyPr/>
          <a:lstStyle/>
          <a:p>
            <a:pPr eaLnBrk="1" hangingPunct="1"/>
            <a:r>
              <a:rPr lang="en-US"/>
              <a:t>Chapter 7: Activities</a:t>
            </a:r>
          </a:p>
        </p:txBody>
      </p:sp>
      <p:graphicFrame>
        <p:nvGraphicFramePr>
          <p:cNvPr id="7" name="Content Placeholder 3"/>
          <p:cNvGraphicFramePr>
            <a:graphicFrameLocks/>
          </p:cNvGraphicFramePr>
          <p:nvPr>
            <p:extLst>
              <p:ext uri="{D42A27DB-BD31-4B8C-83A1-F6EECF244321}">
                <p14:modId xmlns:p14="http://schemas.microsoft.com/office/powerpoint/2010/main" val="233276556"/>
              </p:ext>
            </p:extLst>
          </p:nvPr>
        </p:nvGraphicFramePr>
        <p:xfrm>
          <a:off x="457291" y="1122081"/>
          <a:ext cx="8229418" cy="3212637"/>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286347">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a:t>Activity Type</a:t>
                      </a:r>
                    </a:p>
                  </a:txBody>
                  <a:tcPr marL="68580" marR="68580" marT="34290" marB="34290" anchor="ctr"/>
                </a:tc>
                <a:tc>
                  <a:txBody>
                    <a:bodyPr/>
                    <a:lstStyle/>
                    <a:p>
                      <a:r>
                        <a:rPr lang="en-US" sz="1200"/>
                        <a:t>Activity Name</a:t>
                      </a:r>
                    </a:p>
                  </a:txBody>
                  <a:tcPr marL="68580" marR="68580" marT="34290" marB="34290" anchor="ctr"/>
                </a:tc>
                <a:tc>
                  <a:txBody>
                    <a:bodyPr/>
                    <a:lstStyle/>
                    <a:p>
                      <a:r>
                        <a:rPr lang="en-US" sz="1200"/>
                        <a:t>Optional?</a:t>
                      </a:r>
                    </a:p>
                  </a:txBody>
                  <a:tcPr marL="68580" marR="68580" marT="34290" marB="34290" anchor="ctr"/>
                </a:tc>
                <a:extLst>
                  <a:ext uri="{0D108BD9-81ED-4DB2-BD59-A6C34878D82A}">
                    <a16:rowId xmlns:a16="http://schemas.microsoft.com/office/drawing/2014/main" val="10000"/>
                  </a:ext>
                </a:extLst>
              </a:tr>
              <a:tr h="292629">
                <a:tc>
                  <a:txBody>
                    <a:bodyPr/>
                    <a:lstStyle/>
                    <a:p>
                      <a:pPr algn="ctr"/>
                      <a:r>
                        <a:rPr lang="en-US" sz="1100" dirty="0" smtClean="0"/>
                        <a:t>7.1.1.4</a:t>
                      </a:r>
                      <a:endParaRPr lang="en-US" sz="1100" dirty="0"/>
                    </a:p>
                  </a:txBody>
                  <a:tcPr marL="68580" marR="68580" marT="34290" marB="34290" anchor="ctr"/>
                </a:tc>
                <a:tc>
                  <a:txBody>
                    <a:bodyPr/>
                    <a:lstStyle/>
                    <a:p>
                      <a:r>
                        <a:rPr lang="en-US" sz="1100" dirty="0" smtClean="0"/>
                        <a:t>Packet</a:t>
                      </a:r>
                      <a:r>
                        <a:rPr lang="en-US" sz="1100" baseline="0" dirty="0" smtClean="0"/>
                        <a:t> Tracer</a:t>
                      </a:r>
                      <a:endParaRPr lang="en-US" sz="1100" dirty="0"/>
                    </a:p>
                  </a:txBody>
                  <a:tcPr marL="68580" marR="68580" marT="34290" marB="34290" anchor="ctr"/>
                </a:tc>
                <a:tc>
                  <a:txBody>
                    <a:bodyPr/>
                    <a:lstStyle/>
                    <a:p>
                      <a:r>
                        <a:rPr lang="en-US" sz="1100" dirty="0" smtClean="0"/>
                        <a:t>ACL Demonstration</a:t>
                      </a:r>
                      <a:endParaRPr lang="en-US" sz="1100" dirty="0"/>
                    </a:p>
                  </a:txBody>
                  <a:tcPr marL="68580" marR="68580" marT="34290" marB="34290" anchor="ctr"/>
                </a:tc>
                <a:tc>
                  <a:txBody>
                    <a:bodyPr/>
                    <a:lstStyle/>
                    <a:p>
                      <a:r>
                        <a:rPr lang="en-US" sz="1100" dirty="0" smtClean="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292629">
                <a:tc>
                  <a:txBody>
                    <a:bodyPr/>
                    <a:lstStyle/>
                    <a:p>
                      <a:pPr algn="ctr"/>
                      <a:r>
                        <a:rPr lang="en-US" sz="1100" dirty="0" smtClean="0"/>
                        <a:t>7.1.2.6</a:t>
                      </a:r>
                      <a:endParaRPr lang="en-US" sz="1100" dirty="0"/>
                    </a:p>
                  </a:txBody>
                  <a:tcPr marL="68580" marR="68580" marT="34290" marB="34290" anchor="ctr"/>
                </a:tc>
                <a:tc>
                  <a:txBody>
                    <a:bodyPr/>
                    <a:lstStyle/>
                    <a:p>
                      <a:r>
                        <a:rPr lang="en-US" sz="1100" baseline="0" dirty="0" smtClean="0"/>
                        <a:t>Interactive Activity</a:t>
                      </a:r>
                      <a:endParaRPr lang="en-US" sz="1100" dirty="0"/>
                    </a:p>
                  </a:txBody>
                  <a:tcPr marL="68580" marR="68580" marT="34290" marB="34290" anchor="ctr"/>
                </a:tc>
                <a:tc>
                  <a:txBody>
                    <a:bodyPr/>
                    <a:lstStyle/>
                    <a:p>
                      <a:r>
                        <a:rPr lang="en-US" sz="1100" dirty="0" smtClean="0"/>
                        <a:t>Determine the Correct Wildcard Mask</a:t>
                      </a:r>
                      <a:endParaRPr lang="en-US" sz="1100" dirty="0"/>
                    </a:p>
                  </a:txBody>
                  <a:tcPr marL="68580" marR="68580" marT="34290" marB="34290" anchor="ctr"/>
                </a:tc>
                <a:tc>
                  <a:txBody>
                    <a:bodyPr/>
                    <a:lstStyle/>
                    <a:p>
                      <a:r>
                        <a:rPr lang="en-US" sz="1100" dirty="0" smtClean="0">
                          <a:solidFill>
                            <a:schemeClr val="dk1"/>
                          </a:solidFill>
                        </a:rPr>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2"/>
                  </a:ext>
                </a:extLst>
              </a:tr>
              <a:tr h="292629">
                <a:tc>
                  <a:txBody>
                    <a:bodyPr/>
                    <a:lstStyle/>
                    <a:p>
                      <a:pPr algn="ctr"/>
                      <a:r>
                        <a:rPr lang="en-US" sz="1100" dirty="0" smtClean="0"/>
                        <a:t>7.1.2.7</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Interactive Activity</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Determine the Permit or Deny</a:t>
                      </a:r>
                      <a:endParaRPr lang="en-US" sz="1100" dirty="0"/>
                    </a:p>
                  </a:txBody>
                  <a:tcPr marL="68580" marR="68580" marT="34290" marB="34290" anchor="ctr"/>
                </a:tc>
                <a:tc>
                  <a:txBody>
                    <a:bodyPr/>
                    <a:lstStyle/>
                    <a:p>
                      <a:r>
                        <a:rPr lang="en-US" sz="1100" dirty="0" smtClean="0">
                          <a:solidFill>
                            <a:schemeClr val="tx1"/>
                          </a:solidFill>
                        </a:rPr>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3"/>
                  </a:ext>
                </a:extLst>
              </a:tr>
              <a:tr h="292629">
                <a:tc>
                  <a:txBody>
                    <a:bodyPr/>
                    <a:lstStyle/>
                    <a:p>
                      <a:pPr algn="ctr"/>
                      <a:r>
                        <a:rPr lang="en-US" sz="1100" dirty="0" smtClean="0"/>
                        <a:t>7.1.3.3</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Interactive Activity</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ACL Operation</a:t>
                      </a:r>
                      <a:endParaRPr lang="en-US" sz="1100" dirty="0"/>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10004"/>
                  </a:ext>
                </a:extLst>
              </a:tr>
              <a:tr h="292629">
                <a:tc>
                  <a:txBody>
                    <a:bodyPr/>
                    <a:lstStyle/>
                    <a:p>
                      <a:pPr algn="ctr"/>
                      <a:r>
                        <a:rPr lang="en-US" sz="1100" dirty="0" smtClean="0"/>
                        <a:t>7.2.1.5</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Interactive Activity</a:t>
                      </a:r>
                      <a:endParaRPr lang="en-US" sz="1100" dirty="0"/>
                    </a:p>
                  </a:txBody>
                  <a:tcPr marL="68580" marR="68580" marT="34290" marB="34290" anchor="ctr"/>
                </a:tc>
                <a:tc>
                  <a:txBody>
                    <a:bodyPr/>
                    <a:lstStyle/>
                    <a:p>
                      <a:r>
                        <a:rPr lang="en-US" sz="1100" dirty="0" smtClean="0"/>
                        <a:t>Configuring Standard IPv4 ACLs</a:t>
                      </a:r>
                      <a:endParaRPr lang="en-US" sz="1100" dirty="0"/>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10005"/>
                  </a:ext>
                </a:extLst>
              </a:tr>
              <a:tr h="292629">
                <a:tc>
                  <a:txBody>
                    <a:bodyPr/>
                    <a:lstStyle/>
                    <a:p>
                      <a:pPr algn="ctr"/>
                      <a:r>
                        <a:rPr lang="en-US" sz="1100" dirty="0" smtClean="0"/>
                        <a:t>7.2.1.6</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Packet Tracer</a:t>
                      </a:r>
                      <a:endParaRPr lang="en-US" sz="1100" dirty="0"/>
                    </a:p>
                  </a:txBody>
                  <a:tcPr marL="68580" marR="68580" marT="34290" marB="34290" anchor="ctr"/>
                </a:tc>
                <a:tc>
                  <a:txBody>
                    <a:bodyPr/>
                    <a:lstStyle/>
                    <a:p>
                      <a:r>
                        <a:rPr lang="en-US" sz="1100" dirty="0" smtClean="0"/>
                        <a:t>Configuring Numbered Standard IPv4 ACLs</a:t>
                      </a:r>
                      <a:endParaRPr lang="en-US" sz="1100" dirty="0"/>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10006"/>
                  </a:ext>
                </a:extLst>
              </a:tr>
              <a:tr h="292629">
                <a:tc>
                  <a:txBody>
                    <a:bodyPr/>
                    <a:lstStyle/>
                    <a:p>
                      <a:pPr algn="ctr"/>
                      <a:r>
                        <a:rPr lang="en-US" sz="1100" dirty="0" smtClean="0"/>
                        <a:t>7.2.1.7</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Packet Tracer</a:t>
                      </a:r>
                      <a:endParaRPr lang="en-US" sz="1100" dirty="0"/>
                    </a:p>
                  </a:txBody>
                  <a:tcPr marL="68580" marR="68580" marT="34290" marB="34290" anchor="ctr"/>
                </a:tc>
                <a:tc>
                  <a:txBody>
                    <a:bodyPr/>
                    <a:lstStyle/>
                    <a:p>
                      <a:r>
                        <a:rPr lang="en-US" sz="1100" dirty="0" smtClean="0"/>
                        <a:t>Configuring Named Standard IPv4 ACLs</a:t>
                      </a:r>
                      <a:endParaRPr lang="en-US" sz="1100" dirty="0"/>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10007"/>
                  </a:ext>
                </a:extLst>
              </a:tr>
              <a:tr h="292629">
                <a:tc>
                  <a:txBody>
                    <a:bodyPr/>
                    <a:lstStyle/>
                    <a:p>
                      <a:pPr algn="ctr"/>
                      <a:r>
                        <a:rPr lang="en-US" sz="1100" dirty="0" smtClean="0"/>
                        <a:t>7.2.2.6</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Lab</a:t>
                      </a:r>
                      <a:endParaRPr lang="en-US" sz="1100" dirty="0"/>
                    </a:p>
                  </a:txBody>
                  <a:tcPr marL="68580" marR="68580" marT="34290" marB="34290" anchor="ctr"/>
                </a:tc>
                <a:tc>
                  <a:txBody>
                    <a:bodyPr/>
                    <a:lstStyle/>
                    <a:p>
                      <a:r>
                        <a:rPr lang="en-US" sz="1100" dirty="0" smtClean="0"/>
                        <a:t>Configuring and Modifying Standard IPv4 ACLs</a:t>
                      </a:r>
                      <a:endParaRPr lang="en-US" sz="1100" dirty="0"/>
                    </a:p>
                  </a:txBody>
                  <a:tcPr marL="68580" marR="68580" marT="34290" marB="34290" anchor="ctr"/>
                </a:tc>
                <a:tc>
                  <a:txBody>
                    <a:bodyPr/>
                    <a:lstStyle/>
                    <a:p>
                      <a:r>
                        <a:rPr lang="en-US" sz="1100" dirty="0"/>
                        <a:t>Optional</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8"/>
                  </a:ext>
                </a:extLst>
              </a:tr>
              <a:tr h="292629">
                <a:tc>
                  <a:txBody>
                    <a:bodyPr/>
                    <a:lstStyle/>
                    <a:p>
                      <a:pPr algn="ctr"/>
                      <a:r>
                        <a:rPr lang="en-US" sz="1100" dirty="0" smtClean="0"/>
                        <a:t>7.2.3.1</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Syntax</a:t>
                      </a:r>
                      <a:r>
                        <a:rPr lang="en-US" sz="1100" baseline="0" dirty="0" smtClean="0"/>
                        <a:t> Checker</a:t>
                      </a:r>
                      <a:endParaRPr lang="en-US" sz="1100" dirty="0"/>
                    </a:p>
                  </a:txBody>
                  <a:tcPr marL="68580" marR="68580" marT="34290" marB="34290" anchor="ctr"/>
                </a:tc>
                <a:tc>
                  <a:txBody>
                    <a:bodyPr/>
                    <a:lstStyle/>
                    <a:p>
                      <a:r>
                        <a:rPr lang="en-US" sz="1100" dirty="0" smtClean="0"/>
                        <a:t>Secure VTY Lines with a Standard IPv4 ACL</a:t>
                      </a:r>
                      <a:endParaRPr lang="en-US" sz="1100" dirty="0"/>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2582900979"/>
                  </a:ext>
                </a:extLst>
              </a:tr>
              <a:tr h="292629">
                <a:tc>
                  <a:txBody>
                    <a:bodyPr/>
                    <a:lstStyle/>
                    <a:p>
                      <a:pPr algn="ctr"/>
                      <a:r>
                        <a:rPr lang="en-US" sz="1100" dirty="0" smtClean="0"/>
                        <a:t>7.2.3.3</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Packet Tracer</a:t>
                      </a:r>
                      <a:endParaRPr lang="en-US" sz="1100" dirty="0"/>
                    </a:p>
                  </a:txBody>
                  <a:tcPr marL="68580" marR="68580" marT="34290" marB="34290" anchor="ctr"/>
                </a:tc>
                <a:tc>
                  <a:txBody>
                    <a:bodyPr/>
                    <a:lstStyle/>
                    <a:p>
                      <a:r>
                        <a:rPr lang="en-US" sz="1100" dirty="0" smtClean="0"/>
                        <a:t>Configuring</a:t>
                      </a:r>
                      <a:r>
                        <a:rPr lang="en-US" sz="1100" baseline="0" dirty="0" smtClean="0"/>
                        <a:t> an IPv4 ACL on VTY Lines</a:t>
                      </a:r>
                      <a:endParaRPr lang="en-US" sz="1100" dirty="0"/>
                    </a:p>
                  </a:txBody>
                  <a:tcPr marL="68580" marR="68580" marT="34290" marB="34290" anchor="ctr"/>
                </a:tc>
                <a:tc>
                  <a:txBody>
                    <a:bodyPr/>
                    <a:lstStyle/>
                    <a:p>
                      <a:r>
                        <a:rPr lang="en-US" sz="1100"/>
                        <a:t>Recommended</a:t>
                      </a:r>
                      <a:endParaRPr lang="en-US" sz="1100">
                        <a:solidFill>
                          <a:schemeClr val="tx1"/>
                        </a:solidFill>
                      </a:endParaRPr>
                    </a:p>
                  </a:txBody>
                  <a:tcPr marL="68580" marR="68580" marT="34290" marB="34290" anchor="ctr"/>
                </a:tc>
                <a:extLst>
                  <a:ext uri="{0D108BD9-81ED-4DB2-BD59-A6C34878D82A}">
                    <a16:rowId xmlns:a16="http://schemas.microsoft.com/office/drawing/2014/main" val="3406068602"/>
                  </a:ext>
                </a:extLst>
              </a:tr>
            </a:tbl>
          </a:graphicData>
        </a:graphic>
      </p:graphicFrame>
      <p:pic>
        <p:nvPicPr>
          <p:cNvPr id="2" name="Picture 1"/>
          <p:cNvPicPr>
            <a:picLocks noChangeAspect="1"/>
          </p:cNvPicPr>
          <p:nvPr/>
        </p:nvPicPr>
        <p:blipFill>
          <a:blip r:embed="rId3"/>
          <a:stretch>
            <a:fillRect/>
          </a:stretch>
        </p:blipFill>
        <p:spPr>
          <a:xfrm>
            <a:off x="1792292" y="4334718"/>
            <a:ext cx="6236749" cy="432854"/>
          </a:xfrm>
          <a:prstGeom prst="rect">
            <a:avLst/>
          </a:prstGeom>
        </p:spPr>
      </p:pic>
    </p:spTree>
    <p:extLst>
      <p:ext uri="{BB962C8B-B14F-4D97-AF65-F5344CB8AC3E}">
        <p14:creationId xmlns:p14="http://schemas.microsoft.com/office/powerpoint/2010/main" val="2145273728"/>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117282" cy="757551"/>
          </a:xfrm>
        </p:spPr>
        <p:txBody>
          <a:bodyPr/>
          <a:lstStyle/>
          <a:p>
            <a:r>
              <a:rPr lang="en-US" altLang="en-US" sz="1600" dirty="0" smtClean="0"/>
              <a:t>Modify IPv4 ACLs</a:t>
            </a:r>
            <a:br>
              <a:rPr lang="en-US" altLang="en-US" sz="1600" dirty="0" smtClean="0"/>
            </a:br>
            <a:r>
              <a:rPr lang="en-US" altLang="en-US" dirty="0" smtClean="0"/>
              <a:t>Verifying ACLs</a:t>
            </a:r>
          </a:p>
        </p:txBody>
      </p:sp>
      <p:sp>
        <p:nvSpPr>
          <p:cNvPr id="55299" name="Rectangle 3"/>
          <p:cNvSpPr>
            <a:spLocks noGrp="1" noChangeArrowheads="1"/>
          </p:cNvSpPr>
          <p:nvPr>
            <p:ph type="body" idx="1"/>
          </p:nvPr>
        </p:nvSpPr>
        <p:spPr>
          <a:xfrm>
            <a:off x="4815281" y="798944"/>
            <a:ext cx="4051883" cy="3924057"/>
          </a:xfrm>
        </p:spPr>
        <p:txBody>
          <a:bodyPr/>
          <a:lstStyle/>
          <a:p>
            <a:pPr eaLnBrk="1" hangingPunct="1"/>
            <a:r>
              <a:rPr lang="en-US" altLang="en-US" dirty="0" smtClean="0"/>
              <a:t>Use the </a:t>
            </a:r>
            <a:r>
              <a:rPr lang="en-US" altLang="en-US" b="1" dirty="0" smtClean="0"/>
              <a:t>show </a:t>
            </a:r>
            <a:r>
              <a:rPr lang="en-US" altLang="en-US" b="1" dirty="0" err="1" smtClean="0"/>
              <a:t>ip</a:t>
            </a:r>
            <a:r>
              <a:rPr lang="en-US" altLang="en-US" b="1" dirty="0" smtClean="0"/>
              <a:t> interface </a:t>
            </a:r>
            <a:r>
              <a:rPr lang="en-US" altLang="en-US" dirty="0" smtClean="0"/>
              <a:t>command to verify that the ACL is applied to the correct interface.</a:t>
            </a:r>
          </a:p>
          <a:p>
            <a:pPr eaLnBrk="1" hangingPunct="1"/>
            <a:r>
              <a:rPr lang="en-US" altLang="en-US" dirty="0" smtClean="0"/>
              <a:t>The output will display the name of the access list and the direction in which it was applied to the interface.</a:t>
            </a:r>
          </a:p>
          <a:p>
            <a:pPr eaLnBrk="1" hangingPunct="1"/>
            <a:r>
              <a:rPr lang="en-US" altLang="en-US" dirty="0" smtClean="0"/>
              <a:t>Use the </a:t>
            </a:r>
            <a:r>
              <a:rPr lang="en-US" altLang="en-US" b="1" dirty="0" smtClean="0"/>
              <a:t>show access-lists </a:t>
            </a:r>
            <a:r>
              <a:rPr lang="en-US" altLang="en-US" dirty="0" smtClean="0"/>
              <a:t>command to display the access-lists configured on the router.</a:t>
            </a:r>
          </a:p>
          <a:p>
            <a:pPr eaLnBrk="1" hangingPunct="1"/>
            <a:r>
              <a:rPr lang="en-US" altLang="en-US" dirty="0" smtClean="0"/>
              <a:t>Notice how the sequence is displayed out of order for the NO_ACCESS access list.  This will be discussed later in this section.</a:t>
            </a:r>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162058" y="798944"/>
            <a:ext cx="3461359" cy="3735426"/>
          </a:xfrm>
          <a:prstGeom prst="rect">
            <a:avLst/>
          </a:prstGeom>
        </p:spPr>
      </p:pic>
    </p:spTree>
    <p:extLst>
      <p:ext uri="{BB962C8B-B14F-4D97-AF65-F5344CB8AC3E}">
        <p14:creationId xmlns:p14="http://schemas.microsoft.com/office/powerpoint/2010/main" val="1113873052"/>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117282" cy="757551"/>
          </a:xfrm>
        </p:spPr>
        <p:txBody>
          <a:bodyPr/>
          <a:lstStyle/>
          <a:p>
            <a:r>
              <a:rPr lang="en-US" altLang="en-US" sz="1600" dirty="0" smtClean="0"/>
              <a:t>Modify IPv4 ACLs</a:t>
            </a:r>
            <a:br>
              <a:rPr lang="en-US" altLang="en-US" sz="1600" dirty="0" smtClean="0"/>
            </a:br>
            <a:r>
              <a:rPr lang="en-US" altLang="en-US" dirty="0" smtClean="0"/>
              <a:t>ACL Statistics</a:t>
            </a:r>
          </a:p>
        </p:txBody>
      </p:sp>
      <p:sp>
        <p:nvSpPr>
          <p:cNvPr id="55299" name="Rectangle 3"/>
          <p:cNvSpPr>
            <a:spLocks noGrp="1" noChangeArrowheads="1"/>
          </p:cNvSpPr>
          <p:nvPr>
            <p:ph type="body" idx="1"/>
          </p:nvPr>
        </p:nvSpPr>
        <p:spPr>
          <a:xfrm>
            <a:off x="4798189" y="79761"/>
            <a:ext cx="4051883" cy="4552060"/>
          </a:xfrm>
        </p:spPr>
        <p:txBody>
          <a:bodyPr/>
          <a:lstStyle/>
          <a:p>
            <a:pPr eaLnBrk="1" hangingPunct="1"/>
            <a:r>
              <a:rPr lang="en-US" altLang="en-US" dirty="0" smtClean="0"/>
              <a:t>The </a:t>
            </a:r>
            <a:r>
              <a:rPr lang="en-US" altLang="en-US" b="1" dirty="0" smtClean="0"/>
              <a:t>show access-lists </a:t>
            </a:r>
            <a:r>
              <a:rPr lang="en-US" altLang="en-US" dirty="0" smtClean="0"/>
              <a:t>command can be used to display matched statistics after an ACL has been applied to an interface and some testing has occurred.</a:t>
            </a:r>
          </a:p>
          <a:p>
            <a:pPr eaLnBrk="1" hangingPunct="1"/>
            <a:r>
              <a:rPr lang="en-US" altLang="en-US" dirty="0" smtClean="0"/>
              <a:t>When traffic is generated that should match an ACL statement, the matches shown in the </a:t>
            </a:r>
            <a:r>
              <a:rPr lang="en-US" altLang="en-US" b="1" dirty="0" smtClean="0"/>
              <a:t>show access-lists </a:t>
            </a:r>
            <a:r>
              <a:rPr lang="en-US" altLang="en-US" dirty="0" smtClean="0"/>
              <a:t>command output should increase.  </a:t>
            </a:r>
          </a:p>
          <a:p>
            <a:pPr eaLnBrk="1" hangingPunct="1"/>
            <a:r>
              <a:rPr lang="en-US" altLang="en-US" dirty="0" smtClean="0"/>
              <a:t>Recall that every ACL has an implicit </a:t>
            </a:r>
            <a:r>
              <a:rPr lang="en-US" altLang="en-US" b="1" dirty="0" smtClean="0"/>
              <a:t>deny any </a:t>
            </a:r>
            <a:r>
              <a:rPr lang="en-US" altLang="en-US" dirty="0" smtClean="0"/>
              <a:t>as the last statement.  The statistics for this implicit command will not be displayed.  However, if this command is configured manually, the results will be displayed.</a:t>
            </a:r>
          </a:p>
          <a:p>
            <a:pPr eaLnBrk="1" hangingPunct="1"/>
            <a:r>
              <a:rPr lang="en-US" altLang="en-US" dirty="0" smtClean="0"/>
              <a:t>The clear access-list counters command can be used to clear the counters for testing purposes.</a:t>
            </a:r>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3" name="Picture 2"/>
          <p:cNvPicPr>
            <a:picLocks noChangeAspect="1"/>
          </p:cNvPicPr>
          <p:nvPr/>
        </p:nvPicPr>
        <p:blipFill>
          <a:blip r:embed="rId3"/>
          <a:stretch>
            <a:fillRect/>
          </a:stretch>
        </p:blipFill>
        <p:spPr>
          <a:xfrm>
            <a:off x="73304" y="936611"/>
            <a:ext cx="4514850" cy="2466975"/>
          </a:xfrm>
          <a:prstGeom prst="rect">
            <a:avLst/>
          </a:prstGeom>
        </p:spPr>
      </p:pic>
    </p:spTree>
    <p:extLst>
      <p:ext uri="{BB962C8B-B14F-4D97-AF65-F5344CB8AC3E}">
        <p14:creationId xmlns:p14="http://schemas.microsoft.com/office/powerpoint/2010/main" val="2526489834"/>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41393"/>
            <a:ext cx="7939041" cy="757551"/>
          </a:xfrm>
        </p:spPr>
        <p:txBody>
          <a:bodyPr/>
          <a:lstStyle/>
          <a:p>
            <a:r>
              <a:rPr lang="en-US" altLang="en-US" sz="1600" dirty="0" smtClean="0"/>
              <a:t>Modify IPv4 ACLs</a:t>
            </a:r>
            <a:br>
              <a:rPr lang="en-US" altLang="en-US" sz="1600" dirty="0" smtClean="0"/>
            </a:br>
            <a:r>
              <a:rPr lang="en-US" altLang="en-US" dirty="0" smtClean="0"/>
              <a:t>Lab – Configuring and Modifying Standard IPv4 ACLs</a:t>
            </a:r>
          </a:p>
        </p:txBody>
      </p:sp>
      <p:sp>
        <p:nvSpPr>
          <p:cNvPr id="55299" name="Rectangle 3"/>
          <p:cNvSpPr>
            <a:spLocks noGrp="1" noChangeArrowheads="1"/>
          </p:cNvSpPr>
          <p:nvPr>
            <p:ph type="body" idx="1"/>
          </p:nvPr>
        </p:nvSpPr>
        <p:spPr>
          <a:xfrm>
            <a:off x="5350933" y="1435693"/>
            <a:ext cx="3516231" cy="3287308"/>
          </a:xfrm>
        </p:spPr>
        <p:txBody>
          <a:bodyPr/>
          <a:lstStyle/>
          <a:p>
            <a:pPr eaLnBrk="1" hangingPunct="1"/>
            <a:r>
              <a:rPr lang="en-US" altLang="en-US" dirty="0" smtClean="0"/>
              <a:t>This lab will require you to set up and configure devices to match the topology provided in the lab.</a:t>
            </a:r>
          </a:p>
          <a:p>
            <a:pPr eaLnBrk="1" hangingPunct="1"/>
            <a:r>
              <a:rPr lang="en-US" altLang="en-US" dirty="0" smtClean="0"/>
              <a:t>Configuration, modification, and testing of standard and named ACLs is also required.  </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368804" y="815985"/>
            <a:ext cx="3946822" cy="3889974"/>
          </a:xfrm>
          <a:prstGeom prst="rect">
            <a:avLst/>
          </a:prstGeom>
        </p:spPr>
      </p:pic>
    </p:spTree>
    <p:extLst>
      <p:ext uri="{BB962C8B-B14F-4D97-AF65-F5344CB8AC3E}">
        <p14:creationId xmlns:p14="http://schemas.microsoft.com/office/powerpoint/2010/main" val="1684825890"/>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117282" cy="757551"/>
          </a:xfrm>
        </p:spPr>
        <p:txBody>
          <a:bodyPr/>
          <a:lstStyle/>
          <a:p>
            <a:r>
              <a:rPr lang="en-US" altLang="en-US" sz="1600" dirty="0" smtClean="0"/>
              <a:t>Securing VTY ports with a Standard IPv4 ACL</a:t>
            </a:r>
            <a:br>
              <a:rPr lang="en-US" altLang="en-US" sz="1600" dirty="0" smtClean="0"/>
            </a:br>
            <a:r>
              <a:rPr lang="en-US" altLang="en-US" dirty="0" smtClean="0"/>
              <a:t>The access-class Command</a:t>
            </a:r>
          </a:p>
        </p:txBody>
      </p:sp>
      <p:sp>
        <p:nvSpPr>
          <p:cNvPr id="55299" name="Rectangle 3"/>
          <p:cNvSpPr>
            <a:spLocks noGrp="1" noChangeArrowheads="1"/>
          </p:cNvSpPr>
          <p:nvPr>
            <p:ph type="body" idx="1"/>
          </p:nvPr>
        </p:nvSpPr>
        <p:spPr>
          <a:xfrm>
            <a:off x="4798189" y="431800"/>
            <a:ext cx="4051883" cy="4200021"/>
          </a:xfrm>
        </p:spPr>
        <p:txBody>
          <a:bodyPr/>
          <a:lstStyle/>
          <a:p>
            <a:pPr eaLnBrk="1" hangingPunct="1"/>
            <a:r>
              <a:rPr lang="en-US" altLang="en-US" dirty="0" smtClean="0"/>
              <a:t>Administrative VTY access to Cisco devices should be restricted to help improve security.  </a:t>
            </a:r>
          </a:p>
          <a:p>
            <a:pPr eaLnBrk="1" hangingPunct="1"/>
            <a:r>
              <a:rPr lang="en-US" altLang="en-US" dirty="0" smtClean="0"/>
              <a:t>Restricting VTY access is a technique that allows you define which IP addresses are allowed remote access to the router EXEC process.  </a:t>
            </a:r>
          </a:p>
          <a:p>
            <a:pPr eaLnBrk="1" hangingPunct="1"/>
            <a:r>
              <a:rPr lang="en-US" altLang="en-US" dirty="0" smtClean="0"/>
              <a:t>The access-class command configured in line configuration mode will restrict incoming and outgoing connections between a particular VTY (into a Cisco device) and the addresses in an access list.</a:t>
            </a:r>
          </a:p>
          <a:p>
            <a:pPr eaLnBrk="1" hangingPunct="1"/>
            <a:r>
              <a:rPr lang="en-US" altLang="en-US" dirty="0" smtClean="0"/>
              <a:t>Router(</a:t>
            </a:r>
            <a:r>
              <a:rPr lang="en-US" altLang="en-US" dirty="0" err="1" smtClean="0"/>
              <a:t>config</a:t>
            </a:r>
            <a:r>
              <a:rPr lang="en-US" altLang="en-US" dirty="0" smtClean="0"/>
              <a:t>-line)# </a:t>
            </a:r>
            <a:r>
              <a:rPr lang="en-US" altLang="en-US" b="1" dirty="0" smtClean="0"/>
              <a:t>access-class</a:t>
            </a:r>
            <a:r>
              <a:rPr lang="en-US" altLang="en-US" dirty="0" smtClean="0"/>
              <a:t> </a:t>
            </a:r>
            <a:r>
              <a:rPr lang="en-US" altLang="en-US" i="1" dirty="0" smtClean="0"/>
              <a:t>access-list-number</a:t>
            </a:r>
            <a:r>
              <a:rPr lang="en-US" altLang="en-US" dirty="0" smtClean="0"/>
              <a:t> {in [</a:t>
            </a:r>
            <a:r>
              <a:rPr lang="en-US" altLang="en-US" dirty="0" err="1" smtClean="0"/>
              <a:t>vrf</a:t>
            </a:r>
            <a:r>
              <a:rPr lang="en-US" altLang="en-US" dirty="0" smtClean="0"/>
              <a:t>-also ] | out }</a:t>
            </a:r>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85214" y="798944"/>
            <a:ext cx="3909345" cy="3729834"/>
          </a:xfrm>
          <a:prstGeom prst="rect">
            <a:avLst/>
          </a:prstGeom>
        </p:spPr>
      </p:pic>
    </p:spTree>
    <p:extLst>
      <p:ext uri="{BB962C8B-B14F-4D97-AF65-F5344CB8AC3E}">
        <p14:creationId xmlns:p14="http://schemas.microsoft.com/office/powerpoint/2010/main" val="1997669921"/>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4868331" cy="757551"/>
          </a:xfrm>
        </p:spPr>
        <p:txBody>
          <a:bodyPr/>
          <a:lstStyle/>
          <a:p>
            <a:r>
              <a:rPr lang="en-US" altLang="en-US" sz="1600" dirty="0" smtClean="0"/>
              <a:t>Securing VTY ports with a Standard IPv4 ACL</a:t>
            </a:r>
            <a:br>
              <a:rPr lang="en-US" altLang="en-US" sz="1600" dirty="0" smtClean="0"/>
            </a:br>
            <a:r>
              <a:rPr lang="en-US" altLang="en-US" dirty="0" smtClean="0"/>
              <a:t>Verifying the VTY Port is Secured</a:t>
            </a:r>
          </a:p>
        </p:txBody>
      </p:sp>
      <p:sp>
        <p:nvSpPr>
          <p:cNvPr id="55299" name="Rectangle 3"/>
          <p:cNvSpPr>
            <a:spLocks noGrp="1" noChangeArrowheads="1"/>
          </p:cNvSpPr>
          <p:nvPr>
            <p:ph type="body" idx="1"/>
          </p:nvPr>
        </p:nvSpPr>
        <p:spPr>
          <a:xfrm>
            <a:off x="5808133" y="798944"/>
            <a:ext cx="3041939" cy="3832877"/>
          </a:xfrm>
        </p:spPr>
        <p:txBody>
          <a:bodyPr/>
          <a:lstStyle/>
          <a:p>
            <a:pPr eaLnBrk="1" hangingPunct="1"/>
            <a:r>
              <a:rPr lang="en-US" altLang="en-US" dirty="0" smtClean="0"/>
              <a:t>Verification of the ACL configuration used to restrict VTY access is important.</a:t>
            </a:r>
          </a:p>
          <a:p>
            <a:pPr eaLnBrk="1" hangingPunct="1"/>
            <a:r>
              <a:rPr lang="en-US" altLang="en-US" dirty="0" smtClean="0"/>
              <a:t>The figure to the left shows two devices trying to </a:t>
            </a:r>
            <a:r>
              <a:rPr lang="en-US" altLang="en-US" dirty="0" err="1" smtClean="0"/>
              <a:t>ssh</a:t>
            </a:r>
            <a:r>
              <a:rPr lang="en-US" altLang="en-US" dirty="0" smtClean="0"/>
              <a:t> into two different devices.</a:t>
            </a:r>
          </a:p>
          <a:p>
            <a:pPr eaLnBrk="1" hangingPunct="1"/>
            <a:r>
              <a:rPr lang="en-US" altLang="en-US" dirty="0" smtClean="0"/>
              <a:t>The show access-lists command output shows the results after the SSH attempts by PC1 and PC2.  </a:t>
            </a:r>
          </a:p>
          <a:p>
            <a:pPr eaLnBrk="1" hangingPunct="1"/>
            <a:r>
              <a:rPr lang="en-US" altLang="en-US" dirty="0" smtClean="0"/>
              <a:t>Notice the match results in the permit and the deny statements.  </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3" name="Picture 2"/>
          <p:cNvPicPr>
            <a:picLocks noChangeAspect="1"/>
          </p:cNvPicPr>
          <p:nvPr/>
        </p:nvPicPr>
        <p:blipFill>
          <a:blip r:embed="rId3"/>
          <a:stretch>
            <a:fillRect/>
          </a:stretch>
        </p:blipFill>
        <p:spPr>
          <a:xfrm>
            <a:off x="418764" y="893316"/>
            <a:ext cx="5093036" cy="3738505"/>
          </a:xfrm>
          <a:prstGeom prst="rect">
            <a:avLst/>
          </a:prstGeom>
        </p:spPr>
      </p:pic>
    </p:spTree>
    <p:extLst>
      <p:ext uri="{BB962C8B-B14F-4D97-AF65-F5344CB8AC3E}">
        <p14:creationId xmlns:p14="http://schemas.microsoft.com/office/powerpoint/2010/main" val="2236794796"/>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8483598" cy="757551"/>
          </a:xfrm>
        </p:spPr>
        <p:txBody>
          <a:bodyPr/>
          <a:lstStyle/>
          <a:p>
            <a:r>
              <a:rPr lang="en-US" altLang="en-US" sz="1600" dirty="0" smtClean="0"/>
              <a:t>Securing VTY ports with a Standard IPv4 ACL</a:t>
            </a:r>
            <a:br>
              <a:rPr lang="en-US" altLang="en-US" sz="1600" dirty="0" smtClean="0"/>
            </a:br>
            <a:r>
              <a:rPr lang="en-US" altLang="en-US" dirty="0" smtClean="0"/>
              <a:t>Packet Tracer – Configuring an IPv4 ACL on VTY Lines </a:t>
            </a:r>
          </a:p>
        </p:txBody>
      </p:sp>
      <p:sp>
        <p:nvSpPr>
          <p:cNvPr id="55299" name="Rectangle 3"/>
          <p:cNvSpPr>
            <a:spLocks noGrp="1" noChangeArrowheads="1"/>
          </p:cNvSpPr>
          <p:nvPr>
            <p:ph type="body" idx="1"/>
          </p:nvPr>
        </p:nvSpPr>
        <p:spPr>
          <a:xfrm>
            <a:off x="5842001" y="1481667"/>
            <a:ext cx="3008072" cy="2235200"/>
          </a:xfrm>
        </p:spPr>
        <p:txBody>
          <a:bodyPr/>
          <a:lstStyle/>
          <a:p>
            <a:pPr eaLnBrk="1" hangingPunct="1"/>
            <a:r>
              <a:rPr lang="en-US" altLang="en-US" dirty="0" smtClean="0"/>
              <a:t>This Packet Tracer activity will require you to configure and apply an ACL that allows PC access to the Telnet lines on the router, but  will deny all other source IP addresses.  </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4" name="Picture 3"/>
          <p:cNvPicPr>
            <a:picLocks noChangeAspect="1"/>
          </p:cNvPicPr>
          <p:nvPr/>
        </p:nvPicPr>
        <p:blipFill>
          <a:blip r:embed="rId3"/>
          <a:stretch>
            <a:fillRect/>
          </a:stretch>
        </p:blipFill>
        <p:spPr>
          <a:xfrm>
            <a:off x="126471" y="937105"/>
            <a:ext cx="5882555" cy="3629123"/>
          </a:xfrm>
          <a:prstGeom prst="rect">
            <a:avLst/>
          </a:prstGeom>
        </p:spPr>
      </p:pic>
    </p:spTree>
    <p:extLst>
      <p:ext uri="{BB962C8B-B14F-4D97-AF65-F5344CB8AC3E}">
        <p14:creationId xmlns:p14="http://schemas.microsoft.com/office/powerpoint/2010/main" val="118383235"/>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8483598" cy="757551"/>
          </a:xfrm>
        </p:spPr>
        <p:txBody>
          <a:bodyPr/>
          <a:lstStyle/>
          <a:p>
            <a:r>
              <a:rPr lang="en-US" altLang="en-US" sz="1600" dirty="0" smtClean="0"/>
              <a:t>Securing VTY ports with a Standard IPv4 ACL</a:t>
            </a:r>
            <a:br>
              <a:rPr lang="en-US" altLang="en-US" sz="1600" dirty="0" smtClean="0"/>
            </a:br>
            <a:r>
              <a:rPr lang="en-US" altLang="en-US" dirty="0" smtClean="0"/>
              <a:t>Lab – Configuring and Verifying VTY Restrictions</a:t>
            </a:r>
          </a:p>
        </p:txBody>
      </p:sp>
      <p:sp>
        <p:nvSpPr>
          <p:cNvPr id="55299" name="Rectangle 3"/>
          <p:cNvSpPr>
            <a:spLocks noGrp="1" noChangeArrowheads="1"/>
          </p:cNvSpPr>
          <p:nvPr>
            <p:ph type="body" idx="1"/>
          </p:nvPr>
        </p:nvSpPr>
        <p:spPr>
          <a:xfrm>
            <a:off x="5842001" y="914400"/>
            <a:ext cx="3008072" cy="3677724"/>
          </a:xfrm>
        </p:spPr>
        <p:txBody>
          <a:bodyPr/>
          <a:lstStyle/>
          <a:p>
            <a:pPr eaLnBrk="1" hangingPunct="1"/>
            <a:r>
              <a:rPr lang="en-US" altLang="en-US" dirty="0" smtClean="0"/>
              <a:t>This Lab will require the configuring and verification of VTY restrictions.  </a:t>
            </a:r>
          </a:p>
          <a:p>
            <a:pPr eaLnBrk="1" hangingPunct="1"/>
            <a:r>
              <a:rPr lang="en-US" altLang="en-US" dirty="0" smtClean="0"/>
              <a:t>Only certain IP addresses will be allowed access to the </a:t>
            </a:r>
            <a:r>
              <a:rPr lang="en-US" altLang="en-US" dirty="0" err="1" smtClean="0"/>
              <a:t>vty</a:t>
            </a:r>
            <a:r>
              <a:rPr lang="en-US" altLang="en-US" dirty="0" smtClean="0"/>
              <a:t> lines on the router.</a:t>
            </a:r>
          </a:p>
          <a:p>
            <a:pPr eaLnBrk="1" hangingPunct="1"/>
            <a:r>
              <a:rPr lang="en-US" altLang="en-US" dirty="0" smtClean="0"/>
              <a:t>It is important to ensure that only administrator PCs have permission to telnet or SSH into the router.</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68288" y="798944"/>
            <a:ext cx="4904845" cy="3793180"/>
          </a:xfrm>
          <a:prstGeom prst="rect">
            <a:avLst/>
          </a:prstGeom>
        </p:spPr>
      </p:pic>
    </p:spTree>
    <p:extLst>
      <p:ext uri="{BB962C8B-B14F-4D97-AF65-F5344CB8AC3E}">
        <p14:creationId xmlns:p14="http://schemas.microsoft.com/office/powerpoint/2010/main" val="1684598019"/>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smtClean="0"/>
              <a:t>7.3 Troubleshoot ACLs</a:t>
            </a:r>
            <a:endParaRPr lang="en-US" dirty="0"/>
          </a:p>
        </p:txBody>
      </p:sp>
    </p:spTree>
    <p:extLst>
      <p:ext uri="{BB962C8B-B14F-4D97-AF65-F5344CB8AC3E}">
        <p14:creationId xmlns:p14="http://schemas.microsoft.com/office/powerpoint/2010/main" val="3041129194"/>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4868331" cy="757551"/>
          </a:xfrm>
        </p:spPr>
        <p:txBody>
          <a:bodyPr/>
          <a:lstStyle/>
          <a:p>
            <a:r>
              <a:rPr lang="en-US" altLang="en-US" sz="1600" dirty="0" smtClean="0"/>
              <a:t>Processing Packets with ACLs</a:t>
            </a:r>
            <a:br>
              <a:rPr lang="en-US" altLang="en-US" sz="1600" dirty="0" smtClean="0"/>
            </a:br>
            <a:r>
              <a:rPr lang="en-US" altLang="en-US" dirty="0" smtClean="0"/>
              <a:t>The Implicit Deny Any</a:t>
            </a:r>
          </a:p>
        </p:txBody>
      </p:sp>
      <p:sp>
        <p:nvSpPr>
          <p:cNvPr id="55299" name="Rectangle 3"/>
          <p:cNvSpPr>
            <a:spLocks noGrp="1" noChangeArrowheads="1"/>
          </p:cNvSpPr>
          <p:nvPr>
            <p:ph type="body" idx="1"/>
          </p:nvPr>
        </p:nvSpPr>
        <p:spPr>
          <a:xfrm>
            <a:off x="5140853" y="798944"/>
            <a:ext cx="3709220" cy="3832877"/>
          </a:xfrm>
        </p:spPr>
        <p:txBody>
          <a:bodyPr/>
          <a:lstStyle/>
          <a:p>
            <a:pPr eaLnBrk="1" hangingPunct="1"/>
            <a:r>
              <a:rPr lang="en-US" altLang="en-US" dirty="0" smtClean="0"/>
              <a:t>A single-entry ACL with only one deny entry has the effect of denying all traffic.</a:t>
            </a:r>
          </a:p>
          <a:p>
            <a:pPr eaLnBrk="1" hangingPunct="1"/>
            <a:r>
              <a:rPr lang="en-US" altLang="en-US" dirty="0" smtClean="0"/>
              <a:t>At least one permit ACE must be configured in an ACL or all traffic will be blocked.</a:t>
            </a:r>
          </a:p>
          <a:p>
            <a:pPr eaLnBrk="1" hangingPunct="1"/>
            <a:r>
              <a:rPr lang="en-US" altLang="en-US" dirty="0" smtClean="0"/>
              <a:t>Study the two ACLs in the figure to the left.</a:t>
            </a:r>
          </a:p>
          <a:p>
            <a:pPr lvl="1"/>
            <a:r>
              <a:rPr lang="en-US" altLang="en-US" sz="1500" dirty="0" smtClean="0"/>
              <a:t>Will the results be the same or different?</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72521" y="798944"/>
            <a:ext cx="4147079" cy="3764539"/>
          </a:xfrm>
          <a:prstGeom prst="rect">
            <a:avLst/>
          </a:prstGeom>
        </p:spPr>
      </p:pic>
    </p:spTree>
    <p:extLst>
      <p:ext uri="{BB962C8B-B14F-4D97-AF65-F5344CB8AC3E}">
        <p14:creationId xmlns:p14="http://schemas.microsoft.com/office/powerpoint/2010/main" val="2495476339"/>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4868331" cy="757551"/>
          </a:xfrm>
        </p:spPr>
        <p:txBody>
          <a:bodyPr/>
          <a:lstStyle/>
          <a:p>
            <a:r>
              <a:rPr lang="en-US" altLang="en-US" sz="1600" dirty="0" smtClean="0"/>
              <a:t>Processing Packets with ACLs</a:t>
            </a:r>
            <a:br>
              <a:rPr lang="en-US" altLang="en-US" sz="1600" dirty="0" smtClean="0"/>
            </a:br>
            <a:r>
              <a:rPr lang="en-US" altLang="en-US" dirty="0" smtClean="0"/>
              <a:t>The Order of ACEs in an ACL</a:t>
            </a:r>
          </a:p>
        </p:txBody>
      </p:sp>
      <p:sp>
        <p:nvSpPr>
          <p:cNvPr id="55299" name="Rectangle 3"/>
          <p:cNvSpPr>
            <a:spLocks noGrp="1" noChangeArrowheads="1"/>
          </p:cNvSpPr>
          <p:nvPr>
            <p:ph type="body" idx="1"/>
          </p:nvPr>
        </p:nvSpPr>
        <p:spPr>
          <a:xfrm>
            <a:off x="5223934" y="508000"/>
            <a:ext cx="3685405" cy="4207933"/>
          </a:xfrm>
        </p:spPr>
        <p:txBody>
          <a:bodyPr/>
          <a:lstStyle/>
          <a:p>
            <a:pPr eaLnBrk="1" hangingPunct="1"/>
            <a:r>
              <a:rPr lang="en-US" altLang="en-US" dirty="0" smtClean="0"/>
              <a:t>The order in which ACEs are configured are important since ACEs are processed sequentially. </a:t>
            </a:r>
          </a:p>
          <a:p>
            <a:pPr eaLnBrk="1" hangingPunct="1"/>
            <a:r>
              <a:rPr lang="en-US" altLang="en-US" dirty="0" smtClean="0"/>
              <a:t>The figure to the left demonstrates a conflict between two statements since they are in the wrong order.  </a:t>
            </a:r>
          </a:p>
          <a:p>
            <a:pPr lvl="1"/>
            <a:r>
              <a:rPr lang="en-US" altLang="en-US" dirty="0" smtClean="0"/>
              <a:t>The first deny statement blocks everything in the 192.168.10.0/24 network.  </a:t>
            </a:r>
          </a:p>
          <a:p>
            <a:pPr lvl="1"/>
            <a:r>
              <a:rPr lang="en-US" altLang="en-US" dirty="0" smtClean="0"/>
              <a:t>However, the second permit statement is attempting to allow host 192.168.10.10 through.  </a:t>
            </a:r>
          </a:p>
          <a:p>
            <a:pPr lvl="1"/>
            <a:r>
              <a:rPr lang="en-US" altLang="en-US" dirty="0" smtClean="0"/>
              <a:t>This statement is rejected since it is a subset of the previous statement.</a:t>
            </a:r>
          </a:p>
          <a:p>
            <a:pPr lvl="1"/>
            <a:r>
              <a:rPr lang="en-US" altLang="en-US" dirty="0" smtClean="0"/>
              <a:t>Reversing the order of these two statements will solve the problem.  </a:t>
            </a:r>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39183" y="1337203"/>
            <a:ext cx="4629150" cy="2333625"/>
          </a:xfrm>
          <a:prstGeom prst="rect">
            <a:avLst/>
          </a:prstGeom>
        </p:spPr>
      </p:pic>
    </p:spTree>
    <p:extLst>
      <p:ext uri="{BB962C8B-B14F-4D97-AF65-F5344CB8AC3E}">
        <p14:creationId xmlns:p14="http://schemas.microsoft.com/office/powerpoint/2010/main" val="66258360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idx="1"/>
          </p:nvPr>
        </p:nvSpPr>
        <p:spPr/>
        <p:txBody>
          <a:bodyPr/>
          <a:lstStyle/>
          <a:p>
            <a:pPr marL="0" indent="0">
              <a:spcBef>
                <a:spcPct val="30000"/>
              </a:spcBef>
              <a:buNone/>
            </a:pPr>
            <a:r>
              <a:rPr lang="en-US"/>
              <a:t>What activities are associated with this chapter?</a:t>
            </a:r>
            <a:endParaRPr lang="en-US">
              <a:solidFill>
                <a:srgbClr val="00B0F0"/>
              </a:solidFill>
            </a:endParaRPr>
          </a:p>
          <a:p>
            <a:pPr marL="0" indent="0">
              <a:spcBef>
                <a:spcPct val="30000"/>
              </a:spcBef>
              <a:buNone/>
            </a:pPr>
            <a:endParaRPr lang="en-US"/>
          </a:p>
          <a:p>
            <a:pPr marL="89297" indent="0">
              <a:spcBef>
                <a:spcPct val="30000"/>
              </a:spcBef>
              <a:buNone/>
            </a:pPr>
            <a:endParaRPr lang="en-US"/>
          </a:p>
          <a:p>
            <a:pPr marL="89297" indent="0">
              <a:spcBef>
                <a:spcPct val="30000"/>
              </a:spcBef>
              <a:buNone/>
            </a:pPr>
            <a:endParaRPr lang="en-US"/>
          </a:p>
        </p:txBody>
      </p:sp>
      <p:sp>
        <p:nvSpPr>
          <p:cNvPr id="6146" name="Rectangle 33"/>
          <p:cNvSpPr>
            <a:spLocks noGrp="1" noChangeArrowheads="1"/>
          </p:cNvSpPr>
          <p:nvPr>
            <p:ph type="title"/>
          </p:nvPr>
        </p:nvSpPr>
        <p:spPr/>
        <p:txBody>
          <a:bodyPr/>
          <a:lstStyle/>
          <a:p>
            <a:pPr eaLnBrk="1" hangingPunct="1"/>
            <a:r>
              <a:rPr lang="en-US"/>
              <a:t>Chapter 7: Activities (Cont.)</a:t>
            </a:r>
          </a:p>
        </p:txBody>
      </p:sp>
      <p:graphicFrame>
        <p:nvGraphicFramePr>
          <p:cNvPr id="7" name="Content Placeholder 3"/>
          <p:cNvGraphicFramePr>
            <a:graphicFrameLocks/>
          </p:cNvGraphicFramePr>
          <p:nvPr>
            <p:extLst>
              <p:ext uri="{D42A27DB-BD31-4B8C-83A1-F6EECF244321}">
                <p14:modId xmlns:p14="http://schemas.microsoft.com/office/powerpoint/2010/main" val="3092439140"/>
              </p:ext>
            </p:extLst>
          </p:nvPr>
        </p:nvGraphicFramePr>
        <p:xfrm>
          <a:off x="457291" y="1122081"/>
          <a:ext cx="8229418" cy="262737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286347">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a:t>Activity Type</a:t>
                      </a:r>
                    </a:p>
                  </a:txBody>
                  <a:tcPr marL="68580" marR="68580" marT="34290" marB="34290" anchor="ctr"/>
                </a:tc>
                <a:tc>
                  <a:txBody>
                    <a:bodyPr/>
                    <a:lstStyle/>
                    <a:p>
                      <a:r>
                        <a:rPr lang="en-US" sz="1200"/>
                        <a:t>Activity Name</a:t>
                      </a:r>
                    </a:p>
                  </a:txBody>
                  <a:tcPr marL="68580" marR="68580" marT="34290" marB="34290" anchor="ctr"/>
                </a:tc>
                <a:tc>
                  <a:txBody>
                    <a:bodyPr/>
                    <a:lstStyle/>
                    <a:p>
                      <a:r>
                        <a:rPr lang="en-US" sz="1200"/>
                        <a:t>Optional?</a:t>
                      </a:r>
                    </a:p>
                  </a:txBody>
                  <a:tcPr marL="68580" marR="68580" marT="34290" marB="34290" anchor="ctr"/>
                </a:tc>
                <a:extLst>
                  <a:ext uri="{0D108BD9-81ED-4DB2-BD59-A6C34878D82A}">
                    <a16:rowId xmlns:a16="http://schemas.microsoft.com/office/drawing/2014/main" val="10000"/>
                  </a:ext>
                </a:extLst>
              </a:tr>
              <a:tr h="292629">
                <a:tc>
                  <a:txBody>
                    <a:bodyPr/>
                    <a:lstStyle/>
                    <a:p>
                      <a:pPr algn="ctr"/>
                      <a:r>
                        <a:rPr lang="en-US" sz="1100" dirty="0" smtClean="0"/>
                        <a:t>7.2.3.4</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Lab</a:t>
                      </a:r>
                      <a:endParaRPr lang="en-US" sz="1100" dirty="0"/>
                    </a:p>
                  </a:txBody>
                  <a:tcPr marL="68580" marR="68580" marT="34290" marB="34290" anchor="ctr"/>
                </a:tc>
                <a:tc>
                  <a:txBody>
                    <a:bodyPr/>
                    <a:lstStyle/>
                    <a:p>
                      <a:r>
                        <a:rPr lang="en-US" sz="1100" dirty="0" smtClean="0"/>
                        <a:t>Configuring and Verifying VTY Restrictions</a:t>
                      </a:r>
                      <a:endParaRPr lang="en-US" sz="1100" dirty="0"/>
                    </a:p>
                  </a:txBody>
                  <a:tcPr marL="68580" marR="68580" marT="34290" marB="34290" anchor="ctr"/>
                </a:tc>
                <a:tc>
                  <a:txBody>
                    <a:bodyPr/>
                    <a:lstStyle/>
                    <a:p>
                      <a:r>
                        <a:rPr lang="en-US" sz="1100" dirty="0" smtClean="0">
                          <a:solidFill>
                            <a:schemeClr val="dk1"/>
                          </a:solidFill>
                        </a:rPr>
                        <a:t>Optional</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292629">
                <a:tc>
                  <a:txBody>
                    <a:bodyPr/>
                    <a:lstStyle/>
                    <a:p>
                      <a:pPr algn="ctr"/>
                      <a:r>
                        <a:rPr lang="en-US" sz="1100" dirty="0" smtClean="0"/>
                        <a:t>7.3.2.4</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Packet Tracer</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Troubleshooting Standard IPv4 ACLs</a:t>
                      </a:r>
                      <a:endParaRPr lang="en-US" sz="1100" dirty="0"/>
                    </a:p>
                  </a:txBody>
                  <a:tcPr marL="68580" marR="68580" marT="34290" marB="34290" anchor="ctr"/>
                </a:tc>
                <a:tc>
                  <a:txBody>
                    <a:bodyPr/>
                    <a:lstStyle/>
                    <a:p>
                      <a:r>
                        <a:rPr lang="en-US" sz="1100">
                          <a:solidFill>
                            <a:schemeClr val="tx1"/>
                          </a:solidFill>
                        </a:rPr>
                        <a:t>Recommended</a:t>
                      </a:r>
                    </a:p>
                  </a:txBody>
                  <a:tcPr marL="68580" marR="68580" marT="34290" marB="34290" anchor="ctr"/>
                </a:tc>
                <a:extLst>
                  <a:ext uri="{0D108BD9-81ED-4DB2-BD59-A6C34878D82A}">
                    <a16:rowId xmlns:a16="http://schemas.microsoft.com/office/drawing/2014/main" val="10002"/>
                  </a:ext>
                </a:extLst>
              </a:tr>
              <a:tr h="292629">
                <a:tc>
                  <a:txBody>
                    <a:bodyPr/>
                    <a:lstStyle/>
                    <a:p>
                      <a:pPr algn="ctr"/>
                      <a:r>
                        <a:rPr lang="en-US" sz="1100" dirty="0" smtClean="0"/>
                        <a:t>7.4.1.1</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Activity</a:t>
                      </a:r>
                      <a:endParaRPr lang="en-US" sz="1100" dirty="0"/>
                    </a:p>
                  </a:txBody>
                  <a:tcPr marL="68580" marR="68580" marT="34290" marB="34290" anchor="ctr"/>
                </a:tc>
                <a:tc>
                  <a:txBody>
                    <a:bodyPr/>
                    <a:lstStyle/>
                    <a:p>
                      <a:r>
                        <a:rPr lang="en-US" sz="1100" dirty="0" smtClean="0"/>
                        <a:t>FTP Denied</a:t>
                      </a:r>
                      <a:endParaRPr lang="en-US" sz="1100" dirty="0"/>
                    </a:p>
                  </a:txBody>
                  <a:tcPr marL="68580" marR="68580" marT="34290" marB="34290" anchor="ctr"/>
                </a:tc>
                <a:tc>
                  <a:txBody>
                    <a:bodyPr/>
                    <a:lstStyle/>
                    <a:p>
                      <a:r>
                        <a:rPr lang="en-US" sz="1100" dirty="0" smtClean="0">
                          <a:solidFill>
                            <a:schemeClr val="tx1"/>
                          </a:solidFill>
                        </a:rPr>
                        <a:t>Optional</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3"/>
                  </a:ext>
                </a:extLst>
              </a:tr>
              <a:tr h="292629">
                <a:tc>
                  <a:txBody>
                    <a:bodyPr/>
                    <a:lstStyle/>
                    <a:p>
                      <a:pPr algn="ctr"/>
                      <a:r>
                        <a:rPr lang="en-US" sz="1100" dirty="0" smtClean="0"/>
                        <a:t>7.4.1.2</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Packet Tracer</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Skills Integration Challenge</a:t>
                      </a:r>
                      <a:endParaRPr lang="en-US" sz="1100" dirty="0"/>
                    </a:p>
                  </a:txBody>
                  <a:tcPr marL="68580" marR="68580" marT="34290" marB="34290" anchor="ctr"/>
                </a:tc>
                <a:tc>
                  <a:txBody>
                    <a:bodyPr/>
                    <a:lstStyle/>
                    <a:p>
                      <a:r>
                        <a:rPr lang="en-US" sz="1100" dirty="0" smtClean="0">
                          <a:solidFill>
                            <a:schemeClr val="tx1"/>
                          </a:solidFill>
                        </a:rPr>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5"/>
                  </a:ext>
                </a:extLst>
              </a:tr>
              <a:tr h="292629">
                <a:tc>
                  <a:txBody>
                    <a:bodyPr/>
                    <a:lstStyle/>
                    <a:p>
                      <a:pPr algn="ct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marL="68580" marR="68580" marT="34290" marB="34290" anchor="ctr"/>
                </a:tc>
                <a:tc>
                  <a:txBody>
                    <a:bodyPr/>
                    <a:lstStyle/>
                    <a:p>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292629">
                <a:tc>
                  <a:txBody>
                    <a:bodyPr/>
                    <a:lstStyle/>
                    <a:p>
                      <a:pPr algn="ctr"/>
                      <a:endParaRPr lang="en-US" sz="110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a:p>
                  </a:txBody>
                  <a:tcPr marL="68580" marR="68580" marT="34290" marB="34290" anchor="ctr"/>
                </a:tc>
                <a:tc>
                  <a:txBody>
                    <a:bodyPr/>
                    <a:lstStyle/>
                    <a:p>
                      <a:endParaRPr lang="en-US" sz="1100" dirty="0"/>
                    </a:p>
                  </a:txBody>
                  <a:tcPr marL="68580" marR="68580" marT="34290" marB="34290" anchor="ctr"/>
                </a:tc>
                <a:tc>
                  <a:txBody>
                    <a:bodyPr/>
                    <a:lstStyle/>
                    <a:p>
                      <a:endParaRPr lang="en-US" sz="1100" dirty="0">
                        <a:solidFill>
                          <a:schemeClr val="tx1"/>
                        </a:solidFill>
                      </a:endParaRPr>
                    </a:p>
                  </a:txBody>
                  <a:tcPr marL="68580" marR="68580" marT="34290" marB="34290" anchor="ctr"/>
                </a:tc>
                <a:extLst>
                  <a:ext uri="{0D108BD9-81ED-4DB2-BD59-A6C34878D82A}">
                    <a16:rowId xmlns:a16="http://schemas.microsoft.com/office/drawing/2014/main" val="10007"/>
                  </a:ext>
                </a:extLst>
              </a:tr>
              <a:tr h="292629">
                <a:tc>
                  <a:txBody>
                    <a:bodyPr/>
                    <a:lstStyle/>
                    <a:p>
                      <a:pPr algn="ctr"/>
                      <a:endParaRPr lang="en-US" sz="110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a:p>
                  </a:txBody>
                  <a:tcPr marL="68580" marR="68580" marT="34290" marB="34290" anchor="ctr"/>
                </a:tc>
                <a:tc>
                  <a:txBody>
                    <a:bodyPr/>
                    <a:lstStyle/>
                    <a:p>
                      <a:endParaRPr lang="en-US" sz="1100" dirty="0"/>
                    </a:p>
                  </a:txBody>
                  <a:tcPr marL="68580" marR="68580" marT="34290" marB="34290" anchor="ctr"/>
                </a:tc>
                <a:tc>
                  <a:txBody>
                    <a:bodyPr/>
                    <a:lstStyle/>
                    <a:p>
                      <a:endParaRPr lang="en-US" sz="1100" dirty="0">
                        <a:solidFill>
                          <a:schemeClr val="tx1"/>
                        </a:solidFill>
                      </a:endParaRPr>
                    </a:p>
                  </a:txBody>
                  <a:tcPr marL="68580" marR="68580" marT="34290" marB="34290" anchor="ctr"/>
                </a:tc>
                <a:extLst>
                  <a:ext uri="{0D108BD9-81ED-4DB2-BD59-A6C34878D82A}">
                    <a16:rowId xmlns:a16="http://schemas.microsoft.com/office/drawing/2014/main" val="10008"/>
                  </a:ext>
                </a:extLst>
              </a:tr>
              <a:tr h="292629">
                <a:tc>
                  <a:txBody>
                    <a:bodyPr/>
                    <a:lstStyle/>
                    <a:p>
                      <a:pPr algn="ctr"/>
                      <a:endParaRPr lang="en-US" sz="110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a:p>
                  </a:txBody>
                  <a:tcPr marL="68580" marR="68580" marT="34290" marB="34290" anchor="ctr"/>
                </a:tc>
                <a:tc>
                  <a:txBody>
                    <a:bodyPr/>
                    <a:lstStyle/>
                    <a:p>
                      <a:endParaRPr lang="en-US" sz="1100" dirty="0"/>
                    </a:p>
                  </a:txBody>
                  <a:tcPr marL="68580" marR="68580" marT="34290" marB="34290" anchor="ctr"/>
                </a:tc>
                <a:tc>
                  <a:txBody>
                    <a:bodyPr/>
                    <a:lstStyle/>
                    <a:p>
                      <a:endParaRPr lang="en-US" sz="1100" dirty="0">
                        <a:solidFill>
                          <a:schemeClr val="tx1"/>
                        </a:solidFill>
                      </a:endParaRPr>
                    </a:p>
                  </a:txBody>
                  <a:tcPr marL="68580" marR="68580" marT="34290" marB="34290" anchor="ctr"/>
                </a:tc>
                <a:extLst>
                  <a:ext uri="{0D108BD9-81ED-4DB2-BD59-A6C34878D82A}">
                    <a16:rowId xmlns:a16="http://schemas.microsoft.com/office/drawing/2014/main" val="2582900979"/>
                  </a:ext>
                </a:extLst>
              </a:tr>
            </a:tbl>
          </a:graphicData>
        </a:graphic>
      </p:graphicFrame>
      <p:pic>
        <p:nvPicPr>
          <p:cNvPr id="2" name="Picture 1"/>
          <p:cNvPicPr>
            <a:picLocks noChangeAspect="1"/>
          </p:cNvPicPr>
          <p:nvPr/>
        </p:nvPicPr>
        <p:blipFill>
          <a:blip r:embed="rId3"/>
          <a:stretch>
            <a:fillRect/>
          </a:stretch>
        </p:blipFill>
        <p:spPr>
          <a:xfrm>
            <a:off x="1452333" y="4065322"/>
            <a:ext cx="6236749" cy="432854"/>
          </a:xfrm>
          <a:prstGeom prst="rect">
            <a:avLst/>
          </a:prstGeom>
        </p:spPr>
      </p:pic>
    </p:spTree>
    <p:extLst>
      <p:ext uri="{BB962C8B-B14F-4D97-AF65-F5344CB8AC3E}">
        <p14:creationId xmlns:p14="http://schemas.microsoft.com/office/powerpoint/2010/main" val="814401986"/>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 y="41393"/>
            <a:ext cx="5223932" cy="757551"/>
          </a:xfrm>
        </p:spPr>
        <p:txBody>
          <a:bodyPr/>
          <a:lstStyle/>
          <a:p>
            <a:r>
              <a:rPr lang="en-US" altLang="en-US" sz="1600" dirty="0" smtClean="0"/>
              <a:t>Processing Packets with ACLs</a:t>
            </a:r>
            <a:br>
              <a:rPr lang="en-US" altLang="en-US" sz="1600" dirty="0" smtClean="0"/>
            </a:br>
            <a:r>
              <a:rPr lang="en-US" altLang="en-US" dirty="0" smtClean="0"/>
              <a:t>Cisco IOS Reorders Standard ACLs</a:t>
            </a:r>
          </a:p>
        </p:txBody>
      </p:sp>
      <p:sp>
        <p:nvSpPr>
          <p:cNvPr id="55299" name="Rectangle 3"/>
          <p:cNvSpPr>
            <a:spLocks noGrp="1" noChangeArrowheads="1"/>
          </p:cNvSpPr>
          <p:nvPr>
            <p:ph type="body" idx="1"/>
          </p:nvPr>
        </p:nvSpPr>
        <p:spPr>
          <a:xfrm>
            <a:off x="5350933" y="127000"/>
            <a:ext cx="3708400" cy="4834467"/>
          </a:xfrm>
        </p:spPr>
        <p:txBody>
          <a:bodyPr/>
          <a:lstStyle/>
          <a:p>
            <a:pPr eaLnBrk="1" hangingPunct="1"/>
            <a:r>
              <a:rPr lang="en-US" altLang="en-US" dirty="0" smtClean="0"/>
              <a:t>Note the order in which the access-list statements were entered during configuration.</a:t>
            </a:r>
          </a:p>
          <a:p>
            <a:pPr eaLnBrk="1" hangingPunct="1"/>
            <a:r>
              <a:rPr lang="en-US" altLang="en-US" dirty="0" smtClean="0"/>
              <a:t>Notice how the order was changed when you enter the </a:t>
            </a:r>
            <a:r>
              <a:rPr lang="en-US" altLang="en-US" b="1" dirty="0" smtClean="0"/>
              <a:t>show running-</a:t>
            </a:r>
            <a:r>
              <a:rPr lang="en-US" altLang="en-US" b="1" dirty="0" err="1" smtClean="0"/>
              <a:t>config</a:t>
            </a:r>
            <a:r>
              <a:rPr lang="en-US" altLang="en-US" dirty="0"/>
              <a:t> </a:t>
            </a:r>
            <a:r>
              <a:rPr lang="en-US" altLang="en-US" dirty="0" smtClean="0"/>
              <a:t>command.</a:t>
            </a:r>
          </a:p>
          <a:p>
            <a:pPr eaLnBrk="1" hangingPunct="1"/>
            <a:r>
              <a:rPr lang="en-US" altLang="en-US" dirty="0" smtClean="0"/>
              <a:t>The host statements are listed first, however, not in the order they were entered.</a:t>
            </a:r>
          </a:p>
          <a:p>
            <a:pPr eaLnBrk="1" hangingPunct="1"/>
            <a:r>
              <a:rPr lang="en-US" altLang="en-US" dirty="0" smtClean="0"/>
              <a:t>The IOS puts host statements in an order using a special hashing function.  The resulting order optimizes the search for a host ACL entry.</a:t>
            </a:r>
          </a:p>
          <a:p>
            <a:pPr eaLnBrk="1" hangingPunct="1"/>
            <a:r>
              <a:rPr lang="en-US" altLang="en-US" dirty="0" smtClean="0"/>
              <a:t>The range statements are displayed in the order they were entered.  The hashing function is applied to host statements.</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78887" y="994304"/>
            <a:ext cx="5145046" cy="2908829"/>
          </a:xfrm>
          <a:prstGeom prst="rect">
            <a:avLst/>
          </a:prstGeom>
        </p:spPr>
      </p:pic>
    </p:spTree>
    <p:extLst>
      <p:ext uri="{BB962C8B-B14F-4D97-AF65-F5344CB8AC3E}">
        <p14:creationId xmlns:p14="http://schemas.microsoft.com/office/powerpoint/2010/main" val="1014455218"/>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 y="41393"/>
            <a:ext cx="5223932" cy="757551"/>
          </a:xfrm>
        </p:spPr>
        <p:txBody>
          <a:bodyPr/>
          <a:lstStyle/>
          <a:p>
            <a:r>
              <a:rPr lang="en-US" altLang="en-US" sz="1600" dirty="0" smtClean="0"/>
              <a:t>Processing Packets with ACLs</a:t>
            </a:r>
            <a:br>
              <a:rPr lang="en-US" altLang="en-US" sz="1600" dirty="0" smtClean="0"/>
            </a:br>
            <a:r>
              <a:rPr lang="en-US" altLang="en-US" dirty="0" smtClean="0"/>
              <a:t>Routing Processes and ACLs</a:t>
            </a:r>
          </a:p>
        </p:txBody>
      </p:sp>
      <p:sp>
        <p:nvSpPr>
          <p:cNvPr id="55299" name="Rectangle 3"/>
          <p:cNvSpPr>
            <a:spLocks noGrp="1" noChangeArrowheads="1"/>
          </p:cNvSpPr>
          <p:nvPr>
            <p:ph type="body" idx="1"/>
          </p:nvPr>
        </p:nvSpPr>
        <p:spPr>
          <a:xfrm>
            <a:off x="5223935" y="160866"/>
            <a:ext cx="3685405" cy="4665134"/>
          </a:xfrm>
        </p:spPr>
        <p:txBody>
          <a:bodyPr/>
          <a:lstStyle/>
          <a:p>
            <a:pPr eaLnBrk="1" hangingPunct="1"/>
            <a:r>
              <a:rPr lang="en-US" altLang="en-US" dirty="0" smtClean="0"/>
              <a:t>The figure shows the logic of routing and ACL processes.</a:t>
            </a:r>
          </a:p>
          <a:p>
            <a:pPr eaLnBrk="1" hangingPunct="1"/>
            <a:r>
              <a:rPr lang="en-US" altLang="en-US" dirty="0" smtClean="0"/>
              <a:t>When a packet arrives at a router interface, the router process is the same, whether ACLs are configured or not.</a:t>
            </a:r>
          </a:p>
          <a:p>
            <a:pPr eaLnBrk="1" hangingPunct="1"/>
            <a:r>
              <a:rPr lang="en-US" altLang="en-US" dirty="0" smtClean="0"/>
              <a:t>After the frame information is stripped off, the router checks for an ACL on the inbound interface.  If an ACL exists, the packet is tested against the statements.</a:t>
            </a:r>
          </a:p>
          <a:p>
            <a:pPr eaLnBrk="1" hangingPunct="1"/>
            <a:r>
              <a:rPr lang="en-US" altLang="en-US" dirty="0" smtClean="0"/>
              <a:t>If the packet matches a statement, the packet is either permitted or denied.</a:t>
            </a:r>
          </a:p>
          <a:p>
            <a:pPr eaLnBrk="1" hangingPunct="1"/>
            <a:r>
              <a:rPr lang="en-US" altLang="en-US" dirty="0" smtClean="0"/>
              <a:t>If the packet is permitted, and after the router processes the packet, the outgoing interface will also be checked for an ACL.</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129257" y="798944"/>
            <a:ext cx="4965424" cy="3460750"/>
          </a:xfrm>
          <a:prstGeom prst="rect">
            <a:avLst/>
          </a:prstGeom>
        </p:spPr>
      </p:pic>
    </p:spTree>
    <p:extLst>
      <p:ext uri="{BB962C8B-B14F-4D97-AF65-F5344CB8AC3E}">
        <p14:creationId xmlns:p14="http://schemas.microsoft.com/office/powerpoint/2010/main" val="3181532044"/>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 y="41393"/>
            <a:ext cx="7272864" cy="757551"/>
          </a:xfrm>
        </p:spPr>
        <p:txBody>
          <a:bodyPr/>
          <a:lstStyle/>
          <a:p>
            <a:r>
              <a:rPr lang="en-US" altLang="en-US" sz="1600" dirty="0" smtClean="0"/>
              <a:t>Common IPv4 Standard ACL Errors</a:t>
            </a:r>
            <a:br>
              <a:rPr lang="en-US" altLang="en-US" sz="1600" dirty="0" smtClean="0"/>
            </a:br>
            <a:r>
              <a:rPr lang="en-US" altLang="en-US" dirty="0" smtClean="0"/>
              <a:t>Troubleshooting Standard IPv4 ACLs – Example 1</a:t>
            </a:r>
          </a:p>
        </p:txBody>
      </p:sp>
      <p:sp>
        <p:nvSpPr>
          <p:cNvPr id="55299" name="Rectangle 3"/>
          <p:cNvSpPr>
            <a:spLocks noGrp="1" noChangeArrowheads="1"/>
          </p:cNvSpPr>
          <p:nvPr>
            <p:ph type="body" idx="1"/>
          </p:nvPr>
        </p:nvSpPr>
        <p:spPr>
          <a:xfrm>
            <a:off x="4631266" y="798944"/>
            <a:ext cx="4258734" cy="3886199"/>
          </a:xfrm>
        </p:spPr>
        <p:txBody>
          <a:bodyPr/>
          <a:lstStyle/>
          <a:p>
            <a:pPr eaLnBrk="1" hangingPunct="1"/>
            <a:r>
              <a:rPr lang="en-US" altLang="en-US" dirty="0" smtClean="0"/>
              <a:t>The most common errors involving ACLs:</a:t>
            </a:r>
          </a:p>
          <a:p>
            <a:pPr lvl="1"/>
            <a:r>
              <a:rPr lang="en-US" altLang="en-US" dirty="0" smtClean="0"/>
              <a:t>Entering ACEs in the wrong order</a:t>
            </a:r>
          </a:p>
          <a:p>
            <a:pPr lvl="1"/>
            <a:r>
              <a:rPr lang="en-US" altLang="en-US" dirty="0"/>
              <a:t>N</a:t>
            </a:r>
            <a:r>
              <a:rPr lang="en-US" altLang="en-US" dirty="0" smtClean="0"/>
              <a:t>ot specifying adequate ACL rules</a:t>
            </a:r>
          </a:p>
          <a:p>
            <a:pPr lvl="1"/>
            <a:r>
              <a:rPr lang="en-US" altLang="en-US" dirty="0" smtClean="0"/>
              <a:t>Applying the ACL using the wrong direction, wrong interface, or wrong source address</a:t>
            </a:r>
          </a:p>
          <a:p>
            <a:pPr eaLnBrk="1" hangingPunct="1"/>
            <a:r>
              <a:rPr lang="en-US" altLang="en-US" dirty="0" smtClean="0"/>
              <a:t>In the figure to the left, PC2 should not be able to access the File Server. However, PC1 can not access it either.</a:t>
            </a:r>
          </a:p>
          <a:p>
            <a:pPr eaLnBrk="1" hangingPunct="1"/>
            <a:r>
              <a:rPr lang="en-US" altLang="en-US" dirty="0" smtClean="0"/>
              <a:t>The output of the show access-list command shows the one deny statement in the ACL.</a:t>
            </a:r>
          </a:p>
          <a:p>
            <a:pPr eaLnBrk="1" hangingPunct="1"/>
            <a:r>
              <a:rPr lang="en-US" altLang="en-US" dirty="0" smtClean="0"/>
              <a:t>The set of commands on the right shows the solution.  The permit statement allows other devices to access since the implicit deny was blocking other traffic.</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4" name="Picture 3"/>
          <p:cNvPicPr>
            <a:picLocks noChangeAspect="1"/>
          </p:cNvPicPr>
          <p:nvPr/>
        </p:nvPicPr>
        <p:blipFill>
          <a:blip r:embed="rId3"/>
          <a:stretch>
            <a:fillRect/>
          </a:stretch>
        </p:blipFill>
        <p:spPr>
          <a:xfrm>
            <a:off x="137584" y="939800"/>
            <a:ext cx="4188883" cy="3551444"/>
          </a:xfrm>
          <a:prstGeom prst="rect">
            <a:avLst/>
          </a:prstGeom>
        </p:spPr>
      </p:pic>
    </p:spTree>
    <p:extLst>
      <p:ext uri="{BB962C8B-B14F-4D97-AF65-F5344CB8AC3E}">
        <p14:creationId xmlns:p14="http://schemas.microsoft.com/office/powerpoint/2010/main" val="19685999"/>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 y="41393"/>
            <a:ext cx="7272864" cy="757551"/>
          </a:xfrm>
        </p:spPr>
        <p:txBody>
          <a:bodyPr/>
          <a:lstStyle/>
          <a:p>
            <a:r>
              <a:rPr lang="en-US" altLang="en-US" sz="1600" dirty="0" smtClean="0"/>
              <a:t>Common IPv4 Standard ACL Errors</a:t>
            </a:r>
            <a:br>
              <a:rPr lang="en-US" altLang="en-US" sz="1600" dirty="0" smtClean="0"/>
            </a:br>
            <a:r>
              <a:rPr lang="en-US" altLang="en-US" dirty="0" smtClean="0"/>
              <a:t>Troubleshooting Standard IPv4 ACLs – Example 2</a:t>
            </a:r>
          </a:p>
        </p:txBody>
      </p:sp>
      <p:sp>
        <p:nvSpPr>
          <p:cNvPr id="55299" name="Rectangle 3"/>
          <p:cNvSpPr>
            <a:spLocks noGrp="1" noChangeArrowheads="1"/>
          </p:cNvSpPr>
          <p:nvPr>
            <p:ph type="body" idx="1"/>
          </p:nvPr>
        </p:nvSpPr>
        <p:spPr>
          <a:xfrm>
            <a:off x="4876801" y="798944"/>
            <a:ext cx="4032540" cy="4027055"/>
          </a:xfrm>
        </p:spPr>
        <p:txBody>
          <a:bodyPr/>
          <a:lstStyle/>
          <a:p>
            <a:pPr eaLnBrk="1" hangingPunct="1"/>
            <a:r>
              <a:rPr lang="en-US" altLang="en-US" dirty="0" smtClean="0"/>
              <a:t>The 192.168.11.0/24 network should not be able to access the 192.168.10.0/24 network.</a:t>
            </a:r>
          </a:p>
          <a:p>
            <a:pPr eaLnBrk="1" hangingPunct="1"/>
            <a:r>
              <a:rPr lang="en-US" altLang="en-US" dirty="0" smtClean="0"/>
              <a:t>PC2 cannot access PC1 as planned, however, it also cannot access the Internet through R2.</a:t>
            </a:r>
          </a:p>
          <a:p>
            <a:pPr eaLnBrk="1" hangingPunct="1"/>
            <a:r>
              <a:rPr lang="en-US" altLang="en-US" dirty="0" smtClean="0"/>
              <a:t>Problem:  access-list 20 was applied to G0/1 on an inbound direction </a:t>
            </a:r>
          </a:p>
          <a:p>
            <a:pPr eaLnBrk="1" hangingPunct="1"/>
            <a:r>
              <a:rPr lang="en-US" altLang="en-US" dirty="0" smtClean="0"/>
              <a:t>Where should ACL 20 be applied and in which direction?</a:t>
            </a:r>
          </a:p>
          <a:p>
            <a:pPr eaLnBrk="1" hangingPunct="1"/>
            <a:r>
              <a:rPr lang="en-US" altLang="en-US" dirty="0" smtClean="0"/>
              <a:t>In order for PC2 to access the Internet, ACL 20 needs to be removed from the G0/1 interface and applied outbound on the G0/0 interface.  </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82047" y="798944"/>
            <a:ext cx="3925888" cy="3850228"/>
          </a:xfrm>
          <a:prstGeom prst="rect">
            <a:avLst/>
          </a:prstGeom>
        </p:spPr>
      </p:pic>
    </p:spTree>
    <p:extLst>
      <p:ext uri="{BB962C8B-B14F-4D97-AF65-F5344CB8AC3E}">
        <p14:creationId xmlns:p14="http://schemas.microsoft.com/office/powerpoint/2010/main" val="2196079393"/>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 y="41393"/>
            <a:ext cx="7272864" cy="757551"/>
          </a:xfrm>
        </p:spPr>
        <p:txBody>
          <a:bodyPr/>
          <a:lstStyle/>
          <a:p>
            <a:r>
              <a:rPr lang="en-US" altLang="en-US" sz="1600" dirty="0" smtClean="0"/>
              <a:t>Common IPv4 Standard ACL Errors</a:t>
            </a:r>
            <a:br>
              <a:rPr lang="en-US" altLang="en-US" sz="1600" dirty="0" smtClean="0"/>
            </a:br>
            <a:r>
              <a:rPr lang="en-US" altLang="en-US" dirty="0" smtClean="0"/>
              <a:t>Troubleshooting Standard IPv4 ACLs – Example 3</a:t>
            </a:r>
          </a:p>
        </p:txBody>
      </p:sp>
      <p:sp>
        <p:nvSpPr>
          <p:cNvPr id="55299" name="Rectangle 3"/>
          <p:cNvSpPr>
            <a:spLocks noGrp="1" noChangeArrowheads="1"/>
          </p:cNvSpPr>
          <p:nvPr>
            <p:ph type="body" idx="1"/>
          </p:nvPr>
        </p:nvSpPr>
        <p:spPr>
          <a:xfrm>
            <a:off x="4392080" y="798945"/>
            <a:ext cx="4430188" cy="2401456"/>
          </a:xfrm>
        </p:spPr>
        <p:txBody>
          <a:bodyPr/>
          <a:lstStyle/>
          <a:p>
            <a:pPr eaLnBrk="1" hangingPunct="1"/>
            <a:r>
              <a:rPr lang="en-US" altLang="en-US" dirty="0" smtClean="0"/>
              <a:t>Only PC1 should be allowed to SSH to R1.</a:t>
            </a:r>
          </a:p>
          <a:p>
            <a:pPr eaLnBrk="1" hangingPunct="1"/>
            <a:r>
              <a:rPr lang="en-US" altLang="en-US" dirty="0" smtClean="0"/>
              <a:t>There is a problem with the </a:t>
            </a:r>
            <a:r>
              <a:rPr lang="en-US" altLang="en-US" dirty="0" err="1" smtClean="0"/>
              <a:t>config</a:t>
            </a:r>
            <a:r>
              <a:rPr lang="en-US" altLang="en-US" dirty="0" smtClean="0"/>
              <a:t> in the figure to the left since PC1 is unable to SSH to R1.</a:t>
            </a:r>
          </a:p>
          <a:p>
            <a:pPr eaLnBrk="1" hangingPunct="1"/>
            <a:r>
              <a:rPr lang="en-US" altLang="en-US" dirty="0" smtClean="0"/>
              <a:t>The ACL is permitting the 192.168.10.1 address which is the G0/0 interface.  However, the address that should be permitted is the PC1 host address of 192.168.10.10.</a:t>
            </a:r>
          </a:p>
          <a:p>
            <a:pPr eaLnBrk="1" hangingPunct="1"/>
            <a:r>
              <a:rPr lang="en-US" altLang="en-US" dirty="0" smtClean="0"/>
              <a:t>The solution is provided below:</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26483" y="798944"/>
            <a:ext cx="3939117" cy="3747390"/>
          </a:xfrm>
          <a:prstGeom prst="rect">
            <a:avLst/>
          </a:prstGeom>
        </p:spPr>
      </p:pic>
      <p:pic>
        <p:nvPicPr>
          <p:cNvPr id="3" name="Picture 2"/>
          <p:cNvPicPr>
            <a:picLocks noChangeAspect="1"/>
          </p:cNvPicPr>
          <p:nvPr/>
        </p:nvPicPr>
        <p:blipFill>
          <a:blip r:embed="rId4"/>
          <a:stretch>
            <a:fillRect/>
          </a:stretch>
        </p:blipFill>
        <p:spPr>
          <a:xfrm>
            <a:off x="4620684" y="3200401"/>
            <a:ext cx="3277038" cy="1523999"/>
          </a:xfrm>
          <a:prstGeom prst="rect">
            <a:avLst/>
          </a:prstGeom>
        </p:spPr>
      </p:pic>
    </p:spTree>
    <p:extLst>
      <p:ext uri="{BB962C8B-B14F-4D97-AF65-F5344CB8AC3E}">
        <p14:creationId xmlns:p14="http://schemas.microsoft.com/office/powerpoint/2010/main" val="1053646538"/>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 y="41393"/>
            <a:ext cx="7535330" cy="757551"/>
          </a:xfrm>
        </p:spPr>
        <p:txBody>
          <a:bodyPr/>
          <a:lstStyle/>
          <a:p>
            <a:r>
              <a:rPr lang="en-US" altLang="en-US" sz="1600" dirty="0" smtClean="0"/>
              <a:t>Common IPv4 Standard ACL Errors</a:t>
            </a:r>
            <a:br>
              <a:rPr lang="en-US" altLang="en-US" sz="1600" dirty="0" smtClean="0"/>
            </a:br>
            <a:r>
              <a:rPr lang="en-US" altLang="en-US" dirty="0" smtClean="0"/>
              <a:t>Packet Tracer – Troubleshooting Standard IPv4 ACLs</a:t>
            </a:r>
          </a:p>
        </p:txBody>
      </p:sp>
      <p:sp>
        <p:nvSpPr>
          <p:cNvPr id="55299" name="Rectangle 3"/>
          <p:cNvSpPr>
            <a:spLocks noGrp="1" noChangeArrowheads="1"/>
          </p:cNvSpPr>
          <p:nvPr>
            <p:ph type="body" idx="1"/>
          </p:nvPr>
        </p:nvSpPr>
        <p:spPr>
          <a:xfrm>
            <a:off x="4724401" y="2641600"/>
            <a:ext cx="4184940" cy="1066800"/>
          </a:xfrm>
        </p:spPr>
        <p:txBody>
          <a:bodyPr/>
          <a:lstStyle/>
          <a:p>
            <a:pPr eaLnBrk="1" hangingPunct="1"/>
            <a:r>
              <a:rPr lang="en-US" altLang="en-US" dirty="0" smtClean="0"/>
              <a:t>This Packet Tracer activity will require the troubleshooting of various IPv4 ACL issues.  </a:t>
            </a:r>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178858" y="798944"/>
            <a:ext cx="4545542" cy="3535422"/>
          </a:xfrm>
          <a:prstGeom prst="rect">
            <a:avLst/>
          </a:prstGeom>
        </p:spPr>
      </p:pic>
      <p:pic>
        <p:nvPicPr>
          <p:cNvPr id="3" name="Picture 2"/>
          <p:cNvPicPr>
            <a:picLocks noChangeAspect="1"/>
          </p:cNvPicPr>
          <p:nvPr/>
        </p:nvPicPr>
        <p:blipFill>
          <a:blip r:embed="rId4"/>
          <a:stretch>
            <a:fillRect/>
          </a:stretch>
        </p:blipFill>
        <p:spPr>
          <a:xfrm>
            <a:off x="4481518" y="1245071"/>
            <a:ext cx="4535482" cy="1074795"/>
          </a:xfrm>
          <a:prstGeom prst="rect">
            <a:avLst/>
          </a:prstGeom>
        </p:spPr>
      </p:pic>
    </p:spTree>
    <p:extLst>
      <p:ext uri="{BB962C8B-B14F-4D97-AF65-F5344CB8AC3E}">
        <p14:creationId xmlns:p14="http://schemas.microsoft.com/office/powerpoint/2010/main" val="305830346"/>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t>7</a:t>
            </a:r>
            <a:r>
              <a:rPr lang="en-US" dirty="0" smtClean="0"/>
              <a:t>.4 </a:t>
            </a:r>
            <a:r>
              <a:rPr lang="en-US" dirty="0"/>
              <a:t>Chapter Summary</a:t>
            </a:r>
          </a:p>
        </p:txBody>
      </p:sp>
    </p:spTree>
    <p:extLst>
      <p:ext uri="{BB962C8B-B14F-4D97-AF65-F5344CB8AC3E}">
        <p14:creationId xmlns:p14="http://schemas.microsoft.com/office/powerpoint/2010/main" val="3886944279"/>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8483598" cy="757551"/>
          </a:xfrm>
        </p:spPr>
        <p:txBody>
          <a:bodyPr/>
          <a:lstStyle/>
          <a:p>
            <a:r>
              <a:rPr lang="en-US" altLang="en-US" sz="1600" dirty="0" smtClean="0"/>
              <a:t>Securing VTY ports with a Standard IPv4 ACL</a:t>
            </a:r>
            <a:br>
              <a:rPr lang="en-US" altLang="en-US" sz="1600" dirty="0" smtClean="0"/>
            </a:br>
            <a:r>
              <a:rPr lang="en-US" altLang="en-US" dirty="0" smtClean="0"/>
              <a:t>Packet Tracer – Skills Integration Challenge</a:t>
            </a:r>
          </a:p>
        </p:txBody>
      </p:sp>
      <p:sp>
        <p:nvSpPr>
          <p:cNvPr id="55299" name="Rectangle 3"/>
          <p:cNvSpPr>
            <a:spLocks noGrp="1" noChangeArrowheads="1"/>
          </p:cNvSpPr>
          <p:nvPr>
            <p:ph type="body" idx="1"/>
          </p:nvPr>
        </p:nvSpPr>
        <p:spPr>
          <a:xfrm>
            <a:off x="5929303" y="1481667"/>
            <a:ext cx="2920770" cy="2235200"/>
          </a:xfrm>
        </p:spPr>
        <p:txBody>
          <a:bodyPr/>
          <a:lstStyle/>
          <a:p>
            <a:pPr eaLnBrk="1" hangingPunct="1"/>
            <a:r>
              <a:rPr lang="en-US" altLang="en-US" dirty="0" smtClean="0"/>
              <a:t>This Packet Tracer activity will require you to finish the IP addressing scheme, configure routing, and implement named access control lists.</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436033" y="794280"/>
            <a:ext cx="5493270" cy="3379788"/>
          </a:xfrm>
          <a:prstGeom prst="rect">
            <a:avLst/>
          </a:prstGeom>
        </p:spPr>
      </p:pic>
    </p:spTree>
    <p:extLst>
      <p:ext uri="{BB962C8B-B14F-4D97-AF65-F5344CB8AC3E}">
        <p14:creationId xmlns:p14="http://schemas.microsoft.com/office/powerpoint/2010/main" val="1606451021"/>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400" dirty="0" smtClean="0">
                <a:latin typeface="Arial" charset="0"/>
              </a:rPr>
              <a:t>Chapter 7</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886835263"/>
              </p:ext>
            </p:extLst>
          </p:nvPr>
        </p:nvGraphicFramePr>
        <p:xfrm>
          <a:off x="152927" y="798944"/>
          <a:ext cx="8174317" cy="3474720"/>
        </p:xfrm>
        <a:graphic>
          <a:graphicData uri="http://schemas.openxmlformats.org/drawingml/2006/table">
            <a:tbl>
              <a:tblPr firstRow="1" bandRow="1">
                <a:tableStyleId>{F5AB1C69-6EDB-4FF4-983F-18BD219EF322}</a:tableStyleId>
              </a:tblPr>
              <a:tblGrid>
                <a:gridCol w="7966037">
                  <a:extLst>
                    <a:ext uri="{9D8B030D-6E8A-4147-A177-3AD203B41FA5}">
                      <a16:colId xmlns:a16="http://schemas.microsoft.com/office/drawing/2014/main" val="2731093094"/>
                    </a:ext>
                  </a:extLst>
                </a:gridCol>
                <a:gridCol w="208280">
                  <a:extLst>
                    <a:ext uri="{9D8B030D-6E8A-4147-A177-3AD203B41FA5}">
                      <a16:colId xmlns:a16="http://schemas.microsoft.com/office/drawing/2014/main" val="2353496225"/>
                    </a:ext>
                  </a:extLst>
                </a:gridCol>
              </a:tblGrid>
              <a:tr h="370840">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access control lists (ACLs)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firewalls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access control entries (ACEs)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packet filtering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Standard ACLs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Extended ACLs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implicit deny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Inbound ACLs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Outbound ACLs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wildcard masks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named ACLs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inverse mask </a:t>
                      </a:r>
                    </a:p>
                    <a:p>
                      <a:pPr marL="173038" indent="-173038">
                        <a:spcBef>
                          <a:spcPts val="200"/>
                        </a:spcBef>
                        <a:spcAft>
                          <a:spcPts val="200"/>
                        </a:spcAft>
                        <a:buFont typeface="Arial" panose="020B0604020202020204" pitchFamily="34" charset="0"/>
                        <a:buChar cha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defTabSz="685777" rtl="0" eaLnBrk="1" latinLnBrk="0" hangingPunct="1">
                        <a:buFont typeface="Arial" panose="020B0604020202020204" pitchFamily="34" charset="0"/>
                        <a:buNone/>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3752238262"/>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82827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Rectangle 34"/>
          <p:cNvSpPr>
            <a:spLocks noGrp="1" noChangeArrowheads="1"/>
          </p:cNvSpPr>
          <p:nvPr>
            <p:ph idx="1"/>
          </p:nvPr>
        </p:nvSpPr>
        <p:spPr/>
        <p:txBody>
          <a:bodyPr/>
          <a:lstStyle/>
          <a:p>
            <a:pPr eaLnBrk="1" hangingPunct="1">
              <a:spcBef>
                <a:spcPct val="30000"/>
              </a:spcBef>
            </a:pPr>
            <a:r>
              <a:rPr lang="en-US" dirty="0"/>
              <a:t>Students should complete Chapter </a:t>
            </a:r>
            <a:r>
              <a:rPr lang="en-US" dirty="0" smtClean="0"/>
              <a:t>7, </a:t>
            </a:r>
            <a:r>
              <a:rPr lang="en-US" dirty="0"/>
              <a:t>“Assessment” after completing Chapter </a:t>
            </a:r>
            <a:r>
              <a:rPr lang="en-US" dirty="0" smtClean="0"/>
              <a:t>7.</a:t>
            </a:r>
            <a:endParaRPr lang="en-US" dirty="0"/>
          </a:p>
          <a:p>
            <a:pPr eaLnBrk="1" hangingPunct="1">
              <a:spcBef>
                <a:spcPct val="30000"/>
              </a:spcBef>
            </a:pPr>
            <a:r>
              <a:rPr lang="en-US" dirty="0"/>
              <a:t>Quizzes, labs, Packet Tracers and other activities can be used to informally assess student progress.</a:t>
            </a:r>
          </a:p>
        </p:txBody>
      </p:sp>
      <p:sp>
        <p:nvSpPr>
          <p:cNvPr id="7170" name="Rectangle 33"/>
          <p:cNvSpPr>
            <a:spLocks noGrp="1" noChangeArrowheads="1"/>
          </p:cNvSpPr>
          <p:nvPr>
            <p:ph type="title"/>
          </p:nvPr>
        </p:nvSpPr>
        <p:spPr/>
        <p:txBody>
          <a:bodyPr/>
          <a:lstStyle/>
          <a:p>
            <a:pPr eaLnBrk="1" hangingPunct="1"/>
            <a:r>
              <a:rPr lang="en-US"/>
              <a:t>Chapter 7: Assessment</a:t>
            </a:r>
          </a:p>
        </p:txBody>
      </p:sp>
    </p:spTree>
    <p:extLst>
      <p:ext uri="{BB962C8B-B14F-4D97-AF65-F5344CB8AC3E}">
        <p14:creationId xmlns:p14="http://schemas.microsoft.com/office/powerpoint/2010/main" val="129608035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idx="1"/>
          </p:nvPr>
        </p:nvSpPr>
        <p:spPr/>
        <p:txBody>
          <a:bodyPr/>
          <a:lstStyle/>
          <a:p>
            <a:pPr marL="0" indent="0">
              <a:lnSpc>
                <a:spcPct val="85000"/>
              </a:lnSpc>
              <a:spcBef>
                <a:spcPct val="30000"/>
              </a:spcBef>
              <a:buNone/>
            </a:pPr>
            <a:r>
              <a:rPr lang="en-US" dirty="0"/>
              <a:t>Prior to teaching Chapter </a:t>
            </a:r>
            <a:r>
              <a:rPr lang="en-US" dirty="0" smtClean="0"/>
              <a:t>7, </a:t>
            </a:r>
            <a:r>
              <a:rPr lang="en-US" dirty="0"/>
              <a:t>the instructor should:</a:t>
            </a:r>
          </a:p>
          <a:p>
            <a:pPr eaLnBrk="1" hangingPunct="1">
              <a:lnSpc>
                <a:spcPct val="85000"/>
              </a:lnSpc>
              <a:spcBef>
                <a:spcPct val="30000"/>
              </a:spcBef>
            </a:pPr>
            <a:r>
              <a:rPr lang="en-US" dirty="0"/>
              <a:t>Complete Chapter </a:t>
            </a:r>
            <a:r>
              <a:rPr lang="en-US" dirty="0" smtClean="0"/>
              <a:t>7, </a:t>
            </a:r>
            <a:r>
              <a:rPr lang="en-US" dirty="0"/>
              <a:t>“Assessment.”</a:t>
            </a:r>
          </a:p>
          <a:p>
            <a:pPr eaLnBrk="1" hangingPunct="1">
              <a:lnSpc>
                <a:spcPct val="85000"/>
              </a:lnSpc>
              <a:spcBef>
                <a:spcPct val="30000"/>
              </a:spcBef>
            </a:pPr>
            <a:r>
              <a:rPr lang="en-US" dirty="0"/>
              <a:t>The objectives of this chapter are:</a:t>
            </a:r>
          </a:p>
          <a:p>
            <a:pPr marL="557213" lvl="1" indent="-214313">
              <a:buFont typeface="Arial" panose="020B0604020202020204" pitchFamily="34" charset="0"/>
              <a:buChar char="•"/>
            </a:pPr>
            <a:r>
              <a:rPr lang="en-US" sz="1200" dirty="0" smtClean="0"/>
              <a:t>Explain how ACLs filter traffic.</a:t>
            </a:r>
          </a:p>
          <a:p>
            <a:pPr marL="557213" lvl="1" indent="-214313">
              <a:buFont typeface="Arial" panose="020B0604020202020204" pitchFamily="34" charset="0"/>
              <a:buChar char="•"/>
            </a:pPr>
            <a:r>
              <a:rPr lang="en-US" sz="1200" dirty="0" smtClean="0"/>
              <a:t>Explain how ACLs use wildcard masks.</a:t>
            </a:r>
          </a:p>
          <a:p>
            <a:pPr marL="557213" lvl="1" indent="-214313">
              <a:buFont typeface="Arial" panose="020B0604020202020204" pitchFamily="34" charset="0"/>
              <a:buChar char="•"/>
            </a:pPr>
            <a:r>
              <a:rPr lang="en-US" sz="1200" dirty="0" smtClean="0"/>
              <a:t>Explain how to create ACLs.</a:t>
            </a:r>
          </a:p>
          <a:p>
            <a:pPr marL="557213" lvl="1" indent="-214313">
              <a:buFont typeface="Arial" panose="020B0604020202020204" pitchFamily="34" charset="0"/>
              <a:buChar char="•"/>
            </a:pPr>
            <a:r>
              <a:rPr lang="en-US" sz="1200" dirty="0" smtClean="0"/>
              <a:t>Explain how to place ACLs.</a:t>
            </a:r>
          </a:p>
          <a:p>
            <a:pPr marL="557213" lvl="1" indent="-214313">
              <a:buFont typeface="Arial" panose="020B0604020202020204" pitchFamily="34" charset="0"/>
              <a:buChar char="•"/>
            </a:pPr>
            <a:r>
              <a:rPr lang="en-US" sz="1200" dirty="0" smtClean="0"/>
              <a:t>Configure standard IPv4 ACLs to filter traffic to meet networking requirements.</a:t>
            </a:r>
          </a:p>
          <a:p>
            <a:pPr marL="557213" lvl="1" indent="-214313">
              <a:buFont typeface="Arial" panose="020B0604020202020204" pitchFamily="34" charset="0"/>
              <a:buChar char="•"/>
            </a:pPr>
            <a:r>
              <a:rPr lang="en-US" sz="1200" dirty="0" smtClean="0"/>
              <a:t>Use sequence numbers to edit existing standard IPv4 ACLs.</a:t>
            </a:r>
          </a:p>
          <a:p>
            <a:pPr marL="557213" lvl="1" indent="-214313">
              <a:buFont typeface="Arial" panose="020B0604020202020204" pitchFamily="34" charset="0"/>
              <a:buChar char="•"/>
            </a:pPr>
            <a:r>
              <a:rPr lang="en-US" sz="1200" dirty="0" smtClean="0"/>
              <a:t>Configure a standard ACL to secure VTY access.</a:t>
            </a:r>
          </a:p>
          <a:p>
            <a:pPr marL="557213" lvl="1" indent="-214313">
              <a:buFont typeface="Arial" panose="020B0604020202020204" pitchFamily="34" charset="0"/>
              <a:buChar char="•"/>
            </a:pPr>
            <a:r>
              <a:rPr lang="en-US" sz="1200" dirty="0" smtClean="0"/>
              <a:t>Explain how a router processes packets when an ACL is applied.</a:t>
            </a:r>
          </a:p>
          <a:p>
            <a:pPr marL="557213" lvl="1" indent="-214313">
              <a:buFont typeface="Arial" panose="020B0604020202020204" pitchFamily="34" charset="0"/>
              <a:buChar char="•"/>
            </a:pPr>
            <a:r>
              <a:rPr lang="en-US" sz="1200" dirty="0" smtClean="0"/>
              <a:t>Troubleshoot common standard IPv4 ACL errors using CLI commands.</a:t>
            </a:r>
          </a:p>
          <a:p>
            <a:pPr marL="342900" lvl="1" indent="0">
              <a:buNone/>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
        <p:nvSpPr>
          <p:cNvPr id="2" name="Title 1"/>
          <p:cNvSpPr>
            <a:spLocks noGrp="1"/>
          </p:cNvSpPr>
          <p:nvPr>
            <p:ph type="title"/>
          </p:nvPr>
        </p:nvSpPr>
        <p:spPr/>
        <p:txBody>
          <a:bodyPr/>
          <a:lstStyle/>
          <a:p>
            <a:r>
              <a:rPr lang="en-US"/>
              <a:t>Chapter 7: Best Practices</a:t>
            </a:r>
          </a:p>
        </p:txBody>
      </p:sp>
    </p:spTree>
    <p:extLst>
      <p:ext uri="{BB962C8B-B14F-4D97-AF65-F5344CB8AC3E}">
        <p14:creationId xmlns:p14="http://schemas.microsoft.com/office/powerpoint/2010/main" val="237934136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idx="1"/>
          </p:nvPr>
        </p:nvSpPr>
        <p:spPr/>
        <p:txBody>
          <a:bodyPr/>
          <a:lstStyle/>
          <a:p>
            <a:pPr marL="169545" indent="-169545"/>
            <a:r>
              <a:rPr lang="en-US" dirty="0" smtClean="0">
                <a:cs typeface="Arial"/>
              </a:rPr>
              <a:t>The best way to learn access lists are to configure them and troubleshoot.  Make this chapter as hands-on as possible.</a:t>
            </a:r>
          </a:p>
          <a:p>
            <a:pPr marL="169545" indent="-169545"/>
            <a:r>
              <a:rPr lang="en-US" dirty="0" smtClean="0">
                <a:cs typeface="Arial"/>
              </a:rPr>
              <a:t>Provide lots of examples and ask students to determine what will happen based on how the access-lists are configured.   For example:</a:t>
            </a:r>
          </a:p>
          <a:p>
            <a:pPr marL="358457" lvl="1" indent="-169545"/>
            <a:r>
              <a:rPr lang="en-US" dirty="0" smtClean="0">
                <a:cs typeface="Arial"/>
              </a:rPr>
              <a:t>What are each of these access-lists doing?  </a:t>
            </a:r>
          </a:p>
          <a:p>
            <a:pPr marL="358457" lvl="1" indent="-169545"/>
            <a:r>
              <a:rPr lang="en-US" dirty="0" smtClean="0">
                <a:cs typeface="Arial"/>
              </a:rPr>
              <a:t>Are they configured in the direction and on the right interface?  </a:t>
            </a:r>
          </a:p>
          <a:p>
            <a:pPr marL="358457" lvl="1" indent="-169545"/>
            <a:r>
              <a:rPr lang="en-US" dirty="0" smtClean="0">
                <a:cs typeface="Arial"/>
              </a:rPr>
              <a:t>Which devices are affected?</a:t>
            </a:r>
          </a:p>
          <a:p>
            <a:pPr marL="169545" indent="-169545"/>
            <a:r>
              <a:rPr lang="en-US" dirty="0" smtClean="0">
                <a:cs typeface="Arial"/>
              </a:rPr>
              <a:t>It is important to mention to students that routers do not apply ACLs on themselves, therefore, any traffic that originates on the router will not apply the ACLs on that traffic.</a:t>
            </a:r>
          </a:p>
          <a:p>
            <a:pPr marL="169545" indent="-169545"/>
            <a:r>
              <a:rPr lang="en-US" dirty="0" smtClean="0">
                <a:cs typeface="Arial"/>
              </a:rPr>
              <a:t>7.1.1.2</a:t>
            </a:r>
            <a:endParaRPr lang="en-US" dirty="0">
              <a:cs typeface="Arial"/>
            </a:endParaRPr>
          </a:p>
          <a:p>
            <a:pPr lvl="1"/>
            <a:r>
              <a:rPr lang="en-US" dirty="0">
                <a:cs typeface="Arial"/>
              </a:rPr>
              <a:t>Standard ACLs only filter at Layer 3.  Extended ACLs filter at </a:t>
            </a:r>
            <a:r>
              <a:rPr lang="en-US" dirty="0" smtClean="0">
                <a:cs typeface="Arial"/>
              </a:rPr>
              <a:t>Layers 3 </a:t>
            </a:r>
            <a:r>
              <a:rPr lang="en-US" dirty="0">
                <a:cs typeface="Arial"/>
              </a:rPr>
              <a:t>and Layer 4.</a:t>
            </a:r>
          </a:p>
          <a:p>
            <a:pPr lvl="1"/>
            <a:r>
              <a:rPr lang="en-US" dirty="0">
                <a:cs typeface="Arial"/>
              </a:rPr>
              <a:t>Extended ACLs are beyond the scope of this course</a:t>
            </a:r>
            <a:r>
              <a:rPr lang="en-US" dirty="0" smtClean="0">
                <a:cs typeface="Arial"/>
              </a:rPr>
              <a:t>.</a:t>
            </a:r>
            <a:endParaRPr lang="en-US" dirty="0">
              <a:cs typeface="Arial"/>
            </a:endParaRPr>
          </a:p>
          <a:p>
            <a:pPr marL="169545" indent="-169545"/>
            <a:endParaRPr lang="en-US" dirty="0">
              <a:cs typeface="Arial"/>
            </a:endParaRPr>
          </a:p>
          <a:p>
            <a:pPr marL="169545" indent="-169545"/>
            <a:endParaRPr lang="en-US" dirty="0">
              <a:cs typeface="Arial"/>
            </a:endParaRPr>
          </a:p>
        </p:txBody>
      </p:sp>
      <p:sp>
        <p:nvSpPr>
          <p:cNvPr id="2" name="Title 1"/>
          <p:cNvSpPr>
            <a:spLocks noGrp="1"/>
          </p:cNvSpPr>
          <p:nvPr>
            <p:ph type="title"/>
          </p:nvPr>
        </p:nvSpPr>
        <p:spPr/>
        <p:txBody>
          <a:bodyPr/>
          <a:lstStyle/>
          <a:p>
            <a:r>
              <a:rPr lang="en-US"/>
              <a:t>Chapter 7: Best Practices (Cont.)</a:t>
            </a:r>
          </a:p>
        </p:txBody>
      </p:sp>
    </p:spTree>
    <p:extLst>
      <p:ext uri="{BB962C8B-B14F-4D97-AF65-F5344CB8AC3E}">
        <p14:creationId xmlns:p14="http://schemas.microsoft.com/office/powerpoint/2010/main" val="392907173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idx="1"/>
          </p:nvPr>
        </p:nvSpPr>
        <p:spPr>
          <a:xfrm>
            <a:off x="144065" y="798945"/>
            <a:ext cx="8853286" cy="3823856"/>
          </a:xfrm>
        </p:spPr>
        <p:txBody>
          <a:bodyPr/>
          <a:lstStyle/>
          <a:p>
            <a:r>
              <a:rPr lang="en-US" dirty="0" smtClean="0"/>
              <a:t>7.1.2.2</a:t>
            </a:r>
          </a:p>
          <a:p>
            <a:pPr lvl="1"/>
            <a:r>
              <a:rPr lang="en-US" dirty="0" smtClean="0"/>
              <a:t>Work through lots of examples of ACL wildcard masking.</a:t>
            </a:r>
          </a:p>
          <a:p>
            <a:r>
              <a:rPr lang="en-US" dirty="0" smtClean="0"/>
              <a:t>7.2.2.1 </a:t>
            </a:r>
            <a:endParaRPr lang="en-US" dirty="0"/>
          </a:p>
          <a:p>
            <a:pPr lvl="1"/>
            <a:r>
              <a:rPr lang="en-US" dirty="0" smtClean="0"/>
              <a:t>Mention to students that </a:t>
            </a:r>
            <a:r>
              <a:rPr lang="en-US" dirty="0"/>
              <a:t>when using the </a:t>
            </a:r>
            <a:r>
              <a:rPr lang="en-US" b="1" dirty="0"/>
              <a:t>no access-list</a:t>
            </a:r>
            <a:r>
              <a:rPr lang="en-US" dirty="0"/>
              <a:t> command, different IOS software releases </a:t>
            </a:r>
            <a:r>
              <a:rPr lang="en-US" dirty="0" smtClean="0"/>
              <a:t>behave differently</a:t>
            </a:r>
            <a:r>
              <a:rPr lang="en-US" dirty="0"/>
              <a:t>. </a:t>
            </a:r>
            <a:endParaRPr lang="en-US" dirty="0" smtClean="0"/>
          </a:p>
          <a:p>
            <a:pPr lvl="1"/>
            <a:r>
              <a:rPr lang="en-US" dirty="0" smtClean="0"/>
              <a:t>If </a:t>
            </a:r>
            <a:r>
              <a:rPr lang="en-US" dirty="0"/>
              <a:t>the ACL that has been deleted is still applied to an interface, some IOS versions act as if no ACL is protecting your network while others deny all traffic. </a:t>
            </a:r>
            <a:endParaRPr lang="en-US" dirty="0" smtClean="0"/>
          </a:p>
          <a:p>
            <a:pPr lvl="1"/>
            <a:r>
              <a:rPr lang="en-US" dirty="0" smtClean="0"/>
              <a:t>It is </a:t>
            </a:r>
            <a:r>
              <a:rPr lang="en-US" dirty="0"/>
              <a:t>good practice to remove the reference to the access list from the interface before modifying the access list. </a:t>
            </a:r>
            <a:endParaRPr lang="en-US" dirty="0" smtClean="0"/>
          </a:p>
          <a:p>
            <a:pPr lvl="1"/>
            <a:r>
              <a:rPr lang="en-US" dirty="0" smtClean="0"/>
              <a:t>If </a:t>
            </a:r>
            <a:r>
              <a:rPr lang="en-US" dirty="0"/>
              <a:t>there is an error in the new list, disable it and troubleshoot the </a:t>
            </a:r>
            <a:r>
              <a:rPr lang="en-US" dirty="0" smtClean="0"/>
              <a:t>problem</a:t>
            </a:r>
            <a:r>
              <a:rPr lang="en-US" dirty="0"/>
              <a:t> </a:t>
            </a:r>
            <a:r>
              <a:rPr lang="en-US" dirty="0" smtClean="0"/>
              <a:t>so you can correct the issue without the ACL configured.</a:t>
            </a:r>
            <a:endParaRPr lang="en-US" dirty="0"/>
          </a:p>
          <a:p>
            <a:pPr lvl="0">
              <a:buClr>
                <a:srgbClr val="58585B"/>
              </a:buClr>
            </a:pPr>
            <a:r>
              <a:rPr lang="en-US" dirty="0"/>
              <a:t>7.2.2.3</a:t>
            </a:r>
          </a:p>
          <a:p>
            <a:pPr lvl="1">
              <a:buClr>
                <a:srgbClr val="58585B"/>
              </a:buClr>
            </a:pPr>
            <a:r>
              <a:rPr lang="en-US" dirty="0"/>
              <a:t>Discuss best practices for numbering ACLs and leaving room for edits/additions</a:t>
            </a:r>
          </a:p>
          <a:p>
            <a:pPr lvl="1"/>
            <a:endParaRPr lang="en-US" dirty="0"/>
          </a:p>
        </p:txBody>
      </p:sp>
      <p:sp>
        <p:nvSpPr>
          <p:cNvPr id="2" name="Title 1"/>
          <p:cNvSpPr>
            <a:spLocks noGrp="1"/>
          </p:cNvSpPr>
          <p:nvPr>
            <p:ph type="title"/>
          </p:nvPr>
        </p:nvSpPr>
        <p:spPr/>
        <p:txBody>
          <a:bodyPr/>
          <a:lstStyle/>
          <a:p>
            <a:r>
              <a:rPr lang="en-US"/>
              <a:t>Chapter 7: Best Practices (Cont.)</a:t>
            </a:r>
          </a:p>
        </p:txBody>
      </p:sp>
    </p:spTree>
    <p:extLst>
      <p:ext uri="{BB962C8B-B14F-4D97-AF65-F5344CB8AC3E}">
        <p14:creationId xmlns:p14="http://schemas.microsoft.com/office/powerpoint/2010/main" val="388899861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788</TotalTime>
  <Words>4381</Words>
  <Application>Microsoft Office PowerPoint</Application>
  <PresentationFormat>On-screen Show (16:9)</PresentationFormat>
  <Paragraphs>842</Paragraphs>
  <Slides>59</Slides>
  <Notes>57</Notes>
  <HiddenSlides>10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ＭＳ Ｐゴシック</vt:lpstr>
      <vt:lpstr>Arial</vt:lpstr>
      <vt:lpstr>Calibri</vt:lpstr>
      <vt:lpstr>CiscoSans</vt:lpstr>
      <vt:lpstr>CiscoSans ExtraLight</vt:lpstr>
      <vt:lpstr>CiscoSans Thin</vt:lpstr>
      <vt:lpstr>Wingdings</vt:lpstr>
      <vt:lpstr>Default Theme</vt:lpstr>
      <vt:lpstr>Chapter 7: Access Control Lists</vt:lpstr>
      <vt:lpstr>Instructor Materials – Chapter 7 Planning Guide</vt:lpstr>
      <vt:lpstr>Chapter 7: Access Control Lists</vt:lpstr>
      <vt:lpstr>Chapter 7: Activities</vt:lpstr>
      <vt:lpstr>Chapter 7: Activities (Cont.)</vt:lpstr>
      <vt:lpstr>Chapter 7: Assessment</vt:lpstr>
      <vt:lpstr>Chapter 7: Best Practices</vt:lpstr>
      <vt:lpstr>Chapter 7: Best Practices (Cont.)</vt:lpstr>
      <vt:lpstr>Chapter 7: Best Practices (Cont.)</vt:lpstr>
      <vt:lpstr>Chapter 7: Additional Help</vt:lpstr>
      <vt:lpstr>PowerPoint Presentation</vt:lpstr>
      <vt:lpstr>Chapter 7: Access Control Lists</vt:lpstr>
      <vt:lpstr>Chapter 7 - Sections &amp; Objectives</vt:lpstr>
      <vt:lpstr>Chapter 7 - Sections &amp; Objectives (Cont.)</vt:lpstr>
      <vt:lpstr>7.1 ACL Operation</vt:lpstr>
      <vt:lpstr>Purpose of ACLs What is an ACL?</vt:lpstr>
      <vt:lpstr>Purpose of ACLs Packet Filtering</vt:lpstr>
      <vt:lpstr>Purpose of ACLs ACL Operation</vt:lpstr>
      <vt:lpstr>Purpose of ACLs Packet Tracer – ACL Demonstration</vt:lpstr>
      <vt:lpstr>Wildcard Masks in ACLs Introducing ACL Wildcard Masking</vt:lpstr>
      <vt:lpstr>Wildcard Masks in ACLs  Wildcard Mask Examples</vt:lpstr>
      <vt:lpstr>Wildcard Masks in ACLs  Calculating the Wildcard Mask</vt:lpstr>
      <vt:lpstr>Wildcard Masks in ACLs  Wildcard Mask Keywords</vt:lpstr>
      <vt:lpstr>Wildcard Masks in ACLs  Wildcard Mask Keyword Examples</vt:lpstr>
      <vt:lpstr>Guidelines for ACL Creation  General Guidelines for Creating ACLs</vt:lpstr>
      <vt:lpstr>Guidelines for ACL Creation  ACL Best Practices</vt:lpstr>
      <vt:lpstr>Guidelines for ACL Creation  General Guidelines for Creating ACLs</vt:lpstr>
      <vt:lpstr>Guidelines for ACL Creation  Standard ACL Placement</vt:lpstr>
      <vt:lpstr>7.2 Standard IPv4 ACLs</vt:lpstr>
      <vt:lpstr>Configure Standard IPv4 ACLs Numbered Standard IPv4 ACL Syntax</vt:lpstr>
      <vt:lpstr>Configure Standard IPv4 ACLs Applying Standard IPv4 ACLs to Interfaces</vt:lpstr>
      <vt:lpstr>Configure Standard IPv4 ACLs Numbered Standard IPv4 ACL Examples</vt:lpstr>
      <vt:lpstr>Configure Standard IPv4 ACLs Numbered Standard IPv4 ACL Examples (Cont.)</vt:lpstr>
      <vt:lpstr>Configure Standard IPv4 ACLs Named Standard IPv4 ACL Syntax</vt:lpstr>
      <vt:lpstr>Configure Standard IPv4 ACLs Packet Tracer – Configuring Numbered Standard IPv4 ACLs</vt:lpstr>
      <vt:lpstr>Configure Standard IPv4 ACLs Packet Tracer – Configuring Named Standard IPv4 ACLs</vt:lpstr>
      <vt:lpstr>Modify IPv4 ACLs Method 1 – Use a Text Editor</vt:lpstr>
      <vt:lpstr>Modify IPv4 ACLs Method 2 – Use Sequence Numbers</vt:lpstr>
      <vt:lpstr>Modify IPv4 ACLs Editing Standard Named ACLs</vt:lpstr>
      <vt:lpstr>Modify IPv4 ACLs Verifying ACLs</vt:lpstr>
      <vt:lpstr>Modify IPv4 ACLs ACL Statistics</vt:lpstr>
      <vt:lpstr>Modify IPv4 ACLs Lab – Configuring and Modifying Standard IPv4 ACLs</vt:lpstr>
      <vt:lpstr>Securing VTY ports with a Standard IPv4 ACL The access-class Command</vt:lpstr>
      <vt:lpstr>Securing VTY ports with a Standard IPv4 ACL Verifying the VTY Port is Secured</vt:lpstr>
      <vt:lpstr>Securing VTY ports with a Standard IPv4 ACL Packet Tracer – Configuring an IPv4 ACL on VTY Lines </vt:lpstr>
      <vt:lpstr>Securing VTY ports with a Standard IPv4 ACL Lab – Configuring and Verifying VTY Restrictions</vt:lpstr>
      <vt:lpstr>7.3 Troubleshoot ACLs</vt:lpstr>
      <vt:lpstr>Processing Packets with ACLs The Implicit Deny Any</vt:lpstr>
      <vt:lpstr>Processing Packets with ACLs The Order of ACEs in an ACL</vt:lpstr>
      <vt:lpstr>Processing Packets with ACLs Cisco IOS Reorders Standard ACLs</vt:lpstr>
      <vt:lpstr>Processing Packets with ACLs Routing Processes and ACLs</vt:lpstr>
      <vt:lpstr>Common IPv4 Standard ACL Errors Troubleshooting Standard IPv4 ACLs – Example 1</vt:lpstr>
      <vt:lpstr>Common IPv4 Standard ACL Errors Troubleshooting Standard IPv4 ACLs – Example 2</vt:lpstr>
      <vt:lpstr>Common IPv4 Standard ACL Errors Troubleshooting Standard IPv4 ACLs – Example 3</vt:lpstr>
      <vt:lpstr>Common IPv4 Standard ACL Errors Packet Tracer – Troubleshooting Standard IPv4 ACLs</vt:lpstr>
      <vt:lpstr>7.4 Chapter Summary</vt:lpstr>
      <vt:lpstr>Securing VTY ports with a Standard IPv4 ACL Packet Tracer – Skills Integration Challenge</vt:lpstr>
      <vt:lpstr>Chapter 7 New Terms and Commands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Access Control Lists</dc:title>
  <dc:creator>Torres,Frank A.</dc:creator>
  <cp:lastModifiedBy>Jane Gibbons -X (jagibbon - DEL ORO CONSULTING INC at Cisco)</cp:lastModifiedBy>
  <cp:revision>179</cp:revision>
  <dcterms:modified xsi:type="dcterms:W3CDTF">2017-12-20T17:10:25Z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ies>
</file>