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729" r:id="rId2"/>
    <p:sldId id="730" r:id="rId3"/>
    <p:sldId id="494" r:id="rId4"/>
    <p:sldId id="721" r:id="rId5"/>
    <p:sldId id="722" r:id="rId6"/>
    <p:sldId id="723" r:id="rId7"/>
    <p:sldId id="724" r:id="rId8"/>
    <p:sldId id="725" r:id="rId9"/>
    <p:sldId id="726" r:id="rId10"/>
    <p:sldId id="731" r:id="rId11"/>
    <p:sldId id="738" r:id="rId12"/>
    <p:sldId id="739" r:id="rId13"/>
    <p:sldId id="736" r:id="rId14"/>
    <p:sldId id="737" r:id="rId15"/>
    <p:sldId id="732" r:id="rId16"/>
    <p:sldId id="733" r:id="rId17"/>
    <p:sldId id="741" r:id="rId18"/>
    <p:sldId id="740" r:id="rId19"/>
    <p:sldId id="742" r:id="rId20"/>
    <p:sldId id="743" r:id="rId21"/>
    <p:sldId id="744" r:id="rId22"/>
    <p:sldId id="745" r:id="rId23"/>
    <p:sldId id="746" r:id="rId24"/>
    <p:sldId id="747" r:id="rId25"/>
    <p:sldId id="748" r:id="rId26"/>
    <p:sldId id="749" r:id="rId27"/>
    <p:sldId id="751" r:id="rId28"/>
    <p:sldId id="765" r:id="rId29"/>
    <p:sldId id="752" r:id="rId30"/>
    <p:sldId id="766" r:id="rId31"/>
    <p:sldId id="753" r:id="rId32"/>
    <p:sldId id="755" r:id="rId33"/>
    <p:sldId id="756" r:id="rId34"/>
    <p:sldId id="761" r:id="rId35"/>
    <p:sldId id="754" r:id="rId36"/>
    <p:sldId id="757" r:id="rId37"/>
    <p:sldId id="758" r:id="rId38"/>
    <p:sldId id="759" r:id="rId39"/>
    <p:sldId id="760" r:id="rId40"/>
    <p:sldId id="762" r:id="rId41"/>
    <p:sldId id="763" r:id="rId42"/>
    <p:sldId id="750" r:id="rId43"/>
    <p:sldId id="764"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03"/>
    <a:srgbClr val="06FF0E"/>
    <a:srgbClr val="CC14BE"/>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5E63F-011A-3E43-A312-98E7CA0808B8}" type="datetimeFigureOut">
              <a:rPr lang="en-US" smtClean="0"/>
              <a:pPr/>
              <a:t>2/22/18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4F18CF-6D04-D149-A2BD-325B25DE722B}" type="slidenum">
              <a:rPr lang="en-US" smtClean="0"/>
              <a:pPr/>
              <a:t>‹#›</a:t>
            </a:fld>
            <a:endParaRPr lang="en-US"/>
          </a:p>
        </p:txBody>
      </p:sp>
    </p:spTree>
    <p:extLst>
      <p:ext uri="{BB962C8B-B14F-4D97-AF65-F5344CB8AC3E}">
        <p14:creationId xmlns:p14="http://schemas.microsoft.com/office/powerpoint/2010/main" val="863982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134AB6-D105-B94F-AF6A-AF4BFCAA1F29}" type="slidenum">
              <a:rPr lang="en-US"/>
              <a:pPr>
                <a:defRPr/>
              </a:pPr>
              <a:t>‹#›</a:t>
            </a:fld>
            <a:endParaRPr lang="en-US"/>
          </a:p>
        </p:txBody>
      </p:sp>
    </p:spTree>
    <p:extLst>
      <p:ext uri="{BB962C8B-B14F-4D97-AF65-F5344CB8AC3E}">
        <p14:creationId xmlns:p14="http://schemas.microsoft.com/office/powerpoint/2010/main" val="15307570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a:t>
            </a:fld>
            <a:endParaRPr lang="en-US"/>
          </a:p>
        </p:txBody>
      </p:sp>
    </p:spTree>
    <p:extLst>
      <p:ext uri="{BB962C8B-B14F-4D97-AF65-F5344CB8AC3E}">
        <p14:creationId xmlns:p14="http://schemas.microsoft.com/office/powerpoint/2010/main" val="1188817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we are</a:t>
            </a:r>
            <a:r>
              <a:rPr lang="en-US" baseline="0" dirty="0" smtClean="0"/>
              <a:t> using, for example, </a:t>
            </a:r>
            <a:r>
              <a:rPr lang="en-US" dirty="0" smtClean="0"/>
              <a:t>[Bob owes Alice $10]</a:t>
            </a:r>
            <a:r>
              <a:rPr lang="en-US" baseline="-25000" dirty="0" smtClean="0"/>
              <a:t>Bob</a:t>
            </a:r>
            <a:r>
              <a:rPr lang="en-US" dirty="0" smtClean="0"/>
              <a:t> </a:t>
            </a:r>
            <a:r>
              <a:rPr lang="en-US" baseline="0" dirty="0" smtClean="0"/>
              <a:t>as shorthand for (M,[h(M)</a:t>
            </a:r>
            <a:r>
              <a:rPr lang="en-US" dirty="0" smtClean="0"/>
              <a:t> ]</a:t>
            </a:r>
            <a:r>
              <a:rPr lang="en-US" baseline="-25000" dirty="0" smtClean="0"/>
              <a:t>Bob</a:t>
            </a:r>
            <a:r>
              <a:rPr lang="en-US" dirty="0" smtClean="0"/>
              <a:t>)</a:t>
            </a:r>
            <a:r>
              <a:rPr lang="en-US" baseline="0" dirty="0" smtClean="0"/>
              <a:t>, where M=“</a:t>
            </a:r>
            <a:r>
              <a:rPr lang="en-US" dirty="0" smtClean="0"/>
              <a:t>Bob owes Alice $10” </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11</a:t>
            </a:fld>
            <a:endParaRPr lang="en-US"/>
          </a:p>
        </p:txBody>
      </p:sp>
    </p:spTree>
    <p:extLst>
      <p:ext uri="{BB962C8B-B14F-4D97-AF65-F5344CB8AC3E}">
        <p14:creationId xmlns:p14="http://schemas.microsoft.com/office/powerpoint/2010/main" val="291045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continue to use</a:t>
            </a:r>
            <a:r>
              <a:rPr lang="en-US" baseline="0" dirty="0" smtClean="0"/>
              <a:t> the shorthand </a:t>
            </a:r>
            <a:r>
              <a:rPr lang="en-US" dirty="0" smtClean="0"/>
              <a:t>[Bob owes Alice $10]</a:t>
            </a:r>
            <a:r>
              <a:rPr lang="en-US" baseline="-25000" dirty="0" smtClean="0"/>
              <a:t>Bob</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12</a:t>
            </a:fld>
            <a:endParaRPr lang="en-US"/>
          </a:p>
        </p:txBody>
      </p:sp>
    </p:spTree>
    <p:extLst>
      <p:ext uri="{BB962C8B-B14F-4D97-AF65-F5344CB8AC3E}">
        <p14:creationId xmlns:p14="http://schemas.microsoft.com/office/powerpoint/2010/main" val="2910457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13</a:t>
            </a:fld>
            <a:endParaRPr lang="en-US"/>
          </a:p>
        </p:txBody>
      </p:sp>
    </p:spTree>
    <p:extLst>
      <p:ext uri="{BB962C8B-B14F-4D97-AF65-F5344CB8AC3E}">
        <p14:creationId xmlns:p14="http://schemas.microsoft.com/office/powerpoint/2010/main" val="2910457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with signatures, and transaction numbers, still relying on honor system for actual payments when we settle accounts at the end of the month.</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14</a:t>
            </a:fld>
            <a:endParaRPr lang="en-US"/>
          </a:p>
        </p:txBody>
      </p:sp>
    </p:spTree>
    <p:extLst>
      <p:ext uri="{BB962C8B-B14F-4D97-AF65-F5344CB8AC3E}">
        <p14:creationId xmlns:p14="http://schemas.microsoft.com/office/powerpoint/2010/main" val="2910457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like a bank account where you put money in, and each transaction is checked to make sure</a:t>
            </a:r>
            <a:r>
              <a:rPr lang="en-US" baseline="0" dirty="0" smtClean="0"/>
              <a:t> that it will not cause you to be overdrawn.</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15</a:t>
            </a:fld>
            <a:endParaRPr lang="en-US"/>
          </a:p>
        </p:txBody>
      </p:sp>
    </p:spTree>
    <p:extLst>
      <p:ext uri="{BB962C8B-B14F-4D97-AF65-F5344CB8AC3E}">
        <p14:creationId xmlns:p14="http://schemas.microsoft.com/office/powerpoint/2010/main" val="192766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this is l</a:t>
            </a:r>
            <a:r>
              <a:rPr lang="en-US" dirty="0" smtClean="0"/>
              <a:t>ike a bank account where a</a:t>
            </a:r>
            <a:r>
              <a:rPr lang="en-US" baseline="0" dirty="0" smtClean="0"/>
              <a:t> person is </a:t>
            </a:r>
            <a:r>
              <a:rPr lang="en-US" dirty="0" smtClean="0"/>
              <a:t>not allowed to be overdrawn.</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16</a:t>
            </a:fld>
            <a:endParaRPr lang="en-US"/>
          </a:p>
        </p:txBody>
      </p:sp>
    </p:spTree>
    <p:extLst>
      <p:ext uri="{BB962C8B-B14F-4D97-AF65-F5344CB8AC3E}">
        <p14:creationId xmlns:p14="http://schemas.microsoft.com/office/powerpoint/2010/main" val="3558239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Obvious</a:t>
            </a:r>
            <a:r>
              <a:rPr lang="en-US" baseline="0" dirty="0" smtClean="0"/>
              <a:t> concern: </a:t>
            </a:r>
            <a:r>
              <a:rPr lang="en-US" dirty="0" smtClean="0"/>
              <a:t>How can</a:t>
            </a:r>
            <a:r>
              <a:rPr lang="en-US" baseline="0" dirty="0" smtClean="0"/>
              <a:t> everyone</a:t>
            </a:r>
            <a:r>
              <a:rPr lang="en-US" dirty="0" smtClean="0"/>
              <a:t> have consistent view of ledger? </a:t>
            </a:r>
            <a:r>
              <a:rPr lang="en-US" baseline="0" dirty="0" smtClean="0"/>
              <a:t> </a:t>
            </a:r>
            <a:r>
              <a:rPr lang="en-US" dirty="0" smtClean="0"/>
              <a:t>Another </a:t>
            </a:r>
            <a:r>
              <a:rPr lang="en-US" dirty="0" smtClean="0"/>
              <a:t>concern is what happens if users (like Trudy)</a:t>
            </a:r>
            <a:r>
              <a:rPr lang="en-US" baseline="0" dirty="0" smtClean="0"/>
              <a:t> don’t follow the protocol? We’ll </a:t>
            </a:r>
            <a:r>
              <a:rPr lang="en-US" baseline="0" dirty="0" smtClean="0"/>
              <a:t>get to both of these issues momentarily.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21</a:t>
            </a:fld>
            <a:endParaRPr lang="en-US"/>
          </a:p>
        </p:txBody>
      </p:sp>
    </p:spTree>
    <p:extLst>
      <p:ext uri="{BB962C8B-B14F-4D97-AF65-F5344CB8AC3E}">
        <p14:creationId xmlns:p14="http://schemas.microsoft.com/office/powerpoint/2010/main" val="394910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more work is more better, so in case of conflict, just wait for a longer </a:t>
            </a:r>
            <a:r>
              <a:rPr lang="en-US" baseline="0" dirty="0" err="1" smtClean="0"/>
              <a:t>blockchain</a:t>
            </a:r>
            <a:r>
              <a:rPr lang="en-US" baseline="0" dirty="0" smtClean="0"/>
              <a:t> to show up</a:t>
            </a:r>
            <a:r>
              <a:rPr lang="is-IS" baseline="0" dirty="0" smtClean="0"/>
              <a:t>…</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32</a:t>
            </a:fld>
            <a:endParaRPr lang="en-US"/>
          </a:p>
        </p:txBody>
      </p:sp>
    </p:spTree>
    <p:extLst>
      <p:ext uri="{BB962C8B-B14F-4D97-AF65-F5344CB8AC3E}">
        <p14:creationId xmlns:p14="http://schemas.microsoft.com/office/powerpoint/2010/main" val="2177180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Trudy</a:t>
            </a:r>
            <a:r>
              <a:rPr lang="en-US" baseline="0" dirty="0" smtClean="0"/>
              <a:t> has violated the protocol, as she is supposed to send transactions and blocks to everybody. But, that’s just the kind of person that Trudy is</a:t>
            </a:r>
            <a:r>
              <a:rPr lang="is-IS" baseline="0" dirty="0" smtClean="0"/>
              <a:t>…</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35</a:t>
            </a:fld>
            <a:endParaRPr lang="en-US"/>
          </a:p>
        </p:txBody>
      </p:sp>
    </p:spTree>
    <p:extLst>
      <p:ext uri="{BB962C8B-B14F-4D97-AF65-F5344CB8AC3E}">
        <p14:creationId xmlns:p14="http://schemas.microsoft.com/office/powerpoint/2010/main" val="3012425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Bitcoin</a:t>
            </a:r>
            <a:r>
              <a:rPr lang="en-US" dirty="0" smtClean="0"/>
              <a:t>, users can (optionally) add transaction fees. This should keep miners happy, even when no more new </a:t>
            </a:r>
            <a:r>
              <a:rPr lang="en-US" dirty="0" err="1" smtClean="0"/>
              <a:t>bitcoins</a:t>
            </a:r>
            <a:r>
              <a:rPr lang="en-US" dirty="0" smtClean="0"/>
              <a:t> are available. </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39</a:t>
            </a:fld>
            <a:endParaRPr lang="en-US"/>
          </a:p>
        </p:txBody>
      </p:sp>
    </p:spTree>
    <p:extLst>
      <p:ext uri="{BB962C8B-B14F-4D97-AF65-F5344CB8AC3E}">
        <p14:creationId xmlns:p14="http://schemas.microsoft.com/office/powerpoint/2010/main" val="23599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article has some good info on </a:t>
            </a:r>
            <a:r>
              <a:rPr lang="en-US" dirty="0" err="1" smtClean="0"/>
              <a:t>DigiCash</a:t>
            </a:r>
            <a:r>
              <a:rPr lang="en-US" dirty="0" smtClean="0"/>
              <a:t> and pointer</a:t>
            </a:r>
            <a:r>
              <a:rPr lang="en-US" baseline="0" dirty="0" smtClean="0"/>
              <a:t>s for further reading: https://</a:t>
            </a:r>
            <a:r>
              <a:rPr lang="en-US" baseline="0" dirty="0" err="1" smtClean="0"/>
              <a:t>tedium.co</a:t>
            </a:r>
            <a:r>
              <a:rPr lang="en-US" baseline="0" dirty="0" smtClean="0"/>
              <a:t>/2017/11/27/</a:t>
            </a:r>
            <a:r>
              <a:rPr lang="en-US" baseline="0" dirty="0" err="1" smtClean="0"/>
              <a:t>digicash</a:t>
            </a:r>
            <a:r>
              <a:rPr lang="en-US" baseline="0" dirty="0" smtClean="0"/>
              <a:t>-</a:t>
            </a:r>
            <a:r>
              <a:rPr lang="en-US" baseline="0" dirty="0" err="1" smtClean="0"/>
              <a:t>ecash</a:t>
            </a:r>
            <a:r>
              <a:rPr lang="en-US" baseline="0" dirty="0" smtClean="0"/>
              <a:t>-</a:t>
            </a:r>
            <a:r>
              <a:rPr lang="en-US" baseline="0" dirty="0" err="1" smtClean="0"/>
              <a:t>bitcoin</a:t>
            </a:r>
            <a:r>
              <a:rPr lang="en-US" baseline="0" dirty="0" smtClean="0"/>
              <a:t>-history/</a:t>
            </a:r>
          </a:p>
          <a:p>
            <a:r>
              <a:rPr lang="en-US" baseline="0" dirty="0" smtClean="0"/>
              <a:t>With hindsight, it looks like </a:t>
            </a:r>
            <a:r>
              <a:rPr lang="en-US" baseline="0" dirty="0" err="1" smtClean="0"/>
              <a:t>DigiCash</a:t>
            </a:r>
            <a:r>
              <a:rPr lang="en-US" baseline="0" dirty="0" smtClean="0"/>
              <a:t> got a couple of things wrong. First, micropayments never caught on---instead, users “pay” for content by watching all of those horrible advertisements that pollute the Internet. Second, people don’t care nearly as much about anonymity on the Internet as seemed plausible then. There is a quote that comes to mind here: “What Orwell failed to predict is that we’d buy the cameras ourselves, and our biggest fear would be that nobody was watching” (this quote is often attributed to Keith Jensen, but your attentive author heard similar quotes many, many years ago).</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2</a:t>
            </a:fld>
            <a:endParaRPr lang="en-US"/>
          </a:p>
        </p:txBody>
      </p:sp>
    </p:spTree>
    <p:extLst>
      <p:ext uri="{BB962C8B-B14F-4D97-AF65-F5344CB8AC3E}">
        <p14:creationId xmlns:p14="http://schemas.microsoft.com/office/powerpoint/2010/main" val="79865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a cryptographic</a:t>
            </a:r>
            <a:r>
              <a:rPr lang="en-US" dirty="0" smtClean="0"/>
              <a:t> hash function</a:t>
            </a:r>
            <a:r>
              <a:rPr lang="en-US" baseline="0" dirty="0" smtClean="0"/>
              <a:t> h(x), the output is completely determined by the input. But, any change in input x to y (no matter how small) generates an output h(y) that is uncorrelated to h(x). Therefore, by hashing different inputs, the outputs behave like random numbers. </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4</a:t>
            </a:fld>
            <a:endParaRPr lang="en-US"/>
          </a:p>
        </p:txBody>
      </p:sp>
    </p:spTree>
    <p:extLst>
      <p:ext uri="{BB962C8B-B14F-4D97-AF65-F5344CB8AC3E}">
        <p14:creationId xmlns:p14="http://schemas.microsoft.com/office/powerpoint/2010/main" val="320189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5</a:t>
            </a:fld>
            <a:endParaRPr lang="en-US"/>
          </a:p>
        </p:txBody>
      </p:sp>
    </p:spTree>
    <p:extLst>
      <p:ext uri="{BB962C8B-B14F-4D97-AF65-F5344CB8AC3E}">
        <p14:creationId xmlns:p14="http://schemas.microsoft.com/office/powerpoint/2010/main" val="309073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6</a:t>
            </a:fld>
            <a:endParaRPr lang="en-US"/>
          </a:p>
        </p:txBody>
      </p:sp>
    </p:spTree>
    <p:extLst>
      <p:ext uri="{BB962C8B-B14F-4D97-AF65-F5344CB8AC3E}">
        <p14:creationId xmlns:p14="http://schemas.microsoft.com/office/powerpoint/2010/main" val="114603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7</a:t>
            </a:fld>
            <a:endParaRPr lang="en-US"/>
          </a:p>
        </p:txBody>
      </p:sp>
    </p:spTree>
    <p:extLst>
      <p:ext uri="{BB962C8B-B14F-4D97-AF65-F5344CB8AC3E}">
        <p14:creationId xmlns:p14="http://schemas.microsoft.com/office/powerpoint/2010/main" val="43739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8</a:t>
            </a:fld>
            <a:endParaRPr lang="en-US"/>
          </a:p>
        </p:txBody>
      </p:sp>
    </p:spTree>
    <p:extLst>
      <p:ext uri="{BB962C8B-B14F-4D97-AF65-F5344CB8AC3E}">
        <p14:creationId xmlns:p14="http://schemas.microsoft.com/office/powerpoint/2010/main" val="296273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any of</a:t>
            </a:r>
            <a:r>
              <a:rPr lang="en-US" baseline="0" dirty="0" smtClean="0"/>
              <a:t> the participants can add entries.</a:t>
            </a:r>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9</a:t>
            </a:fld>
            <a:endParaRPr lang="en-US"/>
          </a:p>
        </p:txBody>
      </p:sp>
    </p:spTree>
    <p:extLst>
      <p:ext uri="{BB962C8B-B14F-4D97-AF65-F5344CB8AC3E}">
        <p14:creationId xmlns:p14="http://schemas.microsoft.com/office/powerpoint/2010/main" val="22729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134AB6-D105-B94F-AF6A-AF4BFCAA1F29}" type="slidenum">
              <a:rPr lang="en-US" smtClean="0"/>
              <a:pPr>
                <a:defRPr/>
              </a:pPr>
              <a:t>10</a:t>
            </a:fld>
            <a:endParaRPr lang="en-US"/>
          </a:p>
        </p:txBody>
      </p:sp>
    </p:spTree>
    <p:extLst>
      <p:ext uri="{BB962C8B-B14F-4D97-AF65-F5344CB8AC3E}">
        <p14:creationId xmlns:p14="http://schemas.microsoft.com/office/powerpoint/2010/main" val="291045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de-DE" smtClean="0"/>
              <a:t>Blockchain                                                                                                                   </a:t>
            </a:r>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de-DE" smtClean="0"/>
              <a:t>Blockchain                                                                                                                   </a:t>
            </a:r>
            <a:endParaRPr lang="en-US" dirty="0" smtClean="0">
              <a:latin typeface="Times New Roman" charset="0"/>
            </a:endParaRPr>
          </a:p>
        </p:txBody>
      </p:sp>
      <p:sp>
        <p:nvSpPr>
          <p:cNvPr id="2" name="Slide Number Placeholder 1"/>
          <p:cNvSpPr>
            <a:spLocks noGrp="1"/>
          </p:cNvSpPr>
          <p:nvPr>
            <p:ph type="sldNum" sz="quarter" idx="4"/>
          </p:nvPr>
        </p:nvSpPr>
        <p:spPr>
          <a:xfrm>
            <a:off x="6400800" y="62484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2BDD8-E22B-664A-8631-6C777BC494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bBC-nXj3Ng4" TargetMode="External"/><Relationship Id="rId3" Type="http://schemas.openxmlformats.org/officeDocument/2006/relationships/hyperlink" Target="https://bitcoin.org/bitcoin.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7772400" cy="1143000"/>
          </a:xfrm>
        </p:spPr>
        <p:txBody>
          <a:bodyPr/>
          <a:lstStyle/>
          <a:p>
            <a:r>
              <a:rPr lang="en-US" dirty="0" err="1" smtClean="0"/>
              <a:t>Blockchain</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4948162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Ledger Entries</a:t>
            </a:r>
            <a:endParaRPr lang="en-US" dirty="0"/>
          </a:p>
        </p:txBody>
      </p:sp>
      <p:sp>
        <p:nvSpPr>
          <p:cNvPr id="3" name="Content Placeholder 2"/>
          <p:cNvSpPr>
            <a:spLocks noGrp="1"/>
          </p:cNvSpPr>
          <p:nvPr>
            <p:ph idx="1"/>
          </p:nvPr>
        </p:nvSpPr>
        <p:spPr/>
        <p:txBody>
          <a:bodyPr/>
          <a:lstStyle/>
          <a:p>
            <a:r>
              <a:rPr lang="en-US" dirty="0" smtClean="0"/>
              <a:t>How</a:t>
            </a:r>
            <a:r>
              <a:rPr lang="en-US" dirty="0" smtClean="0"/>
              <a:t> </a:t>
            </a:r>
            <a:r>
              <a:rPr lang="en-US" dirty="0" smtClean="0"/>
              <a:t>to prevent Trudy from inserting, say, “Bob owes Trudy $1M</a:t>
            </a:r>
            <a:r>
              <a:rPr lang="en-US" dirty="0" smtClean="0"/>
              <a:t>” ?</a:t>
            </a:r>
            <a:endParaRPr lang="en-US" dirty="0" smtClean="0"/>
          </a:p>
          <a:p>
            <a:r>
              <a:rPr lang="en-US" dirty="0"/>
              <a:t>L</a:t>
            </a:r>
            <a:r>
              <a:rPr lang="en-US" dirty="0" smtClean="0"/>
              <a:t>et’s </a:t>
            </a:r>
            <a:r>
              <a:rPr lang="en-US" dirty="0" smtClean="0"/>
              <a:t>require </a:t>
            </a:r>
            <a:r>
              <a:rPr lang="en-US" b="1" dirty="0" smtClean="0"/>
              <a:t>digital </a:t>
            </a:r>
            <a:r>
              <a:rPr lang="en-US" b="1" i="1" dirty="0" smtClean="0"/>
              <a:t>signatures</a:t>
            </a:r>
            <a:r>
              <a:rPr lang="en-US" dirty="0" smtClean="0"/>
              <a:t>   </a:t>
            </a:r>
          </a:p>
          <a:p>
            <a:pPr lvl="1"/>
            <a:r>
              <a:rPr lang="en-US" dirty="0" smtClean="0"/>
              <a:t>For </a:t>
            </a:r>
            <a:r>
              <a:rPr lang="en-US" dirty="0"/>
              <a:t>ledger entry to be </a:t>
            </a:r>
            <a:r>
              <a:rPr lang="en-US" dirty="0" smtClean="0"/>
              <a:t>valid, Bob must sign “</a:t>
            </a:r>
            <a:r>
              <a:rPr lang="en-US" dirty="0"/>
              <a:t>Bob owes Alice $</a:t>
            </a:r>
            <a:r>
              <a:rPr lang="en-US" dirty="0" smtClean="0"/>
              <a:t>10”, Trudy must sign “</a:t>
            </a:r>
            <a:r>
              <a:rPr lang="en-US" dirty="0"/>
              <a:t>Trudy owes Alice $25</a:t>
            </a:r>
            <a:r>
              <a:rPr lang="en-US" dirty="0" smtClean="0"/>
              <a:t>”, and so on </a:t>
            </a:r>
            <a:r>
              <a:rPr lang="is-IS" dirty="0" smtClean="0"/>
              <a:t>…</a:t>
            </a:r>
            <a:endParaRPr lang="en-US" dirty="0" smtClean="0"/>
          </a:p>
          <a:p>
            <a:r>
              <a:rPr lang="en-US" dirty="0" smtClean="0"/>
              <a:t>Then we know ledger entries are valid</a:t>
            </a:r>
          </a:p>
          <a:p>
            <a:pPr lvl="1"/>
            <a:r>
              <a:rPr lang="en-US" dirty="0" smtClean="0"/>
              <a:t>That is, the payer agrees to pay</a:t>
            </a:r>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472478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Ledger</a:t>
            </a:r>
            <a:endParaRPr lang="en-US" dirty="0"/>
          </a:p>
        </p:txBody>
      </p:sp>
      <p:sp>
        <p:nvSpPr>
          <p:cNvPr id="3" name="Content Placeholder 2"/>
          <p:cNvSpPr>
            <a:spLocks noGrp="1"/>
          </p:cNvSpPr>
          <p:nvPr>
            <p:ph idx="1"/>
          </p:nvPr>
        </p:nvSpPr>
        <p:spPr/>
        <p:txBody>
          <a:bodyPr/>
          <a:lstStyle/>
          <a:p>
            <a:r>
              <a:rPr lang="en-US" dirty="0" smtClean="0"/>
              <a:t>Ledger now looks like</a:t>
            </a:r>
          </a:p>
          <a:p>
            <a:pPr lvl="1"/>
            <a:r>
              <a:rPr lang="en-US" dirty="0" smtClean="0"/>
              <a:t>[Bob </a:t>
            </a:r>
            <a:r>
              <a:rPr lang="en-US" dirty="0"/>
              <a:t>owes Alice $</a:t>
            </a:r>
            <a:r>
              <a:rPr lang="en-US" dirty="0" smtClean="0"/>
              <a:t>10]</a:t>
            </a:r>
            <a:r>
              <a:rPr lang="en-US" baseline="-25000" dirty="0" smtClean="0"/>
              <a:t>Bob</a:t>
            </a:r>
            <a:r>
              <a:rPr lang="en-US" dirty="0" smtClean="0"/>
              <a:t>     </a:t>
            </a:r>
          </a:p>
          <a:p>
            <a:pPr lvl="1"/>
            <a:r>
              <a:rPr lang="en-US" dirty="0" smtClean="0"/>
              <a:t>[Charlie </a:t>
            </a:r>
            <a:r>
              <a:rPr lang="en-US" dirty="0"/>
              <a:t>owes </a:t>
            </a:r>
            <a:r>
              <a:rPr lang="en-US" dirty="0" smtClean="0"/>
              <a:t>Trudy </a:t>
            </a:r>
            <a:r>
              <a:rPr lang="en-US" dirty="0"/>
              <a:t>$</a:t>
            </a:r>
            <a:r>
              <a:rPr lang="en-US" dirty="0" smtClean="0"/>
              <a:t>30]</a:t>
            </a:r>
            <a:r>
              <a:rPr lang="en-US" baseline="-25000" dirty="0" smtClean="0"/>
              <a:t>Charlie</a:t>
            </a:r>
            <a:r>
              <a:rPr lang="en-US" dirty="0" smtClean="0"/>
              <a:t>     </a:t>
            </a:r>
          </a:p>
          <a:p>
            <a:pPr lvl="1"/>
            <a:r>
              <a:rPr lang="en-US" dirty="0" smtClean="0"/>
              <a:t>[Trudy </a:t>
            </a:r>
            <a:r>
              <a:rPr lang="en-US" dirty="0"/>
              <a:t>owes Alice $</a:t>
            </a:r>
            <a:r>
              <a:rPr lang="en-US" dirty="0" smtClean="0"/>
              <a:t>25]</a:t>
            </a:r>
            <a:r>
              <a:rPr lang="en-US" baseline="-25000" dirty="0" smtClean="0"/>
              <a:t>Trudy</a:t>
            </a:r>
            <a:r>
              <a:rPr lang="en-US" dirty="0" smtClean="0"/>
              <a:t>     </a:t>
            </a:r>
            <a:endParaRPr lang="en-US" dirty="0"/>
          </a:p>
          <a:p>
            <a:pPr lvl="1"/>
            <a:r>
              <a:rPr lang="en-US" dirty="0" smtClean="0"/>
              <a:t>and so on </a:t>
            </a:r>
            <a:r>
              <a:rPr lang="is-IS" dirty="0" smtClean="0"/>
              <a:t>…</a:t>
            </a:r>
            <a:endParaRPr lang="en-US" dirty="0" smtClean="0"/>
          </a:p>
          <a:p>
            <a:r>
              <a:rPr lang="en-US" dirty="0" smtClean="0"/>
              <a:t>And we know ledger entries are valid</a:t>
            </a:r>
          </a:p>
          <a:p>
            <a:r>
              <a:rPr lang="en-US" dirty="0" smtClean="0"/>
              <a:t>But, still some problems here</a:t>
            </a:r>
            <a:r>
              <a:rPr lang="is-IS" dirty="0" smtClean="0"/>
              <a:t>…</a:t>
            </a:r>
            <a:endParaRPr lang="en-US" dirty="0" smtClean="0"/>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6377904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a:t>
            </a:r>
            <a:r>
              <a:rPr lang="en-US" dirty="0" smtClean="0"/>
              <a:t>Ledger in Detail</a:t>
            </a:r>
            <a:endParaRPr lang="en-US" dirty="0"/>
          </a:p>
        </p:txBody>
      </p:sp>
      <p:sp>
        <p:nvSpPr>
          <p:cNvPr id="3" name="Content Placeholder 2"/>
          <p:cNvSpPr>
            <a:spLocks noGrp="1"/>
          </p:cNvSpPr>
          <p:nvPr>
            <p:ph idx="1"/>
          </p:nvPr>
        </p:nvSpPr>
        <p:spPr>
          <a:xfrm>
            <a:off x="304800" y="1828800"/>
            <a:ext cx="8610600" cy="4038600"/>
          </a:xfrm>
        </p:spPr>
        <p:txBody>
          <a:bodyPr/>
          <a:lstStyle/>
          <a:p>
            <a:r>
              <a:rPr lang="en-US" dirty="0" smtClean="0"/>
              <a:t>As an aside, note that signatures on previous slide really look like</a:t>
            </a:r>
          </a:p>
          <a:p>
            <a:pPr lvl="1"/>
            <a:r>
              <a:rPr lang="en-US" dirty="0" smtClean="0">
                <a:latin typeface="Arial"/>
                <a:cs typeface="Arial"/>
              </a:rPr>
              <a:t>(M</a:t>
            </a:r>
            <a:r>
              <a:rPr lang="en-US" baseline="-25000" dirty="0" smtClean="0">
                <a:latin typeface="Arial"/>
                <a:cs typeface="Arial"/>
              </a:rPr>
              <a:t>1</a:t>
            </a:r>
            <a:r>
              <a:rPr lang="en-US" dirty="0" smtClean="0">
                <a:latin typeface="Arial"/>
                <a:cs typeface="Arial"/>
              </a:rPr>
              <a:t>,[h(M</a:t>
            </a:r>
            <a:r>
              <a:rPr lang="en-US" baseline="-25000" dirty="0" smtClean="0">
                <a:latin typeface="Arial"/>
                <a:cs typeface="Arial"/>
              </a:rPr>
              <a:t>1</a:t>
            </a:r>
            <a:r>
              <a:rPr lang="en-US" dirty="0" smtClean="0">
                <a:latin typeface="Arial"/>
                <a:cs typeface="Arial"/>
              </a:rPr>
              <a:t>)]</a:t>
            </a:r>
            <a:r>
              <a:rPr lang="en-US" baseline="-25000" dirty="0" smtClean="0">
                <a:latin typeface="Arial"/>
                <a:cs typeface="Arial"/>
              </a:rPr>
              <a:t>Bob</a:t>
            </a:r>
            <a:r>
              <a:rPr lang="en-US" dirty="0" smtClean="0">
                <a:latin typeface="Arial"/>
                <a:cs typeface="Arial"/>
              </a:rPr>
              <a:t>)</a:t>
            </a:r>
            <a:r>
              <a:rPr lang="en-US" dirty="0" smtClean="0"/>
              <a:t>, where </a:t>
            </a:r>
            <a:r>
              <a:rPr lang="en-US" dirty="0" smtClean="0">
                <a:latin typeface="Arial"/>
                <a:cs typeface="Arial"/>
              </a:rPr>
              <a:t>M</a:t>
            </a:r>
            <a:r>
              <a:rPr lang="en-US" baseline="-25000" dirty="0" smtClean="0">
                <a:latin typeface="Arial"/>
                <a:cs typeface="Arial"/>
              </a:rPr>
              <a:t>1</a:t>
            </a:r>
            <a:r>
              <a:rPr lang="en-US" dirty="0" smtClean="0">
                <a:latin typeface="Arial"/>
                <a:cs typeface="Arial"/>
              </a:rPr>
              <a:t>=“Bob </a:t>
            </a:r>
            <a:r>
              <a:rPr lang="en-US" dirty="0">
                <a:latin typeface="Arial"/>
                <a:cs typeface="Arial"/>
              </a:rPr>
              <a:t>owes Alice $</a:t>
            </a:r>
            <a:r>
              <a:rPr lang="en-US" dirty="0" smtClean="0">
                <a:latin typeface="Arial"/>
                <a:cs typeface="Arial"/>
              </a:rPr>
              <a:t>10”       </a:t>
            </a:r>
          </a:p>
          <a:p>
            <a:pPr lvl="1"/>
            <a:r>
              <a:rPr lang="en-US" dirty="0">
                <a:latin typeface="Arial"/>
                <a:cs typeface="Arial"/>
              </a:rPr>
              <a:t>(</a:t>
            </a:r>
            <a:r>
              <a:rPr lang="en-US" dirty="0" smtClean="0">
                <a:latin typeface="Arial"/>
                <a:cs typeface="Arial"/>
              </a:rPr>
              <a:t>M</a:t>
            </a:r>
            <a:r>
              <a:rPr lang="en-US" baseline="-25000" dirty="0" smtClean="0">
                <a:latin typeface="Arial"/>
                <a:cs typeface="Arial"/>
              </a:rPr>
              <a:t>2</a:t>
            </a:r>
            <a:r>
              <a:rPr lang="en-US" dirty="0" smtClean="0">
                <a:latin typeface="Arial"/>
                <a:cs typeface="Arial"/>
              </a:rPr>
              <a:t>,</a:t>
            </a:r>
            <a:r>
              <a:rPr lang="en-US" dirty="0">
                <a:latin typeface="Arial"/>
                <a:cs typeface="Arial"/>
              </a:rPr>
              <a:t>[h(</a:t>
            </a:r>
            <a:r>
              <a:rPr lang="en-US" dirty="0" smtClean="0">
                <a:latin typeface="Arial"/>
                <a:cs typeface="Arial"/>
              </a:rPr>
              <a:t>M</a:t>
            </a:r>
            <a:r>
              <a:rPr lang="en-US" baseline="-25000" dirty="0" smtClean="0">
                <a:latin typeface="Arial"/>
                <a:cs typeface="Arial"/>
              </a:rPr>
              <a:t>2</a:t>
            </a:r>
            <a:r>
              <a:rPr lang="en-US" dirty="0" smtClean="0">
                <a:latin typeface="Arial"/>
                <a:cs typeface="Arial"/>
              </a:rPr>
              <a:t>)]</a:t>
            </a:r>
            <a:r>
              <a:rPr lang="en-US" baseline="-25000" dirty="0" smtClean="0">
                <a:latin typeface="Arial"/>
                <a:cs typeface="Arial"/>
              </a:rPr>
              <a:t>Charlie</a:t>
            </a:r>
            <a:r>
              <a:rPr lang="en-US" dirty="0" smtClean="0">
                <a:latin typeface="Arial"/>
                <a:cs typeface="Arial"/>
              </a:rPr>
              <a:t>)</a:t>
            </a:r>
            <a:r>
              <a:rPr lang="en-US" dirty="0"/>
              <a:t>, </a:t>
            </a:r>
            <a:r>
              <a:rPr lang="en-US" dirty="0" smtClean="0">
                <a:latin typeface="Arial"/>
                <a:cs typeface="Arial"/>
              </a:rPr>
              <a:t>M</a:t>
            </a:r>
            <a:r>
              <a:rPr lang="en-US" baseline="-25000" dirty="0" smtClean="0">
                <a:latin typeface="Arial"/>
                <a:cs typeface="Arial"/>
              </a:rPr>
              <a:t>2</a:t>
            </a:r>
            <a:r>
              <a:rPr lang="en-US" dirty="0" smtClean="0">
                <a:latin typeface="Arial"/>
                <a:cs typeface="Arial"/>
              </a:rPr>
              <a:t>=“Charlie </a:t>
            </a:r>
            <a:r>
              <a:rPr lang="en-US" dirty="0">
                <a:latin typeface="Arial"/>
                <a:cs typeface="Arial"/>
              </a:rPr>
              <a:t>owes </a:t>
            </a:r>
            <a:r>
              <a:rPr lang="en-US" dirty="0" smtClean="0">
                <a:latin typeface="Arial"/>
                <a:cs typeface="Arial"/>
              </a:rPr>
              <a:t>Trudy </a:t>
            </a:r>
            <a:r>
              <a:rPr lang="en-US" dirty="0">
                <a:latin typeface="Arial"/>
                <a:cs typeface="Arial"/>
              </a:rPr>
              <a:t>$</a:t>
            </a:r>
            <a:r>
              <a:rPr lang="en-US" dirty="0" smtClean="0">
                <a:latin typeface="Arial"/>
                <a:cs typeface="Arial"/>
              </a:rPr>
              <a:t>30”     </a:t>
            </a:r>
          </a:p>
          <a:p>
            <a:pPr lvl="1"/>
            <a:r>
              <a:rPr lang="en-US" dirty="0">
                <a:latin typeface="Arial"/>
                <a:cs typeface="Arial"/>
              </a:rPr>
              <a:t>(</a:t>
            </a:r>
            <a:r>
              <a:rPr lang="en-US" dirty="0" smtClean="0">
                <a:latin typeface="Arial"/>
                <a:cs typeface="Arial"/>
              </a:rPr>
              <a:t>M</a:t>
            </a:r>
            <a:r>
              <a:rPr lang="en-US" baseline="-25000" dirty="0" smtClean="0">
                <a:latin typeface="Arial"/>
                <a:cs typeface="Arial"/>
              </a:rPr>
              <a:t>3</a:t>
            </a:r>
            <a:r>
              <a:rPr lang="en-US" dirty="0" smtClean="0">
                <a:latin typeface="Arial"/>
                <a:cs typeface="Arial"/>
              </a:rPr>
              <a:t>,</a:t>
            </a:r>
            <a:r>
              <a:rPr lang="en-US" dirty="0">
                <a:latin typeface="Arial"/>
                <a:cs typeface="Arial"/>
              </a:rPr>
              <a:t>[h(</a:t>
            </a:r>
            <a:r>
              <a:rPr lang="en-US" dirty="0" smtClean="0">
                <a:latin typeface="Arial"/>
                <a:cs typeface="Arial"/>
              </a:rPr>
              <a:t>M</a:t>
            </a:r>
            <a:r>
              <a:rPr lang="en-US" baseline="-25000" dirty="0" smtClean="0">
                <a:latin typeface="Arial"/>
                <a:cs typeface="Arial"/>
              </a:rPr>
              <a:t>3</a:t>
            </a:r>
            <a:r>
              <a:rPr lang="en-US" dirty="0" smtClean="0">
                <a:latin typeface="Arial"/>
                <a:cs typeface="Arial"/>
              </a:rPr>
              <a:t>)]</a:t>
            </a:r>
            <a:r>
              <a:rPr lang="en-US" baseline="-25000" dirty="0" smtClean="0">
                <a:latin typeface="Arial"/>
                <a:cs typeface="Arial"/>
              </a:rPr>
              <a:t>Trudy</a:t>
            </a:r>
            <a:r>
              <a:rPr lang="en-US" dirty="0" smtClean="0">
                <a:latin typeface="Arial"/>
                <a:cs typeface="Arial"/>
              </a:rPr>
              <a:t>)</a:t>
            </a:r>
            <a:r>
              <a:rPr lang="en-US" dirty="0"/>
              <a:t>, </a:t>
            </a:r>
            <a:r>
              <a:rPr lang="en-US" dirty="0" smtClean="0">
                <a:latin typeface="Arial"/>
                <a:cs typeface="Arial"/>
              </a:rPr>
              <a:t>M</a:t>
            </a:r>
            <a:r>
              <a:rPr lang="en-US" baseline="-25000" dirty="0" smtClean="0">
                <a:latin typeface="Arial"/>
                <a:cs typeface="Arial"/>
              </a:rPr>
              <a:t>3</a:t>
            </a:r>
            <a:r>
              <a:rPr lang="en-US" dirty="0" smtClean="0">
                <a:latin typeface="Arial"/>
                <a:cs typeface="Arial"/>
              </a:rPr>
              <a:t>=“Trudy </a:t>
            </a:r>
            <a:r>
              <a:rPr lang="en-US" dirty="0">
                <a:latin typeface="Arial"/>
                <a:cs typeface="Arial"/>
              </a:rPr>
              <a:t>owes Alice $</a:t>
            </a:r>
            <a:r>
              <a:rPr lang="en-US" dirty="0" smtClean="0">
                <a:latin typeface="Arial"/>
                <a:cs typeface="Arial"/>
              </a:rPr>
              <a:t>25”</a:t>
            </a:r>
            <a:r>
              <a:rPr lang="en-US" dirty="0" smtClean="0"/>
              <a:t>    </a:t>
            </a:r>
            <a:endParaRPr lang="en-US" dirty="0"/>
          </a:p>
          <a:p>
            <a:pPr lvl="1"/>
            <a:r>
              <a:rPr lang="en-US" dirty="0"/>
              <a:t>A</a:t>
            </a:r>
            <a:r>
              <a:rPr lang="en-US" dirty="0" smtClean="0"/>
              <a:t>nd so on </a:t>
            </a:r>
            <a:r>
              <a:rPr lang="is-IS" dirty="0" smtClean="0"/>
              <a:t>…</a:t>
            </a:r>
            <a:endParaRPr lang="en-US" dirty="0" smtClean="0"/>
          </a:p>
          <a:p>
            <a:r>
              <a:rPr lang="en-US" dirty="0"/>
              <a:t>W</a:t>
            </a:r>
            <a:r>
              <a:rPr lang="en-US" dirty="0" smtClean="0"/>
              <a:t>e’ll use the shorthand on previous slide</a:t>
            </a:r>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3980554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Ledger Duplication</a:t>
            </a:r>
            <a:endParaRPr lang="en-US" dirty="0"/>
          </a:p>
        </p:txBody>
      </p:sp>
      <p:sp>
        <p:nvSpPr>
          <p:cNvPr id="3" name="Content Placeholder 2"/>
          <p:cNvSpPr>
            <a:spLocks noGrp="1"/>
          </p:cNvSpPr>
          <p:nvPr>
            <p:ph idx="1"/>
          </p:nvPr>
        </p:nvSpPr>
        <p:spPr>
          <a:xfrm>
            <a:off x="685800" y="1752600"/>
            <a:ext cx="7848600" cy="4267200"/>
          </a:xfrm>
        </p:spPr>
        <p:txBody>
          <a:bodyPr/>
          <a:lstStyle/>
          <a:p>
            <a:r>
              <a:rPr lang="en-US" dirty="0" smtClean="0"/>
              <a:t>Still, n</a:t>
            </a:r>
            <a:r>
              <a:rPr lang="en-US" dirty="0" smtClean="0"/>
              <a:t>othing </a:t>
            </a:r>
            <a:r>
              <a:rPr lang="en-US" dirty="0" smtClean="0"/>
              <a:t>to prevent Trudy from </a:t>
            </a:r>
            <a:r>
              <a:rPr lang="en-US" dirty="0" smtClean="0"/>
              <a:t>duplicating</a:t>
            </a:r>
            <a:r>
              <a:rPr lang="en-US" dirty="0"/>
              <a:t> </a:t>
            </a:r>
            <a:r>
              <a:rPr lang="en-US" dirty="0" smtClean="0"/>
              <a:t>a</a:t>
            </a:r>
            <a:r>
              <a:rPr lang="en-US" dirty="0" smtClean="0"/>
              <a:t> </a:t>
            </a:r>
            <a:r>
              <a:rPr lang="en-US" dirty="0" smtClean="0"/>
              <a:t>line</a:t>
            </a:r>
            <a:r>
              <a:rPr lang="is-IS" dirty="0" smtClean="0"/>
              <a:t>…</a:t>
            </a:r>
            <a:endParaRPr lang="en-US" dirty="0" smtClean="0"/>
          </a:p>
          <a:p>
            <a:pPr lvl="1"/>
            <a:r>
              <a:rPr lang="en-US" dirty="0" smtClean="0"/>
              <a:t>[Bob </a:t>
            </a:r>
            <a:r>
              <a:rPr lang="en-US" dirty="0"/>
              <a:t>owes Alice $</a:t>
            </a:r>
            <a:r>
              <a:rPr lang="en-US" dirty="0" smtClean="0"/>
              <a:t>10]</a:t>
            </a:r>
            <a:r>
              <a:rPr lang="en-US" baseline="-25000" dirty="0" smtClean="0"/>
              <a:t>Bob</a:t>
            </a:r>
            <a:r>
              <a:rPr lang="en-US" dirty="0" smtClean="0"/>
              <a:t>     </a:t>
            </a:r>
          </a:p>
          <a:p>
            <a:pPr lvl="1"/>
            <a:r>
              <a:rPr lang="en-US" dirty="0" smtClean="0"/>
              <a:t>[Charlie </a:t>
            </a:r>
            <a:r>
              <a:rPr lang="en-US" dirty="0"/>
              <a:t>owes </a:t>
            </a:r>
            <a:r>
              <a:rPr lang="en-US" dirty="0" smtClean="0"/>
              <a:t>Trudy </a:t>
            </a:r>
            <a:r>
              <a:rPr lang="en-US" dirty="0"/>
              <a:t>$</a:t>
            </a:r>
            <a:r>
              <a:rPr lang="en-US" dirty="0" smtClean="0"/>
              <a:t>30]</a:t>
            </a:r>
            <a:r>
              <a:rPr lang="en-US" baseline="-25000" dirty="0" smtClean="0"/>
              <a:t>Charlie</a:t>
            </a:r>
            <a:r>
              <a:rPr lang="en-US" dirty="0" smtClean="0"/>
              <a:t>     </a:t>
            </a:r>
          </a:p>
          <a:p>
            <a:pPr lvl="1"/>
            <a:r>
              <a:rPr lang="en-US" dirty="0" smtClean="0"/>
              <a:t>[Trudy </a:t>
            </a:r>
            <a:r>
              <a:rPr lang="en-US" dirty="0"/>
              <a:t>owes Alice $</a:t>
            </a:r>
            <a:r>
              <a:rPr lang="en-US" dirty="0" smtClean="0"/>
              <a:t>25]</a:t>
            </a:r>
            <a:r>
              <a:rPr lang="en-US" baseline="-25000" dirty="0" smtClean="0"/>
              <a:t>Trudy</a:t>
            </a:r>
            <a:r>
              <a:rPr lang="en-US" dirty="0" smtClean="0"/>
              <a:t>     </a:t>
            </a:r>
            <a:endParaRPr lang="en-US" dirty="0"/>
          </a:p>
          <a:p>
            <a:pPr lvl="1"/>
            <a:r>
              <a:rPr lang="en-US" dirty="0">
                <a:solidFill>
                  <a:srgbClr val="FF0000"/>
                </a:solidFill>
              </a:rPr>
              <a:t>[Charlie owes Trudy $30]</a:t>
            </a:r>
            <a:r>
              <a:rPr lang="en-US" baseline="-25000" dirty="0">
                <a:solidFill>
                  <a:srgbClr val="FF0000"/>
                </a:solidFill>
              </a:rPr>
              <a:t>Charlie</a:t>
            </a:r>
            <a:r>
              <a:rPr lang="en-US" dirty="0"/>
              <a:t>     </a:t>
            </a:r>
            <a:endParaRPr lang="en-US" dirty="0" smtClean="0"/>
          </a:p>
          <a:p>
            <a:r>
              <a:rPr lang="en-US" dirty="0" smtClean="0"/>
              <a:t>Signatures </a:t>
            </a:r>
            <a:r>
              <a:rPr lang="en-US" dirty="0" smtClean="0"/>
              <a:t>are still </a:t>
            </a:r>
            <a:r>
              <a:rPr lang="en-US" dirty="0" smtClean="0"/>
              <a:t>all valid </a:t>
            </a:r>
          </a:p>
          <a:p>
            <a:r>
              <a:rPr lang="en-US" dirty="0" smtClean="0"/>
              <a:t>How to prevent this attack?</a:t>
            </a:r>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7544443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Unique Ledger Entries</a:t>
            </a:r>
            <a:endParaRPr lang="en-US" dirty="0"/>
          </a:p>
        </p:txBody>
      </p:sp>
      <p:sp>
        <p:nvSpPr>
          <p:cNvPr id="3" name="Content Placeholder 2"/>
          <p:cNvSpPr>
            <a:spLocks noGrp="1"/>
          </p:cNvSpPr>
          <p:nvPr>
            <p:ph idx="1"/>
          </p:nvPr>
        </p:nvSpPr>
        <p:spPr>
          <a:xfrm>
            <a:off x="685800" y="1676400"/>
            <a:ext cx="7848600" cy="4343400"/>
          </a:xfrm>
        </p:spPr>
        <p:txBody>
          <a:bodyPr/>
          <a:lstStyle/>
          <a:p>
            <a:r>
              <a:rPr lang="en-US" dirty="0" smtClean="0"/>
              <a:t>Include unique transaction numbers</a:t>
            </a:r>
          </a:p>
          <a:p>
            <a:pPr lvl="1"/>
            <a:r>
              <a:rPr lang="en-US" dirty="0" smtClean="0"/>
              <a:t>[1, Bob </a:t>
            </a:r>
            <a:r>
              <a:rPr lang="en-US" dirty="0"/>
              <a:t>owes Alice $</a:t>
            </a:r>
            <a:r>
              <a:rPr lang="en-US" dirty="0" smtClean="0"/>
              <a:t>10]</a:t>
            </a:r>
            <a:r>
              <a:rPr lang="en-US" baseline="-25000" dirty="0" smtClean="0"/>
              <a:t>Bob</a:t>
            </a:r>
            <a:r>
              <a:rPr lang="en-US" dirty="0" smtClean="0"/>
              <a:t>     </a:t>
            </a:r>
          </a:p>
          <a:p>
            <a:pPr lvl="1"/>
            <a:r>
              <a:rPr lang="en-US" dirty="0" smtClean="0"/>
              <a:t>[2, Charlie </a:t>
            </a:r>
            <a:r>
              <a:rPr lang="en-US" dirty="0"/>
              <a:t>owes </a:t>
            </a:r>
            <a:r>
              <a:rPr lang="en-US" dirty="0" smtClean="0"/>
              <a:t>Trudy </a:t>
            </a:r>
            <a:r>
              <a:rPr lang="en-US" dirty="0"/>
              <a:t>$</a:t>
            </a:r>
            <a:r>
              <a:rPr lang="en-US" dirty="0" smtClean="0"/>
              <a:t>30]</a:t>
            </a:r>
            <a:r>
              <a:rPr lang="en-US" baseline="-25000" dirty="0" smtClean="0"/>
              <a:t>Charlie</a:t>
            </a:r>
            <a:r>
              <a:rPr lang="en-US" dirty="0" smtClean="0"/>
              <a:t>     </a:t>
            </a:r>
          </a:p>
          <a:p>
            <a:pPr lvl="1"/>
            <a:r>
              <a:rPr lang="en-US" dirty="0" smtClean="0"/>
              <a:t>[3, Trudy </a:t>
            </a:r>
            <a:r>
              <a:rPr lang="en-US" dirty="0"/>
              <a:t>owes Alice </a:t>
            </a:r>
            <a:r>
              <a:rPr lang="en-US" dirty="0" smtClean="0"/>
              <a:t>$25]</a:t>
            </a:r>
            <a:r>
              <a:rPr lang="en-US" baseline="-25000" dirty="0" smtClean="0"/>
              <a:t>Trudy</a:t>
            </a:r>
            <a:r>
              <a:rPr lang="en-US" dirty="0" smtClean="0"/>
              <a:t>     </a:t>
            </a:r>
          </a:p>
          <a:p>
            <a:pPr lvl="1"/>
            <a:r>
              <a:rPr lang="en-US" dirty="0" smtClean="0"/>
              <a:t>And so on</a:t>
            </a:r>
            <a:r>
              <a:rPr lang="is-IS" dirty="0" smtClean="0"/>
              <a:t>…</a:t>
            </a:r>
            <a:endParaRPr lang="en-US" dirty="0"/>
          </a:p>
          <a:p>
            <a:r>
              <a:rPr lang="en-US" dirty="0" smtClean="0"/>
              <a:t>Why does this help?</a:t>
            </a:r>
          </a:p>
          <a:p>
            <a:r>
              <a:rPr lang="en-US" dirty="0" smtClean="0"/>
              <a:t>We will never have an exact duplicate</a:t>
            </a:r>
          </a:p>
          <a:p>
            <a:pPr lvl="1"/>
            <a:r>
              <a:rPr lang="en-US" dirty="0" smtClean="0"/>
              <a:t>So any duplicate is invalid</a:t>
            </a:r>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324984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77200" cy="1143000"/>
          </a:xfrm>
        </p:spPr>
        <p:txBody>
          <a:bodyPr/>
          <a:lstStyle/>
          <a:p>
            <a:r>
              <a:rPr lang="en-US" dirty="0" smtClean="0"/>
              <a:t>Ledger Prepayment</a:t>
            </a:r>
            <a:endParaRPr lang="en-US" dirty="0"/>
          </a:p>
        </p:txBody>
      </p:sp>
      <p:sp>
        <p:nvSpPr>
          <p:cNvPr id="3" name="Content Placeholder 2"/>
          <p:cNvSpPr>
            <a:spLocks noGrp="1"/>
          </p:cNvSpPr>
          <p:nvPr>
            <p:ph idx="1"/>
          </p:nvPr>
        </p:nvSpPr>
        <p:spPr/>
        <p:txBody>
          <a:bodyPr/>
          <a:lstStyle/>
          <a:p>
            <a:r>
              <a:rPr lang="en-US" dirty="0" smtClean="0"/>
              <a:t>How to be sure participants pay up?</a:t>
            </a:r>
          </a:p>
          <a:p>
            <a:r>
              <a:rPr lang="en-US" dirty="0" smtClean="0"/>
              <a:t>Can s</a:t>
            </a:r>
            <a:r>
              <a:rPr lang="en-US" dirty="0" smtClean="0"/>
              <a:t>tart with </a:t>
            </a:r>
            <a:r>
              <a:rPr lang="en-US" dirty="0" smtClean="0"/>
              <a:t>Alice, Bob, Charlie, and Trudy all </a:t>
            </a:r>
            <a:r>
              <a:rPr lang="en-US" dirty="0" smtClean="0"/>
              <a:t>putting </a:t>
            </a:r>
            <a:r>
              <a:rPr lang="en-US" dirty="0" smtClean="0"/>
              <a:t>money into the pot</a:t>
            </a:r>
          </a:p>
          <a:p>
            <a:r>
              <a:rPr lang="en-US" dirty="0" smtClean="0"/>
              <a:t>And</a:t>
            </a:r>
            <a:r>
              <a:rPr lang="en-US" dirty="0" smtClean="0"/>
              <a:t> </a:t>
            </a:r>
            <a:r>
              <a:rPr lang="en-US" dirty="0" smtClean="0"/>
              <a:t>don’t allow any transaction that would result in negative balance</a:t>
            </a:r>
          </a:p>
          <a:p>
            <a:r>
              <a:rPr lang="en-US" dirty="0" smtClean="0"/>
              <a:t>Transaction must still be </a:t>
            </a:r>
            <a:r>
              <a:rPr lang="en-US" dirty="0" smtClean="0"/>
              <a:t>signed and </a:t>
            </a:r>
            <a:r>
              <a:rPr lang="is-IS" dirty="0" smtClean="0"/>
              <a:t>…</a:t>
            </a:r>
            <a:endParaRPr lang="en-US" dirty="0" smtClean="0"/>
          </a:p>
          <a:p>
            <a:r>
              <a:rPr lang="is-IS" dirty="0" smtClean="0"/>
              <a:t>… </a:t>
            </a:r>
            <a:r>
              <a:rPr lang="is-IS" dirty="0" smtClean="0"/>
              <a:t>now,</a:t>
            </a:r>
            <a:r>
              <a:rPr lang="en-US" dirty="0" smtClean="0"/>
              <a:t> </a:t>
            </a:r>
            <a:r>
              <a:rPr lang="en-US" dirty="0" smtClean="0"/>
              <a:t>nobody can “overdraw” account</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1237904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143000"/>
          </a:xfrm>
        </p:spPr>
        <p:txBody>
          <a:bodyPr/>
          <a:lstStyle/>
          <a:p>
            <a:r>
              <a:rPr lang="en-US" dirty="0" smtClean="0"/>
              <a:t>Ledger </a:t>
            </a:r>
            <a:r>
              <a:rPr lang="en-US" dirty="0" smtClean="0"/>
              <a:t>Prepayment Example</a:t>
            </a:r>
            <a:endParaRPr lang="en-US" dirty="0"/>
          </a:p>
        </p:txBody>
      </p:sp>
      <p:sp>
        <p:nvSpPr>
          <p:cNvPr id="3" name="Content Placeholder 2"/>
          <p:cNvSpPr>
            <a:spLocks noGrp="1"/>
          </p:cNvSpPr>
          <p:nvPr>
            <p:ph idx="1"/>
          </p:nvPr>
        </p:nvSpPr>
        <p:spPr>
          <a:xfrm>
            <a:off x="685800" y="1447800"/>
            <a:ext cx="7848600" cy="4724400"/>
          </a:xfrm>
        </p:spPr>
        <p:txBody>
          <a:bodyPr/>
          <a:lstStyle/>
          <a:p>
            <a:r>
              <a:rPr lang="en-US" dirty="0" smtClean="0"/>
              <a:t>Ledger </a:t>
            </a:r>
            <a:r>
              <a:rPr lang="en-US" dirty="0" smtClean="0"/>
              <a:t>example</a:t>
            </a:r>
            <a:r>
              <a:rPr lang="is-IS" dirty="0" smtClean="0"/>
              <a:t>…</a:t>
            </a:r>
            <a:endParaRPr lang="is-IS" dirty="0" smtClean="0"/>
          </a:p>
          <a:p>
            <a:pPr lvl="1"/>
            <a:r>
              <a:rPr lang="is-IS" dirty="0" smtClean="0"/>
              <a:t>Alice has $100 </a:t>
            </a:r>
            <a:r>
              <a:rPr lang="is-IS" dirty="0" smtClean="0">
                <a:latin typeface="Arial"/>
                <a:cs typeface="Arial"/>
              </a:rPr>
              <a:t>//</a:t>
            </a:r>
            <a:r>
              <a:rPr lang="is-IS" dirty="0" smtClean="0"/>
              <a:t> Alice’s initial stake</a:t>
            </a:r>
          </a:p>
          <a:p>
            <a:pPr lvl="1"/>
            <a:r>
              <a:rPr lang="is-IS" dirty="0" smtClean="0"/>
              <a:t>Bob has $100 </a:t>
            </a:r>
            <a:r>
              <a:rPr lang="is-IS" dirty="0">
                <a:latin typeface="Arial"/>
                <a:cs typeface="Arial"/>
              </a:rPr>
              <a:t>//</a:t>
            </a:r>
            <a:r>
              <a:rPr lang="is-IS" dirty="0" smtClean="0"/>
              <a:t> </a:t>
            </a:r>
            <a:r>
              <a:rPr lang="is-IS" dirty="0" smtClean="0"/>
              <a:t>Bob’s intial stake</a:t>
            </a:r>
          </a:p>
          <a:p>
            <a:pPr lvl="1"/>
            <a:r>
              <a:rPr lang="is-IS" dirty="0" smtClean="0"/>
              <a:t>Charlie has $</a:t>
            </a:r>
            <a:r>
              <a:rPr lang="is-IS" dirty="0" smtClean="0"/>
              <a:t>100 </a:t>
            </a:r>
            <a:r>
              <a:rPr lang="is-IS" dirty="0" smtClean="0">
                <a:latin typeface="Arial"/>
                <a:cs typeface="Arial"/>
              </a:rPr>
              <a:t>/</a:t>
            </a:r>
            <a:r>
              <a:rPr lang="is-IS" dirty="0">
                <a:latin typeface="Arial"/>
                <a:cs typeface="Arial"/>
              </a:rPr>
              <a:t>/</a:t>
            </a:r>
            <a:r>
              <a:rPr lang="is-IS" dirty="0" smtClean="0"/>
              <a:t> </a:t>
            </a:r>
            <a:r>
              <a:rPr lang="is-IS" dirty="0" smtClean="0"/>
              <a:t>Charlie’s initial stake</a:t>
            </a:r>
          </a:p>
          <a:p>
            <a:pPr lvl="1"/>
            <a:r>
              <a:rPr lang="is-IS" dirty="0" smtClean="0"/>
              <a:t>Trudy has $100 </a:t>
            </a:r>
            <a:r>
              <a:rPr lang="is-IS" dirty="0">
                <a:latin typeface="Arial"/>
                <a:cs typeface="Arial"/>
              </a:rPr>
              <a:t>//</a:t>
            </a:r>
            <a:r>
              <a:rPr lang="is-IS" dirty="0" smtClean="0"/>
              <a:t> </a:t>
            </a:r>
            <a:r>
              <a:rPr lang="is-IS" dirty="0" smtClean="0"/>
              <a:t>Trudy’s initial stake</a:t>
            </a:r>
          </a:p>
          <a:p>
            <a:pPr lvl="1"/>
            <a:r>
              <a:rPr lang="en-US" dirty="0">
                <a:solidFill>
                  <a:srgbClr val="3366FF"/>
                </a:solidFill>
              </a:rPr>
              <a:t>[</a:t>
            </a:r>
            <a:r>
              <a:rPr lang="en-US" dirty="0" smtClean="0">
                <a:solidFill>
                  <a:srgbClr val="3366FF"/>
                </a:solidFill>
              </a:rPr>
              <a:t>Bob </a:t>
            </a:r>
            <a:r>
              <a:rPr lang="en-US" dirty="0">
                <a:solidFill>
                  <a:srgbClr val="3366FF"/>
                </a:solidFill>
              </a:rPr>
              <a:t>owes Alice $</a:t>
            </a:r>
            <a:r>
              <a:rPr lang="en-US" dirty="0" smtClean="0">
                <a:solidFill>
                  <a:srgbClr val="3366FF"/>
                </a:solidFill>
              </a:rPr>
              <a:t>10]</a:t>
            </a:r>
            <a:r>
              <a:rPr lang="en-US" baseline="-25000" dirty="0" smtClean="0">
                <a:solidFill>
                  <a:srgbClr val="3366FF"/>
                </a:solidFill>
              </a:rPr>
              <a:t>Bob</a:t>
            </a:r>
            <a:r>
              <a:rPr lang="en-US" dirty="0" smtClean="0"/>
              <a:t> </a:t>
            </a:r>
            <a:r>
              <a:rPr lang="is-IS" dirty="0">
                <a:solidFill>
                  <a:srgbClr val="3366FF"/>
                </a:solidFill>
                <a:latin typeface="Arial"/>
                <a:cs typeface="Arial"/>
              </a:rPr>
              <a:t>//</a:t>
            </a:r>
            <a:r>
              <a:rPr lang="en-US" dirty="0" smtClean="0">
                <a:solidFill>
                  <a:srgbClr val="3366FF"/>
                </a:solidFill>
              </a:rPr>
              <a:t> </a:t>
            </a:r>
            <a:r>
              <a:rPr lang="en-US" b="1" dirty="0" smtClean="0">
                <a:solidFill>
                  <a:srgbClr val="3366FF"/>
                </a:solidFill>
              </a:rPr>
              <a:t>valid</a:t>
            </a:r>
            <a:r>
              <a:rPr lang="en-US" dirty="0" smtClean="0">
                <a:solidFill>
                  <a:srgbClr val="3366FF"/>
                </a:solidFill>
              </a:rPr>
              <a:t>     </a:t>
            </a:r>
          </a:p>
          <a:p>
            <a:pPr lvl="1"/>
            <a:r>
              <a:rPr lang="en-US" dirty="0" smtClean="0">
                <a:solidFill>
                  <a:srgbClr val="3366FF"/>
                </a:solidFill>
              </a:rPr>
              <a:t>[Charlie </a:t>
            </a:r>
            <a:r>
              <a:rPr lang="en-US" dirty="0">
                <a:solidFill>
                  <a:srgbClr val="3366FF"/>
                </a:solidFill>
              </a:rPr>
              <a:t>owes </a:t>
            </a:r>
            <a:r>
              <a:rPr lang="en-US" dirty="0" smtClean="0">
                <a:solidFill>
                  <a:srgbClr val="3366FF"/>
                </a:solidFill>
              </a:rPr>
              <a:t>Trudy </a:t>
            </a:r>
            <a:r>
              <a:rPr lang="en-US" dirty="0">
                <a:solidFill>
                  <a:srgbClr val="3366FF"/>
                </a:solidFill>
              </a:rPr>
              <a:t>$</a:t>
            </a:r>
            <a:r>
              <a:rPr lang="en-US" dirty="0" smtClean="0">
                <a:solidFill>
                  <a:srgbClr val="3366FF"/>
                </a:solidFill>
              </a:rPr>
              <a:t>30]</a:t>
            </a:r>
            <a:r>
              <a:rPr lang="en-US" baseline="-25000" dirty="0" smtClean="0">
                <a:solidFill>
                  <a:srgbClr val="3366FF"/>
                </a:solidFill>
              </a:rPr>
              <a:t>Charlie</a:t>
            </a:r>
            <a:r>
              <a:rPr lang="en-US" dirty="0" smtClean="0"/>
              <a:t> </a:t>
            </a:r>
            <a:r>
              <a:rPr lang="is-IS" dirty="0">
                <a:solidFill>
                  <a:srgbClr val="3366FF"/>
                </a:solidFill>
                <a:latin typeface="Arial"/>
                <a:cs typeface="Arial"/>
              </a:rPr>
              <a:t>//</a:t>
            </a:r>
            <a:r>
              <a:rPr lang="en-US" dirty="0" smtClean="0">
                <a:solidFill>
                  <a:srgbClr val="3366FF"/>
                </a:solidFill>
              </a:rPr>
              <a:t> </a:t>
            </a:r>
            <a:r>
              <a:rPr lang="en-US" b="1" dirty="0" smtClean="0">
                <a:solidFill>
                  <a:srgbClr val="3366FF"/>
                </a:solidFill>
              </a:rPr>
              <a:t>valid</a:t>
            </a:r>
            <a:r>
              <a:rPr lang="en-US" dirty="0" smtClean="0">
                <a:solidFill>
                  <a:srgbClr val="3366FF"/>
                </a:solidFill>
              </a:rPr>
              <a:t>     </a:t>
            </a:r>
          </a:p>
          <a:p>
            <a:pPr lvl="1"/>
            <a:r>
              <a:rPr lang="en-US" dirty="0" smtClean="0">
                <a:solidFill>
                  <a:srgbClr val="3366FF"/>
                </a:solidFill>
              </a:rPr>
              <a:t>[Trudy </a:t>
            </a:r>
            <a:r>
              <a:rPr lang="en-US" dirty="0">
                <a:solidFill>
                  <a:srgbClr val="3366FF"/>
                </a:solidFill>
              </a:rPr>
              <a:t>owes Alice </a:t>
            </a:r>
            <a:r>
              <a:rPr lang="en-US" dirty="0" smtClean="0">
                <a:solidFill>
                  <a:srgbClr val="3366FF"/>
                </a:solidFill>
              </a:rPr>
              <a:t>$25]</a:t>
            </a:r>
            <a:r>
              <a:rPr lang="en-US" baseline="-25000" dirty="0" smtClean="0">
                <a:solidFill>
                  <a:srgbClr val="3366FF"/>
                </a:solidFill>
              </a:rPr>
              <a:t>Trudy</a:t>
            </a:r>
            <a:r>
              <a:rPr lang="en-US" dirty="0" smtClean="0"/>
              <a:t> </a:t>
            </a:r>
            <a:r>
              <a:rPr lang="is-IS" dirty="0">
                <a:solidFill>
                  <a:srgbClr val="3366FF"/>
                </a:solidFill>
                <a:latin typeface="Arial"/>
                <a:cs typeface="Arial"/>
              </a:rPr>
              <a:t>//</a:t>
            </a:r>
            <a:r>
              <a:rPr lang="en-US" dirty="0" smtClean="0">
                <a:solidFill>
                  <a:srgbClr val="3366FF"/>
                </a:solidFill>
              </a:rPr>
              <a:t> </a:t>
            </a:r>
            <a:r>
              <a:rPr lang="en-US" b="1" dirty="0" smtClean="0">
                <a:solidFill>
                  <a:srgbClr val="3366FF"/>
                </a:solidFill>
              </a:rPr>
              <a:t>valid</a:t>
            </a:r>
            <a:r>
              <a:rPr lang="en-US" dirty="0" smtClean="0">
                <a:solidFill>
                  <a:srgbClr val="3366FF"/>
                </a:solidFill>
              </a:rPr>
              <a:t>     </a:t>
            </a:r>
          </a:p>
          <a:p>
            <a:pPr lvl="1"/>
            <a:r>
              <a:rPr lang="en-US" dirty="0">
                <a:solidFill>
                  <a:srgbClr val="FF0000"/>
                </a:solidFill>
              </a:rPr>
              <a:t>[Trudy owes </a:t>
            </a:r>
            <a:r>
              <a:rPr lang="en-US" dirty="0" smtClean="0">
                <a:solidFill>
                  <a:srgbClr val="FF0000"/>
                </a:solidFill>
              </a:rPr>
              <a:t>Bob $1</a:t>
            </a:r>
            <a:r>
              <a:rPr lang="en-US" dirty="0">
                <a:solidFill>
                  <a:srgbClr val="FF0000"/>
                </a:solidFill>
              </a:rPr>
              <a:t>2</a:t>
            </a:r>
            <a:r>
              <a:rPr lang="en-US" dirty="0" smtClean="0">
                <a:solidFill>
                  <a:srgbClr val="FF0000"/>
                </a:solidFill>
              </a:rPr>
              <a:t>0]</a:t>
            </a:r>
            <a:r>
              <a:rPr lang="en-US" baseline="-25000" dirty="0">
                <a:solidFill>
                  <a:srgbClr val="FF0000"/>
                </a:solidFill>
              </a:rPr>
              <a:t>Trudy</a:t>
            </a:r>
            <a:r>
              <a:rPr lang="en-US" dirty="0"/>
              <a:t> </a:t>
            </a:r>
            <a:r>
              <a:rPr lang="is-IS" dirty="0">
                <a:solidFill>
                  <a:srgbClr val="FF0000"/>
                </a:solidFill>
                <a:latin typeface="Arial"/>
                <a:cs typeface="Arial"/>
              </a:rPr>
              <a:t>//</a:t>
            </a:r>
            <a:r>
              <a:rPr lang="en-US" dirty="0" smtClean="0">
                <a:solidFill>
                  <a:srgbClr val="FF0000"/>
                </a:solidFill>
              </a:rPr>
              <a:t> </a:t>
            </a:r>
            <a:r>
              <a:rPr lang="en-US" b="1" dirty="0" smtClean="0">
                <a:solidFill>
                  <a:srgbClr val="FF0000"/>
                </a:solidFill>
              </a:rPr>
              <a:t>invalid</a:t>
            </a:r>
            <a:r>
              <a:rPr lang="en-US" dirty="0" smtClean="0">
                <a:solidFill>
                  <a:srgbClr val="FF0000"/>
                </a:solidFill>
              </a:rPr>
              <a:t> </a:t>
            </a:r>
            <a:endParaRPr lang="is-IS" dirty="0" smtClean="0">
              <a:solidFill>
                <a:srgbClr val="FF0000"/>
              </a:solidFill>
            </a:endParaRPr>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991807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Ledger Prepayment</a:t>
            </a:r>
            <a:endParaRPr lang="en-US" dirty="0"/>
          </a:p>
        </p:txBody>
      </p:sp>
      <p:sp>
        <p:nvSpPr>
          <p:cNvPr id="3" name="Content Placeholder 2"/>
          <p:cNvSpPr>
            <a:spLocks noGrp="1"/>
          </p:cNvSpPr>
          <p:nvPr>
            <p:ph idx="1"/>
          </p:nvPr>
        </p:nvSpPr>
        <p:spPr/>
        <p:txBody>
          <a:bodyPr/>
          <a:lstStyle/>
          <a:p>
            <a:r>
              <a:rPr lang="en-US" dirty="0" smtClean="0"/>
              <a:t>Note that we must know the </a:t>
            </a:r>
            <a:r>
              <a:rPr lang="en-US" b="1" i="1" dirty="0" smtClean="0"/>
              <a:t>entire</a:t>
            </a:r>
            <a:r>
              <a:rPr lang="en-US" dirty="0" smtClean="0"/>
              <a:t> transaction history</a:t>
            </a:r>
          </a:p>
          <a:p>
            <a:pPr lvl="1"/>
            <a:r>
              <a:rPr lang="en-US" dirty="0" smtClean="0"/>
              <a:t>So </a:t>
            </a:r>
            <a:r>
              <a:rPr lang="en-US" dirty="0" smtClean="0"/>
              <a:t>that we can</a:t>
            </a:r>
            <a:r>
              <a:rPr lang="en-US" dirty="0" smtClean="0"/>
              <a:t> </a:t>
            </a:r>
            <a:r>
              <a:rPr lang="en-US" dirty="0" smtClean="0"/>
              <a:t>know current balances</a:t>
            </a:r>
          </a:p>
          <a:p>
            <a:pPr lvl="1"/>
            <a:r>
              <a:rPr lang="en-US" dirty="0" smtClean="0"/>
              <a:t>Then we can be sure a given transaction does not cause user to be overdrawn</a:t>
            </a:r>
          </a:p>
          <a:p>
            <a:r>
              <a:rPr lang="en-US" dirty="0" smtClean="0"/>
              <a:t>This seems like kind of a hassle</a:t>
            </a:r>
            <a:r>
              <a:rPr lang="is-IS" dirty="0" smtClean="0"/>
              <a:t>, but some big benefits come from it</a:t>
            </a:r>
          </a:p>
          <a:p>
            <a:pPr lvl="1"/>
            <a:r>
              <a:rPr lang="is-IS" dirty="0" smtClean="0"/>
              <a:t>As we will soon see...</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6540116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Eternal Ledger?</a:t>
            </a:r>
            <a:endParaRPr lang="en-US" dirty="0"/>
          </a:p>
        </p:txBody>
      </p:sp>
      <p:sp>
        <p:nvSpPr>
          <p:cNvPr id="3" name="Content Placeholder 2"/>
          <p:cNvSpPr>
            <a:spLocks noGrp="1"/>
          </p:cNvSpPr>
          <p:nvPr>
            <p:ph idx="1"/>
          </p:nvPr>
        </p:nvSpPr>
        <p:spPr>
          <a:xfrm>
            <a:off x="685800" y="1828800"/>
            <a:ext cx="8001000" cy="4191000"/>
          </a:xfrm>
        </p:spPr>
        <p:txBody>
          <a:bodyPr/>
          <a:lstStyle/>
          <a:p>
            <a:r>
              <a:rPr lang="en-US" dirty="0" smtClean="0"/>
              <a:t>Alice, Bob, Charlie, and Trudy could continue to settle accounts each month </a:t>
            </a:r>
          </a:p>
          <a:p>
            <a:r>
              <a:rPr lang="en-US" dirty="0" smtClean="0"/>
              <a:t>But, as the ledger currently stands, </a:t>
            </a:r>
            <a:r>
              <a:rPr lang="en-US" dirty="0" smtClean="0"/>
              <a:t>settling accounts is not</a:t>
            </a:r>
            <a:r>
              <a:rPr lang="en-US" dirty="0" smtClean="0"/>
              <a:t> </a:t>
            </a:r>
            <a:r>
              <a:rPr lang="en-US" dirty="0" smtClean="0"/>
              <a:t>necessary!</a:t>
            </a:r>
          </a:p>
          <a:p>
            <a:r>
              <a:rPr lang="en-US" dirty="0" smtClean="0"/>
              <a:t>We know the current balances, and no risk of anyone being “overdrawn”</a:t>
            </a:r>
          </a:p>
          <a:p>
            <a:r>
              <a:rPr lang="en-US" dirty="0" smtClean="0"/>
              <a:t>So, could play poker for months, years, or forever, without settling accounts</a:t>
            </a:r>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42640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Ledger as Currency</a:t>
            </a:r>
            <a:endParaRPr lang="en-US" dirty="0"/>
          </a:p>
        </p:txBody>
      </p:sp>
      <p:sp>
        <p:nvSpPr>
          <p:cNvPr id="3" name="Content Placeholder 2"/>
          <p:cNvSpPr>
            <a:spLocks noGrp="1"/>
          </p:cNvSpPr>
          <p:nvPr>
            <p:ph idx="1"/>
          </p:nvPr>
        </p:nvSpPr>
        <p:spPr>
          <a:xfrm>
            <a:off x="609600" y="1828800"/>
            <a:ext cx="8077200" cy="4038600"/>
          </a:xfrm>
        </p:spPr>
        <p:txBody>
          <a:bodyPr/>
          <a:lstStyle/>
          <a:p>
            <a:r>
              <a:rPr lang="en-US" dirty="0"/>
              <a:t>T</a:t>
            </a:r>
            <a:r>
              <a:rPr lang="en-US" dirty="0" smtClean="0"/>
              <a:t>his ledger can act as its own currency!</a:t>
            </a:r>
          </a:p>
          <a:p>
            <a:pPr lvl="1"/>
            <a:r>
              <a:rPr lang="en-US" dirty="0" smtClean="0"/>
              <a:t>Need a cool symbol, let’s use </a:t>
            </a:r>
            <a:r>
              <a:rPr lang="en-US" dirty="0"/>
              <a:t>“</a:t>
            </a:r>
            <a:r>
              <a:rPr lang="en-US" dirty="0" smtClean="0">
                <a:latin typeface="Arial"/>
                <a:cs typeface="Arial"/>
              </a:rPr>
              <a:t>§</a:t>
            </a:r>
            <a:r>
              <a:rPr lang="en-US" dirty="0" smtClean="0"/>
              <a:t>” </a:t>
            </a:r>
            <a:endParaRPr lang="en-US" dirty="0" smtClean="0"/>
          </a:p>
          <a:p>
            <a:r>
              <a:rPr lang="en-US" dirty="0" smtClean="0"/>
              <a:t>Transactions </a:t>
            </a:r>
            <a:r>
              <a:rPr lang="en-US" b="1" i="1" dirty="0" smtClean="0"/>
              <a:t>within</a:t>
            </a:r>
            <a:r>
              <a:rPr lang="en-US" dirty="0" smtClean="0"/>
              <a:t> ledger are all in terms of </a:t>
            </a:r>
            <a:r>
              <a:rPr lang="en-US" dirty="0">
                <a:latin typeface="Arial"/>
                <a:cs typeface="Arial"/>
              </a:rPr>
              <a:t>§</a:t>
            </a:r>
            <a:r>
              <a:rPr lang="en-US" dirty="0" smtClean="0"/>
              <a:t> </a:t>
            </a:r>
            <a:r>
              <a:rPr lang="en-US" dirty="0" smtClean="0"/>
              <a:t>currency protocol </a:t>
            </a:r>
          </a:p>
          <a:p>
            <a:r>
              <a:rPr lang="en-US" dirty="0" smtClean="0"/>
              <a:t>Anyone can exchanged ledger currency (i.e., </a:t>
            </a:r>
            <a:r>
              <a:rPr lang="en-US" dirty="0">
                <a:latin typeface="Arial"/>
                <a:cs typeface="Arial"/>
              </a:rPr>
              <a:t>§</a:t>
            </a:r>
            <a:r>
              <a:rPr lang="en-US" dirty="0" smtClean="0"/>
              <a:t>) </a:t>
            </a:r>
            <a:r>
              <a:rPr lang="en-US" dirty="0" smtClean="0"/>
              <a:t>for </a:t>
            </a:r>
            <a:r>
              <a:rPr lang="en-US" dirty="0">
                <a:latin typeface="Arial"/>
                <a:cs typeface="Arial"/>
              </a:rPr>
              <a:t>$</a:t>
            </a:r>
            <a:r>
              <a:rPr lang="en-US" dirty="0"/>
              <a:t> or </a:t>
            </a:r>
            <a:r>
              <a:rPr lang="en-US" dirty="0">
                <a:latin typeface="Arial"/>
                <a:cs typeface="Arial"/>
              </a:rPr>
              <a:t>¥ </a:t>
            </a:r>
            <a:r>
              <a:rPr lang="en-US" dirty="0"/>
              <a:t>or </a:t>
            </a:r>
            <a:r>
              <a:rPr lang="en-US" dirty="0">
                <a:latin typeface="Arial"/>
                <a:cs typeface="Arial"/>
              </a:rPr>
              <a:t>€</a:t>
            </a:r>
            <a:r>
              <a:rPr lang="en-US" dirty="0"/>
              <a:t> </a:t>
            </a:r>
            <a:r>
              <a:rPr lang="en-US" dirty="0" smtClean="0"/>
              <a:t>or </a:t>
            </a:r>
            <a:r>
              <a:rPr lang="is-IS" dirty="0" smtClean="0"/>
              <a:t>…</a:t>
            </a:r>
            <a:endParaRPr lang="en-US" dirty="0" smtClean="0"/>
          </a:p>
          <a:p>
            <a:pPr lvl="1"/>
            <a:r>
              <a:rPr lang="en-US" dirty="0" smtClean="0"/>
              <a:t>But, such exchanges occur </a:t>
            </a:r>
            <a:r>
              <a:rPr lang="en-US" b="1" i="1" dirty="0" smtClean="0"/>
              <a:t>outside</a:t>
            </a:r>
            <a:r>
              <a:rPr lang="en-US" dirty="0" smtClean="0"/>
              <a:t> the ledger currency protocol</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98691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Digital Cash is not New</a:t>
            </a:r>
            <a:endParaRPr lang="en-US" dirty="0"/>
          </a:p>
        </p:txBody>
      </p:sp>
      <p:sp>
        <p:nvSpPr>
          <p:cNvPr id="3" name="Content Placeholder 2"/>
          <p:cNvSpPr>
            <a:spLocks noGrp="1"/>
          </p:cNvSpPr>
          <p:nvPr>
            <p:ph idx="1"/>
          </p:nvPr>
        </p:nvSpPr>
        <p:spPr>
          <a:xfrm>
            <a:off x="685800" y="1828800"/>
            <a:ext cx="7772400" cy="4267200"/>
          </a:xfrm>
        </p:spPr>
        <p:txBody>
          <a:bodyPr/>
          <a:lstStyle/>
          <a:p>
            <a:r>
              <a:rPr lang="en-US" dirty="0" err="1" smtClean="0"/>
              <a:t>DigiCash</a:t>
            </a:r>
            <a:r>
              <a:rPr lang="en-US" dirty="0" smtClean="0"/>
              <a:t> Inc., founded in 1989</a:t>
            </a:r>
          </a:p>
          <a:p>
            <a:pPr lvl="1"/>
            <a:r>
              <a:rPr lang="en-US" dirty="0" smtClean="0"/>
              <a:t>Based </a:t>
            </a:r>
            <a:r>
              <a:rPr lang="en-US" dirty="0"/>
              <a:t>on </a:t>
            </a:r>
            <a:r>
              <a:rPr lang="en-US" dirty="0" err="1"/>
              <a:t>Chaum’s</a:t>
            </a:r>
            <a:r>
              <a:rPr lang="en-US" dirty="0"/>
              <a:t> </a:t>
            </a:r>
            <a:r>
              <a:rPr lang="en-US" dirty="0" smtClean="0"/>
              <a:t>“blind signatures”</a:t>
            </a:r>
          </a:p>
          <a:p>
            <a:pPr lvl="1"/>
            <a:r>
              <a:rPr lang="en-US" dirty="0" smtClean="0"/>
              <a:t>Strong crypto that ensures anonymity</a:t>
            </a:r>
            <a:endParaRPr lang="en-US" b="1" dirty="0" smtClean="0"/>
          </a:p>
          <a:p>
            <a:r>
              <a:rPr lang="en-US" dirty="0" smtClean="0"/>
              <a:t>Back then, the “killer app” was thought to be </a:t>
            </a:r>
            <a:r>
              <a:rPr lang="en-US" b="1" i="1" dirty="0" smtClean="0"/>
              <a:t>micropayments</a:t>
            </a:r>
            <a:r>
              <a:rPr lang="en-US" dirty="0" smtClean="0"/>
              <a:t>    </a:t>
            </a:r>
          </a:p>
          <a:p>
            <a:pPr lvl="1"/>
            <a:r>
              <a:rPr lang="en-US" dirty="0"/>
              <a:t>U</a:t>
            </a:r>
            <a:r>
              <a:rPr lang="en-US" dirty="0" smtClean="0"/>
              <a:t>sers on the Internet pay only a tiny amount (fraction of cent) for something</a:t>
            </a:r>
          </a:p>
          <a:p>
            <a:r>
              <a:rPr lang="en-US" dirty="0" err="1"/>
              <a:t>DigiCash</a:t>
            </a:r>
            <a:r>
              <a:rPr lang="en-US" dirty="0"/>
              <a:t> </a:t>
            </a:r>
            <a:r>
              <a:rPr lang="en-US" dirty="0" smtClean="0"/>
              <a:t>declared bankruptcy </a:t>
            </a:r>
            <a:r>
              <a:rPr lang="en-US" dirty="0"/>
              <a:t>in 1998</a:t>
            </a:r>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dirty="0">
              <a:latin typeface="Times New Roman" charset="0"/>
            </a:endParaRPr>
          </a:p>
        </p:txBody>
      </p:sp>
    </p:spTree>
    <p:extLst>
      <p:ext uri="{BB962C8B-B14F-4D97-AF65-F5344CB8AC3E}">
        <p14:creationId xmlns:p14="http://schemas.microsoft.com/office/powerpoint/2010/main" val="39631429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Ledger Currency</a:t>
            </a:r>
            <a:endParaRPr lang="en-US" dirty="0"/>
          </a:p>
        </p:txBody>
      </p:sp>
      <p:sp>
        <p:nvSpPr>
          <p:cNvPr id="3" name="Content Placeholder 2"/>
          <p:cNvSpPr>
            <a:spLocks noGrp="1"/>
          </p:cNvSpPr>
          <p:nvPr>
            <p:ph idx="1"/>
          </p:nvPr>
        </p:nvSpPr>
        <p:spPr>
          <a:xfrm>
            <a:off x="609600" y="1752600"/>
            <a:ext cx="8001000" cy="4191000"/>
          </a:xfrm>
        </p:spPr>
        <p:txBody>
          <a:bodyPr/>
          <a:lstStyle/>
          <a:p>
            <a:r>
              <a:rPr lang="en-US" dirty="0" smtClean="0"/>
              <a:t>For example, Alice could pay Bob $10 in real world dollars for, say, </a:t>
            </a:r>
            <a:r>
              <a:rPr lang="en-US" dirty="0">
                <a:latin typeface="Arial"/>
                <a:cs typeface="Arial"/>
              </a:rPr>
              <a:t>§</a:t>
            </a:r>
            <a:r>
              <a:rPr lang="en-US" dirty="0" smtClean="0"/>
              <a:t>5 </a:t>
            </a:r>
            <a:r>
              <a:rPr lang="en-US" dirty="0" smtClean="0"/>
              <a:t>of currency in the ledger system</a:t>
            </a:r>
          </a:p>
          <a:p>
            <a:r>
              <a:rPr lang="en-US" dirty="0" smtClean="0"/>
              <a:t>Comparable to exchanging, say, </a:t>
            </a:r>
            <a:r>
              <a:rPr lang="en-US" dirty="0">
                <a:latin typeface="Arial"/>
                <a:cs typeface="Arial"/>
              </a:rPr>
              <a:t>$</a:t>
            </a:r>
            <a:r>
              <a:rPr lang="en-US" dirty="0"/>
              <a:t> </a:t>
            </a:r>
            <a:r>
              <a:rPr lang="en-US" dirty="0" smtClean="0"/>
              <a:t>for </a:t>
            </a:r>
            <a:r>
              <a:rPr lang="en-US" dirty="0">
                <a:latin typeface="Arial"/>
                <a:cs typeface="Arial"/>
              </a:rPr>
              <a:t>¥ </a:t>
            </a:r>
            <a:endParaRPr lang="en-US" dirty="0" smtClean="0"/>
          </a:p>
          <a:p>
            <a:r>
              <a:rPr lang="en-US" dirty="0" smtClean="0"/>
              <a:t>But, ledger </a:t>
            </a:r>
            <a:r>
              <a:rPr lang="en-US" dirty="0" smtClean="0"/>
              <a:t>is a history of </a:t>
            </a:r>
            <a:r>
              <a:rPr lang="en-US" dirty="0" smtClean="0"/>
              <a:t>transactions within the ledger currency system </a:t>
            </a:r>
            <a:endParaRPr lang="en-US" dirty="0" smtClean="0"/>
          </a:p>
          <a:p>
            <a:r>
              <a:rPr lang="en-US" dirty="0" smtClean="0"/>
              <a:t>In fact, </a:t>
            </a:r>
            <a:r>
              <a:rPr lang="en-US" b="1" i="1" dirty="0" smtClean="0">
                <a:solidFill>
                  <a:srgbClr val="3366FF"/>
                </a:solidFill>
              </a:rPr>
              <a:t>the ledger is the currency</a:t>
            </a:r>
            <a:endParaRPr lang="en-US" dirty="0" smtClean="0"/>
          </a:p>
          <a:p>
            <a:pPr lvl="1"/>
            <a:r>
              <a:rPr lang="en-US" dirty="0" smtClean="0"/>
              <a:t>This is </a:t>
            </a:r>
            <a:r>
              <a:rPr lang="en-US" b="1" i="1" dirty="0" smtClean="0"/>
              <a:t>the</a:t>
            </a:r>
            <a:r>
              <a:rPr lang="en-US" dirty="0" smtClean="0"/>
              <a:t> </a:t>
            </a:r>
            <a:r>
              <a:rPr lang="en-US" dirty="0" smtClean="0"/>
              <a:t>key</a:t>
            </a:r>
            <a:r>
              <a:rPr lang="en-US" dirty="0" smtClean="0"/>
              <a:t> </a:t>
            </a:r>
            <a:r>
              <a:rPr lang="en-US" dirty="0" smtClean="0"/>
              <a:t>insight for </a:t>
            </a:r>
            <a:r>
              <a:rPr lang="en-US" dirty="0" err="1" smtClean="0"/>
              <a:t>cryptocurrency</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47413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Distributed Ledger</a:t>
            </a:r>
            <a:endParaRPr lang="en-US" dirty="0"/>
          </a:p>
        </p:txBody>
      </p:sp>
      <p:sp>
        <p:nvSpPr>
          <p:cNvPr id="3" name="Content Placeholder 2"/>
          <p:cNvSpPr>
            <a:spLocks noGrp="1"/>
          </p:cNvSpPr>
          <p:nvPr>
            <p:ph idx="1"/>
          </p:nvPr>
        </p:nvSpPr>
        <p:spPr>
          <a:xfrm>
            <a:off x="685800" y="1447800"/>
            <a:ext cx="8153400" cy="4648200"/>
          </a:xfrm>
        </p:spPr>
        <p:txBody>
          <a:bodyPr/>
          <a:lstStyle/>
          <a:p>
            <a:r>
              <a:rPr lang="en-US" dirty="0" smtClean="0"/>
              <a:t>The ledger is the currency</a:t>
            </a:r>
          </a:p>
          <a:p>
            <a:pPr lvl="1"/>
            <a:r>
              <a:rPr lang="en-US" dirty="0"/>
              <a:t>S</a:t>
            </a:r>
            <a:r>
              <a:rPr lang="en-US" dirty="0" smtClean="0"/>
              <a:t>o who is in charge of the ledger?</a:t>
            </a:r>
          </a:p>
          <a:p>
            <a:pPr lvl="1"/>
            <a:r>
              <a:rPr lang="en-US" dirty="0" smtClean="0"/>
              <a:t>A </a:t>
            </a:r>
            <a:r>
              <a:rPr lang="en-US" dirty="0" err="1" smtClean="0"/>
              <a:t>govt</a:t>
            </a:r>
            <a:r>
              <a:rPr lang="en-US" dirty="0" smtClean="0"/>
              <a:t>? The UN? A bank? An individual?</a:t>
            </a:r>
          </a:p>
          <a:p>
            <a:r>
              <a:rPr lang="en-US" dirty="0" smtClean="0"/>
              <a:t>We don’t trust them, so let’s make </a:t>
            </a:r>
            <a:r>
              <a:rPr lang="en-US" b="1" i="1" dirty="0" smtClean="0"/>
              <a:t>everybody</a:t>
            </a:r>
            <a:r>
              <a:rPr lang="en-US" dirty="0" smtClean="0"/>
              <a:t> in charge of the ledger</a:t>
            </a:r>
          </a:p>
          <a:p>
            <a:pPr lvl="1"/>
            <a:r>
              <a:rPr lang="en-US" dirty="0" smtClean="0"/>
              <a:t>Anybody can have copy of ledger, anyone can add entries (there is a protocol</a:t>
            </a:r>
            <a:r>
              <a:rPr lang="is-IS" dirty="0" smtClean="0"/>
              <a:t>…</a:t>
            </a:r>
            <a:r>
              <a:rPr lang="en-US" dirty="0" smtClean="0"/>
              <a:t>) </a:t>
            </a:r>
          </a:p>
          <a:p>
            <a:pPr lvl="1"/>
            <a:r>
              <a:rPr lang="en-US" dirty="0" smtClean="0"/>
              <a:t>Protocol without a</a:t>
            </a:r>
            <a:r>
              <a:rPr lang="en-US" dirty="0" smtClean="0"/>
              <a:t> </a:t>
            </a:r>
            <a:r>
              <a:rPr lang="en-US" dirty="0" smtClean="0"/>
              <a:t>central authority</a:t>
            </a:r>
          </a:p>
          <a:p>
            <a:r>
              <a:rPr lang="en-US" dirty="0" smtClean="0"/>
              <a:t>What problem(s) do you foresee?</a:t>
            </a:r>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390968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Ledger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Transactions must be signed</a:t>
            </a:r>
          </a:p>
          <a:p>
            <a:pPr marL="514350" indent="-514350">
              <a:buFont typeface="+mj-lt"/>
              <a:buAutoNum type="arabicPeriod"/>
            </a:pPr>
            <a:r>
              <a:rPr lang="en-US" dirty="0" smtClean="0"/>
              <a:t>Nobody can be overdrawn</a:t>
            </a:r>
          </a:p>
          <a:p>
            <a:pPr marL="514350" indent="-514350">
              <a:buFont typeface="+mj-lt"/>
              <a:buAutoNum type="arabicPeriod"/>
            </a:pPr>
            <a:r>
              <a:rPr lang="en-US" dirty="0"/>
              <a:t>Transactions broadcast to </a:t>
            </a:r>
            <a:r>
              <a:rPr lang="en-US" dirty="0" smtClean="0"/>
              <a:t>everybody</a:t>
            </a:r>
          </a:p>
          <a:p>
            <a:pPr lvl="1"/>
            <a:r>
              <a:rPr lang="en-US" dirty="0"/>
              <a:t>H</a:t>
            </a:r>
            <a:r>
              <a:rPr lang="en-US" dirty="0" smtClean="0"/>
              <a:t>ow to have a consistent view of this distributed ledger?</a:t>
            </a:r>
          </a:p>
          <a:p>
            <a:pPr lvl="1"/>
            <a:r>
              <a:rPr lang="en-US" dirty="0" smtClean="0"/>
              <a:t>Multiple ledgers exist at any time</a:t>
            </a:r>
            <a:endParaRPr lang="en-US" dirty="0"/>
          </a:p>
          <a:p>
            <a:pPr lvl="1"/>
            <a:r>
              <a:rPr lang="en-US" dirty="0" smtClean="0"/>
              <a:t>This is the heart of the issue for a distributed </a:t>
            </a:r>
            <a:r>
              <a:rPr lang="en-US" dirty="0" err="1" smtClean="0"/>
              <a:t>cryptocurrency</a:t>
            </a:r>
            <a:r>
              <a:rPr lang="en-US" dirty="0"/>
              <a:t> </a:t>
            </a:r>
            <a:r>
              <a:rPr lang="en-US" dirty="0" smtClean="0"/>
              <a:t>(e.g. </a:t>
            </a:r>
            <a:r>
              <a:rPr lang="en-US" dirty="0" err="1" smtClean="0"/>
              <a:t>Bitcoin</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303287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924800" cy="1143000"/>
          </a:xfrm>
        </p:spPr>
        <p:txBody>
          <a:bodyPr/>
          <a:lstStyle/>
          <a:p>
            <a:r>
              <a:rPr lang="en-US" dirty="0" smtClean="0"/>
              <a:t>Distributed Ledger and Work</a:t>
            </a:r>
            <a:endParaRPr lang="en-US" dirty="0"/>
          </a:p>
        </p:txBody>
      </p:sp>
      <p:sp>
        <p:nvSpPr>
          <p:cNvPr id="3" name="Content Placeholder 2"/>
          <p:cNvSpPr>
            <a:spLocks noGrp="1"/>
          </p:cNvSpPr>
          <p:nvPr>
            <p:ph idx="1"/>
          </p:nvPr>
        </p:nvSpPr>
        <p:spPr/>
        <p:txBody>
          <a:bodyPr/>
          <a:lstStyle/>
          <a:p>
            <a:r>
              <a:rPr lang="en-US" dirty="0" smtClean="0"/>
              <a:t>Every ledger will have some amount of work associated with it</a:t>
            </a:r>
          </a:p>
          <a:p>
            <a:r>
              <a:rPr lang="en-US" dirty="0" smtClean="0"/>
              <a:t>And, ledger with most work “wins”</a:t>
            </a:r>
          </a:p>
          <a:p>
            <a:pPr lvl="1"/>
            <a:r>
              <a:rPr lang="en-US" dirty="0" smtClean="0"/>
              <a:t>That is, everyone accepts ledger that has the most work put into it </a:t>
            </a:r>
          </a:p>
          <a:p>
            <a:pPr marL="342900" lvl="1" indent="-342900">
              <a:buSzPct val="75000"/>
              <a:buFont typeface="Wingdings" charset="2"/>
              <a:buChar char="q"/>
            </a:pPr>
            <a:r>
              <a:rPr lang="en-US" sz="3200" dirty="0"/>
              <a:t>Recall, work </a:t>
            </a:r>
            <a:r>
              <a:rPr lang="en-US" sz="3200" dirty="0" smtClean="0"/>
              <a:t>is measured </a:t>
            </a:r>
            <a:r>
              <a:rPr lang="en-US" sz="3200" dirty="0"/>
              <a:t>in </a:t>
            </a:r>
            <a:r>
              <a:rPr lang="en-US" sz="3200" dirty="0" smtClean="0"/>
              <a:t>hashes</a:t>
            </a:r>
          </a:p>
          <a:p>
            <a:pPr marL="342900" lvl="1" indent="-342900">
              <a:buSzPct val="75000"/>
              <a:buFont typeface="Wingdings" charset="2"/>
              <a:buChar char="q"/>
            </a:pPr>
            <a:r>
              <a:rPr lang="en-US" sz="3200" dirty="0" smtClean="0"/>
              <a:t>So, more hashes is “more better” </a:t>
            </a:r>
          </a:p>
          <a:p>
            <a:pPr marL="342900" lvl="1" indent="-342900">
              <a:buSzPct val="75000"/>
              <a:buFont typeface="Wingdings" charset="2"/>
              <a:buChar char="q"/>
            </a:pPr>
            <a:endParaRPr lang="en-US" sz="3200" dirty="0"/>
          </a:p>
          <a:p>
            <a:endParaRPr lang="is-IS" dirty="0" smtClean="0"/>
          </a:p>
          <a:p>
            <a:pPr lvl="1"/>
            <a:endParaRPr lang="is-I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836805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 and Hashes</a:t>
            </a:r>
            <a:endParaRPr lang="en-US" dirty="0"/>
          </a:p>
        </p:txBody>
      </p:sp>
      <p:sp>
        <p:nvSpPr>
          <p:cNvPr id="3" name="Content Placeholder 2"/>
          <p:cNvSpPr>
            <a:spLocks noGrp="1"/>
          </p:cNvSpPr>
          <p:nvPr>
            <p:ph idx="1"/>
          </p:nvPr>
        </p:nvSpPr>
        <p:spPr>
          <a:xfrm>
            <a:off x="685800" y="1828800"/>
            <a:ext cx="8001000" cy="4267200"/>
          </a:xfrm>
        </p:spPr>
        <p:txBody>
          <a:bodyPr/>
          <a:lstStyle/>
          <a:p>
            <a:r>
              <a:rPr lang="is-IS" dirty="0" smtClean="0"/>
              <a:t>Each transaction is signed</a:t>
            </a:r>
          </a:p>
          <a:p>
            <a:r>
              <a:rPr lang="is-IS" dirty="0"/>
              <a:t>T</a:t>
            </a:r>
            <a:r>
              <a:rPr lang="is-IS" dirty="0" smtClean="0"/>
              <a:t>ransactions grouped into </a:t>
            </a:r>
            <a:r>
              <a:rPr lang="is-IS" b="1" i="1" dirty="0" smtClean="0"/>
              <a:t>blocks</a:t>
            </a:r>
            <a:endParaRPr lang="is-IS" dirty="0" smtClean="0"/>
          </a:p>
          <a:p>
            <a:pPr lvl="1"/>
            <a:r>
              <a:rPr lang="is-IS" dirty="0"/>
              <a:t>L</a:t>
            </a:r>
            <a:r>
              <a:rPr lang="is-IS" dirty="0" smtClean="0"/>
              <a:t>et </a:t>
            </a:r>
            <a:r>
              <a:rPr lang="is-IS" dirty="0" smtClean="0">
                <a:latin typeface="Arial"/>
                <a:cs typeface="Arial"/>
              </a:rPr>
              <a:t>B</a:t>
            </a:r>
            <a:r>
              <a:rPr lang="is-IS" dirty="0" smtClean="0"/>
              <a:t> be one such block</a:t>
            </a:r>
          </a:p>
          <a:p>
            <a:r>
              <a:rPr lang="is-IS" dirty="0" smtClean="0"/>
              <a:t>Find (nonce) </a:t>
            </a:r>
            <a:r>
              <a:rPr lang="is-IS" dirty="0" smtClean="0">
                <a:latin typeface="Arial"/>
                <a:cs typeface="Arial"/>
              </a:rPr>
              <a:t>R</a:t>
            </a:r>
            <a:r>
              <a:rPr lang="is-IS" dirty="0" smtClean="0"/>
              <a:t> so that </a:t>
            </a:r>
            <a:r>
              <a:rPr lang="is-IS" dirty="0" smtClean="0">
                <a:latin typeface="Arial"/>
                <a:cs typeface="Arial"/>
              </a:rPr>
              <a:t>h(B,R) &lt; 2</a:t>
            </a:r>
            <a:r>
              <a:rPr lang="is-IS" baseline="30000" dirty="0" smtClean="0">
                <a:latin typeface="Arial"/>
                <a:cs typeface="Arial"/>
              </a:rPr>
              <a:t>n</a:t>
            </a:r>
            <a:r>
              <a:rPr lang="is-IS" dirty="0" smtClean="0"/>
              <a:t>      </a:t>
            </a:r>
          </a:p>
          <a:p>
            <a:pPr lvl="1"/>
            <a:r>
              <a:rPr lang="is-IS" dirty="0" smtClean="0"/>
              <a:t>Just fancy way of saying </a:t>
            </a:r>
            <a:r>
              <a:rPr lang="is-IS" dirty="0">
                <a:latin typeface="Arial"/>
                <a:cs typeface="Arial"/>
              </a:rPr>
              <a:t>h(B,R)</a:t>
            </a:r>
            <a:r>
              <a:rPr lang="is-IS" dirty="0" smtClean="0"/>
              <a:t> starts with a specified number of 0s</a:t>
            </a:r>
          </a:p>
          <a:p>
            <a:r>
              <a:rPr lang="is-IS" dirty="0" smtClean="0"/>
              <a:t>Work required to find </a:t>
            </a:r>
            <a:r>
              <a:rPr lang="is-IS" dirty="0" smtClean="0">
                <a:latin typeface="Arial"/>
                <a:cs typeface="Arial"/>
              </a:rPr>
              <a:t>R</a:t>
            </a:r>
            <a:r>
              <a:rPr lang="is-IS" dirty="0" smtClean="0"/>
              <a:t>?</a:t>
            </a:r>
          </a:p>
          <a:p>
            <a:pPr lvl="1"/>
            <a:r>
              <a:rPr lang="is-IS" dirty="0" smtClean="0"/>
              <a:t>On average </a:t>
            </a:r>
            <a:r>
              <a:rPr lang="is-IS" dirty="0" smtClean="0">
                <a:latin typeface="Arial"/>
                <a:cs typeface="Arial"/>
              </a:rPr>
              <a:t>2</a:t>
            </a:r>
            <a:r>
              <a:rPr lang="is-IS" baseline="30000" dirty="0" smtClean="0">
                <a:latin typeface="Arial"/>
                <a:cs typeface="Arial"/>
              </a:rPr>
              <a:t>N-n</a:t>
            </a:r>
            <a:r>
              <a:rPr lang="is-IS" dirty="0" smtClean="0"/>
              <a:t> hashes for </a:t>
            </a:r>
            <a:r>
              <a:rPr lang="is-IS" dirty="0" smtClean="0">
                <a:latin typeface="Arial"/>
                <a:cs typeface="Arial"/>
              </a:rPr>
              <a:t>N</a:t>
            </a:r>
            <a:r>
              <a:rPr lang="is-IS" dirty="0" smtClean="0"/>
              <a:t>-bit hash</a:t>
            </a:r>
          </a:p>
          <a:p>
            <a:pPr lvl="1"/>
            <a:endParaRPr lang="is-I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9655073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a:t>
            </a:r>
            <a:endParaRPr lang="en-US" dirty="0"/>
          </a:p>
        </p:txBody>
      </p:sp>
      <p:sp>
        <p:nvSpPr>
          <p:cNvPr id="3" name="Content Placeholder 2"/>
          <p:cNvSpPr>
            <a:spLocks noGrp="1"/>
          </p:cNvSpPr>
          <p:nvPr>
            <p:ph idx="1"/>
          </p:nvPr>
        </p:nvSpPr>
        <p:spPr/>
        <p:txBody>
          <a:bodyPr/>
          <a:lstStyle/>
          <a:p>
            <a:r>
              <a:rPr lang="en-US" dirty="0" smtClean="0"/>
              <a:t>Don’t want to revalidate each block, want to order blocks, and so on</a:t>
            </a:r>
          </a:p>
          <a:p>
            <a:r>
              <a:rPr lang="en-US" dirty="0"/>
              <a:t>W</a:t>
            </a:r>
            <a:r>
              <a:rPr lang="en-US" dirty="0" smtClean="0"/>
              <a:t>e’ll </a:t>
            </a:r>
            <a:r>
              <a:rPr lang="en-US" b="1" i="1" dirty="0" smtClean="0"/>
              <a:t>chain</a:t>
            </a:r>
            <a:r>
              <a:rPr lang="en-US" dirty="0" smtClean="0"/>
              <a:t> blocks together</a:t>
            </a:r>
          </a:p>
          <a:p>
            <a:pPr lvl="1"/>
            <a:r>
              <a:rPr lang="en-US" dirty="0" smtClean="0"/>
              <a:t>Put hash of previous block in header of current block before computing hash</a:t>
            </a:r>
          </a:p>
          <a:p>
            <a:r>
              <a:rPr lang="en-US" dirty="0" smtClean="0"/>
              <a:t>So, must find </a:t>
            </a:r>
            <a:r>
              <a:rPr lang="is-IS" dirty="0">
                <a:latin typeface="Arial"/>
                <a:cs typeface="Arial"/>
              </a:rPr>
              <a:t>R</a:t>
            </a:r>
            <a:r>
              <a:rPr lang="en-US" dirty="0" smtClean="0"/>
              <a:t> so that </a:t>
            </a:r>
            <a:r>
              <a:rPr lang="is-IS" dirty="0">
                <a:latin typeface="Arial"/>
                <a:cs typeface="Arial"/>
              </a:rPr>
              <a:t>h</a:t>
            </a:r>
            <a:r>
              <a:rPr lang="is-IS" dirty="0" smtClean="0">
                <a:latin typeface="Arial"/>
                <a:cs typeface="Arial"/>
              </a:rPr>
              <a:t>(Y,B</a:t>
            </a:r>
            <a:r>
              <a:rPr lang="is-IS" dirty="0">
                <a:latin typeface="Arial"/>
                <a:cs typeface="Arial"/>
              </a:rPr>
              <a:t>,R) &lt; 2</a:t>
            </a:r>
            <a:r>
              <a:rPr lang="is-IS" baseline="30000" dirty="0">
                <a:latin typeface="Arial"/>
                <a:cs typeface="Arial"/>
              </a:rPr>
              <a:t>n</a:t>
            </a:r>
            <a:r>
              <a:rPr lang="is-IS" dirty="0"/>
              <a:t> </a:t>
            </a:r>
            <a:r>
              <a:rPr lang="en-US" dirty="0" smtClean="0"/>
              <a:t> </a:t>
            </a:r>
          </a:p>
          <a:p>
            <a:pPr lvl="1"/>
            <a:r>
              <a:rPr lang="en-US" dirty="0" smtClean="0"/>
              <a:t>Where </a:t>
            </a:r>
            <a:r>
              <a:rPr lang="is-IS" dirty="0">
                <a:latin typeface="Arial"/>
                <a:cs typeface="Arial"/>
              </a:rPr>
              <a:t>Y</a:t>
            </a:r>
            <a:r>
              <a:rPr lang="en-US" dirty="0" smtClean="0"/>
              <a:t> is hash of previous block    </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592682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err="1" smtClean="0"/>
              <a:t>Blockchain</a:t>
            </a:r>
            <a:endParaRPr lang="en-US" dirty="0"/>
          </a:p>
        </p:txBody>
      </p:sp>
      <p:sp>
        <p:nvSpPr>
          <p:cNvPr id="3" name="Content Placeholder 2"/>
          <p:cNvSpPr>
            <a:spLocks noGrp="1"/>
          </p:cNvSpPr>
          <p:nvPr>
            <p:ph idx="1"/>
          </p:nvPr>
        </p:nvSpPr>
        <p:spPr>
          <a:xfrm>
            <a:off x="609600" y="1600200"/>
            <a:ext cx="8153400" cy="4572000"/>
          </a:xfrm>
        </p:spPr>
        <p:txBody>
          <a:bodyPr/>
          <a:lstStyle/>
          <a:p>
            <a:r>
              <a:rPr lang="en-US" dirty="0" smtClean="0"/>
              <a:t>We now have</a:t>
            </a:r>
          </a:p>
          <a:p>
            <a:pPr marL="0" indent="0">
              <a:buNone/>
            </a:pPr>
            <a:r>
              <a:rPr lang="en-US" dirty="0" smtClean="0">
                <a:latin typeface="Arial"/>
                <a:cs typeface="Arial"/>
              </a:rPr>
              <a:t>	Y</a:t>
            </a:r>
            <a:r>
              <a:rPr lang="is-IS" baseline="-25000" dirty="0" smtClean="0">
                <a:latin typeface="Arial"/>
                <a:cs typeface="Arial"/>
              </a:rPr>
              <a:t>i+</a:t>
            </a:r>
            <a:r>
              <a:rPr lang="is-IS" baseline="-25000" dirty="0" smtClean="0">
                <a:latin typeface="Arial"/>
                <a:cs typeface="Arial"/>
              </a:rPr>
              <a:t>1 </a:t>
            </a:r>
            <a:r>
              <a:rPr lang="is-IS" dirty="0" smtClean="0">
                <a:latin typeface="Arial"/>
                <a:cs typeface="Arial"/>
              </a:rPr>
              <a:t>= </a:t>
            </a:r>
            <a:r>
              <a:rPr lang="is-IS" dirty="0" smtClean="0">
                <a:latin typeface="Arial"/>
                <a:cs typeface="Arial"/>
              </a:rPr>
              <a:t>h</a:t>
            </a:r>
            <a:r>
              <a:rPr lang="is-IS" dirty="0">
                <a:latin typeface="Arial"/>
                <a:cs typeface="Arial"/>
              </a:rPr>
              <a:t>(</a:t>
            </a:r>
            <a:r>
              <a:rPr lang="is-IS" dirty="0" smtClean="0">
                <a:latin typeface="Arial"/>
                <a:cs typeface="Arial"/>
              </a:rPr>
              <a:t>Y</a:t>
            </a:r>
            <a:r>
              <a:rPr lang="is-IS" baseline="-25000" dirty="0" smtClean="0">
                <a:latin typeface="Arial"/>
                <a:cs typeface="Arial"/>
              </a:rPr>
              <a:t>i</a:t>
            </a:r>
            <a:r>
              <a:rPr lang="is-IS" dirty="0" smtClean="0">
                <a:latin typeface="Arial"/>
                <a:cs typeface="Arial"/>
              </a:rPr>
              <a:t>,B</a:t>
            </a:r>
            <a:r>
              <a:rPr lang="is-IS" baseline="-25000" dirty="0" smtClean="0">
                <a:latin typeface="Arial"/>
                <a:cs typeface="Arial"/>
              </a:rPr>
              <a:t>i</a:t>
            </a:r>
            <a:r>
              <a:rPr lang="is-IS" dirty="0" smtClean="0">
                <a:latin typeface="Arial"/>
                <a:cs typeface="Arial"/>
              </a:rPr>
              <a:t>,R</a:t>
            </a:r>
            <a:r>
              <a:rPr lang="is-IS" baseline="-25000" dirty="0" smtClean="0">
                <a:latin typeface="Arial"/>
                <a:cs typeface="Arial"/>
              </a:rPr>
              <a:t>i</a:t>
            </a:r>
            <a:r>
              <a:rPr lang="is-IS" dirty="0" smtClean="0">
                <a:latin typeface="Arial"/>
                <a:cs typeface="Arial"/>
              </a:rPr>
              <a:t>) </a:t>
            </a:r>
            <a:r>
              <a:rPr lang="is-IS" dirty="0">
                <a:latin typeface="Arial"/>
                <a:cs typeface="Arial"/>
              </a:rPr>
              <a:t>&lt; 2</a:t>
            </a:r>
            <a:r>
              <a:rPr lang="is-IS" baseline="30000" dirty="0">
                <a:latin typeface="Arial"/>
                <a:cs typeface="Arial"/>
              </a:rPr>
              <a:t>n</a:t>
            </a:r>
            <a:r>
              <a:rPr lang="is-IS" dirty="0"/>
              <a:t> </a:t>
            </a:r>
            <a:endParaRPr lang="en-US" dirty="0" smtClean="0"/>
          </a:p>
          <a:p>
            <a:pPr marL="0" indent="0">
              <a:buNone/>
            </a:pPr>
            <a:r>
              <a:rPr lang="en-US" dirty="0">
                <a:latin typeface="Arial"/>
                <a:cs typeface="Arial"/>
              </a:rPr>
              <a:t>	Y</a:t>
            </a:r>
            <a:r>
              <a:rPr lang="is-IS" baseline="-25000" dirty="0">
                <a:latin typeface="Arial"/>
                <a:cs typeface="Arial"/>
              </a:rPr>
              <a:t>i</a:t>
            </a:r>
            <a:r>
              <a:rPr lang="is-IS" baseline="-25000" dirty="0" smtClean="0">
                <a:latin typeface="Arial"/>
                <a:cs typeface="Arial"/>
              </a:rPr>
              <a:t>+</a:t>
            </a:r>
            <a:r>
              <a:rPr lang="is-IS" baseline="-25000" dirty="0" smtClean="0">
                <a:latin typeface="Arial"/>
                <a:cs typeface="Arial"/>
              </a:rPr>
              <a:t>2 </a:t>
            </a:r>
            <a:r>
              <a:rPr lang="is-IS" dirty="0" smtClean="0">
                <a:latin typeface="Arial"/>
                <a:cs typeface="Arial"/>
              </a:rPr>
              <a:t>= </a:t>
            </a:r>
            <a:r>
              <a:rPr lang="is-IS" dirty="0">
                <a:latin typeface="Arial"/>
                <a:cs typeface="Arial"/>
              </a:rPr>
              <a:t>h(</a:t>
            </a:r>
            <a:r>
              <a:rPr lang="is-IS" dirty="0" smtClean="0">
                <a:latin typeface="Arial"/>
                <a:cs typeface="Arial"/>
              </a:rPr>
              <a:t>Y</a:t>
            </a:r>
            <a:r>
              <a:rPr lang="is-IS" baseline="-25000" dirty="0" smtClean="0">
                <a:latin typeface="Arial"/>
                <a:cs typeface="Arial"/>
              </a:rPr>
              <a:t>i+1</a:t>
            </a:r>
            <a:r>
              <a:rPr lang="is-IS" dirty="0" smtClean="0">
                <a:latin typeface="Arial"/>
                <a:cs typeface="Arial"/>
              </a:rPr>
              <a:t>,B</a:t>
            </a:r>
            <a:r>
              <a:rPr lang="is-IS" baseline="-25000" dirty="0" smtClean="0">
                <a:latin typeface="Arial"/>
                <a:cs typeface="Arial"/>
              </a:rPr>
              <a:t>i+1</a:t>
            </a:r>
            <a:r>
              <a:rPr lang="is-IS" dirty="0" smtClean="0">
                <a:latin typeface="Arial"/>
                <a:cs typeface="Arial"/>
              </a:rPr>
              <a:t>,R</a:t>
            </a:r>
            <a:r>
              <a:rPr lang="is-IS" baseline="-25000" dirty="0" smtClean="0">
                <a:latin typeface="Arial"/>
                <a:cs typeface="Arial"/>
              </a:rPr>
              <a:t>i+1</a:t>
            </a:r>
            <a:r>
              <a:rPr lang="is-IS" dirty="0" smtClean="0">
                <a:latin typeface="Arial"/>
                <a:cs typeface="Arial"/>
              </a:rPr>
              <a:t>) </a:t>
            </a:r>
            <a:r>
              <a:rPr lang="is-IS" dirty="0">
                <a:latin typeface="Arial"/>
                <a:cs typeface="Arial"/>
              </a:rPr>
              <a:t>&lt; 2</a:t>
            </a:r>
            <a:r>
              <a:rPr lang="is-IS" baseline="30000" dirty="0">
                <a:latin typeface="Arial"/>
                <a:cs typeface="Arial"/>
              </a:rPr>
              <a:t>n</a:t>
            </a:r>
            <a:r>
              <a:rPr lang="is-IS" dirty="0"/>
              <a:t> </a:t>
            </a:r>
            <a:endParaRPr lang="en-US" dirty="0" smtClean="0"/>
          </a:p>
          <a:p>
            <a:pPr marL="0" indent="0">
              <a:buNone/>
            </a:pPr>
            <a:r>
              <a:rPr lang="en-US" dirty="0">
                <a:latin typeface="Arial"/>
                <a:cs typeface="Arial"/>
              </a:rPr>
              <a:t>	Y</a:t>
            </a:r>
            <a:r>
              <a:rPr lang="is-IS" baseline="-25000" dirty="0">
                <a:latin typeface="Arial"/>
                <a:cs typeface="Arial"/>
              </a:rPr>
              <a:t>i</a:t>
            </a:r>
            <a:r>
              <a:rPr lang="is-IS" baseline="-25000" dirty="0" smtClean="0">
                <a:latin typeface="Arial"/>
                <a:cs typeface="Arial"/>
              </a:rPr>
              <a:t>+</a:t>
            </a:r>
            <a:r>
              <a:rPr lang="is-IS" baseline="-25000" dirty="0" smtClean="0">
                <a:latin typeface="Arial"/>
                <a:cs typeface="Arial"/>
              </a:rPr>
              <a:t>3 </a:t>
            </a:r>
            <a:r>
              <a:rPr lang="is-IS" dirty="0" smtClean="0">
                <a:latin typeface="Arial"/>
                <a:cs typeface="Arial"/>
              </a:rPr>
              <a:t>= </a:t>
            </a:r>
            <a:r>
              <a:rPr lang="is-IS" dirty="0">
                <a:latin typeface="Arial"/>
                <a:cs typeface="Arial"/>
              </a:rPr>
              <a:t>h(</a:t>
            </a:r>
            <a:r>
              <a:rPr lang="is-IS" dirty="0" smtClean="0">
                <a:latin typeface="Arial"/>
                <a:cs typeface="Arial"/>
              </a:rPr>
              <a:t>Y</a:t>
            </a:r>
            <a:r>
              <a:rPr lang="is-IS" baseline="-25000" dirty="0" smtClean="0">
                <a:latin typeface="Arial"/>
                <a:cs typeface="Arial"/>
              </a:rPr>
              <a:t>i+2</a:t>
            </a:r>
            <a:r>
              <a:rPr lang="is-IS" dirty="0" smtClean="0">
                <a:latin typeface="Arial"/>
                <a:cs typeface="Arial"/>
              </a:rPr>
              <a:t>,B</a:t>
            </a:r>
            <a:r>
              <a:rPr lang="is-IS" baseline="-25000" dirty="0" smtClean="0">
                <a:latin typeface="Arial"/>
                <a:cs typeface="Arial"/>
              </a:rPr>
              <a:t>i+2</a:t>
            </a:r>
            <a:r>
              <a:rPr lang="is-IS" dirty="0" smtClean="0">
                <a:latin typeface="Arial"/>
                <a:cs typeface="Arial"/>
              </a:rPr>
              <a:t>,R</a:t>
            </a:r>
            <a:r>
              <a:rPr lang="is-IS" baseline="-25000" dirty="0" smtClean="0">
                <a:latin typeface="Arial"/>
                <a:cs typeface="Arial"/>
              </a:rPr>
              <a:t>i+2</a:t>
            </a:r>
            <a:r>
              <a:rPr lang="is-IS" dirty="0" smtClean="0">
                <a:latin typeface="Arial"/>
                <a:cs typeface="Arial"/>
              </a:rPr>
              <a:t>) </a:t>
            </a:r>
            <a:r>
              <a:rPr lang="is-IS" dirty="0">
                <a:latin typeface="Arial"/>
                <a:cs typeface="Arial"/>
              </a:rPr>
              <a:t>&lt; 2</a:t>
            </a:r>
            <a:r>
              <a:rPr lang="is-IS" baseline="30000" dirty="0">
                <a:latin typeface="Arial"/>
                <a:cs typeface="Arial"/>
              </a:rPr>
              <a:t>n</a:t>
            </a:r>
            <a:r>
              <a:rPr lang="is-IS" dirty="0"/>
              <a:t> </a:t>
            </a:r>
            <a:endParaRPr lang="en-US" dirty="0"/>
          </a:p>
          <a:p>
            <a:r>
              <a:rPr lang="en-US" dirty="0"/>
              <a:t>E</a:t>
            </a:r>
            <a:r>
              <a:rPr lang="en-US" dirty="0" smtClean="0"/>
              <a:t>ach </a:t>
            </a:r>
            <a:r>
              <a:rPr lang="en-US" dirty="0" smtClean="0">
                <a:latin typeface="Arial"/>
                <a:cs typeface="Arial"/>
              </a:rPr>
              <a:t>B</a:t>
            </a:r>
            <a:r>
              <a:rPr lang="en-US" dirty="0" smtClean="0"/>
              <a:t> is a block </a:t>
            </a:r>
            <a:endParaRPr lang="en-US" dirty="0"/>
          </a:p>
          <a:p>
            <a:pPr lvl="1"/>
            <a:r>
              <a:rPr lang="en-US" dirty="0" smtClean="0"/>
              <a:t>Block is a group of signed transactions</a:t>
            </a:r>
          </a:p>
          <a:p>
            <a:r>
              <a:rPr lang="en-US" dirty="0" smtClean="0"/>
              <a:t>Each </a:t>
            </a:r>
            <a:r>
              <a:rPr lang="en-US" dirty="0" smtClean="0">
                <a:latin typeface="Arial"/>
                <a:cs typeface="Arial"/>
              </a:rPr>
              <a:t>R</a:t>
            </a:r>
            <a:r>
              <a:rPr lang="en-US" dirty="0" smtClean="0"/>
              <a:t> is chosen so inequality holds </a:t>
            </a:r>
          </a:p>
          <a:p>
            <a:pPr lvl="1"/>
            <a:r>
              <a:rPr lang="en-US" dirty="0" smtClean="0"/>
              <a:t>Much work to find </a:t>
            </a:r>
            <a:r>
              <a:rPr lang="en-US" dirty="0" smtClean="0">
                <a:latin typeface="Arial"/>
                <a:cs typeface="Arial"/>
              </a:rPr>
              <a:t>R</a:t>
            </a:r>
            <a:r>
              <a:rPr lang="en-US" dirty="0" smtClean="0"/>
              <a:t>, easy to verify </a:t>
            </a:r>
            <a:r>
              <a:rPr lang="en-US" dirty="0" smtClean="0">
                <a:latin typeface="Arial"/>
                <a:cs typeface="Arial"/>
              </a:rPr>
              <a:t>Y</a:t>
            </a:r>
            <a:r>
              <a:rPr lang="en-US" dirty="0" smtClean="0"/>
              <a:t> </a:t>
            </a:r>
            <a:r>
              <a:rPr lang="is-IS" dirty="0">
                <a:latin typeface="Arial"/>
                <a:cs typeface="Arial"/>
              </a:rPr>
              <a:t>&lt; 2</a:t>
            </a:r>
            <a:r>
              <a:rPr lang="is-IS" baseline="30000" dirty="0">
                <a:latin typeface="Arial"/>
                <a:cs typeface="Arial"/>
              </a:rPr>
              <a:t>n</a:t>
            </a:r>
            <a:r>
              <a:rPr lang="is-IS" dirty="0"/>
              <a:t> </a:t>
            </a:r>
            <a:endParaRPr lang="en-US" dirty="0"/>
          </a:p>
          <a:p>
            <a:pPr lvl="1"/>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7532956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a:t>
            </a:r>
            <a:endParaRPr lang="en-US" dirty="0"/>
          </a:p>
        </p:txBody>
      </p:sp>
      <p:sp>
        <p:nvSpPr>
          <p:cNvPr id="3" name="Content Placeholder 2"/>
          <p:cNvSpPr>
            <a:spLocks noGrp="1"/>
          </p:cNvSpPr>
          <p:nvPr>
            <p:ph idx="1"/>
          </p:nvPr>
        </p:nvSpPr>
        <p:spPr/>
        <p:txBody>
          <a:bodyPr/>
          <a:lstStyle/>
          <a:p>
            <a:r>
              <a:rPr lang="en-US" dirty="0" smtClean="0"/>
              <a:t>Anyone can create a new block</a:t>
            </a:r>
          </a:p>
          <a:p>
            <a:r>
              <a:rPr lang="en-US" dirty="0" smtClean="0"/>
              <a:t>But lots of work to find a valid hash</a:t>
            </a:r>
          </a:p>
          <a:p>
            <a:r>
              <a:rPr lang="en-US" dirty="0" smtClean="0"/>
              <a:t>So what is the incentive to do work?</a:t>
            </a:r>
          </a:p>
          <a:p>
            <a:r>
              <a:rPr lang="en-US" dirty="0" smtClean="0"/>
              <a:t>“Free” money!</a:t>
            </a:r>
          </a:p>
          <a:p>
            <a:pPr lvl="1"/>
            <a:r>
              <a:rPr lang="en-US" dirty="0" smtClean="0"/>
              <a:t>Get (new) money for doing work, say, </a:t>
            </a:r>
            <a:r>
              <a:rPr lang="en-US" dirty="0">
                <a:latin typeface="Arial"/>
                <a:cs typeface="Arial"/>
              </a:rPr>
              <a:t>§1</a:t>
            </a:r>
            <a:r>
              <a:rPr lang="en-US" dirty="0" smtClean="0"/>
              <a:t>    </a:t>
            </a:r>
            <a:endParaRPr lang="en-US" dirty="0" smtClean="0"/>
          </a:p>
          <a:p>
            <a:pPr lvl="1"/>
            <a:r>
              <a:rPr lang="en-US" dirty="0" smtClean="0"/>
              <a:t>Put this info at start of block, does not need to be signed (since new money)</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818126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a:t>
            </a:r>
            <a:r>
              <a:rPr lang="en-US" dirty="0" smtClean="0"/>
              <a:t> Block</a:t>
            </a:r>
            <a:endParaRPr lang="en-US" dirty="0"/>
          </a:p>
        </p:txBody>
      </p:sp>
      <p:sp>
        <p:nvSpPr>
          <p:cNvPr id="3" name="Content Placeholder 2"/>
          <p:cNvSpPr>
            <a:spLocks noGrp="1"/>
          </p:cNvSpPr>
          <p:nvPr>
            <p:ph idx="1"/>
          </p:nvPr>
        </p:nvSpPr>
        <p:spPr>
          <a:xfrm>
            <a:off x="685800" y="1828800"/>
            <a:ext cx="7848600" cy="762000"/>
          </a:xfrm>
        </p:spPr>
        <p:txBody>
          <a:bodyPr/>
          <a:lstStyle/>
          <a:p>
            <a:r>
              <a:rPr lang="en-US" dirty="0" smtClean="0"/>
              <a:t>Block </a:t>
            </a:r>
            <a:r>
              <a:rPr lang="en-US" dirty="0" smtClean="0">
                <a:latin typeface="Arial"/>
                <a:cs typeface="Arial"/>
              </a:rPr>
              <a:t>B</a:t>
            </a:r>
            <a:r>
              <a:rPr lang="en-US" baseline="-25000" dirty="0" smtClean="0">
                <a:latin typeface="Arial"/>
                <a:cs typeface="Arial"/>
              </a:rPr>
              <a:t>i</a:t>
            </a:r>
            <a:r>
              <a:rPr lang="en-US" dirty="0" smtClean="0"/>
              <a:t> looks like</a:t>
            </a:r>
            <a:r>
              <a:rPr lang="is-IS" dirty="0" smtClean="0"/>
              <a:t>…</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590800"/>
            <a:ext cx="4025900" cy="3882630"/>
          </a:xfrm>
          <a:prstGeom prst="rect">
            <a:avLst/>
          </a:prstGeom>
        </p:spPr>
      </p:pic>
    </p:spTree>
    <p:extLst>
      <p:ext uri="{BB962C8B-B14F-4D97-AF65-F5344CB8AC3E}">
        <p14:creationId xmlns:p14="http://schemas.microsoft.com/office/powerpoint/2010/main" val="31706812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a:t>
            </a:r>
            <a:endParaRPr lang="en-US" dirty="0"/>
          </a:p>
        </p:txBody>
      </p:sp>
      <p:sp>
        <p:nvSpPr>
          <p:cNvPr id="3" name="Content Placeholder 2"/>
          <p:cNvSpPr>
            <a:spLocks noGrp="1"/>
          </p:cNvSpPr>
          <p:nvPr>
            <p:ph idx="1"/>
          </p:nvPr>
        </p:nvSpPr>
        <p:spPr/>
        <p:txBody>
          <a:bodyPr/>
          <a:lstStyle/>
          <a:p>
            <a:r>
              <a:rPr lang="en-US" dirty="0" smtClean="0"/>
              <a:t>Free money, so miners are in a race to find hashes that yield valid blocks</a:t>
            </a:r>
          </a:p>
          <a:p>
            <a:r>
              <a:rPr lang="en-US" dirty="0" smtClean="0"/>
              <a:t>The more computing power a miner has, the better chance to win race</a:t>
            </a:r>
          </a:p>
          <a:p>
            <a:r>
              <a:rPr lang="en-US" dirty="0" smtClean="0"/>
              <a:t>Once a valid hash is found, miner sends the block out to everybody</a:t>
            </a:r>
          </a:p>
          <a:p>
            <a:r>
              <a:rPr lang="en-US" dirty="0" smtClean="0"/>
              <a:t>Again, easy to verify </a:t>
            </a:r>
            <a:r>
              <a:rPr lang="en-US" dirty="0" smtClean="0"/>
              <a:t>hash </a:t>
            </a:r>
            <a:r>
              <a:rPr lang="en-US" dirty="0" smtClean="0"/>
              <a:t>is </a:t>
            </a:r>
            <a:r>
              <a:rPr lang="en-US" dirty="0" smtClean="0"/>
              <a:t>correct</a:t>
            </a:r>
            <a:endParaRPr lang="en-US" dirty="0" smtClean="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829651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de-DE" smtClean="0"/>
              <a:t>Blockchain                                                                                                                   </a:t>
            </a:r>
            <a:endParaRPr lang="en-US" smtClean="0">
              <a:latin typeface="Times New Roman" charset="0"/>
            </a:endParaRPr>
          </a:p>
        </p:txBody>
      </p:sp>
      <p:sp>
        <p:nvSpPr>
          <p:cNvPr id="200707" name="Rectangle 2"/>
          <p:cNvSpPr>
            <a:spLocks noGrp="1" noChangeArrowheads="1"/>
          </p:cNvSpPr>
          <p:nvPr>
            <p:ph type="title"/>
          </p:nvPr>
        </p:nvSpPr>
        <p:spPr>
          <a:xfrm>
            <a:off x="685800" y="533400"/>
            <a:ext cx="7772400" cy="1143000"/>
          </a:xfrm>
        </p:spPr>
        <p:txBody>
          <a:bodyPr/>
          <a:lstStyle/>
          <a:p>
            <a:pPr eaLnBrk="1" hangingPunct="1"/>
            <a:r>
              <a:rPr lang="en-US" dirty="0" smtClean="0"/>
              <a:t>Digital Currency</a:t>
            </a:r>
            <a:endParaRPr lang="en-US" dirty="0"/>
          </a:p>
        </p:txBody>
      </p:sp>
      <p:sp>
        <p:nvSpPr>
          <p:cNvPr id="200708" name="Rectangle 3"/>
          <p:cNvSpPr>
            <a:spLocks noGrp="1" noChangeArrowheads="1"/>
          </p:cNvSpPr>
          <p:nvPr>
            <p:ph type="body" idx="1"/>
          </p:nvPr>
        </p:nvSpPr>
        <p:spPr>
          <a:xfrm>
            <a:off x="685800" y="1752600"/>
            <a:ext cx="7924800" cy="4343400"/>
          </a:xfrm>
        </p:spPr>
        <p:txBody>
          <a:bodyPr/>
          <a:lstStyle/>
          <a:p>
            <a:pPr eaLnBrk="1" hangingPunct="1">
              <a:lnSpc>
                <a:spcPct val="90000"/>
              </a:lnSpc>
              <a:spcAft>
                <a:spcPts val="600"/>
              </a:spcAft>
            </a:pPr>
            <a:r>
              <a:rPr lang="en-US" dirty="0" smtClean="0"/>
              <a:t>We want create an all-digital currency</a:t>
            </a:r>
          </a:p>
          <a:p>
            <a:pPr lvl="1" eaLnBrk="1" hangingPunct="1">
              <a:lnSpc>
                <a:spcPct val="90000"/>
              </a:lnSpc>
              <a:spcAft>
                <a:spcPts val="600"/>
              </a:spcAft>
            </a:pPr>
            <a:r>
              <a:rPr lang="en-US" dirty="0"/>
              <a:t>L</a:t>
            </a:r>
            <a:r>
              <a:rPr lang="en-US" dirty="0" smtClean="0"/>
              <a:t>ike </a:t>
            </a:r>
            <a:r>
              <a:rPr lang="en-US" dirty="0" smtClean="0">
                <a:latin typeface="Arial"/>
                <a:cs typeface="Arial"/>
              </a:rPr>
              <a:t>$</a:t>
            </a:r>
            <a:r>
              <a:rPr lang="en-US" dirty="0" smtClean="0"/>
              <a:t> or </a:t>
            </a:r>
            <a:r>
              <a:rPr lang="en-US" dirty="0" smtClean="0">
                <a:latin typeface="Arial"/>
                <a:cs typeface="Arial"/>
              </a:rPr>
              <a:t>¥ </a:t>
            </a:r>
            <a:r>
              <a:rPr lang="en-US" dirty="0" smtClean="0"/>
              <a:t>or </a:t>
            </a:r>
            <a:r>
              <a:rPr lang="en-US" dirty="0" smtClean="0">
                <a:latin typeface="Arial"/>
                <a:cs typeface="Arial"/>
              </a:rPr>
              <a:t>€</a:t>
            </a:r>
            <a:r>
              <a:rPr lang="en-US" dirty="0" smtClean="0"/>
              <a:t> or </a:t>
            </a:r>
            <a:r>
              <a:rPr lang="is-IS" dirty="0" smtClean="0"/>
              <a:t>…., but</a:t>
            </a:r>
            <a:r>
              <a:rPr lang="en-US" dirty="0" smtClean="0"/>
              <a:t> “better”</a:t>
            </a:r>
          </a:p>
          <a:p>
            <a:pPr eaLnBrk="1" hangingPunct="1">
              <a:lnSpc>
                <a:spcPct val="90000"/>
              </a:lnSpc>
              <a:spcAft>
                <a:spcPts val="600"/>
              </a:spcAft>
            </a:pPr>
            <a:r>
              <a:rPr lang="en-US" dirty="0" smtClean="0"/>
              <a:t>Real cash is (relatively) anonymous</a:t>
            </a:r>
          </a:p>
          <a:p>
            <a:pPr lvl="1" eaLnBrk="1" hangingPunct="1">
              <a:lnSpc>
                <a:spcPct val="90000"/>
              </a:lnSpc>
              <a:spcAft>
                <a:spcPts val="600"/>
              </a:spcAft>
            </a:pPr>
            <a:r>
              <a:rPr lang="en-US" dirty="0" smtClean="0"/>
              <a:t>So digital currency should be too</a:t>
            </a:r>
          </a:p>
          <a:p>
            <a:pPr eaLnBrk="1" hangingPunct="1">
              <a:lnSpc>
                <a:spcPct val="90000"/>
              </a:lnSpc>
              <a:spcAft>
                <a:spcPts val="600"/>
              </a:spcAft>
            </a:pPr>
            <a:r>
              <a:rPr lang="en-US" dirty="0"/>
              <a:t>D</a:t>
            </a:r>
            <a:r>
              <a:rPr lang="en-US" dirty="0" smtClean="0"/>
              <a:t>igital currency is “better” since</a:t>
            </a:r>
            <a:r>
              <a:rPr lang="is-IS" dirty="0" smtClean="0"/>
              <a:t>…</a:t>
            </a:r>
            <a:endParaRPr lang="en-US" dirty="0" smtClean="0"/>
          </a:p>
          <a:p>
            <a:pPr lvl="1" eaLnBrk="1" hangingPunct="1">
              <a:lnSpc>
                <a:spcPct val="90000"/>
              </a:lnSpc>
              <a:spcAft>
                <a:spcPts val="600"/>
              </a:spcAft>
            </a:pPr>
            <a:r>
              <a:rPr lang="en-US" dirty="0" smtClean="0"/>
              <a:t>No central authority (i.e., banks)</a:t>
            </a:r>
          </a:p>
          <a:p>
            <a:pPr lvl="1" eaLnBrk="1" hangingPunct="1">
              <a:lnSpc>
                <a:spcPct val="90000"/>
              </a:lnSpc>
              <a:spcAft>
                <a:spcPts val="600"/>
              </a:spcAft>
            </a:pPr>
            <a:r>
              <a:rPr lang="en-US" dirty="0" smtClean="0"/>
              <a:t>No government to issue currency, etc.</a:t>
            </a:r>
          </a:p>
          <a:p>
            <a:pPr eaLnBrk="1" hangingPunct="1">
              <a:lnSpc>
                <a:spcPct val="90000"/>
              </a:lnSpc>
              <a:spcAft>
                <a:spcPts val="600"/>
              </a:spcAft>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endParaRPr lang="en-US" dirty="0"/>
          </a:p>
        </p:txBody>
      </p:sp>
      <p:sp>
        <p:nvSpPr>
          <p:cNvPr id="3" name="Content Placeholder 2"/>
          <p:cNvSpPr>
            <a:spLocks noGrp="1"/>
          </p:cNvSpPr>
          <p:nvPr>
            <p:ph idx="1"/>
          </p:nvPr>
        </p:nvSpPr>
        <p:spPr>
          <a:xfrm>
            <a:off x="685800" y="1828800"/>
            <a:ext cx="7772400" cy="762000"/>
          </a:xfrm>
        </p:spPr>
        <p:txBody>
          <a:bodyPr/>
          <a:lstStyle/>
          <a:p>
            <a:r>
              <a:rPr lang="en-US" dirty="0" err="1" smtClean="0"/>
              <a:t>Blockchain</a:t>
            </a:r>
            <a:r>
              <a:rPr lang="en-US" dirty="0" smtClean="0"/>
              <a:t> looks like</a:t>
            </a:r>
            <a:r>
              <a:rPr lang="is-IS" dirty="0" smtClean="0"/>
              <a:t>…</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pic>
        <p:nvPicPr>
          <p:cNvPr id="5" name="Picture 4" descr="temp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2812"/>
            <a:ext cx="9144000" cy="2206388"/>
          </a:xfrm>
          <a:prstGeom prst="rect">
            <a:avLst/>
          </a:prstGeom>
        </p:spPr>
      </p:pic>
    </p:spTree>
    <p:extLst>
      <p:ext uri="{BB962C8B-B14F-4D97-AF65-F5344CB8AC3E}">
        <p14:creationId xmlns:p14="http://schemas.microsoft.com/office/powerpoint/2010/main" val="26727611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a:t>
            </a:r>
            <a:endParaRPr lang="en-US" dirty="0"/>
          </a:p>
        </p:txBody>
      </p:sp>
      <p:sp>
        <p:nvSpPr>
          <p:cNvPr id="3" name="Content Placeholder 2"/>
          <p:cNvSpPr>
            <a:spLocks noGrp="1"/>
          </p:cNvSpPr>
          <p:nvPr>
            <p:ph idx="1"/>
          </p:nvPr>
        </p:nvSpPr>
        <p:spPr/>
        <p:txBody>
          <a:bodyPr/>
          <a:lstStyle/>
          <a:p>
            <a:r>
              <a:rPr lang="en-US" dirty="0"/>
              <a:t>W</a:t>
            </a:r>
            <a:r>
              <a:rPr lang="en-US" dirty="0" smtClean="0"/>
              <a:t>hy is </a:t>
            </a:r>
            <a:r>
              <a:rPr lang="en-US" dirty="0" smtClean="0"/>
              <a:t>“</a:t>
            </a:r>
            <a:r>
              <a:rPr lang="en-US" dirty="0" smtClean="0"/>
              <a:t>mining”</a:t>
            </a:r>
            <a:r>
              <a:rPr lang="en-US" dirty="0" smtClean="0"/>
              <a:t> </a:t>
            </a:r>
            <a:r>
              <a:rPr lang="en-US" dirty="0" smtClean="0"/>
              <a:t>called </a:t>
            </a:r>
            <a:r>
              <a:rPr lang="en-US" dirty="0" smtClean="0"/>
              <a:t>mining </a:t>
            </a:r>
            <a:r>
              <a:rPr lang="en-US" dirty="0" smtClean="0"/>
              <a:t>?</a:t>
            </a:r>
          </a:p>
          <a:p>
            <a:pPr lvl="1"/>
            <a:r>
              <a:rPr lang="en-US" dirty="0" smtClean="0"/>
              <a:t>Really, just </a:t>
            </a:r>
            <a:r>
              <a:rPr lang="en-US" dirty="0" smtClean="0"/>
              <a:t>finding</a:t>
            </a:r>
            <a:r>
              <a:rPr lang="en-US" dirty="0" smtClean="0"/>
              <a:t> </a:t>
            </a:r>
            <a:r>
              <a:rPr lang="en-US" dirty="0" smtClean="0"/>
              <a:t>a valid block hash</a:t>
            </a:r>
          </a:p>
          <a:p>
            <a:r>
              <a:rPr lang="en-US" dirty="0" smtClean="0"/>
              <a:t>Miner is doing work, and creating new money that did not previously exist</a:t>
            </a:r>
          </a:p>
          <a:p>
            <a:pPr lvl="1"/>
            <a:r>
              <a:rPr lang="en-US" dirty="0" smtClean="0"/>
              <a:t>In a sense, this is comparable to mining gold </a:t>
            </a:r>
            <a:r>
              <a:rPr lang="en-US" dirty="0" smtClean="0"/>
              <a:t>or silver (</a:t>
            </a:r>
            <a:r>
              <a:rPr lang="en-US" dirty="0" smtClean="0"/>
              <a:t>for example)</a:t>
            </a:r>
            <a:endParaRPr lang="is-IS" dirty="0" smtClean="0"/>
          </a:p>
          <a:p>
            <a:r>
              <a:rPr lang="is-IS" dirty="0"/>
              <a:t>T</a:t>
            </a:r>
            <a:r>
              <a:rPr lang="is-IS" dirty="0" smtClean="0"/>
              <a:t>his may be the most misunderstood part of cryptocurrency protocols</a:t>
            </a:r>
          </a:p>
          <a:p>
            <a:endParaRPr lang="is-IS" dirty="0" smtClean="0"/>
          </a:p>
          <a:p>
            <a:endParaRPr lang="en-US" dirty="0" smtClean="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25012111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Non-Miners</a:t>
            </a:r>
            <a:endParaRPr lang="en-US" dirty="0"/>
          </a:p>
        </p:txBody>
      </p:sp>
      <p:sp>
        <p:nvSpPr>
          <p:cNvPr id="3" name="Content Placeholder 2"/>
          <p:cNvSpPr>
            <a:spLocks noGrp="1"/>
          </p:cNvSpPr>
          <p:nvPr>
            <p:ph idx="1"/>
          </p:nvPr>
        </p:nvSpPr>
        <p:spPr>
          <a:xfrm>
            <a:off x="685800" y="1676400"/>
            <a:ext cx="8001000" cy="4343400"/>
          </a:xfrm>
        </p:spPr>
        <p:txBody>
          <a:bodyPr/>
          <a:lstStyle/>
          <a:p>
            <a:r>
              <a:rPr lang="is-IS" dirty="0"/>
              <a:t>U</a:t>
            </a:r>
            <a:r>
              <a:rPr lang="is-IS" dirty="0" smtClean="0"/>
              <a:t>sers do not have to be miners</a:t>
            </a:r>
          </a:p>
          <a:p>
            <a:r>
              <a:rPr lang="is-IS" dirty="0" smtClean="0"/>
              <a:t>Non-miner just wants blockchain</a:t>
            </a:r>
          </a:p>
          <a:p>
            <a:pPr lvl="1"/>
            <a:r>
              <a:rPr lang="is-IS" dirty="0" smtClean="0"/>
              <a:t>Needed to know how many </a:t>
            </a:r>
            <a:r>
              <a:rPr lang="en-US" dirty="0">
                <a:latin typeface="Arial"/>
                <a:cs typeface="Arial"/>
              </a:rPr>
              <a:t>§</a:t>
            </a:r>
            <a:r>
              <a:rPr lang="is-IS" dirty="0" smtClean="0"/>
              <a:t>s </a:t>
            </a:r>
            <a:r>
              <a:rPr lang="is-IS" dirty="0" smtClean="0"/>
              <a:t>others have</a:t>
            </a:r>
          </a:p>
          <a:p>
            <a:r>
              <a:rPr lang="is-IS" dirty="0" smtClean="0"/>
              <a:t>Also, non-miner sends out transactions for others to make blocks (and mine)</a:t>
            </a:r>
          </a:p>
          <a:p>
            <a:r>
              <a:rPr lang="is-IS" dirty="0" smtClean="0"/>
              <a:t>User might see conflicting blockchains</a:t>
            </a:r>
          </a:p>
          <a:p>
            <a:pPr lvl="1"/>
            <a:r>
              <a:rPr lang="is-IS" dirty="0" smtClean="0"/>
              <a:t>What to do in such cases???</a:t>
            </a:r>
          </a:p>
          <a:p>
            <a:r>
              <a:rPr lang="is-IS" dirty="0" smtClean="0"/>
              <a:t>More work is “more better”!</a:t>
            </a:r>
          </a:p>
          <a:p>
            <a:endParaRPr lang="en-US" dirty="0" smtClean="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5233624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Work</a:t>
            </a:r>
            <a:endParaRPr lang="en-US" dirty="0"/>
          </a:p>
        </p:txBody>
      </p:sp>
      <p:sp>
        <p:nvSpPr>
          <p:cNvPr id="3" name="Content Placeholder 2"/>
          <p:cNvSpPr>
            <a:spLocks noGrp="1"/>
          </p:cNvSpPr>
          <p:nvPr>
            <p:ph idx="1"/>
          </p:nvPr>
        </p:nvSpPr>
        <p:spPr/>
        <p:txBody>
          <a:bodyPr/>
          <a:lstStyle/>
          <a:p>
            <a:r>
              <a:rPr lang="en-US" dirty="0" smtClean="0"/>
              <a:t>If conflicting </a:t>
            </a:r>
            <a:r>
              <a:rPr lang="en-US" dirty="0" err="1" smtClean="0"/>
              <a:t>blockchains</a:t>
            </a:r>
            <a:r>
              <a:rPr lang="en-US" dirty="0" smtClean="0"/>
              <a:t>, how </a:t>
            </a:r>
            <a:r>
              <a:rPr lang="en-US" dirty="0" smtClean="0"/>
              <a:t>to know which </a:t>
            </a:r>
            <a:r>
              <a:rPr lang="en-US" dirty="0" smtClean="0"/>
              <a:t>represents </a:t>
            </a:r>
            <a:r>
              <a:rPr lang="en-US" dirty="0" smtClean="0"/>
              <a:t>more work?</a:t>
            </a:r>
          </a:p>
          <a:p>
            <a:r>
              <a:rPr lang="en-US" dirty="0" smtClean="0"/>
              <a:t>Each block </a:t>
            </a:r>
            <a:r>
              <a:rPr lang="en-US" dirty="0"/>
              <a:t>i</a:t>
            </a:r>
            <a:r>
              <a:rPr lang="en-US" dirty="0" smtClean="0"/>
              <a:t>s a fixed amount of work</a:t>
            </a:r>
          </a:p>
          <a:p>
            <a:pPr lvl="1"/>
            <a:r>
              <a:rPr lang="en-US" dirty="0" smtClean="0"/>
              <a:t>In terms of expected number of hashes</a:t>
            </a:r>
          </a:p>
          <a:p>
            <a:r>
              <a:rPr lang="en-US" dirty="0" smtClean="0"/>
              <a:t>So, longer block chain </a:t>
            </a:r>
            <a:r>
              <a:rPr lang="en-US" dirty="0"/>
              <a:t>i</a:t>
            </a:r>
            <a:r>
              <a:rPr lang="en-US" dirty="0" smtClean="0"/>
              <a:t>s more work</a:t>
            </a:r>
          </a:p>
          <a:p>
            <a:r>
              <a:rPr lang="en-US" dirty="0" smtClean="0"/>
              <a:t>Thus, </a:t>
            </a:r>
            <a:r>
              <a:rPr lang="en-US" b="1" i="1" dirty="0"/>
              <a:t>longer</a:t>
            </a:r>
            <a:r>
              <a:rPr lang="en-US" dirty="0"/>
              <a:t> block chain always wins</a:t>
            </a:r>
          </a:p>
          <a:p>
            <a:pPr lvl="1"/>
            <a:r>
              <a:rPr lang="en-US" dirty="0"/>
              <a:t>If it’s a tie, wait until one is </a:t>
            </a:r>
            <a:r>
              <a:rPr lang="en-US" dirty="0" smtClean="0"/>
              <a:t>longer</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513043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Summary of Protocol</a:t>
            </a:r>
            <a:endParaRPr lang="en-US" dirty="0"/>
          </a:p>
        </p:txBody>
      </p:sp>
      <p:sp>
        <p:nvSpPr>
          <p:cNvPr id="3" name="Content Placeholder 2"/>
          <p:cNvSpPr>
            <a:spLocks noGrp="1"/>
          </p:cNvSpPr>
          <p:nvPr>
            <p:ph idx="1"/>
          </p:nvPr>
        </p:nvSpPr>
        <p:spPr>
          <a:xfrm>
            <a:off x="609600" y="1676400"/>
            <a:ext cx="8153400" cy="4419600"/>
          </a:xfrm>
        </p:spPr>
        <p:txBody>
          <a:bodyPr/>
          <a:lstStyle/>
          <a:p>
            <a:pPr marL="514350" indent="-514350">
              <a:buFont typeface="+mj-lt"/>
              <a:buAutoNum type="arabicPeriod"/>
            </a:pPr>
            <a:r>
              <a:rPr lang="en-US" dirty="0" smtClean="0"/>
              <a:t>New transactions broadcast </a:t>
            </a:r>
          </a:p>
          <a:p>
            <a:pPr marL="514350" indent="-514350">
              <a:buFont typeface="+mj-lt"/>
              <a:buAutoNum type="arabicPeriod"/>
            </a:pPr>
            <a:r>
              <a:rPr lang="en-US" dirty="0" smtClean="0"/>
              <a:t>Miners collect transactions into blocks</a:t>
            </a:r>
          </a:p>
          <a:p>
            <a:pPr marL="514350" indent="-514350">
              <a:buFont typeface="+mj-lt"/>
              <a:buAutoNum type="arabicPeriod"/>
            </a:pPr>
            <a:r>
              <a:rPr lang="en-US" dirty="0" smtClean="0"/>
              <a:t>Miners race to find valid block hash</a:t>
            </a:r>
          </a:p>
          <a:p>
            <a:pPr marL="514350" indent="-514350">
              <a:buFont typeface="+mj-lt"/>
              <a:buAutoNum type="arabicPeriod"/>
            </a:pPr>
            <a:r>
              <a:rPr lang="en-US" dirty="0" smtClean="0"/>
              <a:t>When miner finds hash, broadcast it</a:t>
            </a:r>
          </a:p>
          <a:p>
            <a:pPr marL="514350" indent="-514350">
              <a:buFont typeface="+mj-lt"/>
              <a:buAutoNum type="arabicPeriod"/>
            </a:pPr>
            <a:r>
              <a:rPr lang="en-US" dirty="0" smtClean="0"/>
              <a:t>Block accepted if all transactions signed, no </a:t>
            </a:r>
            <a:r>
              <a:rPr lang="en-US" dirty="0" smtClean="0"/>
              <a:t>overdraft, &amp; block </a:t>
            </a:r>
            <a:r>
              <a:rPr lang="en-US" dirty="0" smtClean="0"/>
              <a:t>hash valid</a:t>
            </a:r>
          </a:p>
          <a:p>
            <a:pPr marL="514350" indent="-514350">
              <a:buFont typeface="+mj-lt"/>
              <a:buAutoNum type="arabicPeriod"/>
            </a:pPr>
            <a:r>
              <a:rPr lang="en-US" dirty="0"/>
              <a:t>N</a:t>
            </a:r>
            <a:r>
              <a:rPr lang="en-US" dirty="0" smtClean="0"/>
              <a:t>ew block </a:t>
            </a:r>
            <a:r>
              <a:rPr lang="en-US" dirty="0" smtClean="0"/>
              <a:t>extends </a:t>
            </a:r>
            <a:r>
              <a:rPr lang="en-US" dirty="0" err="1" smtClean="0"/>
              <a:t>blockchain</a:t>
            </a:r>
            <a:r>
              <a:rPr lang="en-US" dirty="0" smtClean="0"/>
              <a:t> </a:t>
            </a:r>
          </a:p>
          <a:p>
            <a:pPr lvl="1"/>
            <a:r>
              <a:rPr lang="en-US" dirty="0" smtClean="0"/>
              <a:t>Miners use hash of new block in next block</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748794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Attack Scenario</a:t>
            </a:r>
            <a:endParaRPr lang="en-US" dirty="0"/>
          </a:p>
        </p:txBody>
      </p:sp>
      <p:sp>
        <p:nvSpPr>
          <p:cNvPr id="3" name="Content Placeholder 2"/>
          <p:cNvSpPr>
            <a:spLocks noGrp="1"/>
          </p:cNvSpPr>
          <p:nvPr>
            <p:ph idx="1"/>
          </p:nvPr>
        </p:nvSpPr>
        <p:spPr>
          <a:xfrm>
            <a:off x="685800" y="1676400"/>
            <a:ext cx="7772400" cy="4419600"/>
          </a:xfrm>
        </p:spPr>
        <p:txBody>
          <a:bodyPr/>
          <a:lstStyle/>
          <a:p>
            <a:r>
              <a:rPr lang="en-US" dirty="0" smtClean="0"/>
              <a:t>Suppose Trudy makes a block </a:t>
            </a:r>
            <a:r>
              <a:rPr lang="en-US" dirty="0" smtClean="0">
                <a:latin typeface="Arial"/>
                <a:cs typeface="Arial"/>
              </a:rPr>
              <a:t>B</a:t>
            </a:r>
            <a:r>
              <a:rPr lang="en-US" b="1" dirty="0" smtClean="0"/>
              <a:t> </a:t>
            </a:r>
            <a:r>
              <a:rPr lang="en-US" dirty="0" smtClean="0"/>
              <a:t>that includes transaction</a:t>
            </a:r>
          </a:p>
          <a:p>
            <a:pPr lvl="1"/>
            <a:r>
              <a:rPr lang="en-US" dirty="0" smtClean="0"/>
              <a:t>[Trudy pays Alice </a:t>
            </a:r>
            <a:r>
              <a:rPr lang="en-US" dirty="0">
                <a:latin typeface="Arial"/>
                <a:cs typeface="Arial"/>
              </a:rPr>
              <a:t>§</a:t>
            </a:r>
            <a:r>
              <a:rPr lang="en-US" dirty="0" smtClean="0"/>
              <a:t>100</a:t>
            </a:r>
            <a:r>
              <a:rPr lang="en-US" dirty="0" smtClean="0"/>
              <a:t>]</a:t>
            </a:r>
            <a:r>
              <a:rPr lang="en-US" baseline="-25000" dirty="0" smtClean="0"/>
              <a:t>Trudy</a:t>
            </a:r>
            <a:endParaRPr lang="en-US" dirty="0" smtClean="0"/>
          </a:p>
          <a:p>
            <a:pPr lvl="1"/>
            <a:r>
              <a:rPr lang="en-US" dirty="0" smtClean="0"/>
              <a:t>Trudy sends </a:t>
            </a:r>
            <a:r>
              <a:rPr lang="en-US" dirty="0">
                <a:latin typeface="Arial"/>
                <a:cs typeface="Arial"/>
              </a:rPr>
              <a:t>B</a:t>
            </a:r>
            <a:r>
              <a:rPr lang="en-US" dirty="0" smtClean="0"/>
              <a:t> to Alice </a:t>
            </a:r>
            <a:r>
              <a:rPr lang="en-US" b="1" i="1" dirty="0" smtClean="0"/>
              <a:t>only</a:t>
            </a:r>
            <a:r>
              <a:rPr lang="en-US" dirty="0" smtClean="0"/>
              <a:t>, nobody else</a:t>
            </a:r>
          </a:p>
          <a:p>
            <a:r>
              <a:rPr lang="en-US" b="1" dirty="0" smtClean="0">
                <a:solidFill>
                  <a:srgbClr val="3366FF"/>
                </a:solidFill>
              </a:rPr>
              <a:t>Q</a:t>
            </a:r>
            <a:r>
              <a:rPr lang="en-US" dirty="0" smtClean="0"/>
              <a:t>: Why would Trudy do this?</a:t>
            </a:r>
          </a:p>
          <a:p>
            <a:r>
              <a:rPr lang="en-US" b="1" dirty="0" smtClean="0">
                <a:solidFill>
                  <a:srgbClr val="FF0000"/>
                </a:solidFill>
              </a:rPr>
              <a:t>A</a:t>
            </a:r>
            <a:r>
              <a:rPr lang="en-US" dirty="0" smtClean="0"/>
              <a:t>: So she can spend that </a:t>
            </a:r>
            <a:r>
              <a:rPr lang="en-US" dirty="0">
                <a:latin typeface="Arial"/>
                <a:cs typeface="Arial"/>
              </a:rPr>
              <a:t>§100</a:t>
            </a:r>
            <a:r>
              <a:rPr lang="en-US" dirty="0" smtClean="0"/>
              <a:t> </a:t>
            </a:r>
            <a:r>
              <a:rPr lang="en-US" dirty="0" smtClean="0"/>
              <a:t>again</a:t>
            </a:r>
          </a:p>
          <a:p>
            <a:pPr lvl="1"/>
            <a:r>
              <a:rPr lang="en-US" dirty="0" smtClean="0"/>
              <a:t>Trudy likes double spending!</a:t>
            </a:r>
          </a:p>
          <a:p>
            <a:pPr lvl="1"/>
            <a:r>
              <a:rPr lang="en-US" dirty="0" smtClean="0"/>
              <a:t>It’s free money!</a:t>
            </a:r>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440618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Double </a:t>
            </a:r>
            <a:r>
              <a:rPr lang="en-US" dirty="0" smtClean="0"/>
              <a:t>Spending</a:t>
            </a:r>
            <a:endParaRPr lang="en-US" dirty="0"/>
          </a:p>
        </p:txBody>
      </p:sp>
      <p:sp>
        <p:nvSpPr>
          <p:cNvPr id="3" name="Content Placeholder 2"/>
          <p:cNvSpPr>
            <a:spLocks noGrp="1"/>
          </p:cNvSpPr>
          <p:nvPr>
            <p:ph idx="1"/>
          </p:nvPr>
        </p:nvSpPr>
        <p:spPr>
          <a:xfrm>
            <a:off x="685800" y="1447800"/>
            <a:ext cx="8077200" cy="4724400"/>
          </a:xfrm>
        </p:spPr>
        <p:txBody>
          <a:bodyPr/>
          <a:lstStyle/>
          <a:p>
            <a:r>
              <a:rPr lang="en-US" dirty="0" smtClean="0"/>
              <a:t>For Trudy’s double spending attack to work, she must compute valid hash</a:t>
            </a:r>
          </a:p>
          <a:p>
            <a:pPr lvl="1"/>
            <a:r>
              <a:rPr lang="en-US" dirty="0" smtClean="0"/>
              <a:t>That is, find </a:t>
            </a:r>
            <a:r>
              <a:rPr lang="en-US" dirty="0" smtClean="0">
                <a:latin typeface="Arial"/>
                <a:cs typeface="Arial"/>
              </a:rPr>
              <a:t>R</a:t>
            </a:r>
            <a:r>
              <a:rPr lang="en-US" dirty="0" smtClean="0"/>
              <a:t>, so that </a:t>
            </a:r>
            <a:r>
              <a:rPr lang="is-IS" dirty="0">
                <a:latin typeface="Arial"/>
                <a:cs typeface="Arial"/>
              </a:rPr>
              <a:t>h(</a:t>
            </a:r>
            <a:r>
              <a:rPr lang="is-IS" dirty="0" smtClean="0">
                <a:latin typeface="Arial"/>
                <a:cs typeface="Arial"/>
              </a:rPr>
              <a:t>Y,B,R) </a:t>
            </a:r>
            <a:r>
              <a:rPr lang="is-IS" dirty="0">
                <a:latin typeface="Arial"/>
                <a:cs typeface="Arial"/>
              </a:rPr>
              <a:t>&lt; 2</a:t>
            </a:r>
            <a:r>
              <a:rPr lang="is-IS" baseline="30000" dirty="0">
                <a:latin typeface="Arial"/>
                <a:cs typeface="Arial"/>
              </a:rPr>
              <a:t>n</a:t>
            </a:r>
            <a:r>
              <a:rPr lang="is-IS" dirty="0"/>
              <a:t> </a:t>
            </a:r>
            <a:r>
              <a:rPr lang="en-US" dirty="0" smtClean="0"/>
              <a:t>   </a:t>
            </a:r>
          </a:p>
          <a:p>
            <a:r>
              <a:rPr lang="en-US" dirty="0" smtClean="0"/>
              <a:t>And send chain with block </a:t>
            </a:r>
            <a:r>
              <a:rPr lang="is-IS" dirty="0" smtClean="0">
                <a:latin typeface="Arial"/>
                <a:cs typeface="Arial"/>
              </a:rPr>
              <a:t>B </a:t>
            </a:r>
            <a:r>
              <a:rPr lang="en-US" dirty="0" smtClean="0"/>
              <a:t>to Alice </a:t>
            </a:r>
          </a:p>
          <a:p>
            <a:r>
              <a:rPr lang="en-US" dirty="0" smtClean="0"/>
              <a:t>But, nobody else knows about </a:t>
            </a:r>
            <a:r>
              <a:rPr lang="is-IS" dirty="0">
                <a:latin typeface="Arial"/>
                <a:cs typeface="Arial"/>
              </a:rPr>
              <a:t>B</a:t>
            </a:r>
            <a:r>
              <a:rPr lang="en-US" dirty="0" smtClean="0"/>
              <a:t>, or the chain that contains it</a:t>
            </a:r>
          </a:p>
          <a:p>
            <a:pPr lvl="1"/>
            <a:r>
              <a:rPr lang="en-US" dirty="0"/>
              <a:t>A</a:t>
            </a:r>
            <a:r>
              <a:rPr lang="en-US" dirty="0" smtClean="0"/>
              <a:t>ll other miners working on other chains</a:t>
            </a:r>
          </a:p>
          <a:p>
            <a:pPr lvl="1"/>
            <a:r>
              <a:rPr lang="en-US" dirty="0"/>
              <a:t>T</a:t>
            </a:r>
            <a:r>
              <a:rPr lang="en-US" dirty="0" smtClean="0"/>
              <a:t>hose other chains can (and will) grow</a:t>
            </a:r>
          </a:p>
          <a:p>
            <a:pPr lvl="1"/>
            <a:r>
              <a:rPr lang="en-US" dirty="0" smtClean="0"/>
              <a:t>Trudy is in ongoing race with </a:t>
            </a:r>
            <a:r>
              <a:rPr lang="en-US" b="1" i="1" dirty="0" smtClean="0"/>
              <a:t>all miners</a:t>
            </a:r>
            <a:r>
              <a:rPr lang="en-US" dirty="0" smtClean="0"/>
              <a:t> </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2822854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Double Spending Attack</a:t>
            </a:r>
            <a:endParaRPr lang="en-US" dirty="0"/>
          </a:p>
        </p:txBody>
      </p:sp>
      <p:sp>
        <p:nvSpPr>
          <p:cNvPr id="3" name="Content Placeholder 2"/>
          <p:cNvSpPr>
            <a:spLocks noGrp="1"/>
          </p:cNvSpPr>
          <p:nvPr>
            <p:ph idx="1"/>
          </p:nvPr>
        </p:nvSpPr>
        <p:spPr>
          <a:xfrm>
            <a:off x="685800" y="1752600"/>
            <a:ext cx="7848600" cy="4191000"/>
          </a:xfrm>
        </p:spPr>
        <p:txBody>
          <a:bodyPr/>
          <a:lstStyle/>
          <a:p>
            <a:r>
              <a:rPr lang="en-US" dirty="0" smtClean="0"/>
              <a:t>Alice will reject Trudy’s chain once a longer chain appears</a:t>
            </a:r>
          </a:p>
          <a:p>
            <a:r>
              <a:rPr lang="en-US" dirty="0" smtClean="0"/>
              <a:t>Trudy would need most of computing power in the network to win</a:t>
            </a:r>
          </a:p>
          <a:p>
            <a:pPr lvl="1"/>
            <a:r>
              <a:rPr lang="en-US" dirty="0" smtClean="0"/>
              <a:t>Trudy needs to win a lot!</a:t>
            </a:r>
          </a:p>
          <a:p>
            <a:r>
              <a:rPr lang="en-US" dirty="0" smtClean="0"/>
              <a:t>Or, </a:t>
            </a:r>
            <a:r>
              <a:rPr lang="en-US" dirty="0" smtClean="0"/>
              <a:t>miner</a:t>
            </a:r>
            <a:r>
              <a:rPr lang="en-US" dirty="0" smtClean="0"/>
              <a:t>s collude </a:t>
            </a:r>
            <a:r>
              <a:rPr lang="en-US" dirty="0" smtClean="0"/>
              <a:t>with Trudy</a:t>
            </a:r>
          </a:p>
          <a:p>
            <a:pPr lvl="1"/>
            <a:r>
              <a:rPr lang="en-US" dirty="0" smtClean="0"/>
              <a:t>But </a:t>
            </a:r>
            <a:r>
              <a:rPr lang="en-US" dirty="0" smtClean="0"/>
              <a:t>is it</a:t>
            </a:r>
            <a:r>
              <a:rPr lang="en-US" dirty="0" smtClean="0"/>
              <a:t> in </a:t>
            </a:r>
            <a:r>
              <a:rPr lang="en-US" dirty="0" smtClean="0"/>
              <a:t>their interest to do </a:t>
            </a:r>
            <a:r>
              <a:rPr lang="en-US" dirty="0" smtClean="0"/>
              <a:t>so?</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4273138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endParaRPr lang="en-US" dirty="0"/>
          </a:p>
        </p:txBody>
      </p:sp>
      <p:sp>
        <p:nvSpPr>
          <p:cNvPr id="3" name="Content Placeholder 2"/>
          <p:cNvSpPr>
            <a:spLocks noGrp="1"/>
          </p:cNvSpPr>
          <p:nvPr>
            <p:ph idx="1"/>
          </p:nvPr>
        </p:nvSpPr>
        <p:spPr/>
        <p:txBody>
          <a:bodyPr/>
          <a:lstStyle/>
          <a:p>
            <a:r>
              <a:rPr lang="en-US" dirty="0" smtClean="0"/>
              <a:t>From users perspective</a:t>
            </a:r>
            <a:r>
              <a:rPr lang="is-IS" dirty="0" smtClean="0"/>
              <a:t>…</a:t>
            </a:r>
          </a:p>
          <a:p>
            <a:pPr lvl="1"/>
            <a:r>
              <a:rPr lang="is-IS" dirty="0" smtClean="0"/>
              <a:t>Transaction in last block might not be entirely </a:t>
            </a:r>
            <a:r>
              <a:rPr lang="is-IS" dirty="0" smtClean="0"/>
              <a:t>trustworthy</a:t>
            </a:r>
          </a:p>
          <a:p>
            <a:pPr lvl="1"/>
            <a:r>
              <a:rPr lang="is-IS" dirty="0" smtClean="0"/>
              <a:t>Possibility of </a:t>
            </a:r>
            <a:r>
              <a:rPr lang="is-IS" dirty="0" smtClean="0"/>
              <a:t>double spending attack</a:t>
            </a:r>
            <a:endParaRPr lang="is-IS" dirty="0" smtClean="0"/>
          </a:p>
          <a:p>
            <a:pPr lvl="1"/>
            <a:r>
              <a:rPr lang="is-IS" dirty="0" smtClean="0"/>
              <a:t>But, the more blocks that follow, the more certain that a transaction is valid</a:t>
            </a:r>
          </a:p>
          <a:p>
            <a:r>
              <a:rPr lang="is-IS" dirty="0" smtClean="0"/>
              <a:t>Just</a:t>
            </a:r>
            <a:r>
              <a:rPr lang="is-IS" dirty="0" smtClean="0"/>
              <a:t> wait </a:t>
            </a:r>
            <a:r>
              <a:rPr lang="is-IS" dirty="0" smtClean="0"/>
              <a:t>until a few </a:t>
            </a:r>
            <a:r>
              <a:rPr lang="is-IS" dirty="0" smtClean="0"/>
              <a:t>more blocks are added </a:t>
            </a:r>
            <a:r>
              <a:rPr lang="is-IS" dirty="0" smtClean="0"/>
              <a:t>before accepting </a:t>
            </a:r>
            <a:r>
              <a:rPr lang="is-IS" dirty="0" smtClean="0"/>
              <a:t>a transaction</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100191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a:t>
            </a:r>
            <a:endParaRPr lang="en-US" dirty="0"/>
          </a:p>
        </p:txBody>
      </p:sp>
      <p:sp>
        <p:nvSpPr>
          <p:cNvPr id="3" name="Content Placeholder 2"/>
          <p:cNvSpPr>
            <a:spLocks noGrp="1"/>
          </p:cNvSpPr>
          <p:nvPr>
            <p:ph idx="1"/>
          </p:nvPr>
        </p:nvSpPr>
        <p:spPr/>
        <p:txBody>
          <a:bodyPr/>
          <a:lstStyle/>
          <a:p>
            <a:r>
              <a:rPr lang="en-US" dirty="0" smtClean="0"/>
              <a:t>Number of hashes can change so that winning hash takes constant time</a:t>
            </a:r>
          </a:p>
          <a:p>
            <a:pPr lvl="1"/>
            <a:r>
              <a:rPr lang="en-US" dirty="0"/>
              <a:t>C</a:t>
            </a:r>
            <a:r>
              <a:rPr lang="en-US" dirty="0" smtClean="0"/>
              <a:t>omputing power in network can increase</a:t>
            </a:r>
            <a:endParaRPr lang="en-US" dirty="0" smtClean="0"/>
          </a:p>
          <a:p>
            <a:pPr lvl="1"/>
            <a:r>
              <a:rPr lang="en-US" dirty="0" smtClean="0"/>
              <a:t>In </a:t>
            </a:r>
            <a:r>
              <a:rPr lang="en-US" dirty="0" err="1" smtClean="0"/>
              <a:t>Bitcoin</a:t>
            </a:r>
            <a:r>
              <a:rPr lang="en-US" dirty="0" smtClean="0"/>
              <a:t>, new block every 10 minutes </a:t>
            </a:r>
          </a:p>
          <a:p>
            <a:r>
              <a:rPr lang="en-US" dirty="0" smtClean="0"/>
              <a:t>Can decrease mining reward so money supply does not grow forever</a:t>
            </a:r>
          </a:p>
          <a:p>
            <a:pPr lvl="1"/>
            <a:r>
              <a:rPr lang="en-US" dirty="0" smtClean="0"/>
              <a:t>E.g., maximum </a:t>
            </a:r>
            <a:r>
              <a:rPr lang="en-US" dirty="0" smtClean="0"/>
              <a:t>of </a:t>
            </a:r>
            <a:r>
              <a:rPr lang="en-US" dirty="0" smtClean="0">
                <a:latin typeface="Arial"/>
                <a:cs typeface="Arial"/>
              </a:rPr>
              <a:t>21,000,000</a:t>
            </a:r>
            <a:r>
              <a:rPr lang="en-US" dirty="0" smtClean="0"/>
              <a:t> </a:t>
            </a:r>
            <a:r>
              <a:rPr lang="en-US" dirty="0" err="1" smtClean="0"/>
              <a:t>bitcoins</a:t>
            </a:r>
            <a:endParaRPr lang="en-US" dirty="0" smtClean="0"/>
          </a:p>
          <a:p>
            <a:pPr lvl="1"/>
            <a:r>
              <a:rPr lang="en-US" dirty="0" smtClean="0"/>
              <a:t>Then what will be incentive for miners?</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38529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de-DE" smtClean="0"/>
              <a:t>Blockchain                                                                                                                   </a:t>
            </a:r>
            <a:endParaRPr lang="en-US" smtClean="0">
              <a:latin typeface="Times New Roman" charset="0"/>
            </a:endParaRPr>
          </a:p>
        </p:txBody>
      </p:sp>
      <p:sp>
        <p:nvSpPr>
          <p:cNvPr id="200707" name="Rectangle 2"/>
          <p:cNvSpPr>
            <a:spLocks noGrp="1" noChangeArrowheads="1"/>
          </p:cNvSpPr>
          <p:nvPr>
            <p:ph type="title"/>
          </p:nvPr>
        </p:nvSpPr>
        <p:spPr>
          <a:xfrm>
            <a:off x="685800" y="533400"/>
            <a:ext cx="7772400" cy="1143000"/>
          </a:xfrm>
        </p:spPr>
        <p:txBody>
          <a:bodyPr/>
          <a:lstStyle/>
          <a:p>
            <a:pPr eaLnBrk="1" hangingPunct="1"/>
            <a:r>
              <a:rPr lang="en-US" dirty="0" smtClean="0"/>
              <a:t>Preliminaries: Work</a:t>
            </a:r>
            <a:endParaRPr lang="en-US" dirty="0"/>
          </a:p>
        </p:txBody>
      </p:sp>
      <p:sp>
        <p:nvSpPr>
          <p:cNvPr id="200708" name="Rectangle 3"/>
          <p:cNvSpPr>
            <a:spLocks noGrp="1" noChangeArrowheads="1"/>
          </p:cNvSpPr>
          <p:nvPr>
            <p:ph type="body" idx="1"/>
          </p:nvPr>
        </p:nvSpPr>
        <p:spPr>
          <a:xfrm>
            <a:off x="685800" y="1752600"/>
            <a:ext cx="7924800" cy="4419600"/>
          </a:xfrm>
        </p:spPr>
        <p:txBody>
          <a:bodyPr/>
          <a:lstStyle/>
          <a:p>
            <a:pPr eaLnBrk="1" hangingPunct="1">
              <a:lnSpc>
                <a:spcPct val="90000"/>
              </a:lnSpc>
              <a:spcAft>
                <a:spcPts val="600"/>
              </a:spcAft>
            </a:pPr>
            <a:r>
              <a:rPr lang="en-US" dirty="0" smtClean="0"/>
              <a:t>How to measure (digital) </a:t>
            </a:r>
            <a:r>
              <a:rPr lang="en-US" b="1" i="1" dirty="0" smtClean="0"/>
              <a:t>work </a:t>
            </a:r>
            <a:r>
              <a:rPr lang="en-US" dirty="0" smtClean="0"/>
              <a:t>?</a:t>
            </a:r>
          </a:p>
          <a:p>
            <a:pPr eaLnBrk="1" hangingPunct="1">
              <a:lnSpc>
                <a:spcPct val="90000"/>
              </a:lnSpc>
              <a:spcAft>
                <a:spcPts val="600"/>
              </a:spcAft>
            </a:pPr>
            <a:r>
              <a:rPr lang="en-US" dirty="0" smtClean="0"/>
              <a:t>Our unit </a:t>
            </a:r>
            <a:r>
              <a:rPr lang="en-US" dirty="0"/>
              <a:t>of work </a:t>
            </a:r>
            <a:r>
              <a:rPr lang="en-US" dirty="0" smtClean="0"/>
              <a:t>will be </a:t>
            </a:r>
            <a:r>
              <a:rPr lang="en-US" dirty="0">
                <a:latin typeface="Arial"/>
                <a:cs typeface="Arial"/>
              </a:rPr>
              <a:t>1</a:t>
            </a:r>
            <a:r>
              <a:rPr lang="en-US" dirty="0"/>
              <a:t> hash</a:t>
            </a:r>
          </a:p>
          <a:p>
            <a:pPr eaLnBrk="1" hangingPunct="1">
              <a:lnSpc>
                <a:spcPct val="90000"/>
              </a:lnSpc>
              <a:spcAft>
                <a:spcPts val="600"/>
              </a:spcAft>
            </a:pPr>
            <a:r>
              <a:rPr lang="en-US" dirty="0"/>
              <a:t>Suppose that we have a hash function </a:t>
            </a:r>
            <a:r>
              <a:rPr lang="en-US" dirty="0" smtClean="0">
                <a:latin typeface="Arial"/>
                <a:cs typeface="Arial"/>
              </a:rPr>
              <a:t>h(x)</a:t>
            </a:r>
            <a:r>
              <a:rPr lang="en-US" dirty="0" smtClean="0"/>
              <a:t> that </a:t>
            </a:r>
            <a:r>
              <a:rPr lang="en-US" dirty="0"/>
              <a:t>generates </a:t>
            </a:r>
            <a:r>
              <a:rPr lang="en-US" dirty="0" smtClean="0"/>
              <a:t>an </a:t>
            </a:r>
            <a:r>
              <a:rPr lang="en-US" dirty="0">
                <a:latin typeface="Arial"/>
                <a:cs typeface="Arial"/>
              </a:rPr>
              <a:t>N</a:t>
            </a:r>
            <a:r>
              <a:rPr lang="en-US" dirty="0" smtClean="0"/>
              <a:t>-bit output</a:t>
            </a:r>
          </a:p>
          <a:p>
            <a:pPr eaLnBrk="1" hangingPunct="1">
              <a:lnSpc>
                <a:spcPct val="90000"/>
              </a:lnSpc>
              <a:spcAft>
                <a:spcPts val="600"/>
              </a:spcAft>
            </a:pPr>
            <a:r>
              <a:rPr lang="en-US" dirty="0" smtClean="0"/>
              <a:t>Then randomly </a:t>
            </a:r>
            <a:r>
              <a:rPr lang="en-US" dirty="0"/>
              <a:t>c</a:t>
            </a:r>
            <a:r>
              <a:rPr lang="en-US" dirty="0" smtClean="0"/>
              <a:t>hosen input generates one of </a:t>
            </a:r>
            <a:r>
              <a:rPr lang="en-US" dirty="0" smtClean="0">
                <a:latin typeface="Arial"/>
                <a:cs typeface="Arial"/>
              </a:rPr>
              <a:t>2</a:t>
            </a:r>
            <a:r>
              <a:rPr lang="en-US" baseline="30000" dirty="0">
                <a:latin typeface="Arial"/>
                <a:cs typeface="Arial"/>
              </a:rPr>
              <a:t>N</a:t>
            </a:r>
            <a:r>
              <a:rPr lang="en-US" dirty="0" smtClean="0"/>
              <a:t> equally likely outputs</a:t>
            </a:r>
          </a:p>
          <a:p>
            <a:pPr lvl="1" eaLnBrk="1" hangingPunct="1">
              <a:lnSpc>
                <a:spcPct val="90000"/>
              </a:lnSpc>
              <a:spcAft>
                <a:spcPts val="600"/>
              </a:spcAft>
            </a:pPr>
            <a:r>
              <a:rPr lang="en-US" dirty="0"/>
              <a:t>For any </a:t>
            </a:r>
            <a:r>
              <a:rPr lang="en-US" dirty="0" smtClean="0"/>
              <a:t>input </a:t>
            </a:r>
            <a:r>
              <a:rPr lang="en-US" dirty="0" smtClean="0">
                <a:latin typeface="Arial"/>
                <a:cs typeface="Arial"/>
              </a:rPr>
              <a:t>R</a:t>
            </a:r>
            <a:r>
              <a:rPr lang="en-US" dirty="0"/>
              <a:t>, </a:t>
            </a:r>
            <a:r>
              <a:rPr lang="en-US" dirty="0" smtClean="0"/>
              <a:t>have, </a:t>
            </a:r>
            <a:r>
              <a:rPr lang="en-US" dirty="0">
                <a:latin typeface="Arial"/>
                <a:cs typeface="Arial"/>
              </a:rPr>
              <a:t>0 ≤ h(R) &lt; 2</a:t>
            </a:r>
            <a:r>
              <a:rPr lang="en-US" baseline="30000" dirty="0">
                <a:latin typeface="Arial"/>
                <a:cs typeface="Arial"/>
              </a:rPr>
              <a:t>N</a:t>
            </a:r>
            <a:r>
              <a:rPr lang="en-US" dirty="0" smtClean="0"/>
              <a:t>   </a:t>
            </a:r>
          </a:p>
          <a:p>
            <a:pPr lvl="1" eaLnBrk="1" hangingPunct="1">
              <a:lnSpc>
                <a:spcPct val="90000"/>
              </a:lnSpc>
              <a:spcAft>
                <a:spcPts val="600"/>
              </a:spcAft>
            </a:pPr>
            <a:r>
              <a:rPr lang="en-US" dirty="0" smtClean="0"/>
              <a:t>Different </a:t>
            </a:r>
            <a:r>
              <a:rPr lang="en-US" dirty="0" smtClean="0">
                <a:latin typeface="Arial"/>
                <a:cs typeface="Arial"/>
              </a:rPr>
              <a:t>R</a:t>
            </a:r>
            <a:r>
              <a:rPr lang="en-US" dirty="0" smtClean="0"/>
              <a:t> </a:t>
            </a:r>
            <a:r>
              <a:rPr lang="en-US" dirty="0" smtClean="0"/>
              <a:t>yield uncorrelated hashes</a:t>
            </a:r>
            <a:endParaRPr lang="en-US" dirty="0"/>
          </a:p>
          <a:p>
            <a:pPr eaLnBrk="1" hangingPunct="1">
              <a:lnSpc>
                <a:spcPct val="90000"/>
              </a:lnSpc>
              <a:spcAft>
                <a:spcPts val="600"/>
              </a:spcAft>
            </a:pPr>
            <a:endParaRPr lang="en-US" dirty="0" smtClean="0"/>
          </a:p>
        </p:txBody>
      </p:sp>
    </p:spTree>
    <p:extLst>
      <p:ext uri="{BB962C8B-B14F-4D97-AF65-F5344CB8AC3E}">
        <p14:creationId xmlns:p14="http://schemas.microsoft.com/office/powerpoint/2010/main" val="10722885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Refinements</a:t>
            </a:r>
            <a:endParaRPr lang="en-US" dirty="0"/>
          </a:p>
        </p:txBody>
      </p:sp>
      <p:sp>
        <p:nvSpPr>
          <p:cNvPr id="3" name="Content Placeholder 2"/>
          <p:cNvSpPr>
            <a:spLocks noGrp="1"/>
          </p:cNvSpPr>
          <p:nvPr>
            <p:ph idx="1"/>
          </p:nvPr>
        </p:nvSpPr>
        <p:spPr>
          <a:xfrm>
            <a:off x="533400" y="1752600"/>
            <a:ext cx="8153400" cy="4267200"/>
          </a:xfrm>
        </p:spPr>
        <p:txBody>
          <a:bodyPr/>
          <a:lstStyle/>
          <a:p>
            <a:r>
              <a:rPr lang="en-US" dirty="0" err="1" smtClean="0"/>
              <a:t>Merkle</a:t>
            </a:r>
            <a:r>
              <a:rPr lang="en-US" dirty="0" smtClean="0"/>
              <a:t> tree can be used to reduce storage requirements</a:t>
            </a:r>
          </a:p>
          <a:p>
            <a:pPr lvl="1"/>
            <a:r>
              <a:rPr lang="en-US" dirty="0" smtClean="0"/>
              <a:t>Transactions in a block hashed in a tree, </a:t>
            </a:r>
            <a:r>
              <a:rPr lang="en-US" dirty="0" smtClean="0"/>
              <a:t>only </a:t>
            </a:r>
            <a:r>
              <a:rPr lang="en-US" dirty="0" smtClean="0"/>
              <a:t>the root </a:t>
            </a:r>
            <a:r>
              <a:rPr lang="en-US" dirty="0" smtClean="0"/>
              <a:t>is needed </a:t>
            </a:r>
            <a:r>
              <a:rPr lang="en-US" dirty="0" smtClean="0"/>
              <a:t>in block hash</a:t>
            </a:r>
          </a:p>
          <a:p>
            <a:r>
              <a:rPr lang="en-US" dirty="0" smtClean="0"/>
              <a:t>Simplified payment verification</a:t>
            </a:r>
          </a:p>
          <a:p>
            <a:pPr lvl="1"/>
            <a:r>
              <a:rPr lang="en-US" dirty="0" smtClean="0"/>
              <a:t>In effect, rely </a:t>
            </a:r>
            <a:r>
              <a:rPr lang="en-US" dirty="0" smtClean="0"/>
              <a:t>on others to verify for you</a:t>
            </a:r>
          </a:p>
          <a:p>
            <a:r>
              <a:rPr lang="en-US" dirty="0" smtClean="0"/>
              <a:t>Combining and splitting value</a:t>
            </a:r>
          </a:p>
          <a:p>
            <a:pPr lvl="1"/>
            <a:r>
              <a:rPr lang="en-US" dirty="0" smtClean="0"/>
              <a:t>Transaction can have multiple input/output</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776049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685800" y="1828800"/>
            <a:ext cx="7848600" cy="4191000"/>
          </a:xfrm>
        </p:spPr>
        <p:txBody>
          <a:bodyPr/>
          <a:lstStyle/>
          <a:p>
            <a:r>
              <a:rPr lang="en-US" dirty="0" smtClean="0"/>
              <a:t>Can use pseudonym in public key</a:t>
            </a:r>
          </a:p>
          <a:p>
            <a:r>
              <a:rPr lang="en-US" dirty="0" smtClean="0"/>
              <a:t>But, can still connect transactions to a specific public key</a:t>
            </a:r>
          </a:p>
          <a:p>
            <a:pPr lvl="1"/>
            <a:r>
              <a:rPr lang="en-US" dirty="0" smtClean="0"/>
              <a:t>Might be able to </a:t>
            </a:r>
            <a:r>
              <a:rPr lang="en-US" dirty="0" smtClean="0"/>
              <a:t>tie</a:t>
            </a:r>
            <a:r>
              <a:rPr lang="en-US" dirty="0" smtClean="0"/>
              <a:t> </a:t>
            </a:r>
            <a:r>
              <a:rPr lang="en-US" dirty="0" smtClean="0"/>
              <a:t>public key to </a:t>
            </a:r>
            <a:r>
              <a:rPr lang="en-US" dirty="0" smtClean="0"/>
              <a:t>an </a:t>
            </a:r>
            <a:r>
              <a:rPr lang="en-US" dirty="0" smtClean="0"/>
              <a:t>individual </a:t>
            </a:r>
            <a:r>
              <a:rPr lang="en-US" dirty="0" smtClean="0"/>
              <a:t>based on </a:t>
            </a:r>
            <a:r>
              <a:rPr lang="en-US" dirty="0" smtClean="0"/>
              <a:t>transactions</a:t>
            </a:r>
          </a:p>
          <a:p>
            <a:pPr lvl="1"/>
            <a:r>
              <a:rPr lang="en-US" dirty="0" smtClean="0"/>
              <a:t>We’ll see examples like this later</a:t>
            </a:r>
            <a:r>
              <a:rPr lang="is-IS" dirty="0" smtClean="0"/>
              <a:t>…</a:t>
            </a:r>
            <a:endParaRPr lang="en-US" dirty="0" smtClean="0"/>
          </a:p>
          <a:p>
            <a:r>
              <a:rPr lang="en-US" dirty="0" smtClean="0"/>
              <a:t>Not a strong form of anonymity</a:t>
            </a:r>
          </a:p>
          <a:p>
            <a:r>
              <a:rPr lang="en-US" dirty="0" err="1" smtClean="0"/>
              <a:t>Bitcoin</a:t>
            </a:r>
            <a:r>
              <a:rPr lang="en-US" dirty="0" smtClean="0"/>
              <a:t> is said to be “pseudonymous”</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1482538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a:t>
            </a:r>
            <a:r>
              <a:rPr lang="en-US" dirty="0" err="1" smtClean="0"/>
              <a:t>Blockchain</a:t>
            </a:r>
            <a:r>
              <a:rPr lang="en-US" dirty="0" smtClean="0"/>
              <a:t>?</a:t>
            </a:r>
            <a:endParaRPr lang="en-US" dirty="0"/>
          </a:p>
        </p:txBody>
      </p:sp>
      <p:sp>
        <p:nvSpPr>
          <p:cNvPr id="3" name="Content Placeholder 2"/>
          <p:cNvSpPr>
            <a:spLocks noGrp="1"/>
          </p:cNvSpPr>
          <p:nvPr>
            <p:ph idx="1"/>
          </p:nvPr>
        </p:nvSpPr>
        <p:spPr/>
        <p:txBody>
          <a:bodyPr/>
          <a:lstStyle/>
          <a:p>
            <a:r>
              <a:rPr lang="en-US" dirty="0" err="1" smtClean="0"/>
              <a:t>Blockchain</a:t>
            </a:r>
            <a:r>
              <a:rPr lang="en-US" dirty="0" smtClean="0"/>
              <a:t> can be viewed as </a:t>
            </a:r>
            <a:r>
              <a:rPr lang="en-US" dirty="0" smtClean="0"/>
              <a:t>a way </a:t>
            </a:r>
            <a:r>
              <a:rPr lang="en-US" dirty="0" smtClean="0"/>
              <a:t>to implement a distributed ledger</a:t>
            </a:r>
          </a:p>
          <a:p>
            <a:r>
              <a:rPr lang="en-US" dirty="0" smtClean="0"/>
              <a:t>Useful for </a:t>
            </a:r>
            <a:r>
              <a:rPr lang="en-US" dirty="0" err="1" smtClean="0"/>
              <a:t>cryptocurrency</a:t>
            </a:r>
            <a:r>
              <a:rPr lang="en-US" dirty="0" smtClean="0"/>
              <a:t>, but many other possible applications too</a:t>
            </a:r>
          </a:p>
          <a:p>
            <a:r>
              <a:rPr lang="en-US" dirty="0" err="1" smtClean="0"/>
              <a:t>Blockchain</a:t>
            </a:r>
            <a:r>
              <a:rPr lang="en-US" dirty="0" smtClean="0"/>
              <a:t> said to be a “foundational” and/or “disruptive” technology</a:t>
            </a:r>
          </a:p>
          <a:p>
            <a:r>
              <a:rPr lang="en-US" smtClean="0"/>
              <a:t>Perhaps</a:t>
            </a:r>
            <a:r>
              <a:rPr lang="en-US" smtClean="0"/>
              <a:t>, </a:t>
            </a:r>
            <a:r>
              <a:rPr lang="en-US" dirty="0" smtClean="0"/>
              <a:t>but I’m not convinced</a:t>
            </a:r>
            <a:r>
              <a:rPr lang="is-IS" dirty="0" smtClean="0"/>
              <a:t>…</a:t>
            </a:r>
            <a:endParaRPr lang="en-US" dirty="0" smtClean="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690721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Excellent video: </a:t>
            </a:r>
            <a:r>
              <a:rPr lang="en-US" dirty="0">
                <a:hlinkClick r:id="rId2"/>
              </a:rPr>
              <a:t>https://www.youtube.com/watch?v=bBC-</a:t>
            </a:r>
            <a:r>
              <a:rPr lang="en-US" dirty="0" smtClean="0">
                <a:hlinkClick r:id="rId2"/>
              </a:rPr>
              <a:t>nXj3Ng4</a:t>
            </a:r>
            <a:endParaRPr lang="en-US" dirty="0" smtClean="0"/>
          </a:p>
          <a:p>
            <a:r>
              <a:rPr lang="en-US" dirty="0" smtClean="0"/>
              <a:t>Original </a:t>
            </a:r>
            <a:r>
              <a:rPr lang="en-US" dirty="0" err="1" smtClean="0"/>
              <a:t>bitcoin</a:t>
            </a:r>
            <a:r>
              <a:rPr lang="en-US" dirty="0" smtClean="0"/>
              <a:t> paper (surprisingly easy to read): </a:t>
            </a:r>
            <a:r>
              <a:rPr lang="en-US" dirty="0" err="1" smtClean="0"/>
              <a:t>Bitcoin</a:t>
            </a:r>
            <a:r>
              <a:rPr lang="en-US" dirty="0" smtClean="0"/>
              <a:t>: A peer-to-peer electronic cash system, Satoshi </a:t>
            </a:r>
            <a:r>
              <a:rPr lang="en-US" dirty="0" err="1" smtClean="0"/>
              <a:t>Nakamoto</a:t>
            </a:r>
            <a:r>
              <a:rPr lang="en-US" dirty="0"/>
              <a:t>, </a:t>
            </a:r>
            <a:r>
              <a:rPr lang="en-US" dirty="0">
                <a:hlinkClick r:id="rId3"/>
              </a:rPr>
              <a:t>https://bitcoin.org/</a:t>
            </a:r>
            <a:r>
              <a:rPr lang="en-US" dirty="0" smtClean="0">
                <a:hlinkClick r:id="rId3"/>
              </a:rPr>
              <a:t>bitcoin.pdf</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53407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de-DE" smtClean="0"/>
              <a:t>Blockchain                                                                                                                   </a:t>
            </a:r>
            <a:endParaRPr lang="en-US" smtClean="0">
              <a:latin typeface="Times New Roman" charset="0"/>
            </a:endParaRPr>
          </a:p>
        </p:txBody>
      </p:sp>
      <p:sp>
        <p:nvSpPr>
          <p:cNvPr id="200707" name="Rectangle 2"/>
          <p:cNvSpPr>
            <a:spLocks noGrp="1" noChangeArrowheads="1"/>
          </p:cNvSpPr>
          <p:nvPr>
            <p:ph type="title"/>
          </p:nvPr>
        </p:nvSpPr>
        <p:spPr>
          <a:xfrm>
            <a:off x="685800" y="304800"/>
            <a:ext cx="7772400" cy="1143000"/>
          </a:xfrm>
        </p:spPr>
        <p:txBody>
          <a:bodyPr/>
          <a:lstStyle/>
          <a:p>
            <a:pPr eaLnBrk="1" hangingPunct="1"/>
            <a:r>
              <a:rPr lang="en-US" dirty="0" smtClean="0"/>
              <a:t>Hashing to Prove Work</a:t>
            </a:r>
            <a:endParaRPr lang="en-US" dirty="0"/>
          </a:p>
        </p:txBody>
      </p:sp>
      <p:sp>
        <p:nvSpPr>
          <p:cNvPr id="200708" name="Rectangle 3"/>
          <p:cNvSpPr>
            <a:spLocks noGrp="1" noChangeArrowheads="1"/>
          </p:cNvSpPr>
          <p:nvPr>
            <p:ph type="body" idx="1"/>
          </p:nvPr>
        </p:nvSpPr>
        <p:spPr>
          <a:xfrm>
            <a:off x="533400" y="1524000"/>
            <a:ext cx="8229600" cy="4572000"/>
          </a:xfrm>
        </p:spPr>
        <p:txBody>
          <a:bodyPr/>
          <a:lstStyle/>
          <a:p>
            <a:pPr eaLnBrk="1" hangingPunct="1">
              <a:lnSpc>
                <a:spcPct val="90000"/>
              </a:lnSpc>
              <a:spcAft>
                <a:spcPts val="600"/>
              </a:spcAft>
            </a:pPr>
            <a:r>
              <a:rPr lang="en-US" dirty="0" smtClean="0"/>
              <a:t>Suppose we </a:t>
            </a:r>
            <a:r>
              <a:rPr lang="en-US" dirty="0"/>
              <a:t>have a </a:t>
            </a:r>
            <a:r>
              <a:rPr lang="en-US" dirty="0" smtClean="0">
                <a:latin typeface="Arial"/>
                <a:cs typeface="Arial"/>
              </a:rPr>
              <a:t>16</a:t>
            </a:r>
            <a:r>
              <a:rPr lang="en-US" dirty="0" smtClean="0"/>
              <a:t>-bit hash function</a:t>
            </a:r>
          </a:p>
          <a:p>
            <a:pPr eaLnBrk="1" hangingPunct="1">
              <a:lnSpc>
                <a:spcPct val="90000"/>
              </a:lnSpc>
              <a:spcAft>
                <a:spcPts val="600"/>
              </a:spcAft>
            </a:pPr>
            <a:r>
              <a:rPr lang="en-US" dirty="0" smtClean="0"/>
              <a:t>For any </a:t>
            </a:r>
            <a:r>
              <a:rPr lang="en-US" dirty="0" smtClean="0">
                <a:latin typeface="Arial"/>
                <a:cs typeface="Arial"/>
              </a:rPr>
              <a:t>R</a:t>
            </a:r>
            <a:r>
              <a:rPr lang="en-US" dirty="0" smtClean="0"/>
              <a:t>, we have </a:t>
            </a:r>
            <a:r>
              <a:rPr lang="en-US" dirty="0" smtClean="0">
                <a:latin typeface="Arial"/>
                <a:cs typeface="Arial"/>
              </a:rPr>
              <a:t>0 ≤ h(R) &lt; 65,536</a:t>
            </a:r>
            <a:r>
              <a:rPr lang="en-US" dirty="0" smtClean="0"/>
              <a:t>    </a:t>
            </a:r>
          </a:p>
          <a:p>
            <a:pPr eaLnBrk="1" hangingPunct="1">
              <a:lnSpc>
                <a:spcPct val="90000"/>
              </a:lnSpc>
              <a:spcAft>
                <a:spcPts val="600"/>
              </a:spcAft>
            </a:pPr>
            <a:r>
              <a:rPr lang="en-US" dirty="0" smtClean="0"/>
              <a:t>If we want </a:t>
            </a:r>
            <a:r>
              <a:rPr lang="en-US" dirty="0" smtClean="0">
                <a:latin typeface="Arial"/>
                <a:cs typeface="Arial"/>
              </a:rPr>
              <a:t>R</a:t>
            </a:r>
            <a:r>
              <a:rPr lang="en-US" dirty="0" smtClean="0"/>
              <a:t> so that </a:t>
            </a:r>
            <a:r>
              <a:rPr lang="en-US" dirty="0" smtClean="0">
                <a:latin typeface="Arial"/>
                <a:cs typeface="Arial"/>
              </a:rPr>
              <a:t>h(R) &lt; 64</a:t>
            </a:r>
            <a:r>
              <a:rPr lang="en-US" dirty="0" smtClean="0"/>
              <a:t>, then</a:t>
            </a:r>
            <a:r>
              <a:rPr lang="en-US" dirty="0"/>
              <a:t> </a:t>
            </a:r>
            <a:r>
              <a:rPr lang="en-US" dirty="0" smtClean="0"/>
              <a:t>how many </a:t>
            </a:r>
            <a:r>
              <a:rPr lang="en-US" dirty="0" smtClean="0">
                <a:latin typeface="Arial"/>
                <a:cs typeface="Arial"/>
              </a:rPr>
              <a:t>R</a:t>
            </a:r>
            <a:r>
              <a:rPr lang="en-US" dirty="0" smtClean="0"/>
              <a:t> values do </a:t>
            </a:r>
            <a:r>
              <a:rPr lang="en-US" dirty="0" smtClean="0"/>
              <a:t>we need to hash? </a:t>
            </a:r>
          </a:p>
          <a:p>
            <a:pPr eaLnBrk="1" hangingPunct="1">
              <a:lnSpc>
                <a:spcPct val="90000"/>
              </a:lnSpc>
              <a:spcAft>
                <a:spcPts val="600"/>
              </a:spcAft>
            </a:pPr>
            <a:r>
              <a:rPr lang="en-US" dirty="0" smtClean="0"/>
              <a:t>Since</a:t>
            </a:r>
          </a:p>
          <a:p>
            <a:pPr marL="0" indent="0" eaLnBrk="1" hangingPunct="1">
              <a:lnSpc>
                <a:spcPct val="90000"/>
              </a:lnSpc>
              <a:spcAft>
                <a:spcPts val="600"/>
              </a:spcAft>
              <a:buNone/>
            </a:pPr>
            <a:r>
              <a:rPr lang="en-US" dirty="0" smtClean="0"/>
              <a:t>   </a:t>
            </a:r>
            <a:r>
              <a:rPr lang="en-US" sz="2800" dirty="0" smtClean="0">
                <a:latin typeface="Arial"/>
                <a:cs typeface="Arial"/>
              </a:rPr>
              <a:t>h(R) = y = (y</a:t>
            </a:r>
            <a:r>
              <a:rPr lang="en-US" sz="2800" baseline="-25000" dirty="0" smtClean="0">
                <a:latin typeface="Arial"/>
                <a:cs typeface="Arial"/>
              </a:rPr>
              <a:t>15</a:t>
            </a:r>
            <a:r>
              <a:rPr lang="en-US" sz="2800" dirty="0" smtClean="0">
                <a:latin typeface="Arial"/>
                <a:cs typeface="Arial"/>
              </a:rPr>
              <a:t>y</a:t>
            </a:r>
            <a:r>
              <a:rPr lang="en-US" sz="2800" baseline="-25000" dirty="0" smtClean="0">
                <a:latin typeface="Arial"/>
                <a:cs typeface="Arial"/>
              </a:rPr>
              <a:t>14</a:t>
            </a:r>
            <a:r>
              <a:rPr lang="en-US" sz="2800" dirty="0" smtClean="0">
                <a:latin typeface="Arial"/>
                <a:cs typeface="Arial"/>
              </a:rPr>
              <a:t>y</a:t>
            </a:r>
            <a:r>
              <a:rPr lang="en-US" sz="2800" baseline="-25000" dirty="0" smtClean="0">
                <a:latin typeface="Arial"/>
                <a:cs typeface="Arial"/>
              </a:rPr>
              <a:t>13</a:t>
            </a:r>
            <a:r>
              <a:rPr lang="en-US" sz="2800" dirty="0" smtClean="0">
                <a:latin typeface="Arial"/>
                <a:cs typeface="Arial"/>
              </a:rPr>
              <a:t>y</a:t>
            </a:r>
            <a:r>
              <a:rPr lang="en-US" sz="2800" baseline="-25000" dirty="0" smtClean="0">
                <a:latin typeface="Arial"/>
                <a:cs typeface="Arial"/>
              </a:rPr>
              <a:t>12</a:t>
            </a:r>
            <a:r>
              <a:rPr lang="en-US" sz="2800" dirty="0" smtClean="0">
                <a:latin typeface="Arial"/>
                <a:cs typeface="Arial"/>
              </a:rPr>
              <a:t>y</a:t>
            </a:r>
            <a:r>
              <a:rPr lang="en-US" sz="2800" baseline="-25000" dirty="0" smtClean="0">
                <a:latin typeface="Arial"/>
                <a:cs typeface="Arial"/>
              </a:rPr>
              <a:t>11</a:t>
            </a:r>
            <a:r>
              <a:rPr lang="en-US" sz="2800" dirty="0" smtClean="0">
                <a:latin typeface="Arial"/>
                <a:cs typeface="Arial"/>
              </a:rPr>
              <a:t>y</a:t>
            </a:r>
            <a:r>
              <a:rPr lang="en-US" sz="2800" baseline="-25000" dirty="0" smtClean="0">
                <a:latin typeface="Arial"/>
                <a:cs typeface="Arial"/>
              </a:rPr>
              <a:t>10</a:t>
            </a:r>
            <a:r>
              <a:rPr lang="en-US" sz="2800" dirty="0" smtClean="0">
                <a:latin typeface="Arial"/>
                <a:cs typeface="Arial"/>
              </a:rPr>
              <a:t>y</a:t>
            </a:r>
            <a:r>
              <a:rPr lang="en-US" sz="2800" baseline="-25000" dirty="0" smtClean="0">
                <a:latin typeface="Arial"/>
                <a:cs typeface="Arial"/>
              </a:rPr>
              <a:t>9</a:t>
            </a:r>
            <a:r>
              <a:rPr lang="en-US" sz="2800" dirty="0" smtClean="0">
                <a:latin typeface="Arial"/>
                <a:cs typeface="Arial"/>
              </a:rPr>
              <a:t>y</a:t>
            </a:r>
            <a:r>
              <a:rPr lang="en-US" sz="2800" baseline="-25000" dirty="0" smtClean="0">
                <a:latin typeface="Arial"/>
                <a:cs typeface="Arial"/>
              </a:rPr>
              <a:t>8</a:t>
            </a:r>
            <a:r>
              <a:rPr lang="en-US" sz="2800" dirty="0" smtClean="0">
                <a:latin typeface="Arial"/>
                <a:cs typeface="Arial"/>
              </a:rPr>
              <a:t>y</a:t>
            </a:r>
            <a:r>
              <a:rPr lang="en-US" sz="2800" baseline="-25000" dirty="0" smtClean="0">
                <a:latin typeface="Arial"/>
                <a:cs typeface="Arial"/>
              </a:rPr>
              <a:t>7</a:t>
            </a:r>
            <a:r>
              <a:rPr lang="en-US" sz="2800" dirty="0" smtClean="0">
                <a:latin typeface="Arial"/>
                <a:cs typeface="Arial"/>
              </a:rPr>
              <a:t>y</a:t>
            </a:r>
            <a:r>
              <a:rPr lang="en-US" sz="2800" baseline="-25000" dirty="0" smtClean="0">
                <a:latin typeface="Arial"/>
                <a:cs typeface="Arial"/>
              </a:rPr>
              <a:t>6</a:t>
            </a:r>
            <a:r>
              <a:rPr lang="en-US" sz="2800" dirty="0" smtClean="0">
                <a:latin typeface="Arial"/>
                <a:cs typeface="Arial"/>
              </a:rPr>
              <a:t>y</a:t>
            </a:r>
            <a:r>
              <a:rPr lang="en-US" sz="2800" baseline="-25000" dirty="0" smtClean="0">
                <a:latin typeface="Arial"/>
                <a:cs typeface="Arial"/>
              </a:rPr>
              <a:t>5</a:t>
            </a:r>
            <a:r>
              <a:rPr lang="en-US" sz="2800" dirty="0" smtClean="0">
                <a:latin typeface="Arial"/>
                <a:cs typeface="Arial"/>
              </a:rPr>
              <a:t>y</a:t>
            </a:r>
            <a:r>
              <a:rPr lang="en-US" sz="2800" baseline="-25000" dirty="0" smtClean="0">
                <a:latin typeface="Arial"/>
                <a:cs typeface="Arial"/>
              </a:rPr>
              <a:t>4</a:t>
            </a:r>
            <a:r>
              <a:rPr lang="en-US" sz="2800" dirty="0" smtClean="0">
                <a:latin typeface="Arial"/>
                <a:cs typeface="Arial"/>
              </a:rPr>
              <a:t>y</a:t>
            </a:r>
            <a:r>
              <a:rPr lang="en-US" sz="2800" baseline="-25000" dirty="0" smtClean="0">
                <a:latin typeface="Arial"/>
                <a:cs typeface="Arial"/>
              </a:rPr>
              <a:t>3</a:t>
            </a:r>
            <a:r>
              <a:rPr lang="en-US" sz="2800" dirty="0" smtClean="0">
                <a:latin typeface="Arial"/>
                <a:cs typeface="Arial"/>
              </a:rPr>
              <a:t>y</a:t>
            </a:r>
            <a:r>
              <a:rPr lang="en-US" sz="2800" baseline="-25000" dirty="0" smtClean="0">
                <a:latin typeface="Arial"/>
                <a:cs typeface="Arial"/>
              </a:rPr>
              <a:t>2</a:t>
            </a:r>
            <a:r>
              <a:rPr lang="en-US" sz="2800" dirty="0" smtClean="0">
                <a:latin typeface="Arial"/>
                <a:cs typeface="Arial"/>
              </a:rPr>
              <a:t>y</a:t>
            </a:r>
            <a:r>
              <a:rPr lang="en-US" sz="2800" baseline="-25000" dirty="0" smtClean="0">
                <a:latin typeface="Arial"/>
                <a:cs typeface="Arial"/>
              </a:rPr>
              <a:t>1</a:t>
            </a:r>
            <a:r>
              <a:rPr lang="en-US" sz="2800" dirty="0" smtClean="0">
                <a:latin typeface="Arial"/>
                <a:cs typeface="Arial"/>
              </a:rPr>
              <a:t>y</a:t>
            </a:r>
            <a:r>
              <a:rPr lang="en-US" sz="2800" baseline="-25000" dirty="0" smtClean="0">
                <a:latin typeface="Arial"/>
                <a:cs typeface="Arial"/>
              </a:rPr>
              <a:t>0</a:t>
            </a:r>
            <a:r>
              <a:rPr lang="en-US" sz="2800" dirty="0" smtClean="0">
                <a:latin typeface="Arial"/>
                <a:cs typeface="Arial"/>
              </a:rPr>
              <a:t>)</a:t>
            </a:r>
            <a:r>
              <a:rPr lang="en-US" dirty="0" smtClean="0"/>
              <a:t>     </a:t>
            </a:r>
          </a:p>
          <a:p>
            <a:pPr marL="0" indent="0" eaLnBrk="1" hangingPunct="1">
              <a:lnSpc>
                <a:spcPct val="90000"/>
              </a:lnSpc>
              <a:spcAft>
                <a:spcPts val="600"/>
              </a:spcAft>
              <a:buNone/>
            </a:pPr>
            <a:r>
              <a:rPr lang="en-US" dirty="0"/>
              <a:t> </a:t>
            </a:r>
            <a:r>
              <a:rPr lang="en-US" dirty="0" smtClean="0"/>
              <a:t>  we want output like (10 leading 0s)</a:t>
            </a:r>
            <a:r>
              <a:rPr lang="is-IS" dirty="0" smtClean="0"/>
              <a:t>…</a:t>
            </a:r>
            <a:endParaRPr lang="en-US" dirty="0" smtClean="0"/>
          </a:p>
          <a:p>
            <a:pPr marL="0" indent="0" eaLnBrk="1" hangingPunct="1">
              <a:lnSpc>
                <a:spcPct val="90000"/>
              </a:lnSpc>
              <a:spcAft>
                <a:spcPts val="600"/>
              </a:spcAft>
              <a:buNone/>
            </a:pPr>
            <a:r>
              <a:rPr lang="en-US" dirty="0"/>
              <a:t> </a:t>
            </a:r>
            <a:r>
              <a:rPr lang="en-US" dirty="0" smtClean="0"/>
              <a:t>  </a:t>
            </a:r>
            <a:r>
              <a:rPr lang="en-US" sz="2800" dirty="0" smtClean="0">
                <a:latin typeface="Arial"/>
                <a:cs typeface="Arial"/>
              </a:rPr>
              <a:t>h</a:t>
            </a:r>
            <a:r>
              <a:rPr lang="en-US" sz="2800" dirty="0">
                <a:latin typeface="Arial"/>
                <a:cs typeface="Arial"/>
              </a:rPr>
              <a:t>(R) = y = </a:t>
            </a:r>
            <a:r>
              <a:rPr lang="en-US" sz="2800" dirty="0" smtClean="0">
                <a:latin typeface="Arial"/>
                <a:cs typeface="Arial"/>
              </a:rPr>
              <a:t>(0000000000y</a:t>
            </a:r>
            <a:r>
              <a:rPr lang="en-US" sz="2800" baseline="-25000" dirty="0" smtClean="0">
                <a:latin typeface="Arial"/>
                <a:cs typeface="Arial"/>
              </a:rPr>
              <a:t>5</a:t>
            </a:r>
            <a:r>
              <a:rPr lang="en-US" sz="2800" dirty="0" smtClean="0">
                <a:latin typeface="Arial"/>
                <a:cs typeface="Arial"/>
              </a:rPr>
              <a:t>y</a:t>
            </a:r>
            <a:r>
              <a:rPr lang="en-US" sz="2800" baseline="-25000" dirty="0" smtClean="0">
                <a:latin typeface="Arial"/>
                <a:cs typeface="Arial"/>
              </a:rPr>
              <a:t>4</a:t>
            </a:r>
            <a:r>
              <a:rPr lang="en-US" sz="2800" dirty="0" smtClean="0">
                <a:latin typeface="Arial"/>
                <a:cs typeface="Arial"/>
              </a:rPr>
              <a:t>y</a:t>
            </a:r>
            <a:r>
              <a:rPr lang="en-US" sz="2800" baseline="-25000" dirty="0" smtClean="0">
                <a:latin typeface="Arial"/>
                <a:cs typeface="Arial"/>
              </a:rPr>
              <a:t>3</a:t>
            </a:r>
            <a:r>
              <a:rPr lang="en-US" sz="2800" dirty="0" smtClean="0">
                <a:latin typeface="Arial"/>
                <a:cs typeface="Arial"/>
              </a:rPr>
              <a:t>y</a:t>
            </a:r>
            <a:r>
              <a:rPr lang="en-US" sz="2800" baseline="-25000" dirty="0" smtClean="0">
                <a:latin typeface="Arial"/>
                <a:cs typeface="Arial"/>
              </a:rPr>
              <a:t>2</a:t>
            </a:r>
            <a:r>
              <a:rPr lang="en-US" sz="2800" dirty="0" smtClean="0">
                <a:latin typeface="Arial"/>
                <a:cs typeface="Arial"/>
              </a:rPr>
              <a:t>y</a:t>
            </a:r>
            <a:r>
              <a:rPr lang="en-US" sz="2800" baseline="-25000" dirty="0" smtClean="0">
                <a:latin typeface="Arial"/>
                <a:cs typeface="Arial"/>
              </a:rPr>
              <a:t>1</a:t>
            </a:r>
            <a:r>
              <a:rPr lang="en-US" sz="2800" dirty="0" smtClean="0">
                <a:latin typeface="Arial"/>
                <a:cs typeface="Arial"/>
              </a:rPr>
              <a:t>y</a:t>
            </a:r>
            <a:r>
              <a:rPr lang="en-US" sz="2800" baseline="-25000" dirty="0" smtClean="0">
                <a:latin typeface="Arial"/>
                <a:cs typeface="Arial"/>
              </a:rPr>
              <a:t>0</a:t>
            </a:r>
            <a:r>
              <a:rPr lang="en-US" sz="2800" dirty="0">
                <a:latin typeface="Arial"/>
                <a:cs typeface="Arial"/>
              </a:rPr>
              <a:t>)</a:t>
            </a:r>
            <a:endParaRPr lang="en-US" sz="2800" dirty="0"/>
          </a:p>
          <a:p>
            <a:pPr eaLnBrk="1" hangingPunct="1">
              <a:lnSpc>
                <a:spcPct val="90000"/>
              </a:lnSpc>
              <a:spcAft>
                <a:spcPts val="600"/>
              </a:spcAft>
            </a:pPr>
            <a:endParaRPr lang="en-US" dirty="0"/>
          </a:p>
          <a:p>
            <a:pPr eaLnBrk="1" hangingPunct="1">
              <a:lnSpc>
                <a:spcPct val="90000"/>
              </a:lnSpc>
              <a:spcAft>
                <a:spcPts val="600"/>
              </a:spcAft>
            </a:pPr>
            <a:endParaRPr lang="en-US" dirty="0" smtClean="0"/>
          </a:p>
        </p:txBody>
      </p:sp>
    </p:spTree>
    <p:extLst>
      <p:ext uri="{BB962C8B-B14F-4D97-AF65-F5344CB8AC3E}">
        <p14:creationId xmlns:p14="http://schemas.microsoft.com/office/powerpoint/2010/main" val="3808160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Work and Hashing</a:t>
            </a:r>
            <a:endParaRPr lang="en-US" dirty="0"/>
          </a:p>
        </p:txBody>
      </p:sp>
      <p:sp>
        <p:nvSpPr>
          <p:cNvPr id="3" name="Content Placeholder 2"/>
          <p:cNvSpPr>
            <a:spLocks noGrp="1"/>
          </p:cNvSpPr>
          <p:nvPr>
            <p:ph idx="1"/>
          </p:nvPr>
        </p:nvSpPr>
        <p:spPr>
          <a:xfrm>
            <a:off x="685800" y="1447800"/>
            <a:ext cx="7772400" cy="4724400"/>
          </a:xfrm>
        </p:spPr>
        <p:txBody>
          <a:bodyPr/>
          <a:lstStyle/>
          <a:p>
            <a:r>
              <a:rPr lang="en-US" sz="2800" dirty="0" smtClean="0"/>
              <a:t>For </a:t>
            </a:r>
            <a:r>
              <a:rPr lang="en-US" sz="2800" dirty="0" smtClean="0">
                <a:latin typeface="Arial"/>
                <a:cs typeface="Arial"/>
              </a:rPr>
              <a:t>16</a:t>
            </a:r>
            <a:r>
              <a:rPr lang="en-US" sz="2800" dirty="0" smtClean="0"/>
              <a:t>-bit hash, how many hashes until</a:t>
            </a:r>
          </a:p>
          <a:p>
            <a:pPr marL="457200" lvl="1" indent="0">
              <a:buNone/>
            </a:pPr>
            <a:r>
              <a:rPr lang="en-US" dirty="0">
                <a:latin typeface="Arial"/>
                <a:cs typeface="Arial"/>
              </a:rPr>
              <a:t>h(R) = y = (</a:t>
            </a:r>
            <a:r>
              <a:rPr lang="en-US" dirty="0" smtClean="0">
                <a:latin typeface="Arial"/>
                <a:cs typeface="Arial"/>
              </a:rPr>
              <a:t>0000000000y</a:t>
            </a:r>
            <a:r>
              <a:rPr lang="en-US" baseline="-25000" dirty="0">
                <a:latin typeface="Arial"/>
                <a:cs typeface="Arial"/>
              </a:rPr>
              <a:t>5</a:t>
            </a:r>
            <a:r>
              <a:rPr lang="en-US" dirty="0" smtClean="0">
                <a:latin typeface="Arial"/>
                <a:cs typeface="Arial"/>
              </a:rPr>
              <a:t>y</a:t>
            </a:r>
            <a:r>
              <a:rPr lang="en-US" baseline="-25000" dirty="0" smtClean="0">
                <a:latin typeface="Arial"/>
                <a:cs typeface="Arial"/>
              </a:rPr>
              <a:t>4</a:t>
            </a:r>
            <a:r>
              <a:rPr lang="en-US" dirty="0" smtClean="0">
                <a:latin typeface="Arial"/>
                <a:cs typeface="Arial"/>
              </a:rPr>
              <a:t>y</a:t>
            </a:r>
            <a:r>
              <a:rPr lang="en-US" baseline="-25000" dirty="0" smtClean="0">
                <a:latin typeface="Arial"/>
                <a:cs typeface="Arial"/>
              </a:rPr>
              <a:t>3</a:t>
            </a:r>
            <a:r>
              <a:rPr lang="en-US" dirty="0" smtClean="0">
                <a:latin typeface="Arial"/>
                <a:cs typeface="Arial"/>
              </a:rPr>
              <a:t>y</a:t>
            </a:r>
            <a:r>
              <a:rPr lang="en-US" baseline="-25000" dirty="0" smtClean="0">
                <a:latin typeface="Arial"/>
                <a:cs typeface="Arial"/>
              </a:rPr>
              <a:t>2</a:t>
            </a:r>
            <a:r>
              <a:rPr lang="en-US" dirty="0" smtClean="0">
                <a:latin typeface="Arial"/>
                <a:cs typeface="Arial"/>
              </a:rPr>
              <a:t>y</a:t>
            </a:r>
            <a:r>
              <a:rPr lang="en-US" baseline="-25000" dirty="0" smtClean="0">
                <a:latin typeface="Arial"/>
                <a:cs typeface="Arial"/>
              </a:rPr>
              <a:t>1</a:t>
            </a:r>
            <a:r>
              <a:rPr lang="en-US" dirty="0" smtClean="0">
                <a:latin typeface="Arial"/>
                <a:cs typeface="Arial"/>
              </a:rPr>
              <a:t>y</a:t>
            </a:r>
            <a:r>
              <a:rPr lang="en-US" baseline="-25000" dirty="0" smtClean="0">
                <a:latin typeface="Arial"/>
                <a:cs typeface="Arial"/>
              </a:rPr>
              <a:t>0</a:t>
            </a:r>
            <a:r>
              <a:rPr lang="en-US" dirty="0" smtClean="0">
                <a:latin typeface="Arial"/>
                <a:cs typeface="Arial"/>
              </a:rPr>
              <a:t>)</a:t>
            </a:r>
            <a:r>
              <a:rPr lang="en-US" dirty="0" smtClean="0">
                <a:cs typeface="Arial"/>
              </a:rPr>
              <a:t> ?</a:t>
            </a:r>
            <a:endParaRPr lang="en-US" dirty="0" smtClean="0"/>
          </a:p>
          <a:p>
            <a:r>
              <a:rPr lang="en-US" sz="2800" dirty="0" smtClean="0"/>
              <a:t>For random </a:t>
            </a:r>
            <a:r>
              <a:rPr lang="en-US" sz="2800" dirty="0">
                <a:latin typeface="Arial"/>
                <a:cs typeface="Arial"/>
              </a:rPr>
              <a:t>R</a:t>
            </a:r>
            <a:r>
              <a:rPr lang="en-US" sz="2800" dirty="0" smtClean="0"/>
              <a:t>, we have a </a:t>
            </a:r>
            <a:r>
              <a:rPr lang="en-US" sz="2800" dirty="0" smtClean="0">
                <a:latin typeface="Arial"/>
                <a:cs typeface="Arial"/>
              </a:rPr>
              <a:t>1/2</a:t>
            </a:r>
            <a:r>
              <a:rPr lang="en-US" sz="2800" dirty="0" smtClean="0"/>
              <a:t> chance that</a:t>
            </a:r>
          </a:p>
          <a:p>
            <a:pPr marL="457200" lvl="1" indent="0">
              <a:buNone/>
            </a:pPr>
            <a:r>
              <a:rPr lang="en-US" dirty="0" smtClean="0">
                <a:latin typeface="Arial"/>
                <a:cs typeface="Arial"/>
              </a:rPr>
              <a:t>y </a:t>
            </a:r>
            <a:r>
              <a:rPr lang="en-US" dirty="0">
                <a:latin typeface="Arial"/>
                <a:cs typeface="Arial"/>
              </a:rPr>
              <a:t>= </a:t>
            </a:r>
            <a:r>
              <a:rPr lang="en-US" dirty="0" smtClean="0">
                <a:latin typeface="Arial"/>
                <a:cs typeface="Arial"/>
              </a:rPr>
              <a:t>(</a:t>
            </a:r>
            <a:r>
              <a:rPr lang="en-US" dirty="0">
                <a:latin typeface="Arial"/>
                <a:cs typeface="Arial"/>
              </a:rPr>
              <a:t>0</a:t>
            </a:r>
            <a:r>
              <a:rPr lang="en-US" dirty="0" smtClean="0">
                <a:latin typeface="Arial"/>
                <a:cs typeface="Arial"/>
              </a:rPr>
              <a:t>y</a:t>
            </a:r>
            <a:r>
              <a:rPr lang="en-US" baseline="-25000" dirty="0" smtClean="0">
                <a:latin typeface="Arial"/>
                <a:cs typeface="Arial"/>
              </a:rPr>
              <a:t>14</a:t>
            </a:r>
            <a:r>
              <a:rPr lang="en-US" dirty="0" smtClean="0">
                <a:latin typeface="Arial"/>
                <a:cs typeface="Arial"/>
              </a:rPr>
              <a:t>y</a:t>
            </a:r>
            <a:r>
              <a:rPr lang="en-US" baseline="-25000" dirty="0" smtClean="0">
                <a:latin typeface="Arial"/>
                <a:cs typeface="Arial"/>
              </a:rPr>
              <a:t>13</a:t>
            </a:r>
            <a:r>
              <a:rPr lang="en-US" dirty="0" smtClean="0">
                <a:latin typeface="Arial"/>
                <a:cs typeface="Arial"/>
              </a:rPr>
              <a:t>y</a:t>
            </a:r>
            <a:r>
              <a:rPr lang="en-US" baseline="-25000" dirty="0" smtClean="0">
                <a:latin typeface="Arial"/>
                <a:cs typeface="Arial"/>
              </a:rPr>
              <a:t>12</a:t>
            </a:r>
            <a:r>
              <a:rPr lang="en-US" dirty="0" smtClean="0">
                <a:latin typeface="Arial"/>
                <a:cs typeface="Arial"/>
              </a:rPr>
              <a:t>y</a:t>
            </a:r>
            <a:r>
              <a:rPr lang="en-US" baseline="-25000" dirty="0" smtClean="0">
                <a:latin typeface="Arial"/>
                <a:cs typeface="Arial"/>
              </a:rPr>
              <a:t>11</a:t>
            </a:r>
            <a:r>
              <a:rPr lang="en-US" dirty="0" smtClean="0">
                <a:latin typeface="Arial"/>
                <a:cs typeface="Arial"/>
              </a:rPr>
              <a:t>y</a:t>
            </a:r>
            <a:r>
              <a:rPr lang="en-US" baseline="-25000" dirty="0" smtClean="0">
                <a:latin typeface="Arial"/>
                <a:cs typeface="Arial"/>
              </a:rPr>
              <a:t>10</a:t>
            </a:r>
            <a:r>
              <a:rPr lang="en-US" dirty="0" smtClean="0">
                <a:latin typeface="Arial"/>
                <a:cs typeface="Arial"/>
              </a:rPr>
              <a:t>y</a:t>
            </a:r>
            <a:r>
              <a:rPr lang="en-US" baseline="-25000" dirty="0" smtClean="0">
                <a:latin typeface="Arial"/>
                <a:cs typeface="Arial"/>
              </a:rPr>
              <a:t>9</a:t>
            </a:r>
            <a:r>
              <a:rPr lang="en-US" dirty="0" smtClean="0">
                <a:latin typeface="Arial"/>
                <a:cs typeface="Arial"/>
              </a:rPr>
              <a:t>y</a:t>
            </a:r>
            <a:r>
              <a:rPr lang="en-US" baseline="-25000" dirty="0" smtClean="0">
                <a:latin typeface="Arial"/>
                <a:cs typeface="Arial"/>
              </a:rPr>
              <a:t>8</a:t>
            </a:r>
            <a:r>
              <a:rPr lang="en-US" dirty="0" smtClean="0">
                <a:latin typeface="Arial"/>
                <a:cs typeface="Arial"/>
              </a:rPr>
              <a:t>y</a:t>
            </a:r>
            <a:r>
              <a:rPr lang="en-US" baseline="-25000" dirty="0" smtClean="0">
                <a:latin typeface="Arial"/>
                <a:cs typeface="Arial"/>
              </a:rPr>
              <a:t>7</a:t>
            </a:r>
            <a:r>
              <a:rPr lang="en-US" dirty="0" smtClean="0">
                <a:latin typeface="Arial"/>
                <a:cs typeface="Arial"/>
              </a:rPr>
              <a:t>y</a:t>
            </a:r>
            <a:r>
              <a:rPr lang="en-US" baseline="-25000" dirty="0" smtClean="0">
                <a:latin typeface="Arial"/>
                <a:cs typeface="Arial"/>
              </a:rPr>
              <a:t>6</a:t>
            </a:r>
            <a:r>
              <a:rPr lang="en-US" dirty="0" smtClean="0">
                <a:latin typeface="Arial"/>
                <a:cs typeface="Arial"/>
              </a:rPr>
              <a:t>y</a:t>
            </a:r>
            <a:r>
              <a:rPr lang="en-US" baseline="-25000" dirty="0" smtClean="0">
                <a:latin typeface="Arial"/>
                <a:cs typeface="Arial"/>
              </a:rPr>
              <a:t>5</a:t>
            </a:r>
            <a:r>
              <a:rPr lang="en-US" dirty="0" smtClean="0">
                <a:latin typeface="Arial"/>
                <a:cs typeface="Arial"/>
              </a:rPr>
              <a:t>y</a:t>
            </a:r>
            <a:r>
              <a:rPr lang="en-US" baseline="-25000" dirty="0" smtClean="0">
                <a:latin typeface="Arial"/>
                <a:cs typeface="Arial"/>
              </a:rPr>
              <a:t>4</a:t>
            </a:r>
            <a:r>
              <a:rPr lang="en-US" dirty="0" smtClean="0">
                <a:latin typeface="Arial"/>
                <a:cs typeface="Arial"/>
              </a:rPr>
              <a:t>y</a:t>
            </a:r>
            <a:r>
              <a:rPr lang="en-US" baseline="-25000" dirty="0" smtClean="0">
                <a:latin typeface="Arial"/>
                <a:cs typeface="Arial"/>
              </a:rPr>
              <a:t>3</a:t>
            </a:r>
            <a:r>
              <a:rPr lang="en-US" dirty="0" smtClean="0">
                <a:latin typeface="Arial"/>
                <a:cs typeface="Arial"/>
              </a:rPr>
              <a:t>y</a:t>
            </a:r>
            <a:r>
              <a:rPr lang="en-US" baseline="-25000" dirty="0" smtClean="0">
                <a:latin typeface="Arial"/>
                <a:cs typeface="Arial"/>
              </a:rPr>
              <a:t>2</a:t>
            </a:r>
            <a:r>
              <a:rPr lang="en-US" dirty="0" smtClean="0">
                <a:latin typeface="Arial"/>
                <a:cs typeface="Arial"/>
              </a:rPr>
              <a:t>y</a:t>
            </a:r>
            <a:r>
              <a:rPr lang="en-US" baseline="-25000" dirty="0" smtClean="0">
                <a:latin typeface="Arial"/>
                <a:cs typeface="Arial"/>
              </a:rPr>
              <a:t>1</a:t>
            </a:r>
            <a:r>
              <a:rPr lang="en-US" dirty="0" smtClean="0">
                <a:latin typeface="Arial"/>
                <a:cs typeface="Arial"/>
              </a:rPr>
              <a:t>y</a:t>
            </a:r>
            <a:r>
              <a:rPr lang="en-US" baseline="-25000" dirty="0" smtClean="0">
                <a:latin typeface="Arial"/>
                <a:cs typeface="Arial"/>
              </a:rPr>
              <a:t>0</a:t>
            </a:r>
            <a:r>
              <a:rPr lang="en-US" dirty="0">
                <a:latin typeface="Arial"/>
                <a:cs typeface="Arial"/>
              </a:rPr>
              <a:t>)</a:t>
            </a:r>
            <a:endParaRPr lang="en-US" dirty="0" smtClean="0"/>
          </a:p>
          <a:p>
            <a:r>
              <a:rPr lang="en-US" sz="2800" dirty="0"/>
              <a:t>And </a:t>
            </a:r>
            <a:r>
              <a:rPr lang="en-US" sz="2800" dirty="0">
                <a:latin typeface="Arial"/>
                <a:cs typeface="Arial"/>
              </a:rPr>
              <a:t>1/4</a:t>
            </a:r>
            <a:r>
              <a:rPr lang="en-US" sz="2800" dirty="0"/>
              <a:t> chance that</a:t>
            </a:r>
          </a:p>
          <a:p>
            <a:pPr marL="457200" lvl="1" indent="0">
              <a:buNone/>
            </a:pPr>
            <a:r>
              <a:rPr lang="en-US" dirty="0">
                <a:latin typeface="Arial"/>
                <a:cs typeface="Arial"/>
              </a:rPr>
              <a:t>y = (00y</a:t>
            </a:r>
            <a:r>
              <a:rPr lang="en-US" baseline="-25000" dirty="0">
                <a:latin typeface="Arial"/>
                <a:cs typeface="Arial"/>
              </a:rPr>
              <a:t>13</a:t>
            </a:r>
            <a:r>
              <a:rPr lang="en-US" dirty="0">
                <a:latin typeface="Arial"/>
                <a:cs typeface="Arial"/>
              </a:rPr>
              <a:t>y</a:t>
            </a:r>
            <a:r>
              <a:rPr lang="en-US" baseline="-25000" dirty="0">
                <a:latin typeface="Arial"/>
                <a:cs typeface="Arial"/>
              </a:rPr>
              <a:t>12</a:t>
            </a:r>
            <a:r>
              <a:rPr lang="en-US" dirty="0">
                <a:latin typeface="Arial"/>
                <a:cs typeface="Arial"/>
              </a:rPr>
              <a:t>y</a:t>
            </a:r>
            <a:r>
              <a:rPr lang="en-US" baseline="-25000" dirty="0">
                <a:latin typeface="Arial"/>
                <a:cs typeface="Arial"/>
              </a:rPr>
              <a:t>11</a:t>
            </a:r>
            <a:r>
              <a:rPr lang="en-US" dirty="0">
                <a:latin typeface="Arial"/>
                <a:cs typeface="Arial"/>
              </a:rPr>
              <a:t>y</a:t>
            </a:r>
            <a:r>
              <a:rPr lang="en-US" baseline="-25000" dirty="0">
                <a:latin typeface="Arial"/>
                <a:cs typeface="Arial"/>
              </a:rPr>
              <a:t>10</a:t>
            </a:r>
            <a:r>
              <a:rPr lang="en-US" dirty="0">
                <a:latin typeface="Arial"/>
                <a:cs typeface="Arial"/>
              </a:rPr>
              <a:t>y</a:t>
            </a:r>
            <a:r>
              <a:rPr lang="en-US" baseline="-25000" dirty="0">
                <a:latin typeface="Arial"/>
                <a:cs typeface="Arial"/>
              </a:rPr>
              <a:t>9</a:t>
            </a:r>
            <a:r>
              <a:rPr lang="en-US" dirty="0">
                <a:latin typeface="Arial"/>
                <a:cs typeface="Arial"/>
              </a:rPr>
              <a:t>y</a:t>
            </a:r>
            <a:r>
              <a:rPr lang="en-US" baseline="-25000" dirty="0">
                <a:latin typeface="Arial"/>
                <a:cs typeface="Arial"/>
              </a:rPr>
              <a:t>8</a:t>
            </a:r>
            <a:r>
              <a:rPr lang="en-US" dirty="0">
                <a:latin typeface="Arial"/>
                <a:cs typeface="Arial"/>
              </a:rPr>
              <a:t>y</a:t>
            </a:r>
            <a:r>
              <a:rPr lang="en-US" baseline="-25000" dirty="0">
                <a:latin typeface="Arial"/>
                <a:cs typeface="Arial"/>
              </a:rPr>
              <a:t>7</a:t>
            </a:r>
            <a:r>
              <a:rPr lang="en-US" dirty="0">
                <a:latin typeface="Arial"/>
                <a:cs typeface="Arial"/>
              </a:rPr>
              <a:t>y</a:t>
            </a:r>
            <a:r>
              <a:rPr lang="en-US" baseline="-25000" dirty="0">
                <a:latin typeface="Arial"/>
                <a:cs typeface="Arial"/>
              </a:rPr>
              <a:t>6</a:t>
            </a:r>
            <a:r>
              <a:rPr lang="en-US" dirty="0">
                <a:latin typeface="Arial"/>
                <a:cs typeface="Arial"/>
              </a:rPr>
              <a:t>y</a:t>
            </a:r>
            <a:r>
              <a:rPr lang="en-US" baseline="-25000" dirty="0">
                <a:latin typeface="Arial"/>
                <a:cs typeface="Arial"/>
              </a:rPr>
              <a:t>5</a:t>
            </a:r>
            <a:r>
              <a:rPr lang="en-US" dirty="0">
                <a:latin typeface="Arial"/>
                <a:cs typeface="Arial"/>
              </a:rPr>
              <a:t>y</a:t>
            </a:r>
            <a:r>
              <a:rPr lang="en-US" baseline="-25000" dirty="0">
                <a:latin typeface="Arial"/>
                <a:cs typeface="Arial"/>
              </a:rPr>
              <a:t>4</a:t>
            </a:r>
            <a:r>
              <a:rPr lang="en-US" dirty="0">
                <a:latin typeface="Arial"/>
                <a:cs typeface="Arial"/>
              </a:rPr>
              <a:t>y</a:t>
            </a:r>
            <a:r>
              <a:rPr lang="en-US" baseline="-25000" dirty="0">
                <a:latin typeface="Arial"/>
                <a:cs typeface="Arial"/>
              </a:rPr>
              <a:t>3</a:t>
            </a:r>
            <a:r>
              <a:rPr lang="en-US" dirty="0">
                <a:latin typeface="Arial"/>
                <a:cs typeface="Arial"/>
              </a:rPr>
              <a:t>y</a:t>
            </a:r>
            <a:r>
              <a:rPr lang="en-US" baseline="-25000" dirty="0">
                <a:latin typeface="Arial"/>
                <a:cs typeface="Arial"/>
              </a:rPr>
              <a:t>2</a:t>
            </a:r>
            <a:r>
              <a:rPr lang="en-US" dirty="0">
                <a:latin typeface="Arial"/>
                <a:cs typeface="Arial"/>
              </a:rPr>
              <a:t>y</a:t>
            </a:r>
            <a:r>
              <a:rPr lang="en-US" baseline="-25000" dirty="0">
                <a:latin typeface="Arial"/>
                <a:cs typeface="Arial"/>
              </a:rPr>
              <a:t>1</a:t>
            </a:r>
            <a:r>
              <a:rPr lang="en-US" dirty="0">
                <a:latin typeface="Arial"/>
                <a:cs typeface="Arial"/>
              </a:rPr>
              <a:t>y</a:t>
            </a:r>
            <a:r>
              <a:rPr lang="en-US" baseline="-25000" dirty="0">
                <a:latin typeface="Arial"/>
                <a:cs typeface="Arial"/>
              </a:rPr>
              <a:t>0</a:t>
            </a:r>
            <a:r>
              <a:rPr lang="en-US" dirty="0">
                <a:latin typeface="Arial"/>
                <a:cs typeface="Arial"/>
              </a:rPr>
              <a:t>)</a:t>
            </a:r>
            <a:endParaRPr lang="en-US" dirty="0"/>
          </a:p>
          <a:p>
            <a:r>
              <a:rPr lang="en-US" sz="2800" dirty="0"/>
              <a:t>And </a:t>
            </a:r>
            <a:r>
              <a:rPr lang="en-US" sz="2800" dirty="0">
                <a:latin typeface="Arial"/>
                <a:cs typeface="Arial"/>
              </a:rPr>
              <a:t>1/8</a:t>
            </a:r>
            <a:r>
              <a:rPr lang="en-US" sz="2800" dirty="0"/>
              <a:t> chance that</a:t>
            </a:r>
          </a:p>
          <a:p>
            <a:pPr marL="457200" lvl="1" indent="0">
              <a:buNone/>
            </a:pPr>
            <a:r>
              <a:rPr lang="en-US" dirty="0">
                <a:latin typeface="Arial"/>
                <a:cs typeface="Arial"/>
              </a:rPr>
              <a:t>y = (000y</a:t>
            </a:r>
            <a:r>
              <a:rPr lang="en-US" baseline="-25000" dirty="0">
                <a:latin typeface="Arial"/>
                <a:cs typeface="Arial"/>
              </a:rPr>
              <a:t>12</a:t>
            </a:r>
            <a:r>
              <a:rPr lang="en-US" dirty="0">
                <a:latin typeface="Arial"/>
                <a:cs typeface="Arial"/>
              </a:rPr>
              <a:t>y</a:t>
            </a:r>
            <a:r>
              <a:rPr lang="en-US" baseline="-25000" dirty="0">
                <a:latin typeface="Arial"/>
                <a:cs typeface="Arial"/>
              </a:rPr>
              <a:t>11</a:t>
            </a:r>
            <a:r>
              <a:rPr lang="en-US" dirty="0">
                <a:latin typeface="Arial"/>
                <a:cs typeface="Arial"/>
              </a:rPr>
              <a:t>y</a:t>
            </a:r>
            <a:r>
              <a:rPr lang="en-US" baseline="-25000" dirty="0">
                <a:latin typeface="Arial"/>
                <a:cs typeface="Arial"/>
              </a:rPr>
              <a:t>10</a:t>
            </a:r>
            <a:r>
              <a:rPr lang="en-US" dirty="0">
                <a:latin typeface="Arial"/>
                <a:cs typeface="Arial"/>
              </a:rPr>
              <a:t>y</a:t>
            </a:r>
            <a:r>
              <a:rPr lang="en-US" baseline="-25000" dirty="0">
                <a:latin typeface="Arial"/>
                <a:cs typeface="Arial"/>
              </a:rPr>
              <a:t>9</a:t>
            </a:r>
            <a:r>
              <a:rPr lang="en-US" dirty="0">
                <a:latin typeface="Arial"/>
                <a:cs typeface="Arial"/>
              </a:rPr>
              <a:t>y</a:t>
            </a:r>
            <a:r>
              <a:rPr lang="en-US" baseline="-25000" dirty="0">
                <a:latin typeface="Arial"/>
                <a:cs typeface="Arial"/>
              </a:rPr>
              <a:t>8</a:t>
            </a:r>
            <a:r>
              <a:rPr lang="en-US" dirty="0">
                <a:latin typeface="Arial"/>
                <a:cs typeface="Arial"/>
              </a:rPr>
              <a:t>y</a:t>
            </a:r>
            <a:r>
              <a:rPr lang="en-US" baseline="-25000" dirty="0">
                <a:latin typeface="Arial"/>
                <a:cs typeface="Arial"/>
              </a:rPr>
              <a:t>7</a:t>
            </a:r>
            <a:r>
              <a:rPr lang="en-US" dirty="0">
                <a:latin typeface="Arial"/>
                <a:cs typeface="Arial"/>
              </a:rPr>
              <a:t>y</a:t>
            </a:r>
            <a:r>
              <a:rPr lang="en-US" baseline="-25000" dirty="0">
                <a:latin typeface="Arial"/>
                <a:cs typeface="Arial"/>
              </a:rPr>
              <a:t>6</a:t>
            </a:r>
            <a:r>
              <a:rPr lang="en-US" dirty="0">
                <a:latin typeface="Arial"/>
                <a:cs typeface="Arial"/>
              </a:rPr>
              <a:t>y</a:t>
            </a:r>
            <a:r>
              <a:rPr lang="en-US" baseline="-25000" dirty="0">
                <a:latin typeface="Arial"/>
                <a:cs typeface="Arial"/>
              </a:rPr>
              <a:t>5</a:t>
            </a:r>
            <a:r>
              <a:rPr lang="en-US" dirty="0">
                <a:latin typeface="Arial"/>
                <a:cs typeface="Arial"/>
              </a:rPr>
              <a:t>y</a:t>
            </a:r>
            <a:r>
              <a:rPr lang="en-US" baseline="-25000" dirty="0">
                <a:latin typeface="Arial"/>
                <a:cs typeface="Arial"/>
              </a:rPr>
              <a:t>4</a:t>
            </a:r>
            <a:r>
              <a:rPr lang="en-US" dirty="0">
                <a:latin typeface="Arial"/>
                <a:cs typeface="Arial"/>
              </a:rPr>
              <a:t>y</a:t>
            </a:r>
            <a:r>
              <a:rPr lang="en-US" baseline="-25000" dirty="0">
                <a:latin typeface="Arial"/>
                <a:cs typeface="Arial"/>
              </a:rPr>
              <a:t>3</a:t>
            </a:r>
            <a:r>
              <a:rPr lang="en-US" dirty="0">
                <a:latin typeface="Arial"/>
                <a:cs typeface="Arial"/>
              </a:rPr>
              <a:t>y</a:t>
            </a:r>
            <a:r>
              <a:rPr lang="en-US" baseline="-25000" dirty="0">
                <a:latin typeface="Arial"/>
                <a:cs typeface="Arial"/>
              </a:rPr>
              <a:t>2</a:t>
            </a:r>
            <a:r>
              <a:rPr lang="en-US" dirty="0">
                <a:latin typeface="Arial"/>
                <a:cs typeface="Arial"/>
              </a:rPr>
              <a:t>y</a:t>
            </a:r>
            <a:r>
              <a:rPr lang="en-US" baseline="-25000" dirty="0">
                <a:latin typeface="Arial"/>
                <a:cs typeface="Arial"/>
              </a:rPr>
              <a:t>1</a:t>
            </a:r>
            <a:r>
              <a:rPr lang="en-US" dirty="0">
                <a:latin typeface="Arial"/>
                <a:cs typeface="Arial"/>
              </a:rPr>
              <a:t>y</a:t>
            </a:r>
            <a:r>
              <a:rPr lang="en-US" baseline="-25000" dirty="0">
                <a:latin typeface="Arial"/>
                <a:cs typeface="Arial"/>
              </a:rPr>
              <a:t>0</a:t>
            </a:r>
            <a:r>
              <a:rPr lang="en-US" dirty="0">
                <a:latin typeface="Arial"/>
                <a:cs typeface="Arial"/>
              </a:rPr>
              <a:t>)</a:t>
            </a:r>
            <a:endParaRPr lang="en-US" dirty="0"/>
          </a:p>
          <a:p>
            <a:r>
              <a:rPr lang="en-US" sz="2800" dirty="0"/>
              <a:t>And </a:t>
            </a:r>
            <a:r>
              <a:rPr lang="en-US" sz="2800" dirty="0" smtClean="0"/>
              <a:t>so on</a:t>
            </a:r>
            <a:r>
              <a:rPr lang="is-IS" sz="2800" dirty="0" smtClean="0"/>
              <a:t>…</a:t>
            </a:r>
            <a:endParaRPr lang="en-US" sz="2800" dirty="0"/>
          </a:p>
          <a:p>
            <a:pPr marL="0" indent="0">
              <a:buNone/>
            </a:pP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dirty="0">
              <a:latin typeface="Times New Roman" charset="0"/>
            </a:endParaRPr>
          </a:p>
        </p:txBody>
      </p:sp>
    </p:spTree>
    <p:extLst>
      <p:ext uri="{BB962C8B-B14F-4D97-AF65-F5344CB8AC3E}">
        <p14:creationId xmlns:p14="http://schemas.microsoft.com/office/powerpoint/2010/main" val="29722430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and Hashing</a:t>
            </a:r>
            <a:endParaRPr lang="en-US" dirty="0"/>
          </a:p>
        </p:txBody>
      </p:sp>
      <p:sp>
        <p:nvSpPr>
          <p:cNvPr id="3" name="Content Placeholder 2"/>
          <p:cNvSpPr>
            <a:spLocks noGrp="1"/>
          </p:cNvSpPr>
          <p:nvPr>
            <p:ph idx="1"/>
          </p:nvPr>
        </p:nvSpPr>
        <p:spPr>
          <a:xfrm>
            <a:off x="533400" y="1828800"/>
            <a:ext cx="8229600" cy="4191000"/>
          </a:xfrm>
        </p:spPr>
        <p:txBody>
          <a:bodyPr/>
          <a:lstStyle/>
          <a:p>
            <a:r>
              <a:rPr lang="en-US" dirty="0" smtClean="0"/>
              <a:t>For </a:t>
            </a:r>
            <a:r>
              <a:rPr lang="en-US" dirty="0" smtClean="0">
                <a:latin typeface="Arial"/>
                <a:cs typeface="Arial"/>
              </a:rPr>
              <a:t>16</a:t>
            </a:r>
            <a:r>
              <a:rPr lang="en-US" dirty="0" smtClean="0"/>
              <a:t>-bit hash, if someone gives us an </a:t>
            </a:r>
            <a:r>
              <a:rPr lang="en-US" dirty="0" smtClean="0">
                <a:latin typeface="Arial"/>
                <a:cs typeface="Arial"/>
              </a:rPr>
              <a:t>R</a:t>
            </a:r>
            <a:r>
              <a:rPr lang="en-US" dirty="0" smtClean="0"/>
              <a:t> such that </a:t>
            </a:r>
            <a:r>
              <a:rPr lang="en-US" dirty="0" smtClean="0">
                <a:latin typeface="Arial"/>
                <a:cs typeface="Arial"/>
              </a:rPr>
              <a:t>h(R) &lt; 64</a:t>
            </a:r>
            <a:r>
              <a:rPr lang="en-US" dirty="0" smtClean="0"/>
              <a:t> </a:t>
            </a:r>
            <a:r>
              <a:rPr lang="is-IS" dirty="0"/>
              <a:t> </a:t>
            </a:r>
            <a:r>
              <a:rPr lang="is-IS" dirty="0" smtClean="0"/>
              <a:t>  </a:t>
            </a:r>
            <a:endParaRPr lang="en-US" dirty="0" smtClean="0"/>
          </a:p>
          <a:p>
            <a:pPr lvl="1"/>
            <a:r>
              <a:rPr lang="is-IS" dirty="0" smtClean="0"/>
              <a:t>T</a:t>
            </a:r>
            <a:r>
              <a:rPr lang="en-US" dirty="0" smtClean="0"/>
              <a:t>h</a:t>
            </a:r>
            <a:r>
              <a:rPr lang="is-IS" dirty="0" smtClean="0"/>
              <a:t>en </a:t>
            </a:r>
            <a:r>
              <a:rPr lang="en-US" dirty="0" smtClean="0"/>
              <a:t>expected number of hashes computed is </a:t>
            </a:r>
            <a:r>
              <a:rPr lang="en-US" dirty="0" smtClean="0">
                <a:latin typeface="Arial"/>
                <a:cs typeface="Arial"/>
              </a:rPr>
              <a:t>2</a:t>
            </a:r>
            <a:r>
              <a:rPr lang="en-US" baseline="30000" dirty="0" smtClean="0">
                <a:latin typeface="Arial"/>
                <a:cs typeface="Arial"/>
              </a:rPr>
              <a:t>10</a:t>
            </a:r>
            <a:r>
              <a:rPr lang="en-US" dirty="0" smtClean="0"/>
              <a:t> (“expected” means average case)</a:t>
            </a:r>
          </a:p>
          <a:p>
            <a:pPr lvl="1"/>
            <a:r>
              <a:rPr lang="en-US" dirty="0" smtClean="0"/>
              <a:t>That is, they have done </a:t>
            </a:r>
            <a:r>
              <a:rPr lang="en-US" dirty="0" smtClean="0">
                <a:latin typeface="Arial"/>
                <a:cs typeface="Arial"/>
              </a:rPr>
              <a:t>1,000</a:t>
            </a:r>
            <a:r>
              <a:rPr lang="en-US" dirty="0" smtClean="0"/>
              <a:t> units of work</a:t>
            </a:r>
          </a:p>
          <a:p>
            <a:r>
              <a:rPr lang="en-US" dirty="0" smtClean="0"/>
              <a:t>We use hashing to show work was done</a:t>
            </a:r>
          </a:p>
          <a:p>
            <a:r>
              <a:rPr lang="en-US" dirty="0" smtClean="0"/>
              <a:t>Why this obsession with work?</a:t>
            </a:r>
          </a:p>
          <a:p>
            <a:pPr lvl="1"/>
            <a:r>
              <a:rPr lang="en-US" dirty="0" smtClean="0"/>
              <a:t>That will become clear later</a:t>
            </a:r>
            <a:r>
              <a:rPr lang="is-IS" dirty="0" smtClean="0"/>
              <a:t>…</a:t>
            </a:r>
            <a:endParaRPr lang="en-US" dirty="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42487110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and Hashing</a:t>
            </a:r>
            <a:endParaRPr lang="en-US" dirty="0"/>
          </a:p>
        </p:txBody>
      </p:sp>
      <p:sp>
        <p:nvSpPr>
          <p:cNvPr id="3" name="Content Placeholder 2"/>
          <p:cNvSpPr>
            <a:spLocks noGrp="1"/>
          </p:cNvSpPr>
          <p:nvPr>
            <p:ph idx="1"/>
          </p:nvPr>
        </p:nvSpPr>
        <p:spPr/>
        <p:txBody>
          <a:bodyPr/>
          <a:lstStyle/>
          <a:p>
            <a:r>
              <a:rPr lang="en-US" dirty="0"/>
              <a:t>W</a:t>
            </a:r>
            <a:r>
              <a:rPr lang="en-US" dirty="0" smtClean="0"/>
              <a:t>e can adjust parameter so more work (or less) is required</a:t>
            </a:r>
          </a:p>
          <a:p>
            <a:pPr lvl="1"/>
            <a:r>
              <a:rPr lang="en-US" dirty="0" smtClean="0"/>
              <a:t>For </a:t>
            </a:r>
            <a:r>
              <a:rPr lang="en-US" dirty="0" smtClean="0">
                <a:latin typeface="Arial"/>
                <a:cs typeface="Arial"/>
              </a:rPr>
              <a:t>N</a:t>
            </a:r>
            <a:r>
              <a:rPr lang="en-US" dirty="0" smtClean="0"/>
              <a:t>-bit hash, if we require </a:t>
            </a:r>
            <a:r>
              <a:rPr lang="en-US" dirty="0" smtClean="0">
                <a:latin typeface="Arial"/>
                <a:cs typeface="Arial"/>
              </a:rPr>
              <a:t>h(R) &lt; 2</a:t>
            </a:r>
            <a:r>
              <a:rPr lang="en-US" baseline="30000" dirty="0" smtClean="0">
                <a:latin typeface="Arial"/>
                <a:cs typeface="Arial"/>
              </a:rPr>
              <a:t>n</a:t>
            </a:r>
            <a:r>
              <a:rPr lang="en-US" dirty="0" smtClean="0"/>
              <a:t> then expected work is </a:t>
            </a:r>
            <a:r>
              <a:rPr lang="en-US" dirty="0" smtClean="0">
                <a:latin typeface="Arial"/>
                <a:cs typeface="Arial"/>
              </a:rPr>
              <a:t>2</a:t>
            </a:r>
            <a:r>
              <a:rPr lang="en-US" baseline="30000" dirty="0" smtClean="0">
                <a:latin typeface="Arial"/>
                <a:cs typeface="Arial"/>
              </a:rPr>
              <a:t>N-n</a:t>
            </a:r>
            <a:r>
              <a:rPr lang="en-US" dirty="0" smtClean="0"/>
              <a:t> hashes</a:t>
            </a:r>
            <a:endParaRPr lang="en-US" dirty="0"/>
          </a:p>
          <a:p>
            <a:r>
              <a:rPr lang="is-IS" b="1" i="1" dirty="0" smtClean="0"/>
              <a:t>Note</a:t>
            </a:r>
            <a:r>
              <a:rPr lang="is-IS" dirty="0" smtClean="0"/>
              <a:t>: We can easily verify that the expected amount of work was done</a:t>
            </a:r>
          </a:p>
          <a:p>
            <a:pPr lvl="1"/>
            <a:r>
              <a:rPr lang="is-IS" dirty="0" smtClean="0"/>
              <a:t>Only requires a single hash</a:t>
            </a:r>
          </a:p>
          <a:p>
            <a:pPr lvl="1"/>
            <a:r>
              <a:rPr lang="is-IS" dirty="0" smtClean="0"/>
              <a:t>No matter how much work to find </a:t>
            </a:r>
            <a:r>
              <a:rPr lang="en-US" dirty="0">
                <a:latin typeface="Arial"/>
                <a:cs typeface="Arial"/>
              </a:rPr>
              <a:t>R</a:t>
            </a:r>
            <a:r>
              <a:rPr lang="is-IS" dirty="0" smtClean="0"/>
              <a:t> </a:t>
            </a:r>
            <a:endParaRPr lang="is-IS" dirty="0"/>
          </a:p>
          <a:p>
            <a:pPr lvl="1"/>
            <a:endParaRPr lang="en-US" dirty="0" smtClean="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21925877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Preliminaries: Ledgers</a:t>
            </a:r>
            <a:endParaRPr lang="en-US" dirty="0"/>
          </a:p>
        </p:txBody>
      </p:sp>
      <p:sp>
        <p:nvSpPr>
          <p:cNvPr id="3" name="Content Placeholder 2"/>
          <p:cNvSpPr>
            <a:spLocks noGrp="1"/>
          </p:cNvSpPr>
          <p:nvPr>
            <p:ph idx="1"/>
          </p:nvPr>
        </p:nvSpPr>
        <p:spPr>
          <a:xfrm>
            <a:off x="457200" y="1828800"/>
            <a:ext cx="8686800" cy="4267200"/>
          </a:xfrm>
        </p:spPr>
        <p:txBody>
          <a:bodyPr/>
          <a:lstStyle/>
          <a:p>
            <a:r>
              <a:rPr lang="en-US" b="1" i="1" dirty="0" smtClean="0"/>
              <a:t>Ledger</a:t>
            </a:r>
            <a:r>
              <a:rPr lang="en-US" dirty="0" smtClean="0"/>
              <a:t> is </a:t>
            </a:r>
            <a:r>
              <a:rPr lang="en-US" dirty="0" smtClean="0"/>
              <a:t>a book </a:t>
            </a:r>
            <a:r>
              <a:rPr lang="en-US" dirty="0" smtClean="0"/>
              <a:t>of financial accounts</a:t>
            </a:r>
          </a:p>
          <a:p>
            <a:r>
              <a:rPr lang="en-US" dirty="0" smtClean="0"/>
              <a:t>Suppose Alice, Bob, Charlie, Trudy play weekly poker game online</a:t>
            </a:r>
          </a:p>
          <a:p>
            <a:r>
              <a:rPr lang="en-US" dirty="0" smtClean="0"/>
              <a:t>They all insert ledger entries such as, </a:t>
            </a:r>
          </a:p>
          <a:p>
            <a:pPr marL="457200" lvl="1" indent="0">
              <a:buNone/>
            </a:pPr>
            <a:r>
              <a:rPr lang="en-US" dirty="0" smtClean="0"/>
              <a:t>“Bob owes Alice $10”, “Charlie owes Trudy $30”, “Trudy owes Alice $25”, and so on </a:t>
            </a:r>
            <a:endParaRPr lang="is-IS" dirty="0" smtClean="0"/>
          </a:p>
          <a:p>
            <a:r>
              <a:rPr lang="is-IS" dirty="0" smtClean="0"/>
              <a:t>Once a month, they meet and settle up</a:t>
            </a:r>
          </a:p>
          <a:p>
            <a:r>
              <a:rPr lang="is-IS" dirty="0" smtClean="0"/>
              <a:t>Any possible problems here?</a:t>
            </a:r>
            <a:endParaRPr lang="en-US" dirty="0" smtClean="0"/>
          </a:p>
        </p:txBody>
      </p:sp>
      <p:sp>
        <p:nvSpPr>
          <p:cNvPr id="4" name="Footer Placeholder 3"/>
          <p:cNvSpPr>
            <a:spLocks noGrp="1"/>
          </p:cNvSpPr>
          <p:nvPr>
            <p:ph type="ftr" sz="quarter" idx="10"/>
          </p:nvPr>
        </p:nvSpPr>
        <p:spPr/>
        <p:txBody>
          <a:bodyPr/>
          <a:lstStyle/>
          <a:p>
            <a:pPr>
              <a:defRPr/>
            </a:pPr>
            <a:r>
              <a:rPr lang="de-DE" smtClean="0"/>
              <a:t>Blockchain                                                                                                                   </a:t>
            </a:r>
            <a:endParaRPr lang="en-US">
              <a:latin typeface="Times New Roman" charset="0"/>
            </a:endParaRPr>
          </a:p>
        </p:txBody>
      </p:sp>
    </p:spTree>
    <p:extLst>
      <p:ext uri="{BB962C8B-B14F-4D97-AF65-F5344CB8AC3E}">
        <p14:creationId xmlns:p14="http://schemas.microsoft.com/office/powerpoint/2010/main" val="32680526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12686</TotalTime>
  <Words>2942</Words>
  <Application>Microsoft Macintosh PowerPoint</Application>
  <PresentationFormat>On-screen Show (4:3)</PresentationFormat>
  <Paragraphs>363</Paragraphs>
  <Slides>43</Slides>
  <Notes>19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Default Design</vt:lpstr>
      <vt:lpstr>Blockchain</vt:lpstr>
      <vt:lpstr>Digital Cash is not New</vt:lpstr>
      <vt:lpstr>Digital Currency</vt:lpstr>
      <vt:lpstr>Preliminaries: Work</vt:lpstr>
      <vt:lpstr>Hashing to Prove Work</vt:lpstr>
      <vt:lpstr>Work and Hashing</vt:lpstr>
      <vt:lpstr>Work and Hashing</vt:lpstr>
      <vt:lpstr>Work and Hashing</vt:lpstr>
      <vt:lpstr>Preliminaries: Ledgers</vt:lpstr>
      <vt:lpstr>Signed Ledger Entries</vt:lpstr>
      <vt:lpstr>Signed Ledger</vt:lpstr>
      <vt:lpstr>Signed Ledger in Detail</vt:lpstr>
      <vt:lpstr>Ledger Duplication</vt:lpstr>
      <vt:lpstr>Unique Ledger Entries</vt:lpstr>
      <vt:lpstr>Ledger Prepayment</vt:lpstr>
      <vt:lpstr>Ledger Prepayment Example</vt:lpstr>
      <vt:lpstr>Ledger Prepayment</vt:lpstr>
      <vt:lpstr>Eternal Ledger?</vt:lpstr>
      <vt:lpstr>Ledger as Currency</vt:lpstr>
      <vt:lpstr>Ledger Currency</vt:lpstr>
      <vt:lpstr>Distributed Ledger</vt:lpstr>
      <vt:lpstr>Distributed Ledger</vt:lpstr>
      <vt:lpstr>Distributed Ledger and Work</vt:lpstr>
      <vt:lpstr>Blocks and Hashes</vt:lpstr>
      <vt:lpstr>Chain</vt:lpstr>
      <vt:lpstr>Blockchain</vt:lpstr>
      <vt:lpstr>Mining?</vt:lpstr>
      <vt:lpstr>One Block</vt:lpstr>
      <vt:lpstr>Mining</vt:lpstr>
      <vt:lpstr>Blockchain</vt:lpstr>
      <vt:lpstr>Mining</vt:lpstr>
      <vt:lpstr>Non-Miners</vt:lpstr>
      <vt:lpstr>More Work</vt:lpstr>
      <vt:lpstr>Summary of Protocol</vt:lpstr>
      <vt:lpstr>Attack Scenario</vt:lpstr>
      <vt:lpstr>Double Spending</vt:lpstr>
      <vt:lpstr>Double Spending Attack</vt:lpstr>
      <vt:lpstr>Blockchain</vt:lpstr>
      <vt:lpstr>Refinements</vt:lpstr>
      <vt:lpstr>Refinements</vt:lpstr>
      <vt:lpstr>Privacy?</vt:lpstr>
      <vt:lpstr>Future of Blockchain?</vt:lpstr>
      <vt:lpstr>References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dc:title>
  <dc:subject/>
  <dc:creator>Mark Stamp</dc:creator>
  <cp:keywords/>
  <dc:description/>
  <cp:lastModifiedBy>Mark Stamp</cp:lastModifiedBy>
  <cp:revision>1425</cp:revision>
  <cp:lastPrinted>2004-12-25T16:50:47Z</cp:lastPrinted>
  <dcterms:created xsi:type="dcterms:W3CDTF">2015-09-22T02:43:33Z</dcterms:created>
  <dcterms:modified xsi:type="dcterms:W3CDTF">2018-02-22T15:02:19Z</dcterms:modified>
  <cp:category/>
</cp:coreProperties>
</file>