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AV" ContentType="audio/wav"/>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audio1.bin" ContentType="audio/unknown"/>
  <Override PartName="/ppt/media/audio2.bin" ContentType="audio/unknown"/>
  <Override PartName="/ppt/media/audio3.bin" ContentType="audio/unknown"/>
  <Override PartName="/ppt/media/audio4.bin" ContentType="audio/unknown"/>
  <Override PartName="/ppt/media/audio5.bin" ContentType="audi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audio6.bin" ContentType="audio/unknown"/>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audio7.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7"/>
  </p:notesMasterIdLst>
  <p:sldIdLst>
    <p:sldId id="256" r:id="rId2"/>
    <p:sldId id="635" r:id="rId3"/>
    <p:sldId id="654" r:id="rId4"/>
    <p:sldId id="312" r:id="rId5"/>
    <p:sldId id="313" r:id="rId6"/>
    <p:sldId id="653" r:id="rId7"/>
    <p:sldId id="316" r:id="rId8"/>
    <p:sldId id="257" r:id="rId9"/>
    <p:sldId id="258" r:id="rId10"/>
    <p:sldId id="259" r:id="rId11"/>
    <p:sldId id="263" r:id="rId12"/>
    <p:sldId id="265" r:id="rId13"/>
    <p:sldId id="328" r:id="rId14"/>
    <p:sldId id="451" r:id="rId15"/>
    <p:sldId id="266" r:id="rId16"/>
    <p:sldId id="267" r:id="rId17"/>
    <p:sldId id="327" r:id="rId18"/>
    <p:sldId id="340" r:id="rId19"/>
    <p:sldId id="341" r:id="rId20"/>
    <p:sldId id="343" r:id="rId21"/>
    <p:sldId id="342" r:id="rId22"/>
    <p:sldId id="268" r:id="rId23"/>
    <p:sldId id="444" r:id="rId24"/>
    <p:sldId id="445" r:id="rId25"/>
    <p:sldId id="446" r:id="rId26"/>
    <p:sldId id="447" r:id="rId27"/>
    <p:sldId id="448" r:id="rId28"/>
    <p:sldId id="449" r:id="rId29"/>
    <p:sldId id="450" r:id="rId30"/>
    <p:sldId id="345" r:id="rId31"/>
    <p:sldId id="640" r:id="rId32"/>
    <p:sldId id="336" r:id="rId33"/>
    <p:sldId id="641" r:id="rId34"/>
    <p:sldId id="502" r:id="rId35"/>
    <p:sldId id="611" r:id="rId36"/>
    <p:sldId id="612" r:id="rId37"/>
    <p:sldId id="613" r:id="rId38"/>
    <p:sldId id="614" r:id="rId39"/>
    <p:sldId id="337" r:id="rId40"/>
    <p:sldId id="272" r:id="rId41"/>
    <p:sldId id="310" r:id="rId42"/>
    <p:sldId id="311" r:id="rId43"/>
    <p:sldId id="452" r:id="rId44"/>
    <p:sldId id="320" r:id="rId45"/>
    <p:sldId id="271" r:id="rId46"/>
    <p:sldId id="275" r:id="rId47"/>
    <p:sldId id="279" r:id="rId48"/>
    <p:sldId id="280" r:id="rId49"/>
    <p:sldId id="281" r:id="rId50"/>
    <p:sldId id="282" r:id="rId51"/>
    <p:sldId id="283" r:id="rId52"/>
    <p:sldId id="284" r:id="rId53"/>
    <p:sldId id="285" r:id="rId54"/>
    <p:sldId id="286" r:id="rId55"/>
    <p:sldId id="287" r:id="rId56"/>
    <p:sldId id="323" r:id="rId57"/>
    <p:sldId id="462" r:id="rId58"/>
    <p:sldId id="658" r:id="rId59"/>
    <p:sldId id="659" r:id="rId60"/>
    <p:sldId id="660" r:id="rId61"/>
    <p:sldId id="632" r:id="rId62"/>
    <p:sldId id="633" r:id="rId63"/>
    <p:sldId id="634" r:id="rId64"/>
    <p:sldId id="623" r:id="rId65"/>
    <p:sldId id="624" r:id="rId66"/>
    <p:sldId id="625" r:id="rId67"/>
    <p:sldId id="626" r:id="rId68"/>
    <p:sldId id="627" r:id="rId69"/>
    <p:sldId id="628" r:id="rId70"/>
    <p:sldId id="629" r:id="rId71"/>
    <p:sldId id="288" r:id="rId72"/>
    <p:sldId id="645" r:id="rId73"/>
    <p:sldId id="646" r:id="rId74"/>
    <p:sldId id="630" r:id="rId75"/>
    <p:sldId id="290" r:id="rId76"/>
    <p:sldId id="463" r:id="rId77"/>
    <p:sldId id="293" r:id="rId78"/>
    <p:sldId id="464" r:id="rId79"/>
    <p:sldId id="289" r:id="rId80"/>
    <p:sldId id="465" r:id="rId81"/>
    <p:sldId id="292" r:id="rId82"/>
    <p:sldId id="648" r:id="rId83"/>
    <p:sldId id="643" r:id="rId84"/>
    <p:sldId id="649" r:id="rId85"/>
    <p:sldId id="650" r:id="rId86"/>
    <p:sldId id="652" r:id="rId87"/>
    <p:sldId id="493" r:id="rId88"/>
    <p:sldId id="494" r:id="rId89"/>
    <p:sldId id="647" r:id="rId90"/>
    <p:sldId id="466" r:id="rId91"/>
    <p:sldId id="467" r:id="rId92"/>
    <p:sldId id="468" r:id="rId93"/>
    <p:sldId id="469" r:id="rId94"/>
    <p:sldId id="470" r:id="rId95"/>
    <p:sldId id="472" r:id="rId96"/>
    <p:sldId id="474" r:id="rId97"/>
    <p:sldId id="475" r:id="rId98"/>
    <p:sldId id="478" r:id="rId99"/>
    <p:sldId id="473" r:id="rId100"/>
    <p:sldId id="477" r:id="rId101"/>
    <p:sldId id="476" r:id="rId102"/>
    <p:sldId id="503" r:id="rId103"/>
    <p:sldId id="656" r:id="rId104"/>
    <p:sldId id="388" r:id="rId105"/>
    <p:sldId id="389" r:id="rId106"/>
    <p:sldId id="390" r:id="rId107"/>
    <p:sldId id="391" r:id="rId108"/>
    <p:sldId id="392" r:id="rId109"/>
    <p:sldId id="479" r:id="rId110"/>
    <p:sldId id="393" r:id="rId111"/>
    <p:sldId id="394" r:id="rId112"/>
    <p:sldId id="396" r:id="rId113"/>
    <p:sldId id="397" r:id="rId114"/>
    <p:sldId id="398" r:id="rId115"/>
    <p:sldId id="399" r:id="rId116"/>
    <p:sldId id="400" r:id="rId117"/>
    <p:sldId id="636" r:id="rId118"/>
    <p:sldId id="401" r:id="rId119"/>
    <p:sldId id="402" r:id="rId120"/>
    <p:sldId id="403" r:id="rId121"/>
    <p:sldId id="404" r:id="rId122"/>
    <p:sldId id="405" r:id="rId123"/>
    <p:sldId id="406" r:id="rId124"/>
    <p:sldId id="407" r:id="rId125"/>
    <p:sldId id="408" r:id="rId126"/>
    <p:sldId id="409" r:id="rId127"/>
    <p:sldId id="410" r:id="rId128"/>
    <p:sldId id="411" r:id="rId129"/>
    <p:sldId id="480" r:id="rId130"/>
    <p:sldId id="481" r:id="rId131"/>
    <p:sldId id="413" r:id="rId132"/>
    <p:sldId id="414" r:id="rId133"/>
    <p:sldId id="501" r:id="rId134"/>
    <p:sldId id="514" r:id="rId135"/>
    <p:sldId id="415" r:id="rId136"/>
    <p:sldId id="416" r:id="rId137"/>
    <p:sldId id="417" r:id="rId138"/>
    <p:sldId id="567" r:id="rId139"/>
    <p:sldId id="568" r:id="rId140"/>
    <p:sldId id="569" r:id="rId141"/>
    <p:sldId id="570" r:id="rId142"/>
    <p:sldId id="571" r:id="rId143"/>
    <p:sldId id="572" r:id="rId144"/>
    <p:sldId id="631" r:id="rId145"/>
    <p:sldId id="573" r:id="rId146"/>
    <p:sldId id="574" r:id="rId147"/>
    <p:sldId id="575" r:id="rId148"/>
    <p:sldId id="577" r:id="rId149"/>
    <p:sldId id="578" r:id="rId150"/>
    <p:sldId id="579" r:id="rId151"/>
    <p:sldId id="580" r:id="rId152"/>
    <p:sldId id="581" r:id="rId153"/>
    <p:sldId id="582" r:id="rId154"/>
    <p:sldId id="583" r:id="rId155"/>
    <p:sldId id="584" r:id="rId156"/>
    <p:sldId id="585" r:id="rId157"/>
    <p:sldId id="587" r:id="rId158"/>
    <p:sldId id="588" r:id="rId159"/>
    <p:sldId id="589" r:id="rId160"/>
    <p:sldId id="590" r:id="rId161"/>
    <p:sldId id="591" r:id="rId162"/>
    <p:sldId id="592" r:id="rId163"/>
    <p:sldId id="593" r:id="rId164"/>
    <p:sldId id="594" r:id="rId165"/>
    <p:sldId id="595" r:id="rId166"/>
    <p:sldId id="597" r:id="rId167"/>
    <p:sldId id="598" r:id="rId168"/>
    <p:sldId id="599" r:id="rId169"/>
    <p:sldId id="600" r:id="rId170"/>
    <p:sldId id="601" r:id="rId171"/>
    <p:sldId id="603" r:id="rId172"/>
    <p:sldId id="604" r:id="rId173"/>
    <p:sldId id="605" r:id="rId174"/>
    <p:sldId id="607" r:id="rId175"/>
    <p:sldId id="610" r:id="rId176"/>
    <p:sldId id="321" r:id="rId177"/>
    <p:sldId id="482" r:id="rId178"/>
    <p:sldId id="483" r:id="rId179"/>
    <p:sldId id="484" r:id="rId180"/>
    <p:sldId id="487" r:id="rId181"/>
    <p:sldId id="485" r:id="rId182"/>
    <p:sldId id="486" r:id="rId183"/>
    <p:sldId id="488" r:id="rId184"/>
    <p:sldId id="489" r:id="rId185"/>
    <p:sldId id="490" r:id="rId186"/>
    <p:sldId id="491" r:id="rId187"/>
    <p:sldId id="639" r:id="rId188"/>
    <p:sldId id="498" r:id="rId189"/>
    <p:sldId id="499" r:id="rId190"/>
    <p:sldId id="500" r:id="rId191"/>
    <p:sldId id="638" r:id="rId192"/>
    <p:sldId id="516" r:id="rId193"/>
    <p:sldId id="517" r:id="rId194"/>
    <p:sldId id="295" r:id="rId195"/>
    <p:sldId id="297" r:id="rId196"/>
    <p:sldId id="504" r:id="rId197"/>
    <p:sldId id="508" r:id="rId198"/>
    <p:sldId id="509" r:id="rId199"/>
    <p:sldId id="298" r:id="rId200"/>
    <p:sldId id="300" r:id="rId201"/>
    <p:sldId id="301" r:id="rId202"/>
    <p:sldId id="507" r:id="rId203"/>
    <p:sldId id="302" r:id="rId204"/>
    <p:sldId id="510" r:id="rId205"/>
    <p:sldId id="515" r:id="rId206"/>
    <p:sldId id="308" r:id="rId207"/>
    <p:sldId id="309" r:id="rId208"/>
    <p:sldId id="303" r:id="rId209"/>
    <p:sldId id="506" r:id="rId210"/>
    <p:sldId id="657" r:id="rId211"/>
    <p:sldId id="347" r:id="rId212"/>
    <p:sldId id="348" r:id="rId213"/>
    <p:sldId id="349" r:id="rId214"/>
    <p:sldId id="350" r:id="rId215"/>
    <p:sldId id="352" r:id="rId216"/>
    <p:sldId id="353" r:id="rId217"/>
    <p:sldId id="354" r:id="rId218"/>
    <p:sldId id="355" r:id="rId219"/>
    <p:sldId id="356" r:id="rId220"/>
    <p:sldId id="357" r:id="rId221"/>
    <p:sldId id="358" r:id="rId222"/>
    <p:sldId id="359" r:id="rId223"/>
    <p:sldId id="360" r:id="rId224"/>
    <p:sldId id="361" r:id="rId225"/>
    <p:sldId id="362" r:id="rId226"/>
    <p:sldId id="566" r:id="rId227"/>
    <p:sldId id="511" r:id="rId228"/>
    <p:sldId id="518" r:id="rId229"/>
    <p:sldId id="365" r:id="rId230"/>
    <p:sldId id="366" r:id="rId231"/>
    <p:sldId id="367" r:id="rId232"/>
    <p:sldId id="368" r:id="rId233"/>
    <p:sldId id="369" r:id="rId234"/>
    <p:sldId id="370" r:id="rId235"/>
    <p:sldId id="371" r:id="rId236"/>
    <p:sldId id="372" r:id="rId237"/>
    <p:sldId id="373" r:id="rId238"/>
    <p:sldId id="374" r:id="rId239"/>
    <p:sldId id="375" r:id="rId240"/>
    <p:sldId id="376" r:id="rId241"/>
    <p:sldId id="377" r:id="rId242"/>
    <p:sldId id="379" r:id="rId243"/>
    <p:sldId id="382" r:id="rId244"/>
    <p:sldId id="383" r:id="rId245"/>
    <p:sldId id="384" r:id="rId246"/>
    <p:sldId id="513" r:id="rId247"/>
    <p:sldId id="419" r:id="rId248"/>
    <p:sldId id="420" r:id="rId249"/>
    <p:sldId id="421" r:id="rId250"/>
    <p:sldId id="422" r:id="rId251"/>
    <p:sldId id="423" r:id="rId252"/>
    <p:sldId id="424" r:id="rId253"/>
    <p:sldId id="425" r:id="rId254"/>
    <p:sldId id="426" r:id="rId255"/>
    <p:sldId id="427" r:id="rId256"/>
    <p:sldId id="428" r:id="rId257"/>
    <p:sldId id="429" r:id="rId258"/>
    <p:sldId id="430" r:id="rId259"/>
    <p:sldId id="431" r:id="rId260"/>
    <p:sldId id="432" r:id="rId261"/>
    <p:sldId id="433" r:id="rId262"/>
    <p:sldId id="434" r:id="rId263"/>
    <p:sldId id="435" r:id="rId264"/>
    <p:sldId id="436" r:id="rId265"/>
    <p:sldId id="437" r:id="rId266"/>
    <p:sldId id="438" r:id="rId267"/>
    <p:sldId id="439" r:id="rId268"/>
    <p:sldId id="440" r:id="rId269"/>
    <p:sldId id="651" r:id="rId270"/>
    <p:sldId id="441" r:id="rId271"/>
    <p:sldId id="442" r:id="rId272"/>
    <p:sldId id="563" r:id="rId273"/>
    <p:sldId id="564" r:id="rId274"/>
    <p:sldId id="565" r:id="rId275"/>
    <p:sldId id="637" r:id="rId27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0D"/>
    <a:srgbClr val="FFFB10"/>
    <a:srgbClr val="FF180C"/>
    <a:srgbClr val="FF4135"/>
    <a:srgbClr val="0F69CC"/>
    <a:srgbClr val="53FF07"/>
    <a:srgbClr val="FFFFFF"/>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9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60" Type="http://schemas.openxmlformats.org/officeDocument/2006/relationships/slide" Target="slides/slide259.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61" Type="http://schemas.openxmlformats.org/officeDocument/2006/relationships/slide" Target="slides/slide260.xml"/><Relationship Id="rId262" Type="http://schemas.openxmlformats.org/officeDocument/2006/relationships/slide" Target="slides/slide261.xml"/><Relationship Id="rId263" Type="http://schemas.openxmlformats.org/officeDocument/2006/relationships/slide" Target="slides/slide262.xml"/><Relationship Id="rId264" Type="http://schemas.openxmlformats.org/officeDocument/2006/relationships/slide" Target="slides/slide263.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65" Type="http://schemas.openxmlformats.org/officeDocument/2006/relationships/slide" Target="slides/slide264.xml"/><Relationship Id="rId266" Type="http://schemas.openxmlformats.org/officeDocument/2006/relationships/slide" Target="slides/slide265.xml"/><Relationship Id="rId267" Type="http://schemas.openxmlformats.org/officeDocument/2006/relationships/slide" Target="slides/slide266.xml"/><Relationship Id="rId268" Type="http://schemas.openxmlformats.org/officeDocument/2006/relationships/slide" Target="slides/slide267.xml"/><Relationship Id="rId269" Type="http://schemas.openxmlformats.org/officeDocument/2006/relationships/slide" Target="slides/slide26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70" Type="http://schemas.openxmlformats.org/officeDocument/2006/relationships/slide" Target="slides/slide26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271" Type="http://schemas.openxmlformats.org/officeDocument/2006/relationships/slide" Target="slides/slide270.xml"/><Relationship Id="rId272" Type="http://schemas.openxmlformats.org/officeDocument/2006/relationships/slide" Target="slides/slide271.xml"/><Relationship Id="rId273" Type="http://schemas.openxmlformats.org/officeDocument/2006/relationships/slide" Target="slides/slide272.xml"/><Relationship Id="rId274" Type="http://schemas.openxmlformats.org/officeDocument/2006/relationships/slide" Target="slides/slide273.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75" Type="http://schemas.openxmlformats.org/officeDocument/2006/relationships/slide" Target="slides/slide274.xml"/><Relationship Id="rId276" Type="http://schemas.openxmlformats.org/officeDocument/2006/relationships/slide" Target="slides/slide275.xml"/><Relationship Id="rId277" Type="http://schemas.openxmlformats.org/officeDocument/2006/relationships/notesMaster" Target="notesMasters/notesMaster1.xml"/><Relationship Id="rId278" Type="http://schemas.openxmlformats.org/officeDocument/2006/relationships/printerSettings" Target="printerSettings/printerSettings1.bin"/><Relationship Id="rId279" Type="http://schemas.openxmlformats.org/officeDocument/2006/relationships/presProps" Target="pres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80" Type="http://schemas.openxmlformats.org/officeDocument/2006/relationships/viewProps" Target="view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81" Type="http://schemas.openxmlformats.org/officeDocument/2006/relationships/theme" Target="theme/theme1.xml"/><Relationship Id="rId282" Type="http://schemas.openxmlformats.org/officeDocument/2006/relationships/tableStyles" Target="tableStyles.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slide" Target="slides/slide247.xml"/><Relationship Id="rId249" Type="http://schemas.openxmlformats.org/officeDocument/2006/relationships/slide" Target="slides/slide2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slide" Target="slides/slide249.xml"/><Relationship Id="rId251" Type="http://schemas.openxmlformats.org/officeDocument/2006/relationships/slide" Target="slides/slide250.xml"/><Relationship Id="rId252" Type="http://schemas.openxmlformats.org/officeDocument/2006/relationships/slide" Target="slides/slide251.xml"/><Relationship Id="rId253" Type="http://schemas.openxmlformats.org/officeDocument/2006/relationships/slide" Target="slides/slide252.xml"/><Relationship Id="rId254" Type="http://schemas.openxmlformats.org/officeDocument/2006/relationships/slide" Target="slides/slide253.xml"/><Relationship Id="rId255" Type="http://schemas.openxmlformats.org/officeDocument/2006/relationships/slide" Target="slides/slide254.xml"/><Relationship Id="rId256" Type="http://schemas.openxmlformats.org/officeDocument/2006/relationships/slide" Target="slides/slide255.xml"/><Relationship Id="rId257" Type="http://schemas.openxmlformats.org/officeDocument/2006/relationships/slide" Target="slides/slide256.xml"/><Relationship Id="rId258" Type="http://schemas.openxmlformats.org/officeDocument/2006/relationships/slide" Target="slides/slide257.xml"/><Relationship Id="rId259" Type="http://schemas.openxmlformats.org/officeDocument/2006/relationships/slide" Target="slides/slide25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77F1D39-506B-BC44-8B30-D69F589FB4C2}" type="slidenum">
              <a:rPr lang="en-US"/>
              <a:pPr>
                <a:defRPr/>
              </a:pPr>
              <a:t>‹#›</a:t>
            </a:fld>
            <a:endParaRPr lang="en-US"/>
          </a:p>
        </p:txBody>
      </p:sp>
    </p:spTree>
    <p:extLst>
      <p:ext uri="{BB962C8B-B14F-4D97-AF65-F5344CB8AC3E}">
        <p14:creationId xmlns:p14="http://schemas.microsoft.com/office/powerpoint/2010/main" val="3951707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F68A0D9-CBD9-FD4C-9073-B4E613FC45E7}" type="slidenum">
              <a:rPr lang="en-US"/>
              <a:pPr/>
              <a:t>35</a:t>
            </a:fld>
            <a:endParaRPr lang="en-US"/>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a:solidFill>
                  <a:srgbClr val="0000EE"/>
                </a:solidFill>
                <a:latin typeface="Times-Bold" charset="0"/>
              </a:rPr>
              <a:t>Richter, Gerhard</a:t>
            </a:r>
          </a:p>
          <a:p>
            <a:pPr eaLnBrk="1" hangingPunct="1"/>
            <a:r>
              <a:rPr lang="en-US">
                <a:solidFill>
                  <a:srgbClr val="0000EE"/>
                </a:solidFill>
                <a:latin typeface="Times-Roman" charset="0"/>
              </a:rPr>
              <a:t>Mediation</a:t>
            </a:r>
          </a:p>
          <a:p>
            <a:pPr eaLnBrk="1" hangingPunct="1"/>
            <a:r>
              <a:rPr lang="en-US">
                <a:solidFill>
                  <a:srgbClr val="0000EE"/>
                </a:solidFill>
                <a:latin typeface="Times-Roman" charset="0"/>
              </a:rPr>
              <a:t>1986</a:t>
            </a:r>
          </a:p>
          <a:p>
            <a:pPr eaLnBrk="1" hangingPunct="1"/>
            <a:r>
              <a:rPr lang="en-US">
                <a:solidFill>
                  <a:srgbClr val="0000EE"/>
                </a:solidFill>
                <a:latin typeface="Times-Roman" charset="0"/>
              </a:rPr>
              <a:t>Oil on canvas</a:t>
            </a:r>
          </a:p>
          <a:p>
            <a:pPr eaLnBrk="1" hangingPunct="1"/>
            <a:r>
              <a:rPr lang="en-US">
                <a:solidFill>
                  <a:srgbClr val="0000EE"/>
                </a:solidFill>
                <a:latin typeface="Times-Roman" charset="0"/>
              </a:rPr>
              <a:t>320 x 400 cm (126 x 157 1/2 in.)</a:t>
            </a:r>
          </a:p>
          <a:p>
            <a:pPr eaLnBrk="1" hangingPunct="1"/>
            <a:r>
              <a:rPr lang="en-US">
                <a:solidFill>
                  <a:srgbClr val="0000EE"/>
                </a:solidFill>
                <a:latin typeface="Times-Roman" charset="0"/>
              </a:rPr>
              <a:t>Musee des beaux-arts de Montrea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a:t>
            </a:r>
            <a:r>
              <a:rPr lang="en-US" baseline="0" dirty="0" smtClean="0"/>
              <a:t> to one source, Flame is “20 times” more complex than </a:t>
            </a:r>
            <a:r>
              <a:rPr lang="en-US" baseline="0" dirty="0" err="1" smtClean="0"/>
              <a:t>Stuxnet</a:t>
            </a:r>
            <a:endParaRPr lang="en-US" dirty="0"/>
          </a:p>
        </p:txBody>
      </p:sp>
      <p:sp>
        <p:nvSpPr>
          <p:cNvPr id="4" name="Slide Number Placeholder 3"/>
          <p:cNvSpPr>
            <a:spLocks noGrp="1"/>
          </p:cNvSpPr>
          <p:nvPr>
            <p:ph type="sldNum" sz="quarter" idx="10"/>
          </p:nvPr>
        </p:nvSpPr>
        <p:spPr/>
        <p:txBody>
          <a:bodyPr/>
          <a:lstStyle/>
          <a:p>
            <a:pPr>
              <a:defRPr/>
            </a:pPr>
            <a:fld id="{977F1D39-506B-BC44-8B30-D69F589FB4C2}" type="slidenum">
              <a:rPr lang="en-US" smtClean="0"/>
              <a:pPr>
                <a:defRPr/>
              </a:pPr>
              <a:t>60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179DE568-DF55-1C4F-B9CC-FBA912A9FE3E}" type="slidenum">
              <a:rPr lang="en-US"/>
              <a:pPr/>
              <a:t>149</a:t>
            </a:fld>
            <a:endParaRPr lang="en-US"/>
          </a:p>
        </p:txBody>
      </p:sp>
      <p:sp>
        <p:nvSpPr>
          <p:cNvPr id="162819" name="Rectangle 2"/>
          <p:cNvSpPr>
            <a:spLocks noGrp="1" noRot="1" noChangeAspect="1" noChangeArrowheads="1"/>
          </p:cNvSpPr>
          <p:nvPr>
            <p:ph type="sldImg"/>
          </p:nvPr>
        </p:nvSpPr>
        <p:spPr>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4B21CC29-304B-9F41-98CD-4887249EDE33}" type="slidenum">
              <a:rPr lang="en-US"/>
              <a:pPr/>
              <a:t>150</a:t>
            </a:fld>
            <a:endParaRPr lang="en-US"/>
          </a:p>
        </p:txBody>
      </p:sp>
      <p:sp>
        <p:nvSpPr>
          <p:cNvPr id="164867" name="Rectangle 2"/>
          <p:cNvSpPr>
            <a:spLocks noGrp="1" noRot="1" noChangeAspect="1" noChangeArrowheads="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7DAD494A-A0B7-CC49-8185-86C5F5DD470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88B3588-61C4-1C4D-9CAF-7A08B0BAF34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6F4589B-2FB6-714D-8BC0-DE0BF3716B0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AA46C5D-650A-C14E-A1D4-DA5A5486ABE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049BC4FC-52B2-8349-88E2-B18BD3A4F73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9DEAE061-4CD2-0146-B763-04BE1A7BFF7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A26FE35E-C47A-2443-9402-477056C3651E}"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481FBD85-0498-6446-8113-503B2390B7F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8CE08EB-39AD-6F47-9423-6D084DB2E19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DD036018-996E-DF4A-9556-40025FA2D0B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4 </a:t>
            </a:r>
            <a:r>
              <a:rPr lang="en-US">
                <a:sym typeface="Symbol" charset="2"/>
              </a:rPr>
              <a:t></a:t>
            </a:r>
            <a:r>
              <a:rPr lang="en-US"/>
              <a:t> Software                                                                                                          </a:t>
            </a:r>
            <a:fld id="{419B504C-D997-C44C-8682-7ABC82680A3D}"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4 </a:t>
            </a:r>
            <a:r>
              <a:rPr lang="en-US">
                <a:sym typeface="Symbol" charset="2"/>
              </a:rPr>
              <a:t></a:t>
            </a:r>
            <a:r>
              <a:rPr lang="en-US"/>
              <a:t> Software                                                                                                          </a:t>
            </a:r>
            <a:fld id="{A12EFE72-7B36-804E-91C7-DAD088DF5F94}"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cm.org/classics/sep95/"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 Id="rId3" Type="http://schemas.openxmlformats.org/officeDocument/2006/relationships/image" Target="../media/image26.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24.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 Id="rId3" Type="http://schemas.openxmlformats.org/officeDocument/2006/relationships/image" Target="../media/image28.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eg"/><Relationship Id="rId3" Type="http://schemas.openxmlformats.org/officeDocument/2006/relationships/image" Target="../media/image24.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isdom.weizmann.ac.il/~oded/p_obfuscat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14.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14.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audio" Target="../media/audio1.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3.bin"/><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cam.ac.uk/ftp/users/rja14/toulouse.pdf"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hrack.org/show.php?p=49&amp;a=14"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6.bin"/></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4.bin"/></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4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audio" Target="../media/audio7.bin"/><Relationship Id="rId5" Type="http://schemas.openxmlformats.org/officeDocument/2006/relationships/hyperlink" Target="http://www.theregister.co.uk/content/4/29039.html" TargetMode="External"/><Relationship Id="rId6" Type="http://schemas.openxmlformats.org/officeDocument/2006/relationships/image" Target="../media/image42.png"/><Relationship Id="rId7" Type="http://schemas.openxmlformats.org/officeDocument/2006/relationships/image" Target="../media/image43.png"/><Relationship Id="rId1" Type="http://schemas.microsoft.com/office/2007/relationships/media" Target="../media/media1.WAV"/><Relationship Id="rId2" Type="http://schemas.openxmlformats.org/officeDocument/2006/relationships/audio" Target="../media/media1.WAV"/></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icrosoft.com/resources/ngscb/default.mspx" TargetMode="External"/><Relationship Id="rId3" Type="http://schemas.openxmlformats.org/officeDocument/2006/relationships/hyperlink" Target="http://www.cl.cam.ac.uk/~rja14/tcpa-faq.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5.bin"/><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audio" Target="../media/audio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anford.edu/~blp/papers/asrandom.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oo.be/docs-free/morris-worm/worm/cracksome.c.tx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6.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6.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senix.org/events/hotbots07/tech/full_papers/provos/provos.pdf"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mdb.com/title/tt0151804/"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ternetwright.com/drp/RiskAsses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4205CD0-C567-344F-A094-DA506DD91258}" type="slidenum">
              <a:rPr lang="en-US" smtClean="0">
                <a:latin typeface="Times New Roman" charset="0"/>
              </a:rPr>
              <a:pPr/>
              <a:t>1</a:t>
            </a:fld>
            <a:endParaRPr lang="en-US" smtClean="0">
              <a:latin typeface="Times New Roman" charset="0"/>
            </a:endParaRPr>
          </a:p>
        </p:txBody>
      </p:sp>
      <p:sp>
        <p:nvSpPr>
          <p:cNvPr id="14339" name="Rectangle 2"/>
          <p:cNvSpPr>
            <a:spLocks noGrp="1" noChangeArrowheads="1"/>
          </p:cNvSpPr>
          <p:nvPr>
            <p:ph type="title"/>
          </p:nvPr>
        </p:nvSpPr>
        <p:spPr>
          <a:xfrm>
            <a:off x="685800" y="1524000"/>
            <a:ext cx="7696200" cy="1752600"/>
          </a:xfrm>
        </p:spPr>
        <p:txBody>
          <a:bodyPr/>
          <a:lstStyle/>
          <a:p>
            <a:pPr eaLnBrk="1" hangingPunct="1"/>
            <a:r>
              <a:rPr lang="en-US" dirty="0" smtClean="0"/>
              <a:t>Part IV: Software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81A7B2A-1EE6-F740-A5A5-2C0836D083B5}" type="slidenum">
              <a:rPr lang="en-US" smtClean="0">
                <a:latin typeface="Times New Roman" charset="0"/>
              </a:rPr>
              <a:pPr/>
              <a:t>10</a:t>
            </a:fld>
            <a:endParaRPr lang="en-US" smtClean="0">
              <a:latin typeface="Times New Roman" charset="0"/>
            </a:endParaRPr>
          </a:p>
        </p:txBody>
      </p:sp>
      <p:sp>
        <p:nvSpPr>
          <p:cNvPr id="22531" name="Rectangle 2"/>
          <p:cNvSpPr>
            <a:spLocks noGrp="1" noChangeArrowheads="1"/>
          </p:cNvSpPr>
          <p:nvPr>
            <p:ph type="title"/>
          </p:nvPr>
        </p:nvSpPr>
        <p:spPr>
          <a:xfrm>
            <a:off x="685800" y="152400"/>
            <a:ext cx="7772400" cy="1143000"/>
          </a:xfrm>
        </p:spPr>
        <p:txBody>
          <a:bodyPr/>
          <a:lstStyle/>
          <a:p>
            <a:pPr eaLnBrk="1" hangingPunct="1"/>
            <a:r>
              <a:rPr lang="en-US"/>
              <a:t>Example</a:t>
            </a:r>
          </a:p>
        </p:txBody>
      </p:sp>
      <p:sp>
        <p:nvSpPr>
          <p:cNvPr id="22532" name="Rectangle 3"/>
          <p:cNvSpPr>
            <a:spLocks noGrp="1" noChangeArrowheads="1"/>
          </p:cNvSpPr>
          <p:nvPr>
            <p:ph type="body" idx="1"/>
          </p:nvPr>
        </p:nvSpPr>
        <p:spPr>
          <a:xfrm>
            <a:off x="685800" y="1371600"/>
            <a:ext cx="7696200" cy="1676400"/>
          </a:xfrm>
        </p:spPr>
        <p:txBody>
          <a:bodyPr/>
          <a:lstStyle/>
          <a:p>
            <a:pPr eaLnBrk="1" hangingPunct="1">
              <a:lnSpc>
                <a:spcPct val="90000"/>
              </a:lnSpc>
              <a:buFont typeface="Wingdings" charset="2"/>
              <a:buNone/>
            </a:pPr>
            <a:r>
              <a:rPr lang="en-US" sz="2400" dirty="0">
                <a:latin typeface="Courier" charset="0"/>
              </a:rPr>
              <a:t>		char array[10];</a:t>
            </a:r>
          </a:p>
          <a:p>
            <a:pPr eaLnBrk="1" hangingPunct="1">
              <a:lnSpc>
                <a:spcPct val="90000"/>
              </a:lnSpc>
              <a:buFont typeface="Wingdings" charset="2"/>
              <a:buNone/>
            </a:pPr>
            <a:r>
              <a:rPr lang="en-US" sz="2400" dirty="0">
                <a:latin typeface="Courier" charset="0"/>
              </a:rPr>
              <a:t>		</a:t>
            </a:r>
            <a:r>
              <a:rPr lang="en-US" sz="2400" dirty="0" err="1">
                <a:latin typeface="Courier" charset="0"/>
              </a:rPr>
              <a:t>for(i</a:t>
            </a:r>
            <a:r>
              <a:rPr lang="en-US" sz="2400" dirty="0">
                <a:latin typeface="Courier" charset="0"/>
              </a:rPr>
              <a:t> = 0; </a:t>
            </a:r>
            <a:r>
              <a:rPr lang="en-US" sz="2400" dirty="0" err="1">
                <a:latin typeface="Courier" charset="0"/>
              </a:rPr>
              <a:t>i</a:t>
            </a:r>
            <a:r>
              <a:rPr lang="en-US" sz="2400" dirty="0">
                <a:latin typeface="Courier" charset="0"/>
              </a:rPr>
              <a:t> &lt; 10; ++</a:t>
            </a:r>
            <a:r>
              <a:rPr lang="en-US" sz="2400" dirty="0" err="1">
                <a:latin typeface="Courier" charset="0"/>
              </a:rPr>
              <a:t>i</a:t>
            </a:r>
            <a:r>
              <a:rPr lang="en-US" sz="2400" dirty="0">
                <a:latin typeface="Courier" charset="0"/>
              </a:rPr>
              <a:t>)</a:t>
            </a:r>
          </a:p>
          <a:p>
            <a:pPr eaLnBrk="1" hangingPunct="1">
              <a:lnSpc>
                <a:spcPct val="90000"/>
              </a:lnSpc>
              <a:buFont typeface="Wingdings" charset="2"/>
              <a:buNone/>
            </a:pPr>
            <a:r>
              <a:rPr lang="en-US" sz="2400" dirty="0">
                <a:latin typeface="Courier" charset="0"/>
              </a:rPr>
              <a:t>			</a:t>
            </a:r>
            <a:r>
              <a:rPr lang="en-US" sz="2400" dirty="0" err="1">
                <a:latin typeface="Courier" charset="0"/>
              </a:rPr>
              <a:t>array[i</a:t>
            </a:r>
            <a:r>
              <a:rPr lang="en-US" sz="2400" dirty="0">
                <a:latin typeface="Courier" charset="0"/>
              </a:rPr>
              <a:t>] = `A`;</a:t>
            </a:r>
          </a:p>
          <a:p>
            <a:pPr eaLnBrk="1" hangingPunct="1">
              <a:lnSpc>
                <a:spcPct val="90000"/>
              </a:lnSpc>
              <a:buFont typeface="Wingdings" charset="2"/>
              <a:buNone/>
            </a:pPr>
            <a:r>
              <a:rPr lang="en-US" sz="2400" dirty="0">
                <a:latin typeface="Courier" charset="0"/>
              </a:rPr>
              <a:t>		array[10] = `B`; </a:t>
            </a:r>
            <a:endParaRPr lang="en-US" sz="2400" dirty="0"/>
          </a:p>
        </p:txBody>
      </p:sp>
      <p:sp>
        <p:nvSpPr>
          <p:cNvPr id="22533" name="Rectangle 4"/>
          <p:cNvSpPr>
            <a:spLocks noChangeArrowheads="1"/>
          </p:cNvSpPr>
          <p:nvPr/>
        </p:nvSpPr>
        <p:spPr bwMode="auto">
          <a:xfrm>
            <a:off x="1447800" y="1295400"/>
            <a:ext cx="4724400" cy="17526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2534" name="Rectangle 5"/>
          <p:cNvSpPr>
            <a:spLocks noChangeArrowheads="1"/>
          </p:cNvSpPr>
          <p:nvPr/>
        </p:nvSpPr>
        <p:spPr bwMode="auto">
          <a:xfrm>
            <a:off x="685800" y="3124200"/>
            <a:ext cx="7696200" cy="3048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This program has an </a:t>
            </a:r>
            <a:r>
              <a:rPr lang="en-US" sz="2800" b="1" dirty="0">
                <a:solidFill>
                  <a:schemeClr val="accent2"/>
                </a:solidFill>
              </a:rPr>
              <a:t>error</a:t>
            </a:r>
            <a:endParaRPr lang="en-US" sz="2800" dirty="0"/>
          </a:p>
          <a:p>
            <a:pPr marL="342900" indent="-342900">
              <a:lnSpc>
                <a:spcPct val="90000"/>
              </a:lnSpc>
              <a:spcBef>
                <a:spcPct val="20000"/>
              </a:spcBef>
              <a:spcAft>
                <a:spcPts val="600"/>
              </a:spcAft>
              <a:buClr>
                <a:schemeClr val="accent2"/>
              </a:buClr>
              <a:buSzPct val="75000"/>
              <a:buFont typeface="Wingdings" charset="2"/>
              <a:buChar char="q"/>
            </a:pPr>
            <a:r>
              <a:rPr lang="en-US" sz="2800" dirty="0"/>
              <a:t>This error might cause a </a:t>
            </a:r>
            <a:r>
              <a:rPr lang="en-US" sz="2800" b="1" dirty="0">
                <a:solidFill>
                  <a:schemeClr val="accent2"/>
                </a:solidFill>
              </a:rPr>
              <a:t>fault</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Incorrect internal state</a:t>
            </a:r>
            <a:endParaRPr lang="en-US" b="1" dirty="0">
              <a:ea typeface="ＭＳ Ｐゴシック" charset="-128"/>
              <a:cs typeface="ＭＳ Ｐゴシック" charset="-128"/>
            </a:endParaRPr>
          </a:p>
          <a:p>
            <a:pPr marL="342900" indent="-342900">
              <a:lnSpc>
                <a:spcPct val="90000"/>
              </a:lnSpc>
              <a:spcBef>
                <a:spcPct val="20000"/>
              </a:spcBef>
              <a:spcAft>
                <a:spcPts val="600"/>
              </a:spcAft>
              <a:buClr>
                <a:schemeClr val="accent2"/>
              </a:buClr>
              <a:buSzPct val="75000"/>
              <a:buFont typeface="Wingdings" charset="2"/>
              <a:buChar char="q"/>
            </a:pPr>
            <a:r>
              <a:rPr lang="en-US" sz="2800" dirty="0"/>
              <a:t>If a fault occurs, it might lead to a </a:t>
            </a:r>
            <a:r>
              <a:rPr lang="en-US" sz="2800" b="1" dirty="0">
                <a:solidFill>
                  <a:schemeClr val="accent2"/>
                </a:solidFill>
              </a:rPr>
              <a:t>failure</a:t>
            </a:r>
            <a:endParaRPr lang="en-US" sz="2800" dirty="0"/>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Program behaves incorrectly (external)</a:t>
            </a:r>
          </a:p>
          <a:p>
            <a:pPr marL="342900" indent="-342900">
              <a:lnSpc>
                <a:spcPct val="90000"/>
              </a:lnSpc>
              <a:spcBef>
                <a:spcPct val="20000"/>
              </a:spcBef>
              <a:spcAft>
                <a:spcPts val="600"/>
              </a:spcAft>
              <a:buClr>
                <a:schemeClr val="accent2"/>
              </a:buClr>
              <a:buSzPct val="75000"/>
              <a:buFont typeface="Wingdings" charset="2"/>
              <a:buChar char="q"/>
            </a:pPr>
            <a:r>
              <a:rPr lang="en-US" sz="2800" dirty="0"/>
              <a:t>We use the term </a:t>
            </a:r>
            <a:r>
              <a:rPr lang="en-US" sz="2800" b="1" dirty="0">
                <a:solidFill>
                  <a:schemeClr val="accent2"/>
                </a:solidFill>
              </a:rPr>
              <a:t>flaw</a:t>
            </a:r>
            <a:r>
              <a:rPr lang="en-US" sz="2800" dirty="0"/>
              <a:t> for all of the above</a:t>
            </a:r>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29F1398-6E2E-064B-8F0A-05653A2A8519}" type="slidenum">
              <a:rPr lang="en-US" smtClean="0">
                <a:latin typeface="Times New Roman" charset="0"/>
              </a:rPr>
              <a:pPr/>
              <a:t>100</a:t>
            </a:fld>
            <a:endParaRPr lang="en-US" smtClean="0">
              <a:latin typeface="Times New Roman" charset="0"/>
            </a:endParaRPr>
          </a:p>
        </p:txBody>
      </p:sp>
      <p:sp>
        <p:nvSpPr>
          <p:cNvPr id="112643" name="Rectangle 2"/>
          <p:cNvSpPr>
            <a:spLocks noGrp="1" noChangeArrowheads="1"/>
          </p:cNvSpPr>
          <p:nvPr>
            <p:ph type="title"/>
          </p:nvPr>
        </p:nvSpPr>
        <p:spPr>
          <a:xfrm>
            <a:off x="685800" y="381000"/>
            <a:ext cx="7696200" cy="990600"/>
          </a:xfrm>
        </p:spPr>
        <p:txBody>
          <a:bodyPr/>
          <a:lstStyle/>
          <a:p>
            <a:pPr eaLnBrk="1" hangingPunct="1"/>
            <a:r>
              <a:rPr lang="en-US"/>
              <a:t>Time Bomb</a:t>
            </a:r>
          </a:p>
        </p:txBody>
      </p:sp>
      <p:sp>
        <p:nvSpPr>
          <p:cNvPr id="369667" name="Rectangle 3"/>
          <p:cNvSpPr>
            <a:spLocks noGrp="1" noChangeArrowheads="1"/>
          </p:cNvSpPr>
          <p:nvPr>
            <p:ph type="body" idx="1"/>
          </p:nvPr>
        </p:nvSpPr>
        <p:spPr>
          <a:xfrm>
            <a:off x="609600" y="1524000"/>
            <a:ext cx="8001000" cy="4724400"/>
          </a:xfrm>
        </p:spPr>
        <p:txBody>
          <a:bodyPr/>
          <a:lstStyle/>
          <a:p>
            <a:pPr eaLnBrk="1" hangingPunct="1">
              <a:lnSpc>
                <a:spcPct val="80000"/>
              </a:lnSpc>
              <a:spcAft>
                <a:spcPts val="600"/>
              </a:spcAft>
            </a:pPr>
            <a:r>
              <a:rPr lang="en-US" sz="2800" dirty="0"/>
              <a:t>Company was reluctant to pursue the case</a:t>
            </a:r>
          </a:p>
          <a:p>
            <a:pPr eaLnBrk="1" hangingPunct="1">
              <a:lnSpc>
                <a:spcPct val="80000"/>
              </a:lnSpc>
              <a:spcAft>
                <a:spcPts val="600"/>
              </a:spcAft>
            </a:pPr>
            <a:r>
              <a:rPr lang="en-US" sz="2800" dirty="0"/>
              <a:t>So Burleson sued company for back pay!</a:t>
            </a:r>
          </a:p>
          <a:p>
            <a:pPr lvl="1" eaLnBrk="1" hangingPunct="1">
              <a:lnSpc>
                <a:spcPct val="80000"/>
              </a:lnSpc>
              <a:spcAft>
                <a:spcPts val="600"/>
              </a:spcAft>
            </a:pPr>
            <a:r>
              <a:rPr lang="en-US" sz="2400" dirty="0"/>
              <a:t>Then company finally sued Burleson</a:t>
            </a:r>
          </a:p>
          <a:p>
            <a:pPr eaLnBrk="1" hangingPunct="1">
              <a:lnSpc>
                <a:spcPct val="80000"/>
              </a:lnSpc>
              <a:spcAft>
                <a:spcPts val="600"/>
              </a:spcAft>
            </a:pPr>
            <a:r>
              <a:rPr lang="en-US" sz="2800" dirty="0"/>
              <a:t>In 1988 Burleson fined $11,800</a:t>
            </a:r>
          </a:p>
          <a:p>
            <a:pPr lvl="1" eaLnBrk="1" hangingPunct="1">
              <a:lnSpc>
                <a:spcPct val="80000"/>
              </a:lnSpc>
              <a:spcAft>
                <a:spcPts val="600"/>
              </a:spcAft>
            </a:pPr>
            <a:r>
              <a:rPr lang="en-US" sz="2400" dirty="0"/>
              <a:t>Case took years to </a:t>
            </a:r>
            <a:r>
              <a:rPr lang="en-US" sz="2400" dirty="0" smtClean="0"/>
              <a:t>prosecute…</a:t>
            </a:r>
          </a:p>
          <a:p>
            <a:pPr lvl="1" eaLnBrk="1" hangingPunct="1">
              <a:lnSpc>
                <a:spcPct val="80000"/>
              </a:lnSpc>
              <a:spcAft>
                <a:spcPts val="600"/>
              </a:spcAft>
            </a:pPr>
            <a:r>
              <a:rPr lang="en-US" sz="2400" dirty="0"/>
              <a:t>Cost company thousands of </a:t>
            </a:r>
            <a:r>
              <a:rPr lang="en-US" sz="2400" dirty="0" smtClean="0"/>
              <a:t>dollars…</a:t>
            </a:r>
          </a:p>
          <a:p>
            <a:pPr lvl="1" eaLnBrk="1" hangingPunct="1">
              <a:lnSpc>
                <a:spcPct val="80000"/>
              </a:lnSpc>
              <a:spcAft>
                <a:spcPts val="600"/>
              </a:spcAft>
            </a:pPr>
            <a:r>
              <a:rPr lang="en-US" sz="2400" dirty="0"/>
              <a:t>Resulted in a slap on the </a:t>
            </a:r>
            <a:r>
              <a:rPr lang="en-US" sz="2400" dirty="0" smtClean="0"/>
              <a:t>wrist for attacker</a:t>
            </a:r>
          </a:p>
          <a:p>
            <a:pPr eaLnBrk="1" hangingPunct="1">
              <a:lnSpc>
                <a:spcPct val="80000"/>
              </a:lnSpc>
              <a:spcAft>
                <a:spcPts val="600"/>
              </a:spcAft>
            </a:pPr>
            <a:r>
              <a:rPr lang="en-US" sz="2800" dirty="0"/>
              <a:t>One of the first computer crime cases</a:t>
            </a:r>
          </a:p>
          <a:p>
            <a:pPr eaLnBrk="1" hangingPunct="1">
              <a:lnSpc>
                <a:spcPct val="80000"/>
              </a:lnSpc>
              <a:spcAft>
                <a:spcPts val="600"/>
              </a:spcAft>
            </a:pPr>
            <a:r>
              <a:rPr lang="en-US" sz="2800" dirty="0"/>
              <a:t>Many cases since follow a similar pattern</a:t>
            </a:r>
            <a:endParaRPr lang="en-US" sz="2800" dirty="0" smtClean="0"/>
          </a:p>
          <a:p>
            <a:pPr lvl="1" eaLnBrk="1" hangingPunct="1">
              <a:lnSpc>
                <a:spcPct val="80000"/>
              </a:lnSpc>
              <a:spcAft>
                <a:spcPts val="600"/>
              </a:spcAft>
            </a:pPr>
            <a:r>
              <a:rPr lang="en-US" sz="2400" dirty="0" smtClean="0"/>
              <a:t>Companies </a:t>
            </a:r>
            <a:r>
              <a:rPr lang="en-US" sz="2400" dirty="0"/>
              <a:t>reluctant to prosecute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box(out)">
                                      <p:cBhvr>
                                        <p:cTn id="7" dur="500"/>
                                        <p:tgtEl>
                                          <p:spTgt spid="369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ox(out)">
                                      <p:cBhvr>
                                        <p:cTn id="12" dur="500"/>
                                        <p:tgtEl>
                                          <p:spTgt spid="369667">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69667">
                                            <p:txEl>
                                              <p:pRg st="2" end="2"/>
                                            </p:txEl>
                                          </p:spTgt>
                                        </p:tgtEl>
                                        <p:attrNameLst>
                                          <p:attrName>style.visibility</p:attrName>
                                        </p:attrNameLst>
                                      </p:cBhvr>
                                      <p:to>
                                        <p:strVal val="visible"/>
                                      </p:to>
                                    </p:set>
                                    <p:animEffect transition="in" filter="box(out)">
                                      <p:cBhvr>
                                        <p:cTn id="15" dur="500"/>
                                        <p:tgtEl>
                                          <p:spTgt spid="3696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69667">
                                            <p:txEl>
                                              <p:pRg st="3" end="3"/>
                                            </p:txEl>
                                          </p:spTgt>
                                        </p:tgtEl>
                                        <p:attrNameLst>
                                          <p:attrName>style.visibility</p:attrName>
                                        </p:attrNameLst>
                                      </p:cBhvr>
                                      <p:to>
                                        <p:strVal val="visible"/>
                                      </p:to>
                                    </p:set>
                                    <p:animEffect transition="in" filter="box(out)">
                                      <p:cBhvr>
                                        <p:cTn id="20" dur="500"/>
                                        <p:tgtEl>
                                          <p:spTgt spid="369667">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369667">
                                            <p:txEl>
                                              <p:pRg st="4" end="4"/>
                                            </p:txEl>
                                          </p:spTgt>
                                        </p:tgtEl>
                                        <p:attrNameLst>
                                          <p:attrName>style.visibility</p:attrName>
                                        </p:attrNameLst>
                                      </p:cBhvr>
                                      <p:to>
                                        <p:strVal val="visible"/>
                                      </p:to>
                                    </p:set>
                                    <p:animEffect transition="in" filter="box(out)">
                                      <p:cBhvr>
                                        <p:cTn id="23" dur="500"/>
                                        <p:tgtEl>
                                          <p:spTgt spid="369667">
                                            <p:txEl>
                                              <p:pRg st="4" end="4"/>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369667">
                                            <p:txEl>
                                              <p:pRg st="5" end="5"/>
                                            </p:txEl>
                                          </p:spTgt>
                                        </p:tgtEl>
                                        <p:attrNameLst>
                                          <p:attrName>style.visibility</p:attrName>
                                        </p:attrNameLst>
                                      </p:cBhvr>
                                      <p:to>
                                        <p:strVal val="visible"/>
                                      </p:to>
                                    </p:set>
                                    <p:animEffect transition="in" filter="box(out)">
                                      <p:cBhvr>
                                        <p:cTn id="26" dur="500"/>
                                        <p:tgtEl>
                                          <p:spTgt spid="369667">
                                            <p:txEl>
                                              <p:pRg st="5" end="5"/>
                                            </p:txEl>
                                          </p:spTgt>
                                        </p:tgtEl>
                                      </p:cBhvr>
                                    </p:animEffect>
                                  </p:childTnLst>
                                </p:cTn>
                              </p:par>
                              <p:par>
                                <p:cTn id="27" presetID="4" presetClass="entr" presetSubtype="32" fill="hold" grpId="0" nodeType="withEffect">
                                  <p:stCondLst>
                                    <p:cond delay="0"/>
                                  </p:stCondLst>
                                  <p:childTnLst>
                                    <p:set>
                                      <p:cBhvr>
                                        <p:cTn id="28" dur="1" fill="hold">
                                          <p:stCondLst>
                                            <p:cond delay="0"/>
                                          </p:stCondLst>
                                        </p:cTn>
                                        <p:tgtEl>
                                          <p:spTgt spid="369667">
                                            <p:txEl>
                                              <p:pRg st="6" end="6"/>
                                            </p:txEl>
                                          </p:spTgt>
                                        </p:tgtEl>
                                        <p:attrNameLst>
                                          <p:attrName>style.visibility</p:attrName>
                                        </p:attrNameLst>
                                      </p:cBhvr>
                                      <p:to>
                                        <p:strVal val="visible"/>
                                      </p:to>
                                    </p:set>
                                    <p:animEffect transition="in" filter="box(out)">
                                      <p:cBhvr>
                                        <p:cTn id="29" dur="500"/>
                                        <p:tgtEl>
                                          <p:spTgt spid="36966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69667">
                                            <p:txEl>
                                              <p:pRg st="7" end="7"/>
                                            </p:txEl>
                                          </p:spTgt>
                                        </p:tgtEl>
                                        <p:attrNameLst>
                                          <p:attrName>style.visibility</p:attrName>
                                        </p:attrNameLst>
                                      </p:cBhvr>
                                      <p:to>
                                        <p:strVal val="visible"/>
                                      </p:to>
                                    </p:set>
                                    <p:animEffect transition="in" filter="box(out)">
                                      <p:cBhvr>
                                        <p:cTn id="34" dur="500"/>
                                        <p:tgtEl>
                                          <p:spTgt spid="36966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69667">
                                            <p:txEl>
                                              <p:pRg st="8" end="8"/>
                                            </p:txEl>
                                          </p:spTgt>
                                        </p:tgtEl>
                                        <p:attrNameLst>
                                          <p:attrName>style.visibility</p:attrName>
                                        </p:attrNameLst>
                                      </p:cBhvr>
                                      <p:to>
                                        <p:strVal val="visible"/>
                                      </p:to>
                                    </p:set>
                                    <p:animEffect transition="in" filter="box(out)">
                                      <p:cBhvr>
                                        <p:cTn id="39" dur="500"/>
                                        <p:tgtEl>
                                          <p:spTgt spid="369667">
                                            <p:txEl>
                                              <p:pRg st="8" end="8"/>
                                            </p:txEl>
                                          </p:spTgt>
                                        </p:tgtEl>
                                      </p:cBhvr>
                                    </p:animEffect>
                                  </p:childTnLst>
                                </p:cTn>
                              </p:par>
                              <p:par>
                                <p:cTn id="40" presetID="4" presetClass="entr" presetSubtype="32" fill="hold" grpId="0" nodeType="withEffect">
                                  <p:stCondLst>
                                    <p:cond delay="0"/>
                                  </p:stCondLst>
                                  <p:childTnLst>
                                    <p:set>
                                      <p:cBhvr>
                                        <p:cTn id="41" dur="1" fill="hold">
                                          <p:stCondLst>
                                            <p:cond delay="0"/>
                                          </p:stCondLst>
                                        </p:cTn>
                                        <p:tgtEl>
                                          <p:spTgt spid="369667">
                                            <p:txEl>
                                              <p:pRg st="9" end="9"/>
                                            </p:txEl>
                                          </p:spTgt>
                                        </p:tgtEl>
                                        <p:attrNameLst>
                                          <p:attrName>style.visibility</p:attrName>
                                        </p:attrNameLst>
                                      </p:cBhvr>
                                      <p:to>
                                        <p:strVal val="visible"/>
                                      </p:to>
                                    </p:set>
                                    <p:animEffect transition="in" filter="box(out)">
                                      <p:cBhvr>
                                        <p:cTn id="42" dur="500"/>
                                        <p:tgtEl>
                                          <p:spTgt spid="3696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74BCEAF-D6BB-A244-9CAE-C0ED752F8312}" type="slidenum">
              <a:rPr lang="en-US" smtClean="0">
                <a:latin typeface="Times New Roman" charset="0"/>
              </a:rPr>
              <a:pPr/>
              <a:t>101</a:t>
            </a:fld>
            <a:endParaRPr lang="en-US" smtClean="0">
              <a:latin typeface="Times New Roman" charset="0"/>
            </a:endParaRPr>
          </a:p>
        </p:txBody>
      </p:sp>
      <p:sp>
        <p:nvSpPr>
          <p:cNvPr id="113667" name="Rectangle 2"/>
          <p:cNvSpPr>
            <a:spLocks noGrp="1" noChangeArrowheads="1"/>
          </p:cNvSpPr>
          <p:nvPr>
            <p:ph type="title"/>
          </p:nvPr>
        </p:nvSpPr>
        <p:spPr>
          <a:xfrm>
            <a:off x="685800" y="457200"/>
            <a:ext cx="7772400" cy="1143000"/>
          </a:xfrm>
        </p:spPr>
        <p:txBody>
          <a:bodyPr/>
          <a:lstStyle/>
          <a:p>
            <a:pPr eaLnBrk="1" hangingPunct="1"/>
            <a:r>
              <a:rPr lang="en-US"/>
              <a:t>Trusting Software</a:t>
            </a:r>
          </a:p>
        </p:txBody>
      </p:sp>
      <p:sp>
        <p:nvSpPr>
          <p:cNvPr id="368643" name="Rectangle 3"/>
          <p:cNvSpPr>
            <a:spLocks noGrp="1" noChangeArrowheads="1"/>
          </p:cNvSpPr>
          <p:nvPr>
            <p:ph type="body" idx="1"/>
          </p:nvPr>
        </p:nvSpPr>
        <p:spPr>
          <a:xfrm>
            <a:off x="685800" y="1752600"/>
            <a:ext cx="7848600" cy="4343400"/>
          </a:xfrm>
        </p:spPr>
        <p:txBody>
          <a:bodyPr/>
          <a:lstStyle/>
          <a:p>
            <a:pPr eaLnBrk="1" hangingPunct="1">
              <a:lnSpc>
                <a:spcPct val="90000"/>
              </a:lnSpc>
              <a:spcAft>
                <a:spcPts val="600"/>
              </a:spcAft>
            </a:pPr>
            <a:r>
              <a:rPr lang="en-US" sz="2800"/>
              <a:t>Can you ever trust software?</a:t>
            </a:r>
          </a:p>
          <a:p>
            <a:pPr lvl="1" eaLnBrk="1" hangingPunct="1">
              <a:lnSpc>
                <a:spcPct val="90000"/>
              </a:lnSpc>
              <a:spcAft>
                <a:spcPts val="600"/>
              </a:spcAft>
            </a:pPr>
            <a:r>
              <a:rPr lang="en-US" sz="2400"/>
              <a:t>See </a:t>
            </a:r>
            <a:r>
              <a:rPr lang="en-US" sz="2400">
                <a:hlinkClick r:id="rId2"/>
              </a:rPr>
              <a:t>Reflections on Trusting Trust</a:t>
            </a:r>
            <a:endParaRPr lang="en-US" sz="2400"/>
          </a:p>
          <a:p>
            <a:pPr eaLnBrk="1" hangingPunct="1">
              <a:lnSpc>
                <a:spcPct val="90000"/>
              </a:lnSpc>
              <a:spcAft>
                <a:spcPts val="600"/>
              </a:spcAft>
            </a:pPr>
            <a:r>
              <a:rPr lang="en-US" sz="2800"/>
              <a:t>Consider the following thought experiment</a:t>
            </a:r>
          </a:p>
          <a:p>
            <a:pPr eaLnBrk="1" hangingPunct="1">
              <a:lnSpc>
                <a:spcPct val="90000"/>
              </a:lnSpc>
              <a:spcAft>
                <a:spcPts val="600"/>
              </a:spcAft>
            </a:pPr>
            <a:r>
              <a:rPr lang="en-US" sz="2800"/>
              <a:t>Suppose C compiler has a virus</a:t>
            </a:r>
          </a:p>
          <a:p>
            <a:pPr lvl="1" eaLnBrk="1" hangingPunct="1">
              <a:lnSpc>
                <a:spcPct val="90000"/>
              </a:lnSpc>
              <a:spcAft>
                <a:spcPts val="600"/>
              </a:spcAft>
            </a:pPr>
            <a:r>
              <a:rPr lang="en-US" sz="2400"/>
              <a:t>When compiling login program, virus creates backdoor (account with known password)</a:t>
            </a:r>
          </a:p>
          <a:p>
            <a:pPr lvl="1" eaLnBrk="1" hangingPunct="1">
              <a:lnSpc>
                <a:spcPct val="90000"/>
              </a:lnSpc>
              <a:spcAft>
                <a:spcPts val="600"/>
              </a:spcAft>
            </a:pPr>
            <a:r>
              <a:rPr lang="en-US" sz="2400"/>
              <a:t>When recompiling the C compiler, virus incorporates itself into new C compiler</a:t>
            </a:r>
          </a:p>
          <a:p>
            <a:pPr eaLnBrk="1" hangingPunct="1">
              <a:lnSpc>
                <a:spcPct val="90000"/>
              </a:lnSpc>
              <a:spcAft>
                <a:spcPts val="600"/>
              </a:spcAft>
            </a:pPr>
            <a:r>
              <a:rPr lang="en-US" sz="2800"/>
              <a:t>Difficult to get rid of this virus!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ox(out)">
                                      <p:cBhvr>
                                        <p:cTn id="7" dur="500"/>
                                        <p:tgtEl>
                                          <p:spTgt spid="368643">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68643">
                                            <p:txEl>
                                              <p:pRg st="1" end="1"/>
                                            </p:txEl>
                                          </p:spTgt>
                                        </p:tgtEl>
                                        <p:attrNameLst>
                                          <p:attrName>style.visibility</p:attrName>
                                        </p:attrNameLst>
                                      </p:cBhvr>
                                      <p:to>
                                        <p:strVal val="visible"/>
                                      </p:to>
                                    </p:set>
                                    <p:animEffect transition="in" filter="box(out)">
                                      <p:cBhvr>
                                        <p:cTn id="10" dur="500"/>
                                        <p:tgtEl>
                                          <p:spTgt spid="3686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368643">
                                            <p:txEl>
                                              <p:pRg st="2" end="2"/>
                                            </p:txEl>
                                          </p:spTgt>
                                        </p:tgtEl>
                                        <p:attrNameLst>
                                          <p:attrName>style.visibility</p:attrName>
                                        </p:attrNameLst>
                                      </p:cBhvr>
                                      <p:to>
                                        <p:strVal val="visible"/>
                                      </p:to>
                                    </p:set>
                                    <p:animEffect transition="in" filter="box(out)">
                                      <p:cBhvr>
                                        <p:cTn id="15" dur="500"/>
                                        <p:tgtEl>
                                          <p:spTgt spid="3686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68643">
                                            <p:txEl>
                                              <p:pRg st="3" end="3"/>
                                            </p:txEl>
                                          </p:spTgt>
                                        </p:tgtEl>
                                        <p:attrNameLst>
                                          <p:attrName>style.visibility</p:attrName>
                                        </p:attrNameLst>
                                      </p:cBhvr>
                                      <p:to>
                                        <p:strVal val="visible"/>
                                      </p:to>
                                    </p:set>
                                    <p:animEffect transition="in" filter="box(out)">
                                      <p:cBhvr>
                                        <p:cTn id="20" dur="500"/>
                                        <p:tgtEl>
                                          <p:spTgt spid="368643">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368643">
                                            <p:txEl>
                                              <p:pRg st="4" end="4"/>
                                            </p:txEl>
                                          </p:spTgt>
                                        </p:tgtEl>
                                        <p:attrNameLst>
                                          <p:attrName>style.visibility</p:attrName>
                                        </p:attrNameLst>
                                      </p:cBhvr>
                                      <p:to>
                                        <p:strVal val="visible"/>
                                      </p:to>
                                    </p:set>
                                    <p:animEffect transition="in" filter="box(out)">
                                      <p:cBhvr>
                                        <p:cTn id="23" dur="500"/>
                                        <p:tgtEl>
                                          <p:spTgt spid="368643">
                                            <p:txEl>
                                              <p:pRg st="4" end="4"/>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368643">
                                            <p:txEl>
                                              <p:pRg st="5" end="5"/>
                                            </p:txEl>
                                          </p:spTgt>
                                        </p:tgtEl>
                                        <p:attrNameLst>
                                          <p:attrName>style.visibility</p:attrName>
                                        </p:attrNameLst>
                                      </p:cBhvr>
                                      <p:to>
                                        <p:strVal val="visible"/>
                                      </p:to>
                                    </p:set>
                                    <p:animEffect transition="in" filter="box(out)">
                                      <p:cBhvr>
                                        <p:cTn id="26" dur="500"/>
                                        <p:tgtEl>
                                          <p:spTgt spid="3686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68643">
                                            <p:txEl>
                                              <p:pRg st="6" end="6"/>
                                            </p:txEl>
                                          </p:spTgt>
                                        </p:tgtEl>
                                        <p:attrNameLst>
                                          <p:attrName>style.visibility</p:attrName>
                                        </p:attrNameLst>
                                      </p:cBhvr>
                                      <p:to>
                                        <p:strVal val="visible"/>
                                      </p:to>
                                    </p:set>
                                    <p:animEffect transition="in" filter="box(out)">
                                      <p:cBhvr>
                                        <p:cTn id="31" dur="500"/>
                                        <p:tgtEl>
                                          <p:spTgt spid="3686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155C74B-9F34-F640-8A13-ACBFFC943C38}" type="slidenum">
              <a:rPr lang="en-US" smtClean="0">
                <a:latin typeface="Times New Roman" charset="0"/>
              </a:rPr>
              <a:pPr/>
              <a:t>102</a:t>
            </a:fld>
            <a:endParaRPr lang="en-US" smtClean="0">
              <a:latin typeface="Times New Roman" charset="0"/>
            </a:endParaRPr>
          </a:p>
        </p:txBody>
      </p:sp>
      <p:sp>
        <p:nvSpPr>
          <p:cNvPr id="114691" name="Rectangle 2"/>
          <p:cNvSpPr>
            <a:spLocks noGrp="1" noChangeArrowheads="1"/>
          </p:cNvSpPr>
          <p:nvPr>
            <p:ph type="title"/>
          </p:nvPr>
        </p:nvSpPr>
        <p:spPr>
          <a:xfrm>
            <a:off x="685800" y="228600"/>
            <a:ext cx="7772400" cy="1143000"/>
          </a:xfrm>
        </p:spPr>
        <p:txBody>
          <a:bodyPr/>
          <a:lstStyle/>
          <a:p>
            <a:pPr eaLnBrk="1" hangingPunct="1"/>
            <a:r>
              <a:rPr lang="en-US"/>
              <a:t>Trusting Software</a:t>
            </a:r>
          </a:p>
        </p:txBody>
      </p:sp>
      <p:sp>
        <p:nvSpPr>
          <p:cNvPr id="114692" name="Rectangle 3"/>
          <p:cNvSpPr>
            <a:spLocks noGrp="1" noChangeArrowheads="1"/>
          </p:cNvSpPr>
          <p:nvPr>
            <p:ph type="body" idx="1"/>
          </p:nvPr>
        </p:nvSpPr>
        <p:spPr>
          <a:xfrm>
            <a:off x="685800" y="1371600"/>
            <a:ext cx="7772400" cy="4800600"/>
          </a:xfrm>
        </p:spPr>
        <p:txBody>
          <a:bodyPr/>
          <a:lstStyle/>
          <a:p>
            <a:pPr eaLnBrk="1" hangingPunct="1">
              <a:lnSpc>
                <a:spcPct val="85000"/>
              </a:lnSpc>
              <a:spcAft>
                <a:spcPts val="600"/>
              </a:spcAft>
            </a:pPr>
            <a:r>
              <a:rPr lang="en-US" sz="2800"/>
              <a:t>Suppose you notice something is wrong</a:t>
            </a:r>
          </a:p>
          <a:p>
            <a:pPr eaLnBrk="1" hangingPunct="1">
              <a:lnSpc>
                <a:spcPct val="85000"/>
              </a:lnSpc>
              <a:spcAft>
                <a:spcPts val="600"/>
              </a:spcAft>
            </a:pPr>
            <a:r>
              <a:rPr lang="en-US" sz="2800"/>
              <a:t>So you start over from scratch</a:t>
            </a:r>
          </a:p>
          <a:p>
            <a:pPr eaLnBrk="1" hangingPunct="1">
              <a:lnSpc>
                <a:spcPct val="85000"/>
              </a:lnSpc>
              <a:spcAft>
                <a:spcPts val="600"/>
              </a:spcAft>
            </a:pPr>
            <a:r>
              <a:rPr lang="en-US" sz="2800"/>
              <a:t>First, you recompile the C compiler</a:t>
            </a:r>
          </a:p>
          <a:p>
            <a:pPr eaLnBrk="1" hangingPunct="1">
              <a:lnSpc>
                <a:spcPct val="85000"/>
              </a:lnSpc>
              <a:spcAft>
                <a:spcPts val="600"/>
              </a:spcAft>
            </a:pPr>
            <a:r>
              <a:rPr lang="en-US" sz="2800"/>
              <a:t>Then you recompile the OS</a:t>
            </a:r>
          </a:p>
          <a:p>
            <a:pPr lvl="1" eaLnBrk="1" hangingPunct="1">
              <a:lnSpc>
                <a:spcPct val="85000"/>
              </a:lnSpc>
              <a:spcAft>
                <a:spcPts val="600"/>
              </a:spcAft>
            </a:pPr>
            <a:r>
              <a:rPr lang="en-US" sz="2400"/>
              <a:t>Including login program…</a:t>
            </a:r>
          </a:p>
          <a:p>
            <a:pPr lvl="1" eaLnBrk="1" hangingPunct="1">
              <a:lnSpc>
                <a:spcPct val="85000"/>
              </a:lnSpc>
              <a:spcAft>
                <a:spcPts val="600"/>
              </a:spcAft>
            </a:pPr>
            <a:r>
              <a:rPr lang="en-US" sz="2400"/>
              <a:t>You have not gotten rid of the problem!</a:t>
            </a:r>
          </a:p>
          <a:p>
            <a:pPr eaLnBrk="1" hangingPunct="1">
              <a:lnSpc>
                <a:spcPct val="85000"/>
              </a:lnSpc>
              <a:spcAft>
                <a:spcPts val="600"/>
              </a:spcAft>
            </a:pPr>
            <a:r>
              <a:rPr lang="en-US" sz="2800"/>
              <a:t>In the real world</a:t>
            </a:r>
          </a:p>
          <a:p>
            <a:pPr lvl="1" eaLnBrk="1" hangingPunct="1">
              <a:lnSpc>
                <a:spcPct val="85000"/>
              </a:lnSpc>
              <a:spcAft>
                <a:spcPts val="600"/>
              </a:spcAft>
            </a:pPr>
            <a:r>
              <a:rPr lang="en-US" sz="2400"/>
              <a:t>Attackers try to hide viruses in virus scanner</a:t>
            </a:r>
          </a:p>
          <a:p>
            <a:pPr lvl="1" eaLnBrk="1" hangingPunct="1">
              <a:lnSpc>
                <a:spcPct val="85000"/>
              </a:lnSpc>
              <a:spcAft>
                <a:spcPts val="600"/>
              </a:spcAft>
            </a:pPr>
            <a:r>
              <a:rPr lang="en-US" sz="2400"/>
              <a:t>Imagine damage that would be done by attack on virus signature updates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600200"/>
          </a:xfrm>
        </p:spPr>
        <p:txBody>
          <a:bodyPr/>
          <a:lstStyle/>
          <a:p>
            <a:pPr>
              <a:spcAft>
                <a:spcPts val="1200"/>
              </a:spcAft>
            </a:pPr>
            <a:r>
              <a:rPr lang="en-US" dirty="0" smtClean="0"/>
              <a:t>Chapter 12: </a:t>
            </a:r>
            <a:br>
              <a:rPr lang="en-US" dirty="0" smtClean="0"/>
            </a:br>
            <a:r>
              <a:rPr lang="en-US" dirty="0" smtClean="0"/>
              <a:t>Insecurity in Software</a:t>
            </a:r>
            <a:endParaRPr lang="en-US" dirty="0"/>
          </a:p>
        </p:txBody>
      </p:sp>
      <p:sp>
        <p:nvSpPr>
          <p:cNvPr id="3" name="Content Placeholder 2"/>
          <p:cNvSpPr>
            <a:spLocks noGrp="1"/>
          </p:cNvSpPr>
          <p:nvPr>
            <p:ph idx="1"/>
          </p:nvPr>
        </p:nvSpPr>
        <p:spPr>
          <a:xfrm>
            <a:off x="381000" y="1981200"/>
            <a:ext cx="8305800" cy="4114800"/>
          </a:xfrm>
        </p:spPr>
        <p:txBody>
          <a:bodyPr/>
          <a:lstStyle/>
          <a:p>
            <a:pPr algn="r">
              <a:buNone/>
            </a:pPr>
            <a:r>
              <a:rPr lang="en-US" sz="2000" dirty="0" smtClean="0">
                <a:latin typeface="Times New Roman"/>
                <a:cs typeface="Times New Roman"/>
              </a:rPr>
              <a:t>Every time I write about the impossibility of effectively protecting digital files</a:t>
            </a:r>
          </a:p>
          <a:p>
            <a:pPr algn="r">
              <a:buNone/>
            </a:pPr>
            <a:r>
              <a:rPr lang="en-US" sz="2000" dirty="0" smtClean="0">
                <a:latin typeface="Times New Roman"/>
                <a:cs typeface="Times New Roman"/>
              </a:rPr>
              <a:t>on a general-purpose computer, I get responses from people decrying the</a:t>
            </a:r>
          </a:p>
          <a:p>
            <a:pPr algn="r">
              <a:buNone/>
            </a:pPr>
            <a:r>
              <a:rPr lang="en-US" sz="2000" dirty="0" smtClean="0">
                <a:latin typeface="Times New Roman"/>
                <a:cs typeface="Times New Roman"/>
              </a:rPr>
              <a:t>death of copyright. “How will authors and artists get paid for their work?”</a:t>
            </a:r>
          </a:p>
          <a:p>
            <a:pPr algn="r">
              <a:buNone/>
            </a:pPr>
            <a:r>
              <a:rPr lang="en-US" sz="2000" dirty="0" smtClean="0">
                <a:latin typeface="Times New Roman"/>
                <a:cs typeface="Times New Roman"/>
              </a:rPr>
              <a:t>they ask me. Truth be told, I don’t know. I feel rather like the physicist</a:t>
            </a:r>
          </a:p>
          <a:p>
            <a:pPr algn="r">
              <a:buNone/>
            </a:pPr>
            <a:r>
              <a:rPr lang="en-US" sz="2000" dirty="0" smtClean="0">
                <a:latin typeface="Times New Roman"/>
                <a:cs typeface="Times New Roman"/>
              </a:rPr>
              <a:t>who just explained relativity to a group of would-be interstellar travelers,</a:t>
            </a:r>
          </a:p>
          <a:p>
            <a:pPr algn="r">
              <a:buNone/>
            </a:pPr>
            <a:r>
              <a:rPr lang="en-US" sz="2000" dirty="0" smtClean="0">
                <a:latin typeface="Times New Roman"/>
                <a:cs typeface="Times New Roman"/>
              </a:rPr>
              <a:t>only to be asked: “How do you expect us to get to the stars, then?”</a:t>
            </a:r>
          </a:p>
          <a:p>
            <a:pPr algn="r">
              <a:buNone/>
            </a:pPr>
            <a:r>
              <a:rPr lang="en-US" sz="2000" dirty="0" smtClean="0">
                <a:latin typeface="Times New Roman"/>
                <a:cs typeface="Times New Roman"/>
              </a:rPr>
              <a:t>I’m sorry, but I don't know that, either.</a:t>
            </a:r>
          </a:p>
          <a:p>
            <a:pPr algn="r">
              <a:buNone/>
            </a:pPr>
            <a:r>
              <a:rPr lang="en-US" sz="2000" dirty="0" err="1" smtClean="0">
                <a:latin typeface="Times New Roman" charset="0"/>
                <a:ea typeface="Times New Roman" charset="0"/>
                <a:cs typeface="Times New Roman" charset="0"/>
                <a:sym typeface="Symbol" charset="2"/>
              </a:rPr>
              <a:t></a:t>
            </a:r>
            <a:r>
              <a:rPr lang="en-US" sz="2000" dirty="0" smtClean="0">
                <a:latin typeface="Times New Roman" charset="0"/>
                <a:ea typeface="Times New Roman" charset="0"/>
                <a:cs typeface="Times New Roman" charset="0"/>
                <a:sym typeface="Symbol" charset="2"/>
              </a:rPr>
              <a:t> </a:t>
            </a:r>
            <a:r>
              <a:rPr lang="en-US" sz="2000" dirty="0" smtClean="0">
                <a:latin typeface="Times New Roman"/>
                <a:cs typeface="Times New Roman"/>
              </a:rPr>
              <a:t>Bruce </a:t>
            </a:r>
            <a:r>
              <a:rPr lang="en-US" sz="2000" dirty="0" err="1" smtClean="0">
                <a:latin typeface="Times New Roman"/>
                <a:cs typeface="Times New Roman"/>
              </a:rPr>
              <a:t>Schneier</a:t>
            </a:r>
            <a:endParaRPr lang="en-US" sz="2000" dirty="0" smtClean="0">
              <a:latin typeface="Times New Roman"/>
              <a:cs typeface="Times New Roman"/>
            </a:endParaRPr>
          </a:p>
          <a:p>
            <a:pPr algn="r">
              <a:buNone/>
            </a:pPr>
            <a:endParaRPr lang="en-US" sz="2400" i="1" dirty="0" smtClean="0">
              <a:latin typeface="Times New Roman"/>
              <a:cs typeface="Times New Roman"/>
            </a:endParaRPr>
          </a:p>
          <a:p>
            <a:pPr algn="r">
              <a:buNone/>
            </a:pPr>
            <a:r>
              <a:rPr lang="en-US" sz="2000" dirty="0" smtClean="0">
                <a:latin typeface="Times New Roman"/>
                <a:cs typeface="Times New Roman"/>
              </a:rPr>
              <a:t>So much time and so little to do! Strike that. Reverse it. Thank you.</a:t>
            </a:r>
          </a:p>
          <a:p>
            <a:pPr algn="r">
              <a:buNone/>
            </a:pPr>
            <a:r>
              <a:rPr lang="en-US" sz="2000" dirty="0" err="1" smtClean="0">
                <a:latin typeface="Times New Roman" charset="0"/>
                <a:ea typeface="Times New Roman" charset="0"/>
                <a:cs typeface="Times New Roman" charset="0"/>
                <a:sym typeface="Symbol" charset="2"/>
              </a:rPr>
              <a:t></a:t>
            </a:r>
            <a:r>
              <a:rPr lang="en-US" sz="2000" dirty="0" smtClean="0">
                <a:latin typeface="Times New Roman" charset="0"/>
                <a:ea typeface="Times New Roman" charset="0"/>
                <a:cs typeface="Times New Roman" charset="0"/>
                <a:sym typeface="Symbol" charset="2"/>
              </a:rPr>
              <a:t> </a:t>
            </a:r>
            <a:r>
              <a:rPr lang="en-US" sz="2000" dirty="0" smtClean="0">
                <a:latin typeface="Times New Roman"/>
                <a:cs typeface="Times New Roman"/>
              </a:rPr>
              <a:t>Willy </a:t>
            </a:r>
            <a:r>
              <a:rPr lang="en-US" sz="2000" dirty="0" err="1" smtClean="0">
                <a:latin typeface="Times New Roman"/>
                <a:cs typeface="Times New Roman"/>
              </a:rPr>
              <a:t>Wonka</a:t>
            </a:r>
            <a:endParaRPr lang="en-US" sz="20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dirty="0" smtClean="0"/>
              <a:t> Part 4 </a:t>
            </a:r>
            <a:r>
              <a:rPr lang="en-US" dirty="0" err="1" smtClean="0">
                <a:sym typeface="Symbol" charset="2"/>
              </a:rPr>
              <a:t></a:t>
            </a:r>
            <a:r>
              <a:rPr lang="en-US" dirty="0" smtClean="0"/>
              <a:t> Software                                                                                                          </a:t>
            </a:r>
            <a:fld id="{C20D8DFE-4F81-B54F-8DE4-394E9A60B123}" type="slidenum">
              <a:rPr lang="en-US" smtClean="0">
                <a:latin typeface="Times New Roman" charset="0"/>
              </a:rPr>
              <a:pPr>
                <a:defRPr/>
              </a:pPr>
              <a:t>103</a:t>
            </a:fld>
            <a:endParaRPr lang="en-US" dirty="0">
              <a:latin typeface="Times New Roman"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7EC9CF1-4827-014B-991F-01464E7C79DB}" type="slidenum">
              <a:rPr lang="en-US" smtClean="0">
                <a:latin typeface="Times New Roman" charset="0"/>
              </a:rPr>
              <a:pPr/>
              <a:t>104</a:t>
            </a:fld>
            <a:endParaRPr lang="en-US" smtClean="0">
              <a:latin typeface="Times New Roman" charset="0"/>
            </a:endParaRPr>
          </a:p>
        </p:txBody>
      </p:sp>
      <p:sp>
        <p:nvSpPr>
          <p:cNvPr id="115715" name="Rectangle 2"/>
          <p:cNvSpPr>
            <a:spLocks noGrp="1" noChangeArrowheads="1"/>
          </p:cNvSpPr>
          <p:nvPr>
            <p:ph type="title"/>
          </p:nvPr>
        </p:nvSpPr>
        <p:spPr>
          <a:xfrm>
            <a:off x="685800" y="1371600"/>
            <a:ext cx="7696200" cy="2209800"/>
          </a:xfrm>
        </p:spPr>
        <p:txBody>
          <a:bodyPr/>
          <a:lstStyle/>
          <a:p>
            <a:pPr eaLnBrk="1" hangingPunct="1"/>
            <a:r>
              <a:rPr lang="en-US" dirty="0"/>
              <a:t>Software Reverse Engineering (SRE)</a:t>
            </a:r>
          </a:p>
        </p:txBody>
      </p:sp>
      <p:pic>
        <p:nvPicPr>
          <p:cNvPr id="115716" name="Picture 3" descr="reverse.jpg                                                    0007DDCBMacintosh HD                   B7464D7A:"/>
          <p:cNvPicPr>
            <a:picLocks noChangeAspect="1" noChangeArrowheads="1"/>
          </p:cNvPicPr>
          <p:nvPr/>
        </p:nvPicPr>
        <p:blipFill>
          <a:blip r:embed="rId2"/>
          <a:srcRect/>
          <a:stretch>
            <a:fillRect/>
          </a:stretch>
        </p:blipFill>
        <p:spPr bwMode="auto">
          <a:xfrm>
            <a:off x="4667250" y="1673225"/>
            <a:ext cx="2419350" cy="841375"/>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9953317-050E-B04C-8052-472A8D427F55}" type="slidenum">
              <a:rPr lang="en-US" smtClean="0">
                <a:latin typeface="Times New Roman" charset="0"/>
              </a:rPr>
              <a:pPr/>
              <a:t>105</a:t>
            </a:fld>
            <a:endParaRPr lang="en-US" smtClean="0">
              <a:latin typeface="Times New Roman" charset="0"/>
            </a:endParaRPr>
          </a:p>
        </p:txBody>
      </p:sp>
      <p:sp>
        <p:nvSpPr>
          <p:cNvPr id="116739" name="Rectangle 2"/>
          <p:cNvSpPr>
            <a:spLocks noGrp="1" noChangeArrowheads="1"/>
          </p:cNvSpPr>
          <p:nvPr>
            <p:ph type="title"/>
          </p:nvPr>
        </p:nvSpPr>
        <p:spPr>
          <a:xfrm>
            <a:off x="685800" y="381000"/>
            <a:ext cx="7772400" cy="1143000"/>
          </a:xfrm>
        </p:spPr>
        <p:txBody>
          <a:bodyPr/>
          <a:lstStyle/>
          <a:p>
            <a:pPr eaLnBrk="1" hangingPunct="1"/>
            <a:r>
              <a:rPr lang="en-US" dirty="0"/>
              <a:t>SRE</a:t>
            </a:r>
          </a:p>
        </p:txBody>
      </p:sp>
      <p:sp>
        <p:nvSpPr>
          <p:cNvPr id="116740" name="Rectangle 3"/>
          <p:cNvSpPr>
            <a:spLocks noGrp="1" noChangeArrowheads="1"/>
          </p:cNvSpPr>
          <p:nvPr>
            <p:ph type="body" idx="1"/>
          </p:nvPr>
        </p:nvSpPr>
        <p:spPr>
          <a:xfrm>
            <a:off x="685800" y="1524000"/>
            <a:ext cx="7772400" cy="4495800"/>
          </a:xfrm>
        </p:spPr>
        <p:txBody>
          <a:bodyPr/>
          <a:lstStyle/>
          <a:p>
            <a:pPr eaLnBrk="1" hangingPunct="1">
              <a:lnSpc>
                <a:spcPct val="80000"/>
              </a:lnSpc>
              <a:spcAft>
                <a:spcPts val="600"/>
              </a:spcAft>
            </a:pPr>
            <a:r>
              <a:rPr lang="en-US" sz="2800" b="1" dirty="0">
                <a:solidFill>
                  <a:schemeClr val="accent2"/>
                </a:solidFill>
              </a:rPr>
              <a:t>Software Reverse Engineering</a:t>
            </a:r>
            <a:endParaRPr lang="en-US" sz="2800" dirty="0"/>
          </a:p>
          <a:p>
            <a:pPr lvl="1" eaLnBrk="1" hangingPunct="1">
              <a:lnSpc>
                <a:spcPct val="80000"/>
              </a:lnSpc>
              <a:spcAft>
                <a:spcPts val="600"/>
              </a:spcAft>
            </a:pPr>
            <a:r>
              <a:rPr lang="en-US" sz="2400" dirty="0"/>
              <a:t>Also known as Reverse Code Engineering (RCE)</a:t>
            </a:r>
          </a:p>
          <a:p>
            <a:pPr lvl="1" eaLnBrk="1" hangingPunct="1">
              <a:lnSpc>
                <a:spcPct val="80000"/>
              </a:lnSpc>
              <a:spcAft>
                <a:spcPts val="600"/>
              </a:spcAft>
            </a:pPr>
            <a:r>
              <a:rPr lang="en-US" sz="2400" dirty="0"/>
              <a:t>Or simply “reversing”</a:t>
            </a:r>
          </a:p>
          <a:p>
            <a:pPr eaLnBrk="1" hangingPunct="1">
              <a:lnSpc>
                <a:spcPct val="80000"/>
              </a:lnSpc>
              <a:spcAft>
                <a:spcPts val="600"/>
              </a:spcAft>
            </a:pPr>
            <a:r>
              <a:rPr lang="en-US" sz="2800" dirty="0"/>
              <a:t>Can be used for </a:t>
            </a:r>
            <a:r>
              <a:rPr lang="en-US" sz="2800" b="1" dirty="0">
                <a:solidFill>
                  <a:schemeClr val="accent2"/>
                </a:solidFill>
              </a:rPr>
              <a:t>good</a:t>
            </a:r>
            <a:r>
              <a:rPr lang="en-US" sz="2800" dirty="0"/>
              <a:t>...</a:t>
            </a:r>
          </a:p>
          <a:p>
            <a:pPr lvl="1" eaLnBrk="1" hangingPunct="1">
              <a:lnSpc>
                <a:spcPct val="80000"/>
              </a:lnSpc>
              <a:spcAft>
                <a:spcPts val="600"/>
              </a:spcAft>
            </a:pPr>
            <a:r>
              <a:rPr lang="en-US" sz="2400" dirty="0"/>
              <a:t>Understand malware</a:t>
            </a:r>
          </a:p>
          <a:p>
            <a:pPr lvl="1" eaLnBrk="1" hangingPunct="1">
              <a:lnSpc>
                <a:spcPct val="80000"/>
              </a:lnSpc>
              <a:spcAft>
                <a:spcPts val="600"/>
              </a:spcAft>
            </a:pPr>
            <a:r>
              <a:rPr lang="en-US" sz="2400" dirty="0"/>
              <a:t>Understand legacy code</a:t>
            </a:r>
          </a:p>
          <a:p>
            <a:pPr eaLnBrk="1" hangingPunct="1">
              <a:lnSpc>
                <a:spcPct val="80000"/>
              </a:lnSpc>
              <a:spcAft>
                <a:spcPts val="600"/>
              </a:spcAft>
            </a:pPr>
            <a:r>
              <a:rPr lang="en-US" sz="2800" dirty="0"/>
              <a:t>…or </a:t>
            </a:r>
            <a:r>
              <a:rPr lang="en-US" sz="2800" b="1" dirty="0">
                <a:solidFill>
                  <a:schemeClr val="accent2"/>
                </a:solidFill>
              </a:rPr>
              <a:t>not-so-good</a:t>
            </a:r>
            <a:endParaRPr lang="en-US" sz="2800" dirty="0"/>
          </a:p>
          <a:p>
            <a:pPr lvl="1" eaLnBrk="1" hangingPunct="1">
              <a:lnSpc>
                <a:spcPct val="80000"/>
              </a:lnSpc>
              <a:spcAft>
                <a:spcPts val="600"/>
              </a:spcAft>
            </a:pPr>
            <a:r>
              <a:rPr lang="en-US" sz="2400" dirty="0"/>
              <a:t>Remove usage restrictions from software</a:t>
            </a:r>
          </a:p>
          <a:p>
            <a:pPr lvl="1" eaLnBrk="1" hangingPunct="1">
              <a:lnSpc>
                <a:spcPct val="80000"/>
              </a:lnSpc>
              <a:spcAft>
                <a:spcPts val="600"/>
              </a:spcAft>
            </a:pPr>
            <a:r>
              <a:rPr lang="en-US" sz="2400" dirty="0"/>
              <a:t>Find and exploit flaws in software</a:t>
            </a:r>
          </a:p>
          <a:p>
            <a:pPr lvl="1" eaLnBrk="1" hangingPunct="1">
              <a:lnSpc>
                <a:spcPct val="80000"/>
              </a:lnSpc>
              <a:spcAft>
                <a:spcPts val="600"/>
              </a:spcAft>
            </a:pPr>
            <a:r>
              <a:rPr lang="en-US" sz="2400" dirty="0"/>
              <a:t>Cheat at games, etc.</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8A20D45-94AC-B440-9A39-1256BD3E00E2}" type="slidenum">
              <a:rPr lang="en-US" smtClean="0">
                <a:latin typeface="Times New Roman" charset="0"/>
              </a:rPr>
              <a:pPr/>
              <a:t>106</a:t>
            </a:fld>
            <a:endParaRPr lang="en-US" smtClean="0">
              <a:latin typeface="Times New Roman" charset="0"/>
            </a:endParaRPr>
          </a:p>
        </p:txBody>
      </p:sp>
      <p:sp>
        <p:nvSpPr>
          <p:cNvPr id="117763" name="Rectangle 2"/>
          <p:cNvSpPr>
            <a:spLocks noGrp="1" noChangeArrowheads="1"/>
          </p:cNvSpPr>
          <p:nvPr>
            <p:ph type="title"/>
          </p:nvPr>
        </p:nvSpPr>
        <p:spPr>
          <a:xfrm>
            <a:off x="685800" y="381000"/>
            <a:ext cx="7772400" cy="1143000"/>
          </a:xfrm>
        </p:spPr>
        <p:txBody>
          <a:bodyPr/>
          <a:lstStyle/>
          <a:p>
            <a:pPr eaLnBrk="1" hangingPunct="1"/>
            <a:r>
              <a:rPr lang="en-US" dirty="0"/>
              <a:t>SRE</a:t>
            </a:r>
          </a:p>
        </p:txBody>
      </p:sp>
      <p:sp>
        <p:nvSpPr>
          <p:cNvPr id="117764" name="Rectangle 3"/>
          <p:cNvSpPr>
            <a:spLocks noGrp="1" noChangeArrowheads="1"/>
          </p:cNvSpPr>
          <p:nvPr>
            <p:ph type="body" idx="1"/>
          </p:nvPr>
        </p:nvSpPr>
        <p:spPr>
          <a:xfrm>
            <a:off x="685800" y="1524000"/>
            <a:ext cx="7848600" cy="4419600"/>
          </a:xfrm>
        </p:spPr>
        <p:txBody>
          <a:bodyPr/>
          <a:lstStyle/>
          <a:p>
            <a:pPr eaLnBrk="1" hangingPunct="1">
              <a:lnSpc>
                <a:spcPct val="90000"/>
              </a:lnSpc>
              <a:spcAft>
                <a:spcPts val="600"/>
              </a:spcAft>
            </a:pPr>
            <a:r>
              <a:rPr lang="en-US" sz="2800" dirty="0"/>
              <a:t>We assume…</a:t>
            </a:r>
          </a:p>
          <a:p>
            <a:pPr lvl="1" eaLnBrk="1" hangingPunct="1">
              <a:lnSpc>
                <a:spcPct val="90000"/>
              </a:lnSpc>
              <a:spcAft>
                <a:spcPts val="600"/>
              </a:spcAft>
            </a:pPr>
            <a:r>
              <a:rPr lang="en-US" sz="2400" dirty="0"/>
              <a:t>Reverse engineer is an attacker</a:t>
            </a:r>
          </a:p>
          <a:p>
            <a:pPr lvl="1" eaLnBrk="1" hangingPunct="1">
              <a:lnSpc>
                <a:spcPct val="90000"/>
              </a:lnSpc>
              <a:spcAft>
                <a:spcPts val="600"/>
              </a:spcAft>
            </a:pPr>
            <a:r>
              <a:rPr lang="en-US" sz="2400" dirty="0"/>
              <a:t>Attacker only has exe (no source code)</a:t>
            </a:r>
          </a:p>
          <a:p>
            <a:pPr lvl="1" eaLnBrk="1" hangingPunct="1">
              <a:lnSpc>
                <a:spcPct val="90000"/>
              </a:lnSpc>
              <a:spcAft>
                <a:spcPts val="600"/>
              </a:spcAft>
            </a:pPr>
            <a:r>
              <a:rPr lang="en-US" sz="2400" dirty="0" smtClean="0"/>
              <a:t>No </a:t>
            </a:r>
            <a:r>
              <a:rPr lang="en-US" sz="2400" dirty="0" err="1"/>
              <a:t>bytecode</a:t>
            </a:r>
            <a:r>
              <a:rPr lang="en-US" sz="2400" dirty="0"/>
              <a:t> (i.e., </a:t>
            </a:r>
            <a:r>
              <a:rPr lang="en-US" sz="2400" dirty="0" smtClean="0"/>
              <a:t>not </a:t>
            </a:r>
            <a:r>
              <a:rPr lang="en-US" sz="2400" dirty="0"/>
              <a:t>Java</a:t>
            </a:r>
            <a:r>
              <a:rPr lang="en-US" sz="2400" dirty="0" smtClean="0"/>
              <a:t>, </a:t>
            </a:r>
            <a:r>
              <a:rPr lang="en-US" sz="2400" dirty="0"/>
              <a:t>.</a:t>
            </a:r>
            <a:r>
              <a:rPr lang="en-US" sz="2400" dirty="0" smtClean="0"/>
              <a:t>Net, etc.)</a:t>
            </a:r>
            <a:endParaRPr lang="en-US" sz="2400" dirty="0"/>
          </a:p>
          <a:p>
            <a:pPr eaLnBrk="1" hangingPunct="1">
              <a:lnSpc>
                <a:spcPct val="90000"/>
              </a:lnSpc>
              <a:spcAft>
                <a:spcPts val="600"/>
              </a:spcAft>
            </a:pPr>
            <a:r>
              <a:rPr lang="en-US" sz="2800" dirty="0"/>
              <a:t>Attacker might want to</a:t>
            </a:r>
          </a:p>
          <a:p>
            <a:pPr lvl="1" eaLnBrk="1" hangingPunct="1">
              <a:lnSpc>
                <a:spcPct val="90000"/>
              </a:lnSpc>
              <a:spcAft>
                <a:spcPts val="600"/>
              </a:spcAft>
            </a:pPr>
            <a:r>
              <a:rPr lang="en-US" sz="2400" dirty="0"/>
              <a:t>Understand the software</a:t>
            </a:r>
          </a:p>
          <a:p>
            <a:pPr lvl="1" eaLnBrk="1" hangingPunct="1">
              <a:lnSpc>
                <a:spcPct val="90000"/>
              </a:lnSpc>
              <a:spcAft>
                <a:spcPts val="600"/>
              </a:spcAft>
            </a:pPr>
            <a:r>
              <a:rPr lang="en-US" sz="2400" dirty="0"/>
              <a:t>Modify</a:t>
            </a:r>
            <a:r>
              <a:rPr lang="en-US" sz="2400" dirty="0" smtClean="0"/>
              <a:t> (“patch”) the </a:t>
            </a:r>
            <a:r>
              <a:rPr lang="en-US" sz="2400" dirty="0"/>
              <a:t>software</a:t>
            </a:r>
          </a:p>
          <a:p>
            <a:pPr eaLnBrk="1" hangingPunct="1">
              <a:lnSpc>
                <a:spcPct val="90000"/>
              </a:lnSpc>
              <a:spcAft>
                <a:spcPts val="600"/>
              </a:spcAft>
            </a:pPr>
            <a:r>
              <a:rPr lang="en-US" sz="2800" dirty="0"/>
              <a:t>SRE usually focused on Windows</a:t>
            </a:r>
          </a:p>
          <a:p>
            <a:pPr lvl="1" eaLnBrk="1" hangingPunct="1">
              <a:lnSpc>
                <a:spcPct val="90000"/>
              </a:lnSpc>
              <a:spcAft>
                <a:spcPts val="600"/>
              </a:spcAft>
            </a:pPr>
            <a:r>
              <a:rPr lang="en-US" sz="2400" dirty="0"/>
              <a:t>So </a:t>
            </a:r>
            <a:r>
              <a:rPr lang="en-US" sz="2400" dirty="0" smtClean="0"/>
              <a:t>we </a:t>
            </a:r>
            <a:r>
              <a:rPr lang="en-US" sz="2400" dirty="0"/>
              <a:t>focus on Windows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4090C7-62B4-9847-9735-416A7BD612FB}" type="slidenum">
              <a:rPr lang="en-US" smtClean="0">
                <a:latin typeface="Times New Roman" charset="0"/>
              </a:rPr>
              <a:pPr/>
              <a:t>107</a:t>
            </a:fld>
            <a:endParaRPr lang="en-US" smtClean="0">
              <a:latin typeface="Times New Roman" charset="0"/>
            </a:endParaRPr>
          </a:p>
        </p:txBody>
      </p:sp>
      <p:sp>
        <p:nvSpPr>
          <p:cNvPr id="118787" name="Rectangle 2"/>
          <p:cNvSpPr>
            <a:spLocks noGrp="1" noChangeArrowheads="1"/>
          </p:cNvSpPr>
          <p:nvPr>
            <p:ph type="title"/>
          </p:nvPr>
        </p:nvSpPr>
        <p:spPr>
          <a:xfrm>
            <a:off x="685800" y="381000"/>
            <a:ext cx="7772400" cy="914400"/>
          </a:xfrm>
        </p:spPr>
        <p:txBody>
          <a:bodyPr/>
          <a:lstStyle/>
          <a:p>
            <a:pPr eaLnBrk="1" hangingPunct="1"/>
            <a:r>
              <a:rPr lang="en-US"/>
              <a:t>SRE Tools</a:t>
            </a:r>
          </a:p>
        </p:txBody>
      </p:sp>
      <p:sp>
        <p:nvSpPr>
          <p:cNvPr id="118788" name="Rectangle 3"/>
          <p:cNvSpPr>
            <a:spLocks noGrp="1" noChangeArrowheads="1"/>
          </p:cNvSpPr>
          <p:nvPr>
            <p:ph type="body" idx="1"/>
          </p:nvPr>
        </p:nvSpPr>
        <p:spPr>
          <a:xfrm>
            <a:off x="685800" y="1219200"/>
            <a:ext cx="7924800" cy="4800600"/>
          </a:xfrm>
        </p:spPr>
        <p:txBody>
          <a:bodyPr/>
          <a:lstStyle/>
          <a:p>
            <a:pPr eaLnBrk="1" hangingPunct="1">
              <a:lnSpc>
                <a:spcPct val="80000"/>
              </a:lnSpc>
              <a:spcAft>
                <a:spcPts val="600"/>
              </a:spcAft>
            </a:pPr>
            <a:r>
              <a:rPr lang="en-US" sz="2800" dirty="0" err="1"/>
              <a:t>Disassembler</a:t>
            </a:r>
            <a:endParaRPr lang="en-US" sz="2800" dirty="0"/>
          </a:p>
          <a:p>
            <a:pPr lvl="1" eaLnBrk="1" hangingPunct="1">
              <a:lnSpc>
                <a:spcPct val="80000"/>
              </a:lnSpc>
              <a:spcAft>
                <a:spcPts val="600"/>
              </a:spcAft>
            </a:pPr>
            <a:r>
              <a:rPr lang="en-US" sz="2400" dirty="0"/>
              <a:t>Converts exe to assembly </a:t>
            </a:r>
            <a:r>
              <a:rPr lang="en-US" sz="2400" dirty="0">
                <a:sym typeface="Symbol" charset="2"/>
              </a:rPr>
              <a:t>(</a:t>
            </a:r>
            <a:r>
              <a:rPr lang="en-US" sz="2400" dirty="0"/>
              <a:t>as best it can)</a:t>
            </a:r>
          </a:p>
          <a:p>
            <a:pPr lvl="1" eaLnBrk="1" hangingPunct="1">
              <a:lnSpc>
                <a:spcPct val="80000"/>
              </a:lnSpc>
              <a:spcAft>
                <a:spcPts val="600"/>
              </a:spcAft>
            </a:pPr>
            <a:r>
              <a:rPr lang="en-US" sz="2400" dirty="0"/>
              <a:t>Cannot always disassemble 100% correctly</a:t>
            </a:r>
          </a:p>
          <a:p>
            <a:pPr lvl="1" eaLnBrk="1" hangingPunct="1">
              <a:lnSpc>
                <a:spcPct val="80000"/>
              </a:lnSpc>
              <a:spcAft>
                <a:spcPts val="600"/>
              </a:spcAft>
            </a:pPr>
            <a:r>
              <a:rPr lang="en-US" sz="2400" dirty="0"/>
              <a:t>In general,</a:t>
            </a:r>
            <a:r>
              <a:rPr lang="en-US" sz="2400" dirty="0" smtClean="0"/>
              <a:t> not </a:t>
            </a:r>
            <a:r>
              <a:rPr lang="en-US" sz="2400" dirty="0"/>
              <a:t>possible to re-assemble disassembly into working </a:t>
            </a:r>
            <a:r>
              <a:rPr lang="en-US" sz="2400" dirty="0" smtClean="0"/>
              <a:t>executable</a:t>
            </a:r>
          </a:p>
          <a:p>
            <a:pPr eaLnBrk="1" hangingPunct="1">
              <a:lnSpc>
                <a:spcPct val="80000"/>
              </a:lnSpc>
              <a:spcAft>
                <a:spcPts val="600"/>
              </a:spcAft>
            </a:pPr>
            <a:r>
              <a:rPr lang="en-US" sz="2800" dirty="0"/>
              <a:t>Debugger</a:t>
            </a:r>
          </a:p>
          <a:p>
            <a:pPr lvl="1" eaLnBrk="1" hangingPunct="1">
              <a:lnSpc>
                <a:spcPct val="80000"/>
              </a:lnSpc>
              <a:spcAft>
                <a:spcPts val="600"/>
              </a:spcAft>
            </a:pPr>
            <a:r>
              <a:rPr lang="en-US" sz="2400" dirty="0"/>
              <a:t>Must step thru code to completely understand it</a:t>
            </a:r>
          </a:p>
          <a:p>
            <a:pPr lvl="1" eaLnBrk="1" hangingPunct="1">
              <a:lnSpc>
                <a:spcPct val="80000"/>
              </a:lnSpc>
              <a:spcAft>
                <a:spcPts val="600"/>
              </a:spcAft>
            </a:pPr>
            <a:r>
              <a:rPr lang="en-US" sz="2400" dirty="0"/>
              <a:t>Labor intensive </a:t>
            </a:r>
            <a:r>
              <a:rPr lang="en-US" sz="2400" dirty="0" err="1">
                <a:sym typeface="Symbol" charset="2"/>
              </a:rPr>
              <a:t></a:t>
            </a:r>
            <a:r>
              <a:rPr lang="en-US" sz="2400" dirty="0">
                <a:sym typeface="Symbol" charset="2"/>
              </a:rPr>
              <a:t> lack of useful tools</a:t>
            </a:r>
            <a:endParaRPr lang="en-US" sz="2400" dirty="0"/>
          </a:p>
          <a:p>
            <a:pPr eaLnBrk="1" hangingPunct="1">
              <a:lnSpc>
                <a:spcPct val="80000"/>
              </a:lnSpc>
              <a:spcAft>
                <a:spcPts val="600"/>
              </a:spcAft>
            </a:pPr>
            <a:r>
              <a:rPr lang="en-US" sz="2800" dirty="0"/>
              <a:t>Hex Editor</a:t>
            </a:r>
          </a:p>
          <a:p>
            <a:pPr lvl="1" eaLnBrk="1" hangingPunct="1">
              <a:lnSpc>
                <a:spcPct val="80000"/>
              </a:lnSpc>
              <a:spcAft>
                <a:spcPts val="600"/>
              </a:spcAft>
            </a:pPr>
            <a:r>
              <a:rPr lang="en-US" sz="2400" dirty="0"/>
              <a:t>To </a:t>
            </a:r>
            <a:r>
              <a:rPr lang="en-US" sz="2400" b="1" dirty="0">
                <a:solidFill>
                  <a:schemeClr val="accent2"/>
                </a:solidFill>
              </a:rPr>
              <a:t>patch</a:t>
            </a:r>
            <a:r>
              <a:rPr lang="en-US" sz="2400" dirty="0"/>
              <a:t> (modify) exe file</a:t>
            </a:r>
            <a:endParaRPr lang="en-US" sz="2400" dirty="0" smtClean="0"/>
          </a:p>
          <a:p>
            <a:pPr eaLnBrk="1" hangingPunct="1">
              <a:lnSpc>
                <a:spcPct val="80000"/>
              </a:lnSpc>
              <a:spcAft>
                <a:spcPts val="600"/>
              </a:spcAft>
            </a:pPr>
            <a:r>
              <a:rPr lang="en-US" sz="2800" dirty="0" smtClean="0"/>
              <a:t>Process Monitor, </a:t>
            </a:r>
            <a:r>
              <a:rPr lang="en-US" sz="2800" dirty="0"/>
              <a:t>VMware, etc.</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56779FD-EE66-5749-B3A6-96EF28D6DED1}" type="slidenum">
              <a:rPr lang="en-US" smtClean="0">
                <a:latin typeface="Times New Roman" charset="0"/>
              </a:rPr>
              <a:pPr/>
              <a:t>108</a:t>
            </a:fld>
            <a:endParaRPr lang="en-US" smtClean="0">
              <a:latin typeface="Times New Roman" charset="0"/>
            </a:endParaRPr>
          </a:p>
        </p:txBody>
      </p:sp>
      <p:sp>
        <p:nvSpPr>
          <p:cNvPr id="119811" name="Rectangle 2"/>
          <p:cNvSpPr>
            <a:spLocks noGrp="1" noChangeArrowheads="1"/>
          </p:cNvSpPr>
          <p:nvPr>
            <p:ph type="title"/>
          </p:nvPr>
        </p:nvSpPr>
        <p:spPr>
          <a:xfrm>
            <a:off x="762000" y="304800"/>
            <a:ext cx="7696200" cy="1143000"/>
          </a:xfrm>
        </p:spPr>
        <p:txBody>
          <a:bodyPr/>
          <a:lstStyle/>
          <a:p>
            <a:pPr eaLnBrk="1" hangingPunct="1"/>
            <a:r>
              <a:rPr lang="en-US"/>
              <a:t>SRE Tools</a:t>
            </a:r>
          </a:p>
        </p:txBody>
      </p:sp>
      <p:sp>
        <p:nvSpPr>
          <p:cNvPr id="119812" name="Rectangle 3"/>
          <p:cNvSpPr>
            <a:spLocks noGrp="1" noChangeArrowheads="1"/>
          </p:cNvSpPr>
          <p:nvPr>
            <p:ph type="body" idx="1"/>
          </p:nvPr>
        </p:nvSpPr>
        <p:spPr>
          <a:xfrm>
            <a:off x="685800" y="1524000"/>
            <a:ext cx="8001000" cy="4495800"/>
          </a:xfrm>
        </p:spPr>
        <p:txBody>
          <a:bodyPr/>
          <a:lstStyle/>
          <a:p>
            <a:pPr eaLnBrk="1" hangingPunct="1">
              <a:lnSpc>
                <a:spcPct val="80000"/>
              </a:lnSpc>
              <a:spcAft>
                <a:spcPts val="600"/>
              </a:spcAft>
            </a:pPr>
            <a:r>
              <a:rPr lang="en-US" sz="2800" b="1" dirty="0">
                <a:solidFill>
                  <a:schemeClr val="accent2"/>
                </a:solidFill>
              </a:rPr>
              <a:t>IDA Pro</a:t>
            </a:r>
            <a:r>
              <a:rPr lang="en-US" sz="2800" dirty="0"/>
              <a:t> </a:t>
            </a:r>
            <a:r>
              <a:rPr lang="en-US" sz="2800" dirty="0" err="1" smtClean="0">
                <a:sym typeface="Symbol" charset="2"/>
              </a:rPr>
              <a:t></a:t>
            </a:r>
            <a:r>
              <a:rPr lang="en-US" sz="2800" dirty="0" smtClean="0"/>
              <a:t> good </a:t>
            </a:r>
            <a:r>
              <a:rPr lang="en-US" sz="2800" dirty="0" err="1" smtClean="0"/>
              <a:t>disassembler</a:t>
            </a:r>
            <a:r>
              <a:rPr lang="en-US" sz="2800" dirty="0" smtClean="0"/>
              <a:t>/debugger</a:t>
            </a:r>
          </a:p>
          <a:p>
            <a:pPr lvl="1" eaLnBrk="1" hangingPunct="1">
              <a:lnSpc>
                <a:spcPct val="80000"/>
              </a:lnSpc>
              <a:spcAft>
                <a:spcPts val="600"/>
              </a:spcAft>
            </a:pPr>
            <a:r>
              <a:rPr lang="en-US" sz="2400" dirty="0" smtClean="0"/>
              <a:t>Costs </a:t>
            </a:r>
            <a:r>
              <a:rPr lang="en-US" sz="2400" dirty="0"/>
              <a:t>a few hundred </a:t>
            </a:r>
            <a:r>
              <a:rPr lang="en-US" sz="2400" dirty="0" smtClean="0"/>
              <a:t>dollars (free version exists)</a:t>
            </a:r>
          </a:p>
          <a:p>
            <a:pPr lvl="1" eaLnBrk="1" hangingPunct="1">
              <a:lnSpc>
                <a:spcPct val="80000"/>
              </a:lnSpc>
              <a:spcAft>
                <a:spcPts val="600"/>
              </a:spcAft>
            </a:pPr>
            <a:r>
              <a:rPr lang="en-US" sz="2400" dirty="0"/>
              <a:t>Converts binary to assembly (as best it can)</a:t>
            </a:r>
          </a:p>
          <a:p>
            <a:pPr eaLnBrk="1" hangingPunct="1">
              <a:lnSpc>
                <a:spcPct val="80000"/>
              </a:lnSpc>
              <a:spcAft>
                <a:spcPts val="600"/>
              </a:spcAft>
            </a:pPr>
            <a:r>
              <a:rPr lang="en-US" sz="2800" b="1" dirty="0" err="1">
                <a:solidFill>
                  <a:srgbClr val="FF180C"/>
                </a:solidFill>
              </a:rPr>
              <a:t>OllyDbg</a:t>
            </a:r>
            <a:r>
              <a:rPr lang="en-US" sz="2800" dirty="0"/>
              <a:t> </a:t>
            </a:r>
            <a:r>
              <a:rPr lang="en-US" sz="2800" dirty="0" err="1">
                <a:sym typeface="Symbol" charset="2"/>
              </a:rPr>
              <a:t></a:t>
            </a:r>
            <a:r>
              <a:rPr lang="en-US" sz="2800" dirty="0" smtClean="0"/>
              <a:t> high</a:t>
            </a:r>
            <a:r>
              <a:rPr lang="en-US" sz="2800" dirty="0"/>
              <a:t>-quality shareware debugger</a:t>
            </a:r>
          </a:p>
          <a:p>
            <a:pPr lvl="1" eaLnBrk="1" hangingPunct="1">
              <a:lnSpc>
                <a:spcPct val="80000"/>
              </a:lnSpc>
              <a:spcAft>
                <a:spcPts val="600"/>
              </a:spcAft>
            </a:pPr>
            <a:r>
              <a:rPr lang="en-US" sz="2400" dirty="0"/>
              <a:t>Includes a good </a:t>
            </a:r>
            <a:r>
              <a:rPr lang="en-US" sz="2400" dirty="0" err="1"/>
              <a:t>disassembler</a:t>
            </a:r>
            <a:endParaRPr lang="en-US" sz="2400" dirty="0"/>
          </a:p>
          <a:p>
            <a:pPr eaLnBrk="1" hangingPunct="1">
              <a:lnSpc>
                <a:spcPct val="80000"/>
              </a:lnSpc>
              <a:spcAft>
                <a:spcPts val="600"/>
              </a:spcAft>
            </a:pPr>
            <a:r>
              <a:rPr lang="en-US" sz="2800" b="1" dirty="0">
                <a:solidFill>
                  <a:schemeClr val="accent2"/>
                </a:solidFill>
              </a:rPr>
              <a:t>Hex editor</a:t>
            </a:r>
            <a:r>
              <a:rPr lang="en-US" sz="2800" dirty="0"/>
              <a:t> </a:t>
            </a:r>
            <a:r>
              <a:rPr lang="en-US" sz="2800" dirty="0" err="1">
                <a:sym typeface="Symbol" charset="2"/>
              </a:rPr>
              <a:t></a:t>
            </a:r>
            <a:r>
              <a:rPr lang="en-US" sz="2800" dirty="0"/>
              <a:t> to view/modify bits of exe</a:t>
            </a:r>
          </a:p>
          <a:p>
            <a:pPr lvl="1" eaLnBrk="1" hangingPunct="1">
              <a:lnSpc>
                <a:spcPct val="80000"/>
              </a:lnSpc>
              <a:spcAft>
                <a:spcPts val="600"/>
              </a:spcAft>
            </a:pPr>
            <a:r>
              <a:rPr lang="en-US" sz="2400" dirty="0" err="1"/>
              <a:t>UltraEdit</a:t>
            </a:r>
            <a:r>
              <a:rPr lang="en-US" sz="2400" dirty="0"/>
              <a:t> is good </a:t>
            </a:r>
            <a:r>
              <a:rPr lang="en-US" sz="2400" dirty="0" err="1">
                <a:sym typeface="Symbol" charset="2"/>
              </a:rPr>
              <a:t></a:t>
            </a:r>
            <a:r>
              <a:rPr lang="en-US" sz="2400" dirty="0"/>
              <a:t> freeware</a:t>
            </a:r>
          </a:p>
          <a:p>
            <a:pPr lvl="1" eaLnBrk="1" hangingPunct="1">
              <a:lnSpc>
                <a:spcPct val="80000"/>
              </a:lnSpc>
              <a:spcAft>
                <a:spcPts val="600"/>
              </a:spcAft>
            </a:pPr>
            <a:r>
              <a:rPr lang="en-US" sz="2400" dirty="0"/>
              <a:t>HIEW </a:t>
            </a:r>
            <a:r>
              <a:rPr lang="en-US" sz="2400" dirty="0" err="1">
                <a:sym typeface="Symbol" charset="2"/>
              </a:rPr>
              <a:t></a:t>
            </a:r>
            <a:r>
              <a:rPr lang="en-US" sz="2400" dirty="0"/>
              <a:t> useful for patching exe</a:t>
            </a:r>
            <a:endParaRPr lang="en-US" sz="2400" dirty="0" smtClean="0"/>
          </a:p>
          <a:p>
            <a:pPr eaLnBrk="1" hangingPunct="1">
              <a:lnSpc>
                <a:spcPct val="80000"/>
              </a:lnSpc>
              <a:spcAft>
                <a:spcPts val="600"/>
              </a:spcAft>
            </a:pPr>
            <a:r>
              <a:rPr lang="en-US" sz="2800" dirty="0" smtClean="0"/>
              <a:t>Process Monitor </a:t>
            </a:r>
            <a:r>
              <a:rPr lang="en-US" sz="2800" dirty="0" err="1">
                <a:sym typeface="Symbol" charset="2"/>
              </a:rPr>
              <a:t></a:t>
            </a:r>
            <a:r>
              <a:rPr lang="en-US" sz="2800" dirty="0">
                <a:sym typeface="Symbol" charset="2"/>
              </a:rPr>
              <a:t> </a:t>
            </a:r>
            <a:r>
              <a:rPr lang="en-US" sz="2800" dirty="0"/>
              <a:t>freeware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990AB98-4731-784D-8A4F-2F8ADF76500D}" type="slidenum">
              <a:rPr lang="en-US" smtClean="0">
                <a:latin typeface="Times New Roman" charset="0"/>
              </a:rPr>
              <a:pPr/>
              <a:t>109</a:t>
            </a:fld>
            <a:endParaRPr lang="en-US" smtClean="0">
              <a:latin typeface="Times New Roman" charset="0"/>
            </a:endParaRPr>
          </a:p>
        </p:txBody>
      </p:sp>
      <p:sp>
        <p:nvSpPr>
          <p:cNvPr id="120835" name="Rectangle 2"/>
          <p:cNvSpPr>
            <a:spLocks noGrp="1" noChangeArrowheads="1"/>
          </p:cNvSpPr>
          <p:nvPr>
            <p:ph type="title"/>
          </p:nvPr>
        </p:nvSpPr>
        <p:spPr>
          <a:xfrm>
            <a:off x="685800" y="304800"/>
            <a:ext cx="7772400" cy="1143000"/>
          </a:xfrm>
        </p:spPr>
        <p:txBody>
          <a:bodyPr/>
          <a:lstStyle/>
          <a:p>
            <a:pPr eaLnBrk="1" hangingPunct="1"/>
            <a:r>
              <a:rPr lang="en-US" dirty="0"/>
              <a:t>Why is</a:t>
            </a:r>
            <a:r>
              <a:rPr lang="en-US" dirty="0" smtClean="0"/>
              <a:t> Debugger </a:t>
            </a:r>
            <a:r>
              <a:rPr lang="en-US" dirty="0"/>
              <a:t>Needed?</a:t>
            </a:r>
          </a:p>
        </p:txBody>
      </p:sp>
      <p:sp>
        <p:nvSpPr>
          <p:cNvPr id="120836" name="Rectangle 3"/>
          <p:cNvSpPr>
            <a:spLocks noGrp="1" noChangeArrowheads="1"/>
          </p:cNvSpPr>
          <p:nvPr>
            <p:ph type="body" idx="1"/>
          </p:nvPr>
        </p:nvSpPr>
        <p:spPr>
          <a:xfrm>
            <a:off x="685800" y="1524000"/>
            <a:ext cx="7772400" cy="4572000"/>
          </a:xfrm>
        </p:spPr>
        <p:txBody>
          <a:bodyPr/>
          <a:lstStyle/>
          <a:p>
            <a:pPr eaLnBrk="1" hangingPunct="1">
              <a:lnSpc>
                <a:spcPct val="85000"/>
              </a:lnSpc>
              <a:spcAft>
                <a:spcPts val="600"/>
              </a:spcAft>
            </a:pPr>
            <a:r>
              <a:rPr lang="en-US" sz="2800" dirty="0" smtClean="0"/>
              <a:t>Disassembly </a:t>
            </a:r>
            <a:r>
              <a:rPr lang="en-US" sz="2800" dirty="0"/>
              <a:t>gives </a:t>
            </a:r>
            <a:r>
              <a:rPr lang="en-US" sz="2800" b="1" dirty="0">
                <a:solidFill>
                  <a:schemeClr val="accent2"/>
                </a:solidFill>
              </a:rPr>
              <a:t>static</a:t>
            </a:r>
            <a:r>
              <a:rPr lang="en-US" sz="2800" dirty="0"/>
              <a:t> results</a:t>
            </a:r>
          </a:p>
          <a:p>
            <a:pPr lvl="1" eaLnBrk="1" hangingPunct="1">
              <a:lnSpc>
                <a:spcPct val="85000"/>
              </a:lnSpc>
              <a:spcAft>
                <a:spcPts val="600"/>
              </a:spcAft>
            </a:pPr>
            <a:r>
              <a:rPr lang="en-US" sz="2400" dirty="0"/>
              <a:t>Good overview of program logic</a:t>
            </a:r>
          </a:p>
          <a:p>
            <a:pPr lvl="1" eaLnBrk="1" hangingPunct="1">
              <a:lnSpc>
                <a:spcPct val="85000"/>
              </a:lnSpc>
              <a:spcAft>
                <a:spcPts val="600"/>
              </a:spcAft>
            </a:pPr>
            <a:r>
              <a:rPr lang="en-US" sz="2400" dirty="0"/>
              <a:t>User must “mentally execute” program</a:t>
            </a:r>
          </a:p>
          <a:p>
            <a:pPr lvl="1" eaLnBrk="1" hangingPunct="1">
              <a:lnSpc>
                <a:spcPct val="85000"/>
              </a:lnSpc>
              <a:spcAft>
                <a:spcPts val="600"/>
              </a:spcAft>
            </a:pPr>
            <a:r>
              <a:rPr lang="en-US" sz="2400" dirty="0"/>
              <a:t>Difficult to jump to specific place in the code</a:t>
            </a:r>
          </a:p>
          <a:p>
            <a:pPr eaLnBrk="1" hangingPunct="1">
              <a:lnSpc>
                <a:spcPct val="85000"/>
              </a:lnSpc>
              <a:spcAft>
                <a:spcPts val="600"/>
              </a:spcAft>
            </a:pPr>
            <a:r>
              <a:rPr lang="en-US" sz="2800" dirty="0" smtClean="0"/>
              <a:t>Debugging </a:t>
            </a:r>
            <a:r>
              <a:rPr lang="en-US" sz="2800" dirty="0"/>
              <a:t>is </a:t>
            </a:r>
            <a:r>
              <a:rPr lang="en-US" sz="2800" b="1" dirty="0">
                <a:solidFill>
                  <a:schemeClr val="accent2"/>
                </a:solidFill>
              </a:rPr>
              <a:t>dynamic</a:t>
            </a:r>
            <a:endParaRPr lang="en-US" sz="2800" dirty="0"/>
          </a:p>
          <a:p>
            <a:pPr lvl="1" eaLnBrk="1" hangingPunct="1">
              <a:lnSpc>
                <a:spcPct val="85000"/>
              </a:lnSpc>
              <a:spcAft>
                <a:spcPts val="600"/>
              </a:spcAft>
            </a:pPr>
            <a:r>
              <a:rPr lang="en-US" sz="2400" dirty="0"/>
              <a:t>Can set break points</a:t>
            </a:r>
          </a:p>
          <a:p>
            <a:pPr lvl="1" eaLnBrk="1" hangingPunct="1">
              <a:lnSpc>
                <a:spcPct val="85000"/>
              </a:lnSpc>
              <a:spcAft>
                <a:spcPts val="600"/>
              </a:spcAft>
            </a:pPr>
            <a:r>
              <a:rPr lang="en-US" sz="2400" dirty="0"/>
              <a:t>Can treat complex code as “black box”</a:t>
            </a:r>
            <a:endParaRPr lang="en-US" sz="2400" dirty="0" smtClean="0"/>
          </a:p>
          <a:p>
            <a:pPr lvl="1" eaLnBrk="1" hangingPunct="1">
              <a:lnSpc>
                <a:spcPct val="85000"/>
              </a:lnSpc>
              <a:spcAft>
                <a:spcPts val="600"/>
              </a:spcAft>
            </a:pPr>
            <a:r>
              <a:rPr lang="en-US" sz="2400" dirty="0" smtClean="0"/>
              <a:t>And code </a:t>
            </a:r>
            <a:r>
              <a:rPr lang="en-US" sz="2400" dirty="0"/>
              <a:t>not</a:t>
            </a:r>
            <a:r>
              <a:rPr lang="en-US" sz="2400" dirty="0" smtClean="0"/>
              <a:t> always disassembled </a:t>
            </a:r>
            <a:r>
              <a:rPr lang="en-US" sz="2400" dirty="0"/>
              <a:t>correctly</a:t>
            </a:r>
          </a:p>
          <a:p>
            <a:pPr eaLnBrk="1" hangingPunct="1">
              <a:lnSpc>
                <a:spcPct val="85000"/>
              </a:lnSpc>
              <a:spcAft>
                <a:spcPts val="600"/>
              </a:spcAft>
            </a:pPr>
            <a:r>
              <a:rPr lang="en-US" sz="2800" dirty="0" smtClean="0"/>
              <a:t>Disassembly </a:t>
            </a:r>
            <a:r>
              <a:rPr lang="en-US" sz="2800" b="1" i="1" dirty="0"/>
              <a:t>and</a:t>
            </a:r>
            <a:r>
              <a:rPr lang="en-US" sz="2800" dirty="0"/>
              <a:t> </a:t>
            </a:r>
            <a:r>
              <a:rPr lang="en-US" sz="2800" dirty="0" smtClean="0"/>
              <a:t>debugging </a:t>
            </a:r>
            <a:r>
              <a:rPr lang="en-US" sz="2800" b="1" i="1" dirty="0"/>
              <a:t>both</a:t>
            </a:r>
            <a:r>
              <a:rPr lang="en-US" sz="2800" dirty="0"/>
              <a:t> required for any serious SRE task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21A587B-20AB-3742-B498-B9B25C5F23A8}" type="slidenum">
              <a:rPr lang="en-US" smtClean="0">
                <a:latin typeface="Times New Roman" charset="0"/>
              </a:rPr>
              <a:pPr/>
              <a:t>11</a:t>
            </a:fld>
            <a:endParaRPr lang="en-US" smtClean="0">
              <a:latin typeface="Times New Roman" charset="0"/>
            </a:endParaRPr>
          </a:p>
        </p:txBody>
      </p:sp>
      <p:sp>
        <p:nvSpPr>
          <p:cNvPr id="23555" name="Rectangle 2"/>
          <p:cNvSpPr>
            <a:spLocks noGrp="1" noChangeArrowheads="1"/>
          </p:cNvSpPr>
          <p:nvPr>
            <p:ph type="title"/>
          </p:nvPr>
        </p:nvSpPr>
        <p:spPr/>
        <p:txBody>
          <a:bodyPr/>
          <a:lstStyle/>
          <a:p>
            <a:pPr eaLnBrk="1" hangingPunct="1"/>
            <a:r>
              <a:rPr lang="en-US"/>
              <a:t>Secure Software</a:t>
            </a:r>
          </a:p>
        </p:txBody>
      </p:sp>
      <p:sp>
        <p:nvSpPr>
          <p:cNvPr id="146435" name="Rectangle 3"/>
          <p:cNvSpPr>
            <a:spLocks noGrp="1" noChangeArrowheads="1"/>
          </p:cNvSpPr>
          <p:nvPr>
            <p:ph type="body" idx="1"/>
          </p:nvPr>
        </p:nvSpPr>
        <p:spPr/>
        <p:txBody>
          <a:bodyPr/>
          <a:lstStyle/>
          <a:p>
            <a:pPr eaLnBrk="1" hangingPunct="1">
              <a:lnSpc>
                <a:spcPct val="90000"/>
              </a:lnSpc>
              <a:spcAft>
                <a:spcPts val="600"/>
              </a:spcAft>
            </a:pPr>
            <a:r>
              <a:rPr lang="en-US" sz="2800" dirty="0"/>
              <a:t>In software engineering, try to ensure that a program does what is intended</a:t>
            </a:r>
          </a:p>
          <a:p>
            <a:pPr eaLnBrk="1" hangingPunct="1">
              <a:lnSpc>
                <a:spcPct val="90000"/>
              </a:lnSpc>
              <a:spcAft>
                <a:spcPts val="600"/>
              </a:spcAft>
            </a:pPr>
            <a:r>
              <a:rPr lang="en-US" sz="2800" b="1" i="1" dirty="0"/>
              <a:t>Secure</a:t>
            </a:r>
            <a:r>
              <a:rPr lang="en-US" sz="2800" dirty="0"/>
              <a:t> software engineering requires that</a:t>
            </a:r>
            <a:r>
              <a:rPr lang="en-US" sz="2800" dirty="0" smtClean="0"/>
              <a:t> software </a:t>
            </a:r>
            <a:r>
              <a:rPr lang="en-US" sz="2800" b="1" dirty="0">
                <a:solidFill>
                  <a:schemeClr val="accent2"/>
                </a:solidFill>
              </a:rPr>
              <a:t>does what is </a:t>
            </a:r>
            <a:r>
              <a:rPr lang="en-US" sz="2800" b="1" dirty="0" smtClean="0">
                <a:solidFill>
                  <a:schemeClr val="accent2"/>
                </a:solidFill>
              </a:rPr>
              <a:t>intended…</a:t>
            </a:r>
            <a:endParaRPr lang="en-US" sz="2800" b="1" dirty="0">
              <a:solidFill>
                <a:schemeClr val="accent2"/>
              </a:solidFill>
            </a:endParaRPr>
          </a:p>
          <a:p>
            <a:pPr eaLnBrk="1" hangingPunct="1">
              <a:lnSpc>
                <a:spcPct val="90000"/>
              </a:lnSpc>
              <a:spcAft>
                <a:spcPts val="600"/>
              </a:spcAft>
            </a:pPr>
            <a:r>
              <a:rPr lang="en-US" sz="2800" b="1" dirty="0" smtClean="0">
                <a:solidFill>
                  <a:srgbClr val="FF0000"/>
                </a:solidFill>
              </a:rPr>
              <a:t>…and nothing </a:t>
            </a:r>
            <a:r>
              <a:rPr lang="en-US" sz="2800" b="1" dirty="0">
                <a:solidFill>
                  <a:srgbClr val="FF0000"/>
                </a:solidFill>
              </a:rPr>
              <a:t>more</a:t>
            </a:r>
            <a:endParaRPr lang="en-US" sz="2800" b="1" dirty="0">
              <a:solidFill>
                <a:schemeClr val="accent2"/>
              </a:solidFill>
            </a:endParaRPr>
          </a:p>
          <a:p>
            <a:pPr eaLnBrk="1" hangingPunct="1">
              <a:lnSpc>
                <a:spcPct val="90000"/>
              </a:lnSpc>
              <a:spcAft>
                <a:spcPts val="600"/>
              </a:spcAft>
            </a:pPr>
            <a:r>
              <a:rPr lang="en-US" sz="2800" dirty="0"/>
              <a:t>Absolutely secure </a:t>
            </a:r>
            <a:r>
              <a:rPr lang="en-US" sz="2800" dirty="0" smtClean="0"/>
              <a:t>software? Dream on…</a:t>
            </a:r>
          </a:p>
          <a:p>
            <a:pPr lvl="1" eaLnBrk="1" hangingPunct="1">
              <a:lnSpc>
                <a:spcPct val="90000"/>
              </a:lnSpc>
              <a:spcAft>
                <a:spcPts val="600"/>
              </a:spcAft>
            </a:pPr>
            <a:r>
              <a:rPr lang="en-US" sz="2400" dirty="0"/>
              <a:t>A</a:t>
            </a:r>
            <a:r>
              <a:rPr lang="en-US" sz="2400" dirty="0" smtClean="0"/>
              <a:t>bsolute security </a:t>
            </a:r>
            <a:r>
              <a:rPr lang="en-US" sz="2400" b="1" i="1" dirty="0"/>
              <a:t>anywhere</a:t>
            </a:r>
            <a:r>
              <a:rPr lang="en-US" sz="2400" dirty="0"/>
              <a:t> is impossible</a:t>
            </a:r>
          </a:p>
          <a:p>
            <a:pPr eaLnBrk="1" hangingPunct="1">
              <a:lnSpc>
                <a:spcPct val="90000"/>
              </a:lnSpc>
              <a:spcAft>
                <a:spcPts val="600"/>
              </a:spcAft>
            </a:pPr>
            <a:r>
              <a:rPr lang="en-US" sz="2800" dirty="0"/>
              <a:t>How can we manage</a:t>
            </a:r>
            <a:r>
              <a:rPr lang="en-US" sz="2800" dirty="0" smtClean="0"/>
              <a:t> software </a:t>
            </a:r>
            <a:r>
              <a:rPr lang="en-US" sz="2800" dirty="0"/>
              <a:t>risks?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box(out)">
                                      <p:cBhvr>
                                        <p:cTn id="7" dur="500"/>
                                        <p:tgtEl>
                                          <p:spTgt spid="14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box(out)">
                                      <p:cBhvr>
                                        <p:cTn id="12" dur="500"/>
                                        <p:tgtEl>
                                          <p:spTgt spid="146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box(out)">
                                      <p:cBhvr>
                                        <p:cTn id="17" dur="500"/>
                                        <p:tgtEl>
                                          <p:spTgt spid="146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box(out)">
                                      <p:cBhvr>
                                        <p:cTn id="22" dur="500"/>
                                        <p:tgtEl>
                                          <p:spTgt spid="146435">
                                            <p:txEl>
                                              <p:pRg st="3" end="3"/>
                                            </p:txEl>
                                          </p:spTgt>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146435">
                                            <p:txEl>
                                              <p:pRg st="4" end="4"/>
                                            </p:txEl>
                                          </p:spTgt>
                                        </p:tgtEl>
                                        <p:attrNameLst>
                                          <p:attrName>style.visibility</p:attrName>
                                        </p:attrNameLst>
                                      </p:cBhvr>
                                      <p:to>
                                        <p:strVal val="visible"/>
                                      </p:to>
                                    </p:set>
                                    <p:animEffect transition="in" filter="box(out)">
                                      <p:cBhvr>
                                        <p:cTn id="25" dur="500"/>
                                        <p:tgtEl>
                                          <p:spTgt spid="1464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46435">
                                            <p:txEl>
                                              <p:pRg st="5" end="5"/>
                                            </p:txEl>
                                          </p:spTgt>
                                        </p:tgtEl>
                                        <p:attrNameLst>
                                          <p:attrName>style.visibility</p:attrName>
                                        </p:attrNameLst>
                                      </p:cBhvr>
                                      <p:to>
                                        <p:strVal val="visible"/>
                                      </p:to>
                                    </p:set>
                                    <p:animEffect transition="in" filter="box(out)">
                                      <p:cBhvr>
                                        <p:cTn id="30" dur="500"/>
                                        <p:tgtEl>
                                          <p:spTgt spid="14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8F27A12-DBC2-AD4C-B02E-2139E1DA164D}" type="slidenum">
              <a:rPr lang="en-US" smtClean="0">
                <a:latin typeface="Times New Roman" charset="0"/>
              </a:rPr>
              <a:pPr/>
              <a:t>110</a:t>
            </a:fld>
            <a:endParaRPr lang="en-US" smtClean="0">
              <a:latin typeface="Times New Roman" charset="0"/>
            </a:endParaRPr>
          </a:p>
        </p:txBody>
      </p:sp>
      <p:sp>
        <p:nvSpPr>
          <p:cNvPr id="121859" name="Rectangle 2"/>
          <p:cNvSpPr>
            <a:spLocks noGrp="1" noChangeArrowheads="1"/>
          </p:cNvSpPr>
          <p:nvPr>
            <p:ph type="title"/>
          </p:nvPr>
        </p:nvSpPr>
        <p:spPr>
          <a:xfrm>
            <a:off x="685800" y="457200"/>
            <a:ext cx="7772400" cy="1143000"/>
          </a:xfrm>
        </p:spPr>
        <p:txBody>
          <a:bodyPr/>
          <a:lstStyle/>
          <a:p>
            <a:pPr eaLnBrk="1" hangingPunct="1"/>
            <a:r>
              <a:rPr lang="en-US"/>
              <a:t>SRE Necessary Skills</a:t>
            </a:r>
          </a:p>
        </p:txBody>
      </p:sp>
      <p:sp>
        <p:nvSpPr>
          <p:cNvPr id="121860" name="Rectangle 3"/>
          <p:cNvSpPr>
            <a:spLocks noGrp="1" noChangeArrowheads="1"/>
          </p:cNvSpPr>
          <p:nvPr>
            <p:ph type="body" idx="1"/>
          </p:nvPr>
        </p:nvSpPr>
        <p:spPr>
          <a:xfrm>
            <a:off x="685800" y="1752600"/>
            <a:ext cx="7924800" cy="4343400"/>
          </a:xfrm>
        </p:spPr>
        <p:txBody>
          <a:bodyPr/>
          <a:lstStyle/>
          <a:p>
            <a:pPr eaLnBrk="1" hangingPunct="1">
              <a:lnSpc>
                <a:spcPct val="90000"/>
              </a:lnSpc>
              <a:spcAft>
                <a:spcPts val="600"/>
              </a:spcAft>
            </a:pPr>
            <a:r>
              <a:rPr lang="en-US" sz="2800" dirty="0"/>
              <a:t>Working knowledge of target assembly code</a:t>
            </a:r>
          </a:p>
          <a:p>
            <a:pPr eaLnBrk="1" hangingPunct="1">
              <a:lnSpc>
                <a:spcPct val="90000"/>
              </a:lnSpc>
              <a:spcAft>
                <a:spcPts val="600"/>
              </a:spcAft>
            </a:pPr>
            <a:r>
              <a:rPr lang="en-US" sz="2800" dirty="0"/>
              <a:t>Experience with the tools</a:t>
            </a:r>
          </a:p>
          <a:p>
            <a:pPr lvl="1" eaLnBrk="1" hangingPunct="1">
              <a:lnSpc>
                <a:spcPct val="90000"/>
              </a:lnSpc>
              <a:spcAft>
                <a:spcPts val="600"/>
              </a:spcAft>
            </a:pPr>
            <a:r>
              <a:rPr lang="en-US" sz="2400" dirty="0"/>
              <a:t>IDA Pro </a:t>
            </a:r>
            <a:r>
              <a:rPr lang="en-US" sz="2000" dirty="0" err="1">
                <a:sym typeface="Symbol" charset="2"/>
              </a:rPr>
              <a:t></a:t>
            </a:r>
            <a:r>
              <a:rPr lang="en-US" sz="2400" dirty="0"/>
              <a:t> sophisticated and complex</a:t>
            </a:r>
          </a:p>
          <a:p>
            <a:pPr lvl="1" eaLnBrk="1" hangingPunct="1">
              <a:lnSpc>
                <a:spcPct val="90000"/>
              </a:lnSpc>
              <a:spcAft>
                <a:spcPts val="600"/>
              </a:spcAft>
            </a:pPr>
            <a:r>
              <a:rPr lang="en-US" sz="2400" b="1" dirty="0" err="1">
                <a:solidFill>
                  <a:schemeClr val="hlink"/>
                </a:solidFill>
              </a:rPr>
              <a:t>OllyDbg</a:t>
            </a:r>
            <a:r>
              <a:rPr lang="en-US" sz="2400" dirty="0"/>
              <a:t> </a:t>
            </a:r>
            <a:r>
              <a:rPr lang="en-US" sz="2000" dirty="0" err="1">
                <a:sym typeface="Symbol" charset="2"/>
              </a:rPr>
              <a:t></a:t>
            </a:r>
            <a:r>
              <a:rPr lang="en-US" sz="2000" dirty="0" smtClean="0">
                <a:sym typeface="Symbol" charset="2"/>
              </a:rPr>
              <a:t> </a:t>
            </a:r>
            <a:r>
              <a:rPr lang="en-US" sz="2400" dirty="0" smtClean="0">
                <a:sym typeface="Symbol" charset="2"/>
              </a:rPr>
              <a:t>good </a:t>
            </a:r>
            <a:r>
              <a:rPr lang="en-US" sz="2400" dirty="0">
                <a:sym typeface="Symbol" charset="2"/>
              </a:rPr>
              <a:t>choice for this class</a:t>
            </a:r>
            <a:endParaRPr lang="en-US" sz="2400" dirty="0"/>
          </a:p>
          <a:p>
            <a:pPr eaLnBrk="1" hangingPunct="1">
              <a:lnSpc>
                <a:spcPct val="90000"/>
              </a:lnSpc>
              <a:spcAft>
                <a:spcPts val="600"/>
              </a:spcAft>
            </a:pPr>
            <a:r>
              <a:rPr lang="en-US" sz="2800" dirty="0"/>
              <a:t>Knowledge of Windows </a:t>
            </a:r>
            <a:r>
              <a:rPr lang="en-US" sz="2800" b="1" dirty="0">
                <a:solidFill>
                  <a:schemeClr val="accent2"/>
                </a:solidFill>
              </a:rPr>
              <a:t>Portable Executable</a:t>
            </a:r>
            <a:r>
              <a:rPr lang="en-US" sz="2800" dirty="0"/>
              <a:t> (PE) file format</a:t>
            </a:r>
          </a:p>
          <a:p>
            <a:pPr eaLnBrk="1" hangingPunct="1">
              <a:lnSpc>
                <a:spcPct val="90000"/>
              </a:lnSpc>
              <a:spcAft>
                <a:spcPts val="600"/>
              </a:spcAft>
            </a:pPr>
            <a:r>
              <a:rPr lang="en-US" sz="2800" dirty="0"/>
              <a:t>Boundless patience and optimism</a:t>
            </a:r>
          </a:p>
          <a:p>
            <a:pPr eaLnBrk="1" hangingPunct="1">
              <a:lnSpc>
                <a:spcPct val="90000"/>
              </a:lnSpc>
              <a:spcAft>
                <a:spcPts val="600"/>
              </a:spcAft>
            </a:pPr>
            <a:r>
              <a:rPr lang="en-US" sz="2800" dirty="0"/>
              <a:t>SRE is a tedious, labor-intensive process!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F2519BD-ACDE-DA43-A97D-FFA3E8339CC9}" type="slidenum">
              <a:rPr lang="en-US" smtClean="0">
                <a:latin typeface="Times New Roman" charset="0"/>
              </a:rPr>
              <a:pPr/>
              <a:t>111</a:t>
            </a:fld>
            <a:endParaRPr lang="en-US" smtClean="0">
              <a:latin typeface="Times New Roman" charset="0"/>
            </a:endParaRPr>
          </a:p>
        </p:txBody>
      </p:sp>
      <p:sp>
        <p:nvSpPr>
          <p:cNvPr id="122883" name="Rectangle 2"/>
          <p:cNvSpPr>
            <a:spLocks noGrp="1" noChangeArrowheads="1"/>
          </p:cNvSpPr>
          <p:nvPr>
            <p:ph type="title"/>
          </p:nvPr>
        </p:nvSpPr>
        <p:spPr/>
        <p:txBody>
          <a:bodyPr/>
          <a:lstStyle/>
          <a:p>
            <a:pPr eaLnBrk="1" hangingPunct="1"/>
            <a:r>
              <a:rPr lang="en-US"/>
              <a:t>SRE Example</a:t>
            </a:r>
          </a:p>
        </p:txBody>
      </p:sp>
      <p:sp>
        <p:nvSpPr>
          <p:cNvPr id="122884" name="Rectangle 3"/>
          <p:cNvSpPr>
            <a:spLocks noGrp="1" noChangeArrowheads="1"/>
          </p:cNvSpPr>
          <p:nvPr>
            <p:ph type="body" idx="1"/>
          </p:nvPr>
        </p:nvSpPr>
        <p:spPr/>
        <p:txBody>
          <a:bodyPr/>
          <a:lstStyle/>
          <a:p>
            <a:pPr eaLnBrk="1" hangingPunct="1">
              <a:spcAft>
                <a:spcPts val="600"/>
              </a:spcAft>
            </a:pPr>
            <a:r>
              <a:rPr lang="en-US" sz="2800" dirty="0"/>
              <a:t>We consider a simple example</a:t>
            </a:r>
          </a:p>
          <a:p>
            <a:pPr eaLnBrk="1" hangingPunct="1">
              <a:spcAft>
                <a:spcPts val="600"/>
              </a:spcAft>
            </a:pPr>
            <a:r>
              <a:rPr lang="en-US" sz="2800" dirty="0"/>
              <a:t>This example only requires </a:t>
            </a:r>
            <a:r>
              <a:rPr lang="en-US" sz="2800" dirty="0" smtClean="0"/>
              <a:t>disassembly </a:t>
            </a:r>
            <a:r>
              <a:rPr lang="en-US" sz="2800" dirty="0" smtClean="0"/>
              <a:t>(IDA Pro used here) </a:t>
            </a:r>
            <a:r>
              <a:rPr lang="en-US" sz="2800" dirty="0"/>
              <a:t>and hex editor</a:t>
            </a:r>
          </a:p>
          <a:p>
            <a:pPr lvl="1" eaLnBrk="1" hangingPunct="1">
              <a:spcAft>
                <a:spcPts val="600"/>
              </a:spcAft>
            </a:pPr>
            <a:r>
              <a:rPr lang="en-US" sz="2400" dirty="0"/>
              <a:t>Trudy disassembles to understand code</a:t>
            </a:r>
          </a:p>
          <a:p>
            <a:pPr lvl="1" eaLnBrk="1" hangingPunct="1">
              <a:spcAft>
                <a:spcPts val="600"/>
              </a:spcAft>
            </a:pPr>
            <a:r>
              <a:rPr lang="en-US" sz="2400" dirty="0"/>
              <a:t>Trudy also wants to </a:t>
            </a:r>
            <a:r>
              <a:rPr lang="en-US" sz="2400" dirty="0" smtClean="0"/>
              <a:t>patch (modify) </a:t>
            </a:r>
            <a:r>
              <a:rPr lang="en-US" sz="2400" dirty="0"/>
              <a:t>the code</a:t>
            </a:r>
          </a:p>
          <a:p>
            <a:pPr eaLnBrk="1" hangingPunct="1">
              <a:spcAft>
                <a:spcPts val="600"/>
              </a:spcAft>
            </a:pPr>
            <a:r>
              <a:rPr lang="en-US" sz="2800" dirty="0"/>
              <a:t>For most real-world code,</a:t>
            </a:r>
            <a:r>
              <a:rPr lang="en-US" sz="2800" dirty="0" smtClean="0"/>
              <a:t> would also </a:t>
            </a:r>
            <a:r>
              <a:rPr lang="en-US" sz="2800" dirty="0"/>
              <a:t>need a debugger </a:t>
            </a:r>
            <a:r>
              <a:rPr lang="en-US" sz="2800" dirty="0" smtClean="0"/>
              <a:t>(e.g., </a:t>
            </a:r>
            <a:r>
              <a:rPr lang="en-US" sz="2800" dirty="0" err="1" smtClean="0"/>
              <a:t>OllyDbg</a:t>
            </a:r>
            <a:r>
              <a:rPr lang="en-US" sz="2800" dirty="0"/>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2B4E4CA-EA1C-C24A-ACD8-7CC18470B9FB}" type="slidenum">
              <a:rPr lang="en-US" smtClean="0">
                <a:latin typeface="Times New Roman" charset="0"/>
              </a:rPr>
              <a:pPr/>
              <a:t>112</a:t>
            </a:fld>
            <a:endParaRPr lang="en-US" smtClean="0">
              <a:latin typeface="Times New Roman" charset="0"/>
            </a:endParaRPr>
          </a:p>
        </p:txBody>
      </p:sp>
      <p:sp>
        <p:nvSpPr>
          <p:cNvPr id="123907" name="Rectangle 2"/>
          <p:cNvSpPr>
            <a:spLocks noGrp="1" noChangeArrowheads="1"/>
          </p:cNvSpPr>
          <p:nvPr>
            <p:ph type="title"/>
          </p:nvPr>
        </p:nvSpPr>
        <p:spPr>
          <a:xfrm>
            <a:off x="685800" y="381000"/>
            <a:ext cx="7772400" cy="1143000"/>
          </a:xfrm>
        </p:spPr>
        <p:txBody>
          <a:bodyPr/>
          <a:lstStyle/>
          <a:p>
            <a:pPr eaLnBrk="1" hangingPunct="1"/>
            <a:r>
              <a:rPr lang="en-US"/>
              <a:t>SRE Example</a:t>
            </a:r>
          </a:p>
        </p:txBody>
      </p:sp>
      <p:sp>
        <p:nvSpPr>
          <p:cNvPr id="123908" name="Rectangle 3"/>
          <p:cNvSpPr>
            <a:spLocks noGrp="1" noChangeArrowheads="1"/>
          </p:cNvSpPr>
          <p:nvPr>
            <p:ph type="body" idx="1"/>
          </p:nvPr>
        </p:nvSpPr>
        <p:spPr>
          <a:xfrm>
            <a:off x="685800" y="1676400"/>
            <a:ext cx="7848600" cy="1143000"/>
          </a:xfrm>
        </p:spPr>
        <p:txBody>
          <a:bodyPr/>
          <a:lstStyle/>
          <a:p>
            <a:pPr eaLnBrk="1" hangingPunct="1">
              <a:lnSpc>
                <a:spcPct val="90000"/>
              </a:lnSpc>
              <a:spcAft>
                <a:spcPts val="1200"/>
              </a:spcAft>
            </a:pPr>
            <a:r>
              <a:rPr lang="en-US" sz="2800" dirty="0"/>
              <a:t>Program requires serial number</a:t>
            </a:r>
          </a:p>
          <a:p>
            <a:pPr eaLnBrk="1" hangingPunct="1">
              <a:lnSpc>
                <a:spcPct val="90000"/>
              </a:lnSpc>
              <a:spcAft>
                <a:spcPts val="1200"/>
              </a:spcAft>
            </a:pPr>
            <a:r>
              <a:rPr lang="en-US" sz="2800" dirty="0"/>
              <a:t>But Trudy doesn’t know the serial number…</a:t>
            </a:r>
          </a:p>
        </p:txBody>
      </p:sp>
      <p:sp>
        <p:nvSpPr>
          <p:cNvPr id="123909" name="Rectangle 4"/>
          <p:cNvSpPr>
            <a:spLocks noChangeArrowheads="1"/>
          </p:cNvSpPr>
          <p:nvPr/>
        </p:nvSpPr>
        <p:spPr bwMode="auto">
          <a:xfrm>
            <a:off x="685800" y="52578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Can Trudy get serial number from exe?</a:t>
            </a:r>
          </a:p>
        </p:txBody>
      </p:sp>
      <p:pic>
        <p:nvPicPr>
          <p:cNvPr id="123910" name="Picture 5" descr="win1.jpg                                                       00146E0CMacintosh HD                   B7464D7A:"/>
          <p:cNvPicPr>
            <a:picLocks noChangeAspect="1" noChangeArrowheads="1"/>
          </p:cNvPicPr>
          <p:nvPr/>
        </p:nvPicPr>
        <p:blipFill>
          <a:blip r:embed="rId2"/>
          <a:srcRect/>
          <a:stretch>
            <a:fillRect/>
          </a:stretch>
        </p:blipFill>
        <p:spPr bwMode="auto">
          <a:xfrm>
            <a:off x="49530" y="3048000"/>
            <a:ext cx="9094470" cy="181610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DE61C1F-1632-3345-BF13-BAC28755C928}" type="slidenum">
              <a:rPr lang="en-US" smtClean="0">
                <a:latin typeface="Times New Roman" charset="0"/>
              </a:rPr>
              <a:pPr/>
              <a:t>113</a:t>
            </a:fld>
            <a:endParaRPr lang="en-US" smtClean="0">
              <a:latin typeface="Times New Roman" charset="0"/>
            </a:endParaRPr>
          </a:p>
        </p:txBody>
      </p:sp>
      <p:sp>
        <p:nvSpPr>
          <p:cNvPr id="124931" name="Rectangle 2"/>
          <p:cNvSpPr>
            <a:spLocks noGrp="1" noChangeArrowheads="1"/>
          </p:cNvSpPr>
          <p:nvPr>
            <p:ph type="title"/>
          </p:nvPr>
        </p:nvSpPr>
        <p:spPr/>
        <p:txBody>
          <a:bodyPr/>
          <a:lstStyle/>
          <a:p>
            <a:pPr eaLnBrk="1" hangingPunct="1"/>
            <a:r>
              <a:rPr lang="en-US"/>
              <a:t>SRE Example</a:t>
            </a:r>
          </a:p>
        </p:txBody>
      </p:sp>
      <p:sp>
        <p:nvSpPr>
          <p:cNvPr id="124932" name="Rectangle 3"/>
          <p:cNvSpPr>
            <a:spLocks noGrp="1" noChangeArrowheads="1"/>
          </p:cNvSpPr>
          <p:nvPr>
            <p:ph type="body" idx="1"/>
          </p:nvPr>
        </p:nvSpPr>
        <p:spPr>
          <a:xfrm>
            <a:off x="685800" y="1752600"/>
            <a:ext cx="7772400" cy="609600"/>
          </a:xfrm>
        </p:spPr>
        <p:txBody>
          <a:bodyPr/>
          <a:lstStyle/>
          <a:p>
            <a:pPr eaLnBrk="1" hangingPunct="1">
              <a:lnSpc>
                <a:spcPct val="90000"/>
              </a:lnSpc>
            </a:pPr>
            <a:r>
              <a:rPr lang="en-US"/>
              <a:t>IDA Pro disassembly</a:t>
            </a:r>
          </a:p>
        </p:txBody>
      </p:sp>
      <p:pic>
        <p:nvPicPr>
          <p:cNvPr id="124933" name="Picture 4" descr="ida1.jpg                                                       00146E0CMacintosh HD                   B7464D7A:"/>
          <p:cNvPicPr>
            <a:picLocks noChangeAspect="1" noChangeArrowheads="1"/>
          </p:cNvPicPr>
          <p:nvPr/>
        </p:nvPicPr>
        <p:blipFill>
          <a:blip r:embed="rId2"/>
          <a:srcRect/>
          <a:stretch>
            <a:fillRect/>
          </a:stretch>
        </p:blipFill>
        <p:spPr bwMode="auto">
          <a:xfrm>
            <a:off x="762000" y="2587625"/>
            <a:ext cx="7696200" cy="2441575"/>
          </a:xfrm>
          <a:prstGeom prst="rect">
            <a:avLst/>
          </a:prstGeom>
          <a:noFill/>
          <a:ln w="9525">
            <a:noFill/>
            <a:miter lim="800000"/>
            <a:headEnd/>
            <a:tailEnd/>
          </a:ln>
        </p:spPr>
      </p:pic>
      <p:sp>
        <p:nvSpPr>
          <p:cNvPr id="287749" name="Rectangle 5"/>
          <p:cNvSpPr>
            <a:spLocks noChangeArrowheads="1"/>
          </p:cNvSpPr>
          <p:nvPr/>
        </p:nvSpPr>
        <p:spPr bwMode="auto">
          <a:xfrm>
            <a:off x="685800" y="5181600"/>
            <a:ext cx="77724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Looks like serial number is </a:t>
            </a:r>
            <a:r>
              <a:rPr lang="en-US" sz="3200">
                <a:latin typeface="Times-Roman" charset="0"/>
              </a:rPr>
              <a:t>S123N456</a:t>
            </a:r>
            <a:endParaRPr lang="en-US" sz="32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7749">
                                            <p:txEl>
                                              <p:pRg st="0" end="0"/>
                                            </p:txEl>
                                          </p:spTgt>
                                        </p:tgtEl>
                                        <p:attrNameLst>
                                          <p:attrName>style.visibility</p:attrName>
                                        </p:attrNameLst>
                                      </p:cBhvr>
                                      <p:to>
                                        <p:strVal val="visible"/>
                                      </p:to>
                                    </p:set>
                                    <p:animEffect transition="in" filter="box(out)">
                                      <p:cBhvr>
                                        <p:cTn id="7" dur="500"/>
                                        <p:tgtEl>
                                          <p:spTgt spid="2877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2DC7477-6626-9549-A8B1-40324147CC4C}" type="slidenum">
              <a:rPr lang="en-US" smtClean="0">
                <a:latin typeface="Times New Roman" charset="0"/>
              </a:rPr>
              <a:pPr/>
              <a:t>114</a:t>
            </a:fld>
            <a:endParaRPr lang="en-US" smtClean="0">
              <a:latin typeface="Times New Roman" charset="0"/>
            </a:endParaRPr>
          </a:p>
        </p:txBody>
      </p:sp>
      <p:sp>
        <p:nvSpPr>
          <p:cNvPr id="125955" name="Rectangle 2"/>
          <p:cNvSpPr>
            <a:spLocks noGrp="1" noChangeArrowheads="1"/>
          </p:cNvSpPr>
          <p:nvPr>
            <p:ph type="title"/>
          </p:nvPr>
        </p:nvSpPr>
        <p:spPr/>
        <p:txBody>
          <a:bodyPr/>
          <a:lstStyle/>
          <a:p>
            <a:pPr eaLnBrk="1" hangingPunct="1"/>
            <a:r>
              <a:rPr lang="en-US"/>
              <a:t>SRE Example</a:t>
            </a:r>
          </a:p>
        </p:txBody>
      </p:sp>
      <p:sp>
        <p:nvSpPr>
          <p:cNvPr id="125956" name="Rectangle 3"/>
          <p:cNvSpPr>
            <a:spLocks noGrp="1" noChangeArrowheads="1"/>
          </p:cNvSpPr>
          <p:nvPr>
            <p:ph type="body" idx="1"/>
          </p:nvPr>
        </p:nvSpPr>
        <p:spPr>
          <a:xfrm>
            <a:off x="685800" y="1828800"/>
            <a:ext cx="7772400" cy="762000"/>
          </a:xfrm>
        </p:spPr>
        <p:txBody>
          <a:bodyPr/>
          <a:lstStyle/>
          <a:p>
            <a:pPr eaLnBrk="1" hangingPunct="1"/>
            <a:r>
              <a:rPr lang="en-US"/>
              <a:t>Try the serial number </a:t>
            </a:r>
            <a:r>
              <a:rPr lang="en-US">
                <a:latin typeface="Times-Roman" charset="0"/>
              </a:rPr>
              <a:t>S123N456</a:t>
            </a:r>
            <a:endParaRPr lang="en-US"/>
          </a:p>
        </p:txBody>
      </p:sp>
      <p:pic>
        <p:nvPicPr>
          <p:cNvPr id="125957" name="Picture 4" descr="win2.jpg                                                       00146E0CMacintosh HD                   B7464D7A:"/>
          <p:cNvPicPr>
            <a:picLocks noChangeAspect="1" noChangeArrowheads="1"/>
          </p:cNvPicPr>
          <p:nvPr/>
        </p:nvPicPr>
        <p:blipFill>
          <a:blip r:embed="rId2"/>
          <a:srcRect/>
          <a:stretch>
            <a:fillRect/>
          </a:stretch>
        </p:blipFill>
        <p:spPr bwMode="auto">
          <a:xfrm>
            <a:off x="63500" y="2743200"/>
            <a:ext cx="9080500" cy="1830070"/>
          </a:xfrm>
          <a:prstGeom prst="rect">
            <a:avLst/>
          </a:prstGeom>
          <a:noFill/>
          <a:ln w="9525">
            <a:noFill/>
            <a:miter lim="800000"/>
            <a:headEnd/>
            <a:tailEnd/>
          </a:ln>
        </p:spPr>
      </p:pic>
      <p:sp>
        <p:nvSpPr>
          <p:cNvPr id="288773" name="Rectangle 5"/>
          <p:cNvSpPr>
            <a:spLocks noChangeArrowheads="1"/>
          </p:cNvSpPr>
          <p:nvPr/>
        </p:nvSpPr>
        <p:spPr bwMode="auto">
          <a:xfrm>
            <a:off x="685800" y="4724400"/>
            <a:ext cx="7772400" cy="1295400"/>
          </a:xfrm>
          <a:prstGeom prst="rect">
            <a:avLst/>
          </a:prstGeom>
          <a:noFill/>
          <a:ln w="9525">
            <a:noFill/>
            <a:miter lim="800000"/>
            <a:headEnd/>
            <a:tailEnd/>
          </a:ln>
        </p:spPr>
        <p:txBody>
          <a:bodyPr>
            <a:prstTxWarp prst="textNoShape">
              <a:avLst/>
            </a:prstTxWarp>
          </a:bodyPr>
          <a:lstStyle/>
          <a:p>
            <a:pPr marL="342900" indent="-342900">
              <a:spcBef>
                <a:spcPct val="20000"/>
              </a:spcBef>
              <a:spcAft>
                <a:spcPts val="600"/>
              </a:spcAft>
              <a:buClr>
                <a:schemeClr val="accent2"/>
              </a:buClr>
              <a:buSzPct val="75000"/>
              <a:buFont typeface="Wingdings" charset="2"/>
              <a:buChar char="q"/>
            </a:pPr>
            <a:r>
              <a:rPr lang="en-US" sz="3200" dirty="0"/>
              <a:t>It works!</a:t>
            </a:r>
          </a:p>
          <a:p>
            <a:pPr marL="342900" indent="-342900">
              <a:spcBef>
                <a:spcPct val="20000"/>
              </a:spcBef>
              <a:spcAft>
                <a:spcPts val="600"/>
              </a:spcAft>
              <a:buClr>
                <a:schemeClr val="accent2"/>
              </a:buClr>
              <a:buSzPct val="75000"/>
              <a:buFont typeface="Wingdings" charset="2"/>
              <a:buChar char="q"/>
            </a:pPr>
            <a:r>
              <a:rPr lang="en-US" sz="3200" dirty="0"/>
              <a:t>Can Trudy do “better”?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8773">
                                            <p:txEl>
                                              <p:pRg st="0" end="0"/>
                                            </p:txEl>
                                          </p:spTgt>
                                        </p:tgtEl>
                                        <p:attrNameLst>
                                          <p:attrName>style.visibility</p:attrName>
                                        </p:attrNameLst>
                                      </p:cBhvr>
                                      <p:to>
                                        <p:strVal val="visible"/>
                                      </p:to>
                                    </p:set>
                                    <p:animEffect transition="in" filter="box(out)">
                                      <p:cBhvr>
                                        <p:cTn id="7" dur="500"/>
                                        <p:tgtEl>
                                          <p:spTgt spid="2887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8773">
                                            <p:txEl>
                                              <p:pRg st="1" end="1"/>
                                            </p:txEl>
                                          </p:spTgt>
                                        </p:tgtEl>
                                        <p:attrNameLst>
                                          <p:attrName>style.visibility</p:attrName>
                                        </p:attrNameLst>
                                      </p:cBhvr>
                                      <p:to>
                                        <p:strVal val="visible"/>
                                      </p:to>
                                    </p:set>
                                    <p:animEffect transition="in" filter="box(out)">
                                      <p:cBhvr>
                                        <p:cTn id="12" dur="500"/>
                                        <p:tgtEl>
                                          <p:spTgt spid="2887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3"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7AD87D2-CA98-1246-B0A2-E784ABF12AAA}" type="slidenum">
              <a:rPr lang="en-US" smtClean="0">
                <a:latin typeface="Times New Roman" charset="0"/>
              </a:rPr>
              <a:pPr/>
              <a:t>115</a:t>
            </a:fld>
            <a:endParaRPr lang="en-US" smtClean="0">
              <a:latin typeface="Times New Roman" charset="0"/>
            </a:endParaRPr>
          </a:p>
        </p:txBody>
      </p:sp>
      <p:sp>
        <p:nvSpPr>
          <p:cNvPr id="126979" name="Rectangle 2"/>
          <p:cNvSpPr>
            <a:spLocks noGrp="1" noChangeArrowheads="1"/>
          </p:cNvSpPr>
          <p:nvPr>
            <p:ph type="title"/>
          </p:nvPr>
        </p:nvSpPr>
        <p:spPr>
          <a:xfrm>
            <a:off x="685800" y="457200"/>
            <a:ext cx="7772400" cy="914400"/>
          </a:xfrm>
        </p:spPr>
        <p:txBody>
          <a:bodyPr/>
          <a:lstStyle/>
          <a:p>
            <a:pPr eaLnBrk="1" hangingPunct="1"/>
            <a:r>
              <a:rPr lang="en-US"/>
              <a:t>SRE Example</a:t>
            </a:r>
          </a:p>
        </p:txBody>
      </p:sp>
      <p:sp>
        <p:nvSpPr>
          <p:cNvPr id="126980" name="Rectangle 3"/>
          <p:cNvSpPr>
            <a:spLocks noGrp="1" noChangeArrowheads="1"/>
          </p:cNvSpPr>
          <p:nvPr>
            <p:ph type="body" idx="1"/>
          </p:nvPr>
        </p:nvSpPr>
        <p:spPr>
          <a:xfrm>
            <a:off x="685800" y="1524000"/>
            <a:ext cx="7772400" cy="609600"/>
          </a:xfrm>
        </p:spPr>
        <p:txBody>
          <a:bodyPr/>
          <a:lstStyle/>
          <a:p>
            <a:pPr eaLnBrk="1" hangingPunct="1">
              <a:lnSpc>
                <a:spcPct val="90000"/>
              </a:lnSpc>
            </a:pPr>
            <a:r>
              <a:rPr lang="en-US"/>
              <a:t>Again, IDA Pro disassembly</a:t>
            </a:r>
          </a:p>
        </p:txBody>
      </p:sp>
      <p:pic>
        <p:nvPicPr>
          <p:cNvPr id="126981" name="Picture 4" descr="ida1.jpg                                                       00146E0CMacintosh HD                   B7464D7A:"/>
          <p:cNvPicPr>
            <a:picLocks noChangeAspect="1" noChangeArrowheads="1"/>
          </p:cNvPicPr>
          <p:nvPr/>
        </p:nvPicPr>
        <p:blipFill>
          <a:blip r:embed="rId2"/>
          <a:srcRect/>
          <a:stretch>
            <a:fillRect/>
          </a:stretch>
        </p:blipFill>
        <p:spPr bwMode="auto">
          <a:xfrm>
            <a:off x="838200" y="2209800"/>
            <a:ext cx="7315200" cy="2320925"/>
          </a:xfrm>
          <a:prstGeom prst="rect">
            <a:avLst/>
          </a:prstGeom>
          <a:noFill/>
          <a:ln w="9525">
            <a:noFill/>
            <a:miter lim="800000"/>
            <a:headEnd/>
            <a:tailEnd/>
          </a:ln>
        </p:spPr>
      </p:pic>
      <p:pic>
        <p:nvPicPr>
          <p:cNvPr id="126982" name="Picture 5" descr="ida2.jpg                                                       00146E0CMacintosh HD                   B7464D7A:"/>
          <p:cNvPicPr>
            <a:picLocks noChangeAspect="1" noChangeArrowheads="1"/>
          </p:cNvPicPr>
          <p:nvPr/>
        </p:nvPicPr>
        <p:blipFill>
          <a:blip r:embed="rId3"/>
          <a:srcRect/>
          <a:stretch>
            <a:fillRect/>
          </a:stretch>
        </p:blipFill>
        <p:spPr bwMode="auto">
          <a:xfrm>
            <a:off x="838200" y="5265738"/>
            <a:ext cx="6629400" cy="754062"/>
          </a:xfrm>
          <a:prstGeom prst="rect">
            <a:avLst/>
          </a:prstGeom>
          <a:noFill/>
          <a:ln w="9525">
            <a:noFill/>
            <a:miter lim="800000"/>
            <a:headEnd/>
            <a:tailEnd/>
          </a:ln>
        </p:spPr>
      </p:pic>
      <p:sp>
        <p:nvSpPr>
          <p:cNvPr id="126983" name="Rectangle 6"/>
          <p:cNvSpPr>
            <a:spLocks noChangeArrowheads="1"/>
          </p:cNvSpPr>
          <p:nvPr/>
        </p:nvSpPr>
        <p:spPr bwMode="auto">
          <a:xfrm>
            <a:off x="685800" y="4572000"/>
            <a:ext cx="77724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And hex view…</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5BBD16D-A89F-F342-8632-1FD5935FAB37}" type="slidenum">
              <a:rPr lang="en-US" smtClean="0">
                <a:latin typeface="Times New Roman" charset="0"/>
              </a:rPr>
              <a:pPr/>
              <a:t>116</a:t>
            </a:fld>
            <a:endParaRPr lang="en-US" smtClean="0">
              <a:latin typeface="Times New Roman" charset="0"/>
            </a:endParaRPr>
          </a:p>
        </p:txBody>
      </p:sp>
      <p:sp>
        <p:nvSpPr>
          <p:cNvPr id="128003" name="Rectangle 2"/>
          <p:cNvSpPr>
            <a:spLocks noGrp="1" noChangeArrowheads="1"/>
          </p:cNvSpPr>
          <p:nvPr>
            <p:ph type="title"/>
          </p:nvPr>
        </p:nvSpPr>
        <p:spPr>
          <a:xfrm>
            <a:off x="685800" y="304800"/>
            <a:ext cx="7772400" cy="914400"/>
          </a:xfrm>
        </p:spPr>
        <p:txBody>
          <a:bodyPr/>
          <a:lstStyle/>
          <a:p>
            <a:pPr eaLnBrk="1" hangingPunct="1"/>
            <a:r>
              <a:rPr lang="en-US"/>
              <a:t>SRE Example</a:t>
            </a:r>
          </a:p>
        </p:txBody>
      </p:sp>
      <p:sp>
        <p:nvSpPr>
          <p:cNvPr id="128004" name="Rectangle 6"/>
          <p:cNvSpPr>
            <a:spLocks noChangeArrowheads="1"/>
          </p:cNvSpPr>
          <p:nvPr/>
        </p:nvSpPr>
        <p:spPr bwMode="auto">
          <a:xfrm>
            <a:off x="685800" y="3581400"/>
            <a:ext cx="7924800" cy="2514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smtClean="0">
                <a:latin typeface="Times-Roman" charset="0"/>
              </a:rPr>
              <a:t>“test </a:t>
            </a:r>
            <a:r>
              <a:rPr lang="en-US" sz="2800" dirty="0" err="1">
                <a:latin typeface="Times-Roman" charset="0"/>
              </a:rPr>
              <a:t>eax,</a:t>
            </a:r>
            <a:r>
              <a:rPr lang="en-US" sz="2800" dirty="0" err="1" smtClean="0">
                <a:latin typeface="Times-Roman" charset="0"/>
              </a:rPr>
              <a:t>eax</a:t>
            </a:r>
            <a:r>
              <a:rPr lang="en-US" sz="2800" dirty="0" smtClean="0">
                <a:latin typeface="Times-Roman" charset="0"/>
              </a:rPr>
              <a:t>”</a:t>
            </a:r>
            <a:r>
              <a:rPr lang="en-US" sz="2800" dirty="0" smtClean="0"/>
              <a:t> </a:t>
            </a:r>
            <a:r>
              <a:rPr lang="en-US" sz="2800" dirty="0"/>
              <a:t>is </a:t>
            </a:r>
            <a:r>
              <a:rPr lang="en-US" sz="2800" dirty="0">
                <a:latin typeface="Times-Roman" charset="0"/>
              </a:rPr>
              <a:t>AND</a:t>
            </a:r>
            <a:r>
              <a:rPr lang="en-US" sz="2800" dirty="0"/>
              <a:t> of </a:t>
            </a:r>
            <a:r>
              <a:rPr lang="en-US" sz="2800" dirty="0" err="1">
                <a:latin typeface="Times-Roman" charset="0"/>
              </a:rPr>
              <a:t>eax</a:t>
            </a:r>
            <a:r>
              <a:rPr lang="en-US" sz="2800" dirty="0"/>
              <a:t> with itself</a:t>
            </a:r>
            <a:endParaRPr lang="en-US" sz="2800" dirty="0" smtClean="0"/>
          </a:p>
          <a:p>
            <a:pPr marL="742950" lvl="1" indent="-285750">
              <a:lnSpc>
                <a:spcPct val="90000"/>
              </a:lnSpc>
              <a:spcBef>
                <a:spcPct val="20000"/>
              </a:spcBef>
              <a:spcAft>
                <a:spcPts val="600"/>
              </a:spcAft>
              <a:buClr>
                <a:schemeClr val="accent2"/>
              </a:buClr>
              <a:buSzPct val="95000"/>
              <a:buFontTx/>
              <a:buChar char="o"/>
            </a:pPr>
            <a:r>
              <a:rPr lang="en-US" dirty="0" smtClean="0">
                <a:ea typeface="ＭＳ Ｐゴシック" charset="-128"/>
                <a:cs typeface="ＭＳ Ｐゴシック" charset="-128"/>
              </a:rPr>
              <a:t>So, zero flag set </a:t>
            </a:r>
            <a:r>
              <a:rPr lang="en-US" dirty="0">
                <a:ea typeface="ＭＳ Ｐゴシック" charset="-128"/>
                <a:cs typeface="ＭＳ Ｐゴシック" charset="-128"/>
              </a:rPr>
              <a:t>only if </a:t>
            </a:r>
            <a:r>
              <a:rPr lang="en-US" dirty="0" err="1">
                <a:latin typeface="Times-Roman" charset="0"/>
                <a:ea typeface="ＭＳ Ｐゴシック" charset="-128"/>
                <a:cs typeface="ＭＳ Ｐゴシック" charset="-128"/>
              </a:rPr>
              <a:t>eax</a:t>
            </a:r>
            <a:r>
              <a:rPr lang="en-US" dirty="0">
                <a:ea typeface="ＭＳ Ｐゴシック" charset="-128"/>
                <a:cs typeface="ＭＳ Ｐゴシック" charset="-128"/>
              </a:rPr>
              <a:t> is 0</a:t>
            </a:r>
            <a:endParaRPr lang="en-US" dirty="0" smtClean="0">
              <a:ea typeface="ＭＳ Ｐゴシック" charset="-128"/>
              <a:cs typeface="ＭＳ Ｐゴシック" charset="-128"/>
            </a:endParaRPr>
          </a:p>
          <a:p>
            <a:pPr marL="742950" lvl="1" indent="-285750">
              <a:lnSpc>
                <a:spcPct val="90000"/>
              </a:lnSpc>
              <a:spcBef>
                <a:spcPct val="20000"/>
              </a:spcBef>
              <a:spcAft>
                <a:spcPts val="600"/>
              </a:spcAft>
              <a:buClr>
                <a:schemeClr val="accent2"/>
              </a:buClr>
              <a:buSzPct val="95000"/>
              <a:buFontTx/>
              <a:buChar char="o"/>
            </a:pPr>
            <a:r>
              <a:rPr lang="en-US" dirty="0" smtClean="0">
                <a:ea typeface="ＭＳ Ｐゴシック" charset="-128"/>
                <a:cs typeface="ＭＳ Ｐゴシック" charset="-128"/>
              </a:rPr>
              <a:t>If </a:t>
            </a:r>
            <a:r>
              <a:rPr lang="en-US" dirty="0">
                <a:latin typeface="Times-Roman" charset="0"/>
                <a:ea typeface="ＭＳ Ｐゴシック" charset="-128"/>
                <a:cs typeface="ＭＳ Ｐゴシック" charset="-128"/>
              </a:rPr>
              <a:t>test</a:t>
            </a:r>
            <a:r>
              <a:rPr lang="en-US" dirty="0">
                <a:ea typeface="ＭＳ Ｐゴシック" charset="-128"/>
                <a:cs typeface="ＭＳ Ｐゴシック" charset="-128"/>
              </a:rPr>
              <a:t> yields 0, then </a:t>
            </a:r>
            <a:r>
              <a:rPr lang="en-US" dirty="0" err="1">
                <a:latin typeface="Times-Roman" charset="0"/>
                <a:ea typeface="ＭＳ Ｐゴシック" charset="-128"/>
                <a:cs typeface="ＭＳ Ｐゴシック" charset="-128"/>
              </a:rPr>
              <a:t>jz</a:t>
            </a:r>
            <a:r>
              <a:rPr lang="en-US" dirty="0">
                <a:ea typeface="ＭＳ Ｐゴシック" charset="-128"/>
                <a:cs typeface="ＭＳ Ｐゴシック" charset="-128"/>
              </a:rPr>
              <a:t> is true</a:t>
            </a:r>
          </a:p>
          <a:p>
            <a:pPr marL="342900" indent="-342900">
              <a:lnSpc>
                <a:spcPct val="90000"/>
              </a:lnSpc>
              <a:spcBef>
                <a:spcPct val="20000"/>
              </a:spcBef>
              <a:spcAft>
                <a:spcPts val="600"/>
              </a:spcAft>
              <a:buClr>
                <a:schemeClr val="accent2"/>
              </a:buClr>
              <a:buSzPct val="75000"/>
              <a:buFont typeface="Wingdings" charset="2"/>
              <a:buChar char="q"/>
            </a:pPr>
            <a:r>
              <a:rPr lang="en-US" sz="2800" dirty="0"/>
              <a:t>Trudy wants </a:t>
            </a:r>
            <a:r>
              <a:rPr lang="en-US" sz="2800" dirty="0" err="1">
                <a:latin typeface="Times-ROman"/>
                <a:cs typeface="Times-ROman"/>
              </a:rPr>
              <a:t>jz</a:t>
            </a:r>
            <a:r>
              <a:rPr lang="en-US" sz="2800" dirty="0"/>
              <a:t> to always be </a:t>
            </a:r>
            <a:r>
              <a:rPr lang="en-US" sz="2800" dirty="0" smtClean="0"/>
              <a:t>true</a:t>
            </a:r>
          </a:p>
          <a:p>
            <a:pPr marL="342900" indent="-342900">
              <a:lnSpc>
                <a:spcPct val="90000"/>
              </a:lnSpc>
              <a:spcBef>
                <a:spcPct val="20000"/>
              </a:spcBef>
              <a:spcAft>
                <a:spcPts val="600"/>
              </a:spcAft>
              <a:buClr>
                <a:schemeClr val="accent2"/>
              </a:buClr>
              <a:buSzPct val="75000"/>
              <a:buFont typeface="Wingdings" charset="2"/>
              <a:buChar char="q"/>
            </a:pPr>
            <a:r>
              <a:rPr lang="en-US" sz="2800" dirty="0"/>
              <a:t>Can Trudy patch exe so </a:t>
            </a:r>
            <a:r>
              <a:rPr lang="en-US" sz="2800" dirty="0" err="1">
                <a:latin typeface="Times-Roman" charset="0"/>
              </a:rPr>
              <a:t>jz</a:t>
            </a:r>
            <a:r>
              <a:rPr lang="en-US" sz="2800" dirty="0"/>
              <a:t> always holds?</a:t>
            </a:r>
          </a:p>
        </p:txBody>
      </p:sp>
      <p:pic>
        <p:nvPicPr>
          <p:cNvPr id="128005" name="Picture 7" descr="ida1.jpg                                                       00146E0CMacintosh HD                   B7464D7A:"/>
          <p:cNvPicPr>
            <a:picLocks noChangeAspect="1" noChangeArrowheads="1"/>
          </p:cNvPicPr>
          <p:nvPr/>
        </p:nvPicPr>
        <p:blipFill>
          <a:blip r:embed="rId2"/>
          <a:srcRect/>
          <a:stretch>
            <a:fillRect/>
          </a:stretch>
        </p:blipFill>
        <p:spPr bwMode="auto">
          <a:xfrm>
            <a:off x="838200" y="1474788"/>
            <a:ext cx="6400800" cy="2030412"/>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48276C6-506A-8F49-8FBA-B7B12A14DC38}" type="slidenum">
              <a:rPr lang="en-US" smtClean="0">
                <a:latin typeface="Times New Roman" charset="0"/>
              </a:rPr>
              <a:pPr/>
              <a:t>117</a:t>
            </a:fld>
            <a:endParaRPr lang="en-US" smtClean="0">
              <a:latin typeface="Times New Roman" charset="0"/>
            </a:endParaRPr>
          </a:p>
        </p:txBody>
      </p:sp>
      <p:sp>
        <p:nvSpPr>
          <p:cNvPr id="129027" name="Rectangle 2"/>
          <p:cNvSpPr>
            <a:spLocks noGrp="1" noChangeArrowheads="1"/>
          </p:cNvSpPr>
          <p:nvPr>
            <p:ph type="title"/>
          </p:nvPr>
        </p:nvSpPr>
        <p:spPr>
          <a:xfrm>
            <a:off x="685800" y="304800"/>
            <a:ext cx="7772400" cy="914400"/>
          </a:xfrm>
        </p:spPr>
        <p:txBody>
          <a:bodyPr/>
          <a:lstStyle/>
          <a:p>
            <a:pPr eaLnBrk="1" hangingPunct="1"/>
            <a:r>
              <a:rPr lang="en-US"/>
              <a:t>SRE Example</a:t>
            </a:r>
          </a:p>
        </p:txBody>
      </p:sp>
      <p:sp>
        <p:nvSpPr>
          <p:cNvPr id="543747" name="Rectangle 3"/>
          <p:cNvSpPr>
            <a:spLocks noGrp="1" noChangeArrowheads="1"/>
          </p:cNvSpPr>
          <p:nvPr>
            <p:ph type="body" idx="1"/>
          </p:nvPr>
        </p:nvSpPr>
        <p:spPr>
          <a:xfrm>
            <a:off x="990600" y="4343400"/>
            <a:ext cx="6629400" cy="1752600"/>
          </a:xfrm>
        </p:spPr>
        <p:txBody>
          <a:bodyPr/>
          <a:lstStyle/>
          <a:p>
            <a:pPr eaLnBrk="1" hangingPunct="1">
              <a:lnSpc>
                <a:spcPct val="90000"/>
              </a:lnSpc>
              <a:buFont typeface="Wingdings" charset="2"/>
              <a:buNone/>
            </a:pPr>
            <a:r>
              <a:rPr lang="en-US" sz="2800"/>
              <a:t>	</a:t>
            </a:r>
            <a:r>
              <a:rPr lang="en-US" sz="2800" b="1">
                <a:solidFill>
                  <a:schemeClr val="accent2"/>
                </a:solidFill>
              </a:rPr>
              <a:t>Assembly</a:t>
            </a:r>
            <a:r>
              <a:rPr lang="en-US" sz="2800"/>
              <a:t>			</a:t>
            </a:r>
            <a:r>
              <a:rPr lang="en-US" sz="2800" b="1">
                <a:solidFill>
                  <a:schemeClr val="accent2"/>
                </a:solidFill>
              </a:rPr>
              <a:t>Hex</a:t>
            </a:r>
            <a:endParaRPr lang="en-US" sz="2800"/>
          </a:p>
          <a:p>
            <a:pPr eaLnBrk="1" hangingPunct="1">
              <a:lnSpc>
                <a:spcPct val="90000"/>
              </a:lnSpc>
              <a:buFont typeface="Wingdings" charset="2"/>
              <a:buNone/>
            </a:pPr>
            <a:r>
              <a:rPr lang="en-US" sz="2800"/>
              <a:t>	</a:t>
            </a:r>
            <a:r>
              <a:rPr lang="en-US" sz="2800">
                <a:latin typeface="Times-Roman" charset="0"/>
              </a:rPr>
              <a:t>test 	eax,eax 		85 C0 …</a:t>
            </a:r>
            <a:endParaRPr lang="en-US" sz="2800"/>
          </a:p>
          <a:p>
            <a:pPr eaLnBrk="1" hangingPunct="1">
              <a:lnSpc>
                <a:spcPct val="90000"/>
              </a:lnSpc>
              <a:buFont typeface="Wingdings" charset="2"/>
              <a:buNone/>
            </a:pPr>
            <a:r>
              <a:rPr lang="en-US" sz="2800"/>
              <a:t>	</a:t>
            </a:r>
            <a:r>
              <a:rPr lang="en-US" sz="2800">
                <a:latin typeface="Times-Roman" charset="0"/>
              </a:rPr>
              <a:t>xor	 	eax,eax 		33 C0 …</a:t>
            </a:r>
            <a:endParaRPr lang="en-US" sz="2800"/>
          </a:p>
        </p:txBody>
      </p:sp>
      <p:sp>
        <p:nvSpPr>
          <p:cNvPr id="543748" name="Rectangle 4"/>
          <p:cNvSpPr>
            <a:spLocks noChangeArrowheads="1"/>
          </p:cNvSpPr>
          <p:nvPr/>
        </p:nvSpPr>
        <p:spPr bwMode="auto">
          <a:xfrm>
            <a:off x="1143000" y="4343400"/>
            <a:ext cx="6248400" cy="1524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543749" name="Line 5"/>
          <p:cNvSpPr>
            <a:spLocks noChangeShapeType="1"/>
          </p:cNvSpPr>
          <p:nvPr/>
        </p:nvSpPr>
        <p:spPr bwMode="auto">
          <a:xfrm>
            <a:off x="1143000" y="4876800"/>
            <a:ext cx="6248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29031" name="Rectangle 6"/>
          <p:cNvSpPr>
            <a:spLocks noChangeArrowheads="1"/>
          </p:cNvSpPr>
          <p:nvPr/>
        </p:nvSpPr>
        <p:spPr bwMode="auto">
          <a:xfrm>
            <a:off x="685800" y="1295400"/>
            <a:ext cx="7924800" cy="533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Can Trudy patch exe so that </a:t>
            </a:r>
            <a:r>
              <a:rPr lang="en-US" sz="2800">
                <a:latin typeface="Times-Roman" charset="0"/>
              </a:rPr>
              <a:t>jz</a:t>
            </a:r>
            <a:r>
              <a:rPr lang="en-US" sz="2800"/>
              <a:t> always true?</a:t>
            </a:r>
          </a:p>
        </p:txBody>
      </p:sp>
      <p:pic>
        <p:nvPicPr>
          <p:cNvPr id="129032" name="Picture 7" descr="ida1.jpg                                                       00146E0CMacintosh HD                   B7464D7A:"/>
          <p:cNvPicPr>
            <a:picLocks noChangeAspect="1" noChangeArrowheads="1"/>
          </p:cNvPicPr>
          <p:nvPr/>
        </p:nvPicPr>
        <p:blipFill>
          <a:blip r:embed="rId3"/>
          <a:srcRect/>
          <a:stretch>
            <a:fillRect/>
          </a:stretch>
        </p:blipFill>
        <p:spPr bwMode="auto">
          <a:xfrm>
            <a:off x="838200" y="1981200"/>
            <a:ext cx="6400800" cy="2030413"/>
          </a:xfrm>
          <a:prstGeom prst="rect">
            <a:avLst/>
          </a:prstGeom>
          <a:noFill/>
          <a:ln w="9525">
            <a:noFill/>
            <a:miter lim="800000"/>
            <a:headEnd/>
            <a:tailEnd/>
          </a:ln>
        </p:spPr>
      </p:pic>
      <p:sp>
        <p:nvSpPr>
          <p:cNvPr id="543752" name="Rectangle 8"/>
          <p:cNvSpPr>
            <a:spLocks noChangeArrowheads="1"/>
          </p:cNvSpPr>
          <p:nvPr/>
        </p:nvSpPr>
        <p:spPr bwMode="auto">
          <a:xfrm>
            <a:off x="2776538" y="3352800"/>
            <a:ext cx="500062" cy="3365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latin typeface="Times-Roman" charset="0"/>
              </a:rPr>
              <a:t>xor</a:t>
            </a:r>
            <a:endParaRPr lang="en-US"/>
          </a:p>
        </p:txBody>
      </p:sp>
      <p:sp>
        <p:nvSpPr>
          <p:cNvPr id="543753" name="Rectangle 9"/>
          <p:cNvSpPr>
            <a:spLocks noChangeArrowheads="1"/>
          </p:cNvSpPr>
          <p:nvPr/>
        </p:nvSpPr>
        <p:spPr bwMode="auto">
          <a:xfrm>
            <a:off x="4495800" y="3435350"/>
            <a:ext cx="1998663" cy="374650"/>
          </a:xfrm>
          <a:prstGeom prst="rect">
            <a:avLst/>
          </a:prstGeom>
          <a:noFill/>
          <a:ln w="9525">
            <a:noFill/>
            <a:miter lim="800000"/>
            <a:headEnd/>
            <a:tailEnd/>
          </a:ln>
        </p:spPr>
        <p:txBody>
          <a:bodyPr wrap="none">
            <a:prstTxWarp prst="textNoShape">
              <a:avLst/>
            </a:prstTxWarp>
            <a:spAutoFit/>
          </a:bodyPr>
          <a:lstStyle/>
          <a:p>
            <a:r>
              <a:rPr lang="en-US" sz="1600" b="1">
                <a:sym typeface="Symbol" charset="2"/>
              </a:rPr>
              <a:t> </a:t>
            </a:r>
            <a:r>
              <a:rPr lang="en-US" sz="1600" b="1">
                <a:latin typeface="Times-Roman" charset="0"/>
                <a:sym typeface="Symbol" charset="2"/>
              </a:rPr>
              <a:t>jz</a:t>
            </a:r>
            <a:r>
              <a:rPr lang="en-US" sz="1600" b="1">
                <a:sym typeface="Symbol" charset="2"/>
              </a:rPr>
              <a:t> always true!!!</a:t>
            </a:r>
            <a:endParaRPr lang="en-US"/>
          </a:p>
        </p:txBody>
      </p:sp>
      <p:sp>
        <p:nvSpPr>
          <p:cNvPr id="543754" name="Line 10"/>
          <p:cNvSpPr>
            <a:spLocks noChangeShapeType="1"/>
          </p:cNvSpPr>
          <p:nvPr/>
        </p:nvSpPr>
        <p:spPr bwMode="auto">
          <a:xfrm>
            <a:off x="4876800" y="4343400"/>
            <a:ext cx="0" cy="1524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543753"/>
                                        </p:tgtEl>
                                        <p:attrNameLst>
                                          <p:attrName>style.visibility</p:attrName>
                                        </p:attrNameLst>
                                      </p:cBhvr>
                                      <p:to>
                                        <p:strVal val="visible"/>
                                      </p:to>
                                    </p:set>
                                    <p:anim calcmode="lin" valueType="num">
                                      <p:cBhvr additive="base">
                                        <p:cTn id="11" dur="500" fill="hold"/>
                                        <p:tgtEl>
                                          <p:spTgt spid="543753"/>
                                        </p:tgtEl>
                                        <p:attrNameLst>
                                          <p:attrName>ppt_x</p:attrName>
                                        </p:attrNameLst>
                                      </p:cBhvr>
                                      <p:tavLst>
                                        <p:tav tm="0">
                                          <p:val>
                                            <p:strVal val="1+#ppt_w/2"/>
                                          </p:val>
                                        </p:tav>
                                        <p:tav tm="100000">
                                          <p:val>
                                            <p:strVal val="#ppt_x"/>
                                          </p:val>
                                        </p:tav>
                                      </p:tavLst>
                                    </p:anim>
                                    <p:anim calcmode="lin" valueType="num">
                                      <p:cBhvr additive="base">
                                        <p:cTn id="12" dur="500" fill="hold"/>
                                        <p:tgtEl>
                                          <p:spTgt spid="54375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Arrow"/>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3748"/>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543749"/>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543754"/>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543747">
                                            <p:txEl>
                                              <p:pRg st="0" end="0"/>
                                            </p:txEl>
                                          </p:spTgt>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499"/>
                                          </p:stCondLst>
                                        </p:cTn>
                                        <p:tgtEl>
                                          <p:spTgt spid="543747">
                                            <p:txEl>
                                              <p:pRg st="1" end="1"/>
                                            </p:txEl>
                                          </p:spTgt>
                                        </p:tgtEl>
                                        <p:attrNameLst>
                                          <p:attrName>style.visibility</p:attrName>
                                        </p:attrNameLst>
                                      </p:cBhvr>
                                      <p:to>
                                        <p:strVal val="visible"/>
                                      </p:to>
                                    </p:se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543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utoUpdateAnimBg="0" advAuto="0"/>
      <p:bldP spid="543748" grpId="0" animBg="1"/>
      <p:bldP spid="543749" grpId="0" animBg="1"/>
      <p:bldP spid="543752" grpId="0" autoUpdateAnimBg="0"/>
      <p:bldP spid="543753" grpId="0" autoUpdateAnimBg="0"/>
      <p:bldP spid="54375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B1080BD-ED43-E54E-BD12-4803F883F3EE}" type="slidenum">
              <a:rPr lang="en-US" smtClean="0">
                <a:latin typeface="Times New Roman" charset="0"/>
              </a:rPr>
              <a:pPr/>
              <a:t>118</a:t>
            </a:fld>
            <a:endParaRPr lang="en-US" smtClean="0">
              <a:latin typeface="Times New Roman" charset="0"/>
            </a:endParaRPr>
          </a:p>
        </p:txBody>
      </p:sp>
      <p:sp>
        <p:nvSpPr>
          <p:cNvPr id="130051" name="Rectangle 2"/>
          <p:cNvSpPr>
            <a:spLocks noGrp="1" noChangeArrowheads="1"/>
          </p:cNvSpPr>
          <p:nvPr>
            <p:ph type="title"/>
          </p:nvPr>
        </p:nvSpPr>
        <p:spPr>
          <a:xfrm>
            <a:off x="685800" y="381000"/>
            <a:ext cx="7772400" cy="1143000"/>
          </a:xfrm>
        </p:spPr>
        <p:txBody>
          <a:bodyPr/>
          <a:lstStyle/>
          <a:p>
            <a:pPr eaLnBrk="1" hangingPunct="1"/>
            <a:r>
              <a:rPr lang="en-US"/>
              <a:t>SRE Example</a:t>
            </a:r>
          </a:p>
        </p:txBody>
      </p:sp>
      <p:sp>
        <p:nvSpPr>
          <p:cNvPr id="130052" name="Rectangle 3"/>
          <p:cNvSpPr>
            <a:spLocks noGrp="1" noChangeArrowheads="1"/>
          </p:cNvSpPr>
          <p:nvPr>
            <p:ph type="body" idx="1"/>
          </p:nvPr>
        </p:nvSpPr>
        <p:spPr>
          <a:xfrm>
            <a:off x="685800" y="1752600"/>
            <a:ext cx="7772400" cy="685800"/>
          </a:xfrm>
        </p:spPr>
        <p:txBody>
          <a:bodyPr/>
          <a:lstStyle/>
          <a:p>
            <a:pPr eaLnBrk="1" hangingPunct="1"/>
            <a:r>
              <a:rPr lang="en-US" dirty="0" smtClean="0"/>
              <a:t>Can edit </a:t>
            </a:r>
            <a:r>
              <a:rPr lang="en-US" dirty="0" err="1"/>
              <a:t>serial.exe</a:t>
            </a:r>
            <a:r>
              <a:rPr lang="en-US" dirty="0"/>
              <a:t> with hex editor</a:t>
            </a:r>
          </a:p>
        </p:txBody>
      </p:sp>
      <p:sp>
        <p:nvSpPr>
          <p:cNvPr id="130053" name="Rectangle 4"/>
          <p:cNvSpPr>
            <a:spLocks noChangeArrowheads="1"/>
          </p:cNvSpPr>
          <p:nvPr/>
        </p:nvSpPr>
        <p:spPr bwMode="auto">
          <a:xfrm>
            <a:off x="420688" y="2968625"/>
            <a:ext cx="1331912" cy="446088"/>
          </a:xfrm>
          <a:prstGeom prst="rect">
            <a:avLst/>
          </a:prstGeom>
          <a:noFill/>
          <a:ln w="9525">
            <a:noFill/>
            <a:miter lim="800000"/>
            <a:headEnd/>
            <a:tailEnd/>
          </a:ln>
        </p:spPr>
        <p:txBody>
          <a:bodyPr wrap="none">
            <a:prstTxWarp prst="textNoShape">
              <a:avLst/>
            </a:prstTxWarp>
            <a:spAutoFit/>
          </a:bodyPr>
          <a:lstStyle/>
          <a:p>
            <a:r>
              <a:rPr lang="en-US" sz="2000"/>
              <a:t>serial.exe</a:t>
            </a:r>
            <a:endParaRPr lang="en-US"/>
          </a:p>
        </p:txBody>
      </p:sp>
      <p:sp>
        <p:nvSpPr>
          <p:cNvPr id="130054" name="Rectangle 5"/>
          <p:cNvSpPr>
            <a:spLocks noChangeArrowheads="1"/>
          </p:cNvSpPr>
          <p:nvPr/>
        </p:nvSpPr>
        <p:spPr bwMode="auto">
          <a:xfrm>
            <a:off x="76200" y="4400550"/>
            <a:ext cx="1990725" cy="446088"/>
          </a:xfrm>
          <a:prstGeom prst="rect">
            <a:avLst/>
          </a:prstGeom>
          <a:noFill/>
          <a:ln w="9525">
            <a:noFill/>
            <a:miter lim="800000"/>
            <a:headEnd/>
            <a:tailEnd/>
          </a:ln>
        </p:spPr>
        <p:txBody>
          <a:bodyPr wrap="none">
            <a:prstTxWarp prst="textNoShape">
              <a:avLst/>
            </a:prstTxWarp>
            <a:spAutoFit/>
          </a:bodyPr>
          <a:lstStyle/>
          <a:p>
            <a:r>
              <a:rPr lang="en-US" sz="2000"/>
              <a:t>serialPatch.exe</a:t>
            </a:r>
            <a:endParaRPr lang="en-US"/>
          </a:p>
        </p:txBody>
      </p:sp>
      <p:sp>
        <p:nvSpPr>
          <p:cNvPr id="130055" name="Rectangle 6"/>
          <p:cNvSpPr>
            <a:spLocks noChangeArrowheads="1"/>
          </p:cNvSpPr>
          <p:nvPr/>
        </p:nvSpPr>
        <p:spPr bwMode="auto">
          <a:xfrm>
            <a:off x="685800" y="5257800"/>
            <a:ext cx="79248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Save as serialPatch.exe</a:t>
            </a:r>
          </a:p>
        </p:txBody>
      </p:sp>
      <p:sp>
        <p:nvSpPr>
          <p:cNvPr id="130056" name="Line 7"/>
          <p:cNvSpPr>
            <a:spLocks noChangeShapeType="1"/>
          </p:cNvSpPr>
          <p:nvPr/>
        </p:nvSpPr>
        <p:spPr bwMode="auto">
          <a:xfrm>
            <a:off x="685800" y="3962400"/>
            <a:ext cx="7239000" cy="0"/>
          </a:xfrm>
          <a:prstGeom prst="line">
            <a:avLst/>
          </a:prstGeom>
          <a:noFill/>
          <a:ln w="38100">
            <a:solidFill>
              <a:schemeClr val="tx1"/>
            </a:solidFill>
            <a:prstDash val="dash"/>
            <a:round/>
            <a:headEnd/>
            <a:tailEnd/>
          </a:ln>
        </p:spPr>
        <p:txBody>
          <a:bodyPr wrap="none" anchor="ctr">
            <a:prstTxWarp prst="textNoShape">
              <a:avLst/>
            </a:prstTxWarp>
          </a:bodyPr>
          <a:lstStyle/>
          <a:p>
            <a:endParaRPr lang="en-US"/>
          </a:p>
        </p:txBody>
      </p:sp>
      <p:pic>
        <p:nvPicPr>
          <p:cNvPr id="130057" name="Picture 8" descr="hex1.jpg                                                       00146E0CMacintosh HD                   B7464D7A:"/>
          <p:cNvPicPr>
            <a:picLocks noChangeAspect="1" noChangeArrowheads="1"/>
          </p:cNvPicPr>
          <p:nvPr/>
        </p:nvPicPr>
        <p:blipFill>
          <a:blip r:embed="rId2"/>
          <a:srcRect/>
          <a:stretch>
            <a:fillRect/>
          </a:stretch>
        </p:blipFill>
        <p:spPr bwMode="auto">
          <a:xfrm>
            <a:off x="2209800" y="2667000"/>
            <a:ext cx="5715000" cy="990600"/>
          </a:xfrm>
          <a:prstGeom prst="rect">
            <a:avLst/>
          </a:prstGeom>
          <a:noFill/>
          <a:ln w="9525">
            <a:noFill/>
            <a:miter lim="800000"/>
            <a:headEnd/>
            <a:tailEnd/>
          </a:ln>
        </p:spPr>
      </p:pic>
      <p:pic>
        <p:nvPicPr>
          <p:cNvPr id="130058" name="Picture 9" descr="hex2.jpg                                                       00146E0CMacintosh HD                   B7464D7A:"/>
          <p:cNvPicPr>
            <a:picLocks noChangeAspect="1" noChangeArrowheads="1"/>
          </p:cNvPicPr>
          <p:nvPr/>
        </p:nvPicPr>
        <p:blipFill>
          <a:blip r:embed="rId3"/>
          <a:srcRect/>
          <a:stretch>
            <a:fillRect/>
          </a:stretch>
        </p:blipFill>
        <p:spPr bwMode="auto">
          <a:xfrm>
            <a:off x="2209800" y="4138613"/>
            <a:ext cx="5715000" cy="966787"/>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8617961-B1A3-464A-9BF6-E9888DF11BF4}" type="slidenum">
              <a:rPr lang="en-US" smtClean="0">
                <a:latin typeface="Times New Roman" charset="0"/>
              </a:rPr>
              <a:pPr/>
              <a:t>119</a:t>
            </a:fld>
            <a:endParaRPr lang="en-US" smtClean="0">
              <a:latin typeface="Times New Roman" charset="0"/>
            </a:endParaRPr>
          </a:p>
        </p:txBody>
      </p:sp>
      <p:sp>
        <p:nvSpPr>
          <p:cNvPr id="131075" name="Rectangle 2"/>
          <p:cNvSpPr>
            <a:spLocks noGrp="1" noChangeArrowheads="1"/>
          </p:cNvSpPr>
          <p:nvPr>
            <p:ph type="title"/>
          </p:nvPr>
        </p:nvSpPr>
        <p:spPr/>
        <p:txBody>
          <a:bodyPr/>
          <a:lstStyle/>
          <a:p>
            <a:pPr eaLnBrk="1" hangingPunct="1"/>
            <a:r>
              <a:rPr lang="en-US"/>
              <a:t>SRE Example</a:t>
            </a:r>
          </a:p>
        </p:txBody>
      </p:sp>
      <p:sp>
        <p:nvSpPr>
          <p:cNvPr id="131076" name="Rectangle 3"/>
          <p:cNvSpPr>
            <a:spLocks noGrp="1" noChangeArrowheads="1"/>
          </p:cNvSpPr>
          <p:nvPr>
            <p:ph type="body" idx="1"/>
          </p:nvPr>
        </p:nvSpPr>
        <p:spPr>
          <a:xfrm>
            <a:off x="685800" y="4038600"/>
            <a:ext cx="7772400" cy="1371600"/>
          </a:xfrm>
        </p:spPr>
        <p:txBody>
          <a:bodyPr/>
          <a:lstStyle/>
          <a:p>
            <a:pPr eaLnBrk="1" hangingPunct="1">
              <a:spcAft>
                <a:spcPts val="600"/>
              </a:spcAft>
            </a:pPr>
            <a:r>
              <a:rPr lang="en-US" b="1" dirty="0">
                <a:solidFill>
                  <a:schemeClr val="accent2"/>
                </a:solidFill>
              </a:rPr>
              <a:t>Any</a:t>
            </a:r>
            <a:r>
              <a:rPr lang="en-US" dirty="0"/>
              <a:t> “serial number” now works!</a:t>
            </a:r>
          </a:p>
          <a:p>
            <a:pPr eaLnBrk="1" hangingPunct="1">
              <a:spcAft>
                <a:spcPts val="600"/>
              </a:spcAft>
            </a:pPr>
            <a:r>
              <a:rPr lang="en-US" dirty="0"/>
              <a:t>Very convenient for </a:t>
            </a:r>
            <a:r>
              <a:rPr lang="en-US" dirty="0" smtClean="0"/>
              <a:t>Trudy</a:t>
            </a:r>
            <a:endParaRPr lang="en-US" dirty="0"/>
          </a:p>
        </p:txBody>
      </p:sp>
      <p:pic>
        <p:nvPicPr>
          <p:cNvPr id="131077" name="Picture 4" descr="win3.jpg                                                       00146E0CMacintosh HD                   B7464D7A:"/>
          <p:cNvPicPr>
            <a:picLocks noChangeAspect="1" noChangeArrowheads="1"/>
          </p:cNvPicPr>
          <p:nvPr/>
        </p:nvPicPr>
        <p:blipFill>
          <a:blip r:embed="rId2"/>
          <a:srcRect/>
          <a:stretch>
            <a:fillRect/>
          </a:stretch>
        </p:blipFill>
        <p:spPr bwMode="auto">
          <a:xfrm>
            <a:off x="0" y="2025650"/>
            <a:ext cx="9134856" cy="172821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B7A076F-771A-6C43-80BA-39A4E6CD37CD}" type="slidenum">
              <a:rPr lang="en-US" smtClean="0">
                <a:latin typeface="Times New Roman" charset="0"/>
              </a:rPr>
              <a:pPr/>
              <a:t>12</a:t>
            </a:fld>
            <a:endParaRPr lang="en-US" smtClean="0">
              <a:latin typeface="Times New Roman" charset="0"/>
            </a:endParaRPr>
          </a:p>
        </p:txBody>
      </p:sp>
      <p:sp>
        <p:nvSpPr>
          <p:cNvPr id="24579" name="Rectangle 2"/>
          <p:cNvSpPr>
            <a:spLocks noGrp="1" noChangeArrowheads="1"/>
          </p:cNvSpPr>
          <p:nvPr>
            <p:ph type="title"/>
          </p:nvPr>
        </p:nvSpPr>
        <p:spPr/>
        <p:txBody>
          <a:bodyPr/>
          <a:lstStyle/>
          <a:p>
            <a:pPr eaLnBrk="1" hangingPunct="1"/>
            <a:r>
              <a:rPr lang="en-US"/>
              <a:t>Program Flaws</a:t>
            </a:r>
          </a:p>
        </p:txBody>
      </p:sp>
      <p:sp>
        <p:nvSpPr>
          <p:cNvPr id="24580"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dirty="0"/>
              <a:t>Program flaws are </a:t>
            </a:r>
            <a:r>
              <a:rPr lang="en-US" b="1" dirty="0">
                <a:solidFill>
                  <a:schemeClr val="hlink"/>
                </a:solidFill>
              </a:rPr>
              <a:t>unintentional</a:t>
            </a:r>
            <a:endParaRPr lang="en-US" dirty="0"/>
          </a:p>
          <a:p>
            <a:pPr lvl="1" eaLnBrk="1" hangingPunct="1">
              <a:lnSpc>
                <a:spcPct val="90000"/>
              </a:lnSpc>
              <a:spcAft>
                <a:spcPts val="600"/>
              </a:spcAft>
            </a:pPr>
            <a:r>
              <a:rPr lang="en-US" dirty="0"/>
              <a:t>But</a:t>
            </a:r>
            <a:r>
              <a:rPr lang="en-US" dirty="0" smtClean="0"/>
              <a:t> can still </a:t>
            </a:r>
            <a:r>
              <a:rPr lang="en-US" dirty="0"/>
              <a:t>create security risks</a:t>
            </a:r>
          </a:p>
          <a:p>
            <a:pPr eaLnBrk="1" hangingPunct="1">
              <a:lnSpc>
                <a:spcPct val="90000"/>
              </a:lnSpc>
              <a:spcAft>
                <a:spcPts val="600"/>
              </a:spcAft>
            </a:pPr>
            <a:r>
              <a:rPr lang="en-US" dirty="0"/>
              <a:t>We’ll consider 3 types of flaws</a:t>
            </a:r>
          </a:p>
          <a:p>
            <a:pPr lvl="1" eaLnBrk="1" hangingPunct="1">
              <a:lnSpc>
                <a:spcPct val="90000"/>
              </a:lnSpc>
              <a:spcAft>
                <a:spcPts val="600"/>
              </a:spcAft>
            </a:pPr>
            <a:r>
              <a:rPr lang="en-US" dirty="0"/>
              <a:t>Buffer overflow (smashing the stack)</a:t>
            </a:r>
          </a:p>
          <a:p>
            <a:pPr lvl="1" eaLnBrk="1" hangingPunct="1">
              <a:lnSpc>
                <a:spcPct val="90000"/>
              </a:lnSpc>
              <a:spcAft>
                <a:spcPts val="600"/>
              </a:spcAft>
            </a:pPr>
            <a:r>
              <a:rPr lang="en-US" dirty="0"/>
              <a:t>Incomplete mediation</a:t>
            </a:r>
          </a:p>
          <a:p>
            <a:pPr lvl="1" eaLnBrk="1" hangingPunct="1">
              <a:lnSpc>
                <a:spcPct val="90000"/>
              </a:lnSpc>
              <a:spcAft>
                <a:spcPts val="600"/>
              </a:spcAft>
            </a:pPr>
            <a:r>
              <a:rPr lang="en-US" dirty="0"/>
              <a:t>Race conditions</a:t>
            </a:r>
          </a:p>
          <a:p>
            <a:pPr eaLnBrk="1" hangingPunct="1">
              <a:lnSpc>
                <a:spcPct val="90000"/>
              </a:lnSpc>
              <a:spcAft>
                <a:spcPts val="600"/>
              </a:spcAft>
            </a:pPr>
            <a:r>
              <a:rPr lang="en-US" dirty="0"/>
              <a:t>These are</a:t>
            </a:r>
            <a:r>
              <a:rPr lang="en-US" dirty="0" smtClean="0"/>
              <a:t> the most </a:t>
            </a:r>
            <a:r>
              <a:rPr lang="en-US" dirty="0"/>
              <a:t>common</a:t>
            </a:r>
            <a:r>
              <a:rPr lang="en-US" dirty="0" smtClean="0"/>
              <a:t> flaws</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43AFE2E-5C51-2647-A337-143C90AEDE00}" type="slidenum">
              <a:rPr lang="en-US" smtClean="0">
                <a:latin typeface="Times New Roman" charset="0"/>
              </a:rPr>
              <a:pPr/>
              <a:t>120</a:t>
            </a:fld>
            <a:endParaRPr lang="en-US" smtClean="0">
              <a:latin typeface="Times New Roman" charset="0"/>
            </a:endParaRPr>
          </a:p>
        </p:txBody>
      </p:sp>
      <p:sp>
        <p:nvSpPr>
          <p:cNvPr id="132099" name="Rectangle 2"/>
          <p:cNvSpPr>
            <a:spLocks noGrp="1" noChangeArrowheads="1"/>
          </p:cNvSpPr>
          <p:nvPr>
            <p:ph type="title"/>
          </p:nvPr>
        </p:nvSpPr>
        <p:spPr>
          <a:xfrm>
            <a:off x="685800" y="228600"/>
            <a:ext cx="7772400" cy="990600"/>
          </a:xfrm>
        </p:spPr>
        <p:txBody>
          <a:bodyPr/>
          <a:lstStyle/>
          <a:p>
            <a:pPr eaLnBrk="1" hangingPunct="1"/>
            <a:r>
              <a:rPr lang="en-US"/>
              <a:t>SRE Example</a:t>
            </a:r>
          </a:p>
        </p:txBody>
      </p:sp>
      <p:sp>
        <p:nvSpPr>
          <p:cNvPr id="132100" name="Rectangle 3"/>
          <p:cNvSpPr>
            <a:spLocks noGrp="1" noChangeArrowheads="1"/>
          </p:cNvSpPr>
          <p:nvPr>
            <p:ph type="body" idx="1"/>
          </p:nvPr>
        </p:nvSpPr>
        <p:spPr>
          <a:xfrm>
            <a:off x="685800" y="1143000"/>
            <a:ext cx="7772400" cy="685800"/>
          </a:xfrm>
        </p:spPr>
        <p:txBody>
          <a:bodyPr/>
          <a:lstStyle/>
          <a:p>
            <a:pPr eaLnBrk="1" hangingPunct="1"/>
            <a:r>
              <a:rPr lang="en-US" dirty="0"/>
              <a:t>Back to IDA Pro disassembly…</a:t>
            </a:r>
          </a:p>
        </p:txBody>
      </p:sp>
      <p:pic>
        <p:nvPicPr>
          <p:cNvPr id="132101" name="Picture 4" descr="idaPatch.jpg                                                   00146E0CMacintosh HD                   B7464D7A:"/>
          <p:cNvPicPr>
            <a:picLocks noChangeAspect="1" noChangeArrowheads="1"/>
          </p:cNvPicPr>
          <p:nvPr/>
        </p:nvPicPr>
        <p:blipFill>
          <a:blip r:embed="rId2"/>
          <a:srcRect/>
          <a:stretch>
            <a:fillRect/>
          </a:stretch>
        </p:blipFill>
        <p:spPr bwMode="auto">
          <a:xfrm>
            <a:off x="2514600" y="4308475"/>
            <a:ext cx="6400800" cy="2016125"/>
          </a:xfrm>
          <a:prstGeom prst="rect">
            <a:avLst/>
          </a:prstGeom>
          <a:noFill/>
          <a:ln w="9525">
            <a:noFill/>
            <a:miter lim="800000"/>
            <a:headEnd/>
            <a:tailEnd/>
          </a:ln>
        </p:spPr>
      </p:pic>
      <p:pic>
        <p:nvPicPr>
          <p:cNvPr id="132102" name="Picture 5" descr="ida1.jpg                                                       00146E0CMacintosh HD                   B7464D7A:"/>
          <p:cNvPicPr>
            <a:picLocks noChangeAspect="1" noChangeArrowheads="1"/>
          </p:cNvPicPr>
          <p:nvPr/>
        </p:nvPicPr>
        <p:blipFill>
          <a:blip r:embed="rId3"/>
          <a:srcRect/>
          <a:stretch>
            <a:fillRect/>
          </a:stretch>
        </p:blipFill>
        <p:spPr bwMode="auto">
          <a:xfrm>
            <a:off x="2514600" y="1905000"/>
            <a:ext cx="6400800" cy="2030413"/>
          </a:xfrm>
          <a:prstGeom prst="rect">
            <a:avLst/>
          </a:prstGeom>
          <a:noFill/>
          <a:ln w="9525">
            <a:noFill/>
            <a:miter lim="800000"/>
            <a:headEnd/>
            <a:tailEnd/>
          </a:ln>
        </p:spPr>
      </p:pic>
      <p:sp>
        <p:nvSpPr>
          <p:cNvPr id="132103" name="Rectangle 6"/>
          <p:cNvSpPr>
            <a:spLocks noChangeArrowheads="1"/>
          </p:cNvSpPr>
          <p:nvPr/>
        </p:nvSpPr>
        <p:spPr bwMode="auto">
          <a:xfrm>
            <a:off x="533400" y="2754313"/>
            <a:ext cx="1331913" cy="446087"/>
          </a:xfrm>
          <a:prstGeom prst="rect">
            <a:avLst/>
          </a:prstGeom>
          <a:noFill/>
          <a:ln w="9525">
            <a:noFill/>
            <a:miter lim="800000"/>
            <a:headEnd/>
            <a:tailEnd/>
          </a:ln>
        </p:spPr>
        <p:txBody>
          <a:bodyPr wrap="none">
            <a:prstTxWarp prst="textNoShape">
              <a:avLst/>
            </a:prstTxWarp>
            <a:spAutoFit/>
          </a:bodyPr>
          <a:lstStyle/>
          <a:p>
            <a:r>
              <a:rPr lang="en-US" sz="2000"/>
              <a:t>serial.exe</a:t>
            </a:r>
          </a:p>
        </p:txBody>
      </p:sp>
      <p:sp>
        <p:nvSpPr>
          <p:cNvPr id="132104" name="Rectangle 7"/>
          <p:cNvSpPr>
            <a:spLocks noChangeArrowheads="1"/>
          </p:cNvSpPr>
          <p:nvPr/>
        </p:nvSpPr>
        <p:spPr bwMode="auto">
          <a:xfrm>
            <a:off x="228600" y="4964113"/>
            <a:ext cx="1990725" cy="446087"/>
          </a:xfrm>
          <a:prstGeom prst="rect">
            <a:avLst/>
          </a:prstGeom>
          <a:noFill/>
          <a:ln w="9525">
            <a:noFill/>
            <a:miter lim="800000"/>
            <a:headEnd/>
            <a:tailEnd/>
          </a:ln>
        </p:spPr>
        <p:txBody>
          <a:bodyPr wrap="none">
            <a:prstTxWarp prst="textNoShape">
              <a:avLst/>
            </a:prstTxWarp>
            <a:spAutoFit/>
          </a:bodyPr>
          <a:lstStyle/>
          <a:p>
            <a:r>
              <a:rPr lang="en-US" sz="2000"/>
              <a:t>serialPatch.exe</a:t>
            </a:r>
          </a:p>
        </p:txBody>
      </p:sp>
      <p:sp>
        <p:nvSpPr>
          <p:cNvPr id="132105" name="Line 8"/>
          <p:cNvSpPr>
            <a:spLocks noChangeShapeType="1"/>
          </p:cNvSpPr>
          <p:nvPr/>
        </p:nvSpPr>
        <p:spPr bwMode="auto">
          <a:xfrm>
            <a:off x="304800" y="4114800"/>
            <a:ext cx="8610600" cy="0"/>
          </a:xfrm>
          <a:prstGeom prst="line">
            <a:avLst/>
          </a:prstGeom>
          <a:noFill/>
          <a:ln w="38100">
            <a:solidFill>
              <a:schemeClr val="tx1"/>
            </a:solidFill>
            <a:prstDash val="dash"/>
            <a:round/>
            <a:headEnd/>
            <a:tailEnd/>
          </a:ln>
        </p:spPr>
        <p:txBody>
          <a:bodyPr wrap="none" anchor="ctr">
            <a:prstTxWarp prst="textNoShape">
              <a:avLst/>
            </a:prstTxWarp>
          </a:bodyPr>
          <a:lstStyle/>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1383F96-B017-8548-ADBC-8D34D8A702BC}" type="slidenum">
              <a:rPr lang="en-US" smtClean="0">
                <a:latin typeface="Times New Roman" charset="0"/>
              </a:rPr>
              <a:pPr/>
              <a:t>121</a:t>
            </a:fld>
            <a:endParaRPr lang="en-US" smtClean="0">
              <a:latin typeface="Times New Roman" charset="0"/>
            </a:endParaRPr>
          </a:p>
        </p:txBody>
      </p:sp>
      <p:sp>
        <p:nvSpPr>
          <p:cNvPr id="133123" name="Rectangle 2"/>
          <p:cNvSpPr>
            <a:spLocks noGrp="1" noChangeArrowheads="1"/>
          </p:cNvSpPr>
          <p:nvPr>
            <p:ph type="title"/>
          </p:nvPr>
        </p:nvSpPr>
        <p:spPr>
          <a:xfrm>
            <a:off x="685800" y="381000"/>
            <a:ext cx="7772400" cy="990600"/>
          </a:xfrm>
        </p:spPr>
        <p:txBody>
          <a:bodyPr/>
          <a:lstStyle/>
          <a:p>
            <a:pPr eaLnBrk="1" hangingPunct="1"/>
            <a:r>
              <a:rPr lang="en-US"/>
              <a:t>SRE Attack Mitigation</a:t>
            </a:r>
          </a:p>
        </p:txBody>
      </p:sp>
      <p:sp>
        <p:nvSpPr>
          <p:cNvPr id="133124" name="Rectangle 3"/>
          <p:cNvSpPr>
            <a:spLocks noGrp="1" noChangeArrowheads="1"/>
          </p:cNvSpPr>
          <p:nvPr>
            <p:ph type="body" idx="1"/>
          </p:nvPr>
        </p:nvSpPr>
        <p:spPr>
          <a:xfrm>
            <a:off x="685800" y="1447800"/>
            <a:ext cx="7772400" cy="4648200"/>
          </a:xfrm>
        </p:spPr>
        <p:txBody>
          <a:bodyPr/>
          <a:lstStyle/>
          <a:p>
            <a:pPr eaLnBrk="1" hangingPunct="1">
              <a:lnSpc>
                <a:spcPct val="80000"/>
              </a:lnSpc>
              <a:spcAft>
                <a:spcPts val="600"/>
              </a:spcAft>
            </a:pPr>
            <a:r>
              <a:rPr lang="en-US" sz="2800" b="1" dirty="0">
                <a:solidFill>
                  <a:schemeClr val="accent2"/>
                </a:solidFill>
              </a:rPr>
              <a:t>Impossible</a:t>
            </a:r>
            <a:r>
              <a:rPr lang="en-US" sz="2800" dirty="0"/>
              <a:t> to prevent SRE on open system</a:t>
            </a:r>
            <a:endParaRPr lang="en-US" sz="2800" dirty="0" smtClean="0"/>
          </a:p>
          <a:p>
            <a:pPr eaLnBrk="1" hangingPunct="1">
              <a:lnSpc>
                <a:spcPct val="80000"/>
              </a:lnSpc>
              <a:spcAft>
                <a:spcPts val="600"/>
              </a:spcAft>
            </a:pPr>
            <a:r>
              <a:rPr lang="en-US" sz="2800" dirty="0" smtClean="0"/>
              <a:t>Can we make </a:t>
            </a:r>
            <a:r>
              <a:rPr lang="en-US" sz="2800" dirty="0"/>
              <a:t>such attacks more </a:t>
            </a:r>
            <a:r>
              <a:rPr lang="en-US" sz="2800" dirty="0" smtClean="0"/>
              <a:t>difficult?</a:t>
            </a:r>
          </a:p>
          <a:p>
            <a:pPr eaLnBrk="1" hangingPunct="1">
              <a:lnSpc>
                <a:spcPct val="80000"/>
              </a:lnSpc>
              <a:spcAft>
                <a:spcPts val="600"/>
              </a:spcAft>
            </a:pPr>
            <a:r>
              <a:rPr lang="en-US" sz="2800" dirty="0"/>
              <a:t>Anti-disassembly techniques</a:t>
            </a:r>
          </a:p>
          <a:p>
            <a:pPr lvl="1" eaLnBrk="1" hangingPunct="1">
              <a:lnSpc>
                <a:spcPct val="80000"/>
              </a:lnSpc>
              <a:spcAft>
                <a:spcPts val="600"/>
              </a:spcAft>
            </a:pPr>
            <a:r>
              <a:rPr lang="en-US" sz="2400" dirty="0"/>
              <a:t>To confuse static view of code</a:t>
            </a:r>
          </a:p>
          <a:p>
            <a:pPr eaLnBrk="1" hangingPunct="1">
              <a:lnSpc>
                <a:spcPct val="80000"/>
              </a:lnSpc>
              <a:spcAft>
                <a:spcPts val="600"/>
              </a:spcAft>
            </a:pPr>
            <a:r>
              <a:rPr lang="en-US" sz="2800" dirty="0"/>
              <a:t>Anti-debugging techniques</a:t>
            </a:r>
          </a:p>
          <a:p>
            <a:pPr lvl="1" eaLnBrk="1" hangingPunct="1">
              <a:lnSpc>
                <a:spcPct val="80000"/>
              </a:lnSpc>
              <a:spcAft>
                <a:spcPts val="600"/>
              </a:spcAft>
            </a:pPr>
            <a:r>
              <a:rPr lang="en-US" sz="2400" dirty="0"/>
              <a:t>To confuse dynamic view of code</a:t>
            </a:r>
          </a:p>
          <a:p>
            <a:pPr eaLnBrk="1" hangingPunct="1">
              <a:lnSpc>
                <a:spcPct val="80000"/>
              </a:lnSpc>
              <a:spcAft>
                <a:spcPts val="600"/>
              </a:spcAft>
            </a:pPr>
            <a:r>
              <a:rPr lang="en-US" sz="2800" dirty="0"/>
              <a:t>Tamper-resistance</a:t>
            </a:r>
          </a:p>
          <a:p>
            <a:pPr lvl="1" eaLnBrk="1" hangingPunct="1">
              <a:lnSpc>
                <a:spcPct val="80000"/>
              </a:lnSpc>
              <a:spcAft>
                <a:spcPts val="600"/>
              </a:spcAft>
            </a:pPr>
            <a:r>
              <a:rPr lang="en-US" sz="2400" dirty="0"/>
              <a:t>Code checks itself to detect tampering</a:t>
            </a:r>
          </a:p>
          <a:p>
            <a:pPr eaLnBrk="1" hangingPunct="1">
              <a:lnSpc>
                <a:spcPct val="80000"/>
              </a:lnSpc>
              <a:spcAft>
                <a:spcPts val="600"/>
              </a:spcAft>
            </a:pPr>
            <a:r>
              <a:rPr lang="en-US" sz="2800" dirty="0"/>
              <a:t>Code obfuscation</a:t>
            </a:r>
          </a:p>
          <a:p>
            <a:pPr lvl="1" eaLnBrk="1" hangingPunct="1">
              <a:lnSpc>
                <a:spcPct val="80000"/>
              </a:lnSpc>
              <a:spcAft>
                <a:spcPts val="600"/>
              </a:spcAft>
            </a:pPr>
            <a:r>
              <a:rPr lang="en-US" sz="2400" dirty="0"/>
              <a:t>Make code more difficult to understand</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A1BDA42-B370-1B4F-ABE8-EE5B92E6A328}" type="slidenum">
              <a:rPr lang="en-US" smtClean="0">
                <a:latin typeface="Times New Roman" charset="0"/>
              </a:rPr>
              <a:pPr/>
              <a:t>122</a:t>
            </a:fld>
            <a:endParaRPr lang="en-US" smtClean="0">
              <a:latin typeface="Times New Roman" charset="0"/>
            </a:endParaRPr>
          </a:p>
        </p:txBody>
      </p:sp>
      <p:sp>
        <p:nvSpPr>
          <p:cNvPr id="134147" name="Rectangle 2"/>
          <p:cNvSpPr>
            <a:spLocks noGrp="1" noChangeArrowheads="1"/>
          </p:cNvSpPr>
          <p:nvPr>
            <p:ph type="title"/>
          </p:nvPr>
        </p:nvSpPr>
        <p:spPr/>
        <p:txBody>
          <a:bodyPr/>
          <a:lstStyle/>
          <a:p>
            <a:pPr eaLnBrk="1" hangingPunct="1"/>
            <a:r>
              <a:rPr lang="en-US"/>
              <a:t>Anti-disassembly</a:t>
            </a:r>
          </a:p>
        </p:txBody>
      </p:sp>
      <p:sp>
        <p:nvSpPr>
          <p:cNvPr id="134148" name="Rectangle 3"/>
          <p:cNvSpPr>
            <a:spLocks noGrp="1" noChangeArrowheads="1"/>
          </p:cNvSpPr>
          <p:nvPr>
            <p:ph type="body" idx="1"/>
          </p:nvPr>
        </p:nvSpPr>
        <p:spPr/>
        <p:txBody>
          <a:bodyPr/>
          <a:lstStyle/>
          <a:p>
            <a:pPr eaLnBrk="1" hangingPunct="1">
              <a:lnSpc>
                <a:spcPct val="90000"/>
              </a:lnSpc>
              <a:spcAft>
                <a:spcPts val="600"/>
              </a:spcAft>
            </a:pPr>
            <a:r>
              <a:rPr lang="en-US" sz="2800" dirty="0" smtClean="0"/>
              <a:t>Anti-disassembly methods include</a:t>
            </a:r>
          </a:p>
          <a:p>
            <a:pPr lvl="1" eaLnBrk="1" hangingPunct="1">
              <a:lnSpc>
                <a:spcPct val="90000"/>
              </a:lnSpc>
              <a:spcAft>
                <a:spcPts val="600"/>
              </a:spcAft>
            </a:pPr>
            <a:r>
              <a:rPr lang="en-US" sz="2400" dirty="0" smtClean="0"/>
              <a:t>Encrypted or “packed” object code</a:t>
            </a:r>
          </a:p>
          <a:p>
            <a:pPr lvl="1" eaLnBrk="1" hangingPunct="1">
              <a:lnSpc>
                <a:spcPct val="90000"/>
              </a:lnSpc>
              <a:spcAft>
                <a:spcPts val="600"/>
              </a:spcAft>
            </a:pPr>
            <a:r>
              <a:rPr lang="en-US" sz="2400" dirty="0" smtClean="0"/>
              <a:t>False disassembly</a:t>
            </a:r>
          </a:p>
          <a:p>
            <a:pPr lvl="1" eaLnBrk="1" hangingPunct="1">
              <a:lnSpc>
                <a:spcPct val="90000"/>
              </a:lnSpc>
              <a:spcAft>
                <a:spcPts val="600"/>
              </a:spcAft>
            </a:pPr>
            <a:r>
              <a:rPr lang="en-US" sz="2400" dirty="0" smtClean="0"/>
              <a:t>Self-modifying code</a:t>
            </a:r>
          </a:p>
          <a:p>
            <a:pPr lvl="1" eaLnBrk="1" hangingPunct="1">
              <a:lnSpc>
                <a:spcPct val="90000"/>
              </a:lnSpc>
              <a:spcAft>
                <a:spcPts val="600"/>
              </a:spcAft>
            </a:pPr>
            <a:r>
              <a:rPr lang="en-US" sz="2400" dirty="0" smtClean="0"/>
              <a:t>Many other techniques</a:t>
            </a:r>
          </a:p>
          <a:p>
            <a:pPr eaLnBrk="1" hangingPunct="1">
              <a:lnSpc>
                <a:spcPct val="90000"/>
              </a:lnSpc>
              <a:spcAft>
                <a:spcPts val="600"/>
              </a:spcAft>
            </a:pPr>
            <a:r>
              <a:rPr lang="en-US" sz="2800" dirty="0" smtClean="0"/>
              <a:t>Encryption </a:t>
            </a:r>
            <a:r>
              <a:rPr lang="en-US" sz="2800" b="1" dirty="0" smtClean="0">
                <a:solidFill>
                  <a:schemeClr val="accent2"/>
                </a:solidFill>
              </a:rPr>
              <a:t>prevents</a:t>
            </a:r>
            <a:r>
              <a:rPr lang="en-US" sz="2800" dirty="0" smtClean="0"/>
              <a:t> disassembly</a:t>
            </a:r>
          </a:p>
          <a:p>
            <a:pPr lvl="1" eaLnBrk="1" hangingPunct="1">
              <a:lnSpc>
                <a:spcPct val="90000"/>
              </a:lnSpc>
              <a:spcAft>
                <a:spcPts val="600"/>
              </a:spcAft>
            </a:pPr>
            <a:r>
              <a:rPr lang="en-US" sz="2400" dirty="0" smtClean="0"/>
              <a:t>But need plaintext </a:t>
            </a:r>
            <a:r>
              <a:rPr lang="en-US" sz="2400" dirty="0" err="1" smtClean="0"/>
              <a:t>decryptor</a:t>
            </a:r>
            <a:r>
              <a:rPr lang="en-US" sz="2400" dirty="0" smtClean="0"/>
              <a:t> to decrypt code!</a:t>
            </a:r>
          </a:p>
          <a:p>
            <a:pPr lvl="1" eaLnBrk="1" hangingPunct="1">
              <a:lnSpc>
                <a:spcPct val="90000"/>
              </a:lnSpc>
              <a:spcAft>
                <a:spcPts val="600"/>
              </a:spcAft>
            </a:pPr>
            <a:r>
              <a:rPr lang="en-US" sz="2400" dirty="0" smtClean="0"/>
              <a:t>Same problem as with polymorphic viruses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9CCB54F-9029-FA47-AB77-606844E1EF34}" type="slidenum">
              <a:rPr lang="en-US" smtClean="0">
                <a:latin typeface="Times New Roman" charset="0"/>
              </a:rPr>
              <a:pPr/>
              <a:t>123</a:t>
            </a:fld>
            <a:endParaRPr lang="en-US" smtClean="0">
              <a:latin typeface="Times New Roman" charset="0"/>
            </a:endParaRPr>
          </a:p>
        </p:txBody>
      </p:sp>
      <p:sp>
        <p:nvSpPr>
          <p:cNvPr id="135171" name="Rectangle 2"/>
          <p:cNvSpPr>
            <a:spLocks noGrp="1" noChangeArrowheads="1"/>
          </p:cNvSpPr>
          <p:nvPr>
            <p:ph type="title"/>
          </p:nvPr>
        </p:nvSpPr>
        <p:spPr>
          <a:xfrm>
            <a:off x="609600" y="304800"/>
            <a:ext cx="7924800" cy="1143000"/>
          </a:xfrm>
        </p:spPr>
        <p:txBody>
          <a:bodyPr/>
          <a:lstStyle/>
          <a:p>
            <a:pPr eaLnBrk="1" hangingPunct="1"/>
            <a:r>
              <a:rPr lang="en-US"/>
              <a:t>Anti-disassembly Example</a:t>
            </a:r>
          </a:p>
        </p:txBody>
      </p:sp>
      <p:sp>
        <p:nvSpPr>
          <p:cNvPr id="135172" name="Rectangle 3"/>
          <p:cNvSpPr>
            <a:spLocks noGrp="1" noChangeArrowheads="1"/>
          </p:cNvSpPr>
          <p:nvPr>
            <p:ph type="body" idx="1"/>
          </p:nvPr>
        </p:nvSpPr>
        <p:spPr>
          <a:xfrm>
            <a:off x="685800" y="1371600"/>
            <a:ext cx="7772400" cy="685800"/>
          </a:xfrm>
        </p:spPr>
        <p:txBody>
          <a:bodyPr/>
          <a:lstStyle/>
          <a:p>
            <a:pPr eaLnBrk="1" hangingPunct="1"/>
            <a:r>
              <a:rPr lang="en-US"/>
              <a:t>Suppose actual code instructions are</a:t>
            </a:r>
            <a:endParaRPr lang="en-US" sz="2800"/>
          </a:p>
        </p:txBody>
      </p:sp>
      <p:sp>
        <p:nvSpPr>
          <p:cNvPr id="296964" name="Rectangle 4"/>
          <p:cNvSpPr>
            <a:spLocks noChangeArrowheads="1"/>
          </p:cNvSpPr>
          <p:nvPr/>
        </p:nvSpPr>
        <p:spPr bwMode="auto">
          <a:xfrm>
            <a:off x="685800" y="32004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What</a:t>
            </a:r>
            <a:r>
              <a:rPr lang="en-US" sz="3200" dirty="0" smtClean="0"/>
              <a:t> a “dumb” </a:t>
            </a:r>
            <a:r>
              <a:rPr lang="en-US" sz="3200" dirty="0" err="1"/>
              <a:t>disassembler</a:t>
            </a:r>
            <a:r>
              <a:rPr lang="en-US" sz="3200" dirty="0"/>
              <a:t> sees</a:t>
            </a:r>
          </a:p>
        </p:txBody>
      </p:sp>
      <p:sp>
        <p:nvSpPr>
          <p:cNvPr id="296965" name="Rectangle 5"/>
          <p:cNvSpPr>
            <a:spLocks noChangeArrowheads="1"/>
          </p:cNvSpPr>
          <p:nvPr/>
        </p:nvSpPr>
        <p:spPr bwMode="auto">
          <a:xfrm>
            <a:off x="1128713" y="2366963"/>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1</a:t>
            </a:r>
          </a:p>
        </p:txBody>
      </p:sp>
      <p:sp>
        <p:nvSpPr>
          <p:cNvPr id="296966" name="Rectangle 6"/>
          <p:cNvSpPr>
            <a:spLocks noChangeArrowheads="1"/>
          </p:cNvSpPr>
          <p:nvPr/>
        </p:nvSpPr>
        <p:spPr bwMode="auto">
          <a:xfrm>
            <a:off x="3857625" y="23622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3</a:t>
            </a:r>
          </a:p>
        </p:txBody>
      </p:sp>
      <p:sp>
        <p:nvSpPr>
          <p:cNvPr id="296967" name="Rectangle 7"/>
          <p:cNvSpPr>
            <a:spLocks noChangeArrowheads="1"/>
          </p:cNvSpPr>
          <p:nvPr/>
        </p:nvSpPr>
        <p:spPr bwMode="auto">
          <a:xfrm>
            <a:off x="1997075" y="2362200"/>
            <a:ext cx="59372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jmp</a:t>
            </a:r>
          </a:p>
        </p:txBody>
      </p:sp>
      <p:sp>
        <p:nvSpPr>
          <p:cNvPr id="296968" name="Rectangle 8"/>
          <p:cNvSpPr>
            <a:spLocks noChangeArrowheads="1"/>
          </p:cNvSpPr>
          <p:nvPr/>
        </p:nvSpPr>
        <p:spPr bwMode="auto">
          <a:xfrm>
            <a:off x="2930525" y="2362200"/>
            <a:ext cx="6508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junk</a:t>
            </a:r>
          </a:p>
        </p:txBody>
      </p:sp>
      <p:sp>
        <p:nvSpPr>
          <p:cNvPr id="296969" name="Rectangle 9"/>
          <p:cNvSpPr>
            <a:spLocks noChangeArrowheads="1"/>
          </p:cNvSpPr>
          <p:nvPr/>
        </p:nvSpPr>
        <p:spPr bwMode="auto">
          <a:xfrm>
            <a:off x="4619625" y="23622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4</a:t>
            </a:r>
          </a:p>
        </p:txBody>
      </p:sp>
      <p:sp>
        <p:nvSpPr>
          <p:cNvPr id="135179" name="Rectangle 10"/>
          <p:cNvSpPr>
            <a:spLocks noChangeArrowheads="1"/>
          </p:cNvSpPr>
          <p:nvPr/>
        </p:nvSpPr>
        <p:spPr bwMode="auto">
          <a:xfrm>
            <a:off x="1066800" y="2286000"/>
            <a:ext cx="70104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35180" name="Line 11"/>
          <p:cNvSpPr>
            <a:spLocks noChangeShapeType="1"/>
          </p:cNvSpPr>
          <p:nvPr/>
        </p:nvSpPr>
        <p:spPr bwMode="auto">
          <a:xfrm>
            <a:off x="1905000"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1" name="Line 12"/>
          <p:cNvSpPr>
            <a:spLocks noChangeShapeType="1"/>
          </p:cNvSpPr>
          <p:nvPr/>
        </p:nvSpPr>
        <p:spPr bwMode="auto">
          <a:xfrm>
            <a:off x="2667000"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2" name="Line 13"/>
          <p:cNvSpPr>
            <a:spLocks noChangeShapeType="1"/>
          </p:cNvSpPr>
          <p:nvPr/>
        </p:nvSpPr>
        <p:spPr bwMode="auto">
          <a:xfrm>
            <a:off x="3857625"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3" name="Line 14"/>
          <p:cNvSpPr>
            <a:spLocks noChangeShapeType="1"/>
          </p:cNvSpPr>
          <p:nvPr/>
        </p:nvSpPr>
        <p:spPr bwMode="auto">
          <a:xfrm>
            <a:off x="4619625"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4" name="Line 15"/>
          <p:cNvSpPr>
            <a:spLocks noChangeShapeType="1"/>
          </p:cNvSpPr>
          <p:nvPr/>
        </p:nvSpPr>
        <p:spPr bwMode="auto">
          <a:xfrm>
            <a:off x="5381625" y="22860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5185" name="Rectangle 16"/>
          <p:cNvSpPr>
            <a:spLocks noChangeArrowheads="1"/>
          </p:cNvSpPr>
          <p:nvPr/>
        </p:nvSpPr>
        <p:spPr bwMode="auto">
          <a:xfrm>
            <a:off x="5562600" y="2286000"/>
            <a:ext cx="488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a:t>
            </a:r>
          </a:p>
        </p:txBody>
      </p:sp>
      <p:sp>
        <p:nvSpPr>
          <p:cNvPr id="296977" name="Rectangle 17"/>
          <p:cNvSpPr>
            <a:spLocks noChangeArrowheads="1"/>
          </p:cNvSpPr>
          <p:nvPr/>
        </p:nvSpPr>
        <p:spPr bwMode="auto">
          <a:xfrm>
            <a:off x="1128713" y="4119563"/>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1</a:t>
            </a:r>
          </a:p>
        </p:txBody>
      </p:sp>
      <p:sp>
        <p:nvSpPr>
          <p:cNvPr id="296978" name="Rectangle 18"/>
          <p:cNvSpPr>
            <a:spLocks noChangeArrowheads="1"/>
          </p:cNvSpPr>
          <p:nvPr/>
        </p:nvSpPr>
        <p:spPr bwMode="auto">
          <a:xfrm>
            <a:off x="4149725" y="4114800"/>
            <a:ext cx="847725" cy="396875"/>
          </a:xfrm>
          <a:prstGeom prst="rect">
            <a:avLst/>
          </a:prstGeom>
          <a:noFill/>
          <a:ln w="9525">
            <a:noFill/>
            <a:miter lim="800000"/>
            <a:headEnd/>
            <a:tailEnd/>
          </a:ln>
        </p:spPr>
        <p:txBody>
          <a:bodyPr wrap="none">
            <a:prstTxWarp prst="textNoShape">
              <a:avLst/>
            </a:prstTxWarp>
            <a:spAutoFit/>
          </a:bodyPr>
          <a:lstStyle/>
          <a:p>
            <a:r>
              <a:rPr lang="en-US" sz="2000" b="1">
                <a:solidFill>
                  <a:srgbClr val="FF0000"/>
                </a:solidFill>
                <a:latin typeface="Times-Roman" charset="0"/>
              </a:rPr>
              <a:t>inst 5</a:t>
            </a:r>
            <a:endParaRPr lang="en-US" sz="2000">
              <a:latin typeface="Times-Roman" charset="0"/>
            </a:endParaRPr>
          </a:p>
        </p:txBody>
      </p:sp>
      <p:sp>
        <p:nvSpPr>
          <p:cNvPr id="296979" name="Rectangle 19"/>
          <p:cNvSpPr>
            <a:spLocks noChangeArrowheads="1"/>
          </p:cNvSpPr>
          <p:nvPr/>
        </p:nvSpPr>
        <p:spPr bwMode="auto">
          <a:xfrm>
            <a:off x="1905000" y="41148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2</a:t>
            </a:r>
          </a:p>
        </p:txBody>
      </p:sp>
      <p:sp>
        <p:nvSpPr>
          <p:cNvPr id="296980" name="Rectangle 20"/>
          <p:cNvSpPr>
            <a:spLocks noChangeArrowheads="1"/>
          </p:cNvSpPr>
          <p:nvPr/>
        </p:nvSpPr>
        <p:spPr bwMode="auto">
          <a:xfrm>
            <a:off x="2622550" y="4114800"/>
            <a:ext cx="847725" cy="396875"/>
          </a:xfrm>
          <a:prstGeom prst="rect">
            <a:avLst/>
          </a:prstGeom>
          <a:noFill/>
          <a:ln w="9525">
            <a:noFill/>
            <a:miter lim="800000"/>
            <a:headEnd/>
            <a:tailEnd/>
          </a:ln>
        </p:spPr>
        <p:txBody>
          <a:bodyPr wrap="none">
            <a:prstTxWarp prst="textNoShape">
              <a:avLst/>
            </a:prstTxWarp>
            <a:spAutoFit/>
          </a:bodyPr>
          <a:lstStyle/>
          <a:p>
            <a:r>
              <a:rPr lang="en-US" sz="2000" b="1">
                <a:solidFill>
                  <a:srgbClr val="FF0000"/>
                </a:solidFill>
                <a:latin typeface="Times-Roman" charset="0"/>
              </a:rPr>
              <a:t>inst 3</a:t>
            </a:r>
            <a:endParaRPr lang="en-US" sz="2000">
              <a:latin typeface="Times-Roman" charset="0"/>
            </a:endParaRPr>
          </a:p>
        </p:txBody>
      </p:sp>
      <p:sp>
        <p:nvSpPr>
          <p:cNvPr id="296981" name="Rectangle 21"/>
          <p:cNvSpPr>
            <a:spLocks noChangeArrowheads="1"/>
          </p:cNvSpPr>
          <p:nvPr/>
        </p:nvSpPr>
        <p:spPr bwMode="auto">
          <a:xfrm>
            <a:off x="3390900" y="4114800"/>
            <a:ext cx="847725" cy="396875"/>
          </a:xfrm>
          <a:prstGeom prst="rect">
            <a:avLst/>
          </a:prstGeom>
          <a:noFill/>
          <a:ln w="9525">
            <a:noFill/>
            <a:miter lim="800000"/>
            <a:headEnd/>
            <a:tailEnd/>
          </a:ln>
        </p:spPr>
        <p:txBody>
          <a:bodyPr wrap="none">
            <a:prstTxWarp prst="textNoShape">
              <a:avLst/>
            </a:prstTxWarp>
            <a:spAutoFit/>
          </a:bodyPr>
          <a:lstStyle/>
          <a:p>
            <a:r>
              <a:rPr lang="en-US" sz="2000" b="1">
                <a:solidFill>
                  <a:srgbClr val="FF0000"/>
                </a:solidFill>
                <a:latin typeface="Times-Roman" charset="0"/>
              </a:rPr>
              <a:t>inst 4</a:t>
            </a:r>
            <a:endParaRPr lang="en-US" sz="2000">
              <a:latin typeface="Times-Roman" charset="0"/>
            </a:endParaRPr>
          </a:p>
        </p:txBody>
      </p:sp>
      <p:sp>
        <p:nvSpPr>
          <p:cNvPr id="296982" name="Rectangle 22"/>
          <p:cNvSpPr>
            <a:spLocks noChangeArrowheads="1"/>
          </p:cNvSpPr>
          <p:nvPr/>
        </p:nvSpPr>
        <p:spPr bwMode="auto">
          <a:xfrm>
            <a:off x="4908550" y="4114800"/>
            <a:ext cx="847725" cy="396875"/>
          </a:xfrm>
          <a:prstGeom prst="rect">
            <a:avLst/>
          </a:prstGeom>
          <a:noFill/>
          <a:ln w="9525">
            <a:noFill/>
            <a:miter lim="800000"/>
            <a:headEnd/>
            <a:tailEnd/>
          </a:ln>
        </p:spPr>
        <p:txBody>
          <a:bodyPr wrap="none">
            <a:prstTxWarp prst="textNoShape">
              <a:avLst/>
            </a:prstTxWarp>
            <a:spAutoFit/>
          </a:bodyPr>
          <a:lstStyle/>
          <a:p>
            <a:r>
              <a:rPr lang="en-US" sz="2000" b="1">
                <a:solidFill>
                  <a:srgbClr val="FF0000"/>
                </a:solidFill>
                <a:latin typeface="Times-Roman" charset="0"/>
              </a:rPr>
              <a:t>inst 6</a:t>
            </a:r>
            <a:endParaRPr lang="en-US" sz="2000">
              <a:latin typeface="Times-Roman" charset="0"/>
            </a:endParaRPr>
          </a:p>
        </p:txBody>
      </p:sp>
      <p:sp>
        <p:nvSpPr>
          <p:cNvPr id="296983" name="Rectangle 23"/>
          <p:cNvSpPr>
            <a:spLocks noChangeArrowheads="1"/>
          </p:cNvSpPr>
          <p:nvPr/>
        </p:nvSpPr>
        <p:spPr bwMode="auto">
          <a:xfrm>
            <a:off x="1066800" y="4038600"/>
            <a:ext cx="70104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96984" name="Line 24"/>
          <p:cNvSpPr>
            <a:spLocks noChangeShapeType="1"/>
          </p:cNvSpPr>
          <p:nvPr/>
        </p:nvSpPr>
        <p:spPr bwMode="auto">
          <a:xfrm>
            <a:off x="1905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5" name="Line 25"/>
          <p:cNvSpPr>
            <a:spLocks noChangeShapeType="1"/>
          </p:cNvSpPr>
          <p:nvPr/>
        </p:nvSpPr>
        <p:spPr bwMode="auto">
          <a:xfrm>
            <a:off x="2667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6" name="Line 26"/>
          <p:cNvSpPr>
            <a:spLocks noChangeShapeType="1"/>
          </p:cNvSpPr>
          <p:nvPr/>
        </p:nvSpPr>
        <p:spPr bwMode="auto">
          <a:xfrm>
            <a:off x="3429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7" name="Line 27"/>
          <p:cNvSpPr>
            <a:spLocks noChangeShapeType="1"/>
          </p:cNvSpPr>
          <p:nvPr/>
        </p:nvSpPr>
        <p:spPr bwMode="auto">
          <a:xfrm>
            <a:off x="4191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8" name="Line 28"/>
          <p:cNvSpPr>
            <a:spLocks noChangeShapeType="1"/>
          </p:cNvSpPr>
          <p:nvPr/>
        </p:nvSpPr>
        <p:spPr bwMode="auto">
          <a:xfrm>
            <a:off x="4953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89" name="Line 29"/>
          <p:cNvSpPr>
            <a:spLocks noChangeShapeType="1"/>
          </p:cNvSpPr>
          <p:nvPr/>
        </p:nvSpPr>
        <p:spPr bwMode="auto">
          <a:xfrm>
            <a:off x="5715000" y="40386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90" name="Rectangle 30"/>
          <p:cNvSpPr>
            <a:spLocks noChangeArrowheads="1"/>
          </p:cNvSpPr>
          <p:nvPr/>
        </p:nvSpPr>
        <p:spPr bwMode="auto">
          <a:xfrm>
            <a:off x="5835650" y="4038600"/>
            <a:ext cx="488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a:t>
            </a:r>
          </a:p>
        </p:txBody>
      </p:sp>
      <p:sp>
        <p:nvSpPr>
          <p:cNvPr id="296991" name="Line 31"/>
          <p:cNvSpPr>
            <a:spLocks noChangeShapeType="1"/>
          </p:cNvSpPr>
          <p:nvPr/>
        </p:nvSpPr>
        <p:spPr bwMode="auto">
          <a:xfrm>
            <a:off x="2362200" y="2819400"/>
            <a:ext cx="0" cy="228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92" name="Line 32"/>
          <p:cNvSpPr>
            <a:spLocks noChangeShapeType="1"/>
          </p:cNvSpPr>
          <p:nvPr/>
        </p:nvSpPr>
        <p:spPr bwMode="auto">
          <a:xfrm>
            <a:off x="2362200" y="3048000"/>
            <a:ext cx="1524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96993" name="Line 33"/>
          <p:cNvSpPr>
            <a:spLocks noChangeShapeType="1"/>
          </p:cNvSpPr>
          <p:nvPr/>
        </p:nvSpPr>
        <p:spPr bwMode="auto">
          <a:xfrm flipV="1">
            <a:off x="3886200" y="2819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96994" name="Rectangle 34"/>
          <p:cNvSpPr>
            <a:spLocks noChangeArrowheads="1"/>
          </p:cNvSpPr>
          <p:nvPr/>
        </p:nvSpPr>
        <p:spPr bwMode="auto">
          <a:xfrm>
            <a:off x="685800" y="4876800"/>
            <a:ext cx="7924800" cy="1219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dirty="0"/>
              <a:t>This is example of “false disassembly”</a:t>
            </a:r>
            <a:endParaRPr lang="en-US" sz="3200" dirty="0" smtClean="0"/>
          </a:p>
          <a:p>
            <a:pPr marL="342900" indent="-342900">
              <a:lnSpc>
                <a:spcPct val="90000"/>
              </a:lnSpc>
              <a:spcBef>
                <a:spcPct val="20000"/>
              </a:spcBef>
              <a:buClr>
                <a:schemeClr val="accent2"/>
              </a:buClr>
              <a:buSzPct val="75000"/>
              <a:buFont typeface="Wingdings" charset="2"/>
              <a:buChar char="q"/>
            </a:pPr>
            <a:r>
              <a:rPr lang="en-US" sz="3200" dirty="0" smtClean="0"/>
              <a:t>Persistent </a:t>
            </a:r>
            <a:r>
              <a:rPr lang="en-US" sz="3200" dirty="0"/>
              <a:t>attacker will figure it </a:t>
            </a:r>
            <a:r>
              <a:rPr lang="en-US" sz="3200" dirty="0" smtClean="0"/>
              <a:t>out</a:t>
            </a:r>
            <a:endParaRPr lang="en-US" sz="32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9696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9696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9696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96969"/>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9699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96992"/>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9699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96964"/>
                                        </p:tgtEl>
                                        <p:attrNameLst>
                                          <p:attrName>style.visibility</p:attrName>
                                        </p:attrNameLst>
                                      </p:cBhvr>
                                      <p:to>
                                        <p:strVal val="visible"/>
                                      </p:to>
                                    </p:set>
                                    <p:animEffect transition="in" filter="checkerboard(down)">
                                      <p:cBhvr>
                                        <p:cTn id="32" dur="500"/>
                                        <p:tgtEl>
                                          <p:spTgt spid="296964"/>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296983"/>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296984"/>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296985"/>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499"/>
                                          </p:stCondLst>
                                        </p:cTn>
                                        <p:tgtEl>
                                          <p:spTgt spid="296986"/>
                                        </p:tgtEl>
                                        <p:attrNameLst>
                                          <p:attrName>style.visibility</p:attrName>
                                        </p:attrNameLst>
                                      </p:cBhvr>
                                      <p:to>
                                        <p:strVal val="visible"/>
                                      </p:to>
                                    </p:set>
                                  </p:childTnLst>
                                </p:cTn>
                              </p:par>
                            </p:childTnLst>
                          </p:cTn>
                        </p:par>
                        <p:par>
                          <p:cTn id="45" fill="hold">
                            <p:stCondLst>
                              <p:cond delay="2500"/>
                            </p:stCondLst>
                            <p:childTnLst>
                              <p:par>
                                <p:cTn id="46" presetID="1" presetClass="entr" presetSubtype="0" fill="hold" grpId="0" nodeType="afterEffect">
                                  <p:stCondLst>
                                    <p:cond delay="0"/>
                                  </p:stCondLst>
                                  <p:childTnLst>
                                    <p:set>
                                      <p:cBhvr>
                                        <p:cTn id="47" dur="1" fill="hold">
                                          <p:stCondLst>
                                            <p:cond delay="499"/>
                                          </p:stCondLst>
                                        </p:cTn>
                                        <p:tgtEl>
                                          <p:spTgt spid="296987"/>
                                        </p:tgtEl>
                                        <p:attrNameLst>
                                          <p:attrName>style.visibility</p:attrName>
                                        </p:attrNameLst>
                                      </p:cBhvr>
                                      <p:to>
                                        <p:strVal val="visible"/>
                                      </p:to>
                                    </p:set>
                                  </p:childTnLst>
                                </p:cTn>
                              </p:par>
                            </p:childTnLst>
                          </p:cTn>
                        </p:par>
                        <p:par>
                          <p:cTn id="48" fill="hold">
                            <p:stCondLst>
                              <p:cond delay="3000"/>
                            </p:stCondLst>
                            <p:childTnLst>
                              <p:par>
                                <p:cTn id="49" presetID="1" presetClass="entr" presetSubtype="0" fill="hold" grpId="0" nodeType="afterEffect">
                                  <p:stCondLst>
                                    <p:cond delay="0"/>
                                  </p:stCondLst>
                                  <p:childTnLst>
                                    <p:set>
                                      <p:cBhvr>
                                        <p:cTn id="50" dur="1" fill="hold">
                                          <p:stCondLst>
                                            <p:cond delay="499"/>
                                          </p:stCondLst>
                                        </p:cTn>
                                        <p:tgtEl>
                                          <p:spTgt spid="296988"/>
                                        </p:tgtEl>
                                        <p:attrNameLst>
                                          <p:attrName>style.visibility</p:attrName>
                                        </p:attrNameLst>
                                      </p:cBhvr>
                                      <p:to>
                                        <p:strVal val="visible"/>
                                      </p:to>
                                    </p:set>
                                  </p:childTnLst>
                                </p:cTn>
                              </p:par>
                            </p:childTnLst>
                          </p:cTn>
                        </p:par>
                        <p:par>
                          <p:cTn id="51" fill="hold">
                            <p:stCondLst>
                              <p:cond delay="3500"/>
                            </p:stCondLst>
                            <p:childTnLst>
                              <p:par>
                                <p:cTn id="52" presetID="1" presetClass="entr" presetSubtype="0" fill="hold" grpId="0" nodeType="afterEffect">
                                  <p:stCondLst>
                                    <p:cond delay="0"/>
                                  </p:stCondLst>
                                  <p:childTnLst>
                                    <p:set>
                                      <p:cBhvr>
                                        <p:cTn id="53" dur="1" fill="hold">
                                          <p:stCondLst>
                                            <p:cond delay="499"/>
                                          </p:stCondLst>
                                        </p:cTn>
                                        <p:tgtEl>
                                          <p:spTgt spid="296989"/>
                                        </p:tgtEl>
                                        <p:attrNameLst>
                                          <p:attrName>style.visibility</p:attrName>
                                        </p:attrNameLst>
                                      </p:cBhvr>
                                      <p:to>
                                        <p:strVal val="visible"/>
                                      </p:to>
                                    </p:set>
                                  </p:childTnLst>
                                </p:cTn>
                              </p:par>
                            </p:childTnLst>
                          </p:cTn>
                        </p:par>
                        <p:par>
                          <p:cTn id="54" fill="hold">
                            <p:stCondLst>
                              <p:cond delay="4000"/>
                            </p:stCondLst>
                            <p:childTnLst>
                              <p:par>
                                <p:cTn id="55" presetID="1" presetClass="entr" presetSubtype="0" fill="hold" grpId="0" nodeType="afterEffect">
                                  <p:stCondLst>
                                    <p:cond delay="0"/>
                                  </p:stCondLst>
                                  <p:childTnLst>
                                    <p:set>
                                      <p:cBhvr>
                                        <p:cTn id="56" dur="1" fill="hold">
                                          <p:stCondLst>
                                            <p:cond delay="499"/>
                                          </p:stCondLst>
                                        </p:cTn>
                                        <p:tgtEl>
                                          <p:spTgt spid="296990"/>
                                        </p:tgtEl>
                                        <p:attrNameLst>
                                          <p:attrName>style.visibility</p:attrName>
                                        </p:attrNameLst>
                                      </p:cBhvr>
                                      <p:to>
                                        <p:strVal val="visible"/>
                                      </p:to>
                                    </p:set>
                                  </p:childTnLst>
                                </p:cTn>
                              </p:par>
                            </p:childTnLst>
                          </p:cTn>
                        </p:par>
                        <p:par>
                          <p:cTn id="57" fill="hold">
                            <p:stCondLst>
                              <p:cond delay="4500"/>
                            </p:stCondLst>
                            <p:childTnLst>
                              <p:par>
                                <p:cTn id="58" presetID="1" presetClass="entr" presetSubtype="0" fill="hold" grpId="0" nodeType="afterEffect">
                                  <p:stCondLst>
                                    <p:cond delay="0"/>
                                  </p:stCondLst>
                                  <p:childTnLst>
                                    <p:set>
                                      <p:cBhvr>
                                        <p:cTn id="59" dur="1" fill="hold">
                                          <p:stCondLst>
                                            <p:cond delay="499"/>
                                          </p:stCondLst>
                                        </p:cTn>
                                        <p:tgtEl>
                                          <p:spTgt spid="296977"/>
                                        </p:tgtEl>
                                        <p:attrNameLst>
                                          <p:attrName>style.visibility</p:attrName>
                                        </p:attrNameLst>
                                      </p:cBhvr>
                                      <p:to>
                                        <p:strVal val="visible"/>
                                      </p:to>
                                    </p:set>
                                  </p:childTnLst>
                                </p:cTn>
                              </p:par>
                            </p:childTnLst>
                          </p:cTn>
                        </p:par>
                        <p:par>
                          <p:cTn id="60" fill="hold">
                            <p:stCondLst>
                              <p:cond delay="5000"/>
                            </p:stCondLst>
                            <p:childTnLst>
                              <p:par>
                                <p:cTn id="61" presetID="1" presetClass="entr" presetSubtype="0" fill="hold" grpId="0" nodeType="afterEffect">
                                  <p:stCondLst>
                                    <p:cond delay="0"/>
                                  </p:stCondLst>
                                  <p:childTnLst>
                                    <p:set>
                                      <p:cBhvr>
                                        <p:cTn id="62" dur="1" fill="hold">
                                          <p:stCondLst>
                                            <p:cond delay="499"/>
                                          </p:stCondLst>
                                        </p:cTn>
                                        <p:tgtEl>
                                          <p:spTgt spid="296979"/>
                                        </p:tgtEl>
                                        <p:attrNameLst>
                                          <p:attrName>style.visibility</p:attrName>
                                        </p:attrNameLst>
                                      </p:cBhvr>
                                      <p:to>
                                        <p:strVal val="visible"/>
                                      </p:to>
                                    </p:set>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499"/>
                                          </p:stCondLst>
                                        </p:cTn>
                                        <p:tgtEl>
                                          <p:spTgt spid="296980"/>
                                        </p:tgtEl>
                                        <p:attrNameLst>
                                          <p:attrName>style.visibility</p:attrName>
                                        </p:attrNameLst>
                                      </p:cBhvr>
                                      <p:to>
                                        <p:strVal val="visible"/>
                                      </p:to>
                                    </p:set>
                                  </p:childTnLst>
                                </p:cTn>
                              </p:par>
                            </p:childTnLst>
                          </p:cTn>
                        </p:par>
                        <p:par>
                          <p:cTn id="66" fill="hold">
                            <p:stCondLst>
                              <p:cond delay="6000"/>
                            </p:stCondLst>
                            <p:childTnLst>
                              <p:par>
                                <p:cTn id="67" presetID="1" presetClass="entr" presetSubtype="0" fill="hold" grpId="0" nodeType="afterEffect">
                                  <p:stCondLst>
                                    <p:cond delay="0"/>
                                  </p:stCondLst>
                                  <p:childTnLst>
                                    <p:set>
                                      <p:cBhvr>
                                        <p:cTn id="68" dur="1" fill="hold">
                                          <p:stCondLst>
                                            <p:cond delay="499"/>
                                          </p:stCondLst>
                                        </p:cTn>
                                        <p:tgtEl>
                                          <p:spTgt spid="296981"/>
                                        </p:tgtEl>
                                        <p:attrNameLst>
                                          <p:attrName>style.visibility</p:attrName>
                                        </p:attrNameLst>
                                      </p:cBhvr>
                                      <p:to>
                                        <p:strVal val="visible"/>
                                      </p:to>
                                    </p:set>
                                  </p:childTnLst>
                                </p:cTn>
                              </p:par>
                            </p:childTnLst>
                          </p:cTn>
                        </p:par>
                        <p:par>
                          <p:cTn id="69" fill="hold">
                            <p:stCondLst>
                              <p:cond delay="6500"/>
                            </p:stCondLst>
                            <p:childTnLst>
                              <p:par>
                                <p:cTn id="70" presetID="1" presetClass="entr" presetSubtype="0" fill="hold" grpId="0" nodeType="afterEffect">
                                  <p:stCondLst>
                                    <p:cond delay="0"/>
                                  </p:stCondLst>
                                  <p:childTnLst>
                                    <p:set>
                                      <p:cBhvr>
                                        <p:cTn id="71" dur="1" fill="hold">
                                          <p:stCondLst>
                                            <p:cond delay="499"/>
                                          </p:stCondLst>
                                        </p:cTn>
                                        <p:tgtEl>
                                          <p:spTgt spid="296978"/>
                                        </p:tgtEl>
                                        <p:attrNameLst>
                                          <p:attrName>style.visibility</p:attrName>
                                        </p:attrNameLst>
                                      </p:cBhvr>
                                      <p:to>
                                        <p:strVal val="visible"/>
                                      </p:to>
                                    </p:set>
                                  </p:childTnLst>
                                </p:cTn>
                              </p:par>
                            </p:childTnLst>
                          </p:cTn>
                        </p:par>
                        <p:par>
                          <p:cTn id="72" fill="hold">
                            <p:stCondLst>
                              <p:cond delay="7000"/>
                            </p:stCondLst>
                            <p:childTnLst>
                              <p:par>
                                <p:cTn id="73" presetID="1" presetClass="entr" presetSubtype="0" fill="hold" grpId="0" nodeType="afterEffect">
                                  <p:stCondLst>
                                    <p:cond delay="0"/>
                                  </p:stCondLst>
                                  <p:childTnLst>
                                    <p:set>
                                      <p:cBhvr>
                                        <p:cTn id="74" dur="1" fill="hold">
                                          <p:stCondLst>
                                            <p:cond delay="499"/>
                                          </p:stCondLst>
                                        </p:cTn>
                                        <p:tgtEl>
                                          <p:spTgt spid="29698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96994">
                                            <p:txEl>
                                              <p:pRg st="0" end="0"/>
                                            </p:txEl>
                                          </p:spTgt>
                                        </p:tgtEl>
                                        <p:attrNameLst>
                                          <p:attrName>style.visibility</p:attrName>
                                        </p:attrNameLst>
                                      </p:cBhvr>
                                      <p:to>
                                        <p:strVal val="visible"/>
                                      </p:to>
                                    </p:set>
                                    <p:anim calcmode="lin" valueType="num">
                                      <p:cBhvr additive="base">
                                        <p:cTn id="79" dur="500" fill="hold"/>
                                        <p:tgtEl>
                                          <p:spTgt spid="29699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969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96994">
                                            <p:txEl>
                                              <p:pRg st="1" end="1"/>
                                            </p:txEl>
                                          </p:spTgt>
                                        </p:tgtEl>
                                        <p:attrNameLst>
                                          <p:attrName>style.visibility</p:attrName>
                                        </p:attrNameLst>
                                      </p:cBhvr>
                                      <p:to>
                                        <p:strVal val="visible"/>
                                      </p:to>
                                    </p:set>
                                    <p:anim calcmode="lin" valueType="num">
                                      <p:cBhvr additive="base">
                                        <p:cTn id="85" dur="500" fill="hold"/>
                                        <p:tgtEl>
                                          <p:spTgt spid="296994">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9699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utoUpdateAnimBg="0"/>
      <p:bldP spid="296965" grpId="0" autoUpdateAnimBg="0"/>
      <p:bldP spid="296966" grpId="0" autoUpdateAnimBg="0"/>
      <p:bldP spid="296967" grpId="0" autoUpdateAnimBg="0"/>
      <p:bldP spid="296968" grpId="0" autoUpdateAnimBg="0"/>
      <p:bldP spid="296969" grpId="0" autoUpdateAnimBg="0"/>
      <p:bldP spid="296977" grpId="0" autoUpdateAnimBg="0"/>
      <p:bldP spid="296978" grpId="0" autoUpdateAnimBg="0"/>
      <p:bldP spid="296979" grpId="0" autoUpdateAnimBg="0"/>
      <p:bldP spid="296980" grpId="0" autoUpdateAnimBg="0"/>
      <p:bldP spid="296981" grpId="0" autoUpdateAnimBg="0"/>
      <p:bldP spid="296982" grpId="0" autoUpdateAnimBg="0"/>
      <p:bldP spid="296983" grpId="0" animBg="1"/>
      <p:bldP spid="296984" grpId="0" animBg="1"/>
      <p:bldP spid="296985" grpId="0" animBg="1"/>
      <p:bldP spid="296986" grpId="0" animBg="1"/>
      <p:bldP spid="296987" grpId="0" animBg="1"/>
      <p:bldP spid="296988" grpId="0" animBg="1"/>
      <p:bldP spid="296989" grpId="0" animBg="1"/>
      <p:bldP spid="296990" grpId="0" autoUpdateAnimBg="0"/>
      <p:bldP spid="296991" grpId="0" animBg="1"/>
      <p:bldP spid="296992" grpId="0" animBg="1"/>
      <p:bldP spid="296993" grpId="0" animBg="1"/>
      <p:bldP spid="296994"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0E6F7F3-0B43-B043-82BF-8555F81130F0}" type="slidenum">
              <a:rPr lang="en-US" smtClean="0">
                <a:latin typeface="Times New Roman" charset="0"/>
              </a:rPr>
              <a:pPr/>
              <a:t>124</a:t>
            </a:fld>
            <a:endParaRPr lang="en-US" smtClean="0">
              <a:latin typeface="Times New Roman" charset="0"/>
            </a:endParaRPr>
          </a:p>
        </p:txBody>
      </p:sp>
      <p:sp>
        <p:nvSpPr>
          <p:cNvPr id="136195" name="Rectangle 2"/>
          <p:cNvSpPr>
            <a:spLocks noGrp="1" noChangeArrowheads="1"/>
          </p:cNvSpPr>
          <p:nvPr>
            <p:ph type="title"/>
          </p:nvPr>
        </p:nvSpPr>
        <p:spPr>
          <a:xfrm>
            <a:off x="685800" y="457200"/>
            <a:ext cx="7772400" cy="1143000"/>
          </a:xfrm>
        </p:spPr>
        <p:txBody>
          <a:bodyPr/>
          <a:lstStyle/>
          <a:p>
            <a:pPr eaLnBrk="1" hangingPunct="1"/>
            <a:r>
              <a:rPr lang="en-US"/>
              <a:t>Anti-debugging</a:t>
            </a:r>
          </a:p>
        </p:txBody>
      </p:sp>
      <p:sp>
        <p:nvSpPr>
          <p:cNvPr id="136196" name="Rectangle 3"/>
          <p:cNvSpPr>
            <a:spLocks noGrp="1" noChangeArrowheads="1"/>
          </p:cNvSpPr>
          <p:nvPr>
            <p:ph type="body" idx="1"/>
          </p:nvPr>
        </p:nvSpPr>
        <p:spPr>
          <a:xfrm>
            <a:off x="685800" y="1600200"/>
            <a:ext cx="7924800" cy="4572000"/>
          </a:xfrm>
        </p:spPr>
        <p:txBody>
          <a:bodyPr/>
          <a:lstStyle/>
          <a:p>
            <a:pPr eaLnBrk="1" hangingPunct="1"/>
            <a:r>
              <a:rPr lang="en-US" sz="2800" dirty="0" err="1" smtClean="0"/>
              <a:t>IsDebuggerPresent</a:t>
            </a:r>
            <a:r>
              <a:rPr lang="en-US" sz="2800" dirty="0" smtClean="0"/>
              <a:t>()</a:t>
            </a:r>
          </a:p>
          <a:p>
            <a:pPr eaLnBrk="1" hangingPunct="1"/>
            <a:r>
              <a:rPr lang="en-US" sz="2800" dirty="0" smtClean="0"/>
              <a:t>Can also monitor for </a:t>
            </a:r>
          </a:p>
          <a:p>
            <a:pPr lvl="1" eaLnBrk="1" hangingPunct="1"/>
            <a:r>
              <a:rPr lang="en-US" sz="2400" dirty="0" smtClean="0"/>
              <a:t>Use of debug registers</a:t>
            </a:r>
          </a:p>
          <a:p>
            <a:pPr lvl="1" eaLnBrk="1" hangingPunct="1"/>
            <a:r>
              <a:rPr lang="en-US" sz="2400" dirty="0" smtClean="0"/>
              <a:t>Inserted breakpoints</a:t>
            </a:r>
          </a:p>
          <a:p>
            <a:pPr eaLnBrk="1" hangingPunct="1"/>
            <a:r>
              <a:rPr lang="en-US" sz="2800" dirty="0" smtClean="0"/>
              <a:t>Debuggers don’t handle </a:t>
            </a:r>
            <a:r>
              <a:rPr lang="en-US" sz="2800" b="1" i="1" dirty="0" smtClean="0"/>
              <a:t>threads</a:t>
            </a:r>
            <a:r>
              <a:rPr lang="en-US" sz="2800" dirty="0" smtClean="0"/>
              <a:t> well</a:t>
            </a:r>
          </a:p>
          <a:p>
            <a:pPr lvl="1" eaLnBrk="1" hangingPunct="1"/>
            <a:r>
              <a:rPr lang="en-US" sz="2400" dirty="0" smtClean="0"/>
              <a:t>Interacting threads may confuse debugger…</a:t>
            </a:r>
          </a:p>
          <a:p>
            <a:pPr lvl="1" eaLnBrk="1" hangingPunct="1"/>
            <a:r>
              <a:rPr lang="en-US" sz="2400" dirty="0" smtClean="0"/>
              <a:t>…and therefore, confuse attacker</a:t>
            </a:r>
          </a:p>
          <a:p>
            <a:pPr eaLnBrk="1" hangingPunct="1"/>
            <a:r>
              <a:rPr lang="en-US" sz="2800" dirty="0" smtClean="0"/>
              <a:t>Many other debugger-unfriendly tricks</a:t>
            </a:r>
          </a:p>
          <a:p>
            <a:pPr lvl="1" eaLnBrk="1" hangingPunct="1"/>
            <a:r>
              <a:rPr lang="en-US" sz="2400" dirty="0" smtClean="0"/>
              <a:t>See next slide for one example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B9C5AF8-398A-B442-9DF8-CFEA2C26057A}" type="slidenum">
              <a:rPr lang="en-US" smtClean="0">
                <a:latin typeface="Times New Roman" charset="0"/>
              </a:rPr>
              <a:pPr/>
              <a:t>125</a:t>
            </a:fld>
            <a:endParaRPr lang="en-US" smtClean="0">
              <a:latin typeface="Times New Roman" charset="0"/>
            </a:endParaRPr>
          </a:p>
        </p:txBody>
      </p:sp>
      <p:sp>
        <p:nvSpPr>
          <p:cNvPr id="137219" name="Rectangle 2"/>
          <p:cNvSpPr>
            <a:spLocks noGrp="1" noChangeArrowheads="1"/>
          </p:cNvSpPr>
          <p:nvPr>
            <p:ph type="title"/>
          </p:nvPr>
        </p:nvSpPr>
        <p:spPr/>
        <p:txBody>
          <a:bodyPr/>
          <a:lstStyle/>
          <a:p>
            <a:pPr eaLnBrk="1" hangingPunct="1"/>
            <a:r>
              <a:rPr lang="en-US"/>
              <a:t>Anti-debugger Example</a:t>
            </a:r>
          </a:p>
        </p:txBody>
      </p:sp>
      <p:sp>
        <p:nvSpPr>
          <p:cNvPr id="137220" name="Rectangle 3"/>
          <p:cNvSpPr>
            <a:spLocks noGrp="1" noChangeArrowheads="1"/>
          </p:cNvSpPr>
          <p:nvPr>
            <p:ph type="body" idx="1"/>
          </p:nvPr>
        </p:nvSpPr>
        <p:spPr>
          <a:xfrm>
            <a:off x="685800" y="2743200"/>
            <a:ext cx="7848600" cy="3429000"/>
          </a:xfrm>
        </p:spPr>
        <p:txBody>
          <a:bodyPr/>
          <a:lstStyle/>
          <a:p>
            <a:pPr eaLnBrk="1" hangingPunct="1">
              <a:lnSpc>
                <a:spcPct val="90000"/>
              </a:lnSpc>
              <a:spcAft>
                <a:spcPts val="600"/>
              </a:spcAft>
            </a:pPr>
            <a:r>
              <a:rPr lang="en-US" sz="2800" dirty="0"/>
              <a:t>Suppose when </a:t>
            </a:r>
            <a:r>
              <a:rPr lang="en-US" sz="2800" b="1" dirty="0">
                <a:solidFill>
                  <a:schemeClr val="accent2"/>
                </a:solidFill>
              </a:rPr>
              <a:t>program</a:t>
            </a:r>
            <a:r>
              <a:rPr lang="en-US" sz="2800" dirty="0"/>
              <a:t> gets </a:t>
            </a:r>
            <a:r>
              <a:rPr lang="en-US" sz="2800" dirty="0">
                <a:latin typeface="Times-Roman" charset="0"/>
              </a:rPr>
              <a:t>inst 1</a:t>
            </a:r>
            <a:r>
              <a:rPr lang="en-US" sz="2800" dirty="0"/>
              <a:t>, it pre-fetches </a:t>
            </a:r>
            <a:r>
              <a:rPr lang="en-US" sz="2800" dirty="0">
                <a:latin typeface="Times-Roman" charset="0"/>
              </a:rPr>
              <a:t>inst 2</a:t>
            </a:r>
            <a:r>
              <a:rPr lang="en-US" sz="2800" dirty="0"/>
              <a:t>, </a:t>
            </a:r>
            <a:r>
              <a:rPr lang="en-US" sz="2800" dirty="0">
                <a:latin typeface="Times-Roman" charset="0"/>
              </a:rPr>
              <a:t>inst </a:t>
            </a:r>
            <a:r>
              <a:rPr lang="en-US" sz="2800" dirty="0" smtClean="0">
                <a:latin typeface="Times-Roman" charset="0"/>
              </a:rPr>
              <a:t>3</a:t>
            </a:r>
            <a:r>
              <a:rPr lang="en-US" sz="2800" dirty="0" smtClean="0"/>
              <a:t>, </a:t>
            </a:r>
            <a:r>
              <a:rPr lang="en-US" sz="2800" dirty="0"/>
              <a:t>and </a:t>
            </a:r>
            <a:r>
              <a:rPr lang="en-US" sz="2800" dirty="0">
                <a:latin typeface="Times-Roman" charset="0"/>
              </a:rPr>
              <a:t>inst 4</a:t>
            </a:r>
            <a:r>
              <a:rPr lang="en-US" sz="2800" dirty="0"/>
              <a:t> </a:t>
            </a:r>
          </a:p>
          <a:p>
            <a:pPr lvl="1" eaLnBrk="1" hangingPunct="1">
              <a:lnSpc>
                <a:spcPct val="90000"/>
              </a:lnSpc>
              <a:spcAft>
                <a:spcPts val="600"/>
              </a:spcAft>
            </a:pPr>
            <a:r>
              <a:rPr lang="en-US" sz="2400" dirty="0"/>
              <a:t>This is done to increase efficiency</a:t>
            </a:r>
          </a:p>
          <a:p>
            <a:pPr eaLnBrk="1" hangingPunct="1">
              <a:lnSpc>
                <a:spcPct val="90000"/>
              </a:lnSpc>
              <a:spcAft>
                <a:spcPts val="600"/>
              </a:spcAft>
            </a:pPr>
            <a:r>
              <a:rPr lang="en-US" sz="2800" dirty="0"/>
              <a:t>Suppose when </a:t>
            </a:r>
            <a:r>
              <a:rPr lang="en-US" sz="2800" b="1" dirty="0">
                <a:solidFill>
                  <a:schemeClr val="accent2"/>
                </a:solidFill>
              </a:rPr>
              <a:t>debugger</a:t>
            </a:r>
            <a:r>
              <a:rPr lang="en-US" sz="2800" dirty="0"/>
              <a:t> executes </a:t>
            </a:r>
            <a:r>
              <a:rPr lang="en-US" sz="2800" dirty="0">
                <a:latin typeface="Times-Roman" charset="0"/>
              </a:rPr>
              <a:t>inst 1</a:t>
            </a:r>
            <a:r>
              <a:rPr lang="en-US" sz="2800" dirty="0"/>
              <a:t>, it does </a:t>
            </a:r>
            <a:r>
              <a:rPr lang="en-US" sz="2800" b="1" i="1" dirty="0"/>
              <a:t>not</a:t>
            </a:r>
            <a:r>
              <a:rPr lang="en-US" sz="2800" dirty="0"/>
              <a:t> pre-fetch instructions</a:t>
            </a:r>
          </a:p>
          <a:p>
            <a:pPr eaLnBrk="1" hangingPunct="1">
              <a:lnSpc>
                <a:spcPct val="90000"/>
              </a:lnSpc>
              <a:spcAft>
                <a:spcPts val="600"/>
              </a:spcAft>
            </a:pPr>
            <a:r>
              <a:rPr lang="en-US" sz="2800" dirty="0"/>
              <a:t>Can we use this difference to confuse the debugger?</a:t>
            </a:r>
          </a:p>
        </p:txBody>
      </p:sp>
      <p:sp>
        <p:nvSpPr>
          <p:cNvPr id="137221" name="Rectangle 4"/>
          <p:cNvSpPr>
            <a:spLocks noChangeArrowheads="1"/>
          </p:cNvSpPr>
          <p:nvPr/>
        </p:nvSpPr>
        <p:spPr bwMode="auto">
          <a:xfrm>
            <a:off x="1128713" y="2062163"/>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1</a:t>
            </a:r>
          </a:p>
        </p:txBody>
      </p:sp>
      <p:sp>
        <p:nvSpPr>
          <p:cNvPr id="137222" name="Rectangle 5"/>
          <p:cNvSpPr>
            <a:spLocks noChangeArrowheads="1"/>
          </p:cNvSpPr>
          <p:nvPr/>
        </p:nvSpPr>
        <p:spPr bwMode="auto">
          <a:xfrm>
            <a:off x="4191000"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5</a:t>
            </a:r>
          </a:p>
        </p:txBody>
      </p:sp>
      <p:sp>
        <p:nvSpPr>
          <p:cNvPr id="137223" name="Rectangle 6"/>
          <p:cNvSpPr>
            <a:spLocks noChangeArrowheads="1"/>
          </p:cNvSpPr>
          <p:nvPr/>
        </p:nvSpPr>
        <p:spPr bwMode="auto">
          <a:xfrm>
            <a:off x="1905000"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2</a:t>
            </a:r>
          </a:p>
        </p:txBody>
      </p:sp>
      <p:sp>
        <p:nvSpPr>
          <p:cNvPr id="137224" name="Rectangle 7"/>
          <p:cNvSpPr>
            <a:spLocks noChangeArrowheads="1"/>
          </p:cNvSpPr>
          <p:nvPr/>
        </p:nvSpPr>
        <p:spPr bwMode="auto">
          <a:xfrm>
            <a:off x="2659063"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3</a:t>
            </a:r>
          </a:p>
        </p:txBody>
      </p:sp>
      <p:sp>
        <p:nvSpPr>
          <p:cNvPr id="137225" name="Rectangle 8"/>
          <p:cNvSpPr>
            <a:spLocks noChangeArrowheads="1"/>
          </p:cNvSpPr>
          <p:nvPr/>
        </p:nvSpPr>
        <p:spPr bwMode="auto">
          <a:xfrm>
            <a:off x="3429000"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4</a:t>
            </a:r>
          </a:p>
        </p:txBody>
      </p:sp>
      <p:sp>
        <p:nvSpPr>
          <p:cNvPr id="137226" name="Rectangle 9"/>
          <p:cNvSpPr>
            <a:spLocks noChangeArrowheads="1"/>
          </p:cNvSpPr>
          <p:nvPr/>
        </p:nvSpPr>
        <p:spPr bwMode="auto">
          <a:xfrm>
            <a:off x="4953000" y="20574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6</a:t>
            </a:r>
          </a:p>
        </p:txBody>
      </p:sp>
      <p:sp>
        <p:nvSpPr>
          <p:cNvPr id="137227" name="Rectangle 10"/>
          <p:cNvSpPr>
            <a:spLocks noChangeArrowheads="1"/>
          </p:cNvSpPr>
          <p:nvPr/>
        </p:nvSpPr>
        <p:spPr bwMode="auto">
          <a:xfrm>
            <a:off x="1066800" y="1981200"/>
            <a:ext cx="70104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37228" name="Line 11"/>
          <p:cNvSpPr>
            <a:spLocks noChangeShapeType="1"/>
          </p:cNvSpPr>
          <p:nvPr/>
        </p:nvSpPr>
        <p:spPr bwMode="auto">
          <a:xfrm>
            <a:off x="1905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29" name="Line 12"/>
          <p:cNvSpPr>
            <a:spLocks noChangeShapeType="1"/>
          </p:cNvSpPr>
          <p:nvPr/>
        </p:nvSpPr>
        <p:spPr bwMode="auto">
          <a:xfrm>
            <a:off x="2667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0" name="Line 13"/>
          <p:cNvSpPr>
            <a:spLocks noChangeShapeType="1"/>
          </p:cNvSpPr>
          <p:nvPr/>
        </p:nvSpPr>
        <p:spPr bwMode="auto">
          <a:xfrm>
            <a:off x="3429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1" name="Line 14"/>
          <p:cNvSpPr>
            <a:spLocks noChangeShapeType="1"/>
          </p:cNvSpPr>
          <p:nvPr/>
        </p:nvSpPr>
        <p:spPr bwMode="auto">
          <a:xfrm>
            <a:off x="4191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2" name="Line 15"/>
          <p:cNvSpPr>
            <a:spLocks noChangeShapeType="1"/>
          </p:cNvSpPr>
          <p:nvPr/>
        </p:nvSpPr>
        <p:spPr bwMode="auto">
          <a:xfrm>
            <a:off x="4953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3" name="Line 16"/>
          <p:cNvSpPr>
            <a:spLocks noChangeShapeType="1"/>
          </p:cNvSpPr>
          <p:nvPr/>
        </p:nvSpPr>
        <p:spPr bwMode="auto">
          <a:xfrm>
            <a:off x="5715000" y="19812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7234" name="Rectangle 17"/>
          <p:cNvSpPr>
            <a:spLocks noChangeArrowheads="1"/>
          </p:cNvSpPr>
          <p:nvPr/>
        </p:nvSpPr>
        <p:spPr bwMode="auto">
          <a:xfrm>
            <a:off x="5835650" y="1981200"/>
            <a:ext cx="488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592153E-80DF-E049-84B6-F32F0EDC3F85}" type="slidenum">
              <a:rPr lang="en-US" smtClean="0">
                <a:latin typeface="Times New Roman" charset="0"/>
              </a:rPr>
              <a:pPr/>
              <a:t>126</a:t>
            </a:fld>
            <a:endParaRPr lang="en-US" smtClean="0">
              <a:latin typeface="Times New Roman" charset="0"/>
            </a:endParaRPr>
          </a:p>
        </p:txBody>
      </p:sp>
      <p:sp>
        <p:nvSpPr>
          <p:cNvPr id="138243" name="Rectangle 2"/>
          <p:cNvSpPr>
            <a:spLocks noGrp="1" noChangeArrowheads="1"/>
          </p:cNvSpPr>
          <p:nvPr>
            <p:ph type="title"/>
          </p:nvPr>
        </p:nvSpPr>
        <p:spPr>
          <a:xfrm>
            <a:off x="685800" y="381000"/>
            <a:ext cx="7772400" cy="838200"/>
          </a:xfrm>
        </p:spPr>
        <p:txBody>
          <a:bodyPr/>
          <a:lstStyle/>
          <a:p>
            <a:pPr eaLnBrk="1" hangingPunct="1"/>
            <a:r>
              <a:rPr lang="en-US"/>
              <a:t>Anti-debugger Example</a:t>
            </a:r>
          </a:p>
        </p:txBody>
      </p:sp>
      <p:sp>
        <p:nvSpPr>
          <p:cNvPr id="300035" name="Rectangle 3"/>
          <p:cNvSpPr>
            <a:spLocks noGrp="1" noChangeArrowheads="1"/>
          </p:cNvSpPr>
          <p:nvPr>
            <p:ph type="body" idx="1"/>
          </p:nvPr>
        </p:nvSpPr>
        <p:spPr>
          <a:xfrm>
            <a:off x="685800" y="2286000"/>
            <a:ext cx="8077200" cy="3962400"/>
          </a:xfrm>
        </p:spPr>
        <p:txBody>
          <a:bodyPr/>
          <a:lstStyle/>
          <a:p>
            <a:pPr eaLnBrk="1" hangingPunct="1">
              <a:lnSpc>
                <a:spcPct val="75000"/>
              </a:lnSpc>
              <a:spcAft>
                <a:spcPts val="600"/>
              </a:spcAft>
            </a:pPr>
            <a:r>
              <a:rPr lang="en-US" sz="2800" dirty="0"/>
              <a:t>Suppose </a:t>
            </a:r>
            <a:r>
              <a:rPr lang="en-US" sz="2800" dirty="0">
                <a:latin typeface="Times-Roman" charset="0"/>
              </a:rPr>
              <a:t>inst 1</a:t>
            </a:r>
            <a:r>
              <a:rPr lang="en-US" sz="2800" dirty="0"/>
              <a:t> </a:t>
            </a:r>
            <a:r>
              <a:rPr lang="en-US" sz="2800" b="1" dirty="0">
                <a:solidFill>
                  <a:schemeClr val="accent2"/>
                </a:solidFill>
              </a:rPr>
              <a:t>overwrites</a:t>
            </a:r>
            <a:r>
              <a:rPr lang="en-US" sz="2800" dirty="0"/>
              <a:t> </a:t>
            </a:r>
            <a:r>
              <a:rPr lang="en-US" sz="2800" dirty="0">
                <a:latin typeface="Times-Roman" charset="0"/>
              </a:rPr>
              <a:t>inst 4</a:t>
            </a:r>
            <a:r>
              <a:rPr lang="en-US" sz="2800" dirty="0"/>
              <a:t> in memory</a:t>
            </a:r>
          </a:p>
          <a:p>
            <a:pPr eaLnBrk="1" hangingPunct="1">
              <a:lnSpc>
                <a:spcPct val="75000"/>
              </a:lnSpc>
              <a:spcAft>
                <a:spcPts val="600"/>
              </a:spcAft>
            </a:pPr>
            <a:r>
              <a:rPr lang="en-US" sz="2800" dirty="0"/>
              <a:t>Then program (without debugger) will be OK since it fetched </a:t>
            </a:r>
            <a:r>
              <a:rPr lang="en-US" sz="2800" dirty="0">
                <a:latin typeface="Times-Roman" charset="0"/>
              </a:rPr>
              <a:t>inst 4</a:t>
            </a:r>
            <a:r>
              <a:rPr lang="en-US" sz="2800" dirty="0"/>
              <a:t> at same time as </a:t>
            </a:r>
            <a:r>
              <a:rPr lang="en-US" sz="2800" dirty="0">
                <a:latin typeface="Times-Roman" charset="0"/>
              </a:rPr>
              <a:t>inst 1</a:t>
            </a:r>
            <a:endParaRPr lang="en-US" sz="2800" dirty="0"/>
          </a:p>
          <a:p>
            <a:pPr eaLnBrk="1" hangingPunct="1">
              <a:lnSpc>
                <a:spcPct val="75000"/>
              </a:lnSpc>
              <a:spcAft>
                <a:spcPts val="600"/>
              </a:spcAft>
            </a:pPr>
            <a:r>
              <a:rPr lang="en-US" sz="2800" dirty="0"/>
              <a:t>Debugger will be confused when it reaches </a:t>
            </a:r>
            <a:r>
              <a:rPr lang="en-US" sz="2800" b="1" dirty="0">
                <a:solidFill>
                  <a:srgbClr val="FF0000"/>
                </a:solidFill>
                <a:latin typeface="Times-Roman"/>
                <a:cs typeface="Times-Roman"/>
              </a:rPr>
              <a:t>junk</a:t>
            </a:r>
            <a:r>
              <a:rPr lang="en-US" sz="2800" dirty="0"/>
              <a:t> where </a:t>
            </a:r>
            <a:r>
              <a:rPr lang="en-US" sz="2800" dirty="0">
                <a:latin typeface="Times-Roman" charset="0"/>
              </a:rPr>
              <a:t>inst 4</a:t>
            </a:r>
            <a:r>
              <a:rPr lang="en-US" sz="2800" dirty="0"/>
              <a:t> is supposed to be</a:t>
            </a:r>
          </a:p>
          <a:p>
            <a:pPr eaLnBrk="1" hangingPunct="1">
              <a:lnSpc>
                <a:spcPct val="75000"/>
              </a:lnSpc>
              <a:spcAft>
                <a:spcPts val="600"/>
              </a:spcAft>
            </a:pPr>
            <a:r>
              <a:rPr lang="en-US" sz="2800" dirty="0"/>
              <a:t>Problem</a:t>
            </a:r>
            <a:r>
              <a:rPr lang="en-US" sz="2800" dirty="0" smtClean="0"/>
              <a:t> if </a:t>
            </a:r>
            <a:r>
              <a:rPr lang="en-US" sz="2800" dirty="0"/>
              <a:t>this segment of code executed more than once!</a:t>
            </a:r>
            <a:endParaRPr lang="en-US" sz="2800" dirty="0" smtClean="0"/>
          </a:p>
          <a:p>
            <a:pPr lvl="1" eaLnBrk="1" hangingPunct="1">
              <a:lnSpc>
                <a:spcPct val="75000"/>
              </a:lnSpc>
              <a:spcAft>
                <a:spcPts val="600"/>
              </a:spcAft>
            </a:pPr>
            <a:r>
              <a:rPr lang="en-US" sz="2400" dirty="0" smtClean="0"/>
              <a:t>Also, self-modifying </a:t>
            </a:r>
            <a:r>
              <a:rPr lang="en-US" sz="2400" dirty="0"/>
              <a:t>code</a:t>
            </a:r>
            <a:r>
              <a:rPr lang="en-US" sz="2400" dirty="0" smtClean="0"/>
              <a:t> is platform</a:t>
            </a:r>
            <a:r>
              <a:rPr lang="en-US" sz="2400" dirty="0"/>
              <a:t>-dependent</a:t>
            </a:r>
          </a:p>
          <a:p>
            <a:pPr eaLnBrk="1" hangingPunct="1">
              <a:lnSpc>
                <a:spcPct val="75000"/>
              </a:lnSpc>
              <a:spcAft>
                <a:spcPts val="600"/>
              </a:spcAft>
            </a:pPr>
            <a:r>
              <a:rPr lang="en-US" sz="2800" dirty="0"/>
              <a:t>Again, clever attacker</a:t>
            </a:r>
            <a:r>
              <a:rPr lang="en-US" sz="2800" dirty="0" smtClean="0"/>
              <a:t> can </a:t>
            </a:r>
            <a:r>
              <a:rPr lang="en-US" sz="2800" dirty="0"/>
              <a:t>figure this </a:t>
            </a:r>
            <a:r>
              <a:rPr lang="en-US" sz="2800" dirty="0" smtClean="0"/>
              <a:t>out</a:t>
            </a:r>
            <a:endParaRPr lang="en-US" sz="2800" dirty="0"/>
          </a:p>
        </p:txBody>
      </p:sp>
      <p:sp>
        <p:nvSpPr>
          <p:cNvPr id="138245" name="Rectangle 4"/>
          <p:cNvSpPr>
            <a:spLocks noChangeArrowheads="1"/>
          </p:cNvSpPr>
          <p:nvPr/>
        </p:nvSpPr>
        <p:spPr bwMode="auto">
          <a:xfrm>
            <a:off x="1128713" y="1528763"/>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1</a:t>
            </a:r>
          </a:p>
        </p:txBody>
      </p:sp>
      <p:sp>
        <p:nvSpPr>
          <p:cNvPr id="138246" name="Rectangle 5"/>
          <p:cNvSpPr>
            <a:spLocks noChangeArrowheads="1"/>
          </p:cNvSpPr>
          <p:nvPr/>
        </p:nvSpPr>
        <p:spPr bwMode="auto">
          <a:xfrm>
            <a:off x="4191000"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5</a:t>
            </a:r>
          </a:p>
        </p:txBody>
      </p:sp>
      <p:sp>
        <p:nvSpPr>
          <p:cNvPr id="138247" name="Rectangle 6"/>
          <p:cNvSpPr>
            <a:spLocks noChangeArrowheads="1"/>
          </p:cNvSpPr>
          <p:nvPr/>
        </p:nvSpPr>
        <p:spPr bwMode="auto">
          <a:xfrm>
            <a:off x="1905000"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2</a:t>
            </a:r>
          </a:p>
        </p:txBody>
      </p:sp>
      <p:sp>
        <p:nvSpPr>
          <p:cNvPr id="138248" name="Rectangle 7"/>
          <p:cNvSpPr>
            <a:spLocks noChangeArrowheads="1"/>
          </p:cNvSpPr>
          <p:nvPr/>
        </p:nvSpPr>
        <p:spPr bwMode="auto">
          <a:xfrm>
            <a:off x="2659063"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3</a:t>
            </a:r>
          </a:p>
        </p:txBody>
      </p:sp>
      <p:sp>
        <p:nvSpPr>
          <p:cNvPr id="300040" name="Rectangle 8"/>
          <p:cNvSpPr>
            <a:spLocks noChangeArrowheads="1"/>
          </p:cNvSpPr>
          <p:nvPr/>
        </p:nvSpPr>
        <p:spPr bwMode="auto">
          <a:xfrm>
            <a:off x="3429000"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4</a:t>
            </a:r>
          </a:p>
        </p:txBody>
      </p:sp>
      <p:sp>
        <p:nvSpPr>
          <p:cNvPr id="138250" name="Rectangle 9"/>
          <p:cNvSpPr>
            <a:spLocks noChangeArrowheads="1"/>
          </p:cNvSpPr>
          <p:nvPr/>
        </p:nvSpPr>
        <p:spPr bwMode="auto">
          <a:xfrm>
            <a:off x="4953000" y="1524000"/>
            <a:ext cx="7905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inst 6</a:t>
            </a:r>
          </a:p>
        </p:txBody>
      </p:sp>
      <p:sp>
        <p:nvSpPr>
          <p:cNvPr id="138251" name="Rectangle 10"/>
          <p:cNvSpPr>
            <a:spLocks noChangeArrowheads="1"/>
          </p:cNvSpPr>
          <p:nvPr/>
        </p:nvSpPr>
        <p:spPr bwMode="auto">
          <a:xfrm>
            <a:off x="1066800" y="1447800"/>
            <a:ext cx="70104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38252" name="Line 11"/>
          <p:cNvSpPr>
            <a:spLocks noChangeShapeType="1"/>
          </p:cNvSpPr>
          <p:nvPr/>
        </p:nvSpPr>
        <p:spPr bwMode="auto">
          <a:xfrm>
            <a:off x="1905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3" name="Line 12"/>
          <p:cNvSpPr>
            <a:spLocks noChangeShapeType="1"/>
          </p:cNvSpPr>
          <p:nvPr/>
        </p:nvSpPr>
        <p:spPr bwMode="auto">
          <a:xfrm>
            <a:off x="2667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4" name="Line 13"/>
          <p:cNvSpPr>
            <a:spLocks noChangeShapeType="1"/>
          </p:cNvSpPr>
          <p:nvPr/>
        </p:nvSpPr>
        <p:spPr bwMode="auto">
          <a:xfrm>
            <a:off x="3429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5" name="Line 14"/>
          <p:cNvSpPr>
            <a:spLocks noChangeShapeType="1"/>
          </p:cNvSpPr>
          <p:nvPr/>
        </p:nvSpPr>
        <p:spPr bwMode="auto">
          <a:xfrm>
            <a:off x="4191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6" name="Line 15"/>
          <p:cNvSpPr>
            <a:spLocks noChangeShapeType="1"/>
          </p:cNvSpPr>
          <p:nvPr/>
        </p:nvSpPr>
        <p:spPr bwMode="auto">
          <a:xfrm>
            <a:off x="4953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7" name="Line 16"/>
          <p:cNvSpPr>
            <a:spLocks noChangeShapeType="1"/>
          </p:cNvSpPr>
          <p:nvPr/>
        </p:nvSpPr>
        <p:spPr bwMode="auto">
          <a:xfrm>
            <a:off x="5715000" y="1447800"/>
            <a:ext cx="0" cy="533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8258" name="Rectangle 17"/>
          <p:cNvSpPr>
            <a:spLocks noChangeArrowheads="1"/>
          </p:cNvSpPr>
          <p:nvPr/>
        </p:nvSpPr>
        <p:spPr bwMode="auto">
          <a:xfrm>
            <a:off x="5835650" y="1447800"/>
            <a:ext cx="488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a:t>
            </a:r>
          </a:p>
        </p:txBody>
      </p:sp>
      <p:sp>
        <p:nvSpPr>
          <p:cNvPr id="300050" name="Line 18"/>
          <p:cNvSpPr>
            <a:spLocks noChangeShapeType="1"/>
          </p:cNvSpPr>
          <p:nvPr/>
        </p:nvSpPr>
        <p:spPr bwMode="auto">
          <a:xfrm>
            <a:off x="1524000" y="1981200"/>
            <a:ext cx="0" cy="228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00051" name="Line 19"/>
          <p:cNvSpPr>
            <a:spLocks noChangeShapeType="1"/>
          </p:cNvSpPr>
          <p:nvPr/>
        </p:nvSpPr>
        <p:spPr bwMode="auto">
          <a:xfrm>
            <a:off x="1524000" y="2209800"/>
            <a:ext cx="2286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00052" name="Line 20"/>
          <p:cNvSpPr>
            <a:spLocks noChangeShapeType="1"/>
          </p:cNvSpPr>
          <p:nvPr/>
        </p:nvSpPr>
        <p:spPr bwMode="auto">
          <a:xfrm flipV="1">
            <a:off x="3810000" y="1981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300053" name="Rectangle 21"/>
          <p:cNvSpPr>
            <a:spLocks noChangeArrowheads="1"/>
          </p:cNvSpPr>
          <p:nvPr/>
        </p:nvSpPr>
        <p:spPr bwMode="auto">
          <a:xfrm>
            <a:off x="3484563" y="1524000"/>
            <a:ext cx="706437" cy="396875"/>
          </a:xfrm>
          <a:prstGeom prst="rect">
            <a:avLst/>
          </a:prstGeom>
          <a:noFill/>
          <a:ln w="9525">
            <a:noFill/>
            <a:miter lim="800000"/>
            <a:headEnd/>
            <a:tailEnd/>
          </a:ln>
        </p:spPr>
        <p:txBody>
          <a:bodyPr wrap="none">
            <a:prstTxWarp prst="textNoShape">
              <a:avLst/>
            </a:prstTxWarp>
            <a:spAutoFit/>
          </a:bodyPr>
          <a:lstStyle/>
          <a:p>
            <a:r>
              <a:rPr lang="en-US" sz="2000" b="1" dirty="0">
                <a:solidFill>
                  <a:srgbClr val="FF0000"/>
                </a:solidFill>
                <a:latin typeface="Times-Roman" charset="0"/>
              </a:rPr>
              <a:t>junk</a:t>
            </a:r>
            <a:endParaRPr lang="en-US" sz="2000" dirty="0">
              <a:latin typeface="Times-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5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000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00052"/>
                                        </p:tgtEl>
                                        <p:attrNameLst>
                                          <p:attrName>style.visibility</p:attrName>
                                        </p:attrNameLst>
                                      </p:cBhvr>
                                      <p:to>
                                        <p:strVal val="visible"/>
                                      </p:to>
                                    </p:set>
                                  </p:childTnLst>
                                </p:cTn>
                              </p:par>
                            </p:childTnLst>
                          </p:cTn>
                        </p:par>
                        <p:par>
                          <p:cTn id="13" fill="hold">
                            <p:stCondLst>
                              <p:cond delay="1500"/>
                            </p:stCondLst>
                            <p:childTnLst>
                              <p:par>
                                <p:cTn id="14" presetID="1" presetClass="exit" presetSubtype="0" fill="hold" grpId="0" nodeType="afterEffect">
                                  <p:stCondLst>
                                    <p:cond delay="1000"/>
                                  </p:stCondLst>
                                  <p:childTnLst>
                                    <p:set>
                                      <p:cBhvr>
                                        <p:cTn id="15" dur="1" fill="hold">
                                          <p:stCondLst>
                                            <p:cond delay="499"/>
                                          </p:stCondLst>
                                        </p:cTn>
                                        <p:tgtEl>
                                          <p:spTgt spid="300040"/>
                                        </p:tgtEl>
                                        <p:attrNameLst>
                                          <p:attrName>style.visibility</p:attrName>
                                        </p:attrNameLst>
                                      </p:cBhvr>
                                      <p:to>
                                        <p:strVal val="hidden"/>
                                      </p:to>
                                    </p:set>
                                  </p:childTnLst>
                                </p:cTn>
                              </p:par>
                            </p:childTnLst>
                          </p:cTn>
                        </p:par>
                        <p:par>
                          <p:cTn id="16" fill="hold">
                            <p:stCondLst>
                              <p:cond delay="3000"/>
                            </p:stCondLst>
                            <p:childTnLst>
                              <p:par>
                                <p:cTn id="17" presetID="1" presetClass="entr" presetSubtype="3" fill="hold" grpId="0" nodeType="afterEffect">
                                  <p:stCondLst>
                                    <p:cond delay="0"/>
                                  </p:stCondLst>
                                  <p:childTnLst>
                                    <p:set>
                                      <p:cBhvr>
                                        <p:cTn id="18" dur="1" fill="hold">
                                          <p:stCondLst>
                                            <p:cond delay="499"/>
                                          </p:stCondLst>
                                        </p:cTn>
                                        <p:tgtEl>
                                          <p:spTgt spid="3000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300035">
                                            <p:txEl>
                                              <p:pRg st="0" end="0"/>
                                            </p:txEl>
                                          </p:spTgt>
                                        </p:tgtEl>
                                        <p:attrNameLst>
                                          <p:attrName>style.visibility</p:attrName>
                                        </p:attrNameLst>
                                      </p:cBhvr>
                                      <p:to>
                                        <p:strVal val="visible"/>
                                      </p:to>
                                    </p:set>
                                    <p:animEffect transition="in" filter="checkerboard(down)">
                                      <p:cBhvr>
                                        <p:cTn id="23" dur="500"/>
                                        <p:tgtEl>
                                          <p:spTgt spid="30003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300035">
                                            <p:txEl>
                                              <p:pRg st="1" end="1"/>
                                            </p:txEl>
                                          </p:spTgt>
                                        </p:tgtEl>
                                        <p:attrNameLst>
                                          <p:attrName>style.visibility</p:attrName>
                                        </p:attrNameLst>
                                      </p:cBhvr>
                                      <p:to>
                                        <p:strVal val="visible"/>
                                      </p:to>
                                    </p:set>
                                    <p:animEffect transition="in" filter="checkerboard(down)">
                                      <p:cBhvr>
                                        <p:cTn id="28" dur="500"/>
                                        <p:tgtEl>
                                          <p:spTgt spid="3000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300035">
                                            <p:txEl>
                                              <p:pRg st="2" end="2"/>
                                            </p:txEl>
                                          </p:spTgt>
                                        </p:tgtEl>
                                        <p:attrNameLst>
                                          <p:attrName>style.visibility</p:attrName>
                                        </p:attrNameLst>
                                      </p:cBhvr>
                                      <p:to>
                                        <p:strVal val="visible"/>
                                      </p:to>
                                    </p:set>
                                    <p:animEffect transition="in" filter="checkerboard(down)">
                                      <p:cBhvr>
                                        <p:cTn id="33" dur="500"/>
                                        <p:tgtEl>
                                          <p:spTgt spid="30003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5" fill="hold" grpId="0" nodeType="clickEffect">
                                  <p:stCondLst>
                                    <p:cond delay="0"/>
                                  </p:stCondLst>
                                  <p:childTnLst>
                                    <p:set>
                                      <p:cBhvr>
                                        <p:cTn id="37" dur="1" fill="hold">
                                          <p:stCondLst>
                                            <p:cond delay="0"/>
                                          </p:stCondLst>
                                        </p:cTn>
                                        <p:tgtEl>
                                          <p:spTgt spid="300035">
                                            <p:txEl>
                                              <p:pRg st="3" end="3"/>
                                            </p:txEl>
                                          </p:spTgt>
                                        </p:tgtEl>
                                        <p:attrNameLst>
                                          <p:attrName>style.visibility</p:attrName>
                                        </p:attrNameLst>
                                      </p:cBhvr>
                                      <p:to>
                                        <p:strVal val="visible"/>
                                      </p:to>
                                    </p:set>
                                    <p:animEffect transition="in" filter="checkerboard(down)">
                                      <p:cBhvr>
                                        <p:cTn id="38" dur="500"/>
                                        <p:tgtEl>
                                          <p:spTgt spid="300035">
                                            <p:txEl>
                                              <p:pRg st="3" end="3"/>
                                            </p:txEl>
                                          </p:spTgt>
                                        </p:tgtEl>
                                      </p:cBhvr>
                                    </p:animEffect>
                                  </p:childTnLst>
                                </p:cTn>
                              </p:par>
                              <p:par>
                                <p:cTn id="39" presetID="5" presetClass="entr" presetSubtype="5" fill="hold" grpId="0" nodeType="withEffect">
                                  <p:stCondLst>
                                    <p:cond delay="0"/>
                                  </p:stCondLst>
                                  <p:childTnLst>
                                    <p:set>
                                      <p:cBhvr>
                                        <p:cTn id="40" dur="1" fill="hold">
                                          <p:stCondLst>
                                            <p:cond delay="0"/>
                                          </p:stCondLst>
                                        </p:cTn>
                                        <p:tgtEl>
                                          <p:spTgt spid="300035">
                                            <p:txEl>
                                              <p:pRg st="4" end="4"/>
                                            </p:txEl>
                                          </p:spTgt>
                                        </p:tgtEl>
                                        <p:attrNameLst>
                                          <p:attrName>style.visibility</p:attrName>
                                        </p:attrNameLst>
                                      </p:cBhvr>
                                      <p:to>
                                        <p:strVal val="visible"/>
                                      </p:to>
                                    </p:set>
                                    <p:animEffect transition="in" filter="checkerboard(down)">
                                      <p:cBhvr>
                                        <p:cTn id="41" dur="500"/>
                                        <p:tgtEl>
                                          <p:spTgt spid="30003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5" fill="hold" grpId="0" nodeType="clickEffect">
                                  <p:stCondLst>
                                    <p:cond delay="0"/>
                                  </p:stCondLst>
                                  <p:childTnLst>
                                    <p:set>
                                      <p:cBhvr>
                                        <p:cTn id="45" dur="1" fill="hold">
                                          <p:stCondLst>
                                            <p:cond delay="0"/>
                                          </p:stCondLst>
                                        </p:cTn>
                                        <p:tgtEl>
                                          <p:spTgt spid="300035">
                                            <p:txEl>
                                              <p:pRg st="5" end="5"/>
                                            </p:txEl>
                                          </p:spTgt>
                                        </p:tgtEl>
                                        <p:attrNameLst>
                                          <p:attrName>style.visibility</p:attrName>
                                        </p:attrNameLst>
                                      </p:cBhvr>
                                      <p:to>
                                        <p:strVal val="visible"/>
                                      </p:to>
                                    </p:set>
                                    <p:animEffect transition="in" filter="checkerboard(down)">
                                      <p:cBhvr>
                                        <p:cTn id="46" dur="500"/>
                                        <p:tgtEl>
                                          <p:spTgt spid="300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P spid="300040" grpId="0" autoUpdateAnimBg="0"/>
      <p:bldP spid="300050" grpId="0" animBg="1"/>
      <p:bldP spid="300051" grpId="0" animBg="1"/>
      <p:bldP spid="300052" grpId="0" animBg="1"/>
      <p:bldP spid="300053"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35C1DCA-5503-A746-A677-16B698FC39F3}" type="slidenum">
              <a:rPr lang="en-US" smtClean="0">
                <a:latin typeface="Times New Roman" charset="0"/>
              </a:rPr>
              <a:pPr/>
              <a:t>127</a:t>
            </a:fld>
            <a:endParaRPr lang="en-US" smtClean="0">
              <a:latin typeface="Times New Roman" charset="0"/>
            </a:endParaRPr>
          </a:p>
        </p:txBody>
      </p:sp>
      <p:sp>
        <p:nvSpPr>
          <p:cNvPr id="139267" name="Rectangle 2"/>
          <p:cNvSpPr>
            <a:spLocks noGrp="1" noChangeArrowheads="1"/>
          </p:cNvSpPr>
          <p:nvPr>
            <p:ph type="title"/>
          </p:nvPr>
        </p:nvSpPr>
        <p:spPr/>
        <p:txBody>
          <a:bodyPr/>
          <a:lstStyle/>
          <a:p>
            <a:pPr eaLnBrk="1" hangingPunct="1"/>
            <a:r>
              <a:rPr lang="en-US"/>
              <a:t>Tamper-resistance</a:t>
            </a:r>
          </a:p>
        </p:txBody>
      </p:sp>
      <p:sp>
        <p:nvSpPr>
          <p:cNvPr id="139268" name="Rectangle 3"/>
          <p:cNvSpPr>
            <a:spLocks noGrp="1" noChangeArrowheads="1"/>
          </p:cNvSpPr>
          <p:nvPr>
            <p:ph type="body" idx="1"/>
          </p:nvPr>
        </p:nvSpPr>
        <p:spPr/>
        <p:txBody>
          <a:bodyPr/>
          <a:lstStyle/>
          <a:p>
            <a:pPr eaLnBrk="1" hangingPunct="1">
              <a:lnSpc>
                <a:spcPct val="90000"/>
              </a:lnSpc>
              <a:spcAft>
                <a:spcPts val="600"/>
              </a:spcAft>
            </a:pPr>
            <a:r>
              <a:rPr lang="en-US" sz="2800" dirty="0"/>
              <a:t>Goal is to make patching more difficult</a:t>
            </a:r>
          </a:p>
          <a:p>
            <a:pPr eaLnBrk="1" hangingPunct="1">
              <a:lnSpc>
                <a:spcPct val="90000"/>
              </a:lnSpc>
              <a:spcAft>
                <a:spcPts val="600"/>
              </a:spcAft>
            </a:pPr>
            <a:r>
              <a:rPr lang="en-US" sz="2800" dirty="0"/>
              <a:t>Code can </a:t>
            </a:r>
            <a:r>
              <a:rPr lang="en-US" sz="2800" b="1" dirty="0">
                <a:solidFill>
                  <a:schemeClr val="accent2"/>
                </a:solidFill>
              </a:rPr>
              <a:t>hash</a:t>
            </a:r>
            <a:r>
              <a:rPr lang="en-US" sz="2800" dirty="0"/>
              <a:t> parts of itself</a:t>
            </a:r>
          </a:p>
          <a:p>
            <a:pPr eaLnBrk="1" hangingPunct="1">
              <a:lnSpc>
                <a:spcPct val="90000"/>
              </a:lnSpc>
              <a:spcAft>
                <a:spcPts val="600"/>
              </a:spcAft>
            </a:pPr>
            <a:r>
              <a:rPr lang="en-US" sz="2800" dirty="0"/>
              <a:t>If tampering occurs, hash check fails</a:t>
            </a:r>
          </a:p>
          <a:p>
            <a:pPr eaLnBrk="1" hangingPunct="1">
              <a:lnSpc>
                <a:spcPct val="90000"/>
              </a:lnSpc>
              <a:spcAft>
                <a:spcPts val="600"/>
              </a:spcAft>
            </a:pPr>
            <a:r>
              <a:rPr lang="en-US" sz="2800" dirty="0"/>
              <a:t>Research has </a:t>
            </a:r>
            <a:r>
              <a:rPr lang="en-US" sz="2800" dirty="0" smtClean="0"/>
              <a:t>shown, </a:t>
            </a:r>
            <a:r>
              <a:rPr lang="en-US" sz="2800" dirty="0"/>
              <a:t>can get good coverage of code with small performance penalty</a:t>
            </a:r>
          </a:p>
          <a:p>
            <a:pPr eaLnBrk="1" hangingPunct="1">
              <a:lnSpc>
                <a:spcPct val="90000"/>
              </a:lnSpc>
              <a:spcAft>
                <a:spcPts val="600"/>
              </a:spcAft>
            </a:pPr>
            <a:r>
              <a:rPr lang="en-US" sz="2800" dirty="0"/>
              <a:t>But don’t want all checks to look similar</a:t>
            </a:r>
          </a:p>
          <a:p>
            <a:pPr lvl="1" eaLnBrk="1" hangingPunct="1">
              <a:lnSpc>
                <a:spcPct val="90000"/>
              </a:lnSpc>
              <a:spcAft>
                <a:spcPts val="600"/>
              </a:spcAft>
            </a:pPr>
            <a:r>
              <a:rPr lang="en-US" sz="2400" dirty="0"/>
              <a:t>Or else easy for attacker to remove checks</a:t>
            </a:r>
          </a:p>
          <a:p>
            <a:pPr eaLnBrk="1" hangingPunct="1">
              <a:lnSpc>
                <a:spcPct val="90000"/>
              </a:lnSpc>
              <a:spcAft>
                <a:spcPts val="600"/>
              </a:spcAft>
            </a:pPr>
            <a:r>
              <a:rPr lang="en-US" sz="2800" dirty="0"/>
              <a:t>This approach sometimes called “guards”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AA39D43-EC95-F545-999F-FC857C492EE9}" type="slidenum">
              <a:rPr lang="en-US" smtClean="0">
                <a:latin typeface="Times New Roman" charset="0"/>
              </a:rPr>
              <a:pPr/>
              <a:t>128</a:t>
            </a:fld>
            <a:endParaRPr lang="en-US" smtClean="0">
              <a:latin typeface="Times New Roman" charset="0"/>
            </a:endParaRPr>
          </a:p>
        </p:txBody>
      </p:sp>
      <p:sp>
        <p:nvSpPr>
          <p:cNvPr id="140291" name="Rectangle 2"/>
          <p:cNvSpPr>
            <a:spLocks noGrp="1" noChangeArrowheads="1"/>
          </p:cNvSpPr>
          <p:nvPr>
            <p:ph type="title"/>
          </p:nvPr>
        </p:nvSpPr>
        <p:spPr>
          <a:xfrm>
            <a:off x="685800" y="304800"/>
            <a:ext cx="7772400" cy="990600"/>
          </a:xfrm>
        </p:spPr>
        <p:txBody>
          <a:bodyPr/>
          <a:lstStyle/>
          <a:p>
            <a:pPr eaLnBrk="1" hangingPunct="1"/>
            <a:r>
              <a:rPr lang="en-US" dirty="0"/>
              <a:t>Code Obfuscation</a:t>
            </a:r>
          </a:p>
        </p:txBody>
      </p:sp>
      <p:sp>
        <p:nvSpPr>
          <p:cNvPr id="140292" name="Rectangle 3"/>
          <p:cNvSpPr>
            <a:spLocks noGrp="1" noChangeArrowheads="1"/>
          </p:cNvSpPr>
          <p:nvPr>
            <p:ph type="body" idx="1"/>
          </p:nvPr>
        </p:nvSpPr>
        <p:spPr>
          <a:xfrm>
            <a:off x="685800" y="1371600"/>
            <a:ext cx="8001000" cy="4648200"/>
          </a:xfrm>
        </p:spPr>
        <p:txBody>
          <a:bodyPr/>
          <a:lstStyle/>
          <a:p>
            <a:pPr eaLnBrk="1" hangingPunct="1">
              <a:lnSpc>
                <a:spcPct val="85000"/>
              </a:lnSpc>
              <a:spcAft>
                <a:spcPts val="600"/>
              </a:spcAft>
            </a:pPr>
            <a:r>
              <a:rPr lang="en-US" sz="2800" dirty="0"/>
              <a:t>Goal is to make code hard to understand</a:t>
            </a:r>
          </a:p>
          <a:p>
            <a:pPr lvl="1" eaLnBrk="1" hangingPunct="1">
              <a:lnSpc>
                <a:spcPct val="85000"/>
              </a:lnSpc>
              <a:spcAft>
                <a:spcPts val="600"/>
              </a:spcAft>
            </a:pPr>
            <a:r>
              <a:rPr lang="en-US" sz="2400" dirty="0"/>
              <a:t>Opposite of good software </a:t>
            </a:r>
            <a:r>
              <a:rPr lang="en-US" sz="2400" dirty="0" smtClean="0"/>
              <a:t>engineering</a:t>
            </a:r>
          </a:p>
          <a:p>
            <a:pPr lvl="1" eaLnBrk="1" hangingPunct="1">
              <a:lnSpc>
                <a:spcPct val="85000"/>
              </a:lnSpc>
              <a:spcAft>
                <a:spcPts val="600"/>
              </a:spcAft>
            </a:pPr>
            <a:r>
              <a:rPr lang="en-US" sz="2400" dirty="0" smtClean="0"/>
              <a:t>Spaghetti code is a good example</a:t>
            </a:r>
          </a:p>
          <a:p>
            <a:pPr eaLnBrk="1" hangingPunct="1">
              <a:lnSpc>
                <a:spcPct val="85000"/>
              </a:lnSpc>
              <a:spcAft>
                <a:spcPts val="600"/>
              </a:spcAft>
            </a:pPr>
            <a:r>
              <a:rPr lang="en-US" sz="2800" dirty="0"/>
              <a:t>Much research into more robust obfuscation</a:t>
            </a:r>
          </a:p>
          <a:p>
            <a:pPr lvl="1" eaLnBrk="1" hangingPunct="1">
              <a:lnSpc>
                <a:spcPct val="85000"/>
              </a:lnSpc>
              <a:spcAft>
                <a:spcPts val="600"/>
              </a:spcAft>
            </a:pPr>
            <a:r>
              <a:rPr lang="en-US" sz="2400" dirty="0"/>
              <a:t>Example: </a:t>
            </a:r>
            <a:r>
              <a:rPr lang="en-US" sz="2400" b="1" dirty="0">
                <a:solidFill>
                  <a:schemeClr val="accent2"/>
                </a:solidFill>
              </a:rPr>
              <a:t>opaque predicate</a:t>
            </a:r>
            <a:endParaRPr lang="en-US" sz="2400" dirty="0"/>
          </a:p>
          <a:p>
            <a:pPr lvl="1" eaLnBrk="1" hangingPunct="1">
              <a:lnSpc>
                <a:spcPct val="85000"/>
              </a:lnSpc>
              <a:spcAft>
                <a:spcPts val="600"/>
              </a:spcAft>
              <a:buFontTx/>
              <a:buNone/>
            </a:pPr>
            <a:r>
              <a:rPr lang="en-US" sz="2400" dirty="0">
                <a:latin typeface="Times-Roman" charset="0"/>
              </a:rPr>
              <a:t>	</a:t>
            </a:r>
            <a:r>
              <a:rPr lang="en-US" sz="2400" dirty="0" err="1">
                <a:latin typeface="Times-Roman" charset="0"/>
              </a:rPr>
              <a:t>int</a:t>
            </a:r>
            <a:r>
              <a:rPr lang="en-US" sz="2400" dirty="0">
                <a:latin typeface="Times-Roman" charset="0"/>
              </a:rPr>
              <a:t> </a:t>
            </a:r>
            <a:r>
              <a:rPr lang="en-US" sz="2400" dirty="0" err="1">
                <a:latin typeface="Times-Roman" charset="0"/>
              </a:rPr>
              <a:t>x,y</a:t>
            </a:r>
            <a:endParaRPr lang="en-US" sz="2400" dirty="0">
              <a:latin typeface="Times-Roman" charset="0"/>
            </a:endParaRPr>
          </a:p>
          <a:p>
            <a:pPr lvl="1" eaLnBrk="1" hangingPunct="1">
              <a:lnSpc>
                <a:spcPct val="85000"/>
              </a:lnSpc>
              <a:spcAft>
                <a:spcPts val="600"/>
              </a:spcAft>
              <a:buFontTx/>
              <a:buNone/>
            </a:pPr>
            <a:r>
              <a:rPr lang="en-US" sz="2400" dirty="0">
                <a:latin typeface="Times-Roman" charset="0"/>
              </a:rPr>
              <a:t>		:</a:t>
            </a:r>
          </a:p>
          <a:p>
            <a:pPr lvl="1" eaLnBrk="1" hangingPunct="1">
              <a:lnSpc>
                <a:spcPct val="85000"/>
              </a:lnSpc>
              <a:spcAft>
                <a:spcPts val="600"/>
              </a:spcAft>
              <a:buFontTx/>
              <a:buNone/>
            </a:pPr>
            <a:r>
              <a:rPr lang="en-US" sz="2400" dirty="0">
                <a:latin typeface="Times-Roman" charset="0"/>
              </a:rPr>
              <a:t>	</a:t>
            </a:r>
            <a:r>
              <a:rPr lang="en-US" sz="2400" dirty="0" err="1">
                <a:latin typeface="Times-Roman" charset="0"/>
              </a:rPr>
              <a:t>if((x</a:t>
            </a:r>
            <a:r>
              <a:rPr lang="en-US" sz="2400" dirty="0" err="1">
                <a:latin typeface="Times-Roman" charset="0"/>
                <a:sym typeface="Symbol" charset="2"/>
              </a:rPr>
              <a:t></a:t>
            </a:r>
            <a:r>
              <a:rPr lang="en-US" sz="2400" dirty="0" err="1">
                <a:latin typeface="Times-Roman" charset="0"/>
              </a:rPr>
              <a:t>y)</a:t>
            </a:r>
            <a:r>
              <a:rPr lang="en-US" sz="2400" dirty="0" err="1">
                <a:latin typeface="Times-Roman" charset="0"/>
                <a:sym typeface="Symbol" charset="2"/>
              </a:rPr>
              <a:t></a:t>
            </a:r>
            <a:r>
              <a:rPr lang="en-US" sz="2400" dirty="0" err="1">
                <a:latin typeface="Times-Roman" charset="0"/>
              </a:rPr>
              <a:t>(x</a:t>
            </a:r>
            <a:r>
              <a:rPr lang="en-US" sz="2400" dirty="0" err="1">
                <a:latin typeface="Times-Roman" charset="0"/>
                <a:sym typeface="Symbol" charset="2"/>
              </a:rPr>
              <a:t></a:t>
            </a:r>
            <a:r>
              <a:rPr lang="en-US" sz="2400" dirty="0" err="1">
                <a:latin typeface="Times-Roman" charset="0"/>
              </a:rPr>
              <a:t>y</a:t>
            </a:r>
            <a:r>
              <a:rPr lang="en-US" sz="2400" dirty="0">
                <a:latin typeface="Times-Roman" charset="0"/>
              </a:rPr>
              <a:t>) &gt; (x</a:t>
            </a:r>
            <a:r>
              <a:rPr lang="en-US" sz="2400" dirty="0">
                <a:latin typeface="Times-Roman" charset="0"/>
                <a:sym typeface="Symbol" charset="2"/>
              </a:rPr>
              <a:t></a:t>
            </a:r>
            <a:r>
              <a:rPr lang="en-US" sz="2400" dirty="0">
                <a:latin typeface="Times-Roman" charset="0"/>
              </a:rPr>
              <a:t>x</a:t>
            </a:r>
            <a:r>
              <a:rPr lang="en-US" sz="2400" dirty="0">
                <a:latin typeface="Times-Roman" charset="0"/>
                <a:sym typeface="Symbol" charset="2"/>
              </a:rPr>
              <a:t></a:t>
            </a:r>
            <a:r>
              <a:rPr lang="en-US" sz="2400" dirty="0">
                <a:latin typeface="Times-Roman" charset="0"/>
              </a:rPr>
              <a:t>2</a:t>
            </a:r>
            <a:r>
              <a:rPr lang="en-US" sz="2400" dirty="0">
                <a:latin typeface="Times-Roman" charset="0"/>
                <a:sym typeface="Symbol" charset="2"/>
              </a:rPr>
              <a:t></a:t>
            </a:r>
            <a:r>
              <a:rPr lang="en-US" sz="2400" dirty="0">
                <a:latin typeface="Times-Roman" charset="0"/>
              </a:rPr>
              <a:t>x</a:t>
            </a:r>
            <a:r>
              <a:rPr lang="en-US" sz="2400" dirty="0">
                <a:latin typeface="Times-Roman" charset="0"/>
                <a:sym typeface="Symbol" charset="2"/>
              </a:rPr>
              <a:t></a:t>
            </a:r>
            <a:r>
              <a:rPr lang="en-US" sz="2400" dirty="0">
                <a:latin typeface="Times-Roman" charset="0"/>
              </a:rPr>
              <a:t>y+y</a:t>
            </a:r>
            <a:r>
              <a:rPr lang="en-US" sz="2400" dirty="0">
                <a:latin typeface="Times-Roman" charset="0"/>
                <a:sym typeface="Symbol" charset="2"/>
              </a:rPr>
              <a:t></a:t>
            </a:r>
            <a:r>
              <a:rPr lang="en-US" sz="2400" dirty="0">
                <a:latin typeface="Times-Roman" charset="0"/>
              </a:rPr>
              <a:t>y)){…}</a:t>
            </a:r>
            <a:endParaRPr lang="en-US" sz="2400" dirty="0"/>
          </a:p>
          <a:p>
            <a:pPr lvl="1" eaLnBrk="1" hangingPunct="1">
              <a:lnSpc>
                <a:spcPct val="85000"/>
              </a:lnSpc>
              <a:spcAft>
                <a:spcPts val="600"/>
              </a:spcAft>
            </a:pPr>
            <a:r>
              <a:rPr lang="en-US" sz="2400" dirty="0"/>
              <a:t>The </a:t>
            </a:r>
            <a:r>
              <a:rPr lang="en-US" sz="2400" dirty="0">
                <a:latin typeface="Times-Roman" charset="0"/>
              </a:rPr>
              <a:t>if()</a:t>
            </a:r>
            <a:r>
              <a:rPr lang="en-US" sz="2400" dirty="0"/>
              <a:t> conditional is always false</a:t>
            </a:r>
          </a:p>
          <a:p>
            <a:pPr eaLnBrk="1" hangingPunct="1">
              <a:lnSpc>
                <a:spcPct val="85000"/>
              </a:lnSpc>
              <a:spcAft>
                <a:spcPts val="600"/>
              </a:spcAft>
            </a:pPr>
            <a:r>
              <a:rPr lang="en-US" sz="2800" dirty="0"/>
              <a:t>Attacker</a:t>
            </a:r>
            <a:r>
              <a:rPr lang="en-US" sz="2800" dirty="0" smtClean="0"/>
              <a:t> wastes </a:t>
            </a:r>
            <a:r>
              <a:rPr lang="en-US" sz="2800" dirty="0"/>
              <a:t>time analyzing dead code</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62C34F-84A5-DD44-9C04-71C815D6C2E0}" type="slidenum">
              <a:rPr lang="en-US" smtClean="0">
                <a:latin typeface="Times New Roman" charset="0"/>
              </a:rPr>
              <a:pPr/>
              <a:t>129</a:t>
            </a:fld>
            <a:endParaRPr lang="en-US" smtClean="0">
              <a:latin typeface="Times New Roman" charset="0"/>
            </a:endParaRPr>
          </a:p>
        </p:txBody>
      </p:sp>
      <p:sp>
        <p:nvSpPr>
          <p:cNvPr id="141315" name="Rectangle 2"/>
          <p:cNvSpPr>
            <a:spLocks noGrp="1" noChangeArrowheads="1"/>
          </p:cNvSpPr>
          <p:nvPr>
            <p:ph type="title"/>
          </p:nvPr>
        </p:nvSpPr>
        <p:spPr>
          <a:xfrm>
            <a:off x="685800" y="304800"/>
            <a:ext cx="7772400" cy="1143000"/>
          </a:xfrm>
        </p:spPr>
        <p:txBody>
          <a:bodyPr/>
          <a:lstStyle/>
          <a:p>
            <a:pPr eaLnBrk="1" hangingPunct="1"/>
            <a:r>
              <a:rPr lang="en-US"/>
              <a:t>Code Obfuscation</a:t>
            </a:r>
          </a:p>
        </p:txBody>
      </p:sp>
      <p:sp>
        <p:nvSpPr>
          <p:cNvPr id="141316" name="Rectangle 3"/>
          <p:cNvSpPr>
            <a:spLocks noGrp="1" noChangeArrowheads="1"/>
          </p:cNvSpPr>
          <p:nvPr>
            <p:ph type="body" idx="1"/>
          </p:nvPr>
        </p:nvSpPr>
        <p:spPr>
          <a:xfrm>
            <a:off x="609600" y="1524000"/>
            <a:ext cx="8229600" cy="4648200"/>
          </a:xfrm>
        </p:spPr>
        <p:txBody>
          <a:bodyPr/>
          <a:lstStyle/>
          <a:p>
            <a:pPr eaLnBrk="1" hangingPunct="1">
              <a:lnSpc>
                <a:spcPct val="85000"/>
              </a:lnSpc>
              <a:spcAft>
                <a:spcPts val="600"/>
              </a:spcAft>
            </a:pPr>
            <a:r>
              <a:rPr lang="en-US" sz="2800" dirty="0"/>
              <a:t>Code obfuscation sometimes promoted as a powerful security technique</a:t>
            </a:r>
          </a:p>
          <a:p>
            <a:pPr eaLnBrk="1" hangingPunct="1">
              <a:lnSpc>
                <a:spcPct val="85000"/>
              </a:lnSpc>
              <a:spcAft>
                <a:spcPts val="600"/>
              </a:spcAft>
            </a:pPr>
            <a:r>
              <a:rPr lang="en-US" sz="2800" dirty="0" err="1"/>
              <a:t>Diffie</a:t>
            </a:r>
            <a:r>
              <a:rPr lang="en-US" sz="2800" dirty="0"/>
              <a:t> and Hellman’s original </a:t>
            </a:r>
            <a:r>
              <a:rPr lang="en-US" sz="2800" dirty="0" smtClean="0"/>
              <a:t>idea </a:t>
            </a:r>
            <a:r>
              <a:rPr lang="en-US" sz="2800" dirty="0"/>
              <a:t>for public key crypto </a:t>
            </a:r>
            <a:r>
              <a:rPr lang="en-US" sz="2800" dirty="0" smtClean="0"/>
              <a:t>was </a:t>
            </a:r>
            <a:r>
              <a:rPr lang="en-US" sz="2800" dirty="0"/>
              <a:t>based on</a:t>
            </a:r>
            <a:r>
              <a:rPr lang="en-US" sz="2800" dirty="0" smtClean="0"/>
              <a:t> code obfuscation</a:t>
            </a:r>
          </a:p>
          <a:p>
            <a:pPr lvl="1" eaLnBrk="1" hangingPunct="1">
              <a:lnSpc>
                <a:spcPct val="85000"/>
              </a:lnSpc>
              <a:spcAft>
                <a:spcPts val="600"/>
              </a:spcAft>
            </a:pPr>
            <a:r>
              <a:rPr lang="en-US" sz="2400" dirty="0" smtClean="0"/>
              <a:t>But public key crypto didn’t work out that way</a:t>
            </a:r>
          </a:p>
          <a:p>
            <a:pPr eaLnBrk="1" hangingPunct="1">
              <a:lnSpc>
                <a:spcPct val="85000"/>
              </a:lnSpc>
              <a:spcAft>
                <a:spcPts val="600"/>
              </a:spcAft>
            </a:pPr>
            <a:r>
              <a:rPr lang="en-US" sz="2800" dirty="0" smtClean="0"/>
              <a:t>It </a:t>
            </a:r>
            <a:r>
              <a:rPr lang="en-US" sz="2800" dirty="0"/>
              <a:t>has been shown that obfuscation probably cannot provide</a:t>
            </a:r>
            <a:r>
              <a:rPr lang="en-US" sz="2800" dirty="0" smtClean="0"/>
              <a:t> strong, crypto-like security</a:t>
            </a:r>
            <a:endParaRPr lang="en-US" sz="2800" dirty="0"/>
          </a:p>
          <a:p>
            <a:pPr lvl="1" eaLnBrk="1" hangingPunct="1">
              <a:lnSpc>
                <a:spcPct val="85000"/>
              </a:lnSpc>
              <a:spcAft>
                <a:spcPts val="600"/>
              </a:spcAft>
            </a:pPr>
            <a:r>
              <a:rPr lang="en-US" sz="2400" dirty="0">
                <a:hlinkClick r:id="rId2"/>
              </a:rPr>
              <a:t>On the (im)possibility of obfuscating programs</a:t>
            </a:r>
            <a:endParaRPr lang="en-US" sz="2400" dirty="0" smtClean="0"/>
          </a:p>
          <a:p>
            <a:pPr eaLnBrk="1" hangingPunct="1">
              <a:lnSpc>
                <a:spcPct val="85000"/>
              </a:lnSpc>
              <a:spcAft>
                <a:spcPts val="600"/>
              </a:spcAft>
            </a:pPr>
            <a:r>
              <a:rPr lang="en-US" sz="2800" dirty="0" smtClean="0"/>
              <a:t>Obfuscation </a:t>
            </a:r>
            <a:r>
              <a:rPr lang="en-US" sz="2800" dirty="0"/>
              <a:t>might still have practical </a:t>
            </a:r>
            <a:r>
              <a:rPr lang="en-US" sz="2800" dirty="0" smtClean="0"/>
              <a:t>uses</a:t>
            </a:r>
          </a:p>
          <a:p>
            <a:pPr lvl="1" eaLnBrk="1" hangingPunct="1">
              <a:lnSpc>
                <a:spcPct val="85000"/>
              </a:lnSpc>
              <a:spcAft>
                <a:spcPts val="600"/>
              </a:spcAft>
            </a:pPr>
            <a:r>
              <a:rPr lang="en-US" sz="2400" dirty="0"/>
              <a:t>Even if it can never be as strong as crypto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9F81B7D-AB18-CA40-8329-91B684FD0C86}" type="slidenum">
              <a:rPr lang="en-US" smtClean="0">
                <a:latin typeface="Times New Roman" charset="0"/>
              </a:rPr>
              <a:pPr/>
              <a:t>13</a:t>
            </a:fld>
            <a:endParaRPr lang="en-US" smtClean="0">
              <a:latin typeface="Times New Roman" charset="0"/>
            </a:endParaRPr>
          </a:p>
        </p:txBody>
      </p:sp>
      <p:sp>
        <p:nvSpPr>
          <p:cNvPr id="25603" name="Rectangle 2"/>
          <p:cNvSpPr>
            <a:spLocks noGrp="1" noChangeArrowheads="1"/>
          </p:cNvSpPr>
          <p:nvPr>
            <p:ph type="title"/>
          </p:nvPr>
        </p:nvSpPr>
        <p:spPr>
          <a:xfrm>
            <a:off x="685800" y="1066800"/>
            <a:ext cx="7772400" cy="1143000"/>
          </a:xfrm>
        </p:spPr>
        <p:txBody>
          <a:bodyPr/>
          <a:lstStyle/>
          <a:p>
            <a:pPr eaLnBrk="1" hangingPunct="1"/>
            <a:r>
              <a:rPr lang="en-US"/>
              <a:t>Buffer Overflow</a:t>
            </a:r>
          </a:p>
        </p:txBody>
      </p:sp>
      <p:pic>
        <p:nvPicPr>
          <p:cNvPr id="25604" name="Picture 5" descr="Industrial 186.tif                                             00118CF0Macintosh HD                   BC93A1CC:"/>
          <p:cNvPicPr>
            <a:picLocks noChangeAspect="1" noChangeArrowheads="1"/>
          </p:cNvPicPr>
          <p:nvPr/>
        </p:nvPicPr>
        <p:blipFill>
          <a:blip r:embed="rId2"/>
          <a:srcRect/>
          <a:stretch>
            <a:fillRect/>
          </a:stretch>
        </p:blipFill>
        <p:spPr bwMode="auto">
          <a:xfrm>
            <a:off x="3505200" y="2209800"/>
            <a:ext cx="2112963" cy="33528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7B5CFA-F0A8-2140-B469-E7F95AC332DA}" type="slidenum">
              <a:rPr lang="en-US" smtClean="0">
                <a:latin typeface="Times New Roman" charset="0"/>
              </a:rPr>
              <a:pPr/>
              <a:t>130</a:t>
            </a:fld>
            <a:endParaRPr lang="en-US" smtClean="0">
              <a:latin typeface="Times New Roman" charset="0"/>
            </a:endParaRPr>
          </a:p>
        </p:txBody>
      </p:sp>
      <p:sp>
        <p:nvSpPr>
          <p:cNvPr id="142339" name="Rectangle 2"/>
          <p:cNvSpPr>
            <a:spLocks noGrp="1" noChangeArrowheads="1"/>
          </p:cNvSpPr>
          <p:nvPr>
            <p:ph type="title"/>
          </p:nvPr>
        </p:nvSpPr>
        <p:spPr>
          <a:xfrm>
            <a:off x="685800" y="381000"/>
            <a:ext cx="7772400" cy="1143000"/>
          </a:xfrm>
        </p:spPr>
        <p:txBody>
          <a:bodyPr/>
          <a:lstStyle/>
          <a:p>
            <a:pPr eaLnBrk="1" hangingPunct="1"/>
            <a:r>
              <a:rPr lang="en-US"/>
              <a:t>Authentication Example</a:t>
            </a:r>
          </a:p>
        </p:txBody>
      </p:sp>
      <p:sp>
        <p:nvSpPr>
          <p:cNvPr id="142340" name="Rectangle 3"/>
          <p:cNvSpPr>
            <a:spLocks noGrp="1" noChangeArrowheads="1"/>
          </p:cNvSpPr>
          <p:nvPr>
            <p:ph type="body" idx="1"/>
          </p:nvPr>
        </p:nvSpPr>
        <p:spPr>
          <a:xfrm>
            <a:off x="685800" y="1600200"/>
            <a:ext cx="7772400" cy="4495800"/>
          </a:xfrm>
        </p:spPr>
        <p:txBody>
          <a:bodyPr/>
          <a:lstStyle/>
          <a:p>
            <a:pPr eaLnBrk="1" hangingPunct="1">
              <a:lnSpc>
                <a:spcPct val="90000"/>
              </a:lnSpc>
              <a:spcAft>
                <a:spcPts val="600"/>
              </a:spcAft>
            </a:pPr>
            <a:r>
              <a:rPr lang="en-US" sz="2800" dirty="0"/>
              <a:t>Software used to determine authentication</a:t>
            </a:r>
          </a:p>
          <a:p>
            <a:pPr eaLnBrk="1" hangingPunct="1">
              <a:lnSpc>
                <a:spcPct val="90000"/>
              </a:lnSpc>
              <a:spcAft>
                <a:spcPts val="600"/>
              </a:spcAft>
            </a:pPr>
            <a:r>
              <a:rPr lang="en-US" sz="2800" dirty="0"/>
              <a:t>Ultimately, authentication is 1-bit decision</a:t>
            </a:r>
          </a:p>
          <a:p>
            <a:pPr lvl="1" eaLnBrk="1" hangingPunct="1">
              <a:lnSpc>
                <a:spcPct val="90000"/>
              </a:lnSpc>
              <a:spcAft>
                <a:spcPts val="600"/>
              </a:spcAft>
            </a:pPr>
            <a:r>
              <a:rPr lang="en-US" sz="2400" dirty="0"/>
              <a:t>Regardless of method used (</a:t>
            </a:r>
            <a:r>
              <a:rPr lang="en-US" sz="2400" dirty="0" err="1"/>
              <a:t>pwd</a:t>
            </a:r>
            <a:r>
              <a:rPr lang="en-US" sz="2400" dirty="0"/>
              <a:t>, biometric, …) </a:t>
            </a:r>
          </a:p>
          <a:p>
            <a:pPr lvl="1" eaLnBrk="1" hangingPunct="1">
              <a:lnSpc>
                <a:spcPct val="90000"/>
              </a:lnSpc>
              <a:spcAft>
                <a:spcPts val="600"/>
              </a:spcAft>
            </a:pPr>
            <a:r>
              <a:rPr lang="en-US" sz="2400" dirty="0"/>
              <a:t>Somewhere in authentication software, a single bit determines success/failure</a:t>
            </a:r>
          </a:p>
          <a:p>
            <a:pPr eaLnBrk="1" hangingPunct="1">
              <a:lnSpc>
                <a:spcPct val="90000"/>
              </a:lnSpc>
              <a:spcAft>
                <a:spcPts val="600"/>
              </a:spcAft>
            </a:pPr>
            <a:r>
              <a:rPr lang="en-US" sz="2800" dirty="0"/>
              <a:t>If</a:t>
            </a:r>
            <a:r>
              <a:rPr lang="en-US" sz="2800" dirty="0" smtClean="0"/>
              <a:t> Trudy </a:t>
            </a:r>
            <a:r>
              <a:rPr lang="en-US" sz="2800" dirty="0"/>
              <a:t>can find this bit,</a:t>
            </a:r>
            <a:r>
              <a:rPr lang="en-US" sz="2800" dirty="0" smtClean="0"/>
              <a:t> she </a:t>
            </a:r>
            <a:r>
              <a:rPr lang="en-US" sz="2800" dirty="0"/>
              <a:t>can force authentication to always succeed</a:t>
            </a:r>
          </a:p>
          <a:p>
            <a:pPr eaLnBrk="1" hangingPunct="1">
              <a:lnSpc>
                <a:spcPct val="90000"/>
              </a:lnSpc>
              <a:spcAft>
                <a:spcPts val="600"/>
              </a:spcAft>
            </a:pPr>
            <a:r>
              <a:rPr lang="en-US" sz="2800" dirty="0"/>
              <a:t>Obfuscation makes it more difficult for attacker to find this all-important bit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13661F3-CDA5-E640-BE74-8AC1AA8EC9EB}" type="slidenum">
              <a:rPr lang="en-US" smtClean="0">
                <a:latin typeface="Times New Roman" charset="0"/>
              </a:rPr>
              <a:pPr/>
              <a:t>131</a:t>
            </a:fld>
            <a:endParaRPr lang="en-US" smtClean="0">
              <a:latin typeface="Times New Roman" charset="0"/>
            </a:endParaRPr>
          </a:p>
        </p:txBody>
      </p:sp>
      <p:sp>
        <p:nvSpPr>
          <p:cNvPr id="143363" name="Rectangle 2"/>
          <p:cNvSpPr>
            <a:spLocks noGrp="1" noChangeArrowheads="1"/>
          </p:cNvSpPr>
          <p:nvPr>
            <p:ph type="title"/>
          </p:nvPr>
        </p:nvSpPr>
        <p:spPr>
          <a:xfrm>
            <a:off x="609600" y="609600"/>
            <a:ext cx="7848600" cy="838200"/>
          </a:xfrm>
        </p:spPr>
        <p:txBody>
          <a:bodyPr/>
          <a:lstStyle/>
          <a:p>
            <a:pPr eaLnBrk="1" hangingPunct="1"/>
            <a:r>
              <a:rPr lang="en-US"/>
              <a:t>Obfuscation</a:t>
            </a:r>
          </a:p>
        </p:txBody>
      </p:sp>
      <p:sp>
        <p:nvSpPr>
          <p:cNvPr id="143364" name="Rectangle 3"/>
          <p:cNvSpPr>
            <a:spLocks noGrp="1" noChangeArrowheads="1"/>
          </p:cNvSpPr>
          <p:nvPr>
            <p:ph type="body" idx="1"/>
          </p:nvPr>
        </p:nvSpPr>
        <p:spPr>
          <a:xfrm>
            <a:off x="609600" y="1752600"/>
            <a:ext cx="8153400" cy="4343400"/>
          </a:xfrm>
        </p:spPr>
        <p:txBody>
          <a:bodyPr/>
          <a:lstStyle/>
          <a:p>
            <a:pPr eaLnBrk="1" hangingPunct="1">
              <a:lnSpc>
                <a:spcPct val="85000"/>
              </a:lnSpc>
              <a:spcAft>
                <a:spcPts val="600"/>
              </a:spcAft>
            </a:pPr>
            <a:r>
              <a:rPr lang="en-US" sz="2800" dirty="0"/>
              <a:t>Obfuscation forces attacker to analyze larger amounts of code</a:t>
            </a:r>
          </a:p>
          <a:p>
            <a:pPr eaLnBrk="1" hangingPunct="1">
              <a:lnSpc>
                <a:spcPct val="85000"/>
              </a:lnSpc>
              <a:spcAft>
                <a:spcPts val="600"/>
              </a:spcAft>
            </a:pPr>
            <a:r>
              <a:rPr lang="en-US" sz="2800" dirty="0"/>
              <a:t>Method could be combined with</a:t>
            </a:r>
          </a:p>
          <a:p>
            <a:pPr lvl="1" eaLnBrk="1" hangingPunct="1">
              <a:lnSpc>
                <a:spcPct val="85000"/>
              </a:lnSpc>
              <a:spcAft>
                <a:spcPts val="600"/>
              </a:spcAft>
            </a:pPr>
            <a:r>
              <a:rPr lang="en-US" sz="2400" dirty="0"/>
              <a:t>Anti-disassembly techniques</a:t>
            </a:r>
          </a:p>
          <a:p>
            <a:pPr lvl="1" eaLnBrk="1" hangingPunct="1">
              <a:lnSpc>
                <a:spcPct val="85000"/>
              </a:lnSpc>
              <a:spcAft>
                <a:spcPts val="600"/>
              </a:spcAft>
            </a:pPr>
            <a:r>
              <a:rPr lang="en-US" sz="2400" dirty="0"/>
              <a:t>Anti-debugging techniques</a:t>
            </a:r>
          </a:p>
          <a:p>
            <a:pPr lvl="1" eaLnBrk="1" hangingPunct="1">
              <a:lnSpc>
                <a:spcPct val="85000"/>
              </a:lnSpc>
              <a:spcAft>
                <a:spcPts val="600"/>
              </a:spcAft>
            </a:pPr>
            <a:r>
              <a:rPr lang="en-US" sz="2400" dirty="0"/>
              <a:t>Code tamper-checking</a:t>
            </a:r>
          </a:p>
          <a:p>
            <a:pPr eaLnBrk="1" hangingPunct="1">
              <a:lnSpc>
                <a:spcPct val="85000"/>
              </a:lnSpc>
              <a:spcAft>
                <a:spcPts val="600"/>
              </a:spcAft>
            </a:pPr>
            <a:r>
              <a:rPr lang="en-US" sz="2800" dirty="0"/>
              <a:t>All of these increase </a:t>
            </a:r>
            <a:r>
              <a:rPr lang="en-US" sz="2800" dirty="0" smtClean="0"/>
              <a:t>work/pain </a:t>
            </a:r>
            <a:r>
              <a:rPr lang="en-US" sz="2800" dirty="0"/>
              <a:t>for attacker</a:t>
            </a:r>
          </a:p>
          <a:p>
            <a:pPr eaLnBrk="1" hangingPunct="1">
              <a:lnSpc>
                <a:spcPct val="85000"/>
              </a:lnSpc>
              <a:spcAft>
                <a:spcPts val="600"/>
              </a:spcAft>
            </a:pPr>
            <a:r>
              <a:rPr lang="en-US" sz="2800" dirty="0"/>
              <a:t>But a persistent attacker can ultimately win</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51E83C9-3D3E-3A43-A668-FD39D30AC62F}" type="slidenum">
              <a:rPr lang="en-US" smtClean="0">
                <a:latin typeface="Times New Roman" charset="0"/>
              </a:rPr>
              <a:pPr/>
              <a:t>132</a:t>
            </a:fld>
            <a:endParaRPr lang="en-US" smtClean="0">
              <a:latin typeface="Times New Roman" charset="0"/>
            </a:endParaRPr>
          </a:p>
        </p:txBody>
      </p:sp>
      <p:sp>
        <p:nvSpPr>
          <p:cNvPr id="144387" name="Rectangle 2"/>
          <p:cNvSpPr>
            <a:spLocks noGrp="1" noChangeArrowheads="1"/>
          </p:cNvSpPr>
          <p:nvPr>
            <p:ph type="title"/>
          </p:nvPr>
        </p:nvSpPr>
        <p:spPr>
          <a:xfrm>
            <a:off x="685800" y="457200"/>
            <a:ext cx="7772400" cy="1143000"/>
          </a:xfrm>
        </p:spPr>
        <p:txBody>
          <a:bodyPr/>
          <a:lstStyle/>
          <a:p>
            <a:pPr eaLnBrk="1" hangingPunct="1"/>
            <a:r>
              <a:rPr lang="en-US"/>
              <a:t>Software Cloning</a:t>
            </a:r>
          </a:p>
        </p:txBody>
      </p:sp>
      <p:sp>
        <p:nvSpPr>
          <p:cNvPr id="144388" name="Rectangle 3"/>
          <p:cNvSpPr>
            <a:spLocks noGrp="1" noChangeArrowheads="1"/>
          </p:cNvSpPr>
          <p:nvPr>
            <p:ph type="body" idx="1"/>
          </p:nvPr>
        </p:nvSpPr>
        <p:spPr>
          <a:xfrm>
            <a:off x="457200" y="1828800"/>
            <a:ext cx="8305800" cy="4343400"/>
          </a:xfrm>
        </p:spPr>
        <p:txBody>
          <a:bodyPr/>
          <a:lstStyle/>
          <a:p>
            <a:pPr eaLnBrk="1" hangingPunct="1">
              <a:lnSpc>
                <a:spcPct val="85000"/>
              </a:lnSpc>
              <a:spcAft>
                <a:spcPts val="600"/>
              </a:spcAft>
            </a:pPr>
            <a:r>
              <a:rPr lang="en-US" sz="2800"/>
              <a:t>Suppose we write a piece of software</a:t>
            </a:r>
          </a:p>
          <a:p>
            <a:pPr eaLnBrk="1" hangingPunct="1">
              <a:lnSpc>
                <a:spcPct val="85000"/>
              </a:lnSpc>
              <a:spcAft>
                <a:spcPts val="600"/>
              </a:spcAft>
            </a:pPr>
            <a:r>
              <a:rPr lang="en-US" sz="2800"/>
              <a:t>We then distribute an identical copy (or clone) to each customers</a:t>
            </a:r>
          </a:p>
          <a:p>
            <a:pPr eaLnBrk="1" hangingPunct="1">
              <a:lnSpc>
                <a:spcPct val="85000"/>
              </a:lnSpc>
              <a:spcAft>
                <a:spcPts val="600"/>
              </a:spcAft>
            </a:pPr>
            <a:r>
              <a:rPr lang="en-US" sz="2800"/>
              <a:t>If an attack is found on one copy, the same attack works on all copies</a:t>
            </a:r>
          </a:p>
          <a:p>
            <a:pPr eaLnBrk="1" hangingPunct="1">
              <a:lnSpc>
                <a:spcPct val="85000"/>
              </a:lnSpc>
              <a:spcAft>
                <a:spcPts val="600"/>
              </a:spcAft>
            </a:pPr>
            <a:r>
              <a:rPr lang="en-US" sz="2800"/>
              <a:t>This approach has no resistance to “break once, break everywhere” (BOBE)</a:t>
            </a:r>
          </a:p>
          <a:p>
            <a:pPr eaLnBrk="1" hangingPunct="1">
              <a:lnSpc>
                <a:spcPct val="85000"/>
              </a:lnSpc>
              <a:spcAft>
                <a:spcPts val="600"/>
              </a:spcAft>
            </a:pPr>
            <a:r>
              <a:rPr lang="en-US" sz="2800"/>
              <a:t>This is the usual situation in software development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0A3344E-217D-6040-98A2-91DD36F5F9A7}" type="slidenum">
              <a:rPr lang="en-US" smtClean="0">
                <a:latin typeface="Times New Roman" charset="0"/>
              </a:rPr>
              <a:pPr/>
              <a:t>133</a:t>
            </a:fld>
            <a:endParaRPr lang="en-US" smtClean="0">
              <a:latin typeface="Times New Roman" charset="0"/>
            </a:endParaRPr>
          </a:p>
        </p:txBody>
      </p:sp>
      <p:sp>
        <p:nvSpPr>
          <p:cNvPr id="145411" name="Rectangle 2"/>
          <p:cNvSpPr>
            <a:spLocks noGrp="1" noChangeArrowheads="1"/>
          </p:cNvSpPr>
          <p:nvPr>
            <p:ph type="title"/>
          </p:nvPr>
        </p:nvSpPr>
        <p:spPr>
          <a:xfrm>
            <a:off x="685800" y="304800"/>
            <a:ext cx="7772400" cy="914400"/>
          </a:xfrm>
        </p:spPr>
        <p:txBody>
          <a:bodyPr/>
          <a:lstStyle/>
          <a:p>
            <a:pPr eaLnBrk="1" hangingPunct="1"/>
            <a:r>
              <a:rPr lang="en-US"/>
              <a:t>Metamorphic Software</a:t>
            </a:r>
          </a:p>
        </p:txBody>
      </p:sp>
      <p:sp>
        <p:nvSpPr>
          <p:cNvPr id="145412" name="Rectangle 3"/>
          <p:cNvSpPr>
            <a:spLocks noGrp="1" noChangeArrowheads="1"/>
          </p:cNvSpPr>
          <p:nvPr>
            <p:ph type="body" idx="1"/>
          </p:nvPr>
        </p:nvSpPr>
        <p:spPr>
          <a:xfrm>
            <a:off x="533400" y="1295400"/>
            <a:ext cx="8229600" cy="4953000"/>
          </a:xfrm>
        </p:spPr>
        <p:txBody>
          <a:bodyPr/>
          <a:lstStyle/>
          <a:p>
            <a:pPr eaLnBrk="1" hangingPunct="1">
              <a:lnSpc>
                <a:spcPct val="80000"/>
              </a:lnSpc>
              <a:spcAft>
                <a:spcPts val="600"/>
              </a:spcAft>
            </a:pPr>
            <a:r>
              <a:rPr lang="en-US" sz="2800" dirty="0"/>
              <a:t>Metamorphism</a:t>
            </a:r>
            <a:r>
              <a:rPr lang="en-US" sz="2800" dirty="0" smtClean="0"/>
              <a:t> sometimes used </a:t>
            </a:r>
            <a:r>
              <a:rPr lang="en-US" sz="2800" dirty="0"/>
              <a:t>in malware</a:t>
            </a:r>
          </a:p>
          <a:p>
            <a:pPr eaLnBrk="1" hangingPunct="1">
              <a:lnSpc>
                <a:spcPct val="80000"/>
              </a:lnSpc>
              <a:spcAft>
                <a:spcPts val="600"/>
              </a:spcAft>
            </a:pPr>
            <a:r>
              <a:rPr lang="en-US" sz="2800" dirty="0"/>
              <a:t>Can metamorphism also be used for good?</a:t>
            </a:r>
            <a:r>
              <a:rPr lang="en-US" dirty="0"/>
              <a:t> </a:t>
            </a:r>
          </a:p>
          <a:p>
            <a:pPr eaLnBrk="1" hangingPunct="1">
              <a:lnSpc>
                <a:spcPct val="80000"/>
              </a:lnSpc>
              <a:spcAft>
                <a:spcPts val="600"/>
              </a:spcAft>
            </a:pPr>
            <a:r>
              <a:rPr lang="en-US" sz="2800" dirty="0"/>
              <a:t>Suppose we write a piece of software</a:t>
            </a:r>
          </a:p>
          <a:p>
            <a:pPr eaLnBrk="1" hangingPunct="1">
              <a:lnSpc>
                <a:spcPct val="80000"/>
              </a:lnSpc>
              <a:spcAft>
                <a:spcPts val="600"/>
              </a:spcAft>
            </a:pPr>
            <a:r>
              <a:rPr lang="en-US" sz="2800" dirty="0"/>
              <a:t>Each copy we distribute is different</a:t>
            </a:r>
          </a:p>
          <a:p>
            <a:pPr lvl="1" eaLnBrk="1" hangingPunct="1">
              <a:lnSpc>
                <a:spcPct val="80000"/>
              </a:lnSpc>
              <a:spcAft>
                <a:spcPts val="600"/>
              </a:spcAft>
            </a:pPr>
            <a:r>
              <a:rPr lang="en-US" sz="2400" dirty="0"/>
              <a:t>This is an example of metamorphic software</a:t>
            </a:r>
          </a:p>
          <a:p>
            <a:pPr eaLnBrk="1" hangingPunct="1">
              <a:lnSpc>
                <a:spcPct val="80000"/>
              </a:lnSpc>
              <a:spcAft>
                <a:spcPts val="600"/>
              </a:spcAft>
            </a:pPr>
            <a:r>
              <a:rPr lang="en-US" sz="2800" dirty="0"/>
              <a:t>Two levels of metamorphism are possible</a:t>
            </a:r>
          </a:p>
          <a:p>
            <a:pPr lvl="1" eaLnBrk="1" hangingPunct="1">
              <a:lnSpc>
                <a:spcPct val="80000"/>
              </a:lnSpc>
              <a:spcAft>
                <a:spcPts val="600"/>
              </a:spcAft>
            </a:pPr>
            <a:r>
              <a:rPr lang="en-US" sz="2400" dirty="0"/>
              <a:t>All instances are functionally distinct (only possible in certain application)</a:t>
            </a:r>
          </a:p>
          <a:p>
            <a:pPr lvl="1" eaLnBrk="1" hangingPunct="1">
              <a:lnSpc>
                <a:spcPct val="80000"/>
              </a:lnSpc>
              <a:spcAft>
                <a:spcPts val="600"/>
              </a:spcAft>
            </a:pPr>
            <a:r>
              <a:rPr lang="en-US" sz="2400" dirty="0"/>
              <a:t>All instances are functionally identical but differ internally (always possible)</a:t>
            </a:r>
          </a:p>
          <a:p>
            <a:pPr lvl="1" eaLnBrk="1" hangingPunct="1">
              <a:lnSpc>
                <a:spcPct val="80000"/>
              </a:lnSpc>
              <a:spcAft>
                <a:spcPts val="600"/>
              </a:spcAft>
            </a:pPr>
            <a:r>
              <a:rPr lang="en-US" sz="2400" dirty="0"/>
              <a:t>We consider the latter case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CB3B532-282D-8141-B25A-B72CEEDF2512}" type="slidenum">
              <a:rPr lang="en-US" smtClean="0">
                <a:latin typeface="Times New Roman" charset="0"/>
              </a:rPr>
              <a:pPr/>
              <a:t>134</a:t>
            </a:fld>
            <a:endParaRPr lang="en-US" smtClean="0">
              <a:latin typeface="Times New Roman" charset="0"/>
            </a:endParaRPr>
          </a:p>
        </p:txBody>
      </p:sp>
      <p:sp>
        <p:nvSpPr>
          <p:cNvPr id="146435" name="Rectangle 2"/>
          <p:cNvSpPr>
            <a:spLocks noGrp="1" noChangeArrowheads="1"/>
          </p:cNvSpPr>
          <p:nvPr>
            <p:ph type="title"/>
          </p:nvPr>
        </p:nvSpPr>
        <p:spPr>
          <a:xfrm>
            <a:off x="685800" y="457200"/>
            <a:ext cx="7772400" cy="1143000"/>
          </a:xfrm>
        </p:spPr>
        <p:txBody>
          <a:bodyPr/>
          <a:lstStyle/>
          <a:p>
            <a:pPr eaLnBrk="1" hangingPunct="1"/>
            <a:r>
              <a:rPr lang="en-US"/>
              <a:t>Metamorphic Software</a:t>
            </a:r>
          </a:p>
        </p:txBody>
      </p:sp>
      <p:sp>
        <p:nvSpPr>
          <p:cNvPr id="146436" name="Rectangle 3"/>
          <p:cNvSpPr>
            <a:spLocks noGrp="1" noChangeArrowheads="1"/>
          </p:cNvSpPr>
          <p:nvPr>
            <p:ph type="body" idx="1"/>
          </p:nvPr>
        </p:nvSpPr>
        <p:spPr>
          <a:xfrm>
            <a:off x="533400" y="1676400"/>
            <a:ext cx="8229600" cy="4495800"/>
          </a:xfrm>
        </p:spPr>
        <p:txBody>
          <a:bodyPr/>
          <a:lstStyle/>
          <a:p>
            <a:pPr eaLnBrk="1" hangingPunct="1">
              <a:lnSpc>
                <a:spcPct val="90000"/>
              </a:lnSpc>
              <a:spcAft>
                <a:spcPts val="1200"/>
              </a:spcAft>
            </a:pPr>
            <a:r>
              <a:rPr lang="en-US" sz="2800" dirty="0"/>
              <a:t>If we distribute </a:t>
            </a:r>
            <a:r>
              <a:rPr lang="en-US" sz="2800" dirty="0">
                <a:latin typeface="Times-Roman" charset="0"/>
              </a:rPr>
              <a:t>N</a:t>
            </a:r>
            <a:r>
              <a:rPr lang="en-US" sz="2800" dirty="0"/>
              <a:t> copies of cloned software</a:t>
            </a:r>
          </a:p>
          <a:p>
            <a:pPr lvl="1" eaLnBrk="1" hangingPunct="1">
              <a:lnSpc>
                <a:spcPct val="90000"/>
              </a:lnSpc>
              <a:spcAft>
                <a:spcPts val="1200"/>
              </a:spcAft>
            </a:pPr>
            <a:r>
              <a:rPr lang="en-US" sz="2400" dirty="0"/>
              <a:t>One successful attack breaks all </a:t>
            </a:r>
            <a:r>
              <a:rPr lang="en-US" sz="2400" dirty="0">
                <a:latin typeface="Times-Roman" charset="0"/>
              </a:rPr>
              <a:t>N</a:t>
            </a:r>
            <a:endParaRPr lang="en-US" sz="2400" dirty="0"/>
          </a:p>
          <a:p>
            <a:pPr eaLnBrk="1" hangingPunct="1">
              <a:lnSpc>
                <a:spcPct val="90000"/>
              </a:lnSpc>
              <a:spcAft>
                <a:spcPts val="1200"/>
              </a:spcAft>
            </a:pPr>
            <a:r>
              <a:rPr lang="en-US" sz="2800" dirty="0"/>
              <a:t>If we distribute </a:t>
            </a:r>
            <a:r>
              <a:rPr lang="en-US" sz="2800" dirty="0">
                <a:latin typeface="Times-Roman" charset="0"/>
              </a:rPr>
              <a:t>N</a:t>
            </a:r>
            <a:r>
              <a:rPr lang="en-US" sz="2800" dirty="0"/>
              <a:t> metamorphic copies, where each of </a:t>
            </a:r>
            <a:r>
              <a:rPr lang="en-US" sz="2800" dirty="0">
                <a:latin typeface="Times-Roman" charset="0"/>
              </a:rPr>
              <a:t>N</a:t>
            </a:r>
            <a:r>
              <a:rPr lang="en-US" sz="2800" dirty="0"/>
              <a:t> instances is functionally identical, but they differ internally…</a:t>
            </a:r>
          </a:p>
          <a:p>
            <a:pPr lvl="1" eaLnBrk="1" hangingPunct="1">
              <a:lnSpc>
                <a:spcPct val="90000"/>
              </a:lnSpc>
              <a:spcAft>
                <a:spcPts val="1200"/>
              </a:spcAft>
            </a:pPr>
            <a:r>
              <a:rPr lang="en-US" sz="2400" dirty="0"/>
              <a:t>An attack on one instance does not necessarily work against other instances</a:t>
            </a:r>
          </a:p>
          <a:p>
            <a:pPr lvl="1" eaLnBrk="1" hangingPunct="1">
              <a:lnSpc>
                <a:spcPct val="90000"/>
              </a:lnSpc>
              <a:spcAft>
                <a:spcPts val="1200"/>
              </a:spcAft>
            </a:pPr>
            <a:r>
              <a:rPr lang="en-US" sz="2400" dirty="0"/>
              <a:t>In the best case, </a:t>
            </a:r>
            <a:r>
              <a:rPr lang="en-US" sz="2400" dirty="0">
                <a:latin typeface="Times-Roman" charset="0"/>
              </a:rPr>
              <a:t>N</a:t>
            </a:r>
            <a:r>
              <a:rPr lang="en-US" sz="2400" dirty="0"/>
              <a:t> times as much work is required to break all </a:t>
            </a:r>
            <a:r>
              <a:rPr lang="en-US" sz="2400" dirty="0">
                <a:latin typeface="Times-Roman" charset="0"/>
              </a:rPr>
              <a:t>N</a:t>
            </a:r>
            <a:r>
              <a:rPr lang="en-US" sz="2400" dirty="0"/>
              <a:t> instances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FF12394-49F7-D34C-80A4-5DF85678D474}" type="slidenum">
              <a:rPr lang="en-US" smtClean="0">
                <a:latin typeface="Times New Roman" charset="0"/>
              </a:rPr>
              <a:pPr/>
              <a:t>135</a:t>
            </a:fld>
            <a:endParaRPr lang="en-US" smtClean="0">
              <a:latin typeface="Times New Roman" charset="0"/>
            </a:endParaRPr>
          </a:p>
        </p:txBody>
      </p:sp>
      <p:sp>
        <p:nvSpPr>
          <p:cNvPr id="147459" name="Rectangle 2"/>
          <p:cNvSpPr>
            <a:spLocks noGrp="1" noChangeArrowheads="1"/>
          </p:cNvSpPr>
          <p:nvPr>
            <p:ph type="title"/>
          </p:nvPr>
        </p:nvSpPr>
        <p:spPr/>
        <p:txBody>
          <a:bodyPr/>
          <a:lstStyle/>
          <a:p>
            <a:pPr eaLnBrk="1" hangingPunct="1"/>
            <a:r>
              <a:rPr lang="en-US"/>
              <a:t>Metamorphic Software</a:t>
            </a:r>
          </a:p>
        </p:txBody>
      </p:sp>
      <p:sp>
        <p:nvSpPr>
          <p:cNvPr id="147460" name="Rectangle 3"/>
          <p:cNvSpPr>
            <a:spLocks noGrp="1" noChangeArrowheads="1"/>
          </p:cNvSpPr>
          <p:nvPr>
            <p:ph type="body" idx="1"/>
          </p:nvPr>
        </p:nvSpPr>
        <p:spPr>
          <a:xfrm>
            <a:off x="609600" y="1905000"/>
            <a:ext cx="8077200" cy="4114800"/>
          </a:xfrm>
        </p:spPr>
        <p:txBody>
          <a:bodyPr/>
          <a:lstStyle/>
          <a:p>
            <a:pPr eaLnBrk="1" hangingPunct="1">
              <a:lnSpc>
                <a:spcPct val="95000"/>
              </a:lnSpc>
              <a:spcAft>
                <a:spcPts val="600"/>
              </a:spcAft>
            </a:pPr>
            <a:r>
              <a:rPr lang="en-US" sz="2800" dirty="0"/>
              <a:t>We cannot prevent SRE attacks</a:t>
            </a:r>
          </a:p>
          <a:p>
            <a:pPr eaLnBrk="1" hangingPunct="1">
              <a:lnSpc>
                <a:spcPct val="95000"/>
              </a:lnSpc>
              <a:spcAft>
                <a:spcPts val="600"/>
              </a:spcAft>
            </a:pPr>
            <a:r>
              <a:rPr lang="en-US" sz="2800" dirty="0"/>
              <a:t>The best we can hope for is BOBE resistance</a:t>
            </a:r>
          </a:p>
          <a:p>
            <a:pPr eaLnBrk="1" hangingPunct="1">
              <a:lnSpc>
                <a:spcPct val="95000"/>
              </a:lnSpc>
              <a:spcAft>
                <a:spcPts val="600"/>
              </a:spcAft>
            </a:pPr>
            <a:r>
              <a:rPr lang="en-US" sz="2800" dirty="0"/>
              <a:t>Metamorphism can improve BOBE resistance</a:t>
            </a:r>
          </a:p>
          <a:p>
            <a:pPr eaLnBrk="1" hangingPunct="1">
              <a:lnSpc>
                <a:spcPct val="95000"/>
              </a:lnSpc>
              <a:spcAft>
                <a:spcPts val="600"/>
              </a:spcAft>
            </a:pPr>
            <a:r>
              <a:rPr lang="en-US" sz="2800" dirty="0"/>
              <a:t>Consider the analogy to genetic diversity</a:t>
            </a:r>
          </a:p>
          <a:p>
            <a:pPr lvl="1" eaLnBrk="1" hangingPunct="1">
              <a:lnSpc>
                <a:spcPct val="95000"/>
              </a:lnSpc>
              <a:spcAft>
                <a:spcPts val="600"/>
              </a:spcAft>
            </a:pPr>
            <a:r>
              <a:rPr lang="en-US" sz="2400" dirty="0"/>
              <a:t>If all plants in a field are genetically identical, one disease can</a:t>
            </a:r>
            <a:r>
              <a:rPr lang="en-US" sz="2400" dirty="0" smtClean="0"/>
              <a:t> rapidly kill </a:t>
            </a:r>
            <a:r>
              <a:rPr lang="en-US" sz="2400" b="1" dirty="0">
                <a:solidFill>
                  <a:schemeClr val="accent2"/>
                </a:solidFill>
              </a:rPr>
              <a:t>all</a:t>
            </a:r>
            <a:r>
              <a:rPr lang="en-US" sz="2400" dirty="0"/>
              <a:t> of the plants</a:t>
            </a:r>
          </a:p>
          <a:p>
            <a:pPr lvl="1" eaLnBrk="1" hangingPunct="1">
              <a:lnSpc>
                <a:spcPct val="95000"/>
              </a:lnSpc>
              <a:spcAft>
                <a:spcPts val="600"/>
              </a:spcAft>
            </a:pPr>
            <a:r>
              <a:rPr lang="en-US" sz="2400" dirty="0"/>
              <a:t>If the plants in a field are genetically diverse, one disease can only kill </a:t>
            </a:r>
            <a:r>
              <a:rPr lang="en-US" sz="2400" b="1" dirty="0">
                <a:solidFill>
                  <a:schemeClr val="accent2"/>
                </a:solidFill>
              </a:rPr>
              <a:t>some</a:t>
            </a:r>
            <a:r>
              <a:rPr lang="en-US" sz="2400" dirty="0"/>
              <a:t> of the plants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088A037-0504-944F-88FA-7B093A99E6A1}" type="slidenum">
              <a:rPr lang="en-US" smtClean="0">
                <a:latin typeface="Times New Roman" charset="0"/>
              </a:rPr>
              <a:pPr/>
              <a:t>136</a:t>
            </a:fld>
            <a:endParaRPr lang="en-US" smtClean="0">
              <a:latin typeface="Times New Roman" charset="0"/>
            </a:endParaRPr>
          </a:p>
        </p:txBody>
      </p:sp>
      <p:sp>
        <p:nvSpPr>
          <p:cNvPr id="148483" name="Rectangle 2"/>
          <p:cNvSpPr>
            <a:spLocks noGrp="1" noChangeArrowheads="1"/>
          </p:cNvSpPr>
          <p:nvPr>
            <p:ph type="title"/>
          </p:nvPr>
        </p:nvSpPr>
        <p:spPr>
          <a:xfrm>
            <a:off x="685800" y="457200"/>
            <a:ext cx="7772400" cy="914400"/>
          </a:xfrm>
        </p:spPr>
        <p:txBody>
          <a:bodyPr/>
          <a:lstStyle/>
          <a:p>
            <a:pPr eaLnBrk="1" hangingPunct="1"/>
            <a:r>
              <a:rPr lang="en-US"/>
              <a:t>Cloning vs Metamorphism</a:t>
            </a:r>
          </a:p>
        </p:txBody>
      </p:sp>
      <p:sp>
        <p:nvSpPr>
          <p:cNvPr id="148484" name="Rectangle 3"/>
          <p:cNvSpPr>
            <a:spLocks noGrp="1" noChangeArrowheads="1"/>
          </p:cNvSpPr>
          <p:nvPr>
            <p:ph type="body" idx="1"/>
          </p:nvPr>
        </p:nvSpPr>
        <p:spPr>
          <a:xfrm>
            <a:off x="685800" y="1371600"/>
            <a:ext cx="7848600" cy="4800600"/>
          </a:xfrm>
        </p:spPr>
        <p:txBody>
          <a:bodyPr/>
          <a:lstStyle/>
          <a:p>
            <a:pPr eaLnBrk="1" hangingPunct="1">
              <a:lnSpc>
                <a:spcPct val="85000"/>
              </a:lnSpc>
              <a:spcAft>
                <a:spcPts val="600"/>
              </a:spcAft>
            </a:pPr>
            <a:r>
              <a:rPr lang="en-US" sz="2800" dirty="0" err="1"/>
              <a:t>Spse</a:t>
            </a:r>
            <a:r>
              <a:rPr lang="en-US" sz="2800" dirty="0"/>
              <a:t> our software has a buffer overflow </a:t>
            </a:r>
          </a:p>
          <a:p>
            <a:pPr eaLnBrk="1" hangingPunct="1">
              <a:lnSpc>
                <a:spcPct val="85000"/>
              </a:lnSpc>
              <a:spcAft>
                <a:spcPts val="600"/>
              </a:spcAft>
            </a:pPr>
            <a:r>
              <a:rPr lang="en-US" sz="2800" b="1" dirty="0">
                <a:solidFill>
                  <a:schemeClr val="accent2"/>
                </a:solidFill>
              </a:rPr>
              <a:t>Cloned</a:t>
            </a:r>
            <a:r>
              <a:rPr lang="en-US" sz="2800" dirty="0"/>
              <a:t> software</a:t>
            </a:r>
          </a:p>
          <a:p>
            <a:pPr lvl="1" eaLnBrk="1" hangingPunct="1">
              <a:lnSpc>
                <a:spcPct val="85000"/>
              </a:lnSpc>
              <a:spcAft>
                <a:spcPts val="600"/>
              </a:spcAft>
            </a:pPr>
            <a:r>
              <a:rPr lang="en-US" sz="2400" dirty="0"/>
              <a:t>Same buffer overflow attack will work against </a:t>
            </a:r>
            <a:r>
              <a:rPr lang="en-US" sz="2400" b="1" dirty="0">
                <a:solidFill>
                  <a:schemeClr val="accent2"/>
                </a:solidFill>
              </a:rPr>
              <a:t>all</a:t>
            </a:r>
            <a:r>
              <a:rPr lang="en-US" sz="2400" dirty="0"/>
              <a:t> cloned copies of the software</a:t>
            </a:r>
          </a:p>
          <a:p>
            <a:pPr eaLnBrk="1" hangingPunct="1">
              <a:lnSpc>
                <a:spcPct val="85000"/>
              </a:lnSpc>
              <a:spcAft>
                <a:spcPts val="600"/>
              </a:spcAft>
            </a:pPr>
            <a:r>
              <a:rPr lang="en-US" sz="2800" b="1" dirty="0">
                <a:solidFill>
                  <a:schemeClr val="accent2"/>
                </a:solidFill>
              </a:rPr>
              <a:t>Metamorphic</a:t>
            </a:r>
            <a:r>
              <a:rPr lang="en-US" sz="2800" dirty="0"/>
              <a:t> software</a:t>
            </a:r>
          </a:p>
          <a:p>
            <a:pPr lvl="1" eaLnBrk="1" hangingPunct="1">
              <a:lnSpc>
                <a:spcPct val="85000"/>
              </a:lnSpc>
              <a:spcAft>
                <a:spcPts val="600"/>
              </a:spcAft>
            </a:pPr>
            <a:r>
              <a:rPr lang="en-US" sz="2400" dirty="0"/>
              <a:t>Unique instances </a:t>
            </a:r>
            <a:r>
              <a:rPr lang="en-US" sz="2400" dirty="0" err="1">
                <a:sym typeface="Symbol" charset="2"/>
              </a:rPr>
              <a:t></a:t>
            </a:r>
            <a:r>
              <a:rPr lang="en-US" sz="2400" dirty="0"/>
              <a:t> all are functionally the same, but they differ in internal structure</a:t>
            </a:r>
          </a:p>
          <a:p>
            <a:pPr lvl="1" eaLnBrk="1" hangingPunct="1">
              <a:lnSpc>
                <a:spcPct val="85000"/>
              </a:lnSpc>
              <a:spcAft>
                <a:spcPts val="600"/>
              </a:spcAft>
            </a:pPr>
            <a:r>
              <a:rPr lang="en-US" sz="2400" dirty="0"/>
              <a:t>Buffer overflow likely exists in all instances</a:t>
            </a:r>
          </a:p>
          <a:p>
            <a:pPr lvl="1" eaLnBrk="1" hangingPunct="1">
              <a:lnSpc>
                <a:spcPct val="85000"/>
              </a:lnSpc>
              <a:spcAft>
                <a:spcPts val="600"/>
              </a:spcAft>
            </a:pPr>
            <a:r>
              <a:rPr lang="en-US" sz="2400" dirty="0"/>
              <a:t>But a specific buffer overflow attack will only work against </a:t>
            </a:r>
            <a:r>
              <a:rPr lang="en-US" sz="2400" b="1" dirty="0">
                <a:solidFill>
                  <a:schemeClr val="accent2"/>
                </a:solidFill>
              </a:rPr>
              <a:t>some</a:t>
            </a:r>
            <a:r>
              <a:rPr lang="en-US" sz="2400" dirty="0"/>
              <a:t> instances</a:t>
            </a:r>
          </a:p>
          <a:p>
            <a:pPr lvl="1" eaLnBrk="1" hangingPunct="1">
              <a:lnSpc>
                <a:spcPct val="85000"/>
              </a:lnSpc>
              <a:spcAft>
                <a:spcPts val="600"/>
              </a:spcAft>
            </a:pPr>
            <a:r>
              <a:rPr lang="en-US" sz="2400" dirty="0"/>
              <a:t>Buffer overflow attacks are delicate!</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A843728-421B-3941-A13A-09EF683DBD42}" type="slidenum">
              <a:rPr lang="en-US" smtClean="0">
                <a:latin typeface="Times New Roman" charset="0"/>
              </a:rPr>
              <a:pPr/>
              <a:t>137</a:t>
            </a:fld>
            <a:endParaRPr lang="en-US" smtClean="0">
              <a:latin typeface="Times New Roman" charset="0"/>
            </a:endParaRPr>
          </a:p>
        </p:txBody>
      </p:sp>
      <p:sp>
        <p:nvSpPr>
          <p:cNvPr id="149507" name="Rectangle 2"/>
          <p:cNvSpPr>
            <a:spLocks noGrp="1" noChangeArrowheads="1"/>
          </p:cNvSpPr>
          <p:nvPr>
            <p:ph type="title"/>
          </p:nvPr>
        </p:nvSpPr>
        <p:spPr>
          <a:xfrm>
            <a:off x="685800" y="533400"/>
            <a:ext cx="7772400" cy="914400"/>
          </a:xfrm>
        </p:spPr>
        <p:txBody>
          <a:bodyPr/>
          <a:lstStyle/>
          <a:p>
            <a:pPr eaLnBrk="1" hangingPunct="1"/>
            <a:r>
              <a:rPr lang="en-US"/>
              <a:t>Metamorphic Software</a:t>
            </a:r>
          </a:p>
        </p:txBody>
      </p:sp>
      <p:sp>
        <p:nvSpPr>
          <p:cNvPr id="149508" name="Rectangle 3"/>
          <p:cNvSpPr>
            <a:spLocks noGrp="1" noChangeArrowheads="1"/>
          </p:cNvSpPr>
          <p:nvPr>
            <p:ph type="body" idx="1"/>
          </p:nvPr>
        </p:nvSpPr>
        <p:spPr>
          <a:xfrm>
            <a:off x="685800" y="1752600"/>
            <a:ext cx="7924800" cy="4267200"/>
          </a:xfrm>
        </p:spPr>
        <p:txBody>
          <a:bodyPr/>
          <a:lstStyle/>
          <a:p>
            <a:pPr eaLnBrk="1" hangingPunct="1">
              <a:lnSpc>
                <a:spcPct val="80000"/>
              </a:lnSpc>
              <a:spcAft>
                <a:spcPts val="600"/>
              </a:spcAft>
            </a:pPr>
            <a:r>
              <a:rPr lang="en-US" sz="2800" dirty="0"/>
              <a:t>Metamorphic software is intriguing concept </a:t>
            </a:r>
          </a:p>
          <a:p>
            <a:pPr eaLnBrk="1" hangingPunct="1">
              <a:lnSpc>
                <a:spcPct val="80000"/>
              </a:lnSpc>
              <a:spcAft>
                <a:spcPts val="600"/>
              </a:spcAft>
            </a:pPr>
            <a:r>
              <a:rPr lang="en-US" sz="2800" dirty="0"/>
              <a:t>But raises concerns </a:t>
            </a:r>
            <a:r>
              <a:rPr lang="en-US" sz="2800" dirty="0" smtClean="0"/>
              <a:t>regarding…</a:t>
            </a:r>
          </a:p>
          <a:p>
            <a:pPr lvl="1" eaLnBrk="1" hangingPunct="1">
              <a:lnSpc>
                <a:spcPct val="80000"/>
              </a:lnSpc>
              <a:spcAft>
                <a:spcPts val="600"/>
              </a:spcAft>
            </a:pPr>
            <a:r>
              <a:rPr lang="en-US" sz="2400" dirty="0"/>
              <a:t>Software </a:t>
            </a:r>
            <a:r>
              <a:rPr lang="en-US" sz="2400" dirty="0" smtClean="0"/>
              <a:t>development, upgrades</a:t>
            </a:r>
            <a:r>
              <a:rPr lang="en-US" sz="2400" dirty="0"/>
              <a:t>, etc.</a:t>
            </a:r>
          </a:p>
          <a:p>
            <a:pPr eaLnBrk="1" hangingPunct="1">
              <a:lnSpc>
                <a:spcPct val="80000"/>
              </a:lnSpc>
              <a:spcAft>
                <a:spcPts val="600"/>
              </a:spcAft>
            </a:pPr>
            <a:r>
              <a:rPr lang="en-US" sz="2800" dirty="0"/>
              <a:t>Metamorphism does not prevent SRE, but could make it infeasible on a large scale</a:t>
            </a:r>
          </a:p>
          <a:p>
            <a:pPr eaLnBrk="1" hangingPunct="1">
              <a:lnSpc>
                <a:spcPct val="80000"/>
              </a:lnSpc>
              <a:spcAft>
                <a:spcPts val="600"/>
              </a:spcAft>
            </a:pPr>
            <a:r>
              <a:rPr lang="en-US" sz="2800" dirty="0"/>
              <a:t>Metamorphism might be a practical tool for increasing BOBE resistance</a:t>
            </a:r>
          </a:p>
          <a:p>
            <a:pPr eaLnBrk="1" hangingPunct="1">
              <a:lnSpc>
                <a:spcPct val="80000"/>
              </a:lnSpc>
              <a:spcAft>
                <a:spcPts val="600"/>
              </a:spcAft>
            </a:pPr>
            <a:r>
              <a:rPr lang="en-US" sz="2800" dirty="0"/>
              <a:t>Metamorphism currently used in malware</a:t>
            </a:r>
            <a:endParaRPr lang="en-US" sz="2800" dirty="0" smtClean="0"/>
          </a:p>
          <a:p>
            <a:pPr eaLnBrk="1" hangingPunct="1">
              <a:lnSpc>
                <a:spcPct val="80000"/>
              </a:lnSpc>
              <a:spcAft>
                <a:spcPts val="600"/>
              </a:spcAft>
            </a:pPr>
            <a:r>
              <a:rPr lang="en-US" sz="2800" dirty="0" smtClean="0"/>
              <a:t>So, metamorphism is not </a:t>
            </a:r>
            <a:r>
              <a:rPr lang="en-US" sz="2800" dirty="0"/>
              <a:t>just for </a:t>
            </a:r>
            <a:r>
              <a:rPr lang="en-US" sz="2800" dirty="0" smtClean="0"/>
              <a:t>evil!</a:t>
            </a:r>
            <a:endParaRPr lang="en-US" sz="28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0EA9E91-D654-8C4D-A5BC-4C2A214C3F0F}" type="slidenum">
              <a:rPr lang="en-US" smtClean="0">
                <a:latin typeface="Times New Roman" charset="0"/>
              </a:rPr>
              <a:pPr/>
              <a:t>138</a:t>
            </a:fld>
            <a:endParaRPr lang="en-US" smtClean="0">
              <a:latin typeface="Times New Roman" charset="0"/>
            </a:endParaRPr>
          </a:p>
        </p:txBody>
      </p:sp>
      <p:sp>
        <p:nvSpPr>
          <p:cNvPr id="150531" name="Rectangle 2"/>
          <p:cNvSpPr>
            <a:spLocks noGrp="1" noChangeArrowheads="1"/>
          </p:cNvSpPr>
          <p:nvPr>
            <p:ph type="title"/>
          </p:nvPr>
        </p:nvSpPr>
        <p:spPr>
          <a:xfrm>
            <a:off x="685800" y="1905000"/>
            <a:ext cx="7772400" cy="1143000"/>
          </a:xfrm>
        </p:spPr>
        <p:txBody>
          <a:bodyPr/>
          <a:lstStyle/>
          <a:p>
            <a:pPr eaLnBrk="1" hangingPunct="1"/>
            <a:r>
              <a:rPr lang="en-US"/>
              <a:t>Digital Rights Management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5E5D68B-591A-164E-A5E9-710AF995411F}" type="slidenum">
              <a:rPr lang="en-US" smtClean="0">
                <a:latin typeface="Times New Roman" charset="0"/>
              </a:rPr>
              <a:pPr/>
              <a:t>139</a:t>
            </a:fld>
            <a:endParaRPr lang="en-US" smtClean="0">
              <a:latin typeface="Times New Roman" charset="0"/>
            </a:endParaRPr>
          </a:p>
        </p:txBody>
      </p:sp>
      <p:sp>
        <p:nvSpPr>
          <p:cNvPr id="151555" name="Rectangle 2"/>
          <p:cNvSpPr>
            <a:spLocks noGrp="1" noChangeArrowheads="1"/>
          </p:cNvSpPr>
          <p:nvPr>
            <p:ph type="title"/>
          </p:nvPr>
        </p:nvSpPr>
        <p:spPr>
          <a:xfrm>
            <a:off x="685800" y="457200"/>
            <a:ext cx="7772400" cy="1143000"/>
          </a:xfrm>
        </p:spPr>
        <p:txBody>
          <a:bodyPr/>
          <a:lstStyle/>
          <a:p>
            <a:pPr eaLnBrk="1" hangingPunct="1"/>
            <a:r>
              <a:rPr lang="en-US"/>
              <a:t>Digital Rights Management</a:t>
            </a:r>
          </a:p>
        </p:txBody>
      </p:sp>
      <p:sp>
        <p:nvSpPr>
          <p:cNvPr id="151556" name="Rectangle 3"/>
          <p:cNvSpPr>
            <a:spLocks noGrp="1" noChangeArrowheads="1"/>
          </p:cNvSpPr>
          <p:nvPr>
            <p:ph type="body" idx="1"/>
          </p:nvPr>
        </p:nvSpPr>
        <p:spPr>
          <a:xfrm>
            <a:off x="685800" y="1676400"/>
            <a:ext cx="7848600" cy="4419600"/>
          </a:xfrm>
        </p:spPr>
        <p:txBody>
          <a:bodyPr/>
          <a:lstStyle/>
          <a:p>
            <a:pPr eaLnBrk="1" hangingPunct="1">
              <a:lnSpc>
                <a:spcPct val="90000"/>
              </a:lnSpc>
            </a:pPr>
            <a:r>
              <a:rPr lang="en-US"/>
              <a:t>DRM is a good example of limitations of doing security in software</a:t>
            </a:r>
          </a:p>
          <a:p>
            <a:pPr eaLnBrk="1" hangingPunct="1">
              <a:lnSpc>
                <a:spcPct val="90000"/>
              </a:lnSpc>
            </a:pPr>
            <a:r>
              <a:rPr lang="en-US"/>
              <a:t>We’ll discuss</a:t>
            </a:r>
          </a:p>
          <a:p>
            <a:pPr lvl="1" eaLnBrk="1" hangingPunct="1">
              <a:lnSpc>
                <a:spcPct val="90000"/>
              </a:lnSpc>
            </a:pPr>
            <a:r>
              <a:rPr lang="en-US"/>
              <a:t>What is DRM?</a:t>
            </a:r>
          </a:p>
          <a:p>
            <a:pPr lvl="1" eaLnBrk="1" hangingPunct="1">
              <a:lnSpc>
                <a:spcPct val="90000"/>
              </a:lnSpc>
            </a:pPr>
            <a:r>
              <a:rPr lang="en-US"/>
              <a:t>A PDF document protection system</a:t>
            </a:r>
          </a:p>
          <a:p>
            <a:pPr lvl="1" eaLnBrk="1" hangingPunct="1">
              <a:lnSpc>
                <a:spcPct val="90000"/>
              </a:lnSpc>
            </a:pPr>
            <a:r>
              <a:rPr lang="en-US"/>
              <a:t>DRM for streaming media</a:t>
            </a:r>
          </a:p>
          <a:p>
            <a:pPr lvl="1" eaLnBrk="1" hangingPunct="1">
              <a:lnSpc>
                <a:spcPct val="90000"/>
              </a:lnSpc>
            </a:pPr>
            <a:r>
              <a:rPr lang="en-US"/>
              <a:t>DRM in P2P application</a:t>
            </a:r>
          </a:p>
          <a:p>
            <a:pPr lvl="1" eaLnBrk="1" hangingPunct="1">
              <a:lnSpc>
                <a:spcPct val="90000"/>
              </a:lnSpc>
            </a:pPr>
            <a:r>
              <a:rPr lang="en-US"/>
              <a:t>DRM within an enterprise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0807513-8FF7-8E47-B855-CB00AB152756}" type="slidenum">
              <a:rPr lang="en-US" smtClean="0">
                <a:latin typeface="Times New Roman" charset="0"/>
              </a:rPr>
              <a:pPr/>
              <a:t>14</a:t>
            </a:fld>
            <a:endParaRPr lang="en-US" smtClean="0">
              <a:latin typeface="Times New Roman" charset="0"/>
            </a:endParaRPr>
          </a:p>
        </p:txBody>
      </p:sp>
      <p:sp>
        <p:nvSpPr>
          <p:cNvPr id="26627" name="Rectangle 2"/>
          <p:cNvSpPr>
            <a:spLocks noGrp="1" noChangeArrowheads="1"/>
          </p:cNvSpPr>
          <p:nvPr>
            <p:ph type="title"/>
          </p:nvPr>
        </p:nvSpPr>
        <p:spPr>
          <a:xfrm>
            <a:off x="685800" y="533400"/>
            <a:ext cx="7772400" cy="1143000"/>
          </a:xfrm>
        </p:spPr>
        <p:txBody>
          <a:bodyPr/>
          <a:lstStyle/>
          <a:p>
            <a:pPr eaLnBrk="1" hangingPunct="1"/>
            <a:r>
              <a:rPr lang="en-US" dirty="0" smtClean="0"/>
              <a:t>Attack </a:t>
            </a:r>
            <a:r>
              <a:rPr lang="en-US" dirty="0"/>
              <a:t>Scenario</a:t>
            </a:r>
          </a:p>
        </p:txBody>
      </p:sp>
      <p:sp>
        <p:nvSpPr>
          <p:cNvPr id="26628"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Users enter data into a Web form</a:t>
            </a:r>
          </a:p>
          <a:p>
            <a:pPr eaLnBrk="1" hangingPunct="1">
              <a:lnSpc>
                <a:spcPct val="90000"/>
              </a:lnSpc>
              <a:spcAft>
                <a:spcPts val="600"/>
              </a:spcAft>
            </a:pPr>
            <a:r>
              <a:rPr lang="en-US" sz="2800" dirty="0"/>
              <a:t>Web form is sent to server</a:t>
            </a:r>
          </a:p>
          <a:p>
            <a:pPr eaLnBrk="1" hangingPunct="1">
              <a:lnSpc>
                <a:spcPct val="90000"/>
              </a:lnSpc>
              <a:spcAft>
                <a:spcPts val="600"/>
              </a:spcAft>
            </a:pPr>
            <a:r>
              <a:rPr lang="en-US" sz="2800" dirty="0"/>
              <a:t>Server writes data </a:t>
            </a:r>
            <a:r>
              <a:rPr lang="en-US" sz="2800" dirty="0" smtClean="0"/>
              <a:t>to array called </a:t>
            </a:r>
            <a:r>
              <a:rPr lang="en-US" sz="2800" dirty="0">
                <a:latin typeface="Times-Roman" charset="0"/>
              </a:rPr>
              <a:t>buffer</a:t>
            </a:r>
            <a:r>
              <a:rPr lang="en-US" sz="2800" dirty="0"/>
              <a:t>, without checking length of input data</a:t>
            </a:r>
          </a:p>
          <a:p>
            <a:pPr eaLnBrk="1" hangingPunct="1">
              <a:lnSpc>
                <a:spcPct val="90000"/>
              </a:lnSpc>
              <a:spcAft>
                <a:spcPts val="600"/>
              </a:spcAft>
            </a:pPr>
            <a:r>
              <a:rPr lang="en-US" sz="2800" dirty="0"/>
              <a:t>Data “overflows</a:t>
            </a:r>
            <a:r>
              <a:rPr lang="en-US" sz="2800" dirty="0" smtClean="0"/>
              <a:t>” </a:t>
            </a:r>
            <a:r>
              <a:rPr lang="en-US" sz="2800" dirty="0">
                <a:latin typeface="Times-Roman" charset="0"/>
                <a:ea typeface="Times-Roman" charset="0"/>
                <a:cs typeface="Times-Roman" charset="0"/>
              </a:rPr>
              <a:t>buffer</a:t>
            </a:r>
          </a:p>
          <a:p>
            <a:pPr lvl="1" eaLnBrk="1" hangingPunct="1">
              <a:lnSpc>
                <a:spcPct val="90000"/>
              </a:lnSpc>
              <a:spcAft>
                <a:spcPts val="600"/>
              </a:spcAft>
            </a:pPr>
            <a:r>
              <a:rPr lang="en-US" sz="2400" dirty="0" smtClean="0"/>
              <a:t>Such </a:t>
            </a:r>
            <a:r>
              <a:rPr lang="en-US" sz="2400" dirty="0"/>
              <a:t>overflow</a:t>
            </a:r>
            <a:r>
              <a:rPr lang="en-US" sz="2400" dirty="0" smtClean="0"/>
              <a:t> might </a:t>
            </a:r>
            <a:r>
              <a:rPr lang="en-US" sz="2400" dirty="0"/>
              <a:t>enable an attack</a:t>
            </a:r>
            <a:endParaRPr lang="en-US" sz="2400" dirty="0" smtClean="0"/>
          </a:p>
          <a:p>
            <a:pPr lvl="1" eaLnBrk="1" hangingPunct="1">
              <a:lnSpc>
                <a:spcPct val="90000"/>
              </a:lnSpc>
              <a:spcAft>
                <a:spcPts val="600"/>
              </a:spcAft>
            </a:pPr>
            <a:r>
              <a:rPr lang="en-US" sz="2400" dirty="0" smtClean="0"/>
              <a:t>If so, </a:t>
            </a:r>
            <a:r>
              <a:rPr lang="en-US" sz="2400" dirty="0"/>
              <a:t>attack could be carried out by anyone with</a:t>
            </a:r>
            <a:r>
              <a:rPr lang="en-US" sz="2400" dirty="0" smtClean="0"/>
              <a:t> Internet access</a:t>
            </a:r>
            <a:endParaRPr lang="en-US" sz="24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94071D4-0C98-5348-98B5-C1014EE75299}" type="slidenum">
              <a:rPr lang="en-US" smtClean="0">
                <a:latin typeface="Times New Roman" charset="0"/>
              </a:rPr>
              <a:pPr/>
              <a:t>140</a:t>
            </a:fld>
            <a:endParaRPr lang="en-US" smtClean="0">
              <a:latin typeface="Times New Roman" charset="0"/>
            </a:endParaRPr>
          </a:p>
        </p:txBody>
      </p:sp>
      <p:sp>
        <p:nvSpPr>
          <p:cNvPr id="152579" name="Rectangle 2"/>
          <p:cNvSpPr>
            <a:spLocks noGrp="1" noChangeArrowheads="1"/>
          </p:cNvSpPr>
          <p:nvPr>
            <p:ph type="title"/>
          </p:nvPr>
        </p:nvSpPr>
        <p:spPr>
          <a:xfrm>
            <a:off x="685800" y="533400"/>
            <a:ext cx="7772400" cy="1143000"/>
          </a:xfrm>
        </p:spPr>
        <p:txBody>
          <a:bodyPr/>
          <a:lstStyle/>
          <a:p>
            <a:pPr eaLnBrk="1" hangingPunct="1"/>
            <a:r>
              <a:rPr lang="en-US"/>
              <a:t>What is DRM?</a:t>
            </a:r>
          </a:p>
        </p:txBody>
      </p:sp>
      <p:sp>
        <p:nvSpPr>
          <p:cNvPr id="470019" name="Rectangle 3"/>
          <p:cNvSpPr>
            <a:spLocks noGrp="1" noChangeArrowheads="1"/>
          </p:cNvSpPr>
          <p:nvPr>
            <p:ph type="body" idx="1"/>
          </p:nvPr>
        </p:nvSpPr>
        <p:spPr>
          <a:xfrm>
            <a:off x="533400" y="1676400"/>
            <a:ext cx="8229600" cy="4419600"/>
          </a:xfrm>
        </p:spPr>
        <p:txBody>
          <a:bodyPr/>
          <a:lstStyle/>
          <a:p>
            <a:pPr eaLnBrk="1" hangingPunct="1">
              <a:lnSpc>
                <a:spcPct val="90000"/>
              </a:lnSpc>
            </a:pPr>
            <a:r>
              <a:rPr lang="en-US" sz="2800"/>
              <a:t>“Remote control” problem</a:t>
            </a:r>
          </a:p>
          <a:p>
            <a:pPr lvl="1" eaLnBrk="1" hangingPunct="1">
              <a:lnSpc>
                <a:spcPct val="90000"/>
              </a:lnSpc>
            </a:pPr>
            <a:r>
              <a:rPr lang="en-US" sz="2400"/>
              <a:t>Distribute digital content</a:t>
            </a:r>
          </a:p>
          <a:p>
            <a:pPr lvl="1" eaLnBrk="1" hangingPunct="1">
              <a:lnSpc>
                <a:spcPct val="90000"/>
              </a:lnSpc>
            </a:pPr>
            <a:r>
              <a:rPr lang="en-US" sz="2400"/>
              <a:t>Retain some control on its use, </a:t>
            </a:r>
            <a:r>
              <a:rPr lang="en-US" sz="2400" b="1">
                <a:solidFill>
                  <a:schemeClr val="accent2"/>
                </a:solidFill>
              </a:rPr>
              <a:t>after delivery</a:t>
            </a:r>
            <a:endParaRPr lang="en-US" sz="2400"/>
          </a:p>
          <a:p>
            <a:pPr eaLnBrk="1" hangingPunct="1">
              <a:lnSpc>
                <a:spcPct val="90000"/>
              </a:lnSpc>
            </a:pPr>
            <a:r>
              <a:rPr lang="en-US" sz="2800" b="1">
                <a:solidFill>
                  <a:schemeClr val="accent2"/>
                </a:solidFill>
              </a:rPr>
              <a:t>Digital book</a:t>
            </a:r>
            <a:r>
              <a:rPr lang="en-US" sz="2800"/>
              <a:t> example</a:t>
            </a:r>
          </a:p>
          <a:p>
            <a:pPr lvl="1" eaLnBrk="1" hangingPunct="1">
              <a:lnSpc>
                <a:spcPct val="90000"/>
              </a:lnSpc>
            </a:pPr>
            <a:r>
              <a:rPr lang="en-US" sz="2400"/>
              <a:t>Digital book sold online could have huge market</a:t>
            </a:r>
          </a:p>
          <a:p>
            <a:pPr lvl="1" eaLnBrk="1" hangingPunct="1">
              <a:lnSpc>
                <a:spcPct val="90000"/>
              </a:lnSpc>
            </a:pPr>
            <a:r>
              <a:rPr lang="en-US" sz="2400"/>
              <a:t>But might only sell 1 copy!</a:t>
            </a:r>
          </a:p>
          <a:p>
            <a:pPr lvl="1" eaLnBrk="1" hangingPunct="1">
              <a:lnSpc>
                <a:spcPct val="90000"/>
              </a:lnSpc>
            </a:pPr>
            <a:r>
              <a:rPr lang="en-US" sz="2400"/>
              <a:t>Trivial to make perfect digital copies</a:t>
            </a:r>
          </a:p>
          <a:p>
            <a:pPr lvl="1" eaLnBrk="1" hangingPunct="1">
              <a:lnSpc>
                <a:spcPct val="90000"/>
              </a:lnSpc>
            </a:pPr>
            <a:r>
              <a:rPr lang="en-US" sz="2400"/>
              <a:t>A fundamental change from pre-digital era </a:t>
            </a:r>
          </a:p>
          <a:p>
            <a:pPr eaLnBrk="1" hangingPunct="1">
              <a:lnSpc>
                <a:spcPct val="90000"/>
              </a:lnSpc>
            </a:pPr>
            <a:r>
              <a:rPr lang="en-US" sz="2800"/>
              <a:t>Similar comments for digital music, video, etc</a:t>
            </a:r>
            <a:r>
              <a:rPr lang="en-US" sz="240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box(out)">
                                      <p:cBhvr>
                                        <p:cTn id="7" dur="500"/>
                                        <p:tgtEl>
                                          <p:spTgt spid="470019">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70019">
                                            <p:txEl>
                                              <p:pRg st="1" end="1"/>
                                            </p:txEl>
                                          </p:spTgt>
                                        </p:tgtEl>
                                        <p:attrNameLst>
                                          <p:attrName>style.visibility</p:attrName>
                                        </p:attrNameLst>
                                      </p:cBhvr>
                                      <p:to>
                                        <p:strVal val="visible"/>
                                      </p:to>
                                    </p:set>
                                    <p:animEffect transition="in" filter="box(out)">
                                      <p:cBhvr>
                                        <p:cTn id="10" dur="500"/>
                                        <p:tgtEl>
                                          <p:spTgt spid="470019">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470019">
                                            <p:txEl>
                                              <p:pRg st="2" end="2"/>
                                            </p:txEl>
                                          </p:spTgt>
                                        </p:tgtEl>
                                        <p:attrNameLst>
                                          <p:attrName>style.visibility</p:attrName>
                                        </p:attrNameLst>
                                      </p:cBhvr>
                                      <p:to>
                                        <p:strVal val="visible"/>
                                      </p:to>
                                    </p:set>
                                    <p:animEffect transition="in" filter="box(out)">
                                      <p:cBhvr>
                                        <p:cTn id="13" dur="500"/>
                                        <p:tgtEl>
                                          <p:spTgt spid="4700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70019">
                                            <p:txEl>
                                              <p:pRg st="3" end="3"/>
                                            </p:txEl>
                                          </p:spTgt>
                                        </p:tgtEl>
                                        <p:attrNameLst>
                                          <p:attrName>style.visibility</p:attrName>
                                        </p:attrNameLst>
                                      </p:cBhvr>
                                      <p:to>
                                        <p:strVal val="visible"/>
                                      </p:to>
                                    </p:set>
                                    <p:animEffect transition="in" filter="box(out)">
                                      <p:cBhvr>
                                        <p:cTn id="18" dur="500"/>
                                        <p:tgtEl>
                                          <p:spTgt spid="470019">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470019">
                                            <p:txEl>
                                              <p:pRg st="4" end="4"/>
                                            </p:txEl>
                                          </p:spTgt>
                                        </p:tgtEl>
                                        <p:attrNameLst>
                                          <p:attrName>style.visibility</p:attrName>
                                        </p:attrNameLst>
                                      </p:cBhvr>
                                      <p:to>
                                        <p:strVal val="visible"/>
                                      </p:to>
                                    </p:set>
                                    <p:animEffect transition="in" filter="box(out)">
                                      <p:cBhvr>
                                        <p:cTn id="21" dur="500"/>
                                        <p:tgtEl>
                                          <p:spTgt spid="470019">
                                            <p:txEl>
                                              <p:pRg st="4" end="4"/>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470019">
                                            <p:txEl>
                                              <p:pRg st="5" end="5"/>
                                            </p:txEl>
                                          </p:spTgt>
                                        </p:tgtEl>
                                        <p:attrNameLst>
                                          <p:attrName>style.visibility</p:attrName>
                                        </p:attrNameLst>
                                      </p:cBhvr>
                                      <p:to>
                                        <p:strVal val="visible"/>
                                      </p:to>
                                    </p:set>
                                    <p:animEffect transition="in" filter="box(out)">
                                      <p:cBhvr>
                                        <p:cTn id="24" dur="500"/>
                                        <p:tgtEl>
                                          <p:spTgt spid="470019">
                                            <p:txEl>
                                              <p:pRg st="5" end="5"/>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470019">
                                            <p:txEl>
                                              <p:pRg st="6" end="6"/>
                                            </p:txEl>
                                          </p:spTgt>
                                        </p:tgtEl>
                                        <p:attrNameLst>
                                          <p:attrName>style.visibility</p:attrName>
                                        </p:attrNameLst>
                                      </p:cBhvr>
                                      <p:to>
                                        <p:strVal val="visible"/>
                                      </p:to>
                                    </p:set>
                                    <p:animEffect transition="in" filter="box(out)">
                                      <p:cBhvr>
                                        <p:cTn id="27" dur="500"/>
                                        <p:tgtEl>
                                          <p:spTgt spid="470019">
                                            <p:txEl>
                                              <p:pRg st="6" end="6"/>
                                            </p:txEl>
                                          </p:spTgt>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470019">
                                            <p:txEl>
                                              <p:pRg st="7" end="7"/>
                                            </p:txEl>
                                          </p:spTgt>
                                        </p:tgtEl>
                                        <p:attrNameLst>
                                          <p:attrName>style.visibility</p:attrName>
                                        </p:attrNameLst>
                                      </p:cBhvr>
                                      <p:to>
                                        <p:strVal val="visible"/>
                                      </p:to>
                                    </p:set>
                                    <p:animEffect transition="in" filter="box(out)">
                                      <p:cBhvr>
                                        <p:cTn id="30" dur="500"/>
                                        <p:tgtEl>
                                          <p:spTgt spid="4700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470019">
                                            <p:txEl>
                                              <p:pRg st="8" end="8"/>
                                            </p:txEl>
                                          </p:spTgt>
                                        </p:tgtEl>
                                        <p:attrNameLst>
                                          <p:attrName>style.visibility</p:attrName>
                                        </p:attrNameLst>
                                      </p:cBhvr>
                                      <p:to>
                                        <p:strVal val="visible"/>
                                      </p:to>
                                    </p:set>
                                    <p:animEffect transition="in" filter="box(out)">
                                      <p:cBhvr>
                                        <p:cTn id="35" dur="500"/>
                                        <p:tgtEl>
                                          <p:spTgt spid="470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D37C76A-1C5A-1D47-8782-F99A468B4A9C}" type="slidenum">
              <a:rPr lang="en-US" smtClean="0">
                <a:latin typeface="Times New Roman" charset="0"/>
              </a:rPr>
              <a:pPr/>
              <a:t>141</a:t>
            </a:fld>
            <a:endParaRPr lang="en-US" smtClean="0">
              <a:latin typeface="Times New Roman" charset="0"/>
            </a:endParaRPr>
          </a:p>
        </p:txBody>
      </p:sp>
      <p:sp>
        <p:nvSpPr>
          <p:cNvPr id="153603" name="Rectangle 2"/>
          <p:cNvSpPr>
            <a:spLocks noGrp="1" noChangeArrowheads="1"/>
          </p:cNvSpPr>
          <p:nvPr>
            <p:ph type="title"/>
          </p:nvPr>
        </p:nvSpPr>
        <p:spPr>
          <a:xfrm>
            <a:off x="685800" y="457200"/>
            <a:ext cx="7772400" cy="1143000"/>
          </a:xfrm>
        </p:spPr>
        <p:txBody>
          <a:bodyPr/>
          <a:lstStyle/>
          <a:p>
            <a:pPr eaLnBrk="1" hangingPunct="1"/>
            <a:r>
              <a:rPr lang="en-US"/>
              <a:t>Persistent Protection</a:t>
            </a:r>
          </a:p>
        </p:txBody>
      </p:sp>
      <p:sp>
        <p:nvSpPr>
          <p:cNvPr id="471043"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sz="2800"/>
              <a:t>“Persistent protection” is the fundamental problem in DRM</a:t>
            </a:r>
          </a:p>
          <a:p>
            <a:pPr lvl="1" eaLnBrk="1" hangingPunct="1">
              <a:lnSpc>
                <a:spcPct val="90000"/>
              </a:lnSpc>
            </a:pPr>
            <a:r>
              <a:rPr lang="en-US" sz="2400"/>
              <a:t>How to enforce restrictions on use of content </a:t>
            </a:r>
            <a:r>
              <a:rPr lang="en-US" sz="2400" b="1">
                <a:solidFill>
                  <a:schemeClr val="accent2"/>
                </a:solidFill>
              </a:rPr>
              <a:t>after</a:t>
            </a:r>
            <a:r>
              <a:rPr lang="en-US" sz="2400" i="1"/>
              <a:t> </a:t>
            </a:r>
            <a:r>
              <a:rPr lang="en-US" sz="2400"/>
              <a:t>delivery?</a:t>
            </a:r>
          </a:p>
          <a:p>
            <a:pPr eaLnBrk="1" hangingPunct="1">
              <a:lnSpc>
                <a:spcPct val="90000"/>
              </a:lnSpc>
            </a:pPr>
            <a:r>
              <a:rPr lang="en-US" sz="2800"/>
              <a:t>Examples of such restrictions</a:t>
            </a:r>
          </a:p>
          <a:p>
            <a:pPr lvl="1" eaLnBrk="1" hangingPunct="1">
              <a:lnSpc>
                <a:spcPct val="90000"/>
              </a:lnSpc>
            </a:pPr>
            <a:r>
              <a:rPr lang="en-US" sz="2400"/>
              <a:t>No copying</a:t>
            </a:r>
          </a:p>
          <a:p>
            <a:pPr lvl="1" eaLnBrk="1" hangingPunct="1">
              <a:lnSpc>
                <a:spcPct val="90000"/>
              </a:lnSpc>
            </a:pPr>
            <a:r>
              <a:rPr lang="en-US" sz="2400"/>
              <a:t>Limited number of reads/plays</a:t>
            </a:r>
          </a:p>
          <a:p>
            <a:pPr lvl="1" eaLnBrk="1" hangingPunct="1">
              <a:lnSpc>
                <a:spcPct val="90000"/>
              </a:lnSpc>
            </a:pPr>
            <a:r>
              <a:rPr lang="en-US" sz="2400"/>
              <a:t>Time limits</a:t>
            </a:r>
          </a:p>
          <a:p>
            <a:pPr lvl="1" eaLnBrk="1" hangingPunct="1">
              <a:lnSpc>
                <a:spcPct val="90000"/>
              </a:lnSpc>
            </a:pPr>
            <a:r>
              <a:rPr lang="en-US" sz="2400"/>
              <a:t>No forwarding, etc.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1043">
                                            <p:txEl>
                                              <p:pRg st="0" end="0"/>
                                            </p:txEl>
                                          </p:spTgt>
                                        </p:tgtEl>
                                        <p:attrNameLst>
                                          <p:attrName>style.visibility</p:attrName>
                                        </p:attrNameLst>
                                      </p:cBhvr>
                                      <p:to>
                                        <p:strVal val="visible"/>
                                      </p:to>
                                    </p:set>
                                    <p:animEffect transition="in" filter="box(out)">
                                      <p:cBhvr>
                                        <p:cTn id="7" dur="500"/>
                                        <p:tgtEl>
                                          <p:spTgt spid="471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1043">
                                            <p:txEl>
                                              <p:pRg st="1" end="1"/>
                                            </p:txEl>
                                          </p:spTgt>
                                        </p:tgtEl>
                                        <p:attrNameLst>
                                          <p:attrName>style.visibility</p:attrName>
                                        </p:attrNameLst>
                                      </p:cBhvr>
                                      <p:to>
                                        <p:strVal val="visible"/>
                                      </p:to>
                                    </p:set>
                                    <p:animEffect transition="in" filter="box(out)">
                                      <p:cBhvr>
                                        <p:cTn id="12" dur="500"/>
                                        <p:tgtEl>
                                          <p:spTgt spid="471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1043">
                                            <p:txEl>
                                              <p:pRg st="2" end="2"/>
                                            </p:txEl>
                                          </p:spTgt>
                                        </p:tgtEl>
                                        <p:attrNameLst>
                                          <p:attrName>style.visibility</p:attrName>
                                        </p:attrNameLst>
                                      </p:cBhvr>
                                      <p:to>
                                        <p:strVal val="visible"/>
                                      </p:to>
                                    </p:set>
                                    <p:animEffect transition="in" filter="box(out)">
                                      <p:cBhvr>
                                        <p:cTn id="17" dur="500"/>
                                        <p:tgtEl>
                                          <p:spTgt spid="471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71043">
                                            <p:txEl>
                                              <p:pRg st="3" end="3"/>
                                            </p:txEl>
                                          </p:spTgt>
                                        </p:tgtEl>
                                        <p:attrNameLst>
                                          <p:attrName>style.visibility</p:attrName>
                                        </p:attrNameLst>
                                      </p:cBhvr>
                                      <p:to>
                                        <p:strVal val="visible"/>
                                      </p:to>
                                    </p:set>
                                    <p:animEffect transition="in" filter="box(out)">
                                      <p:cBhvr>
                                        <p:cTn id="22" dur="500"/>
                                        <p:tgtEl>
                                          <p:spTgt spid="471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71043">
                                            <p:txEl>
                                              <p:pRg st="4" end="4"/>
                                            </p:txEl>
                                          </p:spTgt>
                                        </p:tgtEl>
                                        <p:attrNameLst>
                                          <p:attrName>style.visibility</p:attrName>
                                        </p:attrNameLst>
                                      </p:cBhvr>
                                      <p:to>
                                        <p:strVal val="visible"/>
                                      </p:to>
                                    </p:set>
                                    <p:animEffect transition="in" filter="box(out)">
                                      <p:cBhvr>
                                        <p:cTn id="27" dur="500"/>
                                        <p:tgtEl>
                                          <p:spTgt spid="471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71043">
                                            <p:txEl>
                                              <p:pRg st="5" end="5"/>
                                            </p:txEl>
                                          </p:spTgt>
                                        </p:tgtEl>
                                        <p:attrNameLst>
                                          <p:attrName>style.visibility</p:attrName>
                                        </p:attrNameLst>
                                      </p:cBhvr>
                                      <p:to>
                                        <p:strVal val="visible"/>
                                      </p:to>
                                    </p:set>
                                    <p:animEffect transition="in" filter="box(out)">
                                      <p:cBhvr>
                                        <p:cTn id="32" dur="500"/>
                                        <p:tgtEl>
                                          <p:spTgt spid="4710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71043">
                                            <p:txEl>
                                              <p:pRg st="6" end="6"/>
                                            </p:txEl>
                                          </p:spTgt>
                                        </p:tgtEl>
                                        <p:attrNameLst>
                                          <p:attrName>style.visibility</p:attrName>
                                        </p:attrNameLst>
                                      </p:cBhvr>
                                      <p:to>
                                        <p:strVal val="visible"/>
                                      </p:to>
                                    </p:set>
                                    <p:animEffect transition="in" filter="box(out)">
                                      <p:cBhvr>
                                        <p:cTn id="37" dur="500"/>
                                        <p:tgtEl>
                                          <p:spTgt spid="471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bldLvl="2"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5A0A1B1-0919-0242-AE3A-70EFF9FAADCA}" type="slidenum">
              <a:rPr lang="en-US" smtClean="0">
                <a:latin typeface="Times New Roman" charset="0"/>
              </a:rPr>
              <a:pPr/>
              <a:t>142</a:t>
            </a:fld>
            <a:endParaRPr lang="en-US" smtClean="0">
              <a:latin typeface="Times New Roman" charset="0"/>
            </a:endParaRPr>
          </a:p>
        </p:txBody>
      </p:sp>
      <p:sp>
        <p:nvSpPr>
          <p:cNvPr id="154627" name="Rectangle 2"/>
          <p:cNvSpPr>
            <a:spLocks noGrp="1" noChangeArrowheads="1"/>
          </p:cNvSpPr>
          <p:nvPr>
            <p:ph type="title"/>
          </p:nvPr>
        </p:nvSpPr>
        <p:spPr>
          <a:xfrm>
            <a:off x="609600" y="304800"/>
            <a:ext cx="7848600" cy="685800"/>
          </a:xfrm>
        </p:spPr>
        <p:txBody>
          <a:bodyPr/>
          <a:lstStyle/>
          <a:p>
            <a:pPr eaLnBrk="1" hangingPunct="1"/>
            <a:r>
              <a:rPr lang="en-US"/>
              <a:t>What Can be Done?</a:t>
            </a:r>
          </a:p>
        </p:txBody>
      </p:sp>
      <p:sp>
        <p:nvSpPr>
          <p:cNvPr id="154628" name="Rectangle 3"/>
          <p:cNvSpPr>
            <a:spLocks noGrp="1" noChangeArrowheads="1"/>
          </p:cNvSpPr>
          <p:nvPr>
            <p:ph type="body" idx="1"/>
          </p:nvPr>
        </p:nvSpPr>
        <p:spPr>
          <a:xfrm>
            <a:off x="685800" y="1143000"/>
            <a:ext cx="7772400" cy="5029200"/>
          </a:xfrm>
        </p:spPr>
        <p:txBody>
          <a:bodyPr/>
          <a:lstStyle/>
          <a:p>
            <a:pPr eaLnBrk="1" hangingPunct="1">
              <a:lnSpc>
                <a:spcPct val="80000"/>
              </a:lnSpc>
            </a:pPr>
            <a:r>
              <a:rPr lang="en-US" sz="2800"/>
              <a:t>The honor system?</a:t>
            </a:r>
          </a:p>
          <a:p>
            <a:pPr lvl="1" eaLnBrk="1" hangingPunct="1">
              <a:lnSpc>
                <a:spcPct val="80000"/>
              </a:lnSpc>
            </a:pPr>
            <a:r>
              <a:rPr lang="en-US" sz="2400"/>
              <a:t>Example: Stephen King’s, </a:t>
            </a:r>
            <a:r>
              <a:rPr lang="en-US" sz="2400" i="1"/>
              <a:t>The Plant</a:t>
            </a:r>
            <a:endParaRPr lang="en-US" sz="2400"/>
          </a:p>
          <a:p>
            <a:pPr eaLnBrk="1" hangingPunct="1">
              <a:lnSpc>
                <a:spcPct val="80000"/>
              </a:lnSpc>
            </a:pPr>
            <a:r>
              <a:rPr lang="en-US" sz="2800"/>
              <a:t>Give up?</a:t>
            </a:r>
          </a:p>
          <a:p>
            <a:pPr lvl="1" eaLnBrk="1" hangingPunct="1">
              <a:lnSpc>
                <a:spcPct val="80000"/>
              </a:lnSpc>
            </a:pPr>
            <a:r>
              <a:rPr lang="en-US" sz="2400"/>
              <a:t>Internet sales? Regulatory compliance? etc.</a:t>
            </a:r>
          </a:p>
          <a:p>
            <a:pPr eaLnBrk="1" hangingPunct="1">
              <a:lnSpc>
                <a:spcPct val="80000"/>
              </a:lnSpc>
            </a:pPr>
            <a:r>
              <a:rPr lang="en-US" sz="2800"/>
              <a:t>Lame software-based DRM?</a:t>
            </a:r>
          </a:p>
          <a:p>
            <a:pPr lvl="1" eaLnBrk="1" hangingPunct="1">
              <a:lnSpc>
                <a:spcPct val="80000"/>
              </a:lnSpc>
            </a:pPr>
            <a:r>
              <a:rPr lang="en-US" sz="2400"/>
              <a:t>The standard DRM system today</a:t>
            </a:r>
          </a:p>
          <a:p>
            <a:pPr eaLnBrk="1" hangingPunct="1">
              <a:lnSpc>
                <a:spcPct val="80000"/>
              </a:lnSpc>
            </a:pPr>
            <a:r>
              <a:rPr lang="en-US" sz="2800"/>
              <a:t>Better software-based DRM?</a:t>
            </a:r>
          </a:p>
          <a:p>
            <a:pPr lvl="1" eaLnBrk="1" hangingPunct="1">
              <a:lnSpc>
                <a:spcPct val="80000"/>
              </a:lnSpc>
            </a:pPr>
            <a:r>
              <a:rPr lang="en-US" sz="2400"/>
              <a:t>MediaSnap’s goal</a:t>
            </a:r>
          </a:p>
          <a:p>
            <a:pPr eaLnBrk="1" hangingPunct="1">
              <a:lnSpc>
                <a:spcPct val="80000"/>
              </a:lnSpc>
            </a:pPr>
            <a:r>
              <a:rPr lang="en-US" sz="2800"/>
              <a:t>Tamper-resistant hardware?</a:t>
            </a:r>
          </a:p>
          <a:p>
            <a:pPr lvl="1" eaLnBrk="1" hangingPunct="1">
              <a:lnSpc>
                <a:spcPct val="80000"/>
              </a:lnSpc>
            </a:pPr>
            <a:r>
              <a:rPr lang="en-US" sz="2400"/>
              <a:t>Closed systems: Game Cube, etc.</a:t>
            </a:r>
          </a:p>
          <a:p>
            <a:pPr lvl="1" eaLnBrk="1" hangingPunct="1">
              <a:lnSpc>
                <a:spcPct val="80000"/>
              </a:lnSpc>
            </a:pPr>
            <a:r>
              <a:rPr lang="en-US" sz="2400"/>
              <a:t>Open systems: TCG/NGSCB for PCs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CDEC6B3-86D6-D943-95B9-6A2303CE910C}" type="slidenum">
              <a:rPr lang="en-US" smtClean="0">
                <a:latin typeface="Times New Roman" charset="0"/>
              </a:rPr>
              <a:pPr/>
              <a:t>143</a:t>
            </a:fld>
            <a:endParaRPr lang="en-US" smtClean="0">
              <a:latin typeface="Times New Roman" charset="0"/>
            </a:endParaRPr>
          </a:p>
        </p:txBody>
      </p:sp>
      <p:sp>
        <p:nvSpPr>
          <p:cNvPr id="155651" name="Rectangle 2"/>
          <p:cNvSpPr>
            <a:spLocks noGrp="1" noChangeArrowheads="1"/>
          </p:cNvSpPr>
          <p:nvPr>
            <p:ph type="title"/>
          </p:nvPr>
        </p:nvSpPr>
        <p:spPr>
          <a:xfrm>
            <a:off x="685800" y="304800"/>
            <a:ext cx="7772400" cy="914400"/>
          </a:xfrm>
        </p:spPr>
        <p:txBody>
          <a:bodyPr/>
          <a:lstStyle/>
          <a:p>
            <a:pPr eaLnBrk="1" hangingPunct="1"/>
            <a:r>
              <a:rPr lang="en-US"/>
              <a:t>Is Crypto the Answer?</a:t>
            </a:r>
          </a:p>
        </p:txBody>
      </p:sp>
      <p:sp>
        <p:nvSpPr>
          <p:cNvPr id="155652" name="Rectangle 4"/>
          <p:cNvSpPr>
            <a:spLocks noGrp="1" noChangeArrowheads="1"/>
          </p:cNvSpPr>
          <p:nvPr>
            <p:ph type="body" idx="1"/>
          </p:nvPr>
        </p:nvSpPr>
        <p:spPr>
          <a:xfrm>
            <a:off x="685800" y="3505200"/>
            <a:ext cx="7772400" cy="2590800"/>
          </a:xfrm>
          <a:noFill/>
        </p:spPr>
        <p:txBody>
          <a:bodyPr/>
          <a:lstStyle/>
          <a:p>
            <a:pPr eaLnBrk="1" hangingPunct="1">
              <a:lnSpc>
                <a:spcPct val="90000"/>
              </a:lnSpc>
            </a:pPr>
            <a:r>
              <a:rPr lang="en-US" sz="2400"/>
              <a:t>Attacker’s goal is to recover the </a:t>
            </a:r>
            <a:r>
              <a:rPr lang="en-US" sz="2400" b="1">
                <a:solidFill>
                  <a:schemeClr val="accent2"/>
                </a:solidFill>
              </a:rPr>
              <a:t>key</a:t>
            </a:r>
          </a:p>
          <a:p>
            <a:pPr eaLnBrk="1" hangingPunct="1">
              <a:lnSpc>
                <a:spcPct val="90000"/>
              </a:lnSpc>
            </a:pPr>
            <a:r>
              <a:rPr lang="en-US" sz="2400"/>
              <a:t>In standard crypto scenario, attacker has</a:t>
            </a:r>
          </a:p>
          <a:p>
            <a:pPr lvl="1" eaLnBrk="1" hangingPunct="1">
              <a:lnSpc>
                <a:spcPct val="90000"/>
              </a:lnSpc>
            </a:pPr>
            <a:r>
              <a:rPr lang="en-US" sz="2000"/>
              <a:t>Ciphertext, some plaintext, side-channel info, etc.</a:t>
            </a:r>
          </a:p>
          <a:p>
            <a:pPr eaLnBrk="1" hangingPunct="1">
              <a:lnSpc>
                <a:spcPct val="90000"/>
              </a:lnSpc>
            </a:pPr>
            <a:r>
              <a:rPr lang="en-US" sz="2400"/>
              <a:t>In DRM scenario, attacker has</a:t>
            </a:r>
          </a:p>
          <a:p>
            <a:pPr lvl="1" eaLnBrk="1" hangingPunct="1">
              <a:lnSpc>
                <a:spcPct val="90000"/>
              </a:lnSpc>
            </a:pPr>
            <a:r>
              <a:rPr lang="en-US" sz="2000"/>
              <a:t>Everything in the box (at least)</a:t>
            </a:r>
          </a:p>
          <a:p>
            <a:pPr eaLnBrk="1" hangingPunct="1">
              <a:lnSpc>
                <a:spcPct val="90000"/>
              </a:lnSpc>
            </a:pPr>
            <a:r>
              <a:rPr lang="en-US" sz="2400"/>
              <a:t>Crypto was not designed for this problem!</a:t>
            </a:r>
          </a:p>
        </p:txBody>
      </p:sp>
      <p:pic>
        <p:nvPicPr>
          <p:cNvPr id="155653" name="Picture 5" descr="enc.tif                                                        000675D6Macintosh HD                   BC93A1CC:"/>
          <p:cNvPicPr>
            <a:picLocks noChangeAspect="1" noChangeArrowheads="1"/>
          </p:cNvPicPr>
          <p:nvPr/>
        </p:nvPicPr>
        <p:blipFill>
          <a:blip r:embed="rId2"/>
          <a:srcRect/>
          <a:stretch>
            <a:fillRect/>
          </a:stretch>
        </p:blipFill>
        <p:spPr bwMode="auto">
          <a:xfrm>
            <a:off x="1143000" y="1414463"/>
            <a:ext cx="6248400" cy="2014537"/>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AF47B96-0D33-B749-8284-2B1742864D89}" type="slidenum">
              <a:rPr lang="en-US" smtClean="0">
                <a:latin typeface="Times New Roman" charset="0"/>
              </a:rPr>
              <a:pPr/>
              <a:t>144</a:t>
            </a:fld>
            <a:endParaRPr lang="en-US" smtClean="0">
              <a:latin typeface="Times New Roman" charset="0"/>
            </a:endParaRPr>
          </a:p>
        </p:txBody>
      </p:sp>
      <p:sp>
        <p:nvSpPr>
          <p:cNvPr id="156675" name="Rectangle 2"/>
          <p:cNvSpPr>
            <a:spLocks noGrp="1" noChangeArrowheads="1"/>
          </p:cNvSpPr>
          <p:nvPr>
            <p:ph type="title"/>
          </p:nvPr>
        </p:nvSpPr>
        <p:spPr>
          <a:xfrm>
            <a:off x="685800" y="533400"/>
            <a:ext cx="7772400" cy="914400"/>
          </a:xfrm>
        </p:spPr>
        <p:txBody>
          <a:bodyPr/>
          <a:lstStyle/>
          <a:p>
            <a:pPr eaLnBrk="1" hangingPunct="1"/>
            <a:r>
              <a:rPr lang="en-US"/>
              <a:t>Is Crypto the Answer?</a:t>
            </a:r>
          </a:p>
        </p:txBody>
      </p:sp>
      <p:sp>
        <p:nvSpPr>
          <p:cNvPr id="156676" name="Rectangle 4"/>
          <p:cNvSpPr>
            <a:spLocks noGrp="1" noChangeArrowheads="1"/>
          </p:cNvSpPr>
          <p:nvPr>
            <p:ph type="body" idx="1"/>
          </p:nvPr>
        </p:nvSpPr>
        <p:spPr>
          <a:xfrm>
            <a:off x="685800" y="1752600"/>
            <a:ext cx="7848600" cy="4038600"/>
          </a:xfrm>
          <a:noFill/>
        </p:spPr>
        <p:txBody>
          <a:bodyPr/>
          <a:lstStyle/>
          <a:p>
            <a:pPr eaLnBrk="1" hangingPunct="1"/>
            <a:r>
              <a:rPr lang="en-US" sz="2800"/>
              <a:t>But crypto is necessary</a:t>
            </a:r>
          </a:p>
          <a:p>
            <a:pPr lvl="1" eaLnBrk="1" hangingPunct="1"/>
            <a:r>
              <a:rPr lang="en-US" sz="2400"/>
              <a:t>To securely deliver the bits</a:t>
            </a:r>
          </a:p>
          <a:p>
            <a:pPr lvl="1" eaLnBrk="1" hangingPunct="1"/>
            <a:r>
              <a:rPr lang="en-US" sz="2400"/>
              <a:t>To prevent trivial attacks</a:t>
            </a:r>
          </a:p>
          <a:p>
            <a:pPr eaLnBrk="1" hangingPunct="1"/>
            <a:r>
              <a:rPr lang="en-US" sz="2800"/>
              <a:t>Then attacker will not try to directly attack crypto</a:t>
            </a:r>
          </a:p>
          <a:p>
            <a:pPr eaLnBrk="1" hangingPunct="1"/>
            <a:r>
              <a:rPr lang="en-US" sz="2800"/>
              <a:t>Attacker will try to find keys in software</a:t>
            </a:r>
          </a:p>
          <a:p>
            <a:pPr lvl="1" eaLnBrk="1" hangingPunct="1"/>
            <a:r>
              <a:rPr lang="en-US" sz="2400"/>
              <a:t>DRM is “hide and seek” with keys in software!</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B1E0027-8058-244E-9B36-C4255B1407A9}" type="slidenum">
              <a:rPr lang="en-US" smtClean="0">
                <a:latin typeface="Times New Roman" charset="0"/>
              </a:rPr>
              <a:pPr/>
              <a:t>145</a:t>
            </a:fld>
            <a:endParaRPr lang="en-US" smtClean="0">
              <a:latin typeface="Times New Roman" charset="0"/>
            </a:endParaRPr>
          </a:p>
        </p:txBody>
      </p:sp>
      <p:sp>
        <p:nvSpPr>
          <p:cNvPr id="157699" name="Rectangle 2"/>
          <p:cNvSpPr>
            <a:spLocks noGrp="1" noChangeArrowheads="1"/>
          </p:cNvSpPr>
          <p:nvPr>
            <p:ph type="title"/>
          </p:nvPr>
        </p:nvSpPr>
        <p:spPr/>
        <p:txBody>
          <a:bodyPr/>
          <a:lstStyle/>
          <a:p>
            <a:pPr eaLnBrk="1" hangingPunct="1"/>
            <a:r>
              <a:rPr lang="en-US"/>
              <a:t>Current State of DRM</a:t>
            </a:r>
          </a:p>
        </p:txBody>
      </p:sp>
      <p:sp>
        <p:nvSpPr>
          <p:cNvPr id="157700" name="Rectangle 3"/>
          <p:cNvSpPr>
            <a:spLocks noGrp="1" noChangeArrowheads="1"/>
          </p:cNvSpPr>
          <p:nvPr>
            <p:ph type="body" idx="1"/>
          </p:nvPr>
        </p:nvSpPr>
        <p:spPr>
          <a:xfrm>
            <a:off x="685800" y="1828800"/>
            <a:ext cx="7772400" cy="4191000"/>
          </a:xfrm>
        </p:spPr>
        <p:txBody>
          <a:bodyPr/>
          <a:lstStyle/>
          <a:p>
            <a:pPr eaLnBrk="1" hangingPunct="1">
              <a:lnSpc>
                <a:spcPct val="90000"/>
              </a:lnSpc>
            </a:pPr>
            <a:r>
              <a:rPr lang="en-US" sz="2800"/>
              <a:t>At best, </a:t>
            </a:r>
            <a:r>
              <a:rPr lang="en-US" sz="2800" b="1">
                <a:solidFill>
                  <a:schemeClr val="accent2"/>
                </a:solidFill>
              </a:rPr>
              <a:t>security by obscurity</a:t>
            </a:r>
            <a:endParaRPr lang="en-US" sz="2800"/>
          </a:p>
          <a:p>
            <a:pPr lvl="1" eaLnBrk="1" hangingPunct="1">
              <a:lnSpc>
                <a:spcPct val="90000"/>
              </a:lnSpc>
            </a:pPr>
            <a:r>
              <a:rPr lang="en-US" sz="2400"/>
              <a:t>A derogatory term in security</a:t>
            </a:r>
          </a:p>
          <a:p>
            <a:pPr eaLnBrk="1" hangingPunct="1">
              <a:lnSpc>
                <a:spcPct val="90000"/>
              </a:lnSpc>
            </a:pPr>
            <a:r>
              <a:rPr lang="en-US" sz="2800"/>
              <a:t>Secret designs</a:t>
            </a:r>
          </a:p>
          <a:p>
            <a:pPr lvl="1" eaLnBrk="1" hangingPunct="1">
              <a:lnSpc>
                <a:spcPct val="90000"/>
              </a:lnSpc>
              <a:buSzPct val="100000"/>
            </a:pPr>
            <a:r>
              <a:rPr lang="en-US" sz="2400"/>
              <a:t>In violation of </a:t>
            </a:r>
            <a:r>
              <a:rPr lang="en-US" sz="2400" b="1">
                <a:solidFill>
                  <a:schemeClr val="accent2"/>
                </a:solidFill>
              </a:rPr>
              <a:t>Kerckhoffs Principle</a:t>
            </a:r>
            <a:endParaRPr lang="en-US" sz="2400"/>
          </a:p>
          <a:p>
            <a:pPr eaLnBrk="1" hangingPunct="1">
              <a:lnSpc>
                <a:spcPct val="90000"/>
              </a:lnSpc>
            </a:pPr>
            <a:r>
              <a:rPr lang="en-US" sz="2800"/>
              <a:t>Over-reliance on crypto</a:t>
            </a:r>
          </a:p>
          <a:p>
            <a:pPr lvl="1" eaLnBrk="1" hangingPunct="1">
              <a:lnSpc>
                <a:spcPct val="90000"/>
              </a:lnSpc>
              <a:buSzPct val="100000"/>
            </a:pPr>
            <a:r>
              <a:rPr lang="en-US" sz="2400"/>
              <a:t>“Whoever thinks his problem can be solved using cryptography, doesn’t understand his problem and doesn’t understand cryptography.”    </a:t>
            </a:r>
            <a:r>
              <a:rPr lang="en-US" sz="2400">
                <a:sym typeface="Symbol" charset="2"/>
              </a:rPr>
              <a:t></a:t>
            </a:r>
            <a:r>
              <a:rPr lang="en-US" sz="2400"/>
              <a:t> </a:t>
            </a:r>
            <a:r>
              <a:rPr lang="en-US" sz="1600"/>
              <a:t>Attributed by Roger Needham and Butler Lampson to each other</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E1994F9-79A2-B641-AE2A-6C5186129E72}" type="slidenum">
              <a:rPr lang="en-US" smtClean="0">
                <a:latin typeface="Times New Roman" charset="0"/>
              </a:rPr>
              <a:pPr/>
              <a:t>146</a:t>
            </a:fld>
            <a:endParaRPr lang="en-US" smtClean="0">
              <a:latin typeface="Times New Roman" charset="0"/>
            </a:endParaRPr>
          </a:p>
        </p:txBody>
      </p:sp>
      <p:sp>
        <p:nvSpPr>
          <p:cNvPr id="158723" name="Rectangle 2"/>
          <p:cNvSpPr>
            <a:spLocks noGrp="1" noChangeArrowheads="1"/>
          </p:cNvSpPr>
          <p:nvPr>
            <p:ph type="title"/>
          </p:nvPr>
        </p:nvSpPr>
        <p:spPr>
          <a:xfrm>
            <a:off x="685800" y="533400"/>
            <a:ext cx="7772400" cy="914400"/>
          </a:xfrm>
        </p:spPr>
        <p:txBody>
          <a:bodyPr/>
          <a:lstStyle/>
          <a:p>
            <a:pPr eaLnBrk="1" hangingPunct="1"/>
            <a:r>
              <a:rPr lang="en-US"/>
              <a:t>DRM Limitations</a:t>
            </a:r>
          </a:p>
        </p:txBody>
      </p:sp>
      <p:sp>
        <p:nvSpPr>
          <p:cNvPr id="158724" name="Rectangle 3"/>
          <p:cNvSpPr>
            <a:spLocks noGrp="1" noChangeArrowheads="1"/>
          </p:cNvSpPr>
          <p:nvPr>
            <p:ph type="body" idx="1"/>
          </p:nvPr>
        </p:nvSpPr>
        <p:spPr>
          <a:xfrm>
            <a:off x="685800" y="1752600"/>
            <a:ext cx="7772400" cy="4343400"/>
          </a:xfrm>
        </p:spPr>
        <p:txBody>
          <a:bodyPr/>
          <a:lstStyle/>
          <a:p>
            <a:pPr eaLnBrk="1" hangingPunct="1">
              <a:lnSpc>
                <a:spcPct val="85000"/>
              </a:lnSpc>
            </a:pPr>
            <a:r>
              <a:rPr lang="en-US" sz="2800"/>
              <a:t>The </a:t>
            </a:r>
            <a:r>
              <a:rPr lang="en-US" sz="2800" b="1">
                <a:solidFill>
                  <a:schemeClr val="accent2"/>
                </a:solidFill>
              </a:rPr>
              <a:t>analog hole</a:t>
            </a:r>
            <a:endParaRPr lang="en-US" sz="2800"/>
          </a:p>
          <a:p>
            <a:pPr lvl="1" eaLnBrk="1" hangingPunct="1">
              <a:lnSpc>
                <a:spcPct val="85000"/>
              </a:lnSpc>
            </a:pPr>
            <a:r>
              <a:rPr lang="en-US" sz="2400"/>
              <a:t>When content is rendered, it can be captured in analog form</a:t>
            </a:r>
          </a:p>
          <a:p>
            <a:pPr lvl="1" eaLnBrk="1" hangingPunct="1">
              <a:lnSpc>
                <a:spcPct val="85000"/>
              </a:lnSpc>
            </a:pPr>
            <a:r>
              <a:rPr lang="en-US" sz="2400"/>
              <a:t>DRM </a:t>
            </a:r>
            <a:r>
              <a:rPr lang="en-US" sz="2400" b="1">
                <a:solidFill>
                  <a:srgbClr val="FF0000"/>
                </a:solidFill>
              </a:rPr>
              <a:t>cannot</a:t>
            </a:r>
            <a:r>
              <a:rPr lang="en-US" sz="2400"/>
              <a:t> prevent such an attack</a:t>
            </a:r>
          </a:p>
          <a:p>
            <a:pPr eaLnBrk="1" hangingPunct="1">
              <a:lnSpc>
                <a:spcPct val="85000"/>
              </a:lnSpc>
            </a:pPr>
            <a:r>
              <a:rPr lang="en-US" sz="2800" b="1">
                <a:solidFill>
                  <a:schemeClr val="accent2"/>
                </a:solidFill>
              </a:rPr>
              <a:t>Human nature</a:t>
            </a:r>
            <a:r>
              <a:rPr lang="en-US" sz="2800"/>
              <a:t> matters</a:t>
            </a:r>
          </a:p>
          <a:p>
            <a:pPr lvl="1" eaLnBrk="1" hangingPunct="1">
              <a:lnSpc>
                <a:spcPct val="85000"/>
              </a:lnSpc>
            </a:pPr>
            <a:r>
              <a:rPr lang="en-US" sz="2400"/>
              <a:t>Absolute DRM security is impossible</a:t>
            </a:r>
          </a:p>
          <a:p>
            <a:pPr lvl="1" eaLnBrk="1" hangingPunct="1">
              <a:lnSpc>
                <a:spcPct val="85000"/>
              </a:lnSpc>
            </a:pPr>
            <a:r>
              <a:rPr lang="en-US" sz="2400"/>
              <a:t>Want something that “works” in practice</a:t>
            </a:r>
          </a:p>
          <a:p>
            <a:pPr lvl="1" eaLnBrk="1" hangingPunct="1">
              <a:lnSpc>
                <a:spcPct val="85000"/>
              </a:lnSpc>
            </a:pPr>
            <a:r>
              <a:rPr lang="en-US" sz="2400"/>
              <a:t>What works depends on context</a:t>
            </a:r>
          </a:p>
          <a:p>
            <a:pPr eaLnBrk="1" hangingPunct="1">
              <a:lnSpc>
                <a:spcPct val="85000"/>
              </a:lnSpc>
            </a:pPr>
            <a:r>
              <a:rPr lang="en-US" sz="2800"/>
              <a:t>DRM is not strictly a technical problem!</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2C9F655-049C-FC4E-BA85-BE1A45B2AB1E}" type="slidenum">
              <a:rPr lang="en-US" smtClean="0">
                <a:latin typeface="Times New Roman" charset="0"/>
              </a:rPr>
              <a:pPr/>
              <a:t>147</a:t>
            </a:fld>
            <a:endParaRPr lang="en-US" smtClean="0">
              <a:latin typeface="Times New Roman" charset="0"/>
            </a:endParaRPr>
          </a:p>
        </p:txBody>
      </p:sp>
      <p:sp>
        <p:nvSpPr>
          <p:cNvPr id="159747" name="Rectangle 2"/>
          <p:cNvSpPr>
            <a:spLocks noGrp="1" noChangeArrowheads="1"/>
          </p:cNvSpPr>
          <p:nvPr>
            <p:ph type="title"/>
          </p:nvPr>
        </p:nvSpPr>
        <p:spPr/>
        <p:txBody>
          <a:bodyPr/>
          <a:lstStyle/>
          <a:p>
            <a:pPr eaLnBrk="1" hangingPunct="1"/>
            <a:r>
              <a:rPr lang="en-US"/>
              <a:t>Software-based DRM</a:t>
            </a:r>
          </a:p>
        </p:txBody>
      </p:sp>
      <p:sp>
        <p:nvSpPr>
          <p:cNvPr id="476163" name="Rectangle 3"/>
          <p:cNvSpPr>
            <a:spLocks noGrp="1" noChangeArrowheads="1"/>
          </p:cNvSpPr>
          <p:nvPr>
            <p:ph type="body" idx="1"/>
          </p:nvPr>
        </p:nvSpPr>
        <p:spPr/>
        <p:txBody>
          <a:bodyPr/>
          <a:lstStyle/>
          <a:p>
            <a:pPr eaLnBrk="1" hangingPunct="1">
              <a:lnSpc>
                <a:spcPct val="90000"/>
              </a:lnSpc>
            </a:pPr>
            <a:r>
              <a:rPr lang="en-US" sz="2800"/>
              <a:t>Strong software-based DRM is impossible</a:t>
            </a:r>
          </a:p>
          <a:p>
            <a:pPr eaLnBrk="1" hangingPunct="1">
              <a:lnSpc>
                <a:spcPct val="90000"/>
              </a:lnSpc>
            </a:pPr>
            <a:r>
              <a:rPr lang="en-US" sz="2800"/>
              <a:t>Why?</a:t>
            </a:r>
          </a:p>
          <a:p>
            <a:pPr lvl="1" eaLnBrk="1" hangingPunct="1">
              <a:lnSpc>
                <a:spcPct val="90000"/>
              </a:lnSpc>
            </a:pPr>
            <a:r>
              <a:rPr lang="en-US" sz="2400"/>
              <a:t>We can’t really hide a secret in software</a:t>
            </a:r>
          </a:p>
          <a:p>
            <a:pPr lvl="1" eaLnBrk="1" hangingPunct="1">
              <a:lnSpc>
                <a:spcPct val="90000"/>
              </a:lnSpc>
            </a:pPr>
            <a:r>
              <a:rPr lang="en-US" sz="2400"/>
              <a:t>We cannot prevent SRE</a:t>
            </a:r>
          </a:p>
          <a:p>
            <a:pPr lvl="1" eaLnBrk="1" hangingPunct="1">
              <a:lnSpc>
                <a:spcPct val="90000"/>
              </a:lnSpc>
            </a:pPr>
            <a:r>
              <a:rPr lang="en-US" sz="2400"/>
              <a:t>User with full admin privilege can eventually break any anti-SRE protection</a:t>
            </a:r>
          </a:p>
          <a:p>
            <a:pPr eaLnBrk="1" hangingPunct="1">
              <a:lnSpc>
                <a:spcPct val="90000"/>
              </a:lnSpc>
            </a:pPr>
            <a:r>
              <a:rPr lang="en-US" sz="2800"/>
              <a:t>Bottom line: </a:t>
            </a:r>
            <a:r>
              <a:rPr lang="en-US" sz="2800" b="1">
                <a:solidFill>
                  <a:schemeClr val="accent2"/>
                </a:solidFill>
              </a:rPr>
              <a:t>The</a:t>
            </a:r>
            <a:r>
              <a:rPr lang="en-US" sz="2800"/>
              <a:t> killer attack on software-based DRM is SRE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ox(out)">
                                      <p:cBhvr>
                                        <p:cTn id="7" dur="500"/>
                                        <p:tgtEl>
                                          <p:spTgt spid="476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6163">
                                            <p:txEl>
                                              <p:pRg st="1" end="1"/>
                                            </p:txEl>
                                          </p:spTgt>
                                        </p:tgtEl>
                                        <p:attrNameLst>
                                          <p:attrName>style.visibility</p:attrName>
                                        </p:attrNameLst>
                                      </p:cBhvr>
                                      <p:to>
                                        <p:strVal val="visible"/>
                                      </p:to>
                                    </p:set>
                                    <p:animEffect transition="in" filter="box(out)">
                                      <p:cBhvr>
                                        <p:cTn id="12" dur="500"/>
                                        <p:tgtEl>
                                          <p:spTgt spid="476163">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476163">
                                            <p:txEl>
                                              <p:pRg st="2" end="2"/>
                                            </p:txEl>
                                          </p:spTgt>
                                        </p:tgtEl>
                                        <p:attrNameLst>
                                          <p:attrName>style.visibility</p:attrName>
                                        </p:attrNameLst>
                                      </p:cBhvr>
                                      <p:to>
                                        <p:strVal val="visible"/>
                                      </p:to>
                                    </p:set>
                                    <p:animEffect transition="in" filter="box(out)">
                                      <p:cBhvr>
                                        <p:cTn id="15" dur="500"/>
                                        <p:tgtEl>
                                          <p:spTgt spid="476163">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476163">
                                            <p:txEl>
                                              <p:pRg st="3" end="3"/>
                                            </p:txEl>
                                          </p:spTgt>
                                        </p:tgtEl>
                                        <p:attrNameLst>
                                          <p:attrName>style.visibility</p:attrName>
                                        </p:attrNameLst>
                                      </p:cBhvr>
                                      <p:to>
                                        <p:strVal val="visible"/>
                                      </p:to>
                                    </p:set>
                                    <p:animEffect transition="in" filter="box(out)">
                                      <p:cBhvr>
                                        <p:cTn id="18" dur="500"/>
                                        <p:tgtEl>
                                          <p:spTgt spid="476163">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476163">
                                            <p:txEl>
                                              <p:pRg st="4" end="4"/>
                                            </p:txEl>
                                          </p:spTgt>
                                        </p:tgtEl>
                                        <p:attrNameLst>
                                          <p:attrName>style.visibility</p:attrName>
                                        </p:attrNameLst>
                                      </p:cBhvr>
                                      <p:to>
                                        <p:strVal val="visible"/>
                                      </p:to>
                                    </p:set>
                                    <p:animEffect transition="in" filter="box(out)">
                                      <p:cBhvr>
                                        <p:cTn id="21" dur="500"/>
                                        <p:tgtEl>
                                          <p:spTgt spid="4761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476163">
                                            <p:txEl>
                                              <p:pRg st="5" end="5"/>
                                            </p:txEl>
                                          </p:spTgt>
                                        </p:tgtEl>
                                        <p:attrNameLst>
                                          <p:attrName>style.visibility</p:attrName>
                                        </p:attrNameLst>
                                      </p:cBhvr>
                                      <p:to>
                                        <p:strVal val="visible"/>
                                      </p:to>
                                    </p:set>
                                    <p:animEffect transition="in" filter="box(out)">
                                      <p:cBhvr>
                                        <p:cTn id="26" dur="500"/>
                                        <p:tgtEl>
                                          <p:spTgt spid="476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CDC1476-C07E-9047-A32F-37EF7C40A5C4}" type="slidenum">
              <a:rPr lang="en-US" smtClean="0">
                <a:latin typeface="Times New Roman" charset="0"/>
              </a:rPr>
              <a:pPr/>
              <a:t>148</a:t>
            </a:fld>
            <a:endParaRPr lang="en-US" smtClean="0">
              <a:latin typeface="Times New Roman" charset="0"/>
            </a:endParaRPr>
          </a:p>
        </p:txBody>
      </p:sp>
      <p:sp>
        <p:nvSpPr>
          <p:cNvPr id="160771" name="Rectangle 2"/>
          <p:cNvSpPr>
            <a:spLocks noGrp="1" noChangeArrowheads="1"/>
          </p:cNvSpPr>
          <p:nvPr>
            <p:ph type="title"/>
          </p:nvPr>
        </p:nvSpPr>
        <p:spPr>
          <a:xfrm>
            <a:off x="685800" y="457200"/>
            <a:ext cx="7772400" cy="1143000"/>
          </a:xfrm>
        </p:spPr>
        <p:txBody>
          <a:bodyPr/>
          <a:lstStyle/>
          <a:p>
            <a:pPr eaLnBrk="1" hangingPunct="1"/>
            <a:r>
              <a:rPr lang="en-US"/>
              <a:t>DRM for PDF Documents</a:t>
            </a:r>
          </a:p>
        </p:txBody>
      </p:sp>
      <p:sp>
        <p:nvSpPr>
          <p:cNvPr id="160772" name="Rectangle 3"/>
          <p:cNvSpPr>
            <a:spLocks noGrp="1" noChangeArrowheads="1"/>
          </p:cNvSpPr>
          <p:nvPr>
            <p:ph type="body" idx="1"/>
          </p:nvPr>
        </p:nvSpPr>
        <p:spPr>
          <a:xfrm>
            <a:off x="609600" y="1676400"/>
            <a:ext cx="8077200" cy="4419600"/>
          </a:xfrm>
        </p:spPr>
        <p:txBody>
          <a:bodyPr/>
          <a:lstStyle/>
          <a:p>
            <a:pPr eaLnBrk="1" hangingPunct="1">
              <a:lnSpc>
                <a:spcPct val="90000"/>
              </a:lnSpc>
            </a:pPr>
            <a:r>
              <a:rPr lang="en-US"/>
              <a:t>Based on design of MediaSnap, Inc., a small Silicon Valley startup company</a:t>
            </a:r>
          </a:p>
          <a:p>
            <a:pPr eaLnBrk="1" hangingPunct="1">
              <a:lnSpc>
                <a:spcPct val="90000"/>
              </a:lnSpc>
            </a:pPr>
            <a:r>
              <a:rPr lang="en-US"/>
              <a:t>Developed a DRM system</a:t>
            </a:r>
          </a:p>
          <a:p>
            <a:pPr lvl="1" eaLnBrk="1" hangingPunct="1">
              <a:lnSpc>
                <a:spcPct val="90000"/>
              </a:lnSpc>
            </a:pPr>
            <a:r>
              <a:rPr lang="en-US"/>
              <a:t>Designed to protect PDF documents</a:t>
            </a:r>
          </a:p>
          <a:p>
            <a:pPr eaLnBrk="1" hangingPunct="1">
              <a:lnSpc>
                <a:spcPct val="90000"/>
              </a:lnSpc>
            </a:pPr>
            <a:r>
              <a:rPr lang="en-US"/>
              <a:t>Two parts to the system</a:t>
            </a:r>
          </a:p>
          <a:p>
            <a:pPr lvl="1" eaLnBrk="1" hangingPunct="1">
              <a:lnSpc>
                <a:spcPct val="90000"/>
              </a:lnSpc>
            </a:pPr>
            <a:r>
              <a:rPr lang="en-US"/>
              <a:t>Server </a:t>
            </a:r>
            <a:r>
              <a:rPr lang="en-US">
                <a:sym typeface="Symbol" charset="2"/>
              </a:rPr>
              <a:t></a:t>
            </a:r>
            <a:r>
              <a:rPr lang="en-US"/>
              <a:t> Secure Document Server (SDS) </a:t>
            </a:r>
          </a:p>
          <a:p>
            <a:pPr lvl="1" eaLnBrk="1" hangingPunct="1">
              <a:lnSpc>
                <a:spcPct val="90000"/>
              </a:lnSpc>
            </a:pPr>
            <a:r>
              <a:rPr lang="en-US"/>
              <a:t>Client </a:t>
            </a:r>
            <a:r>
              <a:rPr lang="en-US">
                <a:sym typeface="Symbol" charset="2"/>
              </a:rPr>
              <a:t></a:t>
            </a:r>
            <a:r>
              <a:rPr lang="en-US"/>
              <a:t> PDF Reader “plugin” software</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76A871B-E5D5-D84E-9A88-21547BAD8B5C}" type="slidenum">
              <a:rPr lang="en-US" smtClean="0">
                <a:latin typeface="Times New Roman" charset="0"/>
              </a:rPr>
              <a:pPr/>
              <a:t>149</a:t>
            </a:fld>
            <a:endParaRPr lang="en-US" smtClean="0">
              <a:latin typeface="Times New Roman" charset="0"/>
            </a:endParaRPr>
          </a:p>
        </p:txBody>
      </p:sp>
      <p:sp>
        <p:nvSpPr>
          <p:cNvPr id="161795" name="Rectangle 2"/>
          <p:cNvSpPr>
            <a:spLocks noGrp="1" noChangeArrowheads="1"/>
          </p:cNvSpPr>
          <p:nvPr>
            <p:ph type="title"/>
          </p:nvPr>
        </p:nvSpPr>
        <p:spPr>
          <a:xfrm>
            <a:off x="685800" y="304800"/>
            <a:ext cx="7772400" cy="1447800"/>
          </a:xfrm>
        </p:spPr>
        <p:txBody>
          <a:bodyPr/>
          <a:lstStyle/>
          <a:p>
            <a:pPr eaLnBrk="1" hangingPunct="1"/>
            <a:r>
              <a:rPr lang="en-US"/>
              <a:t>Protecting a Document</a:t>
            </a:r>
          </a:p>
        </p:txBody>
      </p:sp>
      <p:sp>
        <p:nvSpPr>
          <p:cNvPr id="479246" name="Rectangle 14"/>
          <p:cNvSpPr>
            <a:spLocks noChangeArrowheads="1"/>
          </p:cNvSpPr>
          <p:nvPr/>
        </p:nvSpPr>
        <p:spPr bwMode="auto">
          <a:xfrm>
            <a:off x="4114800" y="5376863"/>
            <a:ext cx="1068388" cy="871537"/>
          </a:xfrm>
          <a:prstGeom prst="rect">
            <a:avLst/>
          </a:prstGeom>
          <a:noFill/>
          <a:ln w="9525">
            <a:noFill/>
            <a:miter lim="800000"/>
            <a:headEnd/>
            <a:tailEnd/>
          </a:ln>
        </p:spPr>
        <p:txBody>
          <a:bodyPr>
            <a:prstTxWarp prst="textNoShape">
              <a:avLst/>
            </a:prstTxWarp>
            <a:spAutoFit/>
          </a:bodyPr>
          <a:lstStyle/>
          <a:p>
            <a:pPr eaLnBrk="0" hangingPunct="0"/>
            <a:endParaRPr lang="en-US" sz="4400">
              <a:solidFill>
                <a:schemeClr val="tx2"/>
              </a:solidFill>
            </a:endParaRPr>
          </a:p>
        </p:txBody>
      </p:sp>
      <p:sp>
        <p:nvSpPr>
          <p:cNvPr id="479247" name="Text Box 15"/>
          <p:cNvSpPr txBox="1">
            <a:spLocks noChangeArrowheads="1"/>
          </p:cNvSpPr>
          <p:nvPr/>
        </p:nvSpPr>
        <p:spPr bwMode="auto">
          <a:xfrm>
            <a:off x="4114800" y="3222625"/>
            <a:ext cx="11430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SDS</a:t>
            </a:r>
          </a:p>
        </p:txBody>
      </p:sp>
      <p:sp>
        <p:nvSpPr>
          <p:cNvPr id="479248" name="Text Box 16"/>
          <p:cNvSpPr txBox="1">
            <a:spLocks noChangeArrowheads="1"/>
          </p:cNvSpPr>
          <p:nvPr/>
        </p:nvSpPr>
        <p:spPr bwMode="auto">
          <a:xfrm>
            <a:off x="7239000" y="3222625"/>
            <a:ext cx="9144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Bob</a:t>
            </a:r>
          </a:p>
        </p:txBody>
      </p:sp>
      <p:sp>
        <p:nvSpPr>
          <p:cNvPr id="479249" name="Text Box 17"/>
          <p:cNvSpPr txBox="1">
            <a:spLocks noChangeArrowheads="1"/>
          </p:cNvSpPr>
          <p:nvPr/>
        </p:nvSpPr>
        <p:spPr bwMode="auto">
          <a:xfrm>
            <a:off x="1143000" y="3233738"/>
            <a:ext cx="10668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Alice</a:t>
            </a:r>
          </a:p>
        </p:txBody>
      </p:sp>
      <p:sp>
        <p:nvSpPr>
          <p:cNvPr id="479250" name="Line 18"/>
          <p:cNvSpPr>
            <a:spLocks noChangeShapeType="1"/>
          </p:cNvSpPr>
          <p:nvPr/>
        </p:nvSpPr>
        <p:spPr bwMode="auto">
          <a:xfrm>
            <a:off x="2286000" y="2667000"/>
            <a:ext cx="1752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79251" name="Line 19"/>
          <p:cNvSpPr>
            <a:spLocks noChangeShapeType="1"/>
          </p:cNvSpPr>
          <p:nvPr/>
        </p:nvSpPr>
        <p:spPr bwMode="auto">
          <a:xfrm>
            <a:off x="5105400" y="26670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79252" name="Text Box 20"/>
          <p:cNvSpPr txBox="1">
            <a:spLocks noChangeArrowheads="1"/>
          </p:cNvSpPr>
          <p:nvPr/>
        </p:nvSpPr>
        <p:spPr bwMode="auto">
          <a:xfrm>
            <a:off x="2438400" y="2149475"/>
            <a:ext cx="1295400" cy="51752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a:solidFill>
                  <a:schemeClr val="tx2"/>
                </a:solidFill>
              </a:rPr>
              <a:t>encrypt</a:t>
            </a:r>
          </a:p>
        </p:txBody>
      </p:sp>
      <p:sp>
        <p:nvSpPr>
          <p:cNvPr id="479253" name="Text Box 21"/>
          <p:cNvSpPr txBox="1">
            <a:spLocks noChangeArrowheads="1"/>
          </p:cNvSpPr>
          <p:nvPr/>
        </p:nvSpPr>
        <p:spPr bwMode="auto">
          <a:xfrm>
            <a:off x="5105400" y="2133600"/>
            <a:ext cx="1676400" cy="447675"/>
          </a:xfrm>
          <a:prstGeom prst="rect">
            <a:avLst/>
          </a:prstGeom>
          <a:noFill/>
          <a:ln w="9525">
            <a:noFill/>
            <a:miter lim="800000"/>
            <a:headEnd/>
            <a:tailEnd/>
          </a:ln>
        </p:spPr>
        <p:txBody>
          <a:bodyPr>
            <a:prstTxWarp prst="textNoShape">
              <a:avLst/>
            </a:prstTxWarp>
            <a:spAutoFit/>
          </a:bodyPr>
          <a:lstStyle/>
          <a:p>
            <a:pPr algn="ctr" eaLnBrk="0" hangingPunct="0">
              <a:lnSpc>
                <a:spcPct val="25000"/>
              </a:lnSpc>
              <a:spcBef>
                <a:spcPct val="50000"/>
              </a:spcBef>
            </a:pPr>
            <a:r>
              <a:rPr lang="en-US" sz="2000"/>
              <a:t>persistent</a:t>
            </a:r>
          </a:p>
          <a:p>
            <a:pPr algn="ctr" eaLnBrk="0" hangingPunct="0">
              <a:lnSpc>
                <a:spcPct val="25000"/>
              </a:lnSpc>
              <a:spcBef>
                <a:spcPct val="50000"/>
              </a:spcBef>
            </a:pPr>
            <a:r>
              <a:rPr lang="en-US" sz="2000"/>
              <a:t>protection</a:t>
            </a:r>
            <a:endParaRPr lang="en-US" sz="2000">
              <a:solidFill>
                <a:schemeClr val="accent2"/>
              </a:solidFill>
            </a:endParaRPr>
          </a:p>
        </p:txBody>
      </p:sp>
      <p:sp>
        <p:nvSpPr>
          <p:cNvPr id="161804" name="Rectangle 22"/>
          <p:cNvSpPr>
            <a:spLocks noChangeArrowheads="1"/>
          </p:cNvSpPr>
          <p:nvPr/>
        </p:nvSpPr>
        <p:spPr bwMode="auto">
          <a:xfrm>
            <a:off x="609600" y="4038600"/>
            <a:ext cx="8001000" cy="21336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Alice creates PDF document</a:t>
            </a:r>
          </a:p>
          <a:p>
            <a:pPr marL="342900" indent="-342900">
              <a:lnSpc>
                <a:spcPct val="85000"/>
              </a:lnSpc>
              <a:spcBef>
                <a:spcPct val="20000"/>
              </a:spcBef>
              <a:buClr>
                <a:schemeClr val="accent2"/>
              </a:buClr>
              <a:buSzPct val="75000"/>
              <a:buFont typeface="Wingdings" charset="2"/>
              <a:buChar char="q"/>
            </a:pPr>
            <a:r>
              <a:rPr lang="en-US" sz="2800"/>
              <a:t>Document encrypted and sent to SDS</a:t>
            </a:r>
          </a:p>
          <a:p>
            <a:pPr marL="342900" indent="-342900">
              <a:lnSpc>
                <a:spcPct val="85000"/>
              </a:lnSpc>
              <a:spcBef>
                <a:spcPct val="20000"/>
              </a:spcBef>
              <a:buClr>
                <a:schemeClr val="accent2"/>
              </a:buClr>
              <a:buSzPct val="75000"/>
              <a:buFont typeface="Wingdings" charset="2"/>
              <a:buChar char="q"/>
            </a:pPr>
            <a:r>
              <a:rPr lang="en-US" sz="2800"/>
              <a:t>SDS applies desired “persistent protection”</a:t>
            </a:r>
          </a:p>
          <a:p>
            <a:pPr marL="342900" indent="-342900">
              <a:lnSpc>
                <a:spcPct val="85000"/>
              </a:lnSpc>
              <a:spcBef>
                <a:spcPct val="20000"/>
              </a:spcBef>
              <a:buClr>
                <a:schemeClr val="accent2"/>
              </a:buClr>
              <a:buSzPct val="75000"/>
              <a:buFont typeface="Wingdings" charset="2"/>
              <a:buChar char="q"/>
            </a:pPr>
            <a:r>
              <a:rPr lang="en-US" sz="2800"/>
              <a:t>Document sent to Bob</a:t>
            </a:r>
          </a:p>
        </p:txBody>
      </p:sp>
      <p:pic>
        <p:nvPicPr>
          <p:cNvPr id="161805" name="Picture 24" descr="alice3Rev.tiff                                                 0010273EMacintosh HD                   BC93A1CC:"/>
          <p:cNvPicPr>
            <a:picLocks noChangeAspect="1" noChangeArrowheads="1"/>
          </p:cNvPicPr>
          <p:nvPr/>
        </p:nvPicPr>
        <p:blipFill>
          <a:blip r:embed="rId4"/>
          <a:srcRect/>
          <a:stretch>
            <a:fillRect/>
          </a:stretch>
        </p:blipFill>
        <p:spPr bwMode="auto">
          <a:xfrm>
            <a:off x="1111250" y="1728788"/>
            <a:ext cx="946150" cy="1624012"/>
          </a:xfrm>
          <a:prstGeom prst="rect">
            <a:avLst/>
          </a:prstGeom>
          <a:noFill/>
          <a:ln w="9525">
            <a:noFill/>
            <a:miter lim="800000"/>
            <a:headEnd/>
            <a:tailEnd/>
          </a:ln>
        </p:spPr>
      </p:pic>
      <p:pic>
        <p:nvPicPr>
          <p:cNvPr id="161806" name="Picture 25" descr="rabbit3.tiff                                                   0010273EMacintosh HD                   BC93A1CC:"/>
          <p:cNvPicPr>
            <a:picLocks noChangeAspect="1" noChangeArrowheads="1"/>
          </p:cNvPicPr>
          <p:nvPr/>
        </p:nvPicPr>
        <p:blipFill>
          <a:blip r:embed="rId5"/>
          <a:srcRect/>
          <a:stretch>
            <a:fillRect/>
          </a:stretch>
        </p:blipFill>
        <p:spPr bwMode="auto">
          <a:xfrm>
            <a:off x="7086600" y="1600200"/>
            <a:ext cx="1076325" cy="1665288"/>
          </a:xfrm>
          <a:prstGeom prst="rect">
            <a:avLst/>
          </a:prstGeom>
          <a:noFill/>
          <a:ln w="9525">
            <a:noFill/>
            <a:miter lim="800000"/>
            <a:headEnd/>
            <a:tailEnd/>
          </a:ln>
        </p:spPr>
      </p:pic>
      <p:pic>
        <p:nvPicPr>
          <p:cNvPr id="161807" name="Picture 26" descr="Computers &amp; Technology 167.tiff                                00118CF0Macintosh HD                   BC93A1CC:"/>
          <p:cNvPicPr>
            <a:picLocks noChangeAspect="1" noChangeArrowheads="1"/>
          </p:cNvPicPr>
          <p:nvPr/>
        </p:nvPicPr>
        <p:blipFill>
          <a:blip r:embed="rId6"/>
          <a:srcRect/>
          <a:stretch>
            <a:fillRect/>
          </a:stretch>
        </p:blipFill>
        <p:spPr bwMode="auto">
          <a:xfrm>
            <a:off x="4154488" y="1905000"/>
            <a:ext cx="950912" cy="137795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924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7924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nodePh="1">
                                  <p:stCondLst>
                                    <p:cond delay="0"/>
                                  </p:stCondLst>
                                  <p:endCondLst>
                                    <p:cond evt="begin" delay="0">
                                      <p:tn val="11"/>
                                    </p:cond>
                                  </p:endCondLst>
                                  <p:childTnLst>
                                    <p:set>
                                      <p:cBhvr>
                                        <p:cTn id="12" dur="1" fill="hold">
                                          <p:stCondLst>
                                            <p:cond delay="499"/>
                                          </p:stCondLst>
                                        </p:cTn>
                                        <p:tgtEl>
                                          <p:spTgt spid="47924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792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479250"/>
                                        </p:tgtEl>
                                        <p:attrNameLst>
                                          <p:attrName>style.visibility</p:attrName>
                                        </p:attrNameLst>
                                      </p:cBhvr>
                                      <p:to>
                                        <p:strVal val="visible"/>
                                      </p:to>
                                    </p:set>
                                    <p:anim calcmode="lin" valueType="num">
                                      <p:cBhvr additive="base">
                                        <p:cTn id="20" dur="500" fill="hold"/>
                                        <p:tgtEl>
                                          <p:spTgt spid="479250"/>
                                        </p:tgtEl>
                                        <p:attrNameLst>
                                          <p:attrName>ppt_x</p:attrName>
                                        </p:attrNameLst>
                                      </p:cBhvr>
                                      <p:tavLst>
                                        <p:tav tm="0">
                                          <p:val>
                                            <p:strVal val="0-#ppt_w/2"/>
                                          </p:val>
                                        </p:tav>
                                        <p:tav tm="100000">
                                          <p:val>
                                            <p:strVal val="#ppt_x"/>
                                          </p:val>
                                        </p:tav>
                                      </p:tavLst>
                                    </p:anim>
                                    <p:anim calcmode="lin" valueType="num">
                                      <p:cBhvr additive="base">
                                        <p:cTn id="21" dur="500" fill="hold"/>
                                        <p:tgtEl>
                                          <p:spTgt spid="4792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Arrow"/>
                                        </p:tgtEl>
                                      </p:cMediaNode>
                                    </p:audio>
                                  </p:sub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47925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79251"/>
                                        </p:tgtEl>
                                        <p:attrNameLst>
                                          <p:attrName>style.visibility</p:attrName>
                                        </p:attrNameLst>
                                      </p:cBhvr>
                                      <p:to>
                                        <p:strVal val="visible"/>
                                      </p:to>
                                    </p:set>
                                    <p:anim calcmode="lin" valueType="num">
                                      <p:cBhvr additive="base">
                                        <p:cTn id="29" dur="500" fill="hold"/>
                                        <p:tgtEl>
                                          <p:spTgt spid="479251"/>
                                        </p:tgtEl>
                                        <p:attrNameLst>
                                          <p:attrName>ppt_x</p:attrName>
                                        </p:attrNameLst>
                                      </p:cBhvr>
                                      <p:tavLst>
                                        <p:tav tm="0">
                                          <p:val>
                                            <p:strVal val="0-#ppt_w/2"/>
                                          </p:val>
                                        </p:tav>
                                        <p:tav tm="100000">
                                          <p:val>
                                            <p:strVal val="#ppt_x"/>
                                          </p:val>
                                        </p:tav>
                                      </p:tavLst>
                                    </p:anim>
                                    <p:anim calcmode="lin" valueType="num">
                                      <p:cBhvr additive="base">
                                        <p:cTn id="30" dur="500" fill="hold"/>
                                        <p:tgtEl>
                                          <p:spTgt spid="4792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Arrow"/>
                                        </p:tgtEl>
                                      </p:cMediaNode>
                                    </p:audio>
                                  </p:sub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479253">
                                            <p:txEl>
                                              <p:pRg st="0" end="0"/>
                                            </p:txEl>
                                          </p:spTgt>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4792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6" grpId="0" autoUpdateAnimBg="0"/>
      <p:bldP spid="479247" grpId="0" autoUpdateAnimBg="0"/>
      <p:bldP spid="479248" grpId="0" autoUpdateAnimBg="0"/>
      <p:bldP spid="479249" grpId="0" autoUpdateAnimBg="0"/>
      <p:bldP spid="479250" grpId="0" animBg="1"/>
      <p:bldP spid="479251" grpId="0" animBg="1"/>
      <p:bldP spid="479252" grpId="0" build="p" autoUpdateAnimBg="0" advAuto="0"/>
      <p:bldP spid="479253"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5C9792E-C5BA-4E4C-87C4-ED4D87E6DD3E}" type="slidenum">
              <a:rPr lang="en-US" smtClean="0">
                <a:latin typeface="Times New Roman" charset="0"/>
              </a:rPr>
              <a:pPr/>
              <a:t>15</a:t>
            </a:fld>
            <a:endParaRPr lang="en-US" smtClean="0">
              <a:latin typeface="Times New Roman" charset="0"/>
            </a:endParaRPr>
          </a:p>
        </p:txBody>
      </p:sp>
      <p:sp>
        <p:nvSpPr>
          <p:cNvPr id="27651" name="Rectangle 2"/>
          <p:cNvSpPr>
            <a:spLocks noGrp="1" noChangeArrowheads="1"/>
          </p:cNvSpPr>
          <p:nvPr>
            <p:ph type="title"/>
          </p:nvPr>
        </p:nvSpPr>
        <p:spPr>
          <a:xfrm>
            <a:off x="685800" y="228600"/>
            <a:ext cx="7772400" cy="1143000"/>
          </a:xfrm>
        </p:spPr>
        <p:txBody>
          <a:bodyPr/>
          <a:lstStyle/>
          <a:p>
            <a:pPr eaLnBrk="1" hangingPunct="1"/>
            <a:r>
              <a:rPr lang="en-US"/>
              <a:t>Buffer Overflow</a:t>
            </a:r>
          </a:p>
        </p:txBody>
      </p:sp>
      <p:sp>
        <p:nvSpPr>
          <p:cNvPr id="27652" name="Rectangle 3"/>
          <p:cNvSpPr>
            <a:spLocks noGrp="1" noChangeArrowheads="1"/>
          </p:cNvSpPr>
          <p:nvPr>
            <p:ph type="body" idx="1"/>
          </p:nvPr>
        </p:nvSpPr>
        <p:spPr>
          <a:xfrm>
            <a:off x="685800" y="3200400"/>
            <a:ext cx="7620000" cy="2895600"/>
          </a:xfrm>
        </p:spPr>
        <p:txBody>
          <a:bodyPr/>
          <a:lstStyle/>
          <a:p>
            <a:pPr eaLnBrk="1" hangingPunct="1">
              <a:lnSpc>
                <a:spcPct val="90000"/>
              </a:lnSpc>
              <a:spcAft>
                <a:spcPts val="600"/>
              </a:spcAft>
            </a:pPr>
            <a:r>
              <a:rPr lang="en-US" sz="2800" b="1" dirty="0">
                <a:solidFill>
                  <a:srgbClr val="FF0000"/>
                </a:solidFill>
              </a:rPr>
              <a:t>Q:</a:t>
            </a:r>
            <a:r>
              <a:rPr lang="en-US" sz="2800" dirty="0"/>
              <a:t> What happens when</a:t>
            </a:r>
            <a:r>
              <a:rPr lang="en-US" sz="2800" dirty="0" smtClean="0"/>
              <a:t> code </a:t>
            </a:r>
            <a:r>
              <a:rPr lang="en-US" sz="2800" dirty="0"/>
              <a:t>is executed? </a:t>
            </a:r>
          </a:p>
          <a:p>
            <a:pPr eaLnBrk="1" hangingPunct="1">
              <a:lnSpc>
                <a:spcPct val="90000"/>
              </a:lnSpc>
              <a:spcAft>
                <a:spcPts val="600"/>
              </a:spcAft>
            </a:pPr>
            <a:r>
              <a:rPr lang="en-US" sz="2800" b="1" dirty="0">
                <a:solidFill>
                  <a:srgbClr val="FF0000"/>
                </a:solidFill>
              </a:rPr>
              <a:t>A:</a:t>
            </a:r>
            <a:r>
              <a:rPr lang="en-US" sz="2800" dirty="0"/>
              <a:t> Depending on what resides in memory at location “</a:t>
            </a:r>
            <a:r>
              <a:rPr lang="en-US" sz="2800" dirty="0">
                <a:latin typeface="Times-Roman" charset="0"/>
              </a:rPr>
              <a:t>buffer[20]</a:t>
            </a:r>
            <a:r>
              <a:rPr lang="en-US" sz="2800" dirty="0"/>
              <a:t>”</a:t>
            </a:r>
          </a:p>
          <a:p>
            <a:pPr lvl="1" eaLnBrk="1" hangingPunct="1">
              <a:lnSpc>
                <a:spcPct val="90000"/>
              </a:lnSpc>
              <a:spcAft>
                <a:spcPts val="600"/>
              </a:spcAft>
            </a:pPr>
            <a:r>
              <a:rPr lang="en-US" sz="2400" dirty="0"/>
              <a:t>Might overwrite </a:t>
            </a:r>
            <a:r>
              <a:rPr lang="en-US" sz="2400" b="1" dirty="0">
                <a:solidFill>
                  <a:schemeClr val="accent2"/>
                </a:solidFill>
              </a:rPr>
              <a:t>user</a:t>
            </a:r>
            <a:r>
              <a:rPr lang="en-US" sz="2400" dirty="0"/>
              <a:t> data or code</a:t>
            </a:r>
          </a:p>
          <a:p>
            <a:pPr lvl="1" eaLnBrk="1" hangingPunct="1">
              <a:lnSpc>
                <a:spcPct val="90000"/>
              </a:lnSpc>
              <a:spcAft>
                <a:spcPts val="600"/>
              </a:spcAft>
            </a:pPr>
            <a:r>
              <a:rPr lang="en-US" sz="2400" dirty="0"/>
              <a:t>Might overwrite </a:t>
            </a:r>
            <a:r>
              <a:rPr lang="en-US" sz="2400" b="1" dirty="0">
                <a:solidFill>
                  <a:schemeClr val="accent2"/>
                </a:solidFill>
              </a:rPr>
              <a:t>system</a:t>
            </a:r>
            <a:r>
              <a:rPr lang="en-US" sz="2400" dirty="0"/>
              <a:t> data or code</a:t>
            </a:r>
          </a:p>
          <a:p>
            <a:pPr lvl="1" eaLnBrk="1" hangingPunct="1">
              <a:lnSpc>
                <a:spcPct val="90000"/>
              </a:lnSpc>
              <a:spcAft>
                <a:spcPts val="600"/>
              </a:spcAft>
            </a:pPr>
            <a:r>
              <a:rPr lang="en-US" sz="2400" dirty="0"/>
              <a:t>Or program could work just fine</a:t>
            </a:r>
          </a:p>
        </p:txBody>
      </p:sp>
      <p:sp>
        <p:nvSpPr>
          <p:cNvPr id="27653" name="Rectangle 4"/>
          <p:cNvSpPr>
            <a:spLocks noChangeArrowheads="1"/>
          </p:cNvSpPr>
          <p:nvPr/>
        </p:nvSpPr>
        <p:spPr bwMode="auto">
          <a:xfrm>
            <a:off x="2286000" y="1447800"/>
            <a:ext cx="4572000" cy="1524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7654" name="Rectangle 5"/>
          <p:cNvSpPr>
            <a:spLocks noChangeArrowheads="1"/>
          </p:cNvSpPr>
          <p:nvPr/>
        </p:nvSpPr>
        <p:spPr bwMode="auto">
          <a:xfrm>
            <a:off x="1905000" y="1600200"/>
            <a:ext cx="4648200" cy="1676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sz="1800">
                <a:latin typeface="Courier" charset="0"/>
              </a:rPr>
              <a:t>		</a:t>
            </a:r>
            <a:r>
              <a:rPr lang="en-US" sz="2000">
                <a:latin typeface="Courier" charset="0"/>
              </a:rPr>
              <a:t>int main(){</a:t>
            </a:r>
          </a:p>
          <a:p>
            <a:pPr marL="342900" indent="-342900">
              <a:spcBef>
                <a:spcPct val="20000"/>
              </a:spcBef>
              <a:buClr>
                <a:schemeClr val="accent2"/>
              </a:buClr>
              <a:buSzPct val="75000"/>
              <a:buFont typeface="Wingdings" charset="2"/>
              <a:buNone/>
            </a:pPr>
            <a:r>
              <a:rPr lang="en-US" sz="2000">
                <a:latin typeface="Courier" charset="0"/>
              </a:rPr>
              <a:t>		    int buffer[10];</a:t>
            </a:r>
          </a:p>
          <a:p>
            <a:pPr marL="342900" indent="-342900">
              <a:spcBef>
                <a:spcPct val="20000"/>
              </a:spcBef>
              <a:buClr>
                <a:schemeClr val="accent2"/>
              </a:buClr>
              <a:buSzPct val="75000"/>
              <a:buFont typeface="Wingdings" charset="2"/>
              <a:buNone/>
            </a:pPr>
            <a:r>
              <a:rPr lang="en-US" sz="2000">
                <a:latin typeface="Courier" charset="0"/>
              </a:rPr>
              <a:t>		    buffer[20] = 37;}</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92B339F-7563-2C48-8403-DD60CFAECC22}" type="slidenum">
              <a:rPr lang="en-US" smtClean="0">
                <a:latin typeface="Times New Roman" charset="0"/>
              </a:rPr>
              <a:pPr/>
              <a:t>150</a:t>
            </a:fld>
            <a:endParaRPr lang="en-US" smtClean="0">
              <a:latin typeface="Times New Roman" charset="0"/>
            </a:endParaRPr>
          </a:p>
        </p:txBody>
      </p:sp>
      <p:sp>
        <p:nvSpPr>
          <p:cNvPr id="163843" name="Rectangle 2"/>
          <p:cNvSpPr>
            <a:spLocks noGrp="1" noChangeArrowheads="1"/>
          </p:cNvSpPr>
          <p:nvPr>
            <p:ph type="title"/>
          </p:nvPr>
        </p:nvSpPr>
        <p:spPr>
          <a:xfrm>
            <a:off x="762000" y="381000"/>
            <a:ext cx="7696200" cy="1447800"/>
          </a:xfrm>
        </p:spPr>
        <p:txBody>
          <a:bodyPr/>
          <a:lstStyle/>
          <a:p>
            <a:pPr eaLnBrk="1" hangingPunct="1"/>
            <a:r>
              <a:rPr lang="en-US"/>
              <a:t>Accessing a Document</a:t>
            </a:r>
          </a:p>
        </p:txBody>
      </p:sp>
      <p:sp>
        <p:nvSpPr>
          <p:cNvPr id="163844" name="Rectangle 14"/>
          <p:cNvSpPr>
            <a:spLocks noChangeArrowheads="1"/>
          </p:cNvSpPr>
          <p:nvPr/>
        </p:nvSpPr>
        <p:spPr bwMode="auto">
          <a:xfrm>
            <a:off x="4114800" y="3360738"/>
            <a:ext cx="1068388" cy="871537"/>
          </a:xfrm>
          <a:prstGeom prst="rect">
            <a:avLst/>
          </a:prstGeom>
          <a:noFill/>
          <a:ln w="9525">
            <a:noFill/>
            <a:miter lim="800000"/>
            <a:headEnd/>
            <a:tailEnd/>
          </a:ln>
        </p:spPr>
        <p:txBody>
          <a:bodyPr>
            <a:prstTxWarp prst="textNoShape">
              <a:avLst/>
            </a:prstTxWarp>
            <a:spAutoFit/>
          </a:bodyPr>
          <a:lstStyle/>
          <a:p>
            <a:pPr eaLnBrk="0" hangingPunct="0"/>
            <a:endParaRPr lang="en-US" sz="4400">
              <a:solidFill>
                <a:schemeClr val="tx2"/>
              </a:solidFill>
            </a:endParaRPr>
          </a:p>
        </p:txBody>
      </p:sp>
      <p:sp>
        <p:nvSpPr>
          <p:cNvPr id="481298" name="Line 18"/>
          <p:cNvSpPr>
            <a:spLocks noChangeShapeType="1"/>
          </p:cNvSpPr>
          <p:nvPr/>
        </p:nvSpPr>
        <p:spPr bwMode="auto">
          <a:xfrm flipH="1" flipV="1">
            <a:off x="5105400" y="23622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81299" name="Line 19"/>
          <p:cNvSpPr>
            <a:spLocks noChangeShapeType="1"/>
          </p:cNvSpPr>
          <p:nvPr/>
        </p:nvSpPr>
        <p:spPr bwMode="auto">
          <a:xfrm>
            <a:off x="5118100" y="282733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81300" name="Text Box 20"/>
          <p:cNvSpPr txBox="1">
            <a:spLocks noChangeArrowheads="1"/>
          </p:cNvSpPr>
          <p:nvPr/>
        </p:nvSpPr>
        <p:spPr bwMode="auto">
          <a:xfrm>
            <a:off x="5715000" y="2743200"/>
            <a:ext cx="8382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t>key</a:t>
            </a:r>
            <a:endParaRPr lang="en-US" sz="2800">
              <a:solidFill>
                <a:schemeClr val="tx2"/>
              </a:solidFill>
            </a:endParaRPr>
          </a:p>
        </p:txBody>
      </p:sp>
      <p:sp>
        <p:nvSpPr>
          <p:cNvPr id="481301" name="Text Box 21"/>
          <p:cNvSpPr txBox="1">
            <a:spLocks noChangeArrowheads="1"/>
          </p:cNvSpPr>
          <p:nvPr/>
        </p:nvSpPr>
        <p:spPr bwMode="auto">
          <a:xfrm>
            <a:off x="5181600" y="2057400"/>
            <a:ext cx="1905000" cy="269875"/>
          </a:xfrm>
          <a:prstGeom prst="rect">
            <a:avLst/>
          </a:prstGeom>
          <a:noFill/>
          <a:ln w="9525">
            <a:noFill/>
            <a:miter lim="800000"/>
            <a:headEnd/>
            <a:tailEnd/>
          </a:ln>
        </p:spPr>
        <p:txBody>
          <a:bodyPr>
            <a:prstTxWarp prst="textNoShape">
              <a:avLst/>
            </a:prstTxWarp>
            <a:spAutoFit/>
          </a:bodyPr>
          <a:lstStyle/>
          <a:p>
            <a:pPr algn="ctr" eaLnBrk="0" hangingPunct="0">
              <a:lnSpc>
                <a:spcPct val="50000"/>
              </a:lnSpc>
              <a:spcBef>
                <a:spcPct val="50000"/>
              </a:spcBef>
            </a:pPr>
            <a:r>
              <a:rPr lang="en-US" sz="2000"/>
              <a:t>Request key</a:t>
            </a:r>
            <a:endParaRPr lang="en-US" sz="2000">
              <a:solidFill>
                <a:schemeClr val="tx2"/>
              </a:solidFill>
            </a:endParaRPr>
          </a:p>
        </p:txBody>
      </p:sp>
      <p:sp>
        <p:nvSpPr>
          <p:cNvPr id="163849" name="Rectangle 22"/>
          <p:cNvSpPr>
            <a:spLocks noChangeArrowheads="1"/>
          </p:cNvSpPr>
          <p:nvPr/>
        </p:nvSpPr>
        <p:spPr bwMode="auto">
          <a:xfrm>
            <a:off x="609600" y="4114800"/>
            <a:ext cx="8001000" cy="20574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Bob authenticates to SDS</a:t>
            </a:r>
          </a:p>
          <a:p>
            <a:pPr marL="342900" indent="-342900">
              <a:lnSpc>
                <a:spcPct val="85000"/>
              </a:lnSpc>
              <a:spcBef>
                <a:spcPct val="20000"/>
              </a:spcBef>
              <a:buClr>
                <a:schemeClr val="accent2"/>
              </a:buClr>
              <a:buSzPct val="75000"/>
              <a:buFont typeface="Wingdings" charset="2"/>
              <a:buChar char="q"/>
            </a:pPr>
            <a:r>
              <a:rPr lang="en-US" sz="2800"/>
              <a:t>Bob requests key from SDS</a:t>
            </a:r>
          </a:p>
          <a:p>
            <a:pPr marL="342900" indent="-342900">
              <a:lnSpc>
                <a:spcPct val="85000"/>
              </a:lnSpc>
              <a:spcBef>
                <a:spcPct val="20000"/>
              </a:spcBef>
              <a:buClr>
                <a:schemeClr val="accent2"/>
              </a:buClr>
              <a:buSzPct val="75000"/>
              <a:buFont typeface="Wingdings" charset="2"/>
              <a:buChar char="q"/>
            </a:pPr>
            <a:r>
              <a:rPr lang="en-US" sz="2800"/>
              <a:t>Bob can then access document, but only thru special DRM software </a:t>
            </a:r>
          </a:p>
        </p:txBody>
      </p:sp>
      <p:sp>
        <p:nvSpPr>
          <p:cNvPr id="481303" name="Text Box 23"/>
          <p:cNvSpPr txBox="1">
            <a:spLocks noChangeArrowheads="1"/>
          </p:cNvSpPr>
          <p:nvPr/>
        </p:nvSpPr>
        <p:spPr bwMode="auto">
          <a:xfrm>
            <a:off x="4114800" y="3352800"/>
            <a:ext cx="11430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SDS</a:t>
            </a:r>
          </a:p>
        </p:txBody>
      </p:sp>
      <p:sp>
        <p:nvSpPr>
          <p:cNvPr id="481304" name="Text Box 24"/>
          <p:cNvSpPr txBox="1">
            <a:spLocks noChangeArrowheads="1"/>
          </p:cNvSpPr>
          <p:nvPr/>
        </p:nvSpPr>
        <p:spPr bwMode="auto">
          <a:xfrm>
            <a:off x="7239000" y="3352800"/>
            <a:ext cx="9144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Bob</a:t>
            </a:r>
          </a:p>
        </p:txBody>
      </p:sp>
      <p:sp>
        <p:nvSpPr>
          <p:cNvPr id="481305" name="Text Box 25"/>
          <p:cNvSpPr txBox="1">
            <a:spLocks noChangeArrowheads="1"/>
          </p:cNvSpPr>
          <p:nvPr/>
        </p:nvSpPr>
        <p:spPr bwMode="auto">
          <a:xfrm>
            <a:off x="1143000" y="3363913"/>
            <a:ext cx="10668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Alice</a:t>
            </a:r>
          </a:p>
        </p:txBody>
      </p:sp>
      <p:pic>
        <p:nvPicPr>
          <p:cNvPr id="163853" name="Picture 27" descr="alice3Rev.tiff                                                 0010273EMacintosh HD                   BC93A1CC:"/>
          <p:cNvPicPr>
            <a:picLocks noChangeAspect="1" noChangeArrowheads="1"/>
          </p:cNvPicPr>
          <p:nvPr/>
        </p:nvPicPr>
        <p:blipFill>
          <a:blip r:embed="rId4"/>
          <a:srcRect/>
          <a:stretch>
            <a:fillRect/>
          </a:stretch>
        </p:blipFill>
        <p:spPr bwMode="auto">
          <a:xfrm>
            <a:off x="1111250" y="1804988"/>
            <a:ext cx="946150" cy="1624012"/>
          </a:xfrm>
          <a:prstGeom prst="rect">
            <a:avLst/>
          </a:prstGeom>
          <a:noFill/>
          <a:ln w="9525">
            <a:noFill/>
            <a:miter lim="800000"/>
            <a:headEnd/>
            <a:tailEnd/>
          </a:ln>
        </p:spPr>
      </p:pic>
      <p:pic>
        <p:nvPicPr>
          <p:cNvPr id="163854" name="Picture 28" descr="rabbit3.tiff                                                   0010273EMacintosh HD                   BC93A1CC:"/>
          <p:cNvPicPr>
            <a:picLocks noChangeAspect="1" noChangeArrowheads="1"/>
          </p:cNvPicPr>
          <p:nvPr/>
        </p:nvPicPr>
        <p:blipFill>
          <a:blip r:embed="rId5"/>
          <a:srcRect/>
          <a:stretch>
            <a:fillRect/>
          </a:stretch>
        </p:blipFill>
        <p:spPr bwMode="auto">
          <a:xfrm>
            <a:off x="7086600" y="1676400"/>
            <a:ext cx="1076325" cy="1665288"/>
          </a:xfrm>
          <a:prstGeom prst="rect">
            <a:avLst/>
          </a:prstGeom>
          <a:noFill/>
          <a:ln w="9525">
            <a:noFill/>
            <a:miter lim="800000"/>
            <a:headEnd/>
            <a:tailEnd/>
          </a:ln>
        </p:spPr>
      </p:pic>
      <p:pic>
        <p:nvPicPr>
          <p:cNvPr id="163855" name="Picture 29" descr="Computers &amp; Technology 167.tiff                                00118CF0Macintosh HD                   BC93A1CC:"/>
          <p:cNvPicPr>
            <a:picLocks noChangeAspect="1" noChangeArrowheads="1"/>
          </p:cNvPicPr>
          <p:nvPr/>
        </p:nvPicPr>
        <p:blipFill>
          <a:blip r:embed="rId6"/>
          <a:srcRect/>
          <a:stretch>
            <a:fillRect/>
          </a:stretch>
        </p:blipFill>
        <p:spPr bwMode="auto">
          <a:xfrm>
            <a:off x="4154488" y="1905000"/>
            <a:ext cx="950912" cy="137795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4700352" presetClass="entr" presetSubtype="2" fill="hold" grpId="0" nodeType="clickEffect">
                                  <p:stCondLst>
                                    <p:cond delay="0"/>
                                  </p:stCondLst>
                                  <p:childTnLst>
                                    <p:set>
                                      <p:cBhvr>
                                        <p:cTn id="6" dur="1" fill="hold">
                                          <p:stCondLst>
                                            <p:cond delay="499"/>
                                          </p:stCondLst>
                                        </p:cTn>
                                        <p:tgtEl>
                                          <p:spTgt spid="48129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8130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813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81299"/>
                                        </p:tgtEl>
                                        <p:attrNameLst>
                                          <p:attrName>style.visibility</p:attrName>
                                        </p:attrNameLst>
                                      </p:cBhvr>
                                      <p:to>
                                        <p:strVal val="visible"/>
                                      </p:to>
                                    </p:set>
                                    <p:anim calcmode="lin" valueType="num">
                                      <p:cBhvr additive="base">
                                        <p:cTn id="17" dur="500" fill="hold"/>
                                        <p:tgtEl>
                                          <p:spTgt spid="481299"/>
                                        </p:tgtEl>
                                        <p:attrNameLst>
                                          <p:attrName>ppt_x</p:attrName>
                                        </p:attrNameLst>
                                      </p:cBhvr>
                                      <p:tavLst>
                                        <p:tav tm="0">
                                          <p:val>
                                            <p:strVal val="0-#ppt_w/2"/>
                                          </p:val>
                                        </p:tav>
                                        <p:tav tm="100000">
                                          <p:val>
                                            <p:strVal val="#ppt_x"/>
                                          </p:val>
                                        </p:tav>
                                      </p:tavLst>
                                    </p:anim>
                                    <p:anim calcmode="lin" valueType="num">
                                      <p:cBhvr additive="base">
                                        <p:cTn id="18" dur="500" fill="hold"/>
                                        <p:tgtEl>
                                          <p:spTgt spid="4812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Arrow"/>
                                        </p:tgtEl>
                                      </p:cMediaNode>
                                    </p:audio>
                                  </p:sub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481300"/>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481303"/>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481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8" grpId="0" animBg="1"/>
      <p:bldP spid="481299" grpId="0" animBg="1"/>
      <p:bldP spid="481300" grpId="0" autoUpdateAnimBg="0"/>
      <p:bldP spid="481301" grpId="0" autoUpdateAnimBg="0"/>
      <p:bldP spid="481303" grpId="0" autoUpdateAnimBg="0"/>
      <p:bldP spid="481304" grpId="0" autoUpdateAnimBg="0"/>
      <p:bldP spid="481305"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FDB385D-2A63-7244-88AB-5749BE84D94A}" type="slidenum">
              <a:rPr lang="en-US" smtClean="0">
                <a:latin typeface="Times New Roman" charset="0"/>
              </a:rPr>
              <a:pPr/>
              <a:t>151</a:t>
            </a:fld>
            <a:endParaRPr lang="en-US" smtClean="0">
              <a:latin typeface="Times New Roman" charset="0"/>
            </a:endParaRPr>
          </a:p>
        </p:txBody>
      </p:sp>
      <p:sp>
        <p:nvSpPr>
          <p:cNvPr id="165891" name="Rectangle 2"/>
          <p:cNvSpPr>
            <a:spLocks noGrp="1" noChangeArrowheads="1"/>
          </p:cNvSpPr>
          <p:nvPr>
            <p:ph type="title"/>
          </p:nvPr>
        </p:nvSpPr>
        <p:spPr/>
        <p:txBody>
          <a:bodyPr/>
          <a:lstStyle/>
          <a:p>
            <a:pPr eaLnBrk="1" hangingPunct="1"/>
            <a:r>
              <a:rPr lang="en-US"/>
              <a:t>Security Issues</a:t>
            </a:r>
          </a:p>
        </p:txBody>
      </p:sp>
      <p:sp>
        <p:nvSpPr>
          <p:cNvPr id="165892" name="Rectangle 3"/>
          <p:cNvSpPr>
            <a:spLocks noGrp="1" noChangeArrowheads="1"/>
          </p:cNvSpPr>
          <p:nvPr>
            <p:ph type="body" idx="1"/>
          </p:nvPr>
        </p:nvSpPr>
        <p:spPr/>
        <p:txBody>
          <a:bodyPr/>
          <a:lstStyle/>
          <a:p>
            <a:pPr eaLnBrk="1" hangingPunct="1">
              <a:lnSpc>
                <a:spcPct val="90000"/>
              </a:lnSpc>
            </a:pPr>
            <a:r>
              <a:rPr lang="en-US"/>
              <a:t> Server side (SDS)</a:t>
            </a:r>
          </a:p>
          <a:p>
            <a:pPr lvl="1" eaLnBrk="1" hangingPunct="1">
              <a:lnSpc>
                <a:spcPct val="90000"/>
              </a:lnSpc>
            </a:pPr>
            <a:r>
              <a:rPr lang="en-US"/>
              <a:t>Protect keys, authentication data, etc.</a:t>
            </a:r>
          </a:p>
          <a:p>
            <a:pPr lvl="1" eaLnBrk="1" hangingPunct="1">
              <a:lnSpc>
                <a:spcPct val="90000"/>
              </a:lnSpc>
            </a:pPr>
            <a:r>
              <a:rPr lang="en-US"/>
              <a:t>Apply persistent protection</a:t>
            </a:r>
          </a:p>
          <a:p>
            <a:pPr eaLnBrk="1" hangingPunct="1">
              <a:lnSpc>
                <a:spcPct val="90000"/>
              </a:lnSpc>
            </a:pPr>
            <a:r>
              <a:rPr lang="en-US"/>
              <a:t> Client side (PDF plugin)</a:t>
            </a:r>
          </a:p>
          <a:p>
            <a:pPr lvl="1" eaLnBrk="1" hangingPunct="1">
              <a:lnSpc>
                <a:spcPct val="90000"/>
              </a:lnSpc>
            </a:pPr>
            <a:r>
              <a:rPr lang="en-US"/>
              <a:t>Protect keys, authenticate user, etc.</a:t>
            </a:r>
          </a:p>
          <a:p>
            <a:pPr lvl="1" eaLnBrk="1" hangingPunct="1">
              <a:lnSpc>
                <a:spcPct val="90000"/>
              </a:lnSpc>
            </a:pPr>
            <a:r>
              <a:rPr lang="en-US"/>
              <a:t>Enforce persistent protection</a:t>
            </a:r>
          </a:p>
          <a:p>
            <a:pPr eaLnBrk="1" hangingPunct="1">
              <a:lnSpc>
                <a:spcPct val="90000"/>
              </a:lnSpc>
            </a:pPr>
            <a:r>
              <a:rPr lang="en-US"/>
              <a:t> Remaining discussion concerns </a:t>
            </a:r>
            <a:r>
              <a:rPr lang="en-US" b="1">
                <a:solidFill>
                  <a:schemeClr val="accent2"/>
                </a:solidFill>
              </a:rPr>
              <a:t>client</a:t>
            </a:r>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2"/>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F1DEE99-09F8-7445-9CD5-7BE6F3AB3E4A}" type="slidenum">
              <a:rPr lang="en-US" smtClean="0">
                <a:latin typeface="Times New Roman" charset="0"/>
              </a:rPr>
              <a:pPr/>
              <a:t>152</a:t>
            </a:fld>
            <a:endParaRPr lang="en-US" smtClean="0">
              <a:latin typeface="Times New Roman" charset="0"/>
            </a:endParaRPr>
          </a:p>
        </p:txBody>
      </p:sp>
      <p:sp>
        <p:nvSpPr>
          <p:cNvPr id="166915" name="Rectangle 2"/>
          <p:cNvSpPr>
            <a:spLocks noGrp="1" noChangeArrowheads="1"/>
          </p:cNvSpPr>
          <p:nvPr>
            <p:ph type="title"/>
          </p:nvPr>
        </p:nvSpPr>
        <p:spPr>
          <a:xfrm>
            <a:off x="762000" y="381000"/>
            <a:ext cx="8001000" cy="914400"/>
          </a:xfrm>
        </p:spPr>
        <p:txBody>
          <a:bodyPr/>
          <a:lstStyle/>
          <a:p>
            <a:pPr eaLnBrk="1" hangingPunct="1"/>
            <a:r>
              <a:rPr lang="en-US"/>
              <a:t>Security Overview</a:t>
            </a:r>
          </a:p>
        </p:txBody>
      </p:sp>
      <p:sp>
        <p:nvSpPr>
          <p:cNvPr id="166916" name="Oval 3"/>
          <p:cNvSpPr>
            <a:spLocks noChangeArrowheads="1"/>
          </p:cNvSpPr>
          <p:nvPr/>
        </p:nvSpPr>
        <p:spPr bwMode="auto">
          <a:xfrm>
            <a:off x="1828800" y="1828800"/>
            <a:ext cx="5105400" cy="2819400"/>
          </a:xfrm>
          <a:prstGeom prst="ellipse">
            <a:avLst/>
          </a:prstGeom>
          <a:solidFill>
            <a:srgbClr val="FF180C"/>
          </a:solidFill>
          <a:ln w="9525">
            <a:solidFill>
              <a:schemeClr val="tx1"/>
            </a:solidFill>
            <a:round/>
            <a:headEnd/>
            <a:tailEnd/>
          </a:ln>
        </p:spPr>
        <p:txBody>
          <a:bodyPr wrap="none" anchor="ctr">
            <a:prstTxWarp prst="textNoShape">
              <a:avLst/>
            </a:prstTxWarp>
          </a:bodyPr>
          <a:lstStyle/>
          <a:p>
            <a:endParaRPr lang="en-US"/>
          </a:p>
        </p:txBody>
      </p:sp>
      <p:sp>
        <p:nvSpPr>
          <p:cNvPr id="166917" name="AutoShape 4"/>
          <p:cNvSpPr>
            <a:spLocks noChangeArrowheads="1"/>
          </p:cNvSpPr>
          <p:nvPr/>
        </p:nvSpPr>
        <p:spPr bwMode="auto">
          <a:xfrm>
            <a:off x="2895600" y="2895600"/>
            <a:ext cx="2971800" cy="1066800"/>
          </a:xfrm>
          <a:prstGeom prst="roundRect">
            <a:avLst>
              <a:gd name="adj" fmla="val 16667"/>
            </a:avLst>
          </a:prstGeom>
          <a:solidFill>
            <a:srgbClr val="FFFB10"/>
          </a:solidFill>
          <a:ln w="9525">
            <a:solidFill>
              <a:schemeClr val="tx1"/>
            </a:solidFill>
            <a:round/>
            <a:headEnd/>
            <a:tailEnd/>
          </a:ln>
        </p:spPr>
        <p:txBody>
          <a:bodyPr wrap="none" anchor="ctr">
            <a:prstTxWarp prst="textNoShape">
              <a:avLst/>
            </a:prstTxWarp>
          </a:bodyPr>
          <a:lstStyle/>
          <a:p>
            <a:endParaRPr lang="en-US"/>
          </a:p>
        </p:txBody>
      </p:sp>
      <p:sp>
        <p:nvSpPr>
          <p:cNvPr id="166918" name="Text Box 5"/>
          <p:cNvSpPr txBox="1">
            <a:spLocks noChangeArrowheads="1"/>
          </p:cNvSpPr>
          <p:nvPr/>
        </p:nvSpPr>
        <p:spPr bwMode="auto">
          <a:xfrm>
            <a:off x="3276600" y="3124200"/>
            <a:ext cx="25908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Obfuscation</a:t>
            </a:r>
          </a:p>
        </p:txBody>
      </p:sp>
      <p:sp>
        <p:nvSpPr>
          <p:cNvPr id="166919" name="Text Box 6"/>
          <p:cNvSpPr txBox="1">
            <a:spLocks noChangeArrowheads="1"/>
          </p:cNvSpPr>
          <p:nvPr/>
        </p:nvSpPr>
        <p:spPr bwMode="auto">
          <a:xfrm>
            <a:off x="2667000" y="2209800"/>
            <a:ext cx="3810000" cy="587375"/>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800">
                <a:solidFill>
                  <a:schemeClr val="tx2"/>
                </a:solidFill>
              </a:rPr>
              <a:t>Tamper-resistance</a:t>
            </a:r>
          </a:p>
        </p:txBody>
      </p:sp>
      <p:sp>
        <p:nvSpPr>
          <p:cNvPr id="166920" name="Rectangle 7"/>
          <p:cNvSpPr>
            <a:spLocks noChangeArrowheads="1"/>
          </p:cNvSpPr>
          <p:nvPr/>
        </p:nvSpPr>
        <p:spPr bwMode="auto">
          <a:xfrm>
            <a:off x="838200" y="5105400"/>
            <a:ext cx="7848600" cy="10668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A tamper-resistant outer layer</a:t>
            </a:r>
          </a:p>
          <a:p>
            <a:pPr marL="342900" indent="-342900">
              <a:lnSpc>
                <a:spcPct val="85000"/>
              </a:lnSpc>
              <a:spcBef>
                <a:spcPct val="20000"/>
              </a:spcBef>
              <a:buClr>
                <a:schemeClr val="accent2"/>
              </a:buClr>
              <a:buSzPct val="75000"/>
              <a:buFont typeface="Wingdings" charset="2"/>
              <a:buChar char="q"/>
            </a:pPr>
            <a:r>
              <a:rPr lang="en-US" sz="2800"/>
              <a:t>Software obfuscation applied within</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2"/>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2E81421-357E-9D49-8BFD-8FA0D058739C}" type="slidenum">
              <a:rPr lang="en-US" smtClean="0">
                <a:latin typeface="Times New Roman" charset="0"/>
              </a:rPr>
              <a:pPr/>
              <a:t>153</a:t>
            </a:fld>
            <a:endParaRPr lang="en-US" smtClean="0">
              <a:latin typeface="Times New Roman" charset="0"/>
            </a:endParaRPr>
          </a:p>
        </p:txBody>
      </p:sp>
      <p:sp>
        <p:nvSpPr>
          <p:cNvPr id="167939" name="Text Box 2"/>
          <p:cNvSpPr>
            <a:spLocks noGrp="1" noChangeArrowheads="1"/>
          </p:cNvSpPr>
          <p:nvPr>
            <p:ph type="body" idx="4294967295"/>
          </p:nvPr>
        </p:nvSpPr>
        <p:spPr>
          <a:xfrm>
            <a:off x="228600" y="2286000"/>
            <a:ext cx="2971800" cy="609600"/>
          </a:xfrm>
          <a:noFill/>
        </p:spPr>
        <p:txBody>
          <a:bodyPr/>
          <a:lstStyle/>
          <a:p>
            <a:pPr>
              <a:lnSpc>
                <a:spcPct val="90000"/>
              </a:lnSpc>
              <a:spcBef>
                <a:spcPct val="50000"/>
              </a:spcBef>
              <a:buFont typeface="Wingdings" charset="2"/>
              <a:buNone/>
            </a:pPr>
            <a:r>
              <a:rPr lang="en-US">
                <a:solidFill>
                  <a:schemeClr val="tx2"/>
                </a:solidFill>
              </a:rPr>
              <a:t>Anti-debugger</a:t>
            </a:r>
          </a:p>
        </p:txBody>
      </p:sp>
      <p:sp>
        <p:nvSpPr>
          <p:cNvPr id="167940" name="Text Box 3"/>
          <p:cNvSpPr txBox="1">
            <a:spLocks noChangeArrowheads="1"/>
          </p:cNvSpPr>
          <p:nvPr/>
        </p:nvSpPr>
        <p:spPr bwMode="auto">
          <a:xfrm>
            <a:off x="5562600" y="2236788"/>
            <a:ext cx="3276600" cy="6588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3200">
                <a:solidFill>
                  <a:schemeClr val="tx2"/>
                </a:solidFill>
              </a:rPr>
              <a:t>Encrypted code</a:t>
            </a:r>
            <a:endParaRPr lang="en-US" sz="2800">
              <a:solidFill>
                <a:schemeClr val="tx2"/>
              </a:solidFill>
            </a:endParaRPr>
          </a:p>
        </p:txBody>
      </p:sp>
      <p:sp>
        <p:nvSpPr>
          <p:cNvPr id="485380" name="Line 4"/>
          <p:cNvSpPr>
            <a:spLocks noChangeShapeType="1"/>
          </p:cNvSpPr>
          <p:nvPr/>
        </p:nvSpPr>
        <p:spPr bwMode="auto">
          <a:xfrm>
            <a:off x="3276600" y="2362200"/>
            <a:ext cx="2209800" cy="0"/>
          </a:xfrm>
          <a:prstGeom prst="line">
            <a:avLst/>
          </a:prstGeom>
          <a:noFill/>
          <a:ln w="76200">
            <a:solidFill>
              <a:srgbClr val="AC210D"/>
            </a:solidFill>
            <a:round/>
            <a:headEnd/>
            <a:tailEnd type="triangle" w="med" len="med"/>
          </a:ln>
        </p:spPr>
        <p:txBody>
          <a:bodyPr wrap="none" anchor="ctr">
            <a:prstTxWarp prst="textNoShape">
              <a:avLst/>
            </a:prstTxWarp>
          </a:bodyPr>
          <a:lstStyle/>
          <a:p>
            <a:endParaRPr lang="en-US"/>
          </a:p>
        </p:txBody>
      </p:sp>
      <p:sp>
        <p:nvSpPr>
          <p:cNvPr id="485381" name="Line 5"/>
          <p:cNvSpPr>
            <a:spLocks noChangeShapeType="1"/>
          </p:cNvSpPr>
          <p:nvPr/>
        </p:nvSpPr>
        <p:spPr bwMode="auto">
          <a:xfrm flipH="1" flipV="1">
            <a:off x="3276600" y="2819400"/>
            <a:ext cx="2133600" cy="0"/>
          </a:xfrm>
          <a:prstGeom prst="line">
            <a:avLst/>
          </a:prstGeom>
          <a:noFill/>
          <a:ln w="76200">
            <a:solidFill>
              <a:srgbClr val="AC210D"/>
            </a:solidFill>
            <a:round/>
            <a:headEnd/>
            <a:tailEnd type="triangle" w="med" len="med"/>
          </a:ln>
        </p:spPr>
        <p:txBody>
          <a:bodyPr wrap="none" anchor="ctr">
            <a:prstTxWarp prst="textNoShape">
              <a:avLst/>
            </a:prstTxWarp>
          </a:bodyPr>
          <a:lstStyle/>
          <a:p>
            <a:endParaRPr lang="en-US"/>
          </a:p>
        </p:txBody>
      </p:sp>
      <p:sp>
        <p:nvSpPr>
          <p:cNvPr id="167943" name="Rectangle 6"/>
          <p:cNvSpPr>
            <a:spLocks noGrp="1" noChangeArrowheads="1"/>
          </p:cNvSpPr>
          <p:nvPr>
            <p:ph type="title"/>
          </p:nvPr>
        </p:nvSpPr>
        <p:spPr/>
        <p:txBody>
          <a:bodyPr/>
          <a:lstStyle/>
          <a:p>
            <a:pPr eaLnBrk="1" hangingPunct="1"/>
            <a:r>
              <a:rPr lang="en-US"/>
              <a:t>Tamper-Resistance</a:t>
            </a:r>
          </a:p>
        </p:txBody>
      </p:sp>
      <p:sp>
        <p:nvSpPr>
          <p:cNvPr id="167944" name="Rectangle 7"/>
          <p:cNvSpPr>
            <a:spLocks noChangeArrowheads="1"/>
          </p:cNvSpPr>
          <p:nvPr/>
        </p:nvSpPr>
        <p:spPr bwMode="auto">
          <a:xfrm>
            <a:off x="762000" y="3352800"/>
            <a:ext cx="7924800" cy="2743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2800"/>
              <a:t>Encrypted code will prevent static analysis of PDF plugin software</a:t>
            </a:r>
          </a:p>
          <a:p>
            <a:pPr marL="342900" indent="-342900">
              <a:lnSpc>
                <a:spcPct val="80000"/>
              </a:lnSpc>
              <a:spcBef>
                <a:spcPct val="20000"/>
              </a:spcBef>
              <a:buClr>
                <a:schemeClr val="accent2"/>
              </a:buClr>
              <a:buSzPct val="75000"/>
              <a:buFont typeface="Wingdings" charset="2"/>
              <a:buChar char="q"/>
            </a:pPr>
            <a:r>
              <a:rPr lang="en-US" sz="2800"/>
              <a:t>Anti-debugging to prevent dynamic analysis of PDF plugin software</a:t>
            </a:r>
          </a:p>
          <a:p>
            <a:pPr marL="342900" indent="-342900">
              <a:lnSpc>
                <a:spcPct val="80000"/>
              </a:lnSpc>
              <a:spcBef>
                <a:spcPct val="20000"/>
              </a:spcBef>
              <a:buClr>
                <a:schemeClr val="accent2"/>
              </a:buClr>
              <a:buSzPct val="75000"/>
              <a:buFont typeface="Wingdings" charset="2"/>
              <a:buChar char="q"/>
            </a:pPr>
            <a:r>
              <a:rPr lang="en-US" sz="2800"/>
              <a:t>These two designed to protect each other</a:t>
            </a:r>
          </a:p>
          <a:p>
            <a:pPr marL="342900" indent="-342900">
              <a:lnSpc>
                <a:spcPct val="80000"/>
              </a:lnSpc>
              <a:spcBef>
                <a:spcPct val="20000"/>
              </a:spcBef>
              <a:buClr>
                <a:schemeClr val="accent2"/>
              </a:buClr>
              <a:buSzPct val="75000"/>
              <a:buFont typeface="Wingdings" charset="2"/>
              <a:buChar char="q"/>
            </a:pPr>
            <a:r>
              <a:rPr lang="en-US" sz="2800"/>
              <a:t>But the persistent attacker will get thru!</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4760496" presetClass="entr" presetSubtype="7" fill="hold" grpId="0" nodeType="clickEffect">
                                  <p:stCondLst>
                                    <p:cond delay="0"/>
                                  </p:stCondLst>
                                  <p:childTnLst>
                                    <p:set>
                                      <p:cBhvr>
                                        <p:cTn id="6" dur="1" fill="hold">
                                          <p:stCondLst>
                                            <p:cond delay="499"/>
                                          </p:stCondLst>
                                        </p:cTn>
                                        <p:tgtEl>
                                          <p:spTgt spid="48538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par>
                    <p:cTn id="7" fill="hold">
                      <p:stCondLst>
                        <p:cond delay="indefinite"/>
                      </p:stCondLst>
                      <p:childTnLst>
                        <p:par>
                          <p:cTn id="8" fill="hold">
                            <p:stCondLst>
                              <p:cond delay="0"/>
                            </p:stCondLst>
                            <p:childTnLst>
                              <p:par>
                                <p:cTn id="9" presetID="604760496" presetClass="entr" presetSubtype="4" fill="hold" grpId="0" nodeType="clickEffect">
                                  <p:stCondLst>
                                    <p:cond delay="0"/>
                                  </p:stCondLst>
                                  <p:childTnLst>
                                    <p:set>
                                      <p:cBhvr>
                                        <p:cTn id="10" dur="1" fill="hold">
                                          <p:stCondLst>
                                            <p:cond delay="499"/>
                                          </p:stCondLst>
                                        </p:cTn>
                                        <p:tgtEl>
                                          <p:spTgt spid="485380"/>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animBg="1"/>
      <p:bldP spid="48538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FE61E55-78A5-1540-A5CC-6519D70B475D}" type="slidenum">
              <a:rPr lang="en-US" smtClean="0">
                <a:latin typeface="Times New Roman" charset="0"/>
              </a:rPr>
              <a:pPr/>
              <a:t>154</a:t>
            </a:fld>
            <a:endParaRPr lang="en-US" smtClean="0">
              <a:latin typeface="Times New Roman" charset="0"/>
            </a:endParaRPr>
          </a:p>
        </p:txBody>
      </p:sp>
      <p:sp>
        <p:nvSpPr>
          <p:cNvPr id="168963" name="Rectangle 2"/>
          <p:cNvSpPr>
            <a:spLocks noGrp="1" noChangeArrowheads="1"/>
          </p:cNvSpPr>
          <p:nvPr>
            <p:ph type="title"/>
          </p:nvPr>
        </p:nvSpPr>
        <p:spPr/>
        <p:txBody>
          <a:bodyPr/>
          <a:lstStyle/>
          <a:p>
            <a:pPr eaLnBrk="1" hangingPunct="1"/>
            <a:r>
              <a:rPr lang="en-US"/>
              <a:t>Obfuscation</a:t>
            </a:r>
          </a:p>
        </p:txBody>
      </p:sp>
      <p:sp>
        <p:nvSpPr>
          <p:cNvPr id="168964" name="Rectangle 3"/>
          <p:cNvSpPr>
            <a:spLocks noGrp="1" noChangeArrowheads="1"/>
          </p:cNvSpPr>
          <p:nvPr>
            <p:ph type="body" idx="1"/>
          </p:nvPr>
        </p:nvSpPr>
        <p:spPr>
          <a:xfrm>
            <a:off x="685800" y="1676400"/>
            <a:ext cx="7848600" cy="4419600"/>
          </a:xfrm>
        </p:spPr>
        <p:txBody>
          <a:bodyPr/>
          <a:lstStyle/>
          <a:p>
            <a:pPr eaLnBrk="1" hangingPunct="1">
              <a:lnSpc>
                <a:spcPct val="90000"/>
              </a:lnSpc>
            </a:pPr>
            <a:r>
              <a:rPr lang="en-US" sz="2800"/>
              <a:t>Obfuscation can be used for </a:t>
            </a:r>
          </a:p>
          <a:p>
            <a:pPr lvl="1" eaLnBrk="1" hangingPunct="1">
              <a:lnSpc>
                <a:spcPct val="90000"/>
              </a:lnSpc>
            </a:pPr>
            <a:r>
              <a:rPr lang="en-US" sz="2400"/>
              <a:t>Key management</a:t>
            </a:r>
          </a:p>
          <a:p>
            <a:pPr lvl="1" eaLnBrk="1" hangingPunct="1">
              <a:lnSpc>
                <a:spcPct val="90000"/>
              </a:lnSpc>
            </a:pPr>
            <a:r>
              <a:rPr lang="en-US" sz="2400"/>
              <a:t>Authentication</a:t>
            </a:r>
          </a:p>
          <a:p>
            <a:pPr lvl="1" eaLnBrk="1" hangingPunct="1">
              <a:lnSpc>
                <a:spcPct val="90000"/>
              </a:lnSpc>
            </a:pPr>
            <a:r>
              <a:rPr lang="en-US" sz="2400"/>
              <a:t>Caching (keys and authentication info)</a:t>
            </a:r>
          </a:p>
          <a:p>
            <a:pPr lvl="1" eaLnBrk="1" hangingPunct="1">
              <a:lnSpc>
                <a:spcPct val="90000"/>
              </a:lnSpc>
            </a:pPr>
            <a:r>
              <a:rPr lang="en-US" sz="2400"/>
              <a:t>Encryption and “scrambling”</a:t>
            </a:r>
          </a:p>
          <a:p>
            <a:pPr lvl="1" eaLnBrk="1" hangingPunct="1">
              <a:lnSpc>
                <a:spcPct val="90000"/>
              </a:lnSpc>
            </a:pPr>
            <a:r>
              <a:rPr lang="en-US" sz="2400"/>
              <a:t>Key parts (data and/or code)</a:t>
            </a:r>
          </a:p>
          <a:p>
            <a:pPr lvl="1" eaLnBrk="1" hangingPunct="1">
              <a:lnSpc>
                <a:spcPct val="90000"/>
              </a:lnSpc>
            </a:pPr>
            <a:r>
              <a:rPr lang="en-US" sz="2400"/>
              <a:t>Multiple keys/key parts</a:t>
            </a:r>
          </a:p>
          <a:p>
            <a:pPr eaLnBrk="1" hangingPunct="1">
              <a:lnSpc>
                <a:spcPct val="90000"/>
              </a:lnSpc>
            </a:pPr>
            <a:r>
              <a:rPr lang="en-US" sz="2800"/>
              <a:t>Obfuscation can only slow the attacker</a:t>
            </a:r>
          </a:p>
          <a:p>
            <a:pPr eaLnBrk="1" hangingPunct="1">
              <a:lnSpc>
                <a:spcPct val="90000"/>
              </a:lnSpc>
            </a:pPr>
            <a:r>
              <a:rPr lang="en-US" sz="2800"/>
              <a:t>The persistent attacker still wins!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1F2CF41-6086-7045-AFAE-CEE2E07C76DB}" type="slidenum">
              <a:rPr lang="en-US" smtClean="0">
                <a:latin typeface="Times New Roman" charset="0"/>
              </a:rPr>
              <a:pPr/>
              <a:t>155</a:t>
            </a:fld>
            <a:endParaRPr lang="en-US" smtClean="0">
              <a:latin typeface="Times New Roman" charset="0"/>
            </a:endParaRPr>
          </a:p>
        </p:txBody>
      </p:sp>
      <p:sp>
        <p:nvSpPr>
          <p:cNvPr id="169987" name="Rectangle 2"/>
          <p:cNvSpPr>
            <a:spLocks noGrp="1" noChangeArrowheads="1"/>
          </p:cNvSpPr>
          <p:nvPr>
            <p:ph type="title"/>
          </p:nvPr>
        </p:nvSpPr>
        <p:spPr>
          <a:xfrm>
            <a:off x="685800" y="381000"/>
            <a:ext cx="7772400" cy="1143000"/>
          </a:xfrm>
        </p:spPr>
        <p:txBody>
          <a:bodyPr/>
          <a:lstStyle/>
          <a:p>
            <a:pPr eaLnBrk="1" hangingPunct="1"/>
            <a:r>
              <a:rPr lang="en-US"/>
              <a:t>Other Security Features</a:t>
            </a:r>
          </a:p>
        </p:txBody>
      </p:sp>
      <p:sp>
        <p:nvSpPr>
          <p:cNvPr id="169988" name="Rectangle 3"/>
          <p:cNvSpPr>
            <a:spLocks noGrp="1" noChangeArrowheads="1"/>
          </p:cNvSpPr>
          <p:nvPr>
            <p:ph type="body" idx="1"/>
          </p:nvPr>
        </p:nvSpPr>
        <p:spPr>
          <a:xfrm>
            <a:off x="685800" y="1600200"/>
            <a:ext cx="7848600" cy="4495800"/>
          </a:xfrm>
        </p:spPr>
        <p:txBody>
          <a:bodyPr/>
          <a:lstStyle/>
          <a:p>
            <a:pPr eaLnBrk="1" hangingPunct="1">
              <a:lnSpc>
                <a:spcPct val="90000"/>
              </a:lnSpc>
            </a:pPr>
            <a:r>
              <a:rPr lang="en-US" sz="2800"/>
              <a:t>Code tamper checking (hashing)</a:t>
            </a:r>
          </a:p>
          <a:p>
            <a:pPr lvl="1" eaLnBrk="1" hangingPunct="1">
              <a:lnSpc>
                <a:spcPct val="90000"/>
              </a:lnSpc>
            </a:pPr>
            <a:r>
              <a:rPr lang="en-US" sz="2400"/>
              <a:t>To validate all code executing on system</a:t>
            </a:r>
          </a:p>
          <a:p>
            <a:pPr eaLnBrk="1" hangingPunct="1">
              <a:lnSpc>
                <a:spcPct val="90000"/>
              </a:lnSpc>
            </a:pPr>
            <a:r>
              <a:rPr lang="en-US" sz="2800"/>
              <a:t>Anti-screen capture</a:t>
            </a:r>
          </a:p>
          <a:p>
            <a:pPr lvl="1" eaLnBrk="1" hangingPunct="1">
              <a:lnSpc>
                <a:spcPct val="90000"/>
              </a:lnSpc>
            </a:pPr>
            <a:r>
              <a:rPr lang="en-US" sz="2400"/>
              <a:t>To prevent obvious attack on digital documents</a:t>
            </a:r>
          </a:p>
          <a:p>
            <a:pPr eaLnBrk="1" hangingPunct="1">
              <a:lnSpc>
                <a:spcPct val="90000"/>
              </a:lnSpc>
            </a:pPr>
            <a:r>
              <a:rPr lang="en-US" sz="2800"/>
              <a:t>Watermarking</a:t>
            </a:r>
          </a:p>
          <a:p>
            <a:pPr lvl="1" eaLnBrk="1" hangingPunct="1">
              <a:lnSpc>
                <a:spcPct val="90000"/>
              </a:lnSpc>
            </a:pPr>
            <a:r>
              <a:rPr lang="en-US" sz="2400"/>
              <a:t>In theory, can trace stolen content</a:t>
            </a:r>
          </a:p>
          <a:p>
            <a:pPr lvl="1" eaLnBrk="1" hangingPunct="1">
              <a:lnSpc>
                <a:spcPct val="90000"/>
              </a:lnSpc>
            </a:pPr>
            <a:r>
              <a:rPr lang="en-US" sz="2400"/>
              <a:t>In practice, of limited value</a:t>
            </a:r>
          </a:p>
          <a:p>
            <a:pPr eaLnBrk="1" hangingPunct="1">
              <a:lnSpc>
                <a:spcPct val="90000"/>
              </a:lnSpc>
            </a:pPr>
            <a:r>
              <a:rPr lang="en-US" sz="2800"/>
              <a:t>Metamorphism (or individualization)</a:t>
            </a:r>
          </a:p>
          <a:p>
            <a:pPr lvl="1" eaLnBrk="1" hangingPunct="1">
              <a:lnSpc>
                <a:spcPct val="90000"/>
              </a:lnSpc>
            </a:pPr>
            <a:r>
              <a:rPr lang="en-US" sz="2400"/>
              <a:t>For BOBE-resistance</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D452293-B5CF-FA42-B1C1-99FE13E2F003}" type="slidenum">
              <a:rPr lang="en-US" smtClean="0">
                <a:latin typeface="Times New Roman" charset="0"/>
              </a:rPr>
              <a:pPr/>
              <a:t>156</a:t>
            </a:fld>
            <a:endParaRPr lang="en-US" smtClean="0">
              <a:latin typeface="Times New Roman" charset="0"/>
            </a:endParaRPr>
          </a:p>
        </p:txBody>
      </p:sp>
      <p:sp>
        <p:nvSpPr>
          <p:cNvPr id="171011" name="Rectangle 2"/>
          <p:cNvSpPr>
            <a:spLocks noGrp="1" noChangeArrowheads="1"/>
          </p:cNvSpPr>
          <p:nvPr>
            <p:ph type="title"/>
          </p:nvPr>
        </p:nvSpPr>
        <p:spPr/>
        <p:txBody>
          <a:bodyPr/>
          <a:lstStyle/>
          <a:p>
            <a:pPr eaLnBrk="1" hangingPunct="1"/>
            <a:r>
              <a:rPr lang="en-US"/>
              <a:t>Security Not Implemented</a:t>
            </a:r>
          </a:p>
        </p:txBody>
      </p:sp>
      <p:sp>
        <p:nvSpPr>
          <p:cNvPr id="171012" name="Rectangle 3"/>
          <p:cNvSpPr>
            <a:spLocks noGrp="1" noChangeArrowheads="1"/>
          </p:cNvSpPr>
          <p:nvPr>
            <p:ph type="body" idx="1"/>
          </p:nvPr>
        </p:nvSpPr>
        <p:spPr>
          <a:xfrm>
            <a:off x="685800" y="1981200"/>
            <a:ext cx="7772400" cy="4114800"/>
          </a:xfrm>
        </p:spPr>
        <p:txBody>
          <a:bodyPr/>
          <a:lstStyle/>
          <a:p>
            <a:pPr eaLnBrk="1" hangingPunct="1">
              <a:lnSpc>
                <a:spcPct val="85000"/>
              </a:lnSpc>
            </a:pPr>
            <a:r>
              <a:rPr lang="en-US"/>
              <a:t>More general code obfuscation</a:t>
            </a:r>
          </a:p>
          <a:p>
            <a:pPr eaLnBrk="1" hangingPunct="1">
              <a:lnSpc>
                <a:spcPct val="85000"/>
              </a:lnSpc>
            </a:pPr>
            <a:r>
              <a:rPr lang="en-US"/>
              <a:t>Code “fragilization”</a:t>
            </a:r>
          </a:p>
          <a:p>
            <a:pPr lvl="1" eaLnBrk="1" hangingPunct="1">
              <a:lnSpc>
                <a:spcPct val="85000"/>
              </a:lnSpc>
            </a:pPr>
            <a:r>
              <a:rPr lang="en-US"/>
              <a:t>Code that hash checks itself</a:t>
            </a:r>
          </a:p>
          <a:p>
            <a:pPr lvl="1" eaLnBrk="1" hangingPunct="1">
              <a:lnSpc>
                <a:spcPct val="85000"/>
              </a:lnSpc>
            </a:pPr>
            <a:r>
              <a:rPr lang="en-US"/>
              <a:t>Tampering should cause code to break</a:t>
            </a:r>
          </a:p>
          <a:p>
            <a:pPr eaLnBrk="1" hangingPunct="1">
              <a:lnSpc>
                <a:spcPct val="85000"/>
              </a:lnSpc>
            </a:pPr>
            <a:r>
              <a:rPr lang="en-US"/>
              <a:t>OS cannot be trusted</a:t>
            </a:r>
          </a:p>
          <a:p>
            <a:pPr lvl="1" eaLnBrk="1" hangingPunct="1">
              <a:lnSpc>
                <a:spcPct val="85000"/>
              </a:lnSpc>
            </a:pPr>
            <a:r>
              <a:rPr lang="en-US"/>
              <a:t>How to protect against “bad” OS?</a:t>
            </a:r>
          </a:p>
          <a:p>
            <a:pPr lvl="1" eaLnBrk="1" hangingPunct="1">
              <a:lnSpc>
                <a:spcPct val="85000"/>
              </a:lnSpc>
            </a:pPr>
            <a:r>
              <a:rPr lang="en-US"/>
              <a:t>Not an easy problem!</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8365799-9EA3-1747-AB18-68D8CFDCC61B}" type="slidenum">
              <a:rPr lang="en-US" smtClean="0">
                <a:latin typeface="Times New Roman" charset="0"/>
              </a:rPr>
              <a:pPr/>
              <a:t>157</a:t>
            </a:fld>
            <a:endParaRPr lang="en-US" smtClean="0">
              <a:latin typeface="Times New Roman" charset="0"/>
            </a:endParaRPr>
          </a:p>
        </p:txBody>
      </p:sp>
      <p:sp>
        <p:nvSpPr>
          <p:cNvPr id="172035" name="Rectangle 2"/>
          <p:cNvSpPr>
            <a:spLocks noGrp="1" noChangeArrowheads="1"/>
          </p:cNvSpPr>
          <p:nvPr>
            <p:ph type="title"/>
          </p:nvPr>
        </p:nvSpPr>
        <p:spPr/>
        <p:txBody>
          <a:bodyPr/>
          <a:lstStyle/>
          <a:p>
            <a:pPr eaLnBrk="1" hangingPunct="1"/>
            <a:r>
              <a:rPr lang="en-US"/>
              <a:t>DRM for Streaming Media</a:t>
            </a:r>
          </a:p>
        </p:txBody>
      </p:sp>
      <p:sp>
        <p:nvSpPr>
          <p:cNvPr id="172036" name="Rectangle 3"/>
          <p:cNvSpPr>
            <a:spLocks noGrp="1" noChangeArrowheads="1"/>
          </p:cNvSpPr>
          <p:nvPr>
            <p:ph type="body" idx="1"/>
          </p:nvPr>
        </p:nvSpPr>
        <p:spPr>
          <a:xfrm>
            <a:off x="685800" y="1905000"/>
            <a:ext cx="7924800" cy="4114800"/>
          </a:xfrm>
        </p:spPr>
        <p:txBody>
          <a:bodyPr/>
          <a:lstStyle/>
          <a:p>
            <a:pPr eaLnBrk="1" hangingPunct="1">
              <a:lnSpc>
                <a:spcPct val="90000"/>
              </a:lnSpc>
            </a:pPr>
            <a:r>
              <a:rPr lang="en-US"/>
              <a:t>Stream digital content over Internet</a:t>
            </a:r>
          </a:p>
          <a:p>
            <a:pPr lvl="1" eaLnBrk="1" hangingPunct="1">
              <a:lnSpc>
                <a:spcPct val="90000"/>
              </a:lnSpc>
            </a:pPr>
            <a:r>
              <a:rPr lang="en-US"/>
              <a:t>Usually audio or video</a:t>
            </a:r>
          </a:p>
          <a:p>
            <a:pPr lvl="1" eaLnBrk="1" hangingPunct="1">
              <a:lnSpc>
                <a:spcPct val="90000"/>
              </a:lnSpc>
            </a:pPr>
            <a:r>
              <a:rPr lang="en-US"/>
              <a:t>Viewed in real time</a:t>
            </a:r>
          </a:p>
          <a:p>
            <a:pPr eaLnBrk="1" hangingPunct="1">
              <a:lnSpc>
                <a:spcPct val="90000"/>
              </a:lnSpc>
            </a:pPr>
            <a:r>
              <a:rPr lang="en-US"/>
              <a:t>Want to charge money for the content</a:t>
            </a:r>
          </a:p>
          <a:p>
            <a:pPr eaLnBrk="1" hangingPunct="1">
              <a:lnSpc>
                <a:spcPct val="90000"/>
              </a:lnSpc>
            </a:pPr>
            <a:r>
              <a:rPr lang="en-US"/>
              <a:t>Can we protect content from capture?</a:t>
            </a:r>
          </a:p>
          <a:p>
            <a:pPr lvl="1" eaLnBrk="1" hangingPunct="1">
              <a:lnSpc>
                <a:spcPct val="90000"/>
              </a:lnSpc>
            </a:pPr>
            <a:r>
              <a:rPr lang="en-US"/>
              <a:t>So content can’t be redistributed</a:t>
            </a:r>
          </a:p>
          <a:p>
            <a:pPr lvl="1" eaLnBrk="1" hangingPunct="1">
              <a:lnSpc>
                <a:spcPct val="90000"/>
              </a:lnSpc>
            </a:pPr>
            <a:r>
              <a:rPr lang="en-US"/>
              <a:t>We want to make money!</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E4F6AFF-D780-DC41-9D74-27FE93B777BA}" type="slidenum">
              <a:rPr lang="en-US" smtClean="0">
                <a:latin typeface="Times New Roman" charset="0"/>
              </a:rPr>
              <a:pPr/>
              <a:t>158</a:t>
            </a:fld>
            <a:endParaRPr lang="en-US" smtClean="0">
              <a:latin typeface="Times New Roman" charset="0"/>
            </a:endParaRPr>
          </a:p>
        </p:txBody>
      </p:sp>
      <p:sp>
        <p:nvSpPr>
          <p:cNvPr id="173059" name="Rectangle 2"/>
          <p:cNvSpPr>
            <a:spLocks noGrp="1" noChangeArrowheads="1"/>
          </p:cNvSpPr>
          <p:nvPr>
            <p:ph type="title"/>
          </p:nvPr>
        </p:nvSpPr>
        <p:spPr>
          <a:xfrm>
            <a:off x="685800" y="685800"/>
            <a:ext cx="7772400" cy="1143000"/>
          </a:xfrm>
        </p:spPr>
        <p:txBody>
          <a:bodyPr/>
          <a:lstStyle/>
          <a:p>
            <a:pPr eaLnBrk="1" hangingPunct="1"/>
            <a:r>
              <a:rPr lang="en-US"/>
              <a:t>Attacks on Streaming Media</a:t>
            </a:r>
          </a:p>
        </p:txBody>
      </p:sp>
      <p:sp>
        <p:nvSpPr>
          <p:cNvPr id="173060" name="Rectangle 3"/>
          <p:cNvSpPr>
            <a:spLocks noGrp="1" noChangeArrowheads="1"/>
          </p:cNvSpPr>
          <p:nvPr>
            <p:ph type="body" idx="1"/>
          </p:nvPr>
        </p:nvSpPr>
        <p:spPr>
          <a:xfrm>
            <a:off x="685800" y="1981200"/>
            <a:ext cx="7772400" cy="4038600"/>
          </a:xfrm>
        </p:spPr>
        <p:txBody>
          <a:bodyPr/>
          <a:lstStyle/>
          <a:p>
            <a:pPr eaLnBrk="1" hangingPunct="1">
              <a:lnSpc>
                <a:spcPct val="90000"/>
              </a:lnSpc>
            </a:pPr>
            <a:r>
              <a:rPr lang="en-US"/>
              <a:t>Spoof the stream between endpoints</a:t>
            </a:r>
          </a:p>
          <a:p>
            <a:pPr eaLnBrk="1" hangingPunct="1">
              <a:lnSpc>
                <a:spcPct val="90000"/>
              </a:lnSpc>
            </a:pPr>
            <a:r>
              <a:rPr lang="en-US"/>
              <a:t>Man in the middle</a:t>
            </a:r>
          </a:p>
          <a:p>
            <a:pPr eaLnBrk="1" hangingPunct="1">
              <a:lnSpc>
                <a:spcPct val="90000"/>
              </a:lnSpc>
            </a:pPr>
            <a:r>
              <a:rPr lang="en-US"/>
              <a:t>Replay and/or redistribute data</a:t>
            </a:r>
          </a:p>
          <a:p>
            <a:pPr eaLnBrk="1" hangingPunct="1">
              <a:lnSpc>
                <a:spcPct val="90000"/>
              </a:lnSpc>
            </a:pPr>
            <a:r>
              <a:rPr lang="en-US" b="1">
                <a:solidFill>
                  <a:schemeClr val="accent2"/>
                </a:solidFill>
              </a:rPr>
              <a:t>Capture the plaintext</a:t>
            </a:r>
            <a:endParaRPr lang="en-US"/>
          </a:p>
          <a:p>
            <a:pPr lvl="1" eaLnBrk="1" hangingPunct="1">
              <a:lnSpc>
                <a:spcPct val="90000"/>
              </a:lnSpc>
            </a:pPr>
            <a:r>
              <a:rPr lang="en-US"/>
              <a:t>This is the threat we are concerned with</a:t>
            </a:r>
          </a:p>
          <a:p>
            <a:pPr lvl="1" eaLnBrk="1" hangingPunct="1">
              <a:lnSpc>
                <a:spcPct val="90000"/>
              </a:lnSpc>
            </a:pPr>
            <a:r>
              <a:rPr lang="en-US"/>
              <a:t>Must prevent malicious software from capturing plaintext stream at client end</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6446FCD-E73F-014A-821C-05FD8CF8AD37}" type="slidenum">
              <a:rPr lang="en-US" smtClean="0">
                <a:latin typeface="Times New Roman" charset="0"/>
              </a:rPr>
              <a:pPr/>
              <a:t>159</a:t>
            </a:fld>
            <a:endParaRPr lang="en-US" smtClean="0">
              <a:latin typeface="Times New Roman" charset="0"/>
            </a:endParaRPr>
          </a:p>
        </p:txBody>
      </p:sp>
      <p:sp>
        <p:nvSpPr>
          <p:cNvPr id="174083" name="Rectangle 2"/>
          <p:cNvSpPr>
            <a:spLocks noGrp="1" noChangeArrowheads="1"/>
          </p:cNvSpPr>
          <p:nvPr>
            <p:ph type="title"/>
          </p:nvPr>
        </p:nvSpPr>
        <p:spPr>
          <a:xfrm>
            <a:off x="685800" y="457200"/>
            <a:ext cx="7772400" cy="990600"/>
          </a:xfrm>
        </p:spPr>
        <p:txBody>
          <a:bodyPr/>
          <a:lstStyle/>
          <a:p>
            <a:pPr eaLnBrk="1" hangingPunct="1"/>
            <a:r>
              <a:rPr lang="en-US"/>
              <a:t>Design Features</a:t>
            </a:r>
          </a:p>
        </p:txBody>
      </p:sp>
      <p:sp>
        <p:nvSpPr>
          <p:cNvPr id="174084" name="Rectangle 3"/>
          <p:cNvSpPr>
            <a:spLocks noGrp="1" noChangeArrowheads="1"/>
          </p:cNvSpPr>
          <p:nvPr>
            <p:ph type="body" idx="1"/>
          </p:nvPr>
        </p:nvSpPr>
        <p:spPr>
          <a:xfrm>
            <a:off x="685800" y="1600200"/>
            <a:ext cx="7848600" cy="4495800"/>
          </a:xfrm>
        </p:spPr>
        <p:txBody>
          <a:bodyPr/>
          <a:lstStyle/>
          <a:p>
            <a:pPr eaLnBrk="1" hangingPunct="1">
              <a:lnSpc>
                <a:spcPct val="80000"/>
              </a:lnSpc>
            </a:pPr>
            <a:r>
              <a:rPr lang="en-US" sz="2800"/>
              <a:t>Scrambling algorithms</a:t>
            </a:r>
          </a:p>
          <a:p>
            <a:pPr lvl="1" eaLnBrk="1" hangingPunct="1">
              <a:lnSpc>
                <a:spcPct val="80000"/>
              </a:lnSpc>
            </a:pPr>
            <a:r>
              <a:rPr lang="en-US" sz="2400"/>
              <a:t>Encryption-like algorithms</a:t>
            </a:r>
          </a:p>
          <a:p>
            <a:pPr lvl="1" eaLnBrk="1" hangingPunct="1">
              <a:lnSpc>
                <a:spcPct val="80000"/>
              </a:lnSpc>
            </a:pPr>
            <a:r>
              <a:rPr lang="en-US" sz="2400"/>
              <a:t>Many distinct algorithms available</a:t>
            </a:r>
          </a:p>
          <a:p>
            <a:pPr lvl="1" eaLnBrk="1" hangingPunct="1">
              <a:lnSpc>
                <a:spcPct val="80000"/>
              </a:lnSpc>
            </a:pPr>
            <a:r>
              <a:rPr lang="en-US" sz="2400"/>
              <a:t>A strong form of metamorphism!</a:t>
            </a:r>
          </a:p>
          <a:p>
            <a:pPr eaLnBrk="1" hangingPunct="1">
              <a:lnSpc>
                <a:spcPct val="80000"/>
              </a:lnSpc>
            </a:pPr>
            <a:r>
              <a:rPr lang="en-US" sz="2800"/>
              <a:t>Negotiation of scrambling algorithm</a:t>
            </a:r>
          </a:p>
          <a:p>
            <a:pPr lvl="1" eaLnBrk="1" hangingPunct="1">
              <a:lnSpc>
                <a:spcPct val="80000"/>
              </a:lnSpc>
            </a:pPr>
            <a:r>
              <a:rPr lang="en-US" sz="2400"/>
              <a:t>Server and client must both know the algorithm </a:t>
            </a:r>
          </a:p>
          <a:p>
            <a:pPr eaLnBrk="1" hangingPunct="1">
              <a:lnSpc>
                <a:spcPct val="80000"/>
              </a:lnSpc>
            </a:pPr>
            <a:r>
              <a:rPr lang="en-US" sz="2800"/>
              <a:t>Decryption at receiver end</a:t>
            </a:r>
          </a:p>
          <a:p>
            <a:pPr lvl="1" eaLnBrk="1" hangingPunct="1">
              <a:lnSpc>
                <a:spcPct val="80000"/>
              </a:lnSpc>
            </a:pPr>
            <a:r>
              <a:rPr lang="en-US" sz="2400"/>
              <a:t>To remove the strong encryption</a:t>
            </a:r>
          </a:p>
          <a:p>
            <a:pPr eaLnBrk="1" hangingPunct="1">
              <a:lnSpc>
                <a:spcPct val="80000"/>
              </a:lnSpc>
            </a:pPr>
            <a:r>
              <a:rPr lang="en-US" sz="2800"/>
              <a:t>De-scrambling in device driver</a:t>
            </a:r>
          </a:p>
          <a:p>
            <a:pPr lvl="1" eaLnBrk="1" hangingPunct="1">
              <a:lnSpc>
                <a:spcPct val="80000"/>
              </a:lnSpc>
            </a:pPr>
            <a:r>
              <a:rPr lang="en-US" sz="2400"/>
              <a:t>De-scramble just prior to rendering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9B4DB10-07AA-6548-97C7-800DE625DE6B}" type="slidenum">
              <a:rPr lang="en-US" smtClean="0">
                <a:latin typeface="Times New Roman" charset="0"/>
              </a:rPr>
              <a:pPr/>
              <a:t>16</a:t>
            </a:fld>
            <a:endParaRPr lang="en-US" smtClean="0">
              <a:latin typeface="Times New Roman" charset="0"/>
            </a:endParaRPr>
          </a:p>
        </p:txBody>
      </p:sp>
      <p:sp>
        <p:nvSpPr>
          <p:cNvPr id="28675" name="Rectangle 2"/>
          <p:cNvSpPr>
            <a:spLocks noGrp="1" noChangeArrowheads="1"/>
          </p:cNvSpPr>
          <p:nvPr>
            <p:ph type="title"/>
          </p:nvPr>
        </p:nvSpPr>
        <p:spPr>
          <a:xfrm>
            <a:off x="685800" y="381000"/>
            <a:ext cx="7772400" cy="1143000"/>
          </a:xfrm>
        </p:spPr>
        <p:txBody>
          <a:bodyPr/>
          <a:lstStyle/>
          <a:p>
            <a:pPr eaLnBrk="1" hangingPunct="1"/>
            <a:r>
              <a:rPr lang="en-US" dirty="0"/>
              <a:t>Simple Buffer Overflow</a:t>
            </a:r>
          </a:p>
        </p:txBody>
      </p:sp>
      <p:sp>
        <p:nvSpPr>
          <p:cNvPr id="28676" name="Rectangle 4"/>
          <p:cNvSpPr>
            <a:spLocks noGrp="1" noChangeArrowheads="1"/>
          </p:cNvSpPr>
          <p:nvPr>
            <p:ph type="body" idx="1"/>
          </p:nvPr>
        </p:nvSpPr>
        <p:spPr>
          <a:xfrm>
            <a:off x="685800" y="1600200"/>
            <a:ext cx="8001000" cy="1524000"/>
          </a:xfrm>
        </p:spPr>
        <p:txBody>
          <a:bodyPr/>
          <a:lstStyle/>
          <a:p>
            <a:pPr eaLnBrk="1" hangingPunct="1">
              <a:lnSpc>
                <a:spcPct val="90000"/>
              </a:lnSpc>
              <a:spcAft>
                <a:spcPts val="600"/>
              </a:spcAft>
            </a:pPr>
            <a:r>
              <a:rPr lang="en-US" sz="2800" dirty="0"/>
              <a:t>Consider </a:t>
            </a:r>
            <a:r>
              <a:rPr lang="en-US" sz="2800" dirty="0" err="1"/>
              <a:t>boolean</a:t>
            </a:r>
            <a:r>
              <a:rPr lang="en-US" sz="2800" dirty="0"/>
              <a:t> flag for authentication</a:t>
            </a:r>
          </a:p>
          <a:p>
            <a:pPr eaLnBrk="1" hangingPunct="1">
              <a:lnSpc>
                <a:spcPct val="90000"/>
              </a:lnSpc>
              <a:spcAft>
                <a:spcPts val="600"/>
              </a:spcAft>
            </a:pPr>
            <a:r>
              <a:rPr lang="en-US" sz="2800" dirty="0"/>
              <a:t>Buffer overflow could overwrite flag allowing anyone to </a:t>
            </a:r>
            <a:r>
              <a:rPr lang="en-US" sz="2800" dirty="0" smtClean="0"/>
              <a:t>authenticate</a:t>
            </a:r>
            <a:endParaRPr lang="en-US" sz="2800" dirty="0"/>
          </a:p>
        </p:txBody>
      </p:sp>
      <p:pic>
        <p:nvPicPr>
          <p:cNvPr id="28677" name="Picture 5" descr=" buff.tiff                                                      000A0185Macintosh HD                   ABA78158:"/>
          <p:cNvPicPr>
            <a:picLocks noChangeAspect="1" noChangeArrowheads="1"/>
          </p:cNvPicPr>
          <p:nvPr/>
        </p:nvPicPr>
        <p:blipFill>
          <a:blip r:embed="rId4"/>
          <a:srcRect/>
          <a:stretch>
            <a:fillRect/>
          </a:stretch>
        </p:blipFill>
        <p:spPr bwMode="auto">
          <a:xfrm>
            <a:off x="1676400" y="3886200"/>
            <a:ext cx="4984750" cy="996950"/>
          </a:xfrm>
          <a:prstGeom prst="rect">
            <a:avLst/>
          </a:prstGeom>
          <a:noFill/>
          <a:ln w="9525">
            <a:noFill/>
            <a:miter lim="800000"/>
            <a:headEnd/>
            <a:tailEnd/>
          </a:ln>
        </p:spPr>
      </p:pic>
      <p:sp>
        <p:nvSpPr>
          <p:cNvPr id="28678" name="Rectangle 6"/>
          <p:cNvSpPr>
            <a:spLocks noChangeArrowheads="1"/>
          </p:cNvSpPr>
          <p:nvPr/>
        </p:nvSpPr>
        <p:spPr bwMode="auto">
          <a:xfrm>
            <a:off x="2511425" y="3651250"/>
            <a:ext cx="1146175" cy="517525"/>
          </a:xfrm>
          <a:prstGeom prst="rect">
            <a:avLst/>
          </a:prstGeom>
          <a:noFill/>
          <a:ln w="9525">
            <a:noFill/>
            <a:miter lim="800000"/>
            <a:headEnd/>
            <a:tailEnd/>
          </a:ln>
        </p:spPr>
        <p:txBody>
          <a:bodyPr wrap="none">
            <a:prstTxWarp prst="textNoShape">
              <a:avLst/>
            </a:prstTxWarp>
            <a:spAutoFit/>
          </a:bodyPr>
          <a:lstStyle/>
          <a:p>
            <a:r>
              <a:rPr lang="en-US"/>
              <a:t>buffer</a:t>
            </a:r>
          </a:p>
        </p:txBody>
      </p:sp>
      <p:sp>
        <p:nvSpPr>
          <p:cNvPr id="150535" name="Rectangle 7"/>
          <p:cNvSpPr>
            <a:spLocks noChangeArrowheads="1"/>
          </p:cNvSpPr>
          <p:nvPr/>
        </p:nvSpPr>
        <p:spPr bwMode="auto">
          <a:xfrm>
            <a:off x="5116513" y="4130675"/>
            <a:ext cx="369887" cy="517525"/>
          </a:xfrm>
          <a:prstGeom prst="rect">
            <a:avLst/>
          </a:prstGeom>
          <a:noFill/>
          <a:ln w="9525">
            <a:noFill/>
            <a:miter lim="800000"/>
            <a:headEnd/>
            <a:tailEnd/>
          </a:ln>
        </p:spPr>
        <p:txBody>
          <a:bodyPr wrap="none">
            <a:prstTxWarp prst="textNoShape">
              <a:avLst/>
            </a:prstTxWarp>
            <a:spAutoFit/>
          </a:bodyPr>
          <a:lstStyle/>
          <a:p>
            <a:r>
              <a:rPr lang="en-US"/>
              <a:t>F</a:t>
            </a:r>
          </a:p>
        </p:txBody>
      </p:sp>
      <p:sp>
        <p:nvSpPr>
          <p:cNvPr id="28680" name="Line 8"/>
          <p:cNvSpPr>
            <a:spLocks noChangeShapeType="1"/>
          </p:cNvSpPr>
          <p:nvPr/>
        </p:nvSpPr>
        <p:spPr bwMode="auto">
          <a:xfrm>
            <a:off x="2133600" y="4946650"/>
            <a:ext cx="2667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50537" name="Rectangle 9"/>
          <p:cNvSpPr>
            <a:spLocks noChangeArrowheads="1"/>
          </p:cNvSpPr>
          <p:nvPr/>
        </p:nvSpPr>
        <p:spPr bwMode="auto">
          <a:xfrm>
            <a:off x="5105400" y="4130675"/>
            <a:ext cx="396875"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T</a:t>
            </a:r>
          </a:p>
        </p:txBody>
      </p:sp>
      <p:sp>
        <p:nvSpPr>
          <p:cNvPr id="28682" name="Rectangle 13"/>
          <p:cNvSpPr>
            <a:spLocks noChangeArrowheads="1"/>
          </p:cNvSpPr>
          <p:nvPr/>
        </p:nvSpPr>
        <p:spPr bwMode="auto">
          <a:xfrm>
            <a:off x="2286000" y="4124325"/>
            <a:ext cx="369888" cy="517525"/>
          </a:xfrm>
          <a:prstGeom prst="rect">
            <a:avLst/>
          </a:prstGeom>
          <a:noFill/>
          <a:ln w="9525">
            <a:noFill/>
            <a:miter lim="800000"/>
            <a:headEnd/>
            <a:tailEnd/>
          </a:ln>
        </p:spPr>
        <p:txBody>
          <a:bodyPr wrap="none">
            <a:prstTxWarp prst="textNoShape">
              <a:avLst/>
            </a:prstTxWarp>
            <a:spAutoFit/>
          </a:bodyPr>
          <a:lstStyle/>
          <a:p>
            <a:r>
              <a:rPr lang="en-US"/>
              <a:t>F</a:t>
            </a:r>
            <a:endParaRPr lang="en-US" b="1">
              <a:solidFill>
                <a:srgbClr val="FF0000"/>
              </a:solidFill>
            </a:endParaRPr>
          </a:p>
        </p:txBody>
      </p:sp>
      <p:sp>
        <p:nvSpPr>
          <p:cNvPr id="28683" name="Rectangle 14"/>
          <p:cNvSpPr>
            <a:spLocks noChangeArrowheads="1"/>
          </p:cNvSpPr>
          <p:nvPr/>
        </p:nvSpPr>
        <p:spPr bwMode="auto">
          <a:xfrm>
            <a:off x="2641600" y="4124325"/>
            <a:ext cx="427038" cy="517525"/>
          </a:xfrm>
          <a:prstGeom prst="rect">
            <a:avLst/>
          </a:prstGeom>
          <a:noFill/>
          <a:ln w="9525">
            <a:noFill/>
            <a:miter lim="800000"/>
            <a:headEnd/>
            <a:tailEnd/>
          </a:ln>
        </p:spPr>
        <p:txBody>
          <a:bodyPr wrap="none">
            <a:prstTxWarp prst="textNoShape">
              <a:avLst/>
            </a:prstTxWarp>
            <a:spAutoFit/>
          </a:bodyPr>
          <a:lstStyle/>
          <a:p>
            <a:r>
              <a:rPr lang="en-US"/>
              <a:t>O</a:t>
            </a:r>
            <a:endParaRPr lang="en-US" b="1">
              <a:solidFill>
                <a:srgbClr val="FF0000"/>
              </a:solidFill>
            </a:endParaRPr>
          </a:p>
        </p:txBody>
      </p:sp>
      <p:sp>
        <p:nvSpPr>
          <p:cNvPr id="28684" name="Rectangle 15"/>
          <p:cNvSpPr>
            <a:spLocks noChangeArrowheads="1"/>
          </p:cNvSpPr>
          <p:nvPr/>
        </p:nvSpPr>
        <p:spPr bwMode="auto">
          <a:xfrm>
            <a:off x="2971800" y="4124325"/>
            <a:ext cx="407988" cy="517525"/>
          </a:xfrm>
          <a:prstGeom prst="rect">
            <a:avLst/>
          </a:prstGeom>
          <a:noFill/>
          <a:ln w="9525">
            <a:noFill/>
            <a:miter lim="800000"/>
            <a:headEnd/>
            <a:tailEnd/>
          </a:ln>
        </p:spPr>
        <p:txBody>
          <a:bodyPr wrap="none">
            <a:prstTxWarp prst="textNoShape">
              <a:avLst/>
            </a:prstTxWarp>
            <a:spAutoFit/>
          </a:bodyPr>
          <a:lstStyle/>
          <a:p>
            <a:r>
              <a:rPr lang="en-US"/>
              <a:t>U</a:t>
            </a:r>
            <a:endParaRPr lang="en-US" b="1">
              <a:solidFill>
                <a:srgbClr val="FF0000"/>
              </a:solidFill>
            </a:endParaRPr>
          </a:p>
        </p:txBody>
      </p:sp>
      <p:sp>
        <p:nvSpPr>
          <p:cNvPr id="28685" name="Rectangle 16"/>
          <p:cNvSpPr>
            <a:spLocks noChangeArrowheads="1"/>
          </p:cNvSpPr>
          <p:nvPr/>
        </p:nvSpPr>
        <p:spPr bwMode="auto">
          <a:xfrm>
            <a:off x="3352800" y="4124325"/>
            <a:ext cx="376238" cy="517525"/>
          </a:xfrm>
          <a:prstGeom prst="rect">
            <a:avLst/>
          </a:prstGeom>
          <a:noFill/>
          <a:ln w="9525">
            <a:noFill/>
            <a:miter lim="800000"/>
            <a:headEnd/>
            <a:tailEnd/>
          </a:ln>
        </p:spPr>
        <p:txBody>
          <a:bodyPr wrap="none">
            <a:prstTxWarp prst="textNoShape">
              <a:avLst/>
            </a:prstTxWarp>
            <a:spAutoFit/>
          </a:bodyPr>
          <a:lstStyle/>
          <a:p>
            <a:r>
              <a:rPr lang="en-US"/>
              <a:t>R</a:t>
            </a:r>
            <a:endParaRPr lang="en-US" b="1">
              <a:solidFill>
                <a:srgbClr val="FF0000"/>
              </a:solidFill>
            </a:endParaRPr>
          </a:p>
        </p:txBody>
      </p:sp>
      <p:sp>
        <p:nvSpPr>
          <p:cNvPr id="28686" name="Rectangle 17"/>
          <p:cNvSpPr>
            <a:spLocks noChangeArrowheads="1"/>
          </p:cNvSpPr>
          <p:nvPr/>
        </p:nvSpPr>
        <p:spPr bwMode="auto">
          <a:xfrm>
            <a:off x="3708400" y="4124325"/>
            <a:ext cx="395288" cy="517525"/>
          </a:xfrm>
          <a:prstGeom prst="rect">
            <a:avLst/>
          </a:prstGeom>
          <a:noFill/>
          <a:ln w="9525">
            <a:noFill/>
            <a:miter lim="800000"/>
            <a:headEnd/>
            <a:tailEnd/>
          </a:ln>
        </p:spPr>
        <p:txBody>
          <a:bodyPr wrap="none">
            <a:prstTxWarp prst="textNoShape">
              <a:avLst/>
            </a:prstTxWarp>
            <a:spAutoFit/>
          </a:bodyPr>
          <a:lstStyle/>
          <a:p>
            <a:r>
              <a:rPr lang="en-US"/>
              <a:t>S</a:t>
            </a:r>
            <a:endParaRPr lang="en-US" b="1">
              <a:solidFill>
                <a:srgbClr val="FF0000"/>
              </a:solidFill>
            </a:endParaRPr>
          </a:p>
        </p:txBody>
      </p:sp>
      <p:sp>
        <p:nvSpPr>
          <p:cNvPr id="28687" name="Rectangle 18"/>
          <p:cNvSpPr>
            <a:spLocks noChangeArrowheads="1"/>
          </p:cNvSpPr>
          <p:nvPr/>
        </p:nvSpPr>
        <p:spPr bwMode="auto">
          <a:xfrm>
            <a:off x="4038600" y="4124325"/>
            <a:ext cx="368300" cy="517525"/>
          </a:xfrm>
          <a:prstGeom prst="rect">
            <a:avLst/>
          </a:prstGeom>
          <a:noFill/>
          <a:ln w="9525">
            <a:noFill/>
            <a:miter lim="800000"/>
            <a:headEnd/>
            <a:tailEnd/>
          </a:ln>
        </p:spPr>
        <p:txBody>
          <a:bodyPr wrap="none">
            <a:prstTxWarp prst="textNoShape">
              <a:avLst/>
            </a:prstTxWarp>
            <a:spAutoFit/>
          </a:bodyPr>
          <a:lstStyle/>
          <a:p>
            <a:r>
              <a:rPr lang="en-US"/>
              <a:t>C</a:t>
            </a:r>
            <a:endParaRPr lang="en-US" b="1">
              <a:solidFill>
                <a:srgbClr val="FF0000"/>
              </a:solidFill>
            </a:endParaRPr>
          </a:p>
        </p:txBody>
      </p:sp>
      <p:sp>
        <p:nvSpPr>
          <p:cNvPr id="28688" name="Rectangle 19"/>
          <p:cNvSpPr>
            <a:spLocks noChangeArrowheads="1"/>
          </p:cNvSpPr>
          <p:nvPr/>
        </p:nvSpPr>
        <p:spPr bwMode="auto">
          <a:xfrm>
            <a:off x="4572000" y="4124325"/>
            <a:ext cx="635000" cy="517525"/>
          </a:xfrm>
          <a:prstGeom prst="rect">
            <a:avLst/>
          </a:prstGeom>
          <a:noFill/>
          <a:ln w="9525">
            <a:noFill/>
            <a:miter lim="800000"/>
            <a:headEnd/>
            <a:tailEnd/>
          </a:ln>
        </p:spPr>
        <p:txBody>
          <a:bodyPr>
            <a:prstTxWarp prst="textNoShape">
              <a:avLst/>
            </a:prstTxWarp>
            <a:spAutoFit/>
          </a:bodyPr>
          <a:lstStyle/>
          <a:p>
            <a:r>
              <a:rPr lang="en-US" b="1"/>
              <a:t>…</a:t>
            </a:r>
            <a:endParaRPr lang="en-US" b="1">
              <a:solidFill>
                <a:srgbClr val="FF0000"/>
              </a:solidFill>
            </a:endParaRPr>
          </a:p>
        </p:txBody>
      </p:sp>
      <p:sp>
        <p:nvSpPr>
          <p:cNvPr id="28689" name="Line 33"/>
          <p:cNvSpPr>
            <a:spLocks noChangeShapeType="1"/>
          </p:cNvSpPr>
          <p:nvPr/>
        </p:nvSpPr>
        <p:spPr bwMode="auto">
          <a:xfrm>
            <a:off x="5257800" y="3581400"/>
            <a:ext cx="0" cy="381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8690" name="Rectangle 34"/>
          <p:cNvSpPr>
            <a:spLocks noChangeArrowheads="1"/>
          </p:cNvSpPr>
          <p:nvPr/>
        </p:nvSpPr>
        <p:spPr bwMode="auto">
          <a:xfrm>
            <a:off x="4419600" y="3048000"/>
            <a:ext cx="1909763" cy="517525"/>
          </a:xfrm>
          <a:prstGeom prst="rect">
            <a:avLst/>
          </a:prstGeom>
          <a:noFill/>
          <a:ln w="9525">
            <a:noFill/>
            <a:miter lim="800000"/>
            <a:headEnd/>
            <a:tailEnd/>
          </a:ln>
        </p:spPr>
        <p:txBody>
          <a:bodyPr wrap="none">
            <a:prstTxWarp prst="textNoShape">
              <a:avLst/>
            </a:prstTxWarp>
            <a:spAutoFit/>
          </a:bodyPr>
          <a:lstStyle/>
          <a:p>
            <a:r>
              <a:rPr lang="en-US"/>
              <a:t>Boolean flag</a:t>
            </a:r>
          </a:p>
        </p:txBody>
      </p:sp>
      <p:sp>
        <p:nvSpPr>
          <p:cNvPr id="150564" name="Rectangle 36"/>
          <p:cNvSpPr>
            <a:spLocks noChangeArrowheads="1"/>
          </p:cNvSpPr>
          <p:nvPr/>
        </p:nvSpPr>
        <p:spPr bwMode="auto">
          <a:xfrm>
            <a:off x="685800" y="5105400"/>
            <a:ext cx="7620000" cy="1066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dirty="0"/>
              <a:t>In some cases, Trudy need not be so lucky as in this example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499"/>
                                          </p:stCondLst>
                                        </p:cTn>
                                        <p:tgtEl>
                                          <p:spTgt spid="150535"/>
                                        </p:tgtEl>
                                        <p:attrNameLst>
                                          <p:attrName>style.visibility</p:attrName>
                                        </p:attrNameLst>
                                      </p:cBhvr>
                                      <p:to>
                                        <p:strVal val="hidden"/>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0537"/>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2" name="Applause"/>
                                        </p:tgtEl>
                                      </p:cMediaNode>
                                    </p:audio>
                                  </p:sub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50564"/>
                                        </p:tgtEl>
                                        <p:attrNameLst>
                                          <p:attrName>style.visibility</p:attrName>
                                        </p:attrNameLst>
                                      </p:cBhvr>
                                      <p:to>
                                        <p:strVal val="visible"/>
                                      </p:to>
                                    </p:set>
                                    <p:anim calcmode="lin" valueType="num">
                                      <p:cBhvr additive="base">
                                        <p:cTn id="14" dur="500" fill="hold"/>
                                        <p:tgtEl>
                                          <p:spTgt spid="150564"/>
                                        </p:tgtEl>
                                        <p:attrNameLst>
                                          <p:attrName>ppt_x</p:attrName>
                                        </p:attrNameLst>
                                      </p:cBhvr>
                                      <p:tavLst>
                                        <p:tav tm="0">
                                          <p:val>
                                            <p:strVal val="#ppt_x"/>
                                          </p:val>
                                        </p:tav>
                                        <p:tav tm="100000">
                                          <p:val>
                                            <p:strVal val="#ppt_x"/>
                                          </p:val>
                                        </p:tav>
                                      </p:tavLst>
                                    </p:anim>
                                    <p:anim calcmode="lin" valueType="num">
                                      <p:cBhvr additive="base">
                                        <p:cTn id="15" dur="500" fill="hold"/>
                                        <p:tgtEl>
                                          <p:spTgt spid="15056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3" name="Cymbal"/>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 grpId="0" autoUpdateAnimBg="0"/>
      <p:bldP spid="150537" grpId="0" autoUpdateAnimBg="0"/>
      <p:bldP spid="150564"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5205DE5-DE2A-214E-8604-469EAB8624BA}" type="slidenum">
              <a:rPr lang="en-US" smtClean="0">
                <a:latin typeface="Times New Roman" charset="0"/>
              </a:rPr>
              <a:pPr/>
              <a:t>160</a:t>
            </a:fld>
            <a:endParaRPr lang="en-US" smtClean="0">
              <a:latin typeface="Times New Roman" charset="0"/>
            </a:endParaRPr>
          </a:p>
        </p:txBody>
      </p:sp>
      <p:sp>
        <p:nvSpPr>
          <p:cNvPr id="175107" name="Rectangle 2"/>
          <p:cNvSpPr>
            <a:spLocks noGrp="1" noChangeArrowheads="1"/>
          </p:cNvSpPr>
          <p:nvPr>
            <p:ph type="title"/>
          </p:nvPr>
        </p:nvSpPr>
        <p:spPr/>
        <p:txBody>
          <a:bodyPr/>
          <a:lstStyle/>
          <a:p>
            <a:pPr eaLnBrk="1" hangingPunct="1"/>
            <a:r>
              <a:rPr lang="en-US"/>
              <a:t>Scrambling Algorithms</a:t>
            </a:r>
          </a:p>
        </p:txBody>
      </p:sp>
      <p:sp>
        <p:nvSpPr>
          <p:cNvPr id="175108" name="Rectangle 3"/>
          <p:cNvSpPr>
            <a:spLocks noGrp="1" noChangeArrowheads="1"/>
          </p:cNvSpPr>
          <p:nvPr>
            <p:ph type="body" idx="1"/>
          </p:nvPr>
        </p:nvSpPr>
        <p:spPr>
          <a:xfrm>
            <a:off x="685800" y="1981200"/>
            <a:ext cx="8001000" cy="4114800"/>
          </a:xfrm>
        </p:spPr>
        <p:txBody>
          <a:bodyPr/>
          <a:lstStyle/>
          <a:p>
            <a:pPr eaLnBrk="1" hangingPunct="1">
              <a:lnSpc>
                <a:spcPct val="90000"/>
              </a:lnSpc>
            </a:pPr>
            <a:r>
              <a:rPr lang="en-US"/>
              <a:t>Server has a large set of scrambling algorithms</a:t>
            </a:r>
          </a:p>
          <a:p>
            <a:pPr lvl="1" eaLnBrk="1" hangingPunct="1">
              <a:lnSpc>
                <a:spcPct val="90000"/>
              </a:lnSpc>
            </a:pPr>
            <a:r>
              <a:rPr lang="en-US"/>
              <a:t>Suppose </a:t>
            </a:r>
            <a:r>
              <a:rPr lang="en-US">
                <a:latin typeface="Times-Roman" charset="0"/>
              </a:rPr>
              <a:t>N</a:t>
            </a:r>
            <a:r>
              <a:rPr lang="en-US"/>
              <a:t> of these numbered 1 thru </a:t>
            </a:r>
            <a:r>
              <a:rPr lang="en-US">
                <a:latin typeface="Times-Roman" charset="0"/>
              </a:rPr>
              <a:t>N</a:t>
            </a:r>
            <a:endParaRPr lang="en-US"/>
          </a:p>
          <a:p>
            <a:pPr eaLnBrk="1" hangingPunct="1">
              <a:lnSpc>
                <a:spcPct val="90000"/>
              </a:lnSpc>
            </a:pPr>
            <a:r>
              <a:rPr lang="en-US"/>
              <a:t>Each client has a subset of algorithms</a:t>
            </a:r>
          </a:p>
          <a:p>
            <a:pPr lvl="1" eaLnBrk="1" hangingPunct="1">
              <a:lnSpc>
                <a:spcPct val="90000"/>
              </a:lnSpc>
            </a:pPr>
            <a:r>
              <a:rPr lang="en-US"/>
              <a:t>For example: </a:t>
            </a:r>
            <a:r>
              <a:rPr lang="en-US">
                <a:latin typeface="Times-Roman" charset="0"/>
              </a:rPr>
              <a:t>LIST = {12,45,2,37,23,31}</a:t>
            </a:r>
            <a:endParaRPr lang="en-US"/>
          </a:p>
          <a:p>
            <a:pPr eaLnBrk="1" hangingPunct="1">
              <a:lnSpc>
                <a:spcPct val="90000"/>
              </a:lnSpc>
            </a:pPr>
            <a:r>
              <a:rPr lang="en-US"/>
              <a:t>The</a:t>
            </a:r>
            <a:r>
              <a:rPr lang="en-US">
                <a:latin typeface="Times-Roman" charset="0"/>
              </a:rPr>
              <a:t> LIST</a:t>
            </a:r>
            <a:r>
              <a:rPr lang="en-US"/>
              <a:t> is stored on client, encrypted with server’s key: </a:t>
            </a:r>
            <a:r>
              <a:rPr lang="en-US">
                <a:latin typeface="Times-Roman" charset="0"/>
              </a:rPr>
              <a:t>E(LIST,K</a:t>
            </a:r>
            <a:r>
              <a:rPr lang="en-US" baseline="-25000">
                <a:latin typeface="Times-Roman" charset="0"/>
              </a:rPr>
              <a:t>server</a:t>
            </a:r>
            <a:r>
              <a:rPr lang="en-US">
                <a:latin typeface="Times-Roman" charset="0"/>
              </a:rPr>
              <a:t>)</a:t>
            </a:r>
            <a:r>
              <a:rPr lang="en-US"/>
              <a:t>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29A7F4-15F6-D341-807D-58E1D3929689}" type="slidenum">
              <a:rPr lang="en-US" smtClean="0">
                <a:latin typeface="Times New Roman" charset="0"/>
              </a:rPr>
              <a:pPr/>
              <a:t>161</a:t>
            </a:fld>
            <a:endParaRPr lang="en-US" smtClean="0">
              <a:latin typeface="Times New Roman" charset="0"/>
            </a:endParaRPr>
          </a:p>
        </p:txBody>
      </p:sp>
      <p:sp>
        <p:nvSpPr>
          <p:cNvPr id="176131" name="Rectangle 2"/>
          <p:cNvSpPr>
            <a:spLocks noGrp="1" noChangeArrowheads="1"/>
          </p:cNvSpPr>
          <p:nvPr>
            <p:ph type="title"/>
          </p:nvPr>
        </p:nvSpPr>
        <p:spPr>
          <a:xfrm>
            <a:off x="685800" y="381000"/>
            <a:ext cx="7772400" cy="914400"/>
          </a:xfrm>
        </p:spPr>
        <p:txBody>
          <a:bodyPr/>
          <a:lstStyle/>
          <a:p>
            <a:pPr eaLnBrk="1" hangingPunct="1"/>
            <a:r>
              <a:rPr lang="en-US"/>
              <a:t>Server-side Scrambling</a:t>
            </a:r>
          </a:p>
        </p:txBody>
      </p:sp>
      <p:sp>
        <p:nvSpPr>
          <p:cNvPr id="494595" name="Rectangle 3"/>
          <p:cNvSpPr>
            <a:spLocks noGrp="1" noChangeArrowheads="1"/>
          </p:cNvSpPr>
          <p:nvPr>
            <p:ph type="body" idx="1"/>
          </p:nvPr>
        </p:nvSpPr>
        <p:spPr>
          <a:xfrm>
            <a:off x="685800" y="1447800"/>
            <a:ext cx="7772400" cy="609600"/>
          </a:xfrm>
        </p:spPr>
        <p:txBody>
          <a:bodyPr/>
          <a:lstStyle/>
          <a:p>
            <a:pPr eaLnBrk="1" hangingPunct="1"/>
            <a:r>
              <a:rPr lang="en-US" sz="2800"/>
              <a:t>On server side</a:t>
            </a:r>
          </a:p>
        </p:txBody>
      </p:sp>
      <p:sp>
        <p:nvSpPr>
          <p:cNvPr id="494596" name="Rectangle 4"/>
          <p:cNvSpPr>
            <a:spLocks noChangeArrowheads="1"/>
          </p:cNvSpPr>
          <p:nvPr/>
        </p:nvSpPr>
        <p:spPr bwMode="auto">
          <a:xfrm>
            <a:off x="304800" y="2420938"/>
            <a:ext cx="846138"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data</a:t>
            </a:r>
            <a:endParaRPr lang="en-US"/>
          </a:p>
        </p:txBody>
      </p:sp>
      <p:sp>
        <p:nvSpPr>
          <p:cNvPr id="494597" name="Rectangle 5"/>
          <p:cNvSpPr>
            <a:spLocks noChangeArrowheads="1"/>
          </p:cNvSpPr>
          <p:nvPr/>
        </p:nvSpPr>
        <p:spPr bwMode="auto">
          <a:xfrm>
            <a:off x="3078163" y="2266950"/>
            <a:ext cx="1655762" cy="815975"/>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b="1">
                <a:solidFill>
                  <a:schemeClr val="accent2"/>
                </a:solidFill>
              </a:rPr>
              <a:t>scrambled</a:t>
            </a:r>
          </a:p>
          <a:p>
            <a:pPr algn="ctr">
              <a:lnSpc>
                <a:spcPct val="85000"/>
              </a:lnSpc>
            </a:pPr>
            <a:r>
              <a:rPr lang="en-US" b="1">
                <a:solidFill>
                  <a:schemeClr val="accent2"/>
                </a:solidFill>
              </a:rPr>
              <a:t>data</a:t>
            </a:r>
          </a:p>
        </p:txBody>
      </p:sp>
      <p:sp>
        <p:nvSpPr>
          <p:cNvPr id="494598" name="Rectangle 6"/>
          <p:cNvSpPr>
            <a:spLocks noChangeArrowheads="1"/>
          </p:cNvSpPr>
          <p:nvPr/>
        </p:nvSpPr>
        <p:spPr bwMode="auto">
          <a:xfrm>
            <a:off x="6627813" y="2209800"/>
            <a:ext cx="2363787" cy="815975"/>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a:t>encrypted</a:t>
            </a:r>
          </a:p>
          <a:p>
            <a:pPr algn="ctr">
              <a:lnSpc>
                <a:spcPct val="85000"/>
              </a:lnSpc>
            </a:pPr>
            <a:r>
              <a:rPr lang="en-US"/>
              <a:t>scrambled data</a:t>
            </a:r>
          </a:p>
        </p:txBody>
      </p:sp>
      <p:sp>
        <p:nvSpPr>
          <p:cNvPr id="494599" name="Line 7"/>
          <p:cNvSpPr>
            <a:spLocks noChangeShapeType="1"/>
          </p:cNvSpPr>
          <p:nvPr/>
        </p:nvSpPr>
        <p:spPr bwMode="auto">
          <a:xfrm>
            <a:off x="1219200" y="272573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4600" name="Line 8"/>
          <p:cNvSpPr>
            <a:spLocks noChangeShapeType="1"/>
          </p:cNvSpPr>
          <p:nvPr/>
        </p:nvSpPr>
        <p:spPr bwMode="auto">
          <a:xfrm>
            <a:off x="4724400" y="272573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4601" name="Rectangle 9"/>
          <p:cNvSpPr>
            <a:spLocks noChangeArrowheads="1"/>
          </p:cNvSpPr>
          <p:nvPr/>
        </p:nvSpPr>
        <p:spPr bwMode="auto">
          <a:xfrm>
            <a:off x="685800" y="3200400"/>
            <a:ext cx="8001000" cy="2895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Server must scramble data with an algorithm the client supports</a:t>
            </a:r>
          </a:p>
          <a:p>
            <a:pPr marL="342900" indent="-342900">
              <a:lnSpc>
                <a:spcPct val="90000"/>
              </a:lnSpc>
              <a:spcBef>
                <a:spcPct val="20000"/>
              </a:spcBef>
              <a:buClr>
                <a:schemeClr val="accent2"/>
              </a:buClr>
              <a:buSzPct val="75000"/>
              <a:buFont typeface="Wingdings" charset="2"/>
              <a:buChar char="q"/>
            </a:pPr>
            <a:r>
              <a:rPr lang="en-US" sz="2800"/>
              <a:t>Client must send server list of algorithms it supports</a:t>
            </a:r>
          </a:p>
          <a:p>
            <a:pPr marL="342900" indent="-342900">
              <a:lnSpc>
                <a:spcPct val="90000"/>
              </a:lnSpc>
              <a:spcBef>
                <a:spcPct val="20000"/>
              </a:spcBef>
              <a:buClr>
                <a:schemeClr val="accent2"/>
              </a:buClr>
              <a:buSzPct val="75000"/>
              <a:buFont typeface="Wingdings" charset="2"/>
              <a:buChar char="q"/>
            </a:pPr>
            <a:r>
              <a:rPr lang="en-US" sz="2800"/>
              <a:t>Server must securely communicate algorithm choice to client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4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45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4599"/>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9459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94600"/>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4945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494601"/>
                                        </p:tgtEl>
                                        <p:attrNameLst>
                                          <p:attrName>style.visibility</p:attrName>
                                        </p:attrNameLst>
                                      </p:cBhvr>
                                      <p:to>
                                        <p:strVal val="visible"/>
                                      </p:to>
                                    </p:set>
                                    <p:anim calcmode="lin" valueType="num">
                                      <p:cBhvr additive="base">
                                        <p:cTn id="29" dur="500" fill="hold"/>
                                        <p:tgtEl>
                                          <p:spTgt spid="494601"/>
                                        </p:tgtEl>
                                        <p:attrNameLst>
                                          <p:attrName>ppt_x</p:attrName>
                                        </p:attrNameLst>
                                      </p:cBhvr>
                                      <p:tavLst>
                                        <p:tav tm="0">
                                          <p:val>
                                            <p:strVal val="1+#ppt_w/2"/>
                                          </p:val>
                                        </p:tav>
                                        <p:tav tm="100000">
                                          <p:val>
                                            <p:strVal val="#ppt_x"/>
                                          </p:val>
                                        </p:tav>
                                      </p:tavLst>
                                    </p:anim>
                                    <p:anim calcmode="lin" valueType="num">
                                      <p:cBhvr additive="base">
                                        <p:cTn id="30" dur="500" fill="hold"/>
                                        <p:tgtEl>
                                          <p:spTgt spid="4946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autoUpdateAnimBg="0"/>
      <p:bldP spid="494596" grpId="0" autoUpdateAnimBg="0"/>
      <p:bldP spid="494597" grpId="0" autoUpdateAnimBg="0"/>
      <p:bldP spid="494598" grpId="0" autoUpdateAnimBg="0"/>
      <p:bldP spid="494599" grpId="0" animBg="1"/>
      <p:bldP spid="494600" grpId="0" animBg="1"/>
      <p:bldP spid="494601"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5F46A38-1F24-6C48-8416-CAD97B921BB2}" type="slidenum">
              <a:rPr lang="en-US" smtClean="0">
                <a:latin typeface="Times New Roman" charset="0"/>
              </a:rPr>
              <a:pPr/>
              <a:t>162</a:t>
            </a:fld>
            <a:endParaRPr lang="en-US" smtClean="0">
              <a:latin typeface="Times New Roman" charset="0"/>
            </a:endParaRPr>
          </a:p>
        </p:txBody>
      </p:sp>
      <p:sp>
        <p:nvSpPr>
          <p:cNvPr id="177155" name="Rectangle 2"/>
          <p:cNvSpPr>
            <a:spLocks noGrp="1" noChangeArrowheads="1"/>
          </p:cNvSpPr>
          <p:nvPr>
            <p:ph type="title"/>
          </p:nvPr>
        </p:nvSpPr>
        <p:spPr>
          <a:xfrm>
            <a:off x="685800" y="457200"/>
            <a:ext cx="7772400" cy="990600"/>
          </a:xfrm>
        </p:spPr>
        <p:txBody>
          <a:bodyPr/>
          <a:lstStyle/>
          <a:p>
            <a:pPr eaLnBrk="1" hangingPunct="1"/>
            <a:r>
              <a:rPr lang="en-US"/>
              <a:t>Select Scrambling Algorithm</a:t>
            </a:r>
          </a:p>
        </p:txBody>
      </p:sp>
      <p:sp>
        <p:nvSpPr>
          <p:cNvPr id="495619" name="Rectangle 3"/>
          <p:cNvSpPr>
            <a:spLocks noGrp="1" noChangeArrowheads="1"/>
          </p:cNvSpPr>
          <p:nvPr>
            <p:ph type="body" idx="1"/>
          </p:nvPr>
        </p:nvSpPr>
        <p:spPr>
          <a:xfrm>
            <a:off x="685800" y="4724400"/>
            <a:ext cx="8001000" cy="1447800"/>
          </a:xfrm>
        </p:spPr>
        <p:txBody>
          <a:bodyPr/>
          <a:lstStyle/>
          <a:p>
            <a:pPr eaLnBrk="1" hangingPunct="1">
              <a:lnSpc>
                <a:spcPct val="80000"/>
              </a:lnSpc>
            </a:pPr>
            <a:r>
              <a:rPr lang="en-US" sz="2800"/>
              <a:t>The key </a:t>
            </a:r>
            <a:r>
              <a:rPr lang="en-US" sz="2800">
                <a:latin typeface="Times-Roman" charset="0"/>
              </a:rPr>
              <a:t>K</a:t>
            </a:r>
            <a:r>
              <a:rPr lang="en-US" sz="2800"/>
              <a:t> is a session key</a:t>
            </a:r>
          </a:p>
          <a:p>
            <a:pPr eaLnBrk="1" hangingPunct="1">
              <a:lnSpc>
                <a:spcPct val="80000"/>
              </a:lnSpc>
            </a:pPr>
            <a:r>
              <a:rPr lang="en-US" sz="2800"/>
              <a:t>The </a:t>
            </a:r>
            <a:r>
              <a:rPr lang="en-US" sz="2800">
                <a:latin typeface="Times-Roman" charset="0"/>
              </a:rPr>
              <a:t>LIST</a:t>
            </a:r>
            <a:r>
              <a:rPr lang="en-US" sz="2800"/>
              <a:t> is unreadable by client</a:t>
            </a:r>
          </a:p>
          <a:p>
            <a:pPr lvl="1" eaLnBrk="1" hangingPunct="1">
              <a:lnSpc>
                <a:spcPct val="80000"/>
              </a:lnSpc>
            </a:pPr>
            <a:r>
              <a:rPr lang="en-US" sz="2400"/>
              <a:t>Reminiscent of Kerberos TGT</a:t>
            </a:r>
          </a:p>
        </p:txBody>
      </p:sp>
      <p:sp>
        <p:nvSpPr>
          <p:cNvPr id="495622" name="Line 6"/>
          <p:cNvSpPr>
            <a:spLocks noChangeShapeType="1"/>
          </p:cNvSpPr>
          <p:nvPr/>
        </p:nvSpPr>
        <p:spPr bwMode="auto">
          <a:xfrm flipV="1">
            <a:off x="2057400" y="2401888"/>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5623" name="Line 7"/>
          <p:cNvSpPr>
            <a:spLocks noChangeShapeType="1"/>
          </p:cNvSpPr>
          <p:nvPr/>
        </p:nvSpPr>
        <p:spPr bwMode="auto">
          <a:xfrm flipH="1" flipV="1">
            <a:off x="1981200" y="3011488"/>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77159" name="Rectangle 8"/>
          <p:cNvSpPr>
            <a:spLocks noChangeArrowheads="1"/>
          </p:cNvSpPr>
          <p:nvPr/>
        </p:nvSpPr>
        <p:spPr bwMode="auto">
          <a:xfrm>
            <a:off x="625475" y="3556000"/>
            <a:ext cx="1203325" cy="815975"/>
          </a:xfrm>
          <a:prstGeom prst="rect">
            <a:avLst/>
          </a:prstGeom>
          <a:noFill/>
          <a:ln w="9525">
            <a:noFill/>
            <a:miter lim="800000"/>
            <a:headEnd/>
            <a:tailEnd/>
          </a:ln>
        </p:spPr>
        <p:txBody>
          <a:bodyPr wrap="none">
            <a:prstTxWarp prst="textNoShape">
              <a:avLst/>
            </a:prstTxWarp>
            <a:spAutoFit/>
          </a:bodyPr>
          <a:lstStyle/>
          <a:p>
            <a:pPr algn="ctr" eaLnBrk="0" hangingPunct="0">
              <a:lnSpc>
                <a:spcPct val="85000"/>
              </a:lnSpc>
            </a:pPr>
            <a:r>
              <a:rPr lang="en-US"/>
              <a:t>Alice</a:t>
            </a:r>
          </a:p>
          <a:p>
            <a:pPr algn="ctr" eaLnBrk="0" hangingPunct="0">
              <a:lnSpc>
                <a:spcPct val="85000"/>
              </a:lnSpc>
            </a:pPr>
            <a:r>
              <a:rPr lang="en-US"/>
              <a:t>(client)</a:t>
            </a:r>
          </a:p>
        </p:txBody>
      </p:sp>
      <p:sp>
        <p:nvSpPr>
          <p:cNvPr id="177160" name="Rectangle 9"/>
          <p:cNvSpPr>
            <a:spLocks noChangeArrowheads="1"/>
          </p:cNvSpPr>
          <p:nvPr/>
        </p:nvSpPr>
        <p:spPr bwMode="auto">
          <a:xfrm>
            <a:off x="6899275" y="3527425"/>
            <a:ext cx="1330325" cy="815975"/>
          </a:xfrm>
          <a:prstGeom prst="rect">
            <a:avLst/>
          </a:prstGeom>
          <a:noFill/>
          <a:ln w="9525">
            <a:noFill/>
            <a:miter lim="800000"/>
            <a:headEnd/>
            <a:tailEnd/>
          </a:ln>
        </p:spPr>
        <p:txBody>
          <a:bodyPr wrap="none">
            <a:prstTxWarp prst="textNoShape">
              <a:avLst/>
            </a:prstTxWarp>
            <a:spAutoFit/>
          </a:bodyPr>
          <a:lstStyle/>
          <a:p>
            <a:pPr algn="ctr" eaLnBrk="0" hangingPunct="0">
              <a:lnSpc>
                <a:spcPct val="85000"/>
              </a:lnSpc>
            </a:pPr>
            <a:r>
              <a:rPr lang="en-US"/>
              <a:t>Bob</a:t>
            </a:r>
          </a:p>
          <a:p>
            <a:pPr algn="ctr" eaLnBrk="0" hangingPunct="0">
              <a:lnSpc>
                <a:spcPct val="85000"/>
              </a:lnSpc>
            </a:pPr>
            <a:r>
              <a:rPr lang="en-US"/>
              <a:t>(server)</a:t>
            </a:r>
          </a:p>
        </p:txBody>
      </p:sp>
      <p:sp>
        <p:nvSpPr>
          <p:cNvPr id="495626" name="Rectangle 10"/>
          <p:cNvSpPr>
            <a:spLocks noChangeArrowheads="1"/>
          </p:cNvSpPr>
          <p:nvPr/>
        </p:nvSpPr>
        <p:spPr bwMode="auto">
          <a:xfrm>
            <a:off x="3200400" y="1905000"/>
            <a:ext cx="2171700"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E(LIST, K</a:t>
            </a:r>
            <a:r>
              <a:rPr lang="en-US" baseline="-25000">
                <a:latin typeface="Times-Roman" charset="0"/>
              </a:rPr>
              <a:t>server</a:t>
            </a:r>
            <a:r>
              <a:rPr lang="en-US">
                <a:latin typeface="Times-Roman" charset="0"/>
              </a:rPr>
              <a:t>)</a:t>
            </a:r>
            <a:endParaRPr lang="en-US"/>
          </a:p>
        </p:txBody>
      </p:sp>
      <p:sp>
        <p:nvSpPr>
          <p:cNvPr id="495627" name="Rectangle 11"/>
          <p:cNvSpPr>
            <a:spLocks noChangeArrowheads="1"/>
          </p:cNvSpPr>
          <p:nvPr/>
        </p:nvSpPr>
        <p:spPr bwMode="auto">
          <a:xfrm>
            <a:off x="3581400" y="2514600"/>
            <a:ext cx="1131888"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E(m,K)</a:t>
            </a:r>
            <a:endParaRPr lang="en-US"/>
          </a:p>
        </p:txBody>
      </p:sp>
      <p:sp>
        <p:nvSpPr>
          <p:cNvPr id="495628" name="Rectangle 12"/>
          <p:cNvSpPr>
            <a:spLocks noChangeArrowheads="1"/>
          </p:cNvSpPr>
          <p:nvPr/>
        </p:nvSpPr>
        <p:spPr bwMode="auto">
          <a:xfrm>
            <a:off x="2516188" y="3162300"/>
            <a:ext cx="3911600" cy="895350"/>
          </a:xfrm>
          <a:prstGeom prst="rect">
            <a:avLst/>
          </a:prstGeom>
          <a:noFill/>
          <a:ln w="9525">
            <a:noFill/>
            <a:miter lim="800000"/>
            <a:headEnd/>
            <a:tailEnd/>
          </a:ln>
        </p:spPr>
        <p:txBody>
          <a:bodyPr wrap="none">
            <a:prstTxWarp prst="textNoShape">
              <a:avLst/>
            </a:prstTxWarp>
            <a:spAutoFit/>
          </a:bodyPr>
          <a:lstStyle/>
          <a:p>
            <a:pPr eaLnBrk="0" hangingPunct="0">
              <a:lnSpc>
                <a:spcPct val="110000"/>
              </a:lnSpc>
            </a:pPr>
            <a:r>
              <a:rPr lang="en-US">
                <a:latin typeface="Times-Roman" charset="0"/>
              </a:rPr>
              <a:t>scramble (encrypted) data</a:t>
            </a:r>
          </a:p>
          <a:p>
            <a:pPr eaLnBrk="0" hangingPunct="0">
              <a:lnSpc>
                <a:spcPct val="110000"/>
              </a:lnSpc>
            </a:pPr>
            <a:r>
              <a:rPr lang="en-US">
                <a:latin typeface="Times-Roman" charset="0"/>
              </a:rPr>
              <a:t>using Alice’s m-th algorithm</a:t>
            </a:r>
            <a:endParaRPr lang="en-US"/>
          </a:p>
        </p:txBody>
      </p:sp>
      <p:sp>
        <p:nvSpPr>
          <p:cNvPr id="495629" name="Line 13"/>
          <p:cNvSpPr>
            <a:spLocks noChangeShapeType="1"/>
          </p:cNvSpPr>
          <p:nvPr/>
        </p:nvSpPr>
        <p:spPr bwMode="auto">
          <a:xfrm flipH="1" flipV="1">
            <a:off x="1981200" y="3657600"/>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77165" name="Picture 14" descr="alice3Rev.tiff                                                 0010273EMacintosh HD                   BC93A1CC:"/>
          <p:cNvPicPr>
            <a:picLocks noChangeAspect="1" noChangeArrowheads="1"/>
          </p:cNvPicPr>
          <p:nvPr/>
        </p:nvPicPr>
        <p:blipFill>
          <a:blip r:embed="rId3"/>
          <a:srcRect/>
          <a:stretch>
            <a:fillRect/>
          </a:stretch>
        </p:blipFill>
        <p:spPr bwMode="auto">
          <a:xfrm>
            <a:off x="685800" y="1981200"/>
            <a:ext cx="946150" cy="1624013"/>
          </a:xfrm>
          <a:prstGeom prst="rect">
            <a:avLst/>
          </a:prstGeom>
          <a:noFill/>
          <a:ln w="9525">
            <a:noFill/>
            <a:miter lim="800000"/>
            <a:headEnd/>
            <a:tailEnd/>
          </a:ln>
        </p:spPr>
      </p:pic>
      <p:pic>
        <p:nvPicPr>
          <p:cNvPr id="177166" name="Picture 15" descr="rabbit3.tiff                                                   0010273EMacintosh HD                   BC93A1CC:"/>
          <p:cNvPicPr>
            <a:picLocks noChangeAspect="1" noChangeArrowheads="1"/>
          </p:cNvPicPr>
          <p:nvPr/>
        </p:nvPicPr>
        <p:blipFill>
          <a:blip r:embed="rId4"/>
          <a:srcRect/>
          <a:stretch>
            <a:fillRect/>
          </a:stretch>
        </p:blipFill>
        <p:spPr bwMode="auto">
          <a:xfrm>
            <a:off x="7000875" y="1828800"/>
            <a:ext cx="1076325" cy="16652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49562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956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2" fill="hold" grpId="0" nodeType="clickEffect">
                                  <p:stCondLst>
                                    <p:cond delay="0"/>
                                  </p:stCondLst>
                                  <p:childTnLst>
                                    <p:set>
                                      <p:cBhvr>
                                        <p:cTn id="13" dur="1" fill="hold">
                                          <p:stCondLst>
                                            <p:cond delay="499"/>
                                          </p:stCondLst>
                                        </p:cTn>
                                        <p:tgtEl>
                                          <p:spTgt spid="495623"/>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2" name="Arrow"/>
                                        </p:tgtEl>
                                      </p:cMediaNode>
                                    </p:audio>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495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2" fill="hold" grpId="0" nodeType="clickEffect">
                                  <p:stCondLst>
                                    <p:cond delay="0"/>
                                  </p:stCondLst>
                                  <p:childTnLst>
                                    <p:set>
                                      <p:cBhvr>
                                        <p:cTn id="20" dur="1" fill="hold">
                                          <p:stCondLst>
                                            <p:cond delay="499"/>
                                          </p:stCondLst>
                                        </p:cTn>
                                        <p:tgtEl>
                                          <p:spTgt spid="495629"/>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2" name="Arrow"/>
                                        </p:tgtEl>
                                      </p:cMediaNode>
                                    </p:audio>
                                  </p:sub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4956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95619">
                                            <p:txEl>
                                              <p:pRg st="0" end="0"/>
                                            </p:txEl>
                                          </p:spTgt>
                                        </p:tgtEl>
                                        <p:attrNameLst>
                                          <p:attrName>style.visibility</p:attrName>
                                        </p:attrNameLst>
                                      </p:cBhvr>
                                      <p:to>
                                        <p:strVal val="visible"/>
                                      </p:to>
                                    </p:set>
                                    <p:anim calcmode="lin" valueType="num">
                                      <p:cBhvr additive="base">
                                        <p:cTn id="28" dur="500" fill="hold"/>
                                        <p:tgtEl>
                                          <p:spTgt spid="4956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95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95619">
                                            <p:txEl>
                                              <p:pRg st="1" end="1"/>
                                            </p:txEl>
                                          </p:spTgt>
                                        </p:tgtEl>
                                        <p:attrNameLst>
                                          <p:attrName>style.visibility</p:attrName>
                                        </p:attrNameLst>
                                      </p:cBhvr>
                                      <p:to>
                                        <p:strVal val="visible"/>
                                      </p:to>
                                    </p:set>
                                    <p:anim calcmode="lin" valueType="num">
                                      <p:cBhvr additive="base">
                                        <p:cTn id="34" dur="500" fill="hold"/>
                                        <p:tgtEl>
                                          <p:spTgt spid="495619">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95619">
                                            <p:txEl>
                                              <p:pRg st="1" end="1"/>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95619">
                                            <p:txEl>
                                              <p:pRg st="2" end="2"/>
                                            </p:txEl>
                                          </p:spTgt>
                                        </p:tgtEl>
                                        <p:attrNameLst>
                                          <p:attrName>style.visibility</p:attrName>
                                        </p:attrNameLst>
                                      </p:cBhvr>
                                      <p:to>
                                        <p:strVal val="visible"/>
                                      </p:to>
                                    </p:set>
                                    <p:anim calcmode="lin" valueType="num">
                                      <p:cBhvr additive="base">
                                        <p:cTn id="38" dur="500" fill="hold"/>
                                        <p:tgtEl>
                                          <p:spTgt spid="495619">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956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utoUpdateAnimBg="0"/>
      <p:bldP spid="495622" grpId="0" animBg="1"/>
      <p:bldP spid="495623" grpId="0" animBg="1"/>
      <p:bldP spid="495626" grpId="0" autoUpdateAnimBg="0"/>
      <p:bldP spid="495627" grpId="0" autoUpdateAnimBg="0"/>
      <p:bldP spid="495628" grpId="0" autoUpdateAnimBg="0"/>
      <p:bldP spid="495629"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71F7592-8439-1145-AE3A-B70DE4BC89EB}" type="slidenum">
              <a:rPr lang="en-US" smtClean="0">
                <a:latin typeface="Times New Roman" charset="0"/>
              </a:rPr>
              <a:pPr/>
              <a:t>163</a:t>
            </a:fld>
            <a:endParaRPr lang="en-US" smtClean="0">
              <a:latin typeface="Times New Roman" charset="0"/>
            </a:endParaRPr>
          </a:p>
        </p:txBody>
      </p:sp>
      <p:sp>
        <p:nvSpPr>
          <p:cNvPr id="178179" name="Rectangle 2"/>
          <p:cNvSpPr>
            <a:spLocks noGrp="1" noChangeArrowheads="1"/>
          </p:cNvSpPr>
          <p:nvPr>
            <p:ph type="title"/>
          </p:nvPr>
        </p:nvSpPr>
        <p:spPr>
          <a:xfrm>
            <a:off x="685800" y="381000"/>
            <a:ext cx="7772400" cy="914400"/>
          </a:xfrm>
        </p:spPr>
        <p:txBody>
          <a:bodyPr/>
          <a:lstStyle/>
          <a:p>
            <a:pPr eaLnBrk="1" hangingPunct="1"/>
            <a:r>
              <a:rPr lang="en-US"/>
              <a:t>Client-side De-scrambling</a:t>
            </a:r>
          </a:p>
        </p:txBody>
      </p:sp>
      <p:sp>
        <p:nvSpPr>
          <p:cNvPr id="496643" name="Rectangle 3"/>
          <p:cNvSpPr>
            <a:spLocks noChangeArrowheads="1"/>
          </p:cNvSpPr>
          <p:nvPr/>
        </p:nvSpPr>
        <p:spPr bwMode="auto">
          <a:xfrm>
            <a:off x="685800" y="1600200"/>
            <a:ext cx="7772400" cy="762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On client side</a:t>
            </a:r>
          </a:p>
        </p:txBody>
      </p:sp>
      <p:sp>
        <p:nvSpPr>
          <p:cNvPr id="496644" name="Rectangle 4"/>
          <p:cNvSpPr>
            <a:spLocks noChangeArrowheads="1"/>
          </p:cNvSpPr>
          <p:nvPr/>
        </p:nvSpPr>
        <p:spPr bwMode="auto">
          <a:xfrm>
            <a:off x="8020050" y="2516188"/>
            <a:ext cx="846138"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data</a:t>
            </a:r>
          </a:p>
        </p:txBody>
      </p:sp>
      <p:sp>
        <p:nvSpPr>
          <p:cNvPr id="496645" name="Rectangle 5"/>
          <p:cNvSpPr>
            <a:spLocks noChangeArrowheads="1"/>
          </p:cNvSpPr>
          <p:nvPr/>
        </p:nvSpPr>
        <p:spPr bwMode="auto">
          <a:xfrm>
            <a:off x="4411663" y="2363788"/>
            <a:ext cx="1655762" cy="815975"/>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b="1">
                <a:solidFill>
                  <a:schemeClr val="accent2"/>
                </a:solidFill>
              </a:rPr>
              <a:t>scrambled</a:t>
            </a:r>
          </a:p>
          <a:p>
            <a:pPr algn="ctr">
              <a:lnSpc>
                <a:spcPct val="85000"/>
              </a:lnSpc>
            </a:pPr>
            <a:r>
              <a:rPr lang="en-US" b="1">
                <a:solidFill>
                  <a:schemeClr val="accent2"/>
                </a:solidFill>
              </a:rPr>
              <a:t>data</a:t>
            </a:r>
          </a:p>
        </p:txBody>
      </p:sp>
      <p:sp>
        <p:nvSpPr>
          <p:cNvPr id="496646" name="Rectangle 6"/>
          <p:cNvSpPr>
            <a:spLocks noChangeArrowheads="1"/>
          </p:cNvSpPr>
          <p:nvPr/>
        </p:nvSpPr>
        <p:spPr bwMode="auto">
          <a:xfrm>
            <a:off x="76200" y="2362200"/>
            <a:ext cx="2363788" cy="815975"/>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a:t>encrypted</a:t>
            </a:r>
          </a:p>
          <a:p>
            <a:pPr algn="ctr">
              <a:lnSpc>
                <a:spcPct val="85000"/>
              </a:lnSpc>
            </a:pPr>
            <a:r>
              <a:rPr lang="en-US"/>
              <a:t>scrambled data</a:t>
            </a:r>
          </a:p>
        </p:txBody>
      </p:sp>
      <p:sp>
        <p:nvSpPr>
          <p:cNvPr id="496647" name="Line 7"/>
          <p:cNvSpPr>
            <a:spLocks noChangeShapeType="1"/>
          </p:cNvSpPr>
          <p:nvPr/>
        </p:nvSpPr>
        <p:spPr bwMode="auto">
          <a:xfrm>
            <a:off x="2514600" y="282098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6648" name="Line 8"/>
          <p:cNvSpPr>
            <a:spLocks noChangeShapeType="1"/>
          </p:cNvSpPr>
          <p:nvPr/>
        </p:nvSpPr>
        <p:spPr bwMode="auto">
          <a:xfrm>
            <a:off x="6096000" y="2820988"/>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96649" name="Rectangle 9"/>
          <p:cNvSpPr>
            <a:spLocks noChangeArrowheads="1"/>
          </p:cNvSpPr>
          <p:nvPr/>
        </p:nvSpPr>
        <p:spPr bwMode="auto">
          <a:xfrm>
            <a:off x="685800" y="3505200"/>
            <a:ext cx="7848600" cy="25908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3200"/>
              <a:t>Try to keep plaintext away from potential attacker</a:t>
            </a:r>
          </a:p>
          <a:p>
            <a:pPr marL="342900" indent="-342900">
              <a:lnSpc>
                <a:spcPct val="80000"/>
              </a:lnSpc>
              <a:spcBef>
                <a:spcPct val="20000"/>
              </a:spcBef>
              <a:buClr>
                <a:schemeClr val="accent2"/>
              </a:buClr>
              <a:buSzPct val="75000"/>
              <a:buFont typeface="Wingdings" charset="2"/>
              <a:buChar char="q"/>
            </a:pPr>
            <a:r>
              <a:rPr lang="en-US" sz="3200"/>
              <a:t>“Proprietary” device driver</a:t>
            </a:r>
          </a:p>
          <a:p>
            <a:pPr marL="742950" lvl="1" indent="-285750">
              <a:lnSpc>
                <a:spcPct val="80000"/>
              </a:lnSpc>
              <a:spcBef>
                <a:spcPct val="20000"/>
              </a:spcBef>
              <a:buClr>
                <a:schemeClr val="accent2"/>
              </a:buClr>
              <a:buSzPct val="95000"/>
              <a:buFontTx/>
              <a:buChar char="o"/>
            </a:pPr>
            <a:r>
              <a:rPr lang="en-US" sz="2800">
                <a:ea typeface="ＭＳ Ｐゴシック" charset="-128"/>
                <a:cs typeface="ＭＳ Ｐゴシック" charset="-128"/>
              </a:rPr>
              <a:t>Scrambling algorithms “baked in”</a:t>
            </a:r>
          </a:p>
          <a:p>
            <a:pPr marL="742950" lvl="1" indent="-285750">
              <a:lnSpc>
                <a:spcPct val="80000"/>
              </a:lnSpc>
              <a:spcBef>
                <a:spcPct val="20000"/>
              </a:spcBef>
              <a:buClr>
                <a:schemeClr val="accent2"/>
              </a:buClr>
              <a:buSzPct val="95000"/>
              <a:buFontTx/>
              <a:buChar char="o"/>
            </a:pPr>
            <a:r>
              <a:rPr lang="en-US" sz="2800">
                <a:ea typeface="ＭＳ Ｐゴシック" charset="-128"/>
                <a:cs typeface="ＭＳ Ｐゴシック" charset="-128"/>
              </a:rPr>
              <a:t>Able to de-scramble at last moment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6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66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6647"/>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9664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96648"/>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4966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496649"/>
                                        </p:tgtEl>
                                        <p:attrNameLst>
                                          <p:attrName>style.visibility</p:attrName>
                                        </p:attrNameLst>
                                      </p:cBhvr>
                                      <p:to>
                                        <p:strVal val="visible"/>
                                      </p:to>
                                    </p:set>
                                    <p:anim calcmode="lin" valueType="num">
                                      <p:cBhvr additive="base">
                                        <p:cTn id="29" dur="500" fill="hold"/>
                                        <p:tgtEl>
                                          <p:spTgt spid="496649"/>
                                        </p:tgtEl>
                                        <p:attrNameLst>
                                          <p:attrName>ppt_x</p:attrName>
                                        </p:attrNameLst>
                                      </p:cBhvr>
                                      <p:tavLst>
                                        <p:tav tm="0">
                                          <p:val>
                                            <p:strVal val="1+#ppt_w/2"/>
                                          </p:val>
                                        </p:tav>
                                        <p:tav tm="100000">
                                          <p:val>
                                            <p:strVal val="#ppt_x"/>
                                          </p:val>
                                        </p:tav>
                                      </p:tavLst>
                                    </p:anim>
                                    <p:anim calcmode="lin" valueType="num">
                                      <p:cBhvr additive="base">
                                        <p:cTn id="30" dur="500" fill="hold"/>
                                        <p:tgtEl>
                                          <p:spTgt spid="4966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autoUpdateAnimBg="0"/>
      <p:bldP spid="496644" grpId="0" autoUpdateAnimBg="0"/>
      <p:bldP spid="496645" grpId="0" autoUpdateAnimBg="0"/>
      <p:bldP spid="496646" grpId="0" autoUpdateAnimBg="0"/>
      <p:bldP spid="496647" grpId="0" animBg="1"/>
      <p:bldP spid="496648" grpId="0" animBg="1"/>
      <p:bldP spid="496649"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7903AB9-1EEB-2448-A3F8-05CE51B2FF7A}" type="slidenum">
              <a:rPr lang="en-US" smtClean="0">
                <a:latin typeface="Times New Roman" charset="0"/>
              </a:rPr>
              <a:pPr/>
              <a:t>164</a:t>
            </a:fld>
            <a:endParaRPr lang="en-US" smtClean="0">
              <a:latin typeface="Times New Roman" charset="0"/>
            </a:endParaRPr>
          </a:p>
        </p:txBody>
      </p:sp>
      <p:sp>
        <p:nvSpPr>
          <p:cNvPr id="179203" name="Rectangle 2"/>
          <p:cNvSpPr>
            <a:spLocks noGrp="1" noChangeArrowheads="1"/>
          </p:cNvSpPr>
          <p:nvPr>
            <p:ph type="title"/>
          </p:nvPr>
        </p:nvSpPr>
        <p:spPr>
          <a:xfrm>
            <a:off x="685800" y="381000"/>
            <a:ext cx="7772400" cy="1143000"/>
          </a:xfrm>
        </p:spPr>
        <p:txBody>
          <a:bodyPr/>
          <a:lstStyle/>
          <a:p>
            <a:pPr eaLnBrk="1" hangingPunct="1"/>
            <a:r>
              <a:rPr lang="en-US"/>
              <a:t>Why Scrambling?</a:t>
            </a:r>
          </a:p>
        </p:txBody>
      </p:sp>
      <p:sp>
        <p:nvSpPr>
          <p:cNvPr id="179204" name="Rectangle 3"/>
          <p:cNvSpPr>
            <a:spLocks noGrp="1" noChangeArrowheads="1"/>
          </p:cNvSpPr>
          <p:nvPr>
            <p:ph type="body" idx="1"/>
          </p:nvPr>
        </p:nvSpPr>
        <p:spPr>
          <a:xfrm>
            <a:off x="685800" y="1524000"/>
            <a:ext cx="7924800" cy="4495800"/>
          </a:xfrm>
        </p:spPr>
        <p:txBody>
          <a:bodyPr/>
          <a:lstStyle/>
          <a:p>
            <a:pPr eaLnBrk="1" hangingPunct="1"/>
            <a:r>
              <a:rPr lang="en-US" sz="2800" b="1">
                <a:solidFill>
                  <a:schemeClr val="accent2"/>
                </a:solidFill>
              </a:rPr>
              <a:t>Metamorphism</a:t>
            </a:r>
            <a:r>
              <a:rPr lang="en-US" sz="2800"/>
              <a:t> deeply embedded in system</a:t>
            </a:r>
          </a:p>
          <a:p>
            <a:pPr eaLnBrk="1" hangingPunct="1"/>
            <a:r>
              <a:rPr lang="en-US" sz="2800"/>
              <a:t>If a scrambling algorithm is known to be broken, server will not choose it</a:t>
            </a:r>
          </a:p>
          <a:p>
            <a:pPr eaLnBrk="1" hangingPunct="1"/>
            <a:r>
              <a:rPr lang="en-US" sz="2800"/>
              <a:t>If client has too many broken algorithms, server can force software upgrade</a:t>
            </a:r>
          </a:p>
          <a:p>
            <a:pPr eaLnBrk="1" hangingPunct="1"/>
            <a:r>
              <a:rPr lang="en-US" sz="2800"/>
              <a:t>Proprietary algorithm harder for SRE</a:t>
            </a:r>
          </a:p>
          <a:p>
            <a:pPr eaLnBrk="1" hangingPunct="1"/>
            <a:r>
              <a:rPr lang="en-US" sz="2800"/>
              <a:t>We cannot trust crypto strength of proprietary algorithms, so</a:t>
            </a:r>
            <a:r>
              <a:rPr lang="en-US" sz="2800">
                <a:sym typeface="Symbol" charset="2"/>
              </a:rPr>
              <a:t> </a:t>
            </a:r>
            <a:r>
              <a:rPr lang="en-US" sz="2800"/>
              <a:t>we also encrypt</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54E8F38-23F5-8242-B454-0CB70ED8B465}" type="slidenum">
              <a:rPr lang="en-US" smtClean="0">
                <a:latin typeface="Times New Roman" charset="0"/>
              </a:rPr>
              <a:pPr/>
              <a:t>165</a:t>
            </a:fld>
            <a:endParaRPr lang="en-US" smtClean="0">
              <a:latin typeface="Times New Roman" charset="0"/>
            </a:endParaRPr>
          </a:p>
        </p:txBody>
      </p:sp>
      <p:sp>
        <p:nvSpPr>
          <p:cNvPr id="180227" name="Rectangle 2"/>
          <p:cNvSpPr>
            <a:spLocks noGrp="1" noChangeArrowheads="1"/>
          </p:cNvSpPr>
          <p:nvPr>
            <p:ph type="title"/>
          </p:nvPr>
        </p:nvSpPr>
        <p:spPr>
          <a:xfrm>
            <a:off x="685800" y="609600"/>
            <a:ext cx="7772400" cy="914400"/>
          </a:xfrm>
        </p:spPr>
        <p:txBody>
          <a:bodyPr/>
          <a:lstStyle/>
          <a:p>
            <a:pPr eaLnBrk="1" hangingPunct="1"/>
            <a:r>
              <a:rPr lang="en-US"/>
              <a:t>Why Metamorphism?</a:t>
            </a:r>
          </a:p>
        </p:txBody>
      </p:sp>
      <p:sp>
        <p:nvSpPr>
          <p:cNvPr id="498691" name="Rectangle 3"/>
          <p:cNvSpPr>
            <a:spLocks noGrp="1" noChangeArrowheads="1"/>
          </p:cNvSpPr>
          <p:nvPr>
            <p:ph type="body" idx="1"/>
          </p:nvPr>
        </p:nvSpPr>
        <p:spPr>
          <a:xfrm>
            <a:off x="685800" y="1828800"/>
            <a:ext cx="7696200" cy="4114800"/>
          </a:xfrm>
        </p:spPr>
        <p:txBody>
          <a:bodyPr/>
          <a:lstStyle/>
          <a:p>
            <a:pPr eaLnBrk="1" hangingPunct="1">
              <a:lnSpc>
                <a:spcPct val="90000"/>
              </a:lnSpc>
            </a:pPr>
            <a:r>
              <a:rPr lang="en-US" sz="2800"/>
              <a:t>The most serious threat is </a:t>
            </a:r>
            <a:r>
              <a:rPr lang="en-US" sz="2800" b="1">
                <a:solidFill>
                  <a:schemeClr val="accent2"/>
                </a:solidFill>
              </a:rPr>
              <a:t>SRE</a:t>
            </a:r>
            <a:endParaRPr lang="en-US" sz="2800"/>
          </a:p>
          <a:p>
            <a:pPr eaLnBrk="1" hangingPunct="1">
              <a:lnSpc>
                <a:spcPct val="90000"/>
              </a:lnSpc>
            </a:pPr>
            <a:r>
              <a:rPr lang="en-US" sz="2800"/>
              <a:t>Attacker does not need to reverse engineer any standard crypto algorithm</a:t>
            </a:r>
          </a:p>
          <a:p>
            <a:pPr lvl="1" eaLnBrk="1" hangingPunct="1">
              <a:lnSpc>
                <a:spcPct val="90000"/>
              </a:lnSpc>
            </a:pPr>
            <a:r>
              <a:rPr lang="en-US" sz="2400"/>
              <a:t>Attacker only needs to find the key</a:t>
            </a:r>
          </a:p>
          <a:p>
            <a:pPr eaLnBrk="1" hangingPunct="1">
              <a:lnSpc>
                <a:spcPct val="90000"/>
              </a:lnSpc>
            </a:pPr>
            <a:r>
              <a:rPr lang="en-US" sz="2800"/>
              <a:t>Reverse engineering a scrambling algorithm may be difficult</a:t>
            </a:r>
          </a:p>
          <a:p>
            <a:pPr eaLnBrk="1" hangingPunct="1">
              <a:lnSpc>
                <a:spcPct val="90000"/>
              </a:lnSpc>
            </a:pPr>
            <a:r>
              <a:rPr lang="en-US" sz="2800"/>
              <a:t>This is just </a:t>
            </a:r>
            <a:r>
              <a:rPr lang="en-US" sz="2800" b="1">
                <a:solidFill>
                  <a:schemeClr val="accent2"/>
                </a:solidFill>
              </a:rPr>
              <a:t>security by obscurity</a:t>
            </a:r>
            <a:endParaRPr lang="en-US" sz="2800"/>
          </a:p>
          <a:p>
            <a:pPr eaLnBrk="1" hangingPunct="1">
              <a:lnSpc>
                <a:spcPct val="90000"/>
              </a:lnSpc>
            </a:pPr>
            <a:r>
              <a:rPr lang="en-US" sz="2800"/>
              <a:t>But appears to help with BOBE-resistance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animEffect transition="in" filter="box(out)">
                                      <p:cBhvr>
                                        <p:cTn id="7" dur="500"/>
                                        <p:tgtEl>
                                          <p:spTgt spid="498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8691">
                                            <p:txEl>
                                              <p:pRg st="1" end="1"/>
                                            </p:txEl>
                                          </p:spTgt>
                                        </p:tgtEl>
                                        <p:attrNameLst>
                                          <p:attrName>style.visibility</p:attrName>
                                        </p:attrNameLst>
                                      </p:cBhvr>
                                      <p:to>
                                        <p:strVal val="visible"/>
                                      </p:to>
                                    </p:set>
                                    <p:animEffect transition="in" filter="box(out)">
                                      <p:cBhvr>
                                        <p:cTn id="12" dur="500"/>
                                        <p:tgtEl>
                                          <p:spTgt spid="498691">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498691">
                                            <p:txEl>
                                              <p:pRg st="2" end="2"/>
                                            </p:txEl>
                                          </p:spTgt>
                                        </p:tgtEl>
                                        <p:attrNameLst>
                                          <p:attrName>style.visibility</p:attrName>
                                        </p:attrNameLst>
                                      </p:cBhvr>
                                      <p:to>
                                        <p:strVal val="visible"/>
                                      </p:to>
                                    </p:set>
                                    <p:animEffect transition="in" filter="box(out)">
                                      <p:cBhvr>
                                        <p:cTn id="15" dur="500"/>
                                        <p:tgtEl>
                                          <p:spTgt spid="4986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498691">
                                            <p:txEl>
                                              <p:pRg st="3" end="3"/>
                                            </p:txEl>
                                          </p:spTgt>
                                        </p:tgtEl>
                                        <p:attrNameLst>
                                          <p:attrName>style.visibility</p:attrName>
                                        </p:attrNameLst>
                                      </p:cBhvr>
                                      <p:to>
                                        <p:strVal val="visible"/>
                                      </p:to>
                                    </p:set>
                                    <p:animEffect transition="in" filter="box(out)">
                                      <p:cBhvr>
                                        <p:cTn id="20" dur="500"/>
                                        <p:tgtEl>
                                          <p:spTgt spid="4986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98691">
                                            <p:txEl>
                                              <p:pRg st="4" end="4"/>
                                            </p:txEl>
                                          </p:spTgt>
                                        </p:tgtEl>
                                        <p:attrNameLst>
                                          <p:attrName>style.visibility</p:attrName>
                                        </p:attrNameLst>
                                      </p:cBhvr>
                                      <p:to>
                                        <p:strVal val="visible"/>
                                      </p:to>
                                    </p:set>
                                    <p:animEffect transition="in" filter="box(out)">
                                      <p:cBhvr>
                                        <p:cTn id="25" dur="500"/>
                                        <p:tgtEl>
                                          <p:spTgt spid="49869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98691">
                                            <p:txEl>
                                              <p:pRg st="5" end="5"/>
                                            </p:txEl>
                                          </p:spTgt>
                                        </p:tgtEl>
                                        <p:attrNameLst>
                                          <p:attrName>style.visibility</p:attrName>
                                        </p:attrNameLst>
                                      </p:cBhvr>
                                      <p:to>
                                        <p:strVal val="visible"/>
                                      </p:to>
                                    </p:set>
                                    <p:animEffect transition="in" filter="box(out)">
                                      <p:cBhvr>
                                        <p:cTn id="30" dur="500"/>
                                        <p:tgtEl>
                                          <p:spTgt spid="4986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D9F59C-BEB4-E741-A493-E400EF8A0CFF}" type="slidenum">
              <a:rPr lang="en-US" smtClean="0">
                <a:latin typeface="Times New Roman" charset="0"/>
              </a:rPr>
              <a:pPr/>
              <a:t>166</a:t>
            </a:fld>
            <a:endParaRPr lang="en-US" smtClean="0">
              <a:latin typeface="Times New Roman" charset="0"/>
            </a:endParaRPr>
          </a:p>
        </p:txBody>
      </p:sp>
      <p:sp>
        <p:nvSpPr>
          <p:cNvPr id="181251" name="Rectangle 2"/>
          <p:cNvSpPr>
            <a:spLocks noGrp="1" noChangeArrowheads="1"/>
          </p:cNvSpPr>
          <p:nvPr>
            <p:ph type="title"/>
          </p:nvPr>
        </p:nvSpPr>
        <p:spPr/>
        <p:txBody>
          <a:bodyPr/>
          <a:lstStyle/>
          <a:p>
            <a:pPr eaLnBrk="1" hangingPunct="1"/>
            <a:r>
              <a:rPr lang="en-US"/>
              <a:t>DRM for a P2P Application</a:t>
            </a:r>
          </a:p>
        </p:txBody>
      </p:sp>
      <p:sp>
        <p:nvSpPr>
          <p:cNvPr id="500739" name="Rectangle 3"/>
          <p:cNvSpPr>
            <a:spLocks noGrp="1" noChangeArrowheads="1"/>
          </p:cNvSpPr>
          <p:nvPr>
            <p:ph type="body" idx="1"/>
          </p:nvPr>
        </p:nvSpPr>
        <p:spPr>
          <a:xfrm>
            <a:off x="685800" y="1828800"/>
            <a:ext cx="7924800" cy="4267200"/>
          </a:xfrm>
        </p:spPr>
        <p:txBody>
          <a:bodyPr/>
          <a:lstStyle/>
          <a:p>
            <a:pPr eaLnBrk="1" hangingPunct="1"/>
            <a:r>
              <a:rPr lang="en-US" sz="2800"/>
              <a:t>Today, much digital content is delivered via peer-to-peer (P2P) networks</a:t>
            </a:r>
          </a:p>
          <a:p>
            <a:pPr lvl="1" eaLnBrk="1" hangingPunct="1"/>
            <a:r>
              <a:rPr lang="en-US" sz="2400"/>
              <a:t>P2P networks contain lots of pirated music</a:t>
            </a:r>
          </a:p>
          <a:p>
            <a:pPr eaLnBrk="1" hangingPunct="1"/>
            <a:r>
              <a:rPr lang="en-US" sz="2800"/>
              <a:t>Is it possible to get people to pay for digital content on such P2P networks?</a:t>
            </a:r>
          </a:p>
          <a:p>
            <a:pPr eaLnBrk="1" hangingPunct="1"/>
            <a:r>
              <a:rPr lang="en-US" sz="2800"/>
              <a:t>How can this possibly work?</a:t>
            </a:r>
          </a:p>
          <a:p>
            <a:pPr eaLnBrk="1" hangingPunct="1"/>
            <a:r>
              <a:rPr lang="en-US" sz="2800"/>
              <a:t>A peer offering service (POS) is one idea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box(out)">
                                      <p:cBhvr>
                                        <p:cTn id="7" dur="500"/>
                                        <p:tgtEl>
                                          <p:spTgt spid="500739">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500739">
                                            <p:txEl>
                                              <p:pRg st="1" end="1"/>
                                            </p:txEl>
                                          </p:spTgt>
                                        </p:tgtEl>
                                        <p:attrNameLst>
                                          <p:attrName>style.visibility</p:attrName>
                                        </p:attrNameLst>
                                      </p:cBhvr>
                                      <p:to>
                                        <p:strVal val="visible"/>
                                      </p:to>
                                    </p:set>
                                    <p:animEffect transition="in" filter="box(out)">
                                      <p:cBhvr>
                                        <p:cTn id="10" dur="500"/>
                                        <p:tgtEl>
                                          <p:spTgt spid="5007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500739">
                                            <p:txEl>
                                              <p:pRg st="2" end="2"/>
                                            </p:txEl>
                                          </p:spTgt>
                                        </p:tgtEl>
                                        <p:attrNameLst>
                                          <p:attrName>style.visibility</p:attrName>
                                        </p:attrNameLst>
                                      </p:cBhvr>
                                      <p:to>
                                        <p:strVal val="visible"/>
                                      </p:to>
                                    </p:set>
                                    <p:animEffect transition="in" filter="box(out)">
                                      <p:cBhvr>
                                        <p:cTn id="15" dur="500"/>
                                        <p:tgtEl>
                                          <p:spTgt spid="5007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500739">
                                            <p:txEl>
                                              <p:pRg st="3" end="3"/>
                                            </p:txEl>
                                          </p:spTgt>
                                        </p:tgtEl>
                                        <p:attrNameLst>
                                          <p:attrName>style.visibility</p:attrName>
                                        </p:attrNameLst>
                                      </p:cBhvr>
                                      <p:to>
                                        <p:strVal val="visible"/>
                                      </p:to>
                                    </p:set>
                                    <p:animEffect transition="in" filter="box(out)">
                                      <p:cBhvr>
                                        <p:cTn id="20" dur="500"/>
                                        <p:tgtEl>
                                          <p:spTgt spid="5007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500739">
                                            <p:txEl>
                                              <p:pRg st="4" end="4"/>
                                            </p:txEl>
                                          </p:spTgt>
                                        </p:tgtEl>
                                        <p:attrNameLst>
                                          <p:attrName>style.visibility</p:attrName>
                                        </p:attrNameLst>
                                      </p:cBhvr>
                                      <p:to>
                                        <p:strVal val="visible"/>
                                      </p:to>
                                    </p:set>
                                    <p:animEffect transition="in" filter="box(out)">
                                      <p:cBhvr>
                                        <p:cTn id="25" dur="500"/>
                                        <p:tgtEl>
                                          <p:spTgt spid="500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6631B97-A3B5-EE4D-8F09-252D33234846}" type="slidenum">
              <a:rPr lang="en-US" smtClean="0">
                <a:latin typeface="Times New Roman" charset="0"/>
              </a:rPr>
              <a:pPr/>
              <a:t>167</a:t>
            </a:fld>
            <a:endParaRPr lang="en-US" smtClean="0">
              <a:latin typeface="Times New Roman" charset="0"/>
            </a:endParaRPr>
          </a:p>
        </p:txBody>
      </p:sp>
      <p:sp>
        <p:nvSpPr>
          <p:cNvPr id="182275" name="Rectangle 2"/>
          <p:cNvSpPr>
            <a:spLocks noGrp="1" noChangeArrowheads="1"/>
          </p:cNvSpPr>
          <p:nvPr>
            <p:ph type="title"/>
          </p:nvPr>
        </p:nvSpPr>
        <p:spPr>
          <a:xfrm>
            <a:off x="685800" y="533400"/>
            <a:ext cx="7772400" cy="838200"/>
          </a:xfrm>
        </p:spPr>
        <p:txBody>
          <a:bodyPr/>
          <a:lstStyle/>
          <a:p>
            <a:pPr eaLnBrk="1" hangingPunct="1"/>
            <a:r>
              <a:rPr lang="en-US"/>
              <a:t>P2P File Sharing: Query</a:t>
            </a:r>
          </a:p>
        </p:txBody>
      </p:sp>
      <p:sp>
        <p:nvSpPr>
          <p:cNvPr id="182276" name="Rectangle 3"/>
          <p:cNvSpPr>
            <a:spLocks noGrp="1" noChangeArrowheads="1"/>
          </p:cNvSpPr>
          <p:nvPr>
            <p:ph type="body" idx="1"/>
          </p:nvPr>
        </p:nvSpPr>
        <p:spPr>
          <a:xfrm>
            <a:off x="685800" y="1676400"/>
            <a:ext cx="7848600" cy="1371600"/>
          </a:xfrm>
        </p:spPr>
        <p:txBody>
          <a:bodyPr/>
          <a:lstStyle/>
          <a:p>
            <a:pPr eaLnBrk="1" hangingPunct="1">
              <a:lnSpc>
                <a:spcPct val="75000"/>
              </a:lnSpc>
            </a:pPr>
            <a:r>
              <a:rPr lang="en-US" sz="2800"/>
              <a:t>Suppose Alice requests “Hey Jude”</a:t>
            </a:r>
          </a:p>
          <a:p>
            <a:pPr eaLnBrk="1" hangingPunct="1">
              <a:lnSpc>
                <a:spcPct val="75000"/>
              </a:lnSpc>
            </a:pPr>
            <a:r>
              <a:rPr lang="en-US" sz="2800" b="1"/>
              <a:t>Black</a:t>
            </a:r>
            <a:r>
              <a:rPr lang="en-US" sz="2800"/>
              <a:t> arrows: query flooding</a:t>
            </a:r>
          </a:p>
          <a:p>
            <a:pPr eaLnBrk="1" hangingPunct="1">
              <a:lnSpc>
                <a:spcPct val="75000"/>
              </a:lnSpc>
            </a:pPr>
            <a:r>
              <a:rPr lang="en-US" sz="2800" b="1">
                <a:solidFill>
                  <a:srgbClr val="FF0000"/>
                </a:solidFill>
              </a:rPr>
              <a:t>Red</a:t>
            </a:r>
            <a:r>
              <a:rPr lang="en-US" sz="2800"/>
              <a:t> arrows: positive responses</a:t>
            </a:r>
          </a:p>
        </p:txBody>
      </p:sp>
      <p:sp>
        <p:nvSpPr>
          <p:cNvPr id="182277" name="Rectangle 13"/>
          <p:cNvSpPr>
            <a:spLocks noChangeArrowheads="1"/>
          </p:cNvSpPr>
          <p:nvPr/>
        </p:nvSpPr>
        <p:spPr bwMode="auto">
          <a:xfrm>
            <a:off x="609600" y="3825875"/>
            <a:ext cx="792163" cy="411163"/>
          </a:xfrm>
          <a:prstGeom prst="rect">
            <a:avLst/>
          </a:prstGeom>
          <a:noFill/>
          <a:ln w="9525">
            <a:noFill/>
            <a:miter lim="800000"/>
            <a:headEnd/>
            <a:tailEnd/>
          </a:ln>
        </p:spPr>
        <p:txBody>
          <a:bodyPr wrap="none">
            <a:prstTxWarp prst="textNoShape">
              <a:avLst/>
            </a:prstTxWarp>
            <a:spAutoFit/>
          </a:bodyPr>
          <a:lstStyle/>
          <a:p>
            <a:r>
              <a:rPr lang="en-US" sz="1800"/>
              <a:t>Frank</a:t>
            </a:r>
          </a:p>
        </p:txBody>
      </p:sp>
      <p:sp>
        <p:nvSpPr>
          <p:cNvPr id="182278" name="Rectangle 14"/>
          <p:cNvSpPr>
            <a:spLocks noChangeArrowheads="1"/>
          </p:cNvSpPr>
          <p:nvPr/>
        </p:nvSpPr>
        <p:spPr bwMode="auto">
          <a:xfrm>
            <a:off x="1260475" y="4922838"/>
            <a:ext cx="598488" cy="411162"/>
          </a:xfrm>
          <a:prstGeom prst="rect">
            <a:avLst/>
          </a:prstGeom>
          <a:noFill/>
          <a:ln w="9525">
            <a:noFill/>
            <a:miter lim="800000"/>
            <a:headEnd/>
            <a:tailEnd/>
          </a:ln>
        </p:spPr>
        <p:txBody>
          <a:bodyPr wrap="none">
            <a:prstTxWarp prst="textNoShape">
              <a:avLst/>
            </a:prstTxWarp>
            <a:spAutoFit/>
          </a:bodyPr>
          <a:lstStyle/>
          <a:p>
            <a:r>
              <a:rPr lang="en-US" sz="1800"/>
              <a:t>Ted</a:t>
            </a:r>
          </a:p>
        </p:txBody>
      </p:sp>
      <p:sp>
        <p:nvSpPr>
          <p:cNvPr id="182279" name="Rectangle 15"/>
          <p:cNvSpPr>
            <a:spLocks noChangeArrowheads="1"/>
          </p:cNvSpPr>
          <p:nvPr/>
        </p:nvSpPr>
        <p:spPr bwMode="auto">
          <a:xfrm>
            <a:off x="3124200" y="4846638"/>
            <a:ext cx="731838" cy="411162"/>
          </a:xfrm>
          <a:prstGeom prst="rect">
            <a:avLst/>
          </a:prstGeom>
          <a:noFill/>
          <a:ln w="9525">
            <a:noFill/>
            <a:miter lim="800000"/>
            <a:headEnd/>
            <a:tailEnd/>
          </a:ln>
        </p:spPr>
        <p:txBody>
          <a:bodyPr wrap="none">
            <a:prstTxWarp prst="textNoShape">
              <a:avLst/>
            </a:prstTxWarp>
            <a:spAutoFit/>
          </a:bodyPr>
          <a:lstStyle/>
          <a:p>
            <a:r>
              <a:rPr lang="en-US" sz="1800"/>
              <a:t>Carol</a:t>
            </a:r>
          </a:p>
        </p:txBody>
      </p:sp>
      <p:sp>
        <p:nvSpPr>
          <p:cNvPr id="182280" name="Rectangle 16"/>
          <p:cNvSpPr>
            <a:spLocks noChangeArrowheads="1"/>
          </p:cNvSpPr>
          <p:nvPr/>
        </p:nvSpPr>
        <p:spPr bwMode="auto">
          <a:xfrm>
            <a:off x="5029200" y="4816475"/>
            <a:ext cx="527050" cy="411163"/>
          </a:xfrm>
          <a:prstGeom prst="rect">
            <a:avLst/>
          </a:prstGeom>
          <a:noFill/>
          <a:ln w="9525">
            <a:noFill/>
            <a:miter lim="800000"/>
            <a:headEnd/>
            <a:tailEnd/>
          </a:ln>
        </p:spPr>
        <p:txBody>
          <a:bodyPr wrap="none">
            <a:prstTxWarp prst="textNoShape">
              <a:avLst/>
            </a:prstTxWarp>
            <a:spAutoFit/>
          </a:bodyPr>
          <a:lstStyle/>
          <a:p>
            <a:r>
              <a:rPr lang="en-US" sz="1800"/>
              <a:t>Pat</a:t>
            </a:r>
          </a:p>
        </p:txBody>
      </p:sp>
      <p:sp>
        <p:nvSpPr>
          <p:cNvPr id="182281" name="Rectangle 17"/>
          <p:cNvSpPr>
            <a:spLocks noChangeArrowheads="1"/>
          </p:cNvSpPr>
          <p:nvPr/>
        </p:nvSpPr>
        <p:spPr bwMode="auto">
          <a:xfrm>
            <a:off x="7391400" y="3856038"/>
            <a:ext cx="977900" cy="411162"/>
          </a:xfrm>
          <a:prstGeom prst="rect">
            <a:avLst/>
          </a:prstGeom>
          <a:noFill/>
          <a:ln w="9525">
            <a:noFill/>
            <a:miter lim="800000"/>
            <a:headEnd/>
            <a:tailEnd/>
          </a:ln>
        </p:spPr>
        <p:txBody>
          <a:bodyPr wrap="none">
            <a:prstTxWarp prst="textNoShape">
              <a:avLst/>
            </a:prstTxWarp>
            <a:spAutoFit/>
          </a:bodyPr>
          <a:lstStyle/>
          <a:p>
            <a:r>
              <a:rPr lang="en-US" sz="1800"/>
              <a:t>Marilyn</a:t>
            </a:r>
          </a:p>
        </p:txBody>
      </p:sp>
      <p:sp>
        <p:nvSpPr>
          <p:cNvPr id="182282" name="Rectangle 18"/>
          <p:cNvSpPr>
            <a:spLocks noChangeArrowheads="1"/>
          </p:cNvSpPr>
          <p:nvPr/>
        </p:nvSpPr>
        <p:spPr bwMode="auto">
          <a:xfrm>
            <a:off x="5638800" y="3779838"/>
            <a:ext cx="584200" cy="411162"/>
          </a:xfrm>
          <a:prstGeom prst="rect">
            <a:avLst/>
          </a:prstGeom>
          <a:noFill/>
          <a:ln w="9525">
            <a:noFill/>
            <a:miter lim="800000"/>
            <a:headEnd/>
            <a:tailEnd/>
          </a:ln>
        </p:spPr>
        <p:txBody>
          <a:bodyPr wrap="none">
            <a:prstTxWarp prst="textNoShape">
              <a:avLst/>
            </a:prstTxWarp>
            <a:spAutoFit/>
          </a:bodyPr>
          <a:lstStyle/>
          <a:p>
            <a:r>
              <a:rPr lang="en-US" sz="1800"/>
              <a:t>Bob</a:t>
            </a:r>
          </a:p>
        </p:txBody>
      </p:sp>
      <p:sp>
        <p:nvSpPr>
          <p:cNvPr id="182283" name="Rectangle 19"/>
          <p:cNvSpPr>
            <a:spLocks noChangeArrowheads="1"/>
          </p:cNvSpPr>
          <p:nvPr/>
        </p:nvSpPr>
        <p:spPr bwMode="auto">
          <a:xfrm>
            <a:off x="2209800" y="3759200"/>
            <a:ext cx="720725" cy="411163"/>
          </a:xfrm>
          <a:prstGeom prst="rect">
            <a:avLst/>
          </a:prstGeom>
          <a:noFill/>
          <a:ln w="9525">
            <a:noFill/>
            <a:miter lim="800000"/>
            <a:headEnd/>
            <a:tailEnd/>
          </a:ln>
        </p:spPr>
        <p:txBody>
          <a:bodyPr wrap="none">
            <a:prstTxWarp prst="textNoShape">
              <a:avLst/>
            </a:prstTxWarp>
            <a:spAutoFit/>
          </a:bodyPr>
          <a:lstStyle/>
          <a:p>
            <a:r>
              <a:rPr lang="en-US" sz="1800"/>
              <a:t>Alice</a:t>
            </a:r>
          </a:p>
        </p:txBody>
      </p:sp>
      <p:sp>
        <p:nvSpPr>
          <p:cNvPr id="182284" name="Rectangle 20"/>
          <p:cNvSpPr>
            <a:spLocks noChangeArrowheads="1"/>
          </p:cNvSpPr>
          <p:nvPr/>
        </p:nvSpPr>
        <p:spPr bwMode="auto">
          <a:xfrm>
            <a:off x="3962400" y="3825875"/>
            <a:ext cx="711200" cy="411163"/>
          </a:xfrm>
          <a:prstGeom prst="rect">
            <a:avLst/>
          </a:prstGeom>
          <a:noFill/>
          <a:ln w="9525">
            <a:noFill/>
            <a:miter lim="800000"/>
            <a:headEnd/>
            <a:tailEnd/>
          </a:ln>
        </p:spPr>
        <p:txBody>
          <a:bodyPr wrap="none">
            <a:prstTxWarp prst="textNoShape">
              <a:avLst/>
            </a:prstTxWarp>
            <a:spAutoFit/>
          </a:bodyPr>
          <a:lstStyle/>
          <a:p>
            <a:r>
              <a:rPr lang="en-US" sz="1800"/>
              <a:t>Dean</a:t>
            </a:r>
          </a:p>
        </p:txBody>
      </p:sp>
      <p:sp>
        <p:nvSpPr>
          <p:cNvPr id="182285" name="Rectangle 21"/>
          <p:cNvSpPr>
            <a:spLocks noChangeArrowheads="1"/>
          </p:cNvSpPr>
          <p:nvPr/>
        </p:nvSpPr>
        <p:spPr bwMode="auto">
          <a:xfrm>
            <a:off x="6781800" y="4826000"/>
            <a:ext cx="692150" cy="411163"/>
          </a:xfrm>
          <a:prstGeom prst="rect">
            <a:avLst/>
          </a:prstGeom>
          <a:noFill/>
          <a:ln w="9525">
            <a:noFill/>
            <a:miter lim="800000"/>
            <a:headEnd/>
            <a:tailEnd/>
          </a:ln>
        </p:spPr>
        <p:txBody>
          <a:bodyPr wrap="none">
            <a:prstTxWarp prst="textNoShape">
              <a:avLst/>
            </a:prstTxWarp>
            <a:spAutoFit/>
          </a:bodyPr>
          <a:lstStyle/>
          <a:p>
            <a:r>
              <a:rPr lang="en-US" sz="1800"/>
              <a:t>Fred</a:t>
            </a:r>
          </a:p>
        </p:txBody>
      </p:sp>
      <p:sp>
        <p:nvSpPr>
          <p:cNvPr id="501782" name="Rectangle 22"/>
          <p:cNvSpPr>
            <a:spLocks noChangeArrowheads="1"/>
          </p:cNvSpPr>
          <p:nvPr/>
        </p:nvSpPr>
        <p:spPr bwMode="auto">
          <a:xfrm>
            <a:off x="685800" y="5486400"/>
            <a:ext cx="7772400" cy="457200"/>
          </a:xfrm>
          <a:prstGeom prst="rect">
            <a:avLst/>
          </a:prstGeom>
          <a:noFill/>
          <a:ln w="9525">
            <a:noFill/>
            <a:miter lim="800000"/>
            <a:headEnd/>
            <a:tailEnd/>
          </a:ln>
        </p:spPr>
        <p:txBody>
          <a:bodyPr>
            <a:prstTxWarp prst="textNoShape">
              <a:avLst/>
            </a:prstTxWarp>
          </a:bodyPr>
          <a:lstStyle/>
          <a:p>
            <a:pPr marL="342900" indent="-342900">
              <a:lnSpc>
                <a:spcPct val="70000"/>
              </a:lnSpc>
              <a:spcBef>
                <a:spcPct val="20000"/>
              </a:spcBef>
              <a:buClr>
                <a:schemeClr val="accent2"/>
              </a:buClr>
              <a:buSzPct val="75000"/>
              <a:buFont typeface="Wingdings" charset="2"/>
              <a:buChar char="q"/>
            </a:pPr>
            <a:r>
              <a:rPr lang="en-US" sz="2800"/>
              <a:t>Alice can select from: </a:t>
            </a:r>
            <a:r>
              <a:rPr lang="en-US" sz="2800" b="1">
                <a:solidFill>
                  <a:srgbClr val="FF0000"/>
                </a:solidFill>
              </a:rPr>
              <a:t>Carol</a:t>
            </a:r>
            <a:r>
              <a:rPr lang="en-US" sz="2800"/>
              <a:t>, </a:t>
            </a:r>
            <a:r>
              <a:rPr lang="en-US" sz="2800" b="1">
                <a:solidFill>
                  <a:srgbClr val="FF0000"/>
                </a:solidFill>
              </a:rPr>
              <a:t>Pat</a:t>
            </a:r>
            <a:endParaRPr lang="en-US" sz="2800"/>
          </a:p>
        </p:txBody>
      </p:sp>
      <p:sp>
        <p:nvSpPr>
          <p:cNvPr id="501783" name="Line 23"/>
          <p:cNvSpPr>
            <a:spLocks noChangeShapeType="1"/>
          </p:cNvSpPr>
          <p:nvPr/>
        </p:nvSpPr>
        <p:spPr bwMode="auto">
          <a:xfrm flipH="1">
            <a:off x="1447800" y="3627438"/>
            <a:ext cx="7620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4" name="Line 24"/>
          <p:cNvSpPr>
            <a:spLocks noChangeShapeType="1"/>
          </p:cNvSpPr>
          <p:nvPr/>
        </p:nvSpPr>
        <p:spPr bwMode="auto">
          <a:xfrm flipH="1">
            <a:off x="1905000" y="3932238"/>
            <a:ext cx="3048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5" name="Line 25"/>
          <p:cNvSpPr>
            <a:spLocks noChangeShapeType="1"/>
          </p:cNvSpPr>
          <p:nvPr/>
        </p:nvSpPr>
        <p:spPr bwMode="auto">
          <a:xfrm flipV="1">
            <a:off x="2057400" y="4618038"/>
            <a:ext cx="10668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6" name="Line 26"/>
          <p:cNvSpPr>
            <a:spLocks noChangeShapeType="1"/>
          </p:cNvSpPr>
          <p:nvPr/>
        </p:nvSpPr>
        <p:spPr bwMode="auto">
          <a:xfrm flipV="1">
            <a:off x="2133600" y="3779838"/>
            <a:ext cx="175260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7" name="Line 27"/>
          <p:cNvSpPr>
            <a:spLocks noChangeShapeType="1"/>
          </p:cNvSpPr>
          <p:nvPr/>
        </p:nvSpPr>
        <p:spPr bwMode="auto">
          <a:xfrm>
            <a:off x="4876800" y="3703638"/>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8" name="Line 28"/>
          <p:cNvSpPr>
            <a:spLocks noChangeShapeType="1"/>
          </p:cNvSpPr>
          <p:nvPr/>
        </p:nvSpPr>
        <p:spPr bwMode="auto">
          <a:xfrm>
            <a:off x="4800600" y="4008438"/>
            <a:ext cx="3048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89" name="Line 29"/>
          <p:cNvSpPr>
            <a:spLocks noChangeShapeType="1"/>
          </p:cNvSpPr>
          <p:nvPr/>
        </p:nvSpPr>
        <p:spPr bwMode="auto">
          <a:xfrm>
            <a:off x="6553200" y="3627438"/>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90" name="Line 30"/>
          <p:cNvSpPr>
            <a:spLocks noChangeShapeType="1"/>
          </p:cNvSpPr>
          <p:nvPr/>
        </p:nvSpPr>
        <p:spPr bwMode="auto">
          <a:xfrm>
            <a:off x="6553200" y="3856038"/>
            <a:ext cx="3810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1791" name="Line 31"/>
          <p:cNvSpPr>
            <a:spLocks noChangeShapeType="1"/>
          </p:cNvSpPr>
          <p:nvPr/>
        </p:nvSpPr>
        <p:spPr bwMode="auto">
          <a:xfrm flipH="1" flipV="1">
            <a:off x="3048000" y="3779838"/>
            <a:ext cx="1981200" cy="83820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1792" name="Line 32"/>
          <p:cNvSpPr>
            <a:spLocks noChangeShapeType="1"/>
          </p:cNvSpPr>
          <p:nvPr/>
        </p:nvSpPr>
        <p:spPr bwMode="auto">
          <a:xfrm flipH="1" flipV="1">
            <a:off x="2895600" y="3932238"/>
            <a:ext cx="381000" cy="53340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1793" name="Rectangle 33"/>
          <p:cNvSpPr>
            <a:spLocks noChangeArrowheads="1"/>
          </p:cNvSpPr>
          <p:nvPr/>
        </p:nvSpPr>
        <p:spPr bwMode="auto">
          <a:xfrm>
            <a:off x="3117850" y="4044950"/>
            <a:ext cx="682625"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Carol</a:t>
            </a:r>
            <a:endParaRPr lang="en-US" sz="1600"/>
          </a:p>
        </p:txBody>
      </p:sp>
      <p:sp>
        <p:nvSpPr>
          <p:cNvPr id="501794" name="Rectangle 34"/>
          <p:cNvSpPr>
            <a:spLocks noChangeArrowheads="1"/>
          </p:cNvSpPr>
          <p:nvPr/>
        </p:nvSpPr>
        <p:spPr bwMode="auto">
          <a:xfrm>
            <a:off x="4159250" y="4343400"/>
            <a:ext cx="501650"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Pat</a:t>
            </a:r>
            <a:endParaRPr lang="en-US" sz="1600"/>
          </a:p>
        </p:txBody>
      </p:sp>
      <p:pic>
        <p:nvPicPr>
          <p:cNvPr id="182299" name="Picture 35" descr="Business 2561.tiff                                             00118CF0Macintosh HD                   BC93A1CC:"/>
          <p:cNvPicPr>
            <a:picLocks noChangeAspect="1" noChangeArrowheads="1"/>
          </p:cNvPicPr>
          <p:nvPr/>
        </p:nvPicPr>
        <p:blipFill>
          <a:blip r:embed="rId2"/>
          <a:srcRect/>
          <a:stretch>
            <a:fillRect/>
          </a:stretch>
        </p:blipFill>
        <p:spPr bwMode="auto">
          <a:xfrm>
            <a:off x="822325" y="3365500"/>
            <a:ext cx="473075" cy="520700"/>
          </a:xfrm>
          <a:prstGeom prst="rect">
            <a:avLst/>
          </a:prstGeom>
          <a:noFill/>
          <a:ln w="9525">
            <a:noFill/>
            <a:miter lim="800000"/>
            <a:headEnd/>
            <a:tailEnd/>
          </a:ln>
        </p:spPr>
      </p:pic>
      <p:pic>
        <p:nvPicPr>
          <p:cNvPr id="182300" name="Picture 36" descr="Business 2561.tiff                                             00118CF0Macintosh HD                   BC93A1CC:"/>
          <p:cNvPicPr>
            <a:picLocks noChangeAspect="1" noChangeArrowheads="1"/>
          </p:cNvPicPr>
          <p:nvPr/>
        </p:nvPicPr>
        <p:blipFill>
          <a:blip r:embed="rId2"/>
          <a:srcRect/>
          <a:stretch>
            <a:fillRect/>
          </a:stretch>
        </p:blipFill>
        <p:spPr bwMode="auto">
          <a:xfrm>
            <a:off x="3276600" y="4419600"/>
            <a:ext cx="473075" cy="520700"/>
          </a:xfrm>
          <a:prstGeom prst="rect">
            <a:avLst/>
          </a:prstGeom>
          <a:noFill/>
          <a:ln w="9525">
            <a:noFill/>
            <a:miter lim="800000"/>
            <a:headEnd/>
            <a:tailEnd/>
          </a:ln>
        </p:spPr>
      </p:pic>
      <p:pic>
        <p:nvPicPr>
          <p:cNvPr id="182301" name="Picture 37" descr="Business 2561.tiff                                             00118CF0Macintosh HD                   BC93A1CC:"/>
          <p:cNvPicPr>
            <a:picLocks noChangeAspect="1" noChangeArrowheads="1"/>
          </p:cNvPicPr>
          <p:nvPr/>
        </p:nvPicPr>
        <p:blipFill>
          <a:blip r:embed="rId2"/>
          <a:srcRect/>
          <a:stretch>
            <a:fillRect/>
          </a:stretch>
        </p:blipFill>
        <p:spPr bwMode="auto">
          <a:xfrm>
            <a:off x="1371600" y="4495800"/>
            <a:ext cx="473075" cy="520700"/>
          </a:xfrm>
          <a:prstGeom prst="rect">
            <a:avLst/>
          </a:prstGeom>
          <a:noFill/>
          <a:ln w="9525">
            <a:noFill/>
            <a:miter lim="800000"/>
            <a:headEnd/>
            <a:tailEnd/>
          </a:ln>
        </p:spPr>
      </p:pic>
      <p:pic>
        <p:nvPicPr>
          <p:cNvPr id="182302" name="Picture 38" descr="Business 2561.tiff                                             00118CF0Macintosh HD                   BC93A1CC:"/>
          <p:cNvPicPr>
            <a:picLocks noChangeAspect="1" noChangeArrowheads="1"/>
          </p:cNvPicPr>
          <p:nvPr/>
        </p:nvPicPr>
        <p:blipFill>
          <a:blip r:embed="rId2"/>
          <a:srcRect/>
          <a:stretch>
            <a:fillRect/>
          </a:stretch>
        </p:blipFill>
        <p:spPr bwMode="auto">
          <a:xfrm>
            <a:off x="4114800" y="3352800"/>
            <a:ext cx="473075" cy="520700"/>
          </a:xfrm>
          <a:prstGeom prst="rect">
            <a:avLst/>
          </a:prstGeom>
          <a:noFill/>
          <a:ln w="9525">
            <a:noFill/>
            <a:miter lim="800000"/>
            <a:headEnd/>
            <a:tailEnd/>
          </a:ln>
        </p:spPr>
      </p:pic>
      <p:pic>
        <p:nvPicPr>
          <p:cNvPr id="182303" name="Picture 39" descr="Business 2561.tiff                                             00118CF0Macintosh HD                   BC93A1CC:"/>
          <p:cNvPicPr>
            <a:picLocks noChangeAspect="1" noChangeArrowheads="1"/>
          </p:cNvPicPr>
          <p:nvPr/>
        </p:nvPicPr>
        <p:blipFill>
          <a:blip r:embed="rId2"/>
          <a:srcRect/>
          <a:stretch>
            <a:fillRect/>
          </a:stretch>
        </p:blipFill>
        <p:spPr bwMode="auto">
          <a:xfrm>
            <a:off x="2362200" y="3276600"/>
            <a:ext cx="473075" cy="520700"/>
          </a:xfrm>
          <a:prstGeom prst="rect">
            <a:avLst/>
          </a:prstGeom>
          <a:noFill/>
          <a:ln w="9525">
            <a:noFill/>
            <a:miter lim="800000"/>
            <a:headEnd/>
            <a:tailEnd/>
          </a:ln>
        </p:spPr>
      </p:pic>
      <p:pic>
        <p:nvPicPr>
          <p:cNvPr id="182304" name="Picture 40" descr="Business 2561.tiff                                             00118CF0Macintosh HD                   BC93A1CC:"/>
          <p:cNvPicPr>
            <a:picLocks noChangeAspect="1" noChangeArrowheads="1"/>
          </p:cNvPicPr>
          <p:nvPr/>
        </p:nvPicPr>
        <p:blipFill>
          <a:blip r:embed="rId2"/>
          <a:srcRect/>
          <a:stretch>
            <a:fillRect/>
          </a:stretch>
        </p:blipFill>
        <p:spPr bwMode="auto">
          <a:xfrm>
            <a:off x="5089525" y="4419600"/>
            <a:ext cx="473075" cy="520700"/>
          </a:xfrm>
          <a:prstGeom prst="rect">
            <a:avLst/>
          </a:prstGeom>
          <a:noFill/>
          <a:ln w="9525">
            <a:noFill/>
            <a:miter lim="800000"/>
            <a:headEnd/>
            <a:tailEnd/>
          </a:ln>
        </p:spPr>
      </p:pic>
      <p:pic>
        <p:nvPicPr>
          <p:cNvPr id="182305" name="Picture 41" descr="Business 2561.tiff                                             00118CF0Macintosh HD                   BC93A1CC:"/>
          <p:cNvPicPr>
            <a:picLocks noChangeAspect="1" noChangeArrowheads="1"/>
          </p:cNvPicPr>
          <p:nvPr/>
        </p:nvPicPr>
        <p:blipFill>
          <a:blip r:embed="rId2"/>
          <a:srcRect/>
          <a:stretch>
            <a:fillRect/>
          </a:stretch>
        </p:blipFill>
        <p:spPr bwMode="auto">
          <a:xfrm>
            <a:off x="6918325" y="4419600"/>
            <a:ext cx="473075" cy="520700"/>
          </a:xfrm>
          <a:prstGeom prst="rect">
            <a:avLst/>
          </a:prstGeom>
          <a:noFill/>
          <a:ln w="9525">
            <a:noFill/>
            <a:miter lim="800000"/>
            <a:headEnd/>
            <a:tailEnd/>
          </a:ln>
        </p:spPr>
      </p:pic>
      <p:pic>
        <p:nvPicPr>
          <p:cNvPr id="182306" name="Picture 42" descr="Business 2561.tiff                                             00118CF0Macintosh HD                   BC93A1CC:"/>
          <p:cNvPicPr>
            <a:picLocks noChangeAspect="1" noChangeArrowheads="1"/>
          </p:cNvPicPr>
          <p:nvPr/>
        </p:nvPicPr>
        <p:blipFill>
          <a:blip r:embed="rId2"/>
          <a:srcRect/>
          <a:stretch>
            <a:fillRect/>
          </a:stretch>
        </p:blipFill>
        <p:spPr bwMode="auto">
          <a:xfrm>
            <a:off x="5715000" y="3276600"/>
            <a:ext cx="473075" cy="520700"/>
          </a:xfrm>
          <a:prstGeom prst="rect">
            <a:avLst/>
          </a:prstGeom>
          <a:noFill/>
          <a:ln w="9525">
            <a:noFill/>
            <a:miter lim="800000"/>
            <a:headEnd/>
            <a:tailEnd/>
          </a:ln>
        </p:spPr>
      </p:pic>
      <p:pic>
        <p:nvPicPr>
          <p:cNvPr id="182307" name="Picture 43" descr="Business 2561.tiff                                             00118CF0Macintosh HD                   BC93A1CC:"/>
          <p:cNvPicPr>
            <a:picLocks noChangeAspect="1" noChangeArrowheads="1"/>
          </p:cNvPicPr>
          <p:nvPr/>
        </p:nvPicPr>
        <p:blipFill>
          <a:blip r:embed="rId2"/>
          <a:srcRect/>
          <a:stretch>
            <a:fillRect/>
          </a:stretch>
        </p:blipFill>
        <p:spPr bwMode="auto">
          <a:xfrm>
            <a:off x="7680325" y="3352800"/>
            <a:ext cx="473075" cy="520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8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0178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499"/>
                                          </p:stCondLst>
                                        </p:cTn>
                                        <p:tgtEl>
                                          <p:spTgt spid="501785"/>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grpId="0" nodeType="afterEffect">
                                  <p:stCondLst>
                                    <p:cond delay="0"/>
                                  </p:stCondLst>
                                  <p:childTnLst>
                                    <p:set>
                                      <p:cBhvr>
                                        <p:cTn id="15" dur="1" fill="hold">
                                          <p:stCondLst>
                                            <p:cond delay="499"/>
                                          </p:stCondLst>
                                        </p:cTn>
                                        <p:tgtEl>
                                          <p:spTgt spid="501786"/>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499"/>
                                          </p:stCondLst>
                                        </p:cTn>
                                        <p:tgtEl>
                                          <p:spTgt spid="501792"/>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0"/>
                                  </p:stCondLst>
                                  <p:childTnLst>
                                    <p:set>
                                      <p:cBhvr>
                                        <p:cTn id="21" dur="1" fill="hold">
                                          <p:stCondLst>
                                            <p:cond delay="499"/>
                                          </p:stCondLst>
                                        </p:cTn>
                                        <p:tgtEl>
                                          <p:spTgt spid="501793"/>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499"/>
                                          </p:stCondLst>
                                        </p:cTn>
                                        <p:tgtEl>
                                          <p:spTgt spid="501787"/>
                                        </p:tgtEl>
                                        <p:attrNameLst>
                                          <p:attrName>style.visibility</p:attrName>
                                        </p:attrNameLst>
                                      </p:cBhvr>
                                      <p:to>
                                        <p:strVal val="visible"/>
                                      </p:to>
                                    </p:set>
                                  </p:childTnLst>
                                </p:cTn>
                              </p:par>
                            </p:childTnLst>
                          </p:cTn>
                        </p:par>
                        <p:par>
                          <p:cTn id="25" fill="hold">
                            <p:stCondLst>
                              <p:cond delay="6500"/>
                            </p:stCondLst>
                            <p:childTnLst>
                              <p:par>
                                <p:cTn id="26" presetID="1" presetClass="entr" presetSubtype="0" fill="hold" grpId="0" nodeType="afterEffect">
                                  <p:stCondLst>
                                    <p:cond delay="0"/>
                                  </p:stCondLst>
                                  <p:childTnLst>
                                    <p:set>
                                      <p:cBhvr>
                                        <p:cTn id="27" dur="1" fill="hold">
                                          <p:stCondLst>
                                            <p:cond delay="499"/>
                                          </p:stCondLst>
                                        </p:cTn>
                                        <p:tgtEl>
                                          <p:spTgt spid="501788"/>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499"/>
                                          </p:stCondLst>
                                        </p:cTn>
                                        <p:tgtEl>
                                          <p:spTgt spid="501791"/>
                                        </p:tgtEl>
                                        <p:attrNameLst>
                                          <p:attrName>style.visibility</p:attrName>
                                        </p:attrNameLst>
                                      </p:cBhvr>
                                      <p:to>
                                        <p:strVal val="visible"/>
                                      </p:to>
                                    </p:set>
                                  </p:childTnLst>
                                </p:cTn>
                              </p:par>
                            </p:childTnLst>
                          </p:cTn>
                        </p:par>
                        <p:par>
                          <p:cTn id="31" fill="hold">
                            <p:stCondLst>
                              <p:cond delay="8500"/>
                            </p:stCondLst>
                            <p:childTnLst>
                              <p:par>
                                <p:cTn id="32" presetID="1" presetClass="entr" presetSubtype="0" fill="hold" grpId="0" nodeType="afterEffect">
                                  <p:stCondLst>
                                    <p:cond delay="0"/>
                                  </p:stCondLst>
                                  <p:childTnLst>
                                    <p:set>
                                      <p:cBhvr>
                                        <p:cTn id="33" dur="1" fill="hold">
                                          <p:stCondLst>
                                            <p:cond delay="499"/>
                                          </p:stCondLst>
                                        </p:cTn>
                                        <p:tgtEl>
                                          <p:spTgt spid="501794"/>
                                        </p:tgtEl>
                                        <p:attrNameLst>
                                          <p:attrName>style.visibility</p:attrName>
                                        </p:attrNameLst>
                                      </p:cBhvr>
                                      <p:to>
                                        <p:strVal val="visible"/>
                                      </p:to>
                                    </p:set>
                                  </p:childTnLst>
                                </p:cTn>
                              </p:par>
                            </p:childTnLst>
                          </p:cTn>
                        </p:par>
                        <p:par>
                          <p:cTn id="34" fill="hold">
                            <p:stCondLst>
                              <p:cond delay="9000"/>
                            </p:stCondLst>
                            <p:childTnLst>
                              <p:par>
                                <p:cTn id="35" presetID="1" presetClass="entr" presetSubtype="0" fill="hold" grpId="0" nodeType="afterEffect">
                                  <p:stCondLst>
                                    <p:cond delay="1000"/>
                                  </p:stCondLst>
                                  <p:childTnLst>
                                    <p:set>
                                      <p:cBhvr>
                                        <p:cTn id="36" dur="1" fill="hold">
                                          <p:stCondLst>
                                            <p:cond delay="499"/>
                                          </p:stCondLst>
                                        </p:cTn>
                                        <p:tgtEl>
                                          <p:spTgt spid="501789"/>
                                        </p:tgtEl>
                                        <p:attrNameLst>
                                          <p:attrName>style.visibility</p:attrName>
                                        </p:attrNameLst>
                                      </p:cBhvr>
                                      <p:to>
                                        <p:strVal val="visible"/>
                                      </p:to>
                                    </p:set>
                                  </p:childTnLst>
                                </p:cTn>
                              </p:par>
                            </p:childTnLst>
                          </p:cTn>
                        </p:par>
                        <p:par>
                          <p:cTn id="37" fill="hold">
                            <p:stCondLst>
                              <p:cond delay="10500"/>
                            </p:stCondLst>
                            <p:childTnLst>
                              <p:par>
                                <p:cTn id="38" presetID="1" presetClass="entr" presetSubtype="0" fill="hold" grpId="0" nodeType="afterEffect">
                                  <p:stCondLst>
                                    <p:cond delay="0"/>
                                  </p:stCondLst>
                                  <p:childTnLst>
                                    <p:set>
                                      <p:cBhvr>
                                        <p:cTn id="39" dur="1" fill="hold">
                                          <p:stCondLst>
                                            <p:cond delay="499"/>
                                          </p:stCondLst>
                                        </p:cTn>
                                        <p:tgtEl>
                                          <p:spTgt spid="50179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6" fill="hold" grpId="0" nodeType="clickEffect">
                                  <p:stCondLst>
                                    <p:cond delay="0"/>
                                  </p:stCondLst>
                                  <p:childTnLst>
                                    <p:set>
                                      <p:cBhvr>
                                        <p:cTn id="43" dur="1" fill="hold">
                                          <p:stCondLst>
                                            <p:cond delay="0"/>
                                          </p:stCondLst>
                                        </p:cTn>
                                        <p:tgtEl>
                                          <p:spTgt spid="501782"/>
                                        </p:tgtEl>
                                        <p:attrNameLst>
                                          <p:attrName>style.visibility</p:attrName>
                                        </p:attrNameLst>
                                      </p:cBhvr>
                                      <p:to>
                                        <p:strVal val="visible"/>
                                      </p:to>
                                    </p:set>
                                    <p:anim calcmode="lin" valueType="num">
                                      <p:cBhvr additive="base">
                                        <p:cTn id="44" dur="500" fill="hold"/>
                                        <p:tgtEl>
                                          <p:spTgt spid="501782"/>
                                        </p:tgtEl>
                                        <p:attrNameLst>
                                          <p:attrName>ppt_x</p:attrName>
                                        </p:attrNameLst>
                                      </p:cBhvr>
                                      <p:tavLst>
                                        <p:tav tm="0">
                                          <p:val>
                                            <p:strVal val="1+#ppt_w/2"/>
                                          </p:val>
                                        </p:tav>
                                        <p:tav tm="100000">
                                          <p:val>
                                            <p:strVal val="#ppt_x"/>
                                          </p:val>
                                        </p:tav>
                                      </p:tavLst>
                                    </p:anim>
                                    <p:anim calcmode="lin" valueType="num">
                                      <p:cBhvr additive="base">
                                        <p:cTn id="45" dur="500" fill="hold"/>
                                        <p:tgtEl>
                                          <p:spTgt spid="5017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2" grpId="0" autoUpdateAnimBg="0"/>
      <p:bldP spid="501783" grpId="0" animBg="1"/>
      <p:bldP spid="501784" grpId="0" animBg="1"/>
      <p:bldP spid="501785" grpId="0" animBg="1"/>
      <p:bldP spid="501786" grpId="0" animBg="1"/>
      <p:bldP spid="501787" grpId="0" animBg="1"/>
      <p:bldP spid="501788" grpId="0" animBg="1"/>
      <p:bldP spid="501789" grpId="0" animBg="1"/>
      <p:bldP spid="501790" grpId="0" animBg="1"/>
      <p:bldP spid="501791" grpId="0" animBg="1"/>
      <p:bldP spid="501792" grpId="0" animBg="1"/>
      <p:bldP spid="501793" grpId="0" autoUpdateAnimBg="0"/>
      <p:bldP spid="501794"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1E41D1A-A30C-D54A-807D-DC88DDCB9518}" type="slidenum">
              <a:rPr lang="en-US" smtClean="0">
                <a:latin typeface="Times New Roman" charset="0"/>
              </a:rPr>
              <a:pPr/>
              <a:t>168</a:t>
            </a:fld>
            <a:endParaRPr lang="en-US" smtClean="0">
              <a:latin typeface="Times New Roman" charset="0"/>
            </a:endParaRPr>
          </a:p>
        </p:txBody>
      </p:sp>
      <p:sp>
        <p:nvSpPr>
          <p:cNvPr id="183299" name="Rectangle 2"/>
          <p:cNvSpPr>
            <a:spLocks noGrp="1" noChangeArrowheads="1"/>
          </p:cNvSpPr>
          <p:nvPr>
            <p:ph type="title"/>
          </p:nvPr>
        </p:nvSpPr>
        <p:spPr>
          <a:xfrm>
            <a:off x="685800" y="457200"/>
            <a:ext cx="7772400" cy="838200"/>
          </a:xfrm>
        </p:spPr>
        <p:txBody>
          <a:bodyPr/>
          <a:lstStyle/>
          <a:p>
            <a:pPr eaLnBrk="1" hangingPunct="1"/>
            <a:r>
              <a:rPr lang="en-US"/>
              <a:t>P2P File Sharing with POS</a:t>
            </a:r>
          </a:p>
        </p:txBody>
      </p:sp>
      <p:sp>
        <p:nvSpPr>
          <p:cNvPr id="183300" name="Rectangle 3"/>
          <p:cNvSpPr>
            <a:spLocks noGrp="1" noChangeArrowheads="1"/>
          </p:cNvSpPr>
          <p:nvPr>
            <p:ph type="body" idx="1"/>
          </p:nvPr>
        </p:nvSpPr>
        <p:spPr>
          <a:xfrm>
            <a:off x="685800" y="1447800"/>
            <a:ext cx="7848600" cy="1371600"/>
          </a:xfrm>
        </p:spPr>
        <p:txBody>
          <a:bodyPr/>
          <a:lstStyle/>
          <a:p>
            <a:pPr eaLnBrk="1" hangingPunct="1">
              <a:lnSpc>
                <a:spcPct val="75000"/>
              </a:lnSpc>
            </a:pPr>
            <a:r>
              <a:rPr lang="en-US" sz="2800"/>
              <a:t>Suppose Alice requests “Hey Jude”</a:t>
            </a:r>
          </a:p>
          <a:p>
            <a:pPr eaLnBrk="1" hangingPunct="1">
              <a:lnSpc>
                <a:spcPct val="75000"/>
              </a:lnSpc>
            </a:pPr>
            <a:r>
              <a:rPr lang="en-US" sz="2800" b="1"/>
              <a:t>Black</a:t>
            </a:r>
            <a:r>
              <a:rPr lang="en-US" sz="2800"/>
              <a:t> arrow: query</a:t>
            </a:r>
          </a:p>
          <a:p>
            <a:pPr eaLnBrk="1" hangingPunct="1">
              <a:lnSpc>
                <a:spcPct val="75000"/>
              </a:lnSpc>
            </a:pPr>
            <a:r>
              <a:rPr lang="en-US" sz="2800" b="1">
                <a:solidFill>
                  <a:srgbClr val="FF0000"/>
                </a:solidFill>
              </a:rPr>
              <a:t>Red</a:t>
            </a:r>
            <a:r>
              <a:rPr lang="en-US" sz="2800"/>
              <a:t> arrow: positive response</a:t>
            </a:r>
          </a:p>
        </p:txBody>
      </p:sp>
      <p:sp>
        <p:nvSpPr>
          <p:cNvPr id="183301" name="Rectangle 13"/>
          <p:cNvSpPr>
            <a:spLocks noChangeArrowheads="1"/>
          </p:cNvSpPr>
          <p:nvPr/>
        </p:nvSpPr>
        <p:spPr bwMode="auto">
          <a:xfrm>
            <a:off x="604838" y="3724275"/>
            <a:ext cx="644525" cy="347663"/>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POS</a:t>
            </a:r>
          </a:p>
        </p:txBody>
      </p:sp>
      <p:sp>
        <p:nvSpPr>
          <p:cNvPr id="183302" name="Rectangle 14"/>
          <p:cNvSpPr>
            <a:spLocks noChangeArrowheads="1"/>
          </p:cNvSpPr>
          <p:nvPr/>
        </p:nvSpPr>
        <p:spPr bwMode="auto">
          <a:xfrm>
            <a:off x="1260475" y="4770438"/>
            <a:ext cx="598488" cy="411162"/>
          </a:xfrm>
          <a:prstGeom prst="rect">
            <a:avLst/>
          </a:prstGeom>
          <a:noFill/>
          <a:ln w="9525">
            <a:noFill/>
            <a:miter lim="800000"/>
            <a:headEnd/>
            <a:tailEnd/>
          </a:ln>
        </p:spPr>
        <p:txBody>
          <a:bodyPr wrap="none">
            <a:prstTxWarp prst="textNoShape">
              <a:avLst/>
            </a:prstTxWarp>
            <a:spAutoFit/>
          </a:bodyPr>
          <a:lstStyle/>
          <a:p>
            <a:r>
              <a:rPr lang="en-US" sz="1800"/>
              <a:t>Ted</a:t>
            </a:r>
          </a:p>
        </p:txBody>
      </p:sp>
      <p:sp>
        <p:nvSpPr>
          <p:cNvPr id="183303" name="Rectangle 15"/>
          <p:cNvSpPr>
            <a:spLocks noChangeArrowheads="1"/>
          </p:cNvSpPr>
          <p:nvPr/>
        </p:nvSpPr>
        <p:spPr bwMode="auto">
          <a:xfrm>
            <a:off x="3124200" y="4694238"/>
            <a:ext cx="731838" cy="411162"/>
          </a:xfrm>
          <a:prstGeom prst="rect">
            <a:avLst/>
          </a:prstGeom>
          <a:noFill/>
          <a:ln w="9525">
            <a:noFill/>
            <a:miter lim="800000"/>
            <a:headEnd/>
            <a:tailEnd/>
          </a:ln>
        </p:spPr>
        <p:txBody>
          <a:bodyPr wrap="none">
            <a:prstTxWarp prst="textNoShape">
              <a:avLst/>
            </a:prstTxWarp>
            <a:spAutoFit/>
          </a:bodyPr>
          <a:lstStyle/>
          <a:p>
            <a:r>
              <a:rPr lang="en-US" sz="1800"/>
              <a:t>Carol</a:t>
            </a:r>
          </a:p>
        </p:txBody>
      </p:sp>
      <p:sp>
        <p:nvSpPr>
          <p:cNvPr id="183304" name="Rectangle 16"/>
          <p:cNvSpPr>
            <a:spLocks noChangeArrowheads="1"/>
          </p:cNvSpPr>
          <p:nvPr/>
        </p:nvSpPr>
        <p:spPr bwMode="auto">
          <a:xfrm>
            <a:off x="5029200" y="4664075"/>
            <a:ext cx="527050" cy="411163"/>
          </a:xfrm>
          <a:prstGeom prst="rect">
            <a:avLst/>
          </a:prstGeom>
          <a:noFill/>
          <a:ln w="9525">
            <a:noFill/>
            <a:miter lim="800000"/>
            <a:headEnd/>
            <a:tailEnd/>
          </a:ln>
        </p:spPr>
        <p:txBody>
          <a:bodyPr wrap="none">
            <a:prstTxWarp prst="textNoShape">
              <a:avLst/>
            </a:prstTxWarp>
            <a:spAutoFit/>
          </a:bodyPr>
          <a:lstStyle/>
          <a:p>
            <a:r>
              <a:rPr lang="en-US" sz="1800"/>
              <a:t>Pat</a:t>
            </a:r>
          </a:p>
        </p:txBody>
      </p:sp>
      <p:sp>
        <p:nvSpPr>
          <p:cNvPr id="183305" name="Rectangle 17"/>
          <p:cNvSpPr>
            <a:spLocks noChangeArrowheads="1"/>
          </p:cNvSpPr>
          <p:nvPr/>
        </p:nvSpPr>
        <p:spPr bwMode="auto">
          <a:xfrm>
            <a:off x="7391400" y="3703638"/>
            <a:ext cx="977900" cy="411162"/>
          </a:xfrm>
          <a:prstGeom prst="rect">
            <a:avLst/>
          </a:prstGeom>
          <a:noFill/>
          <a:ln w="9525">
            <a:noFill/>
            <a:miter lim="800000"/>
            <a:headEnd/>
            <a:tailEnd/>
          </a:ln>
        </p:spPr>
        <p:txBody>
          <a:bodyPr wrap="none">
            <a:prstTxWarp prst="textNoShape">
              <a:avLst/>
            </a:prstTxWarp>
            <a:spAutoFit/>
          </a:bodyPr>
          <a:lstStyle/>
          <a:p>
            <a:r>
              <a:rPr lang="en-US" sz="1800"/>
              <a:t>Marilyn</a:t>
            </a:r>
          </a:p>
        </p:txBody>
      </p:sp>
      <p:sp>
        <p:nvSpPr>
          <p:cNvPr id="183306" name="Rectangle 18"/>
          <p:cNvSpPr>
            <a:spLocks noChangeArrowheads="1"/>
          </p:cNvSpPr>
          <p:nvPr/>
        </p:nvSpPr>
        <p:spPr bwMode="auto">
          <a:xfrm>
            <a:off x="5638800" y="3627438"/>
            <a:ext cx="584200" cy="411162"/>
          </a:xfrm>
          <a:prstGeom prst="rect">
            <a:avLst/>
          </a:prstGeom>
          <a:noFill/>
          <a:ln w="9525">
            <a:noFill/>
            <a:miter lim="800000"/>
            <a:headEnd/>
            <a:tailEnd/>
          </a:ln>
        </p:spPr>
        <p:txBody>
          <a:bodyPr wrap="none">
            <a:prstTxWarp prst="textNoShape">
              <a:avLst/>
            </a:prstTxWarp>
            <a:spAutoFit/>
          </a:bodyPr>
          <a:lstStyle/>
          <a:p>
            <a:r>
              <a:rPr lang="en-US" sz="1800"/>
              <a:t>Bob</a:t>
            </a:r>
          </a:p>
        </p:txBody>
      </p:sp>
      <p:sp>
        <p:nvSpPr>
          <p:cNvPr id="183307" name="Rectangle 19"/>
          <p:cNvSpPr>
            <a:spLocks noChangeArrowheads="1"/>
          </p:cNvSpPr>
          <p:nvPr/>
        </p:nvSpPr>
        <p:spPr bwMode="auto">
          <a:xfrm>
            <a:off x="2209800" y="3606800"/>
            <a:ext cx="720725" cy="411163"/>
          </a:xfrm>
          <a:prstGeom prst="rect">
            <a:avLst/>
          </a:prstGeom>
          <a:noFill/>
          <a:ln w="9525">
            <a:noFill/>
            <a:miter lim="800000"/>
            <a:headEnd/>
            <a:tailEnd/>
          </a:ln>
        </p:spPr>
        <p:txBody>
          <a:bodyPr wrap="none">
            <a:prstTxWarp prst="textNoShape">
              <a:avLst/>
            </a:prstTxWarp>
            <a:spAutoFit/>
          </a:bodyPr>
          <a:lstStyle/>
          <a:p>
            <a:r>
              <a:rPr lang="en-US" sz="1800"/>
              <a:t>Alice</a:t>
            </a:r>
          </a:p>
        </p:txBody>
      </p:sp>
      <p:sp>
        <p:nvSpPr>
          <p:cNvPr id="183308" name="Rectangle 20"/>
          <p:cNvSpPr>
            <a:spLocks noChangeArrowheads="1"/>
          </p:cNvSpPr>
          <p:nvPr/>
        </p:nvSpPr>
        <p:spPr bwMode="auto">
          <a:xfrm>
            <a:off x="3962400" y="3673475"/>
            <a:ext cx="711200" cy="411163"/>
          </a:xfrm>
          <a:prstGeom prst="rect">
            <a:avLst/>
          </a:prstGeom>
          <a:noFill/>
          <a:ln w="9525">
            <a:noFill/>
            <a:miter lim="800000"/>
            <a:headEnd/>
            <a:tailEnd/>
          </a:ln>
        </p:spPr>
        <p:txBody>
          <a:bodyPr wrap="none">
            <a:prstTxWarp prst="textNoShape">
              <a:avLst/>
            </a:prstTxWarp>
            <a:spAutoFit/>
          </a:bodyPr>
          <a:lstStyle/>
          <a:p>
            <a:r>
              <a:rPr lang="en-US" sz="1800"/>
              <a:t>Dean</a:t>
            </a:r>
          </a:p>
        </p:txBody>
      </p:sp>
      <p:sp>
        <p:nvSpPr>
          <p:cNvPr id="183309" name="Rectangle 21"/>
          <p:cNvSpPr>
            <a:spLocks noChangeArrowheads="1"/>
          </p:cNvSpPr>
          <p:nvPr/>
        </p:nvSpPr>
        <p:spPr bwMode="auto">
          <a:xfrm>
            <a:off x="6781800" y="4673600"/>
            <a:ext cx="692150" cy="411163"/>
          </a:xfrm>
          <a:prstGeom prst="rect">
            <a:avLst/>
          </a:prstGeom>
          <a:noFill/>
          <a:ln w="9525">
            <a:noFill/>
            <a:miter lim="800000"/>
            <a:headEnd/>
            <a:tailEnd/>
          </a:ln>
        </p:spPr>
        <p:txBody>
          <a:bodyPr wrap="none">
            <a:prstTxWarp prst="textNoShape">
              <a:avLst/>
            </a:prstTxWarp>
            <a:spAutoFit/>
          </a:bodyPr>
          <a:lstStyle/>
          <a:p>
            <a:r>
              <a:rPr lang="en-US" sz="1800"/>
              <a:t>Fred</a:t>
            </a:r>
          </a:p>
        </p:txBody>
      </p:sp>
      <p:sp>
        <p:nvSpPr>
          <p:cNvPr id="502806" name="Rectangle 22"/>
          <p:cNvSpPr>
            <a:spLocks noChangeArrowheads="1"/>
          </p:cNvSpPr>
          <p:nvPr/>
        </p:nvSpPr>
        <p:spPr bwMode="auto">
          <a:xfrm>
            <a:off x="685800" y="5181600"/>
            <a:ext cx="8001000" cy="9906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Alice selects from: </a:t>
            </a:r>
            <a:r>
              <a:rPr lang="en-US" sz="2800" b="1">
                <a:solidFill>
                  <a:srgbClr val="FF0000"/>
                </a:solidFill>
              </a:rPr>
              <a:t>Bill</a:t>
            </a:r>
            <a:r>
              <a:rPr lang="en-US" sz="2800"/>
              <a:t>, </a:t>
            </a:r>
            <a:r>
              <a:rPr lang="en-US" sz="2800" b="1">
                <a:solidFill>
                  <a:srgbClr val="FF0000"/>
                </a:solidFill>
              </a:rPr>
              <a:t>Ben</a:t>
            </a:r>
            <a:r>
              <a:rPr lang="en-US" sz="2800"/>
              <a:t>, </a:t>
            </a:r>
            <a:r>
              <a:rPr lang="en-US" sz="2800" b="1">
                <a:solidFill>
                  <a:srgbClr val="FF0000"/>
                </a:solidFill>
              </a:rPr>
              <a:t>Carol</a:t>
            </a:r>
            <a:r>
              <a:rPr lang="en-US" sz="2800"/>
              <a:t>, </a:t>
            </a:r>
            <a:r>
              <a:rPr lang="en-US" sz="2800" b="1">
                <a:solidFill>
                  <a:srgbClr val="FF0000"/>
                </a:solidFill>
              </a:rPr>
              <a:t>Joe</a:t>
            </a:r>
            <a:r>
              <a:rPr lang="en-US" sz="2800"/>
              <a:t>, </a:t>
            </a:r>
            <a:r>
              <a:rPr lang="en-US" sz="2800" b="1">
                <a:solidFill>
                  <a:srgbClr val="FF0000"/>
                </a:solidFill>
              </a:rPr>
              <a:t>Pat</a:t>
            </a:r>
            <a:endParaRPr lang="en-US" sz="2800"/>
          </a:p>
          <a:p>
            <a:pPr marL="342900" indent="-342900">
              <a:lnSpc>
                <a:spcPct val="85000"/>
              </a:lnSpc>
              <a:spcBef>
                <a:spcPct val="20000"/>
              </a:spcBef>
              <a:buClr>
                <a:schemeClr val="accent2"/>
              </a:buClr>
              <a:buSzPct val="75000"/>
              <a:buFont typeface="Wingdings" charset="2"/>
              <a:buChar char="q"/>
            </a:pPr>
            <a:r>
              <a:rPr lang="en-US" sz="2800" b="1">
                <a:solidFill>
                  <a:srgbClr val="FF0000"/>
                </a:solidFill>
              </a:rPr>
              <a:t>Bill</a:t>
            </a:r>
            <a:r>
              <a:rPr lang="en-US" sz="2800"/>
              <a:t>, </a:t>
            </a:r>
            <a:r>
              <a:rPr lang="en-US" sz="2800" b="1">
                <a:solidFill>
                  <a:srgbClr val="FF0000"/>
                </a:solidFill>
              </a:rPr>
              <a:t>Ben</a:t>
            </a:r>
            <a:r>
              <a:rPr lang="en-US" sz="2800"/>
              <a:t>, and </a:t>
            </a:r>
            <a:r>
              <a:rPr lang="en-US" sz="2800" b="1">
                <a:solidFill>
                  <a:srgbClr val="FF0000"/>
                </a:solidFill>
              </a:rPr>
              <a:t>Joe</a:t>
            </a:r>
            <a:r>
              <a:rPr lang="en-US" sz="2800"/>
              <a:t> have legal content!</a:t>
            </a:r>
          </a:p>
        </p:txBody>
      </p:sp>
      <p:sp>
        <p:nvSpPr>
          <p:cNvPr id="502807" name="Line 23"/>
          <p:cNvSpPr>
            <a:spLocks noChangeShapeType="1"/>
          </p:cNvSpPr>
          <p:nvPr/>
        </p:nvSpPr>
        <p:spPr bwMode="auto">
          <a:xfrm flipH="1">
            <a:off x="1447800" y="3475038"/>
            <a:ext cx="7620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08" name="Line 24"/>
          <p:cNvSpPr>
            <a:spLocks noChangeShapeType="1"/>
          </p:cNvSpPr>
          <p:nvPr/>
        </p:nvSpPr>
        <p:spPr bwMode="auto">
          <a:xfrm flipH="1">
            <a:off x="1905000" y="3779838"/>
            <a:ext cx="3048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09" name="Line 25"/>
          <p:cNvSpPr>
            <a:spLocks noChangeShapeType="1"/>
          </p:cNvSpPr>
          <p:nvPr/>
        </p:nvSpPr>
        <p:spPr bwMode="auto">
          <a:xfrm flipV="1">
            <a:off x="2057400" y="4465638"/>
            <a:ext cx="10668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0" name="Line 26"/>
          <p:cNvSpPr>
            <a:spLocks noChangeShapeType="1"/>
          </p:cNvSpPr>
          <p:nvPr/>
        </p:nvSpPr>
        <p:spPr bwMode="auto">
          <a:xfrm flipV="1">
            <a:off x="2133600" y="3627438"/>
            <a:ext cx="175260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1" name="Line 27"/>
          <p:cNvSpPr>
            <a:spLocks noChangeShapeType="1"/>
          </p:cNvSpPr>
          <p:nvPr/>
        </p:nvSpPr>
        <p:spPr bwMode="auto">
          <a:xfrm>
            <a:off x="4876800" y="3551238"/>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2" name="Line 28"/>
          <p:cNvSpPr>
            <a:spLocks noChangeShapeType="1"/>
          </p:cNvSpPr>
          <p:nvPr/>
        </p:nvSpPr>
        <p:spPr bwMode="auto">
          <a:xfrm>
            <a:off x="4800600" y="3856038"/>
            <a:ext cx="3048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3" name="Line 29"/>
          <p:cNvSpPr>
            <a:spLocks noChangeShapeType="1"/>
          </p:cNvSpPr>
          <p:nvPr/>
        </p:nvSpPr>
        <p:spPr bwMode="auto">
          <a:xfrm>
            <a:off x="6553200" y="3475038"/>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4" name="Line 30"/>
          <p:cNvSpPr>
            <a:spLocks noChangeShapeType="1"/>
          </p:cNvSpPr>
          <p:nvPr/>
        </p:nvSpPr>
        <p:spPr bwMode="auto">
          <a:xfrm>
            <a:off x="6553200" y="3703638"/>
            <a:ext cx="38100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02815" name="Line 31"/>
          <p:cNvSpPr>
            <a:spLocks noChangeShapeType="1"/>
          </p:cNvSpPr>
          <p:nvPr/>
        </p:nvSpPr>
        <p:spPr bwMode="auto">
          <a:xfrm flipH="1" flipV="1">
            <a:off x="3048000" y="3627438"/>
            <a:ext cx="1981200" cy="83820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16" name="Line 32"/>
          <p:cNvSpPr>
            <a:spLocks noChangeShapeType="1"/>
          </p:cNvSpPr>
          <p:nvPr/>
        </p:nvSpPr>
        <p:spPr bwMode="auto">
          <a:xfrm flipH="1" flipV="1">
            <a:off x="2895600" y="3779838"/>
            <a:ext cx="381000" cy="53340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17" name="Line 33"/>
          <p:cNvSpPr>
            <a:spLocks noChangeShapeType="1"/>
          </p:cNvSpPr>
          <p:nvPr/>
        </p:nvSpPr>
        <p:spPr bwMode="auto">
          <a:xfrm>
            <a:off x="1371600" y="3124200"/>
            <a:ext cx="838200" cy="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18" name="Line 34"/>
          <p:cNvSpPr>
            <a:spLocks noChangeShapeType="1"/>
          </p:cNvSpPr>
          <p:nvPr/>
        </p:nvSpPr>
        <p:spPr bwMode="auto">
          <a:xfrm>
            <a:off x="1371600" y="3352800"/>
            <a:ext cx="838200" cy="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19" name="Line 35"/>
          <p:cNvSpPr>
            <a:spLocks noChangeShapeType="1"/>
          </p:cNvSpPr>
          <p:nvPr/>
        </p:nvSpPr>
        <p:spPr bwMode="auto">
          <a:xfrm>
            <a:off x="1371600" y="3581400"/>
            <a:ext cx="838200" cy="0"/>
          </a:xfrm>
          <a:prstGeom prst="line">
            <a:avLst/>
          </a:prstGeom>
          <a:noFill/>
          <a:ln w="9525">
            <a:solidFill>
              <a:srgbClr val="FF0000"/>
            </a:solidFill>
            <a:round/>
            <a:headEnd/>
            <a:tailEnd type="triangle" w="med" len="med"/>
          </a:ln>
        </p:spPr>
        <p:txBody>
          <a:bodyPr wrap="none" anchor="ctr">
            <a:prstTxWarp prst="textNoShape">
              <a:avLst/>
            </a:prstTxWarp>
          </a:bodyPr>
          <a:lstStyle/>
          <a:p>
            <a:endParaRPr lang="en-US"/>
          </a:p>
        </p:txBody>
      </p:sp>
      <p:sp>
        <p:nvSpPr>
          <p:cNvPr id="502820" name="Rectangle 36"/>
          <p:cNvSpPr>
            <a:spLocks noChangeArrowheads="1"/>
          </p:cNvSpPr>
          <p:nvPr/>
        </p:nvSpPr>
        <p:spPr bwMode="auto">
          <a:xfrm>
            <a:off x="1500188" y="2819400"/>
            <a:ext cx="481012"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Bill</a:t>
            </a:r>
          </a:p>
        </p:txBody>
      </p:sp>
      <p:sp>
        <p:nvSpPr>
          <p:cNvPr id="502821" name="Rectangle 37"/>
          <p:cNvSpPr>
            <a:spLocks noChangeArrowheads="1"/>
          </p:cNvSpPr>
          <p:nvPr/>
        </p:nvSpPr>
        <p:spPr bwMode="auto">
          <a:xfrm>
            <a:off x="1500188" y="3048000"/>
            <a:ext cx="531812"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Ben</a:t>
            </a:r>
          </a:p>
        </p:txBody>
      </p:sp>
      <p:sp>
        <p:nvSpPr>
          <p:cNvPr id="502822" name="Rectangle 38"/>
          <p:cNvSpPr>
            <a:spLocks noChangeArrowheads="1"/>
          </p:cNvSpPr>
          <p:nvPr/>
        </p:nvSpPr>
        <p:spPr bwMode="auto">
          <a:xfrm>
            <a:off x="1500188" y="3282950"/>
            <a:ext cx="539750"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Joe</a:t>
            </a:r>
          </a:p>
        </p:txBody>
      </p:sp>
      <p:sp>
        <p:nvSpPr>
          <p:cNvPr id="502823" name="Rectangle 39"/>
          <p:cNvSpPr>
            <a:spLocks noChangeArrowheads="1"/>
          </p:cNvSpPr>
          <p:nvPr/>
        </p:nvSpPr>
        <p:spPr bwMode="auto">
          <a:xfrm>
            <a:off x="3117850" y="3892550"/>
            <a:ext cx="682625"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Carol</a:t>
            </a:r>
            <a:endParaRPr lang="en-US" sz="1600"/>
          </a:p>
        </p:txBody>
      </p:sp>
      <p:sp>
        <p:nvSpPr>
          <p:cNvPr id="502824" name="Rectangle 40"/>
          <p:cNvSpPr>
            <a:spLocks noChangeArrowheads="1"/>
          </p:cNvSpPr>
          <p:nvPr/>
        </p:nvSpPr>
        <p:spPr bwMode="auto">
          <a:xfrm>
            <a:off x="4052888" y="4114800"/>
            <a:ext cx="501650" cy="374650"/>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rPr>
              <a:t>Pat</a:t>
            </a:r>
            <a:endParaRPr lang="en-US" sz="1600"/>
          </a:p>
        </p:txBody>
      </p:sp>
      <p:pic>
        <p:nvPicPr>
          <p:cNvPr id="183329" name="Picture 41" descr="Business 2561.tiff                                             00118CF0Macintosh HD                   BC93A1CC:"/>
          <p:cNvPicPr>
            <a:picLocks noChangeAspect="1" noChangeArrowheads="1"/>
          </p:cNvPicPr>
          <p:nvPr/>
        </p:nvPicPr>
        <p:blipFill>
          <a:blip r:embed="rId2"/>
          <a:srcRect/>
          <a:stretch>
            <a:fillRect/>
          </a:stretch>
        </p:blipFill>
        <p:spPr bwMode="auto">
          <a:xfrm>
            <a:off x="746125" y="3136900"/>
            <a:ext cx="473075" cy="520700"/>
          </a:xfrm>
          <a:prstGeom prst="rect">
            <a:avLst/>
          </a:prstGeom>
          <a:noFill/>
          <a:ln w="9525">
            <a:noFill/>
            <a:miter lim="800000"/>
            <a:headEnd/>
            <a:tailEnd/>
          </a:ln>
        </p:spPr>
      </p:pic>
      <p:pic>
        <p:nvPicPr>
          <p:cNvPr id="183330" name="Picture 42" descr="Business 2561.tiff                                             00118CF0Macintosh HD                   BC93A1CC:"/>
          <p:cNvPicPr>
            <a:picLocks noChangeAspect="1" noChangeArrowheads="1"/>
          </p:cNvPicPr>
          <p:nvPr/>
        </p:nvPicPr>
        <p:blipFill>
          <a:blip r:embed="rId2"/>
          <a:srcRect/>
          <a:stretch>
            <a:fillRect/>
          </a:stretch>
        </p:blipFill>
        <p:spPr bwMode="auto">
          <a:xfrm>
            <a:off x="1371600" y="4343400"/>
            <a:ext cx="473075" cy="520700"/>
          </a:xfrm>
          <a:prstGeom prst="rect">
            <a:avLst/>
          </a:prstGeom>
          <a:noFill/>
          <a:ln w="9525">
            <a:noFill/>
            <a:miter lim="800000"/>
            <a:headEnd/>
            <a:tailEnd/>
          </a:ln>
        </p:spPr>
      </p:pic>
      <p:pic>
        <p:nvPicPr>
          <p:cNvPr id="183331" name="Picture 43" descr="Business 2561.tiff                                             00118CF0Macintosh HD                   BC93A1CC:"/>
          <p:cNvPicPr>
            <a:picLocks noChangeAspect="1" noChangeArrowheads="1"/>
          </p:cNvPicPr>
          <p:nvPr/>
        </p:nvPicPr>
        <p:blipFill>
          <a:blip r:embed="rId2"/>
          <a:srcRect/>
          <a:stretch>
            <a:fillRect/>
          </a:stretch>
        </p:blipFill>
        <p:spPr bwMode="auto">
          <a:xfrm>
            <a:off x="2362200" y="3124200"/>
            <a:ext cx="473075" cy="520700"/>
          </a:xfrm>
          <a:prstGeom prst="rect">
            <a:avLst/>
          </a:prstGeom>
          <a:noFill/>
          <a:ln w="9525">
            <a:noFill/>
            <a:miter lim="800000"/>
            <a:headEnd/>
            <a:tailEnd/>
          </a:ln>
        </p:spPr>
      </p:pic>
      <p:pic>
        <p:nvPicPr>
          <p:cNvPr id="183332" name="Picture 44" descr="Business 2561.tiff                                             00118CF0Macintosh HD                   BC93A1CC:"/>
          <p:cNvPicPr>
            <a:picLocks noChangeAspect="1" noChangeArrowheads="1"/>
          </p:cNvPicPr>
          <p:nvPr/>
        </p:nvPicPr>
        <p:blipFill>
          <a:blip r:embed="rId2"/>
          <a:srcRect/>
          <a:stretch>
            <a:fillRect/>
          </a:stretch>
        </p:blipFill>
        <p:spPr bwMode="auto">
          <a:xfrm>
            <a:off x="3260725" y="4279900"/>
            <a:ext cx="473075" cy="520700"/>
          </a:xfrm>
          <a:prstGeom prst="rect">
            <a:avLst/>
          </a:prstGeom>
          <a:noFill/>
          <a:ln w="9525">
            <a:noFill/>
            <a:miter lim="800000"/>
            <a:headEnd/>
            <a:tailEnd/>
          </a:ln>
        </p:spPr>
      </p:pic>
      <p:pic>
        <p:nvPicPr>
          <p:cNvPr id="183333" name="Picture 45" descr="Business 2561.tiff                                             00118CF0Macintosh HD                   BC93A1CC:"/>
          <p:cNvPicPr>
            <a:picLocks noChangeAspect="1" noChangeArrowheads="1"/>
          </p:cNvPicPr>
          <p:nvPr/>
        </p:nvPicPr>
        <p:blipFill>
          <a:blip r:embed="rId2"/>
          <a:srcRect/>
          <a:stretch>
            <a:fillRect/>
          </a:stretch>
        </p:blipFill>
        <p:spPr bwMode="auto">
          <a:xfrm>
            <a:off x="4098925" y="3200400"/>
            <a:ext cx="473075" cy="520700"/>
          </a:xfrm>
          <a:prstGeom prst="rect">
            <a:avLst/>
          </a:prstGeom>
          <a:noFill/>
          <a:ln w="9525">
            <a:noFill/>
            <a:miter lim="800000"/>
            <a:headEnd/>
            <a:tailEnd/>
          </a:ln>
        </p:spPr>
      </p:pic>
      <p:pic>
        <p:nvPicPr>
          <p:cNvPr id="183334" name="Picture 46" descr="Business 2561.tiff                                             00118CF0Macintosh HD                   BC93A1CC:"/>
          <p:cNvPicPr>
            <a:picLocks noChangeAspect="1" noChangeArrowheads="1"/>
          </p:cNvPicPr>
          <p:nvPr/>
        </p:nvPicPr>
        <p:blipFill>
          <a:blip r:embed="rId2"/>
          <a:srcRect/>
          <a:stretch>
            <a:fillRect/>
          </a:stretch>
        </p:blipFill>
        <p:spPr bwMode="auto">
          <a:xfrm>
            <a:off x="5089525" y="4267200"/>
            <a:ext cx="473075" cy="520700"/>
          </a:xfrm>
          <a:prstGeom prst="rect">
            <a:avLst/>
          </a:prstGeom>
          <a:noFill/>
          <a:ln w="9525">
            <a:noFill/>
            <a:miter lim="800000"/>
            <a:headEnd/>
            <a:tailEnd/>
          </a:ln>
        </p:spPr>
      </p:pic>
      <p:pic>
        <p:nvPicPr>
          <p:cNvPr id="183335" name="Picture 47" descr="Business 2561.tiff                                             00118CF0Macintosh HD                   BC93A1CC:"/>
          <p:cNvPicPr>
            <a:picLocks noChangeAspect="1" noChangeArrowheads="1"/>
          </p:cNvPicPr>
          <p:nvPr/>
        </p:nvPicPr>
        <p:blipFill>
          <a:blip r:embed="rId2"/>
          <a:srcRect/>
          <a:stretch>
            <a:fillRect/>
          </a:stretch>
        </p:blipFill>
        <p:spPr bwMode="auto">
          <a:xfrm>
            <a:off x="5715000" y="3200400"/>
            <a:ext cx="473075" cy="520700"/>
          </a:xfrm>
          <a:prstGeom prst="rect">
            <a:avLst/>
          </a:prstGeom>
          <a:noFill/>
          <a:ln w="9525">
            <a:noFill/>
            <a:miter lim="800000"/>
            <a:headEnd/>
            <a:tailEnd/>
          </a:ln>
        </p:spPr>
      </p:pic>
      <p:pic>
        <p:nvPicPr>
          <p:cNvPr id="183336" name="Picture 48" descr="Business 2561.tiff                                             00118CF0Macintosh HD                   BC93A1CC:"/>
          <p:cNvPicPr>
            <a:picLocks noChangeAspect="1" noChangeArrowheads="1"/>
          </p:cNvPicPr>
          <p:nvPr/>
        </p:nvPicPr>
        <p:blipFill>
          <a:blip r:embed="rId2"/>
          <a:srcRect/>
          <a:stretch>
            <a:fillRect/>
          </a:stretch>
        </p:blipFill>
        <p:spPr bwMode="auto">
          <a:xfrm>
            <a:off x="6934200" y="4203700"/>
            <a:ext cx="473075" cy="520700"/>
          </a:xfrm>
          <a:prstGeom prst="rect">
            <a:avLst/>
          </a:prstGeom>
          <a:noFill/>
          <a:ln w="9525">
            <a:noFill/>
            <a:miter lim="800000"/>
            <a:headEnd/>
            <a:tailEnd/>
          </a:ln>
        </p:spPr>
      </p:pic>
      <p:pic>
        <p:nvPicPr>
          <p:cNvPr id="183337" name="Picture 49" descr="Business 2561.tiff                                             00118CF0Macintosh HD                   BC93A1CC:"/>
          <p:cNvPicPr>
            <a:picLocks noChangeAspect="1" noChangeArrowheads="1"/>
          </p:cNvPicPr>
          <p:nvPr/>
        </p:nvPicPr>
        <p:blipFill>
          <a:blip r:embed="rId2"/>
          <a:srcRect/>
          <a:stretch>
            <a:fillRect/>
          </a:stretch>
        </p:blipFill>
        <p:spPr bwMode="auto">
          <a:xfrm>
            <a:off x="7620000" y="3200400"/>
            <a:ext cx="473075" cy="520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280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0280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0281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02820"/>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02818"/>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0282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02819"/>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02822"/>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1000"/>
                                  </p:stCondLst>
                                  <p:childTnLst>
                                    <p:set>
                                      <p:cBhvr>
                                        <p:cTn id="30" dur="1" fill="hold">
                                          <p:stCondLst>
                                            <p:cond delay="499"/>
                                          </p:stCondLst>
                                        </p:cTn>
                                        <p:tgtEl>
                                          <p:spTgt spid="502809"/>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0"/>
                                  </p:stCondLst>
                                  <p:childTnLst>
                                    <p:set>
                                      <p:cBhvr>
                                        <p:cTn id="33" dur="1" fill="hold">
                                          <p:stCondLst>
                                            <p:cond delay="499"/>
                                          </p:stCondLst>
                                        </p:cTn>
                                        <p:tgtEl>
                                          <p:spTgt spid="502810"/>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499"/>
                                          </p:stCondLst>
                                        </p:cTn>
                                        <p:tgtEl>
                                          <p:spTgt spid="502816"/>
                                        </p:tgtEl>
                                        <p:attrNameLst>
                                          <p:attrName>style.visibility</p:attrName>
                                        </p:attrNameLst>
                                      </p:cBhvr>
                                      <p:to>
                                        <p:strVal val="visible"/>
                                      </p:to>
                                    </p:set>
                                  </p:childTnLst>
                                </p:cTn>
                              </p:par>
                            </p:childTnLst>
                          </p:cTn>
                        </p:par>
                        <p:par>
                          <p:cTn id="37" fill="hold">
                            <p:stCondLst>
                              <p:cond delay="7500"/>
                            </p:stCondLst>
                            <p:childTnLst>
                              <p:par>
                                <p:cTn id="38" presetID="1" presetClass="entr" presetSubtype="0" fill="hold" grpId="0" nodeType="afterEffect">
                                  <p:stCondLst>
                                    <p:cond delay="0"/>
                                  </p:stCondLst>
                                  <p:childTnLst>
                                    <p:set>
                                      <p:cBhvr>
                                        <p:cTn id="39" dur="1" fill="hold">
                                          <p:stCondLst>
                                            <p:cond delay="499"/>
                                          </p:stCondLst>
                                        </p:cTn>
                                        <p:tgtEl>
                                          <p:spTgt spid="502823"/>
                                        </p:tgtEl>
                                        <p:attrNameLst>
                                          <p:attrName>style.visibility</p:attrName>
                                        </p:attrNameLst>
                                      </p:cBhvr>
                                      <p:to>
                                        <p:strVal val="visible"/>
                                      </p:to>
                                    </p:set>
                                  </p:childTnLst>
                                </p:cTn>
                              </p:par>
                            </p:childTnLst>
                          </p:cTn>
                        </p:par>
                        <p:par>
                          <p:cTn id="40" fill="hold">
                            <p:stCondLst>
                              <p:cond delay="8000"/>
                            </p:stCondLst>
                            <p:childTnLst>
                              <p:par>
                                <p:cTn id="41" presetID="1" presetClass="entr" presetSubtype="0" fill="hold" grpId="0" nodeType="afterEffect">
                                  <p:stCondLst>
                                    <p:cond delay="1000"/>
                                  </p:stCondLst>
                                  <p:childTnLst>
                                    <p:set>
                                      <p:cBhvr>
                                        <p:cTn id="42" dur="1" fill="hold">
                                          <p:stCondLst>
                                            <p:cond delay="499"/>
                                          </p:stCondLst>
                                        </p:cTn>
                                        <p:tgtEl>
                                          <p:spTgt spid="502811"/>
                                        </p:tgtEl>
                                        <p:attrNameLst>
                                          <p:attrName>style.visibility</p:attrName>
                                        </p:attrNameLst>
                                      </p:cBhvr>
                                      <p:to>
                                        <p:strVal val="visible"/>
                                      </p:to>
                                    </p:set>
                                  </p:childTnLst>
                                </p:cTn>
                              </p:par>
                            </p:childTnLst>
                          </p:cTn>
                        </p:par>
                        <p:par>
                          <p:cTn id="43" fill="hold">
                            <p:stCondLst>
                              <p:cond delay="9500"/>
                            </p:stCondLst>
                            <p:childTnLst>
                              <p:par>
                                <p:cTn id="44" presetID="1" presetClass="entr" presetSubtype="0" fill="hold" grpId="0" nodeType="afterEffect">
                                  <p:stCondLst>
                                    <p:cond delay="0"/>
                                  </p:stCondLst>
                                  <p:childTnLst>
                                    <p:set>
                                      <p:cBhvr>
                                        <p:cTn id="45" dur="1" fill="hold">
                                          <p:stCondLst>
                                            <p:cond delay="499"/>
                                          </p:stCondLst>
                                        </p:cTn>
                                        <p:tgtEl>
                                          <p:spTgt spid="502812"/>
                                        </p:tgtEl>
                                        <p:attrNameLst>
                                          <p:attrName>style.visibility</p:attrName>
                                        </p:attrNameLst>
                                      </p:cBhvr>
                                      <p:to>
                                        <p:strVal val="visible"/>
                                      </p:to>
                                    </p:set>
                                  </p:childTnLst>
                                </p:cTn>
                              </p:par>
                            </p:childTnLst>
                          </p:cTn>
                        </p:par>
                        <p:par>
                          <p:cTn id="46" fill="hold">
                            <p:stCondLst>
                              <p:cond delay="10000"/>
                            </p:stCondLst>
                            <p:childTnLst>
                              <p:par>
                                <p:cTn id="47" presetID="1" presetClass="entr" presetSubtype="0" fill="hold" grpId="0" nodeType="afterEffect">
                                  <p:stCondLst>
                                    <p:cond delay="1000"/>
                                  </p:stCondLst>
                                  <p:childTnLst>
                                    <p:set>
                                      <p:cBhvr>
                                        <p:cTn id="48" dur="1" fill="hold">
                                          <p:stCondLst>
                                            <p:cond delay="499"/>
                                          </p:stCondLst>
                                        </p:cTn>
                                        <p:tgtEl>
                                          <p:spTgt spid="502815"/>
                                        </p:tgtEl>
                                        <p:attrNameLst>
                                          <p:attrName>style.visibility</p:attrName>
                                        </p:attrNameLst>
                                      </p:cBhvr>
                                      <p:to>
                                        <p:strVal val="visible"/>
                                      </p:to>
                                    </p:set>
                                  </p:childTnLst>
                                </p:cTn>
                              </p:par>
                            </p:childTnLst>
                          </p:cTn>
                        </p:par>
                        <p:par>
                          <p:cTn id="49" fill="hold">
                            <p:stCondLst>
                              <p:cond delay="11500"/>
                            </p:stCondLst>
                            <p:childTnLst>
                              <p:par>
                                <p:cTn id="50" presetID="1" presetClass="entr" presetSubtype="0" fill="hold" grpId="0" nodeType="afterEffect">
                                  <p:stCondLst>
                                    <p:cond delay="0"/>
                                  </p:stCondLst>
                                  <p:childTnLst>
                                    <p:set>
                                      <p:cBhvr>
                                        <p:cTn id="51" dur="1" fill="hold">
                                          <p:stCondLst>
                                            <p:cond delay="499"/>
                                          </p:stCondLst>
                                        </p:cTn>
                                        <p:tgtEl>
                                          <p:spTgt spid="502824"/>
                                        </p:tgtEl>
                                        <p:attrNameLst>
                                          <p:attrName>style.visibility</p:attrName>
                                        </p:attrNameLst>
                                      </p:cBhvr>
                                      <p:to>
                                        <p:strVal val="visible"/>
                                      </p:to>
                                    </p:set>
                                  </p:childTnLst>
                                </p:cTn>
                              </p:par>
                            </p:childTnLst>
                          </p:cTn>
                        </p:par>
                        <p:par>
                          <p:cTn id="52" fill="hold">
                            <p:stCondLst>
                              <p:cond delay="12000"/>
                            </p:stCondLst>
                            <p:childTnLst>
                              <p:par>
                                <p:cTn id="53" presetID="1" presetClass="entr" presetSubtype="0" fill="hold" grpId="0" nodeType="afterEffect">
                                  <p:stCondLst>
                                    <p:cond delay="1000"/>
                                  </p:stCondLst>
                                  <p:childTnLst>
                                    <p:set>
                                      <p:cBhvr>
                                        <p:cTn id="54" dur="1" fill="hold">
                                          <p:stCondLst>
                                            <p:cond delay="499"/>
                                          </p:stCondLst>
                                        </p:cTn>
                                        <p:tgtEl>
                                          <p:spTgt spid="502813"/>
                                        </p:tgtEl>
                                        <p:attrNameLst>
                                          <p:attrName>style.visibility</p:attrName>
                                        </p:attrNameLst>
                                      </p:cBhvr>
                                      <p:to>
                                        <p:strVal val="visible"/>
                                      </p:to>
                                    </p:set>
                                  </p:childTnLst>
                                </p:cTn>
                              </p:par>
                            </p:childTnLst>
                          </p:cTn>
                        </p:par>
                        <p:par>
                          <p:cTn id="55" fill="hold">
                            <p:stCondLst>
                              <p:cond delay="13500"/>
                            </p:stCondLst>
                            <p:childTnLst>
                              <p:par>
                                <p:cTn id="56" presetID="1" presetClass="entr" presetSubtype="0" fill="hold" grpId="0" nodeType="afterEffect">
                                  <p:stCondLst>
                                    <p:cond delay="0"/>
                                  </p:stCondLst>
                                  <p:childTnLst>
                                    <p:set>
                                      <p:cBhvr>
                                        <p:cTn id="57" dur="1" fill="hold">
                                          <p:stCondLst>
                                            <p:cond delay="499"/>
                                          </p:stCondLst>
                                        </p:cTn>
                                        <p:tgtEl>
                                          <p:spTgt spid="5028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02806">
                                            <p:txEl>
                                              <p:pRg st="0" end="0"/>
                                            </p:txEl>
                                          </p:spTgt>
                                        </p:tgtEl>
                                        <p:attrNameLst>
                                          <p:attrName>style.visibility</p:attrName>
                                        </p:attrNameLst>
                                      </p:cBhvr>
                                      <p:to>
                                        <p:strVal val="visible"/>
                                      </p:to>
                                    </p:set>
                                    <p:anim calcmode="lin" valueType="num">
                                      <p:cBhvr additive="base">
                                        <p:cTn id="62" dur="500" fill="hold"/>
                                        <p:tgtEl>
                                          <p:spTgt spid="50280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5028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502806">
                                            <p:txEl>
                                              <p:pRg st="1" end="1"/>
                                            </p:txEl>
                                          </p:spTgt>
                                        </p:tgtEl>
                                        <p:attrNameLst>
                                          <p:attrName>style.visibility</p:attrName>
                                        </p:attrNameLst>
                                      </p:cBhvr>
                                      <p:to>
                                        <p:strVal val="visible"/>
                                      </p:to>
                                    </p:set>
                                    <p:anim calcmode="lin" valueType="num">
                                      <p:cBhvr additive="base">
                                        <p:cTn id="68" dur="500" fill="hold"/>
                                        <p:tgtEl>
                                          <p:spTgt spid="502806">
                                            <p:txEl>
                                              <p:pRg st="1" end="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0280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806" grpId="0" build="p" autoUpdateAnimBg="0"/>
      <p:bldP spid="502807" grpId="0" animBg="1"/>
      <p:bldP spid="502808" grpId="0" animBg="1"/>
      <p:bldP spid="502809" grpId="0" animBg="1"/>
      <p:bldP spid="502810" grpId="0" animBg="1"/>
      <p:bldP spid="502811" grpId="0" animBg="1"/>
      <p:bldP spid="502812" grpId="0" animBg="1"/>
      <p:bldP spid="502813" grpId="0" animBg="1"/>
      <p:bldP spid="502814" grpId="0" animBg="1"/>
      <p:bldP spid="502815" grpId="0" animBg="1"/>
      <p:bldP spid="502816" grpId="0" animBg="1"/>
      <p:bldP spid="502817" grpId="0" animBg="1"/>
      <p:bldP spid="502818" grpId="0" animBg="1"/>
      <p:bldP spid="502819" grpId="0" animBg="1"/>
      <p:bldP spid="502820" grpId="0" autoUpdateAnimBg="0"/>
      <p:bldP spid="502821" grpId="0" autoUpdateAnimBg="0"/>
      <p:bldP spid="502822" grpId="0" autoUpdateAnimBg="0"/>
      <p:bldP spid="502823" grpId="0" autoUpdateAnimBg="0"/>
      <p:bldP spid="502824"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78D6A95-FC2C-3E4B-BBF3-B016D3046B3E}" type="slidenum">
              <a:rPr lang="en-US" smtClean="0">
                <a:latin typeface="Times New Roman" charset="0"/>
              </a:rPr>
              <a:pPr/>
              <a:t>169</a:t>
            </a:fld>
            <a:endParaRPr lang="en-US" smtClean="0">
              <a:latin typeface="Times New Roman" charset="0"/>
            </a:endParaRPr>
          </a:p>
        </p:txBody>
      </p:sp>
      <p:sp>
        <p:nvSpPr>
          <p:cNvPr id="184323" name="Rectangle 2"/>
          <p:cNvSpPr>
            <a:spLocks noGrp="1" noChangeArrowheads="1"/>
          </p:cNvSpPr>
          <p:nvPr>
            <p:ph type="title"/>
          </p:nvPr>
        </p:nvSpPr>
        <p:spPr>
          <a:xfrm>
            <a:off x="685800" y="457200"/>
            <a:ext cx="7772400" cy="990600"/>
          </a:xfrm>
        </p:spPr>
        <p:txBody>
          <a:bodyPr/>
          <a:lstStyle/>
          <a:p>
            <a:pPr eaLnBrk="1" hangingPunct="1"/>
            <a:r>
              <a:rPr lang="en-US"/>
              <a:t>POS</a:t>
            </a:r>
          </a:p>
        </p:txBody>
      </p:sp>
      <p:sp>
        <p:nvSpPr>
          <p:cNvPr id="184324" name="Rectangle 3"/>
          <p:cNvSpPr>
            <a:spLocks noGrp="1" noChangeArrowheads="1"/>
          </p:cNvSpPr>
          <p:nvPr>
            <p:ph type="body" idx="1"/>
          </p:nvPr>
        </p:nvSpPr>
        <p:spPr>
          <a:xfrm>
            <a:off x="685800" y="1676400"/>
            <a:ext cx="8001000" cy="4419600"/>
          </a:xfrm>
        </p:spPr>
        <p:txBody>
          <a:bodyPr/>
          <a:lstStyle/>
          <a:p>
            <a:pPr eaLnBrk="1" hangingPunct="1">
              <a:lnSpc>
                <a:spcPct val="95000"/>
              </a:lnSpc>
            </a:pPr>
            <a:r>
              <a:rPr lang="en-US" sz="2800"/>
              <a:t>Bill, Ben and Joe must appear normal to Alice</a:t>
            </a:r>
          </a:p>
          <a:p>
            <a:pPr eaLnBrk="1" hangingPunct="1">
              <a:lnSpc>
                <a:spcPct val="95000"/>
              </a:lnSpc>
            </a:pPr>
            <a:r>
              <a:rPr lang="en-US" sz="2800"/>
              <a:t>If “victim” (Alice) clicks POS response</a:t>
            </a:r>
          </a:p>
          <a:p>
            <a:pPr lvl="1" eaLnBrk="1" hangingPunct="1">
              <a:lnSpc>
                <a:spcPct val="95000"/>
              </a:lnSpc>
            </a:pPr>
            <a:r>
              <a:rPr lang="en-US" sz="2400"/>
              <a:t>DRM protected (legal) content downloaded</a:t>
            </a:r>
          </a:p>
          <a:p>
            <a:pPr lvl="1" eaLnBrk="1" hangingPunct="1">
              <a:lnSpc>
                <a:spcPct val="95000"/>
              </a:lnSpc>
            </a:pPr>
            <a:r>
              <a:rPr lang="en-US" sz="2400" b="1">
                <a:solidFill>
                  <a:schemeClr val="accent2"/>
                </a:solidFill>
              </a:rPr>
              <a:t>Then</a:t>
            </a:r>
            <a:r>
              <a:rPr lang="en-US" sz="2400"/>
              <a:t> small payment required to play</a:t>
            </a:r>
          </a:p>
          <a:p>
            <a:pPr eaLnBrk="1" hangingPunct="1">
              <a:lnSpc>
                <a:spcPct val="95000"/>
              </a:lnSpc>
            </a:pPr>
            <a:r>
              <a:rPr lang="en-US" sz="2800"/>
              <a:t>Alice can choose not to pay</a:t>
            </a:r>
          </a:p>
          <a:p>
            <a:pPr lvl="1" eaLnBrk="1" hangingPunct="1">
              <a:lnSpc>
                <a:spcPct val="95000"/>
              </a:lnSpc>
            </a:pPr>
            <a:r>
              <a:rPr lang="en-US" sz="2400"/>
              <a:t>But then she must download again</a:t>
            </a:r>
          </a:p>
          <a:p>
            <a:pPr lvl="1" eaLnBrk="1" hangingPunct="1">
              <a:lnSpc>
                <a:spcPct val="95000"/>
              </a:lnSpc>
            </a:pPr>
            <a:r>
              <a:rPr lang="en-US" sz="2400"/>
              <a:t>Is it worth the hassle to avoid paying small fee?</a:t>
            </a:r>
          </a:p>
          <a:p>
            <a:pPr lvl="1" eaLnBrk="1" hangingPunct="1">
              <a:lnSpc>
                <a:spcPct val="95000"/>
              </a:lnSpc>
            </a:pPr>
            <a:r>
              <a:rPr lang="en-US" sz="2400"/>
              <a:t>POS content can also offer extras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9B9B6AD-E983-6145-A3C9-A9184EEB541A}" type="slidenum">
              <a:rPr lang="en-US" smtClean="0">
                <a:latin typeface="Times New Roman" charset="0"/>
              </a:rPr>
              <a:pPr/>
              <a:t>17</a:t>
            </a:fld>
            <a:endParaRPr lang="en-US" smtClean="0">
              <a:latin typeface="Times New Roman" charset="0"/>
            </a:endParaRPr>
          </a:p>
        </p:txBody>
      </p:sp>
      <p:sp>
        <p:nvSpPr>
          <p:cNvPr id="29699" name="Rectangle 2"/>
          <p:cNvSpPr>
            <a:spLocks noGrp="1" noChangeArrowheads="1"/>
          </p:cNvSpPr>
          <p:nvPr>
            <p:ph type="title"/>
          </p:nvPr>
        </p:nvSpPr>
        <p:spPr>
          <a:xfrm>
            <a:off x="685800" y="457200"/>
            <a:ext cx="7772400" cy="1143000"/>
          </a:xfrm>
        </p:spPr>
        <p:txBody>
          <a:bodyPr/>
          <a:lstStyle/>
          <a:p>
            <a:pPr eaLnBrk="1" hangingPunct="1"/>
            <a:r>
              <a:rPr lang="en-US"/>
              <a:t>Memory Organization</a:t>
            </a:r>
          </a:p>
        </p:txBody>
      </p:sp>
      <p:sp>
        <p:nvSpPr>
          <p:cNvPr id="29700" name="Rectangle 19"/>
          <p:cNvSpPr>
            <a:spLocks noGrp="1" noChangeArrowheads="1"/>
          </p:cNvSpPr>
          <p:nvPr>
            <p:ph type="body" idx="1"/>
          </p:nvPr>
        </p:nvSpPr>
        <p:spPr>
          <a:xfrm>
            <a:off x="381000" y="1828800"/>
            <a:ext cx="4800600" cy="4267200"/>
          </a:xfrm>
        </p:spPr>
        <p:txBody>
          <a:bodyPr/>
          <a:lstStyle/>
          <a:p>
            <a:pPr eaLnBrk="1" hangingPunct="1">
              <a:lnSpc>
                <a:spcPct val="110000"/>
              </a:lnSpc>
            </a:pPr>
            <a:r>
              <a:rPr lang="en-US" sz="2800" b="1" dirty="0">
                <a:solidFill>
                  <a:schemeClr val="accent2"/>
                </a:solidFill>
              </a:rPr>
              <a:t>Text</a:t>
            </a:r>
            <a:r>
              <a:rPr lang="en-US" sz="2800" dirty="0" smtClean="0"/>
              <a:t> </a:t>
            </a:r>
            <a:r>
              <a:rPr lang="en-US" sz="2800" dirty="0" err="1" smtClean="0">
                <a:sym typeface="Symbol" charset="2"/>
              </a:rPr>
              <a:t></a:t>
            </a:r>
            <a:r>
              <a:rPr lang="en-US" sz="2800" dirty="0" smtClean="0"/>
              <a:t> </a:t>
            </a:r>
            <a:r>
              <a:rPr lang="en-US" sz="2800" dirty="0"/>
              <a:t>code</a:t>
            </a:r>
          </a:p>
          <a:p>
            <a:pPr eaLnBrk="1" hangingPunct="1">
              <a:lnSpc>
                <a:spcPct val="110000"/>
              </a:lnSpc>
            </a:pPr>
            <a:r>
              <a:rPr lang="en-US" sz="2800" b="1" dirty="0">
                <a:solidFill>
                  <a:schemeClr val="accent2"/>
                </a:solidFill>
              </a:rPr>
              <a:t>Data</a:t>
            </a:r>
            <a:r>
              <a:rPr lang="en-US" sz="2800" dirty="0" smtClean="0"/>
              <a:t> </a:t>
            </a:r>
            <a:r>
              <a:rPr lang="en-US" sz="2800" dirty="0" err="1" smtClean="0">
                <a:sym typeface="Symbol" charset="2"/>
              </a:rPr>
              <a:t></a:t>
            </a:r>
            <a:r>
              <a:rPr lang="en-US" sz="2800" dirty="0" smtClean="0"/>
              <a:t> </a:t>
            </a:r>
            <a:r>
              <a:rPr lang="en-US" sz="2800" dirty="0"/>
              <a:t>static variables</a:t>
            </a:r>
          </a:p>
          <a:p>
            <a:pPr eaLnBrk="1" hangingPunct="1">
              <a:lnSpc>
                <a:spcPct val="110000"/>
              </a:lnSpc>
            </a:pPr>
            <a:r>
              <a:rPr lang="en-US" sz="2800" b="1" dirty="0">
                <a:solidFill>
                  <a:schemeClr val="accent2"/>
                </a:solidFill>
              </a:rPr>
              <a:t>Heap</a:t>
            </a:r>
            <a:r>
              <a:rPr lang="en-US" sz="2800" dirty="0" smtClean="0"/>
              <a:t> </a:t>
            </a:r>
            <a:r>
              <a:rPr lang="en-US" sz="2800" dirty="0" err="1" smtClean="0">
                <a:sym typeface="Symbol" charset="2"/>
              </a:rPr>
              <a:t></a:t>
            </a:r>
            <a:r>
              <a:rPr lang="en-US" sz="2800" dirty="0" smtClean="0"/>
              <a:t> </a:t>
            </a:r>
            <a:r>
              <a:rPr lang="en-US" sz="2800" dirty="0"/>
              <a:t>dynamic data</a:t>
            </a:r>
          </a:p>
          <a:p>
            <a:pPr eaLnBrk="1" hangingPunct="1">
              <a:lnSpc>
                <a:spcPct val="110000"/>
              </a:lnSpc>
            </a:pPr>
            <a:r>
              <a:rPr lang="en-US" sz="2800" b="1" dirty="0">
                <a:solidFill>
                  <a:schemeClr val="accent2"/>
                </a:solidFill>
              </a:rPr>
              <a:t>Stack</a:t>
            </a:r>
            <a:r>
              <a:rPr lang="en-US" sz="2800" dirty="0" smtClean="0"/>
              <a:t> </a:t>
            </a:r>
            <a:r>
              <a:rPr lang="en-US" sz="2800" dirty="0" err="1" smtClean="0">
                <a:sym typeface="Symbol" charset="2"/>
              </a:rPr>
              <a:t></a:t>
            </a:r>
            <a:r>
              <a:rPr lang="en-US" sz="2800" dirty="0" smtClean="0"/>
              <a:t> </a:t>
            </a:r>
            <a:r>
              <a:rPr lang="en-US" sz="2800" dirty="0"/>
              <a:t>“scratch paper” </a:t>
            </a:r>
          </a:p>
          <a:p>
            <a:pPr lvl="1" eaLnBrk="1" hangingPunct="1">
              <a:lnSpc>
                <a:spcPct val="110000"/>
              </a:lnSpc>
            </a:pPr>
            <a:r>
              <a:rPr lang="en-US" sz="2400" dirty="0"/>
              <a:t>Dynamic local variables</a:t>
            </a:r>
          </a:p>
          <a:p>
            <a:pPr lvl="1" eaLnBrk="1" hangingPunct="1">
              <a:lnSpc>
                <a:spcPct val="110000"/>
              </a:lnSpc>
            </a:pPr>
            <a:r>
              <a:rPr lang="en-US" sz="2400" dirty="0"/>
              <a:t>Parameters to functions</a:t>
            </a:r>
          </a:p>
          <a:p>
            <a:pPr lvl="1" eaLnBrk="1" hangingPunct="1">
              <a:lnSpc>
                <a:spcPct val="110000"/>
              </a:lnSpc>
            </a:pPr>
            <a:r>
              <a:rPr lang="en-US" sz="2400" dirty="0"/>
              <a:t>Return address</a:t>
            </a:r>
          </a:p>
        </p:txBody>
      </p:sp>
      <p:sp>
        <p:nvSpPr>
          <p:cNvPr id="29701" name="Rectangle 20"/>
          <p:cNvSpPr>
            <a:spLocks noChangeArrowheads="1"/>
          </p:cNvSpPr>
          <p:nvPr/>
        </p:nvSpPr>
        <p:spPr bwMode="auto">
          <a:xfrm>
            <a:off x="5334000" y="3243263"/>
            <a:ext cx="1752600" cy="1981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9702" name="Rectangle 21"/>
          <p:cNvSpPr>
            <a:spLocks noChangeArrowheads="1"/>
          </p:cNvSpPr>
          <p:nvPr/>
        </p:nvSpPr>
        <p:spPr bwMode="auto">
          <a:xfrm>
            <a:off x="5751513" y="4706938"/>
            <a:ext cx="954087" cy="517525"/>
          </a:xfrm>
          <a:prstGeom prst="rect">
            <a:avLst/>
          </a:prstGeom>
          <a:noFill/>
          <a:ln w="9525">
            <a:noFill/>
            <a:miter lim="800000"/>
            <a:headEnd/>
            <a:tailEnd/>
          </a:ln>
        </p:spPr>
        <p:txBody>
          <a:bodyPr wrap="none">
            <a:prstTxWarp prst="textNoShape">
              <a:avLst/>
            </a:prstTxWarp>
            <a:spAutoFit/>
          </a:bodyPr>
          <a:lstStyle/>
          <a:p>
            <a:r>
              <a:rPr lang="en-US"/>
              <a:t>stack</a:t>
            </a:r>
          </a:p>
        </p:txBody>
      </p:sp>
      <p:sp>
        <p:nvSpPr>
          <p:cNvPr id="29703" name="Rectangle 22"/>
          <p:cNvSpPr>
            <a:spLocks noChangeArrowheads="1"/>
          </p:cNvSpPr>
          <p:nvPr/>
        </p:nvSpPr>
        <p:spPr bwMode="auto">
          <a:xfrm>
            <a:off x="5783263" y="3182938"/>
            <a:ext cx="846137" cy="517525"/>
          </a:xfrm>
          <a:prstGeom prst="rect">
            <a:avLst/>
          </a:prstGeom>
          <a:noFill/>
          <a:ln w="9525">
            <a:noFill/>
            <a:miter lim="800000"/>
            <a:headEnd/>
            <a:tailEnd/>
          </a:ln>
        </p:spPr>
        <p:txBody>
          <a:bodyPr wrap="none">
            <a:prstTxWarp prst="textNoShape">
              <a:avLst/>
            </a:prstTxWarp>
            <a:spAutoFit/>
          </a:bodyPr>
          <a:lstStyle/>
          <a:p>
            <a:r>
              <a:rPr lang="en-US"/>
              <a:t>heap</a:t>
            </a:r>
          </a:p>
        </p:txBody>
      </p:sp>
      <p:sp>
        <p:nvSpPr>
          <p:cNvPr id="29704" name="Rectangle 23"/>
          <p:cNvSpPr>
            <a:spLocks noChangeArrowheads="1"/>
          </p:cNvSpPr>
          <p:nvPr/>
        </p:nvSpPr>
        <p:spPr bwMode="auto">
          <a:xfrm>
            <a:off x="6019800" y="3603625"/>
            <a:ext cx="368300" cy="1247775"/>
          </a:xfrm>
          <a:prstGeom prst="rect">
            <a:avLst/>
          </a:prstGeom>
          <a:noFill/>
          <a:ln w="9525">
            <a:noFill/>
            <a:miter lim="800000"/>
            <a:headEnd/>
            <a:tailEnd/>
          </a:ln>
        </p:spPr>
        <p:txBody>
          <a:bodyPr wrap="none">
            <a:prstTxWarp prst="textNoShape">
              <a:avLst/>
            </a:prstTxWarp>
            <a:spAutoFit/>
          </a:bodyPr>
          <a:lstStyle/>
          <a:p>
            <a:r>
              <a:rPr lang="en-US">
                <a:sym typeface="Symbol" charset="2"/>
              </a:rPr>
              <a:t></a:t>
            </a:r>
          </a:p>
          <a:p>
            <a:endParaRPr lang="en-US">
              <a:sym typeface="Symbol" charset="2"/>
            </a:endParaRPr>
          </a:p>
          <a:p>
            <a:r>
              <a:rPr lang="en-US">
                <a:sym typeface="Symbol" charset="2"/>
              </a:rPr>
              <a:t></a:t>
            </a:r>
            <a:endParaRPr lang="en-US"/>
          </a:p>
        </p:txBody>
      </p:sp>
      <p:sp>
        <p:nvSpPr>
          <p:cNvPr id="29705" name="Rectangle 24"/>
          <p:cNvSpPr>
            <a:spLocks noChangeArrowheads="1"/>
          </p:cNvSpPr>
          <p:nvPr/>
        </p:nvSpPr>
        <p:spPr bwMode="auto">
          <a:xfrm>
            <a:off x="5334000" y="2557463"/>
            <a:ext cx="1752600" cy="685800"/>
          </a:xfrm>
          <a:prstGeom prst="rect">
            <a:avLst/>
          </a:prstGeom>
          <a:solidFill>
            <a:srgbClr val="53FF07"/>
          </a:solidFill>
          <a:ln w="9525">
            <a:solidFill>
              <a:schemeClr val="tx1"/>
            </a:solidFill>
            <a:miter lim="800000"/>
            <a:headEnd/>
            <a:tailEnd/>
          </a:ln>
        </p:spPr>
        <p:txBody>
          <a:bodyPr wrap="none" anchor="ctr">
            <a:prstTxWarp prst="textNoShape">
              <a:avLst/>
            </a:prstTxWarp>
          </a:bodyPr>
          <a:lstStyle/>
          <a:p>
            <a:endParaRPr lang="en-US"/>
          </a:p>
        </p:txBody>
      </p:sp>
      <p:sp>
        <p:nvSpPr>
          <p:cNvPr id="29706" name="Rectangle 25"/>
          <p:cNvSpPr>
            <a:spLocks noChangeArrowheads="1"/>
          </p:cNvSpPr>
          <p:nvPr/>
        </p:nvSpPr>
        <p:spPr bwMode="auto">
          <a:xfrm>
            <a:off x="5751513" y="2633663"/>
            <a:ext cx="819150" cy="517525"/>
          </a:xfrm>
          <a:prstGeom prst="rect">
            <a:avLst/>
          </a:prstGeom>
          <a:noFill/>
          <a:ln w="9525">
            <a:noFill/>
            <a:miter lim="800000"/>
            <a:headEnd/>
            <a:tailEnd/>
          </a:ln>
        </p:spPr>
        <p:txBody>
          <a:bodyPr wrap="none">
            <a:prstTxWarp prst="textNoShape">
              <a:avLst/>
            </a:prstTxWarp>
            <a:spAutoFit/>
          </a:bodyPr>
          <a:lstStyle/>
          <a:p>
            <a:r>
              <a:rPr lang="en-US"/>
              <a:t>data</a:t>
            </a:r>
          </a:p>
        </p:txBody>
      </p:sp>
      <p:sp>
        <p:nvSpPr>
          <p:cNvPr id="29707" name="Rectangle 26"/>
          <p:cNvSpPr>
            <a:spLocks noChangeArrowheads="1"/>
          </p:cNvSpPr>
          <p:nvPr/>
        </p:nvSpPr>
        <p:spPr bwMode="auto">
          <a:xfrm>
            <a:off x="5334000" y="1871663"/>
            <a:ext cx="17526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9708" name="Rectangle 27"/>
          <p:cNvSpPr>
            <a:spLocks noChangeArrowheads="1"/>
          </p:cNvSpPr>
          <p:nvPr/>
        </p:nvSpPr>
        <p:spPr bwMode="auto">
          <a:xfrm>
            <a:off x="5751513" y="1947863"/>
            <a:ext cx="817562" cy="517525"/>
          </a:xfrm>
          <a:prstGeom prst="rect">
            <a:avLst/>
          </a:prstGeom>
          <a:noFill/>
          <a:ln w="9525">
            <a:noFill/>
            <a:miter lim="800000"/>
            <a:headEnd/>
            <a:tailEnd/>
          </a:ln>
        </p:spPr>
        <p:txBody>
          <a:bodyPr wrap="none">
            <a:prstTxWarp prst="textNoShape">
              <a:avLst/>
            </a:prstTxWarp>
            <a:spAutoFit/>
          </a:bodyPr>
          <a:lstStyle/>
          <a:p>
            <a:r>
              <a:rPr lang="en-US"/>
              <a:t>text</a:t>
            </a:r>
          </a:p>
        </p:txBody>
      </p:sp>
      <p:sp>
        <p:nvSpPr>
          <p:cNvPr id="29709" name="Rectangle 28"/>
          <p:cNvSpPr>
            <a:spLocks noChangeArrowheads="1"/>
          </p:cNvSpPr>
          <p:nvPr/>
        </p:nvSpPr>
        <p:spPr bwMode="auto">
          <a:xfrm>
            <a:off x="7239000" y="4838700"/>
            <a:ext cx="1423988" cy="800100"/>
          </a:xfrm>
          <a:prstGeom prst="rect">
            <a:avLst/>
          </a:prstGeom>
          <a:noFill/>
          <a:ln w="9525">
            <a:noFill/>
            <a:miter lim="800000"/>
            <a:headEnd/>
            <a:tailEnd/>
          </a:ln>
        </p:spPr>
        <p:txBody>
          <a:bodyPr wrap="none">
            <a:prstTxWarp prst="textNoShape">
              <a:avLst/>
            </a:prstTxWarp>
            <a:spAutoFit/>
          </a:bodyPr>
          <a:lstStyle/>
          <a:p>
            <a:pPr>
              <a:buFont typeface="Symbol" charset="2"/>
              <a:buChar char="¬"/>
            </a:pPr>
            <a:r>
              <a:rPr lang="en-US" sz="2000"/>
              <a:t> high  </a:t>
            </a:r>
          </a:p>
          <a:p>
            <a:pPr>
              <a:buFont typeface="Symbol" charset="2"/>
              <a:buNone/>
            </a:pPr>
            <a:r>
              <a:rPr lang="en-US" sz="2000"/>
              <a:t>    address</a:t>
            </a:r>
            <a:endParaRPr lang="en-US"/>
          </a:p>
        </p:txBody>
      </p:sp>
      <p:sp>
        <p:nvSpPr>
          <p:cNvPr id="29710" name="Rectangle 29"/>
          <p:cNvSpPr>
            <a:spLocks noChangeArrowheads="1"/>
          </p:cNvSpPr>
          <p:nvPr/>
        </p:nvSpPr>
        <p:spPr bwMode="auto">
          <a:xfrm>
            <a:off x="7239000" y="1736725"/>
            <a:ext cx="1423988" cy="800100"/>
          </a:xfrm>
          <a:prstGeom prst="rect">
            <a:avLst/>
          </a:prstGeom>
          <a:noFill/>
          <a:ln w="9525">
            <a:noFill/>
            <a:miter lim="800000"/>
            <a:headEnd/>
            <a:tailEnd/>
          </a:ln>
        </p:spPr>
        <p:txBody>
          <a:bodyPr wrap="none">
            <a:prstTxWarp prst="textNoShape">
              <a:avLst/>
            </a:prstTxWarp>
            <a:spAutoFit/>
          </a:bodyPr>
          <a:lstStyle/>
          <a:p>
            <a:pPr>
              <a:buFont typeface="Symbol" charset="2"/>
              <a:buChar char="¬"/>
            </a:pPr>
            <a:r>
              <a:rPr lang="en-US" sz="2000"/>
              <a:t> low  </a:t>
            </a:r>
          </a:p>
          <a:p>
            <a:pPr>
              <a:buFont typeface="Symbol" charset="2"/>
              <a:buNone/>
            </a:pPr>
            <a:r>
              <a:rPr lang="en-US" sz="2000"/>
              <a:t>    address</a:t>
            </a:r>
          </a:p>
        </p:txBody>
      </p:sp>
      <p:sp>
        <p:nvSpPr>
          <p:cNvPr id="29711" name="Rectangle 30"/>
          <p:cNvSpPr>
            <a:spLocks noChangeArrowheads="1"/>
          </p:cNvSpPr>
          <p:nvPr/>
        </p:nvSpPr>
        <p:spPr bwMode="auto">
          <a:xfrm>
            <a:off x="7239000" y="3832225"/>
            <a:ext cx="1929810" cy="707886"/>
          </a:xfrm>
          <a:prstGeom prst="rect">
            <a:avLst/>
          </a:prstGeom>
          <a:noFill/>
          <a:ln w="9525">
            <a:noFill/>
            <a:miter lim="800000"/>
            <a:headEnd/>
            <a:tailEnd/>
          </a:ln>
        </p:spPr>
        <p:txBody>
          <a:bodyPr wrap="none">
            <a:prstTxWarp prst="textNoShape">
              <a:avLst/>
            </a:prstTxWarp>
            <a:spAutoFit/>
          </a:bodyPr>
          <a:lstStyle/>
          <a:p>
            <a:pPr>
              <a:buFont typeface="Symbol" charset="2"/>
              <a:buChar char="¬"/>
            </a:pPr>
            <a:r>
              <a:rPr lang="en-US" sz="2000" dirty="0" smtClean="0"/>
              <a:t> </a:t>
            </a:r>
            <a:r>
              <a:rPr lang="en-US" sz="2000" dirty="0" smtClean="0">
                <a:latin typeface="+mn-lt"/>
              </a:rPr>
              <a:t>stack </a:t>
            </a:r>
          </a:p>
          <a:p>
            <a:r>
              <a:rPr lang="en-US" sz="2000" dirty="0" smtClean="0">
                <a:latin typeface="+mn-lt"/>
              </a:rPr>
              <a:t>    pointer (</a:t>
            </a:r>
            <a:r>
              <a:rPr lang="en-US" sz="2000" dirty="0" smtClean="0">
                <a:latin typeface="Times-Roman"/>
                <a:cs typeface="Times-Roman"/>
              </a:rPr>
              <a:t>SP</a:t>
            </a:r>
            <a:r>
              <a:rPr lang="en-US" sz="2000" dirty="0" smtClean="0">
                <a:latin typeface="+mn-lt"/>
              </a:rPr>
              <a:t>)</a:t>
            </a:r>
            <a:endParaRPr lang="en-US" dirty="0">
              <a:latin typeface="+mn-lt"/>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C0C5922-EA7A-B74B-BE23-ABFA24236D46}" type="slidenum">
              <a:rPr lang="en-US" smtClean="0">
                <a:latin typeface="Times New Roman" charset="0"/>
              </a:rPr>
              <a:pPr/>
              <a:t>170</a:t>
            </a:fld>
            <a:endParaRPr lang="en-US" smtClean="0">
              <a:latin typeface="Times New Roman" charset="0"/>
            </a:endParaRPr>
          </a:p>
        </p:txBody>
      </p:sp>
      <p:sp>
        <p:nvSpPr>
          <p:cNvPr id="185347" name="Rectangle 2"/>
          <p:cNvSpPr>
            <a:spLocks noGrp="1" noChangeArrowheads="1"/>
          </p:cNvSpPr>
          <p:nvPr>
            <p:ph type="title"/>
          </p:nvPr>
        </p:nvSpPr>
        <p:spPr>
          <a:xfrm>
            <a:off x="685800" y="457200"/>
            <a:ext cx="7772400" cy="1143000"/>
          </a:xfrm>
        </p:spPr>
        <p:txBody>
          <a:bodyPr/>
          <a:lstStyle/>
          <a:p>
            <a:pPr eaLnBrk="1" hangingPunct="1"/>
            <a:r>
              <a:rPr lang="en-US"/>
              <a:t>POS Conclusions</a:t>
            </a:r>
          </a:p>
        </p:txBody>
      </p:sp>
      <p:sp>
        <p:nvSpPr>
          <p:cNvPr id="504835" name="Rectangle 3"/>
          <p:cNvSpPr>
            <a:spLocks noGrp="1" noChangeArrowheads="1"/>
          </p:cNvSpPr>
          <p:nvPr>
            <p:ph type="body" idx="1"/>
          </p:nvPr>
        </p:nvSpPr>
        <p:spPr>
          <a:xfrm>
            <a:off x="685800" y="1676400"/>
            <a:ext cx="7772400" cy="4495800"/>
          </a:xfrm>
        </p:spPr>
        <p:txBody>
          <a:bodyPr/>
          <a:lstStyle/>
          <a:p>
            <a:pPr eaLnBrk="1" hangingPunct="1">
              <a:lnSpc>
                <a:spcPct val="90000"/>
              </a:lnSpc>
            </a:pPr>
            <a:r>
              <a:rPr lang="en-US" sz="2800"/>
              <a:t>A very clever idea!</a:t>
            </a:r>
          </a:p>
          <a:p>
            <a:pPr eaLnBrk="1" hangingPunct="1">
              <a:lnSpc>
                <a:spcPct val="90000"/>
              </a:lnSpc>
            </a:pPr>
            <a:r>
              <a:rPr lang="en-US" sz="2800"/>
              <a:t>Piggybacking on existing P2P networks</a:t>
            </a:r>
          </a:p>
          <a:p>
            <a:pPr eaLnBrk="1" hangingPunct="1">
              <a:lnSpc>
                <a:spcPct val="90000"/>
              </a:lnSpc>
            </a:pPr>
            <a:r>
              <a:rPr lang="en-US" sz="2800"/>
              <a:t>Weak DRM works very well here</a:t>
            </a:r>
          </a:p>
          <a:p>
            <a:pPr lvl="1" eaLnBrk="1" hangingPunct="1">
              <a:lnSpc>
                <a:spcPct val="90000"/>
              </a:lnSpc>
            </a:pPr>
            <a:r>
              <a:rPr lang="en-US" sz="2400"/>
              <a:t>Pirated content already exists</a:t>
            </a:r>
          </a:p>
          <a:p>
            <a:pPr lvl="1" eaLnBrk="1" hangingPunct="1">
              <a:lnSpc>
                <a:spcPct val="90000"/>
              </a:lnSpc>
            </a:pPr>
            <a:r>
              <a:rPr lang="en-US" sz="2400"/>
              <a:t>DRM only needs to be more hassle to break than the hassle of clicking and waiting</a:t>
            </a:r>
          </a:p>
          <a:p>
            <a:pPr eaLnBrk="1" hangingPunct="1">
              <a:lnSpc>
                <a:spcPct val="90000"/>
              </a:lnSpc>
            </a:pPr>
            <a:r>
              <a:rPr lang="en-US" sz="2800"/>
              <a:t>Current state of POS?</a:t>
            </a:r>
          </a:p>
          <a:p>
            <a:pPr lvl="1" eaLnBrk="1" hangingPunct="1">
              <a:lnSpc>
                <a:spcPct val="90000"/>
              </a:lnSpc>
            </a:pPr>
            <a:r>
              <a:rPr lang="en-US" sz="2400"/>
              <a:t>Very little interest from the music industry</a:t>
            </a:r>
          </a:p>
          <a:p>
            <a:pPr lvl="1" eaLnBrk="1" hangingPunct="1">
              <a:lnSpc>
                <a:spcPct val="90000"/>
              </a:lnSpc>
            </a:pPr>
            <a:r>
              <a:rPr lang="en-US" sz="2400"/>
              <a:t>Considerable interest from the “adult” industry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box(out)">
                                      <p:cBhvr>
                                        <p:cTn id="7" dur="500"/>
                                        <p:tgtEl>
                                          <p:spTgt spid="504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4835">
                                            <p:txEl>
                                              <p:pRg st="1" end="1"/>
                                            </p:txEl>
                                          </p:spTgt>
                                        </p:tgtEl>
                                        <p:attrNameLst>
                                          <p:attrName>style.visibility</p:attrName>
                                        </p:attrNameLst>
                                      </p:cBhvr>
                                      <p:to>
                                        <p:strVal val="visible"/>
                                      </p:to>
                                    </p:set>
                                    <p:animEffect transition="in" filter="box(out)">
                                      <p:cBhvr>
                                        <p:cTn id="12" dur="500"/>
                                        <p:tgtEl>
                                          <p:spTgt spid="504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4835">
                                            <p:txEl>
                                              <p:pRg st="2" end="2"/>
                                            </p:txEl>
                                          </p:spTgt>
                                        </p:tgtEl>
                                        <p:attrNameLst>
                                          <p:attrName>style.visibility</p:attrName>
                                        </p:attrNameLst>
                                      </p:cBhvr>
                                      <p:to>
                                        <p:strVal val="visible"/>
                                      </p:to>
                                    </p:set>
                                    <p:animEffect transition="in" filter="box(out)">
                                      <p:cBhvr>
                                        <p:cTn id="17" dur="500"/>
                                        <p:tgtEl>
                                          <p:spTgt spid="504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4835">
                                            <p:txEl>
                                              <p:pRg st="3" end="3"/>
                                            </p:txEl>
                                          </p:spTgt>
                                        </p:tgtEl>
                                        <p:attrNameLst>
                                          <p:attrName>style.visibility</p:attrName>
                                        </p:attrNameLst>
                                      </p:cBhvr>
                                      <p:to>
                                        <p:strVal val="visible"/>
                                      </p:to>
                                    </p:set>
                                    <p:animEffect transition="in" filter="box(out)">
                                      <p:cBhvr>
                                        <p:cTn id="22" dur="500"/>
                                        <p:tgtEl>
                                          <p:spTgt spid="504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4835">
                                            <p:txEl>
                                              <p:pRg st="4" end="4"/>
                                            </p:txEl>
                                          </p:spTgt>
                                        </p:tgtEl>
                                        <p:attrNameLst>
                                          <p:attrName>style.visibility</p:attrName>
                                        </p:attrNameLst>
                                      </p:cBhvr>
                                      <p:to>
                                        <p:strVal val="visible"/>
                                      </p:to>
                                    </p:set>
                                    <p:animEffect transition="in" filter="box(out)">
                                      <p:cBhvr>
                                        <p:cTn id="27" dur="500"/>
                                        <p:tgtEl>
                                          <p:spTgt spid="5048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4835">
                                            <p:txEl>
                                              <p:pRg st="5" end="5"/>
                                            </p:txEl>
                                          </p:spTgt>
                                        </p:tgtEl>
                                        <p:attrNameLst>
                                          <p:attrName>style.visibility</p:attrName>
                                        </p:attrNameLst>
                                      </p:cBhvr>
                                      <p:to>
                                        <p:strVal val="visible"/>
                                      </p:to>
                                    </p:set>
                                    <p:animEffect transition="in" filter="box(out)">
                                      <p:cBhvr>
                                        <p:cTn id="32" dur="500"/>
                                        <p:tgtEl>
                                          <p:spTgt spid="5048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4835">
                                            <p:txEl>
                                              <p:pRg st="6" end="6"/>
                                            </p:txEl>
                                          </p:spTgt>
                                        </p:tgtEl>
                                        <p:attrNameLst>
                                          <p:attrName>style.visibility</p:attrName>
                                        </p:attrNameLst>
                                      </p:cBhvr>
                                      <p:to>
                                        <p:strVal val="visible"/>
                                      </p:to>
                                    </p:set>
                                    <p:animEffect transition="in" filter="box(out)">
                                      <p:cBhvr>
                                        <p:cTn id="37" dur="500"/>
                                        <p:tgtEl>
                                          <p:spTgt spid="5048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4835">
                                            <p:txEl>
                                              <p:pRg st="7" end="7"/>
                                            </p:txEl>
                                          </p:spTgt>
                                        </p:tgtEl>
                                        <p:attrNameLst>
                                          <p:attrName>style.visibility</p:attrName>
                                        </p:attrNameLst>
                                      </p:cBhvr>
                                      <p:to>
                                        <p:strVal val="visible"/>
                                      </p:to>
                                    </p:set>
                                    <p:animEffect transition="in" filter="box(out)">
                                      <p:cBhvr>
                                        <p:cTn id="42" dur="500"/>
                                        <p:tgtEl>
                                          <p:spTgt spid="504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bldLvl="2"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0F390B-F569-DA42-85FA-45B8C946E141}" type="slidenum">
              <a:rPr lang="en-US" smtClean="0">
                <a:latin typeface="Times New Roman" charset="0"/>
              </a:rPr>
              <a:pPr/>
              <a:t>171</a:t>
            </a:fld>
            <a:endParaRPr lang="en-US" smtClean="0">
              <a:latin typeface="Times New Roman" charset="0"/>
            </a:endParaRPr>
          </a:p>
        </p:txBody>
      </p:sp>
      <p:sp>
        <p:nvSpPr>
          <p:cNvPr id="186371" name="Rectangle 2"/>
          <p:cNvSpPr>
            <a:spLocks noGrp="1" noChangeArrowheads="1"/>
          </p:cNvSpPr>
          <p:nvPr>
            <p:ph type="title"/>
          </p:nvPr>
        </p:nvSpPr>
        <p:spPr>
          <a:xfrm>
            <a:off x="685800" y="457200"/>
            <a:ext cx="7772400" cy="1143000"/>
          </a:xfrm>
        </p:spPr>
        <p:txBody>
          <a:bodyPr/>
          <a:lstStyle/>
          <a:p>
            <a:pPr eaLnBrk="1" hangingPunct="1"/>
            <a:r>
              <a:rPr lang="en-US"/>
              <a:t>DRM in the Enterprise</a:t>
            </a:r>
          </a:p>
        </p:txBody>
      </p:sp>
      <p:sp>
        <p:nvSpPr>
          <p:cNvPr id="186372"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sz="2800"/>
              <a:t>Why enterpise DRM?</a:t>
            </a:r>
          </a:p>
          <a:p>
            <a:pPr eaLnBrk="1" hangingPunct="1">
              <a:lnSpc>
                <a:spcPct val="90000"/>
              </a:lnSpc>
            </a:pPr>
            <a:r>
              <a:rPr lang="en-US" sz="2800"/>
              <a:t>Health Insurance Portability and Accountability Act (HIPAA)</a:t>
            </a:r>
          </a:p>
          <a:p>
            <a:pPr lvl="1" eaLnBrk="1" hangingPunct="1">
              <a:lnSpc>
                <a:spcPct val="90000"/>
              </a:lnSpc>
            </a:pPr>
            <a:r>
              <a:rPr lang="en-US" sz="2400"/>
              <a:t>Medical records must be protected</a:t>
            </a:r>
          </a:p>
          <a:p>
            <a:pPr lvl="1" eaLnBrk="1" hangingPunct="1">
              <a:lnSpc>
                <a:spcPct val="90000"/>
              </a:lnSpc>
            </a:pPr>
            <a:r>
              <a:rPr lang="en-US" sz="2400"/>
              <a:t>Fines of up to $10,000 “per incident”</a:t>
            </a:r>
          </a:p>
          <a:p>
            <a:pPr eaLnBrk="1" hangingPunct="1">
              <a:lnSpc>
                <a:spcPct val="90000"/>
              </a:lnSpc>
            </a:pPr>
            <a:r>
              <a:rPr lang="en-US" sz="2800"/>
              <a:t>Sarbanes-Oxley Act (SOA)</a:t>
            </a:r>
          </a:p>
          <a:p>
            <a:pPr lvl="1" eaLnBrk="1" hangingPunct="1">
              <a:lnSpc>
                <a:spcPct val="90000"/>
              </a:lnSpc>
            </a:pPr>
            <a:r>
              <a:rPr lang="en-US" sz="2400"/>
              <a:t>Must preserve documents of interest to SEC</a:t>
            </a:r>
          </a:p>
          <a:p>
            <a:pPr eaLnBrk="1" hangingPunct="1">
              <a:lnSpc>
                <a:spcPct val="90000"/>
              </a:lnSpc>
            </a:pPr>
            <a:r>
              <a:rPr lang="en-US" sz="2800"/>
              <a:t>DRM-like protections needed by corporations for </a:t>
            </a:r>
            <a:r>
              <a:rPr lang="en-US" sz="2800" b="1">
                <a:solidFill>
                  <a:schemeClr val="accent2"/>
                </a:solidFill>
              </a:rPr>
              <a:t>regulatory compliance</a:t>
            </a:r>
            <a:r>
              <a:rPr lang="en-US" sz="2800"/>
              <a:t> </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8319C9D-5549-094E-BEAE-6A6F3933FB61}" type="slidenum">
              <a:rPr lang="en-US" smtClean="0">
                <a:latin typeface="Times New Roman" charset="0"/>
              </a:rPr>
              <a:pPr/>
              <a:t>172</a:t>
            </a:fld>
            <a:endParaRPr lang="en-US" smtClean="0">
              <a:latin typeface="Times New Roman" charset="0"/>
            </a:endParaRPr>
          </a:p>
        </p:txBody>
      </p:sp>
      <p:sp>
        <p:nvSpPr>
          <p:cNvPr id="187395" name="Rectangle 2"/>
          <p:cNvSpPr>
            <a:spLocks noGrp="1" noChangeArrowheads="1"/>
          </p:cNvSpPr>
          <p:nvPr>
            <p:ph type="title"/>
          </p:nvPr>
        </p:nvSpPr>
        <p:spPr>
          <a:xfrm>
            <a:off x="685800" y="228600"/>
            <a:ext cx="7772400" cy="1447800"/>
          </a:xfrm>
        </p:spPr>
        <p:txBody>
          <a:bodyPr/>
          <a:lstStyle/>
          <a:p>
            <a:pPr eaLnBrk="1" hangingPunct="1"/>
            <a:r>
              <a:rPr lang="en-US"/>
              <a:t>What’s Different in Enterprise DRM?</a:t>
            </a:r>
          </a:p>
        </p:txBody>
      </p:sp>
      <p:sp>
        <p:nvSpPr>
          <p:cNvPr id="187396" name="Rectangle 3"/>
          <p:cNvSpPr>
            <a:spLocks noGrp="1" noChangeArrowheads="1"/>
          </p:cNvSpPr>
          <p:nvPr>
            <p:ph type="body" idx="1"/>
          </p:nvPr>
        </p:nvSpPr>
        <p:spPr>
          <a:xfrm>
            <a:off x="685800" y="1828800"/>
            <a:ext cx="7772400" cy="4267200"/>
          </a:xfrm>
        </p:spPr>
        <p:txBody>
          <a:bodyPr/>
          <a:lstStyle/>
          <a:p>
            <a:pPr eaLnBrk="1" hangingPunct="1">
              <a:lnSpc>
                <a:spcPct val="85000"/>
              </a:lnSpc>
            </a:pPr>
            <a:r>
              <a:rPr lang="en-US" sz="2800"/>
              <a:t>Technically, similar to e-commerce </a:t>
            </a:r>
          </a:p>
          <a:p>
            <a:pPr eaLnBrk="1" hangingPunct="1">
              <a:lnSpc>
                <a:spcPct val="85000"/>
              </a:lnSpc>
            </a:pPr>
            <a:r>
              <a:rPr lang="en-US" sz="2800"/>
              <a:t>But motivation for DRM is different</a:t>
            </a:r>
          </a:p>
          <a:p>
            <a:pPr lvl="1" eaLnBrk="1" hangingPunct="1">
              <a:lnSpc>
                <a:spcPct val="85000"/>
              </a:lnSpc>
            </a:pPr>
            <a:r>
              <a:rPr lang="en-US" sz="2400"/>
              <a:t>Regulatory compliance</a:t>
            </a:r>
          </a:p>
          <a:p>
            <a:pPr lvl="1" eaLnBrk="1" hangingPunct="1">
              <a:lnSpc>
                <a:spcPct val="85000"/>
              </a:lnSpc>
            </a:pPr>
            <a:r>
              <a:rPr lang="en-US" sz="2400"/>
              <a:t>To satisfy a legal requirement</a:t>
            </a:r>
          </a:p>
          <a:p>
            <a:pPr lvl="1" eaLnBrk="1" hangingPunct="1">
              <a:lnSpc>
                <a:spcPct val="85000"/>
              </a:lnSpc>
            </a:pPr>
            <a:r>
              <a:rPr lang="en-US" sz="2400"/>
              <a:t>Not to make money </a:t>
            </a:r>
            <a:r>
              <a:rPr lang="en-US" sz="2400">
                <a:sym typeface="Symbol" charset="2"/>
              </a:rPr>
              <a:t> </a:t>
            </a:r>
            <a:r>
              <a:rPr lang="en-US" sz="2400"/>
              <a:t>to avoid losing money!</a:t>
            </a:r>
          </a:p>
          <a:p>
            <a:pPr eaLnBrk="1" hangingPunct="1">
              <a:lnSpc>
                <a:spcPct val="85000"/>
              </a:lnSpc>
            </a:pPr>
            <a:r>
              <a:rPr lang="en-US" sz="2800"/>
              <a:t>Human dimension is completely different</a:t>
            </a:r>
          </a:p>
          <a:p>
            <a:pPr lvl="1" eaLnBrk="1" hangingPunct="1">
              <a:lnSpc>
                <a:spcPct val="85000"/>
              </a:lnSpc>
            </a:pPr>
            <a:r>
              <a:rPr lang="en-US" sz="2400"/>
              <a:t>Legal threats are far more plausible</a:t>
            </a:r>
          </a:p>
          <a:p>
            <a:pPr eaLnBrk="1" hangingPunct="1">
              <a:lnSpc>
                <a:spcPct val="85000"/>
              </a:lnSpc>
            </a:pPr>
            <a:r>
              <a:rPr lang="en-US" sz="2800"/>
              <a:t>Legally, corporation is OK provided an </a:t>
            </a:r>
            <a:r>
              <a:rPr lang="en-US" sz="2800" b="1">
                <a:solidFill>
                  <a:schemeClr val="accent2"/>
                </a:solidFill>
              </a:rPr>
              <a:t>active attack</a:t>
            </a:r>
            <a:r>
              <a:rPr lang="en-US" sz="2800"/>
              <a:t> on DRM is required</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FE22B63-B7EE-B84A-A152-241C384037B7}" type="slidenum">
              <a:rPr lang="en-US" smtClean="0">
                <a:latin typeface="Times New Roman" charset="0"/>
              </a:rPr>
              <a:pPr/>
              <a:t>173</a:t>
            </a:fld>
            <a:endParaRPr lang="en-US" smtClean="0">
              <a:latin typeface="Times New Roman" charset="0"/>
            </a:endParaRPr>
          </a:p>
        </p:txBody>
      </p:sp>
      <p:sp>
        <p:nvSpPr>
          <p:cNvPr id="188419" name="Rectangle 2"/>
          <p:cNvSpPr>
            <a:spLocks noGrp="1" noChangeArrowheads="1"/>
          </p:cNvSpPr>
          <p:nvPr>
            <p:ph type="title"/>
          </p:nvPr>
        </p:nvSpPr>
        <p:spPr>
          <a:xfrm>
            <a:off x="685800" y="457200"/>
            <a:ext cx="7772400" cy="1143000"/>
          </a:xfrm>
        </p:spPr>
        <p:txBody>
          <a:bodyPr/>
          <a:lstStyle/>
          <a:p>
            <a:pPr eaLnBrk="1" hangingPunct="1"/>
            <a:r>
              <a:rPr lang="en-US"/>
              <a:t>Enterprise DRM</a:t>
            </a:r>
          </a:p>
        </p:txBody>
      </p:sp>
      <p:sp>
        <p:nvSpPr>
          <p:cNvPr id="188420"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sz="2800"/>
              <a:t>Moderate DRM security is sufficient</a:t>
            </a:r>
          </a:p>
          <a:p>
            <a:pPr eaLnBrk="1" hangingPunct="1">
              <a:lnSpc>
                <a:spcPct val="90000"/>
              </a:lnSpc>
            </a:pPr>
            <a:r>
              <a:rPr lang="en-US" sz="2800" b="1">
                <a:solidFill>
                  <a:schemeClr val="accent2"/>
                </a:solidFill>
              </a:rPr>
              <a:t>Policy management issues</a:t>
            </a:r>
            <a:endParaRPr lang="en-US" sz="2800"/>
          </a:p>
          <a:p>
            <a:pPr lvl="1" eaLnBrk="1" hangingPunct="1">
              <a:lnSpc>
                <a:spcPct val="90000"/>
              </a:lnSpc>
            </a:pPr>
            <a:r>
              <a:rPr lang="en-US" sz="2400"/>
              <a:t>Easy to set policies for groups, roles, etc.</a:t>
            </a:r>
          </a:p>
          <a:p>
            <a:pPr lvl="1" eaLnBrk="1" hangingPunct="1">
              <a:lnSpc>
                <a:spcPct val="90000"/>
              </a:lnSpc>
            </a:pPr>
            <a:r>
              <a:rPr lang="en-US" sz="2400"/>
              <a:t>Yet policies must be flexible</a:t>
            </a:r>
          </a:p>
          <a:p>
            <a:pPr eaLnBrk="1" hangingPunct="1">
              <a:lnSpc>
                <a:spcPct val="90000"/>
              </a:lnSpc>
            </a:pPr>
            <a:r>
              <a:rPr lang="en-US" sz="2800" b="1">
                <a:solidFill>
                  <a:schemeClr val="accent2"/>
                </a:solidFill>
              </a:rPr>
              <a:t>Authentication issues</a:t>
            </a:r>
            <a:endParaRPr lang="en-US" sz="2800"/>
          </a:p>
          <a:p>
            <a:pPr lvl="1" eaLnBrk="1" hangingPunct="1">
              <a:lnSpc>
                <a:spcPct val="90000"/>
              </a:lnSpc>
            </a:pPr>
            <a:r>
              <a:rPr lang="en-US" sz="2400"/>
              <a:t>Must interface with existing system</a:t>
            </a:r>
          </a:p>
          <a:p>
            <a:pPr lvl="1" eaLnBrk="1" hangingPunct="1">
              <a:lnSpc>
                <a:spcPct val="90000"/>
              </a:lnSpc>
            </a:pPr>
            <a:r>
              <a:rPr lang="en-US" sz="2400"/>
              <a:t>Must prevent network authentication spoofing (authenticate the authentication server)</a:t>
            </a:r>
          </a:p>
          <a:p>
            <a:pPr eaLnBrk="1" hangingPunct="1">
              <a:lnSpc>
                <a:spcPct val="90000"/>
              </a:lnSpc>
            </a:pPr>
            <a:r>
              <a:rPr lang="en-US" sz="2800"/>
              <a:t>Enterprise DRM is a solvable problem!</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DE49BC6-0179-414B-9344-61EF420E2F2B}" type="slidenum">
              <a:rPr lang="en-US" smtClean="0">
                <a:latin typeface="Times New Roman" charset="0"/>
              </a:rPr>
              <a:pPr/>
              <a:t>174</a:t>
            </a:fld>
            <a:endParaRPr lang="en-US" smtClean="0">
              <a:latin typeface="Times New Roman" charset="0"/>
            </a:endParaRPr>
          </a:p>
        </p:txBody>
      </p:sp>
      <p:sp>
        <p:nvSpPr>
          <p:cNvPr id="189443" name="Rectangle 2"/>
          <p:cNvSpPr>
            <a:spLocks noGrp="1" noChangeArrowheads="1"/>
          </p:cNvSpPr>
          <p:nvPr>
            <p:ph type="title"/>
          </p:nvPr>
        </p:nvSpPr>
        <p:spPr>
          <a:xfrm>
            <a:off x="685800" y="381000"/>
            <a:ext cx="7772400" cy="1143000"/>
          </a:xfrm>
        </p:spPr>
        <p:txBody>
          <a:bodyPr/>
          <a:lstStyle/>
          <a:p>
            <a:pPr eaLnBrk="1" hangingPunct="1"/>
            <a:r>
              <a:rPr lang="en-US"/>
              <a:t>DRM Failures</a:t>
            </a:r>
          </a:p>
        </p:txBody>
      </p:sp>
      <p:sp>
        <p:nvSpPr>
          <p:cNvPr id="189444" name="Rectangle 3"/>
          <p:cNvSpPr>
            <a:spLocks noGrp="1" noChangeArrowheads="1"/>
          </p:cNvSpPr>
          <p:nvPr>
            <p:ph type="body" idx="1"/>
          </p:nvPr>
        </p:nvSpPr>
        <p:spPr>
          <a:xfrm>
            <a:off x="609600" y="1752600"/>
            <a:ext cx="7772400" cy="4343400"/>
          </a:xfrm>
        </p:spPr>
        <p:txBody>
          <a:bodyPr/>
          <a:lstStyle/>
          <a:p>
            <a:pPr eaLnBrk="1" hangingPunct="1">
              <a:lnSpc>
                <a:spcPct val="90000"/>
              </a:lnSpc>
            </a:pPr>
            <a:r>
              <a:rPr lang="en-US"/>
              <a:t>Many examples of DRM failures</a:t>
            </a:r>
          </a:p>
          <a:p>
            <a:pPr lvl="1" eaLnBrk="1" hangingPunct="1">
              <a:lnSpc>
                <a:spcPct val="90000"/>
              </a:lnSpc>
            </a:pPr>
            <a:r>
              <a:rPr lang="en-US"/>
              <a:t>One system defeated by a felt-tip pen</a:t>
            </a:r>
          </a:p>
          <a:p>
            <a:pPr lvl="1" eaLnBrk="1" hangingPunct="1">
              <a:lnSpc>
                <a:spcPct val="90000"/>
              </a:lnSpc>
            </a:pPr>
            <a:r>
              <a:rPr lang="en-US"/>
              <a:t>One defeated my holding down shift key</a:t>
            </a:r>
          </a:p>
          <a:p>
            <a:pPr lvl="1" eaLnBrk="1" hangingPunct="1">
              <a:lnSpc>
                <a:spcPct val="90000"/>
              </a:lnSpc>
            </a:pPr>
            <a:r>
              <a:rPr lang="en-US"/>
              <a:t>Secure Digital Music Initiative (SDMI) completely broken before it was finished</a:t>
            </a:r>
          </a:p>
          <a:p>
            <a:pPr lvl="1" eaLnBrk="1" hangingPunct="1">
              <a:lnSpc>
                <a:spcPct val="90000"/>
              </a:lnSpc>
            </a:pPr>
            <a:r>
              <a:rPr lang="en-US"/>
              <a:t>Adobe eBooks</a:t>
            </a:r>
          </a:p>
          <a:p>
            <a:pPr lvl="1" eaLnBrk="1" hangingPunct="1">
              <a:lnSpc>
                <a:spcPct val="90000"/>
              </a:lnSpc>
            </a:pPr>
            <a:r>
              <a:rPr lang="en-US"/>
              <a:t>Microsoft MS-DRM (version 2)</a:t>
            </a:r>
          </a:p>
          <a:p>
            <a:pPr lvl="1" eaLnBrk="1" hangingPunct="1">
              <a:lnSpc>
                <a:spcPct val="90000"/>
              </a:lnSpc>
            </a:pPr>
            <a:r>
              <a:rPr lang="en-US"/>
              <a:t>Many, many others!</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118475-FB8F-F346-AF32-EAF8116209A4}" type="slidenum">
              <a:rPr lang="en-US" smtClean="0">
                <a:latin typeface="Times New Roman" charset="0"/>
              </a:rPr>
              <a:pPr/>
              <a:t>175</a:t>
            </a:fld>
            <a:endParaRPr lang="en-US" smtClean="0">
              <a:latin typeface="Times New Roman" charset="0"/>
            </a:endParaRPr>
          </a:p>
        </p:txBody>
      </p:sp>
      <p:sp>
        <p:nvSpPr>
          <p:cNvPr id="190467" name="Rectangle 2"/>
          <p:cNvSpPr>
            <a:spLocks noGrp="1" noChangeArrowheads="1"/>
          </p:cNvSpPr>
          <p:nvPr>
            <p:ph type="title"/>
          </p:nvPr>
        </p:nvSpPr>
        <p:spPr>
          <a:xfrm>
            <a:off x="685800" y="457200"/>
            <a:ext cx="7772400" cy="1143000"/>
          </a:xfrm>
        </p:spPr>
        <p:txBody>
          <a:bodyPr/>
          <a:lstStyle/>
          <a:p>
            <a:pPr eaLnBrk="1" hangingPunct="1"/>
            <a:r>
              <a:rPr lang="en-US"/>
              <a:t>DRM Conclusions</a:t>
            </a:r>
          </a:p>
        </p:txBody>
      </p:sp>
      <p:sp>
        <p:nvSpPr>
          <p:cNvPr id="190468" name="Rectangle 3"/>
          <p:cNvSpPr>
            <a:spLocks noGrp="1" noChangeArrowheads="1"/>
          </p:cNvSpPr>
          <p:nvPr>
            <p:ph type="body" idx="1"/>
          </p:nvPr>
        </p:nvSpPr>
        <p:spPr>
          <a:xfrm>
            <a:off x="685800" y="1676400"/>
            <a:ext cx="7772400" cy="4495800"/>
          </a:xfrm>
        </p:spPr>
        <p:txBody>
          <a:bodyPr/>
          <a:lstStyle/>
          <a:p>
            <a:pPr eaLnBrk="1" hangingPunct="1">
              <a:lnSpc>
                <a:spcPct val="90000"/>
              </a:lnSpc>
            </a:pPr>
            <a:r>
              <a:rPr lang="en-US" sz="2800"/>
              <a:t>DRM nicely illustrates limitations of doing security in software</a:t>
            </a:r>
          </a:p>
          <a:p>
            <a:pPr eaLnBrk="1" hangingPunct="1">
              <a:lnSpc>
                <a:spcPct val="90000"/>
              </a:lnSpc>
            </a:pPr>
            <a:r>
              <a:rPr lang="en-US" sz="2800"/>
              <a:t>Software in a hostile environment is extremely vulnerable to attack</a:t>
            </a:r>
          </a:p>
          <a:p>
            <a:pPr eaLnBrk="1" hangingPunct="1">
              <a:lnSpc>
                <a:spcPct val="90000"/>
              </a:lnSpc>
            </a:pPr>
            <a:r>
              <a:rPr lang="en-US" sz="2800"/>
              <a:t>Protection options are very limited</a:t>
            </a:r>
          </a:p>
          <a:p>
            <a:pPr eaLnBrk="1" hangingPunct="1">
              <a:lnSpc>
                <a:spcPct val="90000"/>
              </a:lnSpc>
            </a:pPr>
            <a:r>
              <a:rPr lang="en-US" sz="2800"/>
              <a:t>Attacker has enormous advantage</a:t>
            </a:r>
          </a:p>
          <a:p>
            <a:pPr eaLnBrk="1" hangingPunct="1">
              <a:lnSpc>
                <a:spcPct val="90000"/>
              </a:lnSpc>
            </a:pPr>
            <a:r>
              <a:rPr lang="en-US" sz="2800"/>
              <a:t>Tamper-resistant hardware and a trusted OS can make a difference</a:t>
            </a:r>
          </a:p>
          <a:p>
            <a:pPr lvl="1" eaLnBrk="1" hangingPunct="1">
              <a:lnSpc>
                <a:spcPct val="90000"/>
              </a:lnSpc>
            </a:pPr>
            <a:r>
              <a:rPr lang="en-US" sz="2400"/>
              <a:t>We’ll discuss this more later: TCG/NGSCB</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F4AB054-89DD-224D-B376-23790A15EDE7}" type="slidenum">
              <a:rPr lang="en-US" smtClean="0">
                <a:latin typeface="Times New Roman" charset="0"/>
              </a:rPr>
              <a:pPr/>
              <a:t>176</a:t>
            </a:fld>
            <a:endParaRPr lang="en-US" smtClean="0">
              <a:latin typeface="Times New Roman" charset="0"/>
            </a:endParaRPr>
          </a:p>
        </p:txBody>
      </p:sp>
      <p:sp>
        <p:nvSpPr>
          <p:cNvPr id="191491" name="Rectangle 2"/>
          <p:cNvSpPr>
            <a:spLocks noGrp="1" noChangeArrowheads="1"/>
          </p:cNvSpPr>
          <p:nvPr>
            <p:ph type="title"/>
          </p:nvPr>
        </p:nvSpPr>
        <p:spPr>
          <a:xfrm>
            <a:off x="685800" y="1905000"/>
            <a:ext cx="7772400" cy="1676400"/>
          </a:xfrm>
        </p:spPr>
        <p:txBody>
          <a:bodyPr/>
          <a:lstStyle/>
          <a:p>
            <a:pPr eaLnBrk="1" hangingPunct="1"/>
            <a:r>
              <a:rPr lang="en-US"/>
              <a:t>Secure Software Development</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9DE3CF9-9DAC-154F-8B8D-54E8518EC35A}" type="slidenum">
              <a:rPr lang="en-US" smtClean="0">
                <a:latin typeface="Times New Roman" charset="0"/>
              </a:rPr>
              <a:pPr/>
              <a:t>177</a:t>
            </a:fld>
            <a:endParaRPr lang="en-US" smtClean="0">
              <a:latin typeface="Times New Roman" charset="0"/>
            </a:endParaRPr>
          </a:p>
        </p:txBody>
      </p:sp>
      <p:sp>
        <p:nvSpPr>
          <p:cNvPr id="192515" name="Rectangle 2"/>
          <p:cNvSpPr>
            <a:spLocks noGrp="1" noChangeArrowheads="1"/>
          </p:cNvSpPr>
          <p:nvPr>
            <p:ph type="title"/>
          </p:nvPr>
        </p:nvSpPr>
        <p:spPr/>
        <p:txBody>
          <a:bodyPr/>
          <a:lstStyle/>
          <a:p>
            <a:pPr eaLnBrk="1" hangingPunct="1"/>
            <a:r>
              <a:rPr lang="en-US"/>
              <a:t>Penetrate and Patch</a:t>
            </a:r>
          </a:p>
        </p:txBody>
      </p:sp>
      <p:sp>
        <p:nvSpPr>
          <p:cNvPr id="375811" name="Rectangle 3"/>
          <p:cNvSpPr>
            <a:spLocks noGrp="1" noChangeArrowheads="1"/>
          </p:cNvSpPr>
          <p:nvPr>
            <p:ph type="body" idx="1"/>
          </p:nvPr>
        </p:nvSpPr>
        <p:spPr>
          <a:xfrm>
            <a:off x="685800" y="1905000"/>
            <a:ext cx="7924800" cy="4038600"/>
          </a:xfrm>
        </p:spPr>
        <p:txBody>
          <a:bodyPr/>
          <a:lstStyle/>
          <a:p>
            <a:pPr eaLnBrk="1" hangingPunct="1">
              <a:spcAft>
                <a:spcPts val="600"/>
              </a:spcAft>
            </a:pPr>
            <a:r>
              <a:rPr lang="en-US" sz="2800" dirty="0"/>
              <a:t>Usual approach to software development</a:t>
            </a:r>
          </a:p>
          <a:p>
            <a:pPr lvl="1" eaLnBrk="1" hangingPunct="1">
              <a:spcAft>
                <a:spcPts val="600"/>
              </a:spcAft>
            </a:pPr>
            <a:r>
              <a:rPr lang="en-US" sz="2400" dirty="0"/>
              <a:t>Develop product as quickly as possible</a:t>
            </a:r>
          </a:p>
          <a:p>
            <a:pPr lvl="1" eaLnBrk="1" hangingPunct="1">
              <a:spcAft>
                <a:spcPts val="600"/>
              </a:spcAft>
            </a:pPr>
            <a:r>
              <a:rPr lang="en-US" sz="2400" dirty="0"/>
              <a:t>Release it without adequate testing</a:t>
            </a:r>
          </a:p>
          <a:p>
            <a:pPr lvl="1" eaLnBrk="1" hangingPunct="1">
              <a:spcAft>
                <a:spcPts val="600"/>
              </a:spcAft>
            </a:pPr>
            <a:r>
              <a:rPr lang="en-US" sz="2400" dirty="0"/>
              <a:t>Patch the code as flaws are discovered</a:t>
            </a:r>
          </a:p>
          <a:p>
            <a:pPr eaLnBrk="1" hangingPunct="1">
              <a:spcAft>
                <a:spcPts val="600"/>
              </a:spcAft>
            </a:pPr>
            <a:r>
              <a:rPr lang="en-US" sz="2800" dirty="0"/>
              <a:t>In security, this is “penetrate and patch”</a:t>
            </a:r>
          </a:p>
          <a:p>
            <a:pPr lvl="1" eaLnBrk="1" hangingPunct="1">
              <a:spcAft>
                <a:spcPts val="600"/>
              </a:spcAft>
            </a:pPr>
            <a:r>
              <a:rPr lang="en-US" sz="2400" dirty="0"/>
              <a:t>A </a:t>
            </a:r>
            <a:r>
              <a:rPr lang="en-US" sz="2400" b="1" dirty="0">
                <a:solidFill>
                  <a:schemeClr val="accent2"/>
                </a:solidFill>
              </a:rPr>
              <a:t>bad</a:t>
            </a:r>
            <a:r>
              <a:rPr lang="en-US" sz="2400" dirty="0"/>
              <a:t> approach to software development</a:t>
            </a:r>
          </a:p>
          <a:p>
            <a:pPr lvl="1" eaLnBrk="1" hangingPunct="1">
              <a:spcAft>
                <a:spcPts val="600"/>
              </a:spcAft>
            </a:pPr>
            <a:r>
              <a:rPr lang="en-US" sz="2400" dirty="0"/>
              <a:t>An </a:t>
            </a:r>
            <a:r>
              <a:rPr lang="en-US" sz="2400" b="1" dirty="0">
                <a:solidFill>
                  <a:schemeClr val="accent2"/>
                </a:solidFill>
              </a:rPr>
              <a:t>even worse</a:t>
            </a:r>
            <a:r>
              <a:rPr lang="en-US" sz="2400" dirty="0"/>
              <a:t> approach to secure software!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box(out)">
                                      <p:cBhvr>
                                        <p:cTn id="7" dur="500"/>
                                        <p:tgtEl>
                                          <p:spTgt spid="375811">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75811">
                                            <p:txEl>
                                              <p:pRg st="1" end="1"/>
                                            </p:txEl>
                                          </p:spTgt>
                                        </p:tgtEl>
                                        <p:attrNameLst>
                                          <p:attrName>style.visibility</p:attrName>
                                        </p:attrNameLst>
                                      </p:cBhvr>
                                      <p:to>
                                        <p:strVal val="visible"/>
                                      </p:to>
                                    </p:set>
                                    <p:animEffect transition="in" filter="box(out)">
                                      <p:cBhvr>
                                        <p:cTn id="10" dur="500"/>
                                        <p:tgtEl>
                                          <p:spTgt spid="375811">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375811">
                                            <p:txEl>
                                              <p:pRg st="2" end="2"/>
                                            </p:txEl>
                                          </p:spTgt>
                                        </p:tgtEl>
                                        <p:attrNameLst>
                                          <p:attrName>style.visibility</p:attrName>
                                        </p:attrNameLst>
                                      </p:cBhvr>
                                      <p:to>
                                        <p:strVal val="visible"/>
                                      </p:to>
                                    </p:set>
                                    <p:animEffect transition="in" filter="box(out)">
                                      <p:cBhvr>
                                        <p:cTn id="13" dur="500"/>
                                        <p:tgtEl>
                                          <p:spTgt spid="375811">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375811">
                                            <p:txEl>
                                              <p:pRg st="3" end="3"/>
                                            </p:txEl>
                                          </p:spTgt>
                                        </p:tgtEl>
                                        <p:attrNameLst>
                                          <p:attrName>style.visibility</p:attrName>
                                        </p:attrNameLst>
                                      </p:cBhvr>
                                      <p:to>
                                        <p:strVal val="visible"/>
                                      </p:to>
                                    </p:set>
                                    <p:animEffect transition="in" filter="box(out)">
                                      <p:cBhvr>
                                        <p:cTn id="16" dur="500"/>
                                        <p:tgtEl>
                                          <p:spTgt spid="3758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75811">
                                            <p:txEl>
                                              <p:pRg st="4" end="4"/>
                                            </p:txEl>
                                          </p:spTgt>
                                        </p:tgtEl>
                                        <p:attrNameLst>
                                          <p:attrName>style.visibility</p:attrName>
                                        </p:attrNameLst>
                                      </p:cBhvr>
                                      <p:to>
                                        <p:strVal val="visible"/>
                                      </p:to>
                                    </p:set>
                                    <p:animEffect transition="in" filter="box(out)">
                                      <p:cBhvr>
                                        <p:cTn id="21" dur="500"/>
                                        <p:tgtEl>
                                          <p:spTgt spid="375811">
                                            <p:txEl>
                                              <p:pRg st="4" end="4"/>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375811">
                                            <p:txEl>
                                              <p:pRg st="5" end="5"/>
                                            </p:txEl>
                                          </p:spTgt>
                                        </p:tgtEl>
                                        <p:attrNameLst>
                                          <p:attrName>style.visibility</p:attrName>
                                        </p:attrNameLst>
                                      </p:cBhvr>
                                      <p:to>
                                        <p:strVal val="visible"/>
                                      </p:to>
                                    </p:set>
                                    <p:animEffect transition="in" filter="box(out)">
                                      <p:cBhvr>
                                        <p:cTn id="24" dur="500"/>
                                        <p:tgtEl>
                                          <p:spTgt spid="375811">
                                            <p:txEl>
                                              <p:pRg st="5" end="5"/>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375811">
                                            <p:txEl>
                                              <p:pRg st="6" end="6"/>
                                            </p:txEl>
                                          </p:spTgt>
                                        </p:tgtEl>
                                        <p:attrNameLst>
                                          <p:attrName>style.visibility</p:attrName>
                                        </p:attrNameLst>
                                      </p:cBhvr>
                                      <p:to>
                                        <p:strVal val="visible"/>
                                      </p:to>
                                    </p:set>
                                    <p:animEffect transition="in" filter="box(out)">
                                      <p:cBhvr>
                                        <p:cTn id="27" dur="500"/>
                                        <p:tgtEl>
                                          <p:spTgt spid="3758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AF178BF-086D-4D46-894E-024419A31651}" type="slidenum">
              <a:rPr lang="en-US" smtClean="0">
                <a:latin typeface="Times New Roman" charset="0"/>
              </a:rPr>
              <a:pPr/>
              <a:t>178</a:t>
            </a:fld>
            <a:endParaRPr lang="en-US" smtClean="0">
              <a:latin typeface="Times New Roman" charset="0"/>
            </a:endParaRPr>
          </a:p>
        </p:txBody>
      </p:sp>
      <p:sp>
        <p:nvSpPr>
          <p:cNvPr id="193539" name="Rectangle 2"/>
          <p:cNvSpPr>
            <a:spLocks noGrp="1" noChangeArrowheads="1"/>
          </p:cNvSpPr>
          <p:nvPr>
            <p:ph type="title"/>
          </p:nvPr>
        </p:nvSpPr>
        <p:spPr/>
        <p:txBody>
          <a:bodyPr/>
          <a:lstStyle/>
          <a:p>
            <a:pPr eaLnBrk="1" hangingPunct="1"/>
            <a:r>
              <a:rPr lang="en-US"/>
              <a:t>Why Penetrate and Patch?</a:t>
            </a:r>
          </a:p>
        </p:txBody>
      </p:sp>
      <p:sp>
        <p:nvSpPr>
          <p:cNvPr id="193540" name="Rectangle 3"/>
          <p:cNvSpPr>
            <a:spLocks noGrp="1" noChangeArrowheads="1"/>
          </p:cNvSpPr>
          <p:nvPr>
            <p:ph type="body" idx="1"/>
          </p:nvPr>
        </p:nvSpPr>
        <p:spPr>
          <a:xfrm>
            <a:off x="685800" y="1828800"/>
            <a:ext cx="7772400" cy="4267200"/>
          </a:xfrm>
        </p:spPr>
        <p:txBody>
          <a:bodyPr/>
          <a:lstStyle/>
          <a:p>
            <a:pPr eaLnBrk="1" hangingPunct="1">
              <a:spcAft>
                <a:spcPts val="600"/>
              </a:spcAft>
            </a:pPr>
            <a:r>
              <a:rPr lang="en-US" sz="2800" dirty="0"/>
              <a:t>First to market advantage</a:t>
            </a:r>
          </a:p>
          <a:p>
            <a:pPr lvl="1" eaLnBrk="1" hangingPunct="1">
              <a:spcAft>
                <a:spcPts val="600"/>
              </a:spcAft>
            </a:pPr>
            <a:r>
              <a:rPr lang="en-US" sz="2400" dirty="0"/>
              <a:t>First to market likely to become market leader</a:t>
            </a:r>
          </a:p>
          <a:p>
            <a:pPr lvl="1" eaLnBrk="1" hangingPunct="1">
              <a:spcAft>
                <a:spcPts val="600"/>
              </a:spcAft>
            </a:pPr>
            <a:r>
              <a:rPr lang="en-US" sz="2400" dirty="0"/>
              <a:t>Market leader has huge advantage in software</a:t>
            </a:r>
          </a:p>
          <a:p>
            <a:pPr lvl="1" eaLnBrk="1" hangingPunct="1">
              <a:spcAft>
                <a:spcPts val="600"/>
              </a:spcAft>
            </a:pPr>
            <a:r>
              <a:rPr lang="en-US" sz="2400" dirty="0"/>
              <a:t>Users find it safer to “follow the leader”</a:t>
            </a:r>
          </a:p>
          <a:p>
            <a:pPr lvl="1" eaLnBrk="1" hangingPunct="1">
              <a:spcAft>
                <a:spcPts val="600"/>
              </a:spcAft>
            </a:pPr>
            <a:r>
              <a:rPr lang="en-US" sz="2400" dirty="0"/>
              <a:t>Boss won’t complain if your system has a flaw, as long as everybody else has same flaw…</a:t>
            </a:r>
          </a:p>
          <a:p>
            <a:pPr lvl="1" eaLnBrk="1" hangingPunct="1">
              <a:spcAft>
                <a:spcPts val="600"/>
              </a:spcAft>
            </a:pPr>
            <a:r>
              <a:rPr lang="en-US" sz="2400" dirty="0"/>
              <a:t>User can ask more people for support, etc.</a:t>
            </a:r>
          </a:p>
          <a:p>
            <a:pPr eaLnBrk="1" hangingPunct="1">
              <a:spcAft>
                <a:spcPts val="600"/>
              </a:spcAft>
            </a:pPr>
            <a:r>
              <a:rPr lang="en-US" sz="2800" dirty="0"/>
              <a:t>Sometimes called “network economics”</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AD0A468-F57D-F848-AFDB-D87659A9590C}" type="slidenum">
              <a:rPr lang="en-US" smtClean="0">
                <a:latin typeface="Times New Roman" charset="0"/>
              </a:rPr>
              <a:pPr/>
              <a:t>179</a:t>
            </a:fld>
            <a:endParaRPr lang="en-US" smtClean="0">
              <a:latin typeface="Times New Roman" charset="0"/>
            </a:endParaRPr>
          </a:p>
        </p:txBody>
      </p:sp>
      <p:sp>
        <p:nvSpPr>
          <p:cNvPr id="194563" name="Rectangle 2"/>
          <p:cNvSpPr>
            <a:spLocks noGrp="1" noChangeArrowheads="1"/>
          </p:cNvSpPr>
          <p:nvPr>
            <p:ph type="title"/>
          </p:nvPr>
        </p:nvSpPr>
        <p:spPr/>
        <p:txBody>
          <a:bodyPr/>
          <a:lstStyle/>
          <a:p>
            <a:pPr eaLnBrk="1" hangingPunct="1"/>
            <a:r>
              <a:rPr lang="en-US"/>
              <a:t>Why Penetrate and Patch?</a:t>
            </a:r>
          </a:p>
        </p:txBody>
      </p:sp>
      <p:sp>
        <p:nvSpPr>
          <p:cNvPr id="194564" name="Rectangle 3"/>
          <p:cNvSpPr>
            <a:spLocks noGrp="1" noChangeArrowheads="1"/>
          </p:cNvSpPr>
          <p:nvPr>
            <p:ph type="body" idx="1"/>
          </p:nvPr>
        </p:nvSpPr>
        <p:spPr>
          <a:xfrm>
            <a:off x="685800" y="1828800"/>
            <a:ext cx="7848600" cy="4343400"/>
          </a:xfrm>
        </p:spPr>
        <p:txBody>
          <a:bodyPr/>
          <a:lstStyle/>
          <a:p>
            <a:pPr eaLnBrk="1" hangingPunct="1">
              <a:lnSpc>
                <a:spcPct val="90000"/>
              </a:lnSpc>
              <a:spcAft>
                <a:spcPts val="600"/>
              </a:spcAft>
            </a:pPr>
            <a:r>
              <a:rPr lang="en-US" sz="2800" dirty="0"/>
              <a:t>Secure software development is hard</a:t>
            </a:r>
          </a:p>
          <a:p>
            <a:pPr lvl="1" eaLnBrk="1" hangingPunct="1">
              <a:lnSpc>
                <a:spcPct val="90000"/>
              </a:lnSpc>
              <a:spcAft>
                <a:spcPts val="600"/>
              </a:spcAft>
            </a:pPr>
            <a:r>
              <a:rPr lang="en-US" sz="2400" dirty="0"/>
              <a:t>Costly and time consuming development</a:t>
            </a:r>
          </a:p>
          <a:p>
            <a:pPr lvl="1" eaLnBrk="1" hangingPunct="1">
              <a:lnSpc>
                <a:spcPct val="90000"/>
              </a:lnSpc>
              <a:spcAft>
                <a:spcPts val="600"/>
              </a:spcAft>
            </a:pPr>
            <a:r>
              <a:rPr lang="en-US" sz="2400" dirty="0"/>
              <a:t>Costly and time consuming testing</a:t>
            </a:r>
          </a:p>
          <a:p>
            <a:pPr lvl="1" eaLnBrk="1" hangingPunct="1">
              <a:lnSpc>
                <a:spcPct val="90000"/>
              </a:lnSpc>
              <a:spcAft>
                <a:spcPts val="600"/>
              </a:spcAft>
            </a:pPr>
            <a:r>
              <a:rPr lang="en-US" sz="2400" dirty="0"/>
              <a:t>Cheaper to let customers do the work!</a:t>
            </a:r>
          </a:p>
          <a:p>
            <a:pPr eaLnBrk="1" hangingPunct="1">
              <a:lnSpc>
                <a:spcPct val="90000"/>
              </a:lnSpc>
              <a:spcAft>
                <a:spcPts val="600"/>
              </a:spcAft>
            </a:pPr>
            <a:r>
              <a:rPr lang="en-US" sz="2800" dirty="0"/>
              <a:t>No serious economic disincentive</a:t>
            </a:r>
          </a:p>
          <a:p>
            <a:pPr lvl="1" eaLnBrk="1" hangingPunct="1">
              <a:lnSpc>
                <a:spcPct val="90000"/>
              </a:lnSpc>
              <a:spcAft>
                <a:spcPts val="600"/>
              </a:spcAft>
            </a:pPr>
            <a:r>
              <a:rPr lang="en-US" sz="2400" dirty="0"/>
              <a:t>Even if software flaw causes major losses, the software vendor is not liable</a:t>
            </a:r>
          </a:p>
          <a:p>
            <a:pPr lvl="1" eaLnBrk="1" hangingPunct="1">
              <a:lnSpc>
                <a:spcPct val="90000"/>
              </a:lnSpc>
              <a:spcAft>
                <a:spcPts val="600"/>
              </a:spcAft>
            </a:pPr>
            <a:r>
              <a:rPr lang="en-US" sz="2400" dirty="0"/>
              <a:t>Is any other product sold this way?</a:t>
            </a:r>
          </a:p>
          <a:p>
            <a:pPr lvl="1" eaLnBrk="1" hangingPunct="1">
              <a:lnSpc>
                <a:spcPct val="90000"/>
              </a:lnSpc>
              <a:spcAft>
                <a:spcPts val="600"/>
              </a:spcAft>
            </a:pPr>
            <a:r>
              <a:rPr lang="en-US" sz="2400" dirty="0"/>
              <a:t>Would it matter if vendors were legally liable?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AF5577B-AFE0-EF49-9ADC-E8ED5E1237A1}" type="slidenum">
              <a:rPr lang="en-US" smtClean="0">
                <a:latin typeface="Times New Roman" charset="0"/>
              </a:rPr>
              <a:pPr/>
              <a:t>18</a:t>
            </a:fld>
            <a:endParaRPr lang="en-US" smtClean="0">
              <a:latin typeface="Times New Roman" charset="0"/>
            </a:endParaRPr>
          </a:p>
        </p:txBody>
      </p:sp>
      <p:sp>
        <p:nvSpPr>
          <p:cNvPr id="30723" name="Rectangle 2"/>
          <p:cNvSpPr>
            <a:spLocks noGrp="1" noChangeArrowheads="1"/>
          </p:cNvSpPr>
          <p:nvPr>
            <p:ph type="title"/>
          </p:nvPr>
        </p:nvSpPr>
        <p:spPr>
          <a:xfrm>
            <a:off x="685800" y="457200"/>
            <a:ext cx="7772400" cy="1143000"/>
          </a:xfrm>
        </p:spPr>
        <p:txBody>
          <a:bodyPr/>
          <a:lstStyle/>
          <a:p>
            <a:pPr eaLnBrk="1" hangingPunct="1"/>
            <a:r>
              <a:rPr lang="en-US"/>
              <a:t>Simplified Stack Example</a:t>
            </a:r>
          </a:p>
        </p:txBody>
      </p:sp>
      <p:sp>
        <p:nvSpPr>
          <p:cNvPr id="30724" name="Rectangle 3"/>
          <p:cNvSpPr>
            <a:spLocks noChangeArrowheads="1"/>
          </p:cNvSpPr>
          <p:nvPr/>
        </p:nvSpPr>
        <p:spPr bwMode="auto">
          <a:xfrm>
            <a:off x="5334000" y="38973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0725" name="Rectangle 4"/>
          <p:cNvSpPr>
            <a:spLocks noChangeArrowheads="1"/>
          </p:cNvSpPr>
          <p:nvPr/>
        </p:nvSpPr>
        <p:spPr bwMode="auto">
          <a:xfrm>
            <a:off x="5334000" y="3211513"/>
            <a:ext cx="1752600" cy="685800"/>
          </a:xfrm>
          <a:prstGeom prst="rect">
            <a:avLst/>
          </a:prstGeom>
          <a:solidFill>
            <a:srgbClr val="0F69CC">
              <a:alpha val="98822"/>
            </a:srgbClr>
          </a:solidFill>
          <a:ln w="9525">
            <a:solidFill>
              <a:schemeClr val="tx1"/>
            </a:solidFill>
            <a:miter lim="800000"/>
            <a:headEnd/>
            <a:tailEnd/>
          </a:ln>
        </p:spPr>
        <p:txBody>
          <a:bodyPr wrap="none" anchor="ctr">
            <a:prstTxWarp prst="textNoShape">
              <a:avLst/>
            </a:prstTxWarp>
          </a:bodyPr>
          <a:lstStyle/>
          <a:p>
            <a:endParaRPr lang="en-US"/>
          </a:p>
        </p:txBody>
      </p:sp>
      <p:sp>
        <p:nvSpPr>
          <p:cNvPr id="30726" name="Rectangle 5"/>
          <p:cNvSpPr>
            <a:spLocks noChangeArrowheads="1"/>
          </p:cNvSpPr>
          <p:nvPr/>
        </p:nvSpPr>
        <p:spPr bwMode="auto">
          <a:xfrm>
            <a:off x="4324350" y="5573713"/>
            <a:ext cx="1009650"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high </a:t>
            </a:r>
            <a:r>
              <a:rPr lang="en-US" sz="2000">
                <a:sym typeface="Symbol" charset="2"/>
              </a:rPr>
              <a:t></a:t>
            </a:r>
            <a:endParaRPr lang="en-US"/>
          </a:p>
        </p:txBody>
      </p:sp>
      <p:sp>
        <p:nvSpPr>
          <p:cNvPr id="30727" name="Rectangle 6"/>
          <p:cNvSpPr>
            <a:spLocks noChangeArrowheads="1"/>
          </p:cNvSpPr>
          <p:nvPr/>
        </p:nvSpPr>
        <p:spPr bwMode="auto">
          <a:xfrm>
            <a:off x="152400" y="2286000"/>
            <a:ext cx="4267200" cy="2438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30728" name="Rectangle 7"/>
          <p:cNvSpPr>
            <a:spLocks noChangeArrowheads="1"/>
          </p:cNvSpPr>
          <p:nvPr/>
        </p:nvSpPr>
        <p:spPr bwMode="auto">
          <a:xfrm>
            <a:off x="304800" y="2438400"/>
            <a:ext cx="4191000" cy="2209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sz="2000" dirty="0">
                <a:latin typeface="Courier" charset="0"/>
              </a:rPr>
              <a:t>void </a:t>
            </a:r>
            <a:r>
              <a:rPr lang="en-US" sz="2000" dirty="0" err="1">
                <a:latin typeface="Courier" charset="0"/>
              </a:rPr>
              <a:t>func(int</a:t>
            </a:r>
            <a:r>
              <a:rPr lang="en-US" sz="2000" dirty="0">
                <a:latin typeface="Courier" charset="0"/>
              </a:rPr>
              <a:t> a, </a:t>
            </a:r>
            <a:r>
              <a:rPr lang="en-US" sz="2000" dirty="0" err="1">
                <a:latin typeface="Courier" charset="0"/>
              </a:rPr>
              <a:t>int</a:t>
            </a:r>
            <a:r>
              <a:rPr lang="en-US" sz="2000" dirty="0">
                <a:latin typeface="Courier" charset="0"/>
              </a:rPr>
              <a:t> </a:t>
            </a:r>
            <a:r>
              <a:rPr lang="en-US" sz="2000" dirty="0" err="1">
                <a:latin typeface="Courier" charset="0"/>
              </a:rPr>
              <a:t>b</a:t>
            </a:r>
            <a:r>
              <a:rPr lang="en-US" sz="2000" dirty="0">
                <a:latin typeface="Courier" charset="0"/>
              </a:rPr>
              <a:t>){</a:t>
            </a:r>
          </a:p>
          <a:p>
            <a:pPr marL="342900" indent="-342900">
              <a:spcBef>
                <a:spcPct val="20000"/>
              </a:spcBef>
              <a:buClr>
                <a:schemeClr val="accent2"/>
              </a:buClr>
              <a:buSzPct val="75000"/>
              <a:buFont typeface="Wingdings" charset="2"/>
              <a:buNone/>
            </a:pPr>
            <a:r>
              <a:rPr lang="en-US" sz="2000" dirty="0">
                <a:latin typeface="Courier" charset="0"/>
              </a:rPr>
              <a:t>	char buffer[10];</a:t>
            </a:r>
          </a:p>
          <a:p>
            <a:pPr marL="342900" indent="-342900">
              <a:spcBef>
                <a:spcPct val="20000"/>
              </a:spcBef>
              <a:buClr>
                <a:schemeClr val="accent2"/>
              </a:buClr>
              <a:buSzPct val="75000"/>
              <a:buFont typeface="Wingdings" charset="2"/>
              <a:buNone/>
            </a:pPr>
            <a:r>
              <a:rPr lang="en-US" sz="2000" dirty="0">
                <a:latin typeface="Courier" charset="0"/>
              </a:rPr>
              <a:t>}	</a:t>
            </a:r>
          </a:p>
          <a:p>
            <a:pPr marL="342900" indent="-342900">
              <a:spcBef>
                <a:spcPct val="20000"/>
              </a:spcBef>
              <a:buClr>
                <a:schemeClr val="accent2"/>
              </a:buClr>
              <a:buSzPct val="75000"/>
              <a:buFont typeface="Wingdings" charset="2"/>
              <a:buNone/>
            </a:pPr>
            <a:r>
              <a:rPr lang="en-US" sz="2000" dirty="0">
                <a:latin typeface="Courier" charset="0"/>
              </a:rPr>
              <a:t>void main(){</a:t>
            </a:r>
          </a:p>
          <a:p>
            <a:pPr marL="342900" indent="-342900">
              <a:spcBef>
                <a:spcPct val="20000"/>
              </a:spcBef>
              <a:buClr>
                <a:schemeClr val="accent2"/>
              </a:buClr>
              <a:buSzPct val="75000"/>
              <a:buFont typeface="Wingdings" charset="2"/>
              <a:buNone/>
            </a:pPr>
            <a:r>
              <a:rPr lang="en-US" sz="2000" dirty="0">
                <a:latin typeface="Courier" charset="0"/>
              </a:rPr>
              <a:t>	func(</a:t>
            </a:r>
            <a:r>
              <a:rPr lang="en-US" sz="2000" dirty="0" smtClean="0">
                <a:latin typeface="Courier" charset="0"/>
              </a:rPr>
              <a:t>1,2</a:t>
            </a:r>
            <a:r>
              <a:rPr lang="en-US" sz="2000" dirty="0">
                <a:latin typeface="Courier" charset="0"/>
              </a:rPr>
              <a:t>);</a:t>
            </a:r>
          </a:p>
          <a:p>
            <a:pPr marL="342900" indent="-342900">
              <a:spcBef>
                <a:spcPct val="20000"/>
              </a:spcBef>
              <a:buClr>
                <a:schemeClr val="accent2"/>
              </a:buClr>
              <a:buSzPct val="75000"/>
              <a:buFont typeface="Wingdings" charset="2"/>
              <a:buNone/>
            </a:pPr>
            <a:r>
              <a:rPr lang="en-US" sz="2000" dirty="0">
                <a:latin typeface="Courier" charset="0"/>
              </a:rPr>
              <a:t>}</a:t>
            </a:r>
          </a:p>
        </p:txBody>
      </p:sp>
      <p:sp>
        <p:nvSpPr>
          <p:cNvPr id="30729" name="Rectangle 8"/>
          <p:cNvSpPr>
            <a:spLocks noChangeArrowheads="1"/>
          </p:cNvSpPr>
          <p:nvPr/>
        </p:nvSpPr>
        <p:spPr bwMode="auto">
          <a:xfrm>
            <a:off x="5334000" y="45831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0730" name="Rectangle 9"/>
          <p:cNvSpPr>
            <a:spLocks noChangeArrowheads="1"/>
          </p:cNvSpPr>
          <p:nvPr/>
        </p:nvSpPr>
        <p:spPr bwMode="auto">
          <a:xfrm>
            <a:off x="5334000" y="50403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0731" name="Rectangle 10"/>
          <p:cNvSpPr>
            <a:spLocks noChangeArrowheads="1"/>
          </p:cNvSpPr>
          <p:nvPr/>
        </p:nvSpPr>
        <p:spPr bwMode="auto">
          <a:xfrm>
            <a:off x="5334000" y="54975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0732" name="Rectangle 11"/>
          <p:cNvSpPr>
            <a:spLocks noChangeArrowheads="1"/>
          </p:cNvSpPr>
          <p:nvPr/>
        </p:nvSpPr>
        <p:spPr bwMode="auto">
          <a:xfrm>
            <a:off x="5334000" y="1763713"/>
            <a:ext cx="17526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30733" name="Rectangle 12"/>
          <p:cNvSpPr>
            <a:spLocks noChangeArrowheads="1"/>
          </p:cNvSpPr>
          <p:nvPr/>
        </p:nvSpPr>
        <p:spPr bwMode="auto">
          <a:xfrm>
            <a:off x="6096000" y="2525713"/>
            <a:ext cx="315913" cy="603250"/>
          </a:xfrm>
          <a:prstGeom prst="rect">
            <a:avLst/>
          </a:prstGeom>
          <a:noFill/>
          <a:ln w="9525">
            <a:noFill/>
            <a:miter lim="800000"/>
            <a:headEnd/>
            <a:tailEnd/>
          </a:ln>
        </p:spPr>
        <p:txBody>
          <a:bodyPr wrap="none">
            <a:prstTxWarp prst="textNoShape">
              <a:avLst/>
            </a:prstTxWarp>
            <a:spAutoFit/>
          </a:bodyPr>
          <a:lstStyle/>
          <a:p>
            <a:pPr algn="ctr">
              <a:lnSpc>
                <a:spcPct val="60000"/>
              </a:lnSpc>
            </a:pPr>
            <a:r>
              <a:rPr lang="en-US" b="1"/>
              <a:t>:</a:t>
            </a:r>
          </a:p>
          <a:p>
            <a:pPr algn="ctr">
              <a:lnSpc>
                <a:spcPct val="60000"/>
              </a:lnSpc>
            </a:pPr>
            <a:r>
              <a:rPr lang="en-US" b="1"/>
              <a:t>:</a:t>
            </a:r>
          </a:p>
        </p:txBody>
      </p:sp>
      <p:sp>
        <p:nvSpPr>
          <p:cNvPr id="228365" name="Rectangle 13"/>
          <p:cNvSpPr>
            <a:spLocks noChangeArrowheads="1"/>
          </p:cNvSpPr>
          <p:nvPr/>
        </p:nvSpPr>
        <p:spPr bwMode="auto">
          <a:xfrm>
            <a:off x="5741988" y="3994150"/>
            <a:ext cx="963612"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buffer</a:t>
            </a:r>
          </a:p>
        </p:txBody>
      </p:sp>
      <p:sp>
        <p:nvSpPr>
          <p:cNvPr id="228366" name="Rectangle 14"/>
          <p:cNvSpPr>
            <a:spLocks noChangeArrowheads="1"/>
          </p:cNvSpPr>
          <p:nvPr/>
        </p:nvSpPr>
        <p:spPr bwMode="auto">
          <a:xfrm>
            <a:off x="5937250" y="4583113"/>
            <a:ext cx="5397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ret</a:t>
            </a:r>
          </a:p>
        </p:txBody>
      </p:sp>
      <p:sp>
        <p:nvSpPr>
          <p:cNvPr id="228367" name="Rectangle 15"/>
          <p:cNvSpPr>
            <a:spLocks noChangeArrowheads="1"/>
          </p:cNvSpPr>
          <p:nvPr/>
        </p:nvSpPr>
        <p:spPr bwMode="auto">
          <a:xfrm>
            <a:off x="6019800" y="50403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a</a:t>
            </a:r>
          </a:p>
        </p:txBody>
      </p:sp>
      <p:sp>
        <p:nvSpPr>
          <p:cNvPr id="228368" name="Rectangle 16"/>
          <p:cNvSpPr>
            <a:spLocks noChangeArrowheads="1"/>
          </p:cNvSpPr>
          <p:nvPr/>
        </p:nvSpPr>
        <p:spPr bwMode="auto">
          <a:xfrm>
            <a:off x="6019800" y="54975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a:t>
            </a:r>
          </a:p>
        </p:txBody>
      </p:sp>
      <p:sp>
        <p:nvSpPr>
          <p:cNvPr id="228369" name="Rectangle 17"/>
          <p:cNvSpPr>
            <a:spLocks noChangeArrowheads="1"/>
          </p:cNvSpPr>
          <p:nvPr/>
        </p:nvSpPr>
        <p:spPr bwMode="auto">
          <a:xfrm>
            <a:off x="7162800" y="4576763"/>
            <a:ext cx="1500188" cy="622300"/>
          </a:xfrm>
          <a:prstGeom prst="rect">
            <a:avLst/>
          </a:prstGeom>
          <a:noFill/>
          <a:ln w="9525">
            <a:noFill/>
            <a:miter lim="800000"/>
            <a:headEnd/>
            <a:tailEnd/>
          </a:ln>
        </p:spPr>
        <p:txBody>
          <a:bodyPr wrap="none">
            <a:prstTxWarp prst="textNoShape">
              <a:avLst/>
            </a:prstTxWarp>
            <a:spAutoFit/>
          </a:bodyPr>
          <a:lstStyle/>
          <a:p>
            <a:pPr>
              <a:lnSpc>
                <a:spcPct val="75000"/>
              </a:lnSpc>
              <a:buFont typeface="Symbol" charset="2"/>
              <a:buChar char="¬"/>
            </a:pPr>
            <a:r>
              <a:rPr lang="en-US" sz="2000"/>
              <a:t> return</a:t>
            </a:r>
          </a:p>
          <a:p>
            <a:pPr>
              <a:lnSpc>
                <a:spcPct val="75000"/>
              </a:lnSpc>
              <a:buFont typeface="Symbol" charset="2"/>
              <a:buNone/>
            </a:pPr>
            <a:r>
              <a:rPr lang="en-US" sz="2000"/>
              <a:t>     address</a:t>
            </a:r>
            <a:endParaRPr lang="en-US"/>
          </a:p>
        </p:txBody>
      </p:sp>
      <p:sp>
        <p:nvSpPr>
          <p:cNvPr id="30739" name="Rectangle 18"/>
          <p:cNvSpPr>
            <a:spLocks noChangeArrowheads="1"/>
          </p:cNvSpPr>
          <p:nvPr/>
        </p:nvSpPr>
        <p:spPr bwMode="auto">
          <a:xfrm>
            <a:off x="4446588" y="1687513"/>
            <a:ext cx="887412"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low </a:t>
            </a:r>
            <a:r>
              <a:rPr lang="en-US" sz="2000">
                <a:sym typeface="Symbol" charset="2"/>
              </a:rPr>
              <a:t></a:t>
            </a:r>
            <a:endParaRPr lang="en-US"/>
          </a:p>
        </p:txBody>
      </p:sp>
      <p:sp>
        <p:nvSpPr>
          <p:cNvPr id="228371" name="Rectangle 19"/>
          <p:cNvSpPr>
            <a:spLocks noChangeArrowheads="1"/>
          </p:cNvSpPr>
          <p:nvPr/>
        </p:nvSpPr>
        <p:spPr bwMode="auto">
          <a:xfrm>
            <a:off x="7181850" y="5497513"/>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8372" name="Rectangle 20"/>
          <p:cNvSpPr>
            <a:spLocks noChangeArrowheads="1"/>
          </p:cNvSpPr>
          <p:nvPr/>
        </p:nvSpPr>
        <p:spPr bwMode="auto">
          <a:xfrm>
            <a:off x="7162800" y="5040313"/>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8373" name="Rectangle 21"/>
          <p:cNvSpPr>
            <a:spLocks noChangeArrowheads="1"/>
          </p:cNvSpPr>
          <p:nvPr/>
        </p:nvSpPr>
        <p:spPr bwMode="auto">
          <a:xfrm>
            <a:off x="7162800" y="4552950"/>
            <a:ext cx="849313" cy="411163"/>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8374" name="Rectangle 22"/>
          <p:cNvSpPr>
            <a:spLocks noChangeArrowheads="1"/>
          </p:cNvSpPr>
          <p:nvPr/>
        </p:nvSpPr>
        <p:spPr bwMode="auto">
          <a:xfrm>
            <a:off x="7162800" y="3856038"/>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dirty="0"/>
              <a:t> </a:t>
            </a:r>
            <a:r>
              <a:rPr lang="en-US" sz="2000" dirty="0">
                <a:latin typeface="Times-Roman" charset="0"/>
              </a:rPr>
              <a:t>SP</a:t>
            </a:r>
            <a:endParaRPr lang="en-US" dirty="0"/>
          </a:p>
        </p:txBody>
      </p:sp>
      <p:sp>
        <p:nvSpPr>
          <p:cNvPr id="228375" name="Line 23"/>
          <p:cNvSpPr>
            <a:spLocks noChangeShapeType="1"/>
          </p:cNvSpPr>
          <p:nvPr/>
        </p:nvSpPr>
        <p:spPr bwMode="auto">
          <a:xfrm flipH="1">
            <a:off x="4800600" y="4800600"/>
            <a:ext cx="533400"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28376" name="Line 24"/>
          <p:cNvSpPr>
            <a:spLocks noChangeShapeType="1"/>
          </p:cNvSpPr>
          <p:nvPr/>
        </p:nvSpPr>
        <p:spPr bwMode="auto">
          <a:xfrm flipV="1">
            <a:off x="4800600" y="2286000"/>
            <a:ext cx="0" cy="251460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28377" name="Line 25"/>
          <p:cNvSpPr>
            <a:spLocks noChangeShapeType="1"/>
          </p:cNvSpPr>
          <p:nvPr/>
        </p:nvSpPr>
        <p:spPr bwMode="auto">
          <a:xfrm>
            <a:off x="4800600" y="2286000"/>
            <a:ext cx="533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28368"/>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28371"/>
                                        </p:tgtEl>
                                        <p:attrNameLst>
                                          <p:attrName>style.visibility</p:attrName>
                                        </p:attrNameLst>
                                      </p:cBhvr>
                                      <p:to>
                                        <p:strVal val="visible"/>
                                      </p:to>
                                    </p:set>
                                    <p:anim calcmode="lin" valueType="num">
                                      <p:cBhvr additive="base">
                                        <p:cTn id="10" dur="500" fill="hold"/>
                                        <p:tgtEl>
                                          <p:spTgt spid="228371"/>
                                        </p:tgtEl>
                                        <p:attrNameLst>
                                          <p:attrName>ppt_x</p:attrName>
                                        </p:attrNameLst>
                                      </p:cBhvr>
                                      <p:tavLst>
                                        <p:tav tm="0">
                                          <p:val>
                                            <p:strVal val="1+#ppt_w/2"/>
                                          </p:val>
                                        </p:tav>
                                        <p:tav tm="100000">
                                          <p:val>
                                            <p:strVal val="#ppt_x"/>
                                          </p:val>
                                        </p:tav>
                                      </p:tavLst>
                                    </p:anim>
                                    <p:anim calcmode="lin" valueType="num">
                                      <p:cBhvr additive="base">
                                        <p:cTn id="11" dur="500" fill="hold"/>
                                        <p:tgtEl>
                                          <p:spTgt spid="228371"/>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499"/>
                                          </p:stCondLst>
                                        </p:cTn>
                                        <p:tgtEl>
                                          <p:spTgt spid="228371"/>
                                        </p:tgtEl>
                                        <p:attrNameLst>
                                          <p:attrName>style.visibility</p:attrName>
                                        </p:attrNameLst>
                                      </p:cBhvr>
                                      <p:to>
                                        <p:strVal val="hidden"/>
                                      </p:to>
                                    </p:set>
                                  </p:childTnLst>
                                </p:cTn>
                              </p:par>
                            </p:childTnLst>
                          </p:cTn>
                        </p:par>
                        <p:par>
                          <p:cTn id="16" fill="hold">
                            <p:stCondLst>
                              <p:cond delay="500"/>
                            </p:stCondLst>
                            <p:childTnLst>
                              <p:par>
                                <p:cTn id="17" presetID="1" presetClass="entr" presetSubtype="1" fill="hold" grpId="0" nodeType="afterEffect">
                                  <p:stCondLst>
                                    <p:cond delay="0"/>
                                  </p:stCondLst>
                                  <p:childTnLst>
                                    <p:set>
                                      <p:cBhvr>
                                        <p:cTn id="18" dur="1" fill="hold">
                                          <p:stCondLst>
                                            <p:cond delay="499"/>
                                          </p:stCondLst>
                                        </p:cTn>
                                        <p:tgtEl>
                                          <p:spTgt spid="228367"/>
                                        </p:tgtEl>
                                        <p:attrNameLst>
                                          <p:attrName>style.visibility</p:attrName>
                                        </p:attrNameLst>
                                      </p:cBhvr>
                                      <p:to>
                                        <p:strVal val="visible"/>
                                      </p:to>
                                    </p:se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28372"/>
                                        </p:tgtEl>
                                        <p:attrNameLst>
                                          <p:attrName>style.visibility</p:attrName>
                                        </p:attrNameLst>
                                      </p:cBhvr>
                                      <p:to>
                                        <p:strVal val="visible"/>
                                      </p:to>
                                    </p:set>
                                    <p:anim calcmode="lin" valueType="num">
                                      <p:cBhvr additive="base">
                                        <p:cTn id="22" dur="500" fill="hold"/>
                                        <p:tgtEl>
                                          <p:spTgt spid="228372"/>
                                        </p:tgtEl>
                                        <p:attrNameLst>
                                          <p:attrName>ppt_x</p:attrName>
                                        </p:attrNameLst>
                                      </p:cBhvr>
                                      <p:tavLst>
                                        <p:tav tm="0">
                                          <p:val>
                                            <p:strVal val="1+#ppt_w/2"/>
                                          </p:val>
                                        </p:tav>
                                        <p:tav tm="100000">
                                          <p:val>
                                            <p:strVal val="#ppt_x"/>
                                          </p:val>
                                        </p:tav>
                                      </p:tavLst>
                                    </p:anim>
                                    <p:anim calcmode="lin" valueType="num">
                                      <p:cBhvr additive="base">
                                        <p:cTn id="23" dur="500" fill="hold"/>
                                        <p:tgtEl>
                                          <p:spTgt spid="22837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499"/>
                                          </p:stCondLst>
                                        </p:cTn>
                                        <p:tgtEl>
                                          <p:spTgt spid="228372"/>
                                        </p:tgtEl>
                                        <p:attrNameLst>
                                          <p:attrName>style.visibility</p:attrName>
                                        </p:attrNameLst>
                                      </p:cBhvr>
                                      <p:to>
                                        <p:strVal val="hidden"/>
                                      </p:to>
                                    </p:set>
                                  </p:childTnLst>
                                </p:cTn>
                              </p:par>
                            </p:childTnLst>
                          </p:cTn>
                        </p:par>
                        <p:par>
                          <p:cTn id="28" fill="hold">
                            <p:stCondLst>
                              <p:cond delay="500"/>
                            </p:stCondLst>
                            <p:childTnLst>
                              <p:par>
                                <p:cTn id="29" presetID="1" presetClass="entr" presetSubtype="1" fill="hold" grpId="0" nodeType="afterEffect">
                                  <p:stCondLst>
                                    <p:cond delay="0"/>
                                  </p:stCondLst>
                                  <p:childTnLst>
                                    <p:set>
                                      <p:cBhvr>
                                        <p:cTn id="30" dur="1" fill="hold">
                                          <p:stCondLst>
                                            <p:cond delay="499"/>
                                          </p:stCondLst>
                                        </p:cTn>
                                        <p:tgtEl>
                                          <p:spTgt spid="228366"/>
                                        </p:tgtEl>
                                        <p:attrNameLst>
                                          <p:attrName>style.visibility</p:attrName>
                                        </p:attrNameLst>
                                      </p:cBhvr>
                                      <p:to>
                                        <p:strVal val="visible"/>
                                      </p:to>
                                    </p:se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228373"/>
                                        </p:tgtEl>
                                        <p:attrNameLst>
                                          <p:attrName>style.visibility</p:attrName>
                                        </p:attrNameLst>
                                      </p:cBhvr>
                                      <p:to>
                                        <p:strVal val="visible"/>
                                      </p:to>
                                    </p:set>
                                    <p:anim calcmode="lin" valueType="num">
                                      <p:cBhvr additive="base">
                                        <p:cTn id="34" dur="500" fill="hold"/>
                                        <p:tgtEl>
                                          <p:spTgt spid="228373"/>
                                        </p:tgtEl>
                                        <p:attrNameLst>
                                          <p:attrName>ppt_x</p:attrName>
                                        </p:attrNameLst>
                                      </p:cBhvr>
                                      <p:tavLst>
                                        <p:tav tm="0">
                                          <p:val>
                                            <p:strVal val="1+#ppt_w/2"/>
                                          </p:val>
                                        </p:tav>
                                        <p:tav tm="100000">
                                          <p:val>
                                            <p:strVal val="#ppt_x"/>
                                          </p:val>
                                        </p:tav>
                                      </p:tavLst>
                                    </p:anim>
                                    <p:anim calcmode="lin" valueType="num">
                                      <p:cBhvr additive="base">
                                        <p:cTn id="35" dur="500" fill="hold"/>
                                        <p:tgtEl>
                                          <p:spTgt spid="22837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499"/>
                                          </p:stCondLst>
                                        </p:cTn>
                                        <p:tgtEl>
                                          <p:spTgt spid="228373"/>
                                        </p:tgtEl>
                                        <p:attrNameLst>
                                          <p:attrName>style.visibility</p:attrName>
                                        </p:attrNameLst>
                                      </p:cBhvr>
                                      <p:to>
                                        <p:strVal val="hidden"/>
                                      </p:to>
                                    </p:set>
                                  </p:childTnLst>
                                </p:cTn>
                              </p:par>
                            </p:childTnLst>
                          </p:cTn>
                        </p:par>
                        <p:par>
                          <p:cTn id="40" fill="hold">
                            <p:stCondLst>
                              <p:cond delay="500"/>
                            </p:stCondLst>
                            <p:childTnLst>
                              <p:par>
                                <p:cTn id="41" presetID="1" presetClass="entr" presetSubtype="1" fill="hold" grpId="0" nodeType="afterEffect">
                                  <p:stCondLst>
                                    <p:cond delay="0"/>
                                  </p:stCondLst>
                                  <p:childTnLst>
                                    <p:set>
                                      <p:cBhvr>
                                        <p:cTn id="42" dur="1" fill="hold">
                                          <p:stCondLst>
                                            <p:cond delay="499"/>
                                          </p:stCondLst>
                                        </p:cTn>
                                        <p:tgtEl>
                                          <p:spTgt spid="228365"/>
                                        </p:tgtEl>
                                        <p:attrNameLst>
                                          <p:attrName>style.visibility</p:attrName>
                                        </p:attrNameLst>
                                      </p:cBhvr>
                                      <p:to>
                                        <p:strVal val="visible"/>
                                      </p:to>
                                    </p:set>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228374"/>
                                        </p:tgtEl>
                                        <p:attrNameLst>
                                          <p:attrName>style.visibility</p:attrName>
                                        </p:attrNameLst>
                                      </p:cBhvr>
                                      <p:to>
                                        <p:strVal val="visible"/>
                                      </p:to>
                                    </p:set>
                                    <p:anim calcmode="lin" valueType="num">
                                      <p:cBhvr additive="base">
                                        <p:cTn id="46" dur="500" fill="hold"/>
                                        <p:tgtEl>
                                          <p:spTgt spid="228374"/>
                                        </p:tgtEl>
                                        <p:attrNameLst>
                                          <p:attrName>ppt_x</p:attrName>
                                        </p:attrNameLst>
                                      </p:cBhvr>
                                      <p:tavLst>
                                        <p:tav tm="0">
                                          <p:val>
                                            <p:strVal val="1+#ppt_w/2"/>
                                          </p:val>
                                        </p:tav>
                                        <p:tav tm="100000">
                                          <p:val>
                                            <p:strVal val="#ppt_x"/>
                                          </p:val>
                                        </p:tav>
                                      </p:tavLst>
                                    </p:anim>
                                    <p:anim calcmode="lin" valueType="num">
                                      <p:cBhvr additive="base">
                                        <p:cTn id="47" dur="500" fill="hold"/>
                                        <p:tgtEl>
                                          <p:spTgt spid="22837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228369"/>
                                        </p:tgtEl>
                                        <p:attrNameLst>
                                          <p:attrName>style.visibility</p:attrName>
                                        </p:attrNameLst>
                                      </p:cBhvr>
                                      <p:to>
                                        <p:strVal val="visible"/>
                                      </p:to>
                                    </p:set>
                                    <p:anim calcmode="lin" valueType="num">
                                      <p:cBhvr additive="base">
                                        <p:cTn id="52" dur="500" fill="hold"/>
                                        <p:tgtEl>
                                          <p:spTgt spid="228369"/>
                                        </p:tgtEl>
                                        <p:attrNameLst>
                                          <p:attrName>ppt_x</p:attrName>
                                        </p:attrNameLst>
                                      </p:cBhvr>
                                      <p:tavLst>
                                        <p:tav tm="0">
                                          <p:val>
                                            <p:strVal val="1+#ppt_w/2"/>
                                          </p:val>
                                        </p:tav>
                                        <p:tav tm="100000">
                                          <p:val>
                                            <p:strVal val="#ppt_x"/>
                                          </p:val>
                                        </p:tav>
                                      </p:tavLst>
                                    </p:anim>
                                    <p:anim calcmode="lin" valueType="num">
                                      <p:cBhvr additive="base">
                                        <p:cTn id="53" dur="500" fill="hold"/>
                                        <p:tgtEl>
                                          <p:spTgt spid="228369"/>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228375"/>
                                        </p:tgtEl>
                                        <p:attrNameLst>
                                          <p:attrName>style.visibility</p:attrName>
                                        </p:attrNameLst>
                                      </p:cBhvr>
                                      <p:to>
                                        <p:strVal val="visible"/>
                                      </p:to>
                                    </p:set>
                                  </p:childTnLst>
                                </p:cTn>
                              </p:par>
                            </p:childTnLst>
                          </p:cTn>
                        </p:par>
                        <p:par>
                          <p:cTn id="57" fill="hold">
                            <p:stCondLst>
                              <p:cond delay="1000"/>
                            </p:stCondLst>
                            <p:childTnLst>
                              <p:par>
                                <p:cTn id="58" presetID="1" presetClass="entr" presetSubtype="0" fill="hold" grpId="0" nodeType="afterEffect">
                                  <p:stCondLst>
                                    <p:cond delay="0"/>
                                  </p:stCondLst>
                                  <p:childTnLst>
                                    <p:set>
                                      <p:cBhvr>
                                        <p:cTn id="59" dur="1" fill="hold">
                                          <p:stCondLst>
                                            <p:cond delay="499"/>
                                          </p:stCondLst>
                                        </p:cTn>
                                        <p:tgtEl>
                                          <p:spTgt spid="228376"/>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0"/>
                                  </p:stCondLst>
                                  <p:childTnLst>
                                    <p:set>
                                      <p:cBhvr>
                                        <p:cTn id="62" dur="1" fill="hold">
                                          <p:stCondLst>
                                            <p:cond delay="499"/>
                                          </p:stCondLst>
                                        </p:cTn>
                                        <p:tgtEl>
                                          <p:spTgt spid="228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5" grpId="0" autoUpdateAnimBg="0"/>
      <p:bldP spid="228366" grpId="0" autoUpdateAnimBg="0"/>
      <p:bldP spid="228367" grpId="0" autoUpdateAnimBg="0"/>
      <p:bldP spid="228368" grpId="0" autoUpdateAnimBg="0"/>
      <p:bldP spid="228369" grpId="0" autoUpdateAnimBg="0"/>
      <p:bldP spid="228371" grpId="0" autoUpdateAnimBg="0"/>
      <p:bldP spid="228371" grpId="1" autoUpdateAnimBg="0"/>
      <p:bldP spid="228372" grpId="0" autoUpdateAnimBg="0"/>
      <p:bldP spid="228372" grpId="1" autoUpdateAnimBg="0"/>
      <p:bldP spid="228373" grpId="0" autoUpdateAnimBg="0"/>
      <p:bldP spid="228373" grpId="1" autoUpdateAnimBg="0"/>
      <p:bldP spid="228374" grpId="0" autoUpdateAnimBg="0"/>
      <p:bldP spid="228375" grpId="0" animBg="1"/>
      <p:bldP spid="228376" grpId="0" animBg="1"/>
      <p:bldP spid="228377"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9333C8C-A37E-B841-9775-9F7486AE9E61}" type="slidenum">
              <a:rPr lang="en-US" smtClean="0">
                <a:latin typeface="Times New Roman" charset="0"/>
              </a:rPr>
              <a:pPr/>
              <a:t>180</a:t>
            </a:fld>
            <a:endParaRPr lang="en-US" smtClean="0">
              <a:latin typeface="Times New Roman" charset="0"/>
            </a:endParaRPr>
          </a:p>
        </p:txBody>
      </p:sp>
      <p:sp>
        <p:nvSpPr>
          <p:cNvPr id="195587" name="Rectangle 2"/>
          <p:cNvSpPr>
            <a:spLocks noGrp="1" noChangeArrowheads="1"/>
          </p:cNvSpPr>
          <p:nvPr>
            <p:ph type="title"/>
          </p:nvPr>
        </p:nvSpPr>
        <p:spPr/>
        <p:txBody>
          <a:bodyPr/>
          <a:lstStyle/>
          <a:p>
            <a:pPr eaLnBrk="1" hangingPunct="1"/>
            <a:r>
              <a:rPr lang="en-US"/>
              <a:t>Penetrate and Patch Fallacy</a:t>
            </a:r>
          </a:p>
        </p:txBody>
      </p:sp>
      <p:sp>
        <p:nvSpPr>
          <p:cNvPr id="195588" name="Rectangle 3"/>
          <p:cNvSpPr>
            <a:spLocks noGrp="1" noChangeArrowheads="1"/>
          </p:cNvSpPr>
          <p:nvPr>
            <p:ph type="body" idx="1"/>
          </p:nvPr>
        </p:nvSpPr>
        <p:spPr>
          <a:xfrm>
            <a:off x="685800" y="1828800"/>
            <a:ext cx="8001000" cy="4191000"/>
          </a:xfrm>
        </p:spPr>
        <p:txBody>
          <a:bodyPr/>
          <a:lstStyle/>
          <a:p>
            <a:pPr eaLnBrk="1" hangingPunct="1">
              <a:spcAft>
                <a:spcPts val="600"/>
              </a:spcAft>
            </a:pPr>
            <a:r>
              <a:rPr lang="en-US" sz="2800" b="1" dirty="0">
                <a:solidFill>
                  <a:schemeClr val="accent2"/>
                </a:solidFill>
              </a:rPr>
              <a:t>Fallacy:</a:t>
            </a:r>
            <a:r>
              <a:rPr lang="en-US" sz="2800" dirty="0"/>
              <a:t> If you keep patching software, eventually it will be secure</a:t>
            </a:r>
          </a:p>
          <a:p>
            <a:pPr eaLnBrk="1" hangingPunct="1">
              <a:spcAft>
                <a:spcPts val="600"/>
              </a:spcAft>
            </a:pPr>
            <a:r>
              <a:rPr lang="en-US" sz="2800" dirty="0"/>
              <a:t>Why is this a fallacy?</a:t>
            </a:r>
          </a:p>
          <a:p>
            <a:pPr eaLnBrk="1" hangingPunct="1">
              <a:spcAft>
                <a:spcPts val="600"/>
              </a:spcAft>
            </a:pPr>
            <a:r>
              <a:rPr lang="en-US" sz="2800" dirty="0"/>
              <a:t>Empirical evidence to the contrary</a:t>
            </a:r>
          </a:p>
          <a:p>
            <a:pPr eaLnBrk="1" hangingPunct="1">
              <a:spcAft>
                <a:spcPts val="600"/>
              </a:spcAft>
            </a:pPr>
            <a:r>
              <a:rPr lang="en-US" sz="2800" dirty="0"/>
              <a:t>Patches often add new flaws</a:t>
            </a:r>
          </a:p>
          <a:p>
            <a:pPr eaLnBrk="1" hangingPunct="1">
              <a:spcAft>
                <a:spcPts val="600"/>
              </a:spcAft>
            </a:pPr>
            <a:r>
              <a:rPr lang="en-US" sz="2800" dirty="0"/>
              <a:t>Software is a moving target: new versions, features, changing environment, new uses,…</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6382D83-B5CD-0E48-AAE6-FADC793DF0CA}" type="slidenum">
              <a:rPr lang="en-US" smtClean="0">
                <a:latin typeface="Times New Roman" charset="0"/>
              </a:rPr>
              <a:pPr/>
              <a:t>181</a:t>
            </a:fld>
            <a:endParaRPr lang="en-US" smtClean="0">
              <a:latin typeface="Times New Roman" charset="0"/>
            </a:endParaRPr>
          </a:p>
        </p:txBody>
      </p:sp>
      <p:sp>
        <p:nvSpPr>
          <p:cNvPr id="196611" name="Rectangle 2"/>
          <p:cNvSpPr>
            <a:spLocks noGrp="1" noChangeArrowheads="1"/>
          </p:cNvSpPr>
          <p:nvPr>
            <p:ph type="title"/>
          </p:nvPr>
        </p:nvSpPr>
        <p:spPr/>
        <p:txBody>
          <a:bodyPr/>
          <a:lstStyle/>
          <a:p>
            <a:pPr eaLnBrk="1" hangingPunct="1"/>
            <a:r>
              <a:rPr lang="en-US"/>
              <a:t>Open vs Closed Source</a:t>
            </a:r>
          </a:p>
        </p:txBody>
      </p:sp>
      <p:sp>
        <p:nvSpPr>
          <p:cNvPr id="196612"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dirty="0"/>
              <a:t>Open source software</a:t>
            </a:r>
          </a:p>
          <a:p>
            <a:pPr lvl="1" eaLnBrk="1" hangingPunct="1">
              <a:lnSpc>
                <a:spcPct val="90000"/>
              </a:lnSpc>
              <a:spcAft>
                <a:spcPts val="600"/>
              </a:spcAft>
            </a:pPr>
            <a:r>
              <a:rPr lang="en-US" dirty="0"/>
              <a:t>The source code is available to user</a:t>
            </a:r>
          </a:p>
          <a:p>
            <a:pPr lvl="1" eaLnBrk="1" hangingPunct="1">
              <a:lnSpc>
                <a:spcPct val="90000"/>
              </a:lnSpc>
              <a:spcAft>
                <a:spcPts val="600"/>
              </a:spcAft>
            </a:pPr>
            <a:r>
              <a:rPr lang="en-US" dirty="0"/>
              <a:t>For example, Linux</a:t>
            </a:r>
          </a:p>
          <a:p>
            <a:pPr eaLnBrk="1" hangingPunct="1">
              <a:lnSpc>
                <a:spcPct val="90000"/>
              </a:lnSpc>
              <a:spcAft>
                <a:spcPts val="600"/>
              </a:spcAft>
            </a:pPr>
            <a:r>
              <a:rPr lang="en-US" dirty="0"/>
              <a:t>Closed source</a:t>
            </a:r>
          </a:p>
          <a:p>
            <a:pPr lvl="1" eaLnBrk="1" hangingPunct="1">
              <a:lnSpc>
                <a:spcPct val="90000"/>
              </a:lnSpc>
              <a:spcAft>
                <a:spcPts val="600"/>
              </a:spcAft>
            </a:pPr>
            <a:r>
              <a:rPr lang="en-US" dirty="0"/>
              <a:t>The source code is not available to user</a:t>
            </a:r>
          </a:p>
          <a:p>
            <a:pPr lvl="1" eaLnBrk="1" hangingPunct="1">
              <a:lnSpc>
                <a:spcPct val="90000"/>
              </a:lnSpc>
              <a:spcAft>
                <a:spcPts val="600"/>
              </a:spcAft>
            </a:pPr>
            <a:r>
              <a:rPr lang="en-US" dirty="0"/>
              <a:t>For example, Windows</a:t>
            </a:r>
          </a:p>
          <a:p>
            <a:pPr eaLnBrk="1" hangingPunct="1">
              <a:lnSpc>
                <a:spcPct val="90000"/>
              </a:lnSpc>
              <a:spcAft>
                <a:spcPts val="600"/>
              </a:spcAft>
            </a:pPr>
            <a:r>
              <a:rPr lang="en-US" dirty="0"/>
              <a:t>What are the security implications?</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C6A8758-EF79-C040-B5D7-5AC506906BF3}" type="slidenum">
              <a:rPr lang="en-US" smtClean="0">
                <a:latin typeface="Times New Roman" charset="0"/>
              </a:rPr>
              <a:pPr/>
              <a:t>182</a:t>
            </a:fld>
            <a:endParaRPr lang="en-US" smtClean="0">
              <a:latin typeface="Times New Roman" charset="0"/>
            </a:endParaRPr>
          </a:p>
        </p:txBody>
      </p:sp>
      <p:sp>
        <p:nvSpPr>
          <p:cNvPr id="197635" name="Rectangle 2"/>
          <p:cNvSpPr>
            <a:spLocks noGrp="1" noChangeArrowheads="1"/>
          </p:cNvSpPr>
          <p:nvPr>
            <p:ph type="title"/>
          </p:nvPr>
        </p:nvSpPr>
        <p:spPr>
          <a:xfrm>
            <a:off x="685800" y="457200"/>
            <a:ext cx="7772400" cy="1143000"/>
          </a:xfrm>
        </p:spPr>
        <p:txBody>
          <a:bodyPr/>
          <a:lstStyle/>
          <a:p>
            <a:pPr eaLnBrk="1" hangingPunct="1"/>
            <a:r>
              <a:rPr lang="en-US"/>
              <a:t>Open Source Security</a:t>
            </a:r>
          </a:p>
        </p:txBody>
      </p:sp>
      <p:sp>
        <p:nvSpPr>
          <p:cNvPr id="197636" name="Rectangle 3"/>
          <p:cNvSpPr>
            <a:spLocks noGrp="1" noChangeArrowheads="1"/>
          </p:cNvSpPr>
          <p:nvPr>
            <p:ph type="body" idx="1"/>
          </p:nvPr>
        </p:nvSpPr>
        <p:spPr>
          <a:xfrm>
            <a:off x="533400" y="1600200"/>
            <a:ext cx="8077200" cy="4495800"/>
          </a:xfrm>
        </p:spPr>
        <p:txBody>
          <a:bodyPr/>
          <a:lstStyle/>
          <a:p>
            <a:pPr eaLnBrk="1" hangingPunct="1">
              <a:lnSpc>
                <a:spcPct val="85000"/>
              </a:lnSpc>
              <a:spcAft>
                <a:spcPts val="600"/>
              </a:spcAft>
            </a:pPr>
            <a:r>
              <a:rPr lang="en-US" sz="2800" dirty="0"/>
              <a:t>Claimed advantages of open source is</a:t>
            </a:r>
          </a:p>
          <a:p>
            <a:pPr lvl="1" eaLnBrk="1" hangingPunct="1">
              <a:lnSpc>
                <a:spcPct val="85000"/>
              </a:lnSpc>
              <a:spcAft>
                <a:spcPts val="600"/>
              </a:spcAft>
            </a:pPr>
            <a:r>
              <a:rPr lang="en-US" sz="2400" b="1" dirty="0">
                <a:solidFill>
                  <a:schemeClr val="accent2"/>
                </a:solidFill>
              </a:rPr>
              <a:t>More eyeballs:</a:t>
            </a:r>
            <a:r>
              <a:rPr lang="en-US" sz="2400" dirty="0"/>
              <a:t> more people looking at the code should imply fewer flaws</a:t>
            </a:r>
          </a:p>
          <a:p>
            <a:pPr lvl="1" eaLnBrk="1" hangingPunct="1">
              <a:lnSpc>
                <a:spcPct val="85000"/>
              </a:lnSpc>
              <a:spcAft>
                <a:spcPts val="600"/>
              </a:spcAft>
            </a:pPr>
            <a:r>
              <a:rPr lang="en-US" sz="2400" dirty="0"/>
              <a:t>A variant on </a:t>
            </a:r>
            <a:r>
              <a:rPr lang="en-US" sz="2400" dirty="0" err="1"/>
              <a:t>Kerchoffs</a:t>
            </a:r>
            <a:r>
              <a:rPr lang="en-US" sz="2400" dirty="0"/>
              <a:t> Principle</a:t>
            </a:r>
          </a:p>
          <a:p>
            <a:pPr eaLnBrk="1" hangingPunct="1">
              <a:lnSpc>
                <a:spcPct val="85000"/>
              </a:lnSpc>
              <a:spcAft>
                <a:spcPts val="600"/>
              </a:spcAft>
            </a:pPr>
            <a:r>
              <a:rPr lang="en-US" sz="2800" dirty="0"/>
              <a:t>Is this valid?</a:t>
            </a:r>
          </a:p>
          <a:p>
            <a:pPr lvl="1" eaLnBrk="1" hangingPunct="1">
              <a:lnSpc>
                <a:spcPct val="85000"/>
              </a:lnSpc>
              <a:spcAft>
                <a:spcPts val="600"/>
              </a:spcAft>
            </a:pPr>
            <a:r>
              <a:rPr lang="en-US" sz="2400" dirty="0"/>
              <a:t>How many “eyeballs” looking for security flaws?</a:t>
            </a:r>
          </a:p>
          <a:p>
            <a:pPr lvl="1" eaLnBrk="1" hangingPunct="1">
              <a:lnSpc>
                <a:spcPct val="85000"/>
              </a:lnSpc>
              <a:spcAft>
                <a:spcPts val="600"/>
              </a:spcAft>
            </a:pPr>
            <a:r>
              <a:rPr lang="en-US" sz="2400" dirty="0"/>
              <a:t>How many “eyeballs” focused on boring parts?</a:t>
            </a:r>
          </a:p>
          <a:p>
            <a:pPr lvl="1" eaLnBrk="1" hangingPunct="1">
              <a:lnSpc>
                <a:spcPct val="85000"/>
              </a:lnSpc>
              <a:spcAft>
                <a:spcPts val="600"/>
              </a:spcAft>
            </a:pPr>
            <a:r>
              <a:rPr lang="en-US" sz="2400" dirty="0"/>
              <a:t>How many “eyeballs” belong to security experts?</a:t>
            </a:r>
          </a:p>
          <a:p>
            <a:pPr lvl="1" eaLnBrk="1" hangingPunct="1">
              <a:lnSpc>
                <a:spcPct val="85000"/>
              </a:lnSpc>
              <a:spcAft>
                <a:spcPts val="600"/>
              </a:spcAft>
            </a:pPr>
            <a:r>
              <a:rPr lang="en-US" sz="2400" dirty="0"/>
              <a:t>Attackers can also look for flaws!</a:t>
            </a:r>
          </a:p>
          <a:p>
            <a:pPr lvl="1" eaLnBrk="1" hangingPunct="1">
              <a:lnSpc>
                <a:spcPct val="85000"/>
              </a:lnSpc>
              <a:spcAft>
                <a:spcPts val="600"/>
              </a:spcAft>
            </a:pPr>
            <a:r>
              <a:rPr lang="en-US" sz="2400" dirty="0"/>
              <a:t>Evil coder might be able to insert a flaw</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7106BD9-7318-0147-96D9-CEBFEFDC63C5}" type="slidenum">
              <a:rPr lang="en-US" smtClean="0">
                <a:latin typeface="Times New Roman" charset="0"/>
              </a:rPr>
              <a:pPr/>
              <a:t>183</a:t>
            </a:fld>
            <a:endParaRPr lang="en-US" smtClean="0">
              <a:latin typeface="Times New Roman" charset="0"/>
            </a:endParaRPr>
          </a:p>
        </p:txBody>
      </p:sp>
      <p:sp>
        <p:nvSpPr>
          <p:cNvPr id="198659" name="Rectangle 2"/>
          <p:cNvSpPr>
            <a:spLocks noGrp="1" noChangeArrowheads="1"/>
          </p:cNvSpPr>
          <p:nvPr>
            <p:ph type="title"/>
          </p:nvPr>
        </p:nvSpPr>
        <p:spPr/>
        <p:txBody>
          <a:bodyPr/>
          <a:lstStyle/>
          <a:p>
            <a:pPr eaLnBrk="1" hangingPunct="1"/>
            <a:r>
              <a:rPr lang="en-US"/>
              <a:t>Open Source Security</a:t>
            </a:r>
          </a:p>
        </p:txBody>
      </p:sp>
      <p:sp>
        <p:nvSpPr>
          <p:cNvPr id="198660" name="Rectangle 3"/>
          <p:cNvSpPr>
            <a:spLocks noGrp="1" noChangeArrowheads="1"/>
          </p:cNvSpPr>
          <p:nvPr>
            <p:ph type="body" idx="1"/>
          </p:nvPr>
        </p:nvSpPr>
        <p:spPr>
          <a:xfrm>
            <a:off x="533400" y="1752600"/>
            <a:ext cx="8077200" cy="4419600"/>
          </a:xfrm>
        </p:spPr>
        <p:txBody>
          <a:bodyPr/>
          <a:lstStyle/>
          <a:p>
            <a:pPr eaLnBrk="1" hangingPunct="1">
              <a:lnSpc>
                <a:spcPct val="90000"/>
              </a:lnSpc>
              <a:spcAft>
                <a:spcPts val="600"/>
              </a:spcAft>
            </a:pPr>
            <a:r>
              <a:rPr lang="en-US" sz="2800" dirty="0"/>
              <a:t>Open source example: </a:t>
            </a:r>
            <a:r>
              <a:rPr lang="en-US" sz="2800" dirty="0" err="1">
                <a:latin typeface="Times-Roman" charset="0"/>
              </a:rPr>
              <a:t>wu</a:t>
            </a:r>
            <a:r>
              <a:rPr lang="en-US" sz="2800" dirty="0">
                <a:latin typeface="Times-Roman" charset="0"/>
              </a:rPr>
              <a:t>-ftp</a:t>
            </a:r>
            <a:endParaRPr lang="en-US" sz="2800" dirty="0"/>
          </a:p>
          <a:p>
            <a:pPr lvl="1" eaLnBrk="1" hangingPunct="1">
              <a:lnSpc>
                <a:spcPct val="90000"/>
              </a:lnSpc>
              <a:spcAft>
                <a:spcPts val="600"/>
              </a:spcAft>
            </a:pPr>
            <a:r>
              <a:rPr lang="en-US" sz="2400" dirty="0"/>
              <a:t>About 8,000 lines of code</a:t>
            </a:r>
          </a:p>
          <a:p>
            <a:pPr lvl="1" eaLnBrk="1" hangingPunct="1">
              <a:lnSpc>
                <a:spcPct val="90000"/>
              </a:lnSpc>
              <a:spcAft>
                <a:spcPts val="600"/>
              </a:spcAft>
            </a:pPr>
            <a:r>
              <a:rPr lang="en-US" sz="2400" dirty="0"/>
              <a:t>A security-critical application</a:t>
            </a:r>
          </a:p>
          <a:p>
            <a:pPr lvl="1" eaLnBrk="1" hangingPunct="1">
              <a:lnSpc>
                <a:spcPct val="90000"/>
              </a:lnSpc>
              <a:spcAft>
                <a:spcPts val="600"/>
              </a:spcAft>
            </a:pPr>
            <a:r>
              <a:rPr lang="en-US" sz="2400" dirty="0"/>
              <a:t>Was deployed and widely used</a:t>
            </a:r>
          </a:p>
          <a:p>
            <a:pPr lvl="1" eaLnBrk="1" hangingPunct="1">
              <a:lnSpc>
                <a:spcPct val="90000"/>
              </a:lnSpc>
              <a:spcAft>
                <a:spcPts val="600"/>
              </a:spcAft>
            </a:pPr>
            <a:r>
              <a:rPr lang="en-US" sz="2400" dirty="0"/>
              <a:t>After 10 years, serious security flaws discovered!</a:t>
            </a:r>
          </a:p>
          <a:p>
            <a:pPr eaLnBrk="1" hangingPunct="1">
              <a:lnSpc>
                <a:spcPct val="90000"/>
              </a:lnSpc>
              <a:spcAft>
                <a:spcPts val="600"/>
              </a:spcAft>
            </a:pPr>
            <a:r>
              <a:rPr lang="en-US" sz="2800" dirty="0"/>
              <a:t>More generally, open source software has done little to reduce security flaws</a:t>
            </a:r>
          </a:p>
          <a:p>
            <a:pPr eaLnBrk="1" hangingPunct="1">
              <a:lnSpc>
                <a:spcPct val="90000"/>
              </a:lnSpc>
              <a:spcAft>
                <a:spcPts val="600"/>
              </a:spcAft>
            </a:pPr>
            <a:r>
              <a:rPr lang="en-US" sz="2800" dirty="0"/>
              <a:t>Why? </a:t>
            </a:r>
          </a:p>
          <a:p>
            <a:pPr lvl="1" eaLnBrk="1" hangingPunct="1">
              <a:lnSpc>
                <a:spcPct val="90000"/>
              </a:lnSpc>
              <a:spcAft>
                <a:spcPts val="600"/>
              </a:spcAft>
            </a:pPr>
            <a:r>
              <a:rPr lang="en-US" sz="2400" dirty="0"/>
              <a:t>Open source follows penetrate and patch model!</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6CCDCD5-9C71-FF47-8866-E3D11E4E4BF7}" type="slidenum">
              <a:rPr lang="en-US" smtClean="0">
                <a:latin typeface="Times New Roman" charset="0"/>
              </a:rPr>
              <a:pPr/>
              <a:t>184</a:t>
            </a:fld>
            <a:endParaRPr lang="en-US" smtClean="0">
              <a:latin typeface="Times New Roman" charset="0"/>
            </a:endParaRPr>
          </a:p>
        </p:txBody>
      </p:sp>
      <p:sp>
        <p:nvSpPr>
          <p:cNvPr id="199683" name="Rectangle 2"/>
          <p:cNvSpPr>
            <a:spLocks noGrp="1" noChangeArrowheads="1"/>
          </p:cNvSpPr>
          <p:nvPr>
            <p:ph type="title"/>
          </p:nvPr>
        </p:nvSpPr>
        <p:spPr/>
        <p:txBody>
          <a:bodyPr/>
          <a:lstStyle/>
          <a:p>
            <a:pPr eaLnBrk="1" hangingPunct="1"/>
            <a:r>
              <a:rPr lang="en-US"/>
              <a:t>Closed Source Security</a:t>
            </a:r>
          </a:p>
        </p:txBody>
      </p:sp>
      <p:sp>
        <p:nvSpPr>
          <p:cNvPr id="199684" name="Rectangle 3"/>
          <p:cNvSpPr>
            <a:spLocks noGrp="1" noChangeArrowheads="1"/>
          </p:cNvSpPr>
          <p:nvPr>
            <p:ph type="body" idx="1"/>
          </p:nvPr>
        </p:nvSpPr>
        <p:spPr/>
        <p:txBody>
          <a:bodyPr/>
          <a:lstStyle/>
          <a:p>
            <a:pPr eaLnBrk="1" hangingPunct="1">
              <a:lnSpc>
                <a:spcPct val="90000"/>
              </a:lnSpc>
              <a:spcAft>
                <a:spcPts val="600"/>
              </a:spcAft>
            </a:pPr>
            <a:r>
              <a:rPr lang="en-US" sz="2800" dirty="0"/>
              <a:t>Claimed advantage of closed source</a:t>
            </a:r>
          </a:p>
          <a:p>
            <a:pPr lvl="1" eaLnBrk="1" hangingPunct="1">
              <a:lnSpc>
                <a:spcPct val="90000"/>
              </a:lnSpc>
              <a:spcAft>
                <a:spcPts val="600"/>
              </a:spcAft>
            </a:pPr>
            <a:r>
              <a:rPr lang="en-US" sz="2400" dirty="0"/>
              <a:t>Security flaws not as visible to attacker</a:t>
            </a:r>
          </a:p>
          <a:p>
            <a:pPr lvl="1" eaLnBrk="1" hangingPunct="1">
              <a:lnSpc>
                <a:spcPct val="90000"/>
              </a:lnSpc>
              <a:spcAft>
                <a:spcPts val="600"/>
              </a:spcAft>
            </a:pPr>
            <a:r>
              <a:rPr lang="en-US" sz="2400" dirty="0"/>
              <a:t>This is a form of “security by obscurity”</a:t>
            </a:r>
          </a:p>
          <a:p>
            <a:pPr eaLnBrk="1" hangingPunct="1">
              <a:lnSpc>
                <a:spcPct val="90000"/>
              </a:lnSpc>
              <a:spcAft>
                <a:spcPts val="600"/>
              </a:spcAft>
            </a:pPr>
            <a:r>
              <a:rPr lang="en-US" sz="2800" dirty="0"/>
              <a:t>Is this valid?</a:t>
            </a:r>
          </a:p>
          <a:p>
            <a:pPr lvl="1" eaLnBrk="1" hangingPunct="1">
              <a:lnSpc>
                <a:spcPct val="90000"/>
              </a:lnSpc>
              <a:spcAft>
                <a:spcPts val="600"/>
              </a:spcAft>
            </a:pPr>
            <a:r>
              <a:rPr lang="en-US" sz="2400" dirty="0"/>
              <a:t>Many exploits do not require source code</a:t>
            </a:r>
          </a:p>
          <a:p>
            <a:pPr lvl="1" eaLnBrk="1" hangingPunct="1">
              <a:lnSpc>
                <a:spcPct val="90000"/>
              </a:lnSpc>
              <a:spcAft>
                <a:spcPts val="600"/>
              </a:spcAft>
            </a:pPr>
            <a:r>
              <a:rPr lang="en-US" sz="2400" dirty="0"/>
              <a:t>Possible to analyze closed source code…</a:t>
            </a:r>
          </a:p>
          <a:p>
            <a:pPr lvl="1" eaLnBrk="1" hangingPunct="1">
              <a:lnSpc>
                <a:spcPct val="90000"/>
              </a:lnSpc>
              <a:spcAft>
                <a:spcPts val="600"/>
              </a:spcAft>
            </a:pPr>
            <a:r>
              <a:rPr lang="en-US" sz="2400" dirty="0"/>
              <a:t>…though it is a lot of work!</a:t>
            </a:r>
          </a:p>
          <a:p>
            <a:pPr lvl="1" eaLnBrk="1" hangingPunct="1">
              <a:lnSpc>
                <a:spcPct val="90000"/>
              </a:lnSpc>
              <a:spcAft>
                <a:spcPts val="600"/>
              </a:spcAft>
            </a:pPr>
            <a:r>
              <a:rPr lang="en-US" sz="2400" dirty="0"/>
              <a:t>Is “security by obscurity” real security?</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3F1E5FE-0EFF-3E4E-A9A9-FBB1D88DE02A}" type="slidenum">
              <a:rPr lang="en-US" smtClean="0">
                <a:latin typeface="Times New Roman" charset="0"/>
              </a:rPr>
              <a:pPr/>
              <a:t>185</a:t>
            </a:fld>
            <a:endParaRPr lang="en-US" smtClean="0">
              <a:latin typeface="Times New Roman" charset="0"/>
            </a:endParaRPr>
          </a:p>
        </p:txBody>
      </p:sp>
      <p:sp>
        <p:nvSpPr>
          <p:cNvPr id="200707" name="Rectangle 2"/>
          <p:cNvSpPr>
            <a:spLocks noGrp="1" noChangeArrowheads="1"/>
          </p:cNvSpPr>
          <p:nvPr>
            <p:ph type="title"/>
          </p:nvPr>
        </p:nvSpPr>
        <p:spPr/>
        <p:txBody>
          <a:bodyPr/>
          <a:lstStyle/>
          <a:p>
            <a:pPr eaLnBrk="1" hangingPunct="1"/>
            <a:r>
              <a:rPr lang="en-US"/>
              <a:t>Open vs Closed Source</a:t>
            </a:r>
          </a:p>
        </p:txBody>
      </p:sp>
      <p:sp>
        <p:nvSpPr>
          <p:cNvPr id="200708" name="Rectangle 3"/>
          <p:cNvSpPr>
            <a:spLocks noGrp="1" noChangeArrowheads="1"/>
          </p:cNvSpPr>
          <p:nvPr>
            <p:ph type="body" idx="1"/>
          </p:nvPr>
        </p:nvSpPr>
        <p:spPr>
          <a:xfrm>
            <a:off x="685800" y="1828800"/>
            <a:ext cx="7848600" cy="4191000"/>
          </a:xfrm>
        </p:spPr>
        <p:txBody>
          <a:bodyPr/>
          <a:lstStyle/>
          <a:p>
            <a:pPr marL="533400" indent="-533400" eaLnBrk="1" hangingPunct="1">
              <a:lnSpc>
                <a:spcPct val="90000"/>
              </a:lnSpc>
              <a:spcAft>
                <a:spcPts val="600"/>
              </a:spcAft>
            </a:pPr>
            <a:r>
              <a:rPr lang="en-US" sz="2800" dirty="0"/>
              <a:t>Advocates of open source often cite the </a:t>
            </a:r>
            <a:r>
              <a:rPr lang="en-US" sz="2800" b="1" dirty="0">
                <a:solidFill>
                  <a:schemeClr val="accent2"/>
                </a:solidFill>
              </a:rPr>
              <a:t>Microsoft fallacy</a:t>
            </a:r>
            <a:r>
              <a:rPr lang="en-US" sz="2800" dirty="0"/>
              <a:t> which states</a:t>
            </a:r>
          </a:p>
          <a:p>
            <a:pPr marL="914400" lvl="1" indent="-457200" eaLnBrk="1" hangingPunct="1">
              <a:lnSpc>
                <a:spcPct val="90000"/>
              </a:lnSpc>
              <a:spcAft>
                <a:spcPts val="600"/>
              </a:spcAft>
              <a:buFont typeface="Times" charset="0"/>
              <a:buAutoNum type="arabicPeriod"/>
            </a:pPr>
            <a:r>
              <a:rPr lang="en-US" sz="2400" dirty="0"/>
              <a:t>Microsoft makes bad software</a:t>
            </a:r>
          </a:p>
          <a:p>
            <a:pPr marL="914400" lvl="1" indent="-457200" eaLnBrk="1" hangingPunct="1">
              <a:lnSpc>
                <a:spcPct val="90000"/>
              </a:lnSpc>
              <a:spcAft>
                <a:spcPts val="600"/>
              </a:spcAft>
              <a:buFont typeface="Times" charset="0"/>
              <a:buAutoNum type="arabicPeriod"/>
            </a:pPr>
            <a:r>
              <a:rPr lang="en-US" sz="2400" dirty="0"/>
              <a:t>Microsoft software is closed source</a:t>
            </a:r>
          </a:p>
          <a:p>
            <a:pPr marL="914400" lvl="1" indent="-457200" eaLnBrk="1" hangingPunct="1">
              <a:lnSpc>
                <a:spcPct val="90000"/>
              </a:lnSpc>
              <a:spcAft>
                <a:spcPts val="600"/>
              </a:spcAft>
              <a:buFont typeface="Times" charset="0"/>
              <a:buAutoNum type="arabicPeriod"/>
            </a:pPr>
            <a:r>
              <a:rPr lang="en-US" sz="2400" dirty="0"/>
              <a:t>Therefore all closed source software is bad</a:t>
            </a:r>
          </a:p>
          <a:p>
            <a:pPr marL="533400" indent="-533400" eaLnBrk="1" hangingPunct="1">
              <a:lnSpc>
                <a:spcPct val="90000"/>
              </a:lnSpc>
              <a:spcAft>
                <a:spcPts val="600"/>
              </a:spcAft>
            </a:pPr>
            <a:r>
              <a:rPr lang="en-US" sz="2800" dirty="0"/>
              <a:t>Why is this a fallacy?</a:t>
            </a:r>
          </a:p>
          <a:p>
            <a:pPr marL="914400" lvl="1" indent="-457200" eaLnBrk="1" hangingPunct="1">
              <a:lnSpc>
                <a:spcPct val="90000"/>
              </a:lnSpc>
              <a:spcAft>
                <a:spcPts val="600"/>
              </a:spcAft>
            </a:pPr>
            <a:r>
              <a:rPr lang="en-US" sz="2400" dirty="0"/>
              <a:t>Not logically correct</a:t>
            </a:r>
          </a:p>
          <a:p>
            <a:pPr marL="914400" lvl="1" indent="-457200" eaLnBrk="1" hangingPunct="1">
              <a:lnSpc>
                <a:spcPct val="90000"/>
              </a:lnSpc>
              <a:spcAft>
                <a:spcPts val="600"/>
              </a:spcAft>
            </a:pPr>
            <a:r>
              <a:rPr lang="en-US" sz="2400" dirty="0"/>
              <a:t>More relevant is the fact that Microsoft follows the penetrate and patch model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6429BE1-B1CE-CF43-8968-2D6085766F24}" type="slidenum">
              <a:rPr lang="en-US" smtClean="0">
                <a:latin typeface="Times New Roman" charset="0"/>
              </a:rPr>
              <a:pPr/>
              <a:t>186</a:t>
            </a:fld>
            <a:endParaRPr lang="en-US" smtClean="0">
              <a:latin typeface="Times New Roman" charset="0"/>
            </a:endParaRPr>
          </a:p>
        </p:txBody>
      </p:sp>
      <p:sp>
        <p:nvSpPr>
          <p:cNvPr id="201731" name="Rectangle 2"/>
          <p:cNvSpPr>
            <a:spLocks noGrp="1" noChangeArrowheads="1"/>
          </p:cNvSpPr>
          <p:nvPr>
            <p:ph type="title"/>
          </p:nvPr>
        </p:nvSpPr>
        <p:spPr>
          <a:xfrm>
            <a:off x="685800" y="381000"/>
            <a:ext cx="7772400" cy="1143000"/>
          </a:xfrm>
        </p:spPr>
        <p:txBody>
          <a:bodyPr/>
          <a:lstStyle/>
          <a:p>
            <a:pPr eaLnBrk="1" hangingPunct="1"/>
            <a:r>
              <a:rPr lang="en-US"/>
              <a:t>Open vs Closed Source</a:t>
            </a:r>
          </a:p>
        </p:txBody>
      </p:sp>
      <p:sp>
        <p:nvSpPr>
          <p:cNvPr id="201732" name="Rectangle 3"/>
          <p:cNvSpPr>
            <a:spLocks noGrp="1" noChangeArrowheads="1"/>
          </p:cNvSpPr>
          <p:nvPr>
            <p:ph type="body" idx="1"/>
          </p:nvPr>
        </p:nvSpPr>
        <p:spPr>
          <a:xfrm>
            <a:off x="685800" y="1752600"/>
            <a:ext cx="7924800" cy="4343400"/>
          </a:xfrm>
        </p:spPr>
        <p:txBody>
          <a:bodyPr/>
          <a:lstStyle/>
          <a:p>
            <a:pPr eaLnBrk="1" hangingPunct="1">
              <a:spcAft>
                <a:spcPts val="600"/>
              </a:spcAft>
            </a:pPr>
            <a:r>
              <a:rPr lang="en-US" dirty="0"/>
              <a:t>No obvious security advantage to either open or closed source</a:t>
            </a:r>
          </a:p>
          <a:p>
            <a:pPr eaLnBrk="1" hangingPunct="1">
              <a:spcAft>
                <a:spcPts val="600"/>
              </a:spcAft>
            </a:pPr>
            <a:r>
              <a:rPr lang="en-US" dirty="0"/>
              <a:t>More significant than open </a:t>
            </a:r>
            <a:r>
              <a:rPr lang="en-US" dirty="0" err="1"/>
              <a:t>vs</a:t>
            </a:r>
            <a:r>
              <a:rPr lang="en-US" dirty="0"/>
              <a:t> closed source is software development practices</a:t>
            </a:r>
          </a:p>
          <a:p>
            <a:pPr eaLnBrk="1" hangingPunct="1">
              <a:spcAft>
                <a:spcPts val="600"/>
              </a:spcAft>
            </a:pPr>
            <a:r>
              <a:rPr lang="en-US" dirty="0"/>
              <a:t>Both open and closed source follow the “penetrate and patch” model</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B37D37F-2E2E-C444-9F61-48C1745CB284}" type="slidenum">
              <a:rPr lang="en-US" smtClean="0">
                <a:latin typeface="Times New Roman" charset="0"/>
              </a:rPr>
              <a:pPr/>
              <a:t>187</a:t>
            </a:fld>
            <a:endParaRPr lang="en-US" smtClean="0">
              <a:latin typeface="Times New Roman" charset="0"/>
            </a:endParaRPr>
          </a:p>
        </p:txBody>
      </p:sp>
      <p:sp>
        <p:nvSpPr>
          <p:cNvPr id="202755" name="Rectangle 2"/>
          <p:cNvSpPr>
            <a:spLocks noGrp="1" noChangeArrowheads="1"/>
          </p:cNvSpPr>
          <p:nvPr>
            <p:ph type="title"/>
          </p:nvPr>
        </p:nvSpPr>
        <p:spPr>
          <a:xfrm>
            <a:off x="685800" y="381000"/>
            <a:ext cx="7772400" cy="990600"/>
          </a:xfrm>
        </p:spPr>
        <p:txBody>
          <a:bodyPr/>
          <a:lstStyle/>
          <a:p>
            <a:pPr eaLnBrk="1" hangingPunct="1"/>
            <a:r>
              <a:rPr lang="en-US" dirty="0"/>
              <a:t>Open </a:t>
            </a:r>
            <a:r>
              <a:rPr lang="en-US" dirty="0" err="1"/>
              <a:t>vs</a:t>
            </a:r>
            <a:r>
              <a:rPr lang="en-US" dirty="0"/>
              <a:t> Closed Source</a:t>
            </a:r>
          </a:p>
        </p:txBody>
      </p:sp>
      <p:sp>
        <p:nvSpPr>
          <p:cNvPr id="202756" name="Rectangle 3"/>
          <p:cNvSpPr>
            <a:spLocks noGrp="1" noChangeArrowheads="1"/>
          </p:cNvSpPr>
          <p:nvPr>
            <p:ph type="body" idx="1"/>
          </p:nvPr>
        </p:nvSpPr>
        <p:spPr>
          <a:xfrm>
            <a:off x="685800" y="1524000"/>
            <a:ext cx="7848600" cy="4648200"/>
          </a:xfrm>
        </p:spPr>
        <p:txBody>
          <a:bodyPr/>
          <a:lstStyle/>
          <a:p>
            <a:pPr eaLnBrk="1" hangingPunct="1">
              <a:lnSpc>
                <a:spcPct val="90000"/>
              </a:lnSpc>
            </a:pPr>
            <a:r>
              <a:rPr lang="en-US" sz="2800" dirty="0"/>
              <a:t>If there is no security difference, why is Microsoft software attacked so often?</a:t>
            </a:r>
          </a:p>
          <a:p>
            <a:pPr lvl="1" eaLnBrk="1" hangingPunct="1">
              <a:lnSpc>
                <a:spcPct val="90000"/>
              </a:lnSpc>
            </a:pPr>
            <a:r>
              <a:rPr lang="en-US" sz="2400" dirty="0"/>
              <a:t>Microsoft is a big target!</a:t>
            </a:r>
          </a:p>
          <a:p>
            <a:pPr lvl="1" eaLnBrk="1" hangingPunct="1">
              <a:lnSpc>
                <a:spcPct val="90000"/>
              </a:lnSpc>
            </a:pPr>
            <a:r>
              <a:rPr lang="en-US" sz="2400" dirty="0"/>
              <a:t>Attacker wants most “bang for the buck”</a:t>
            </a:r>
          </a:p>
          <a:p>
            <a:pPr eaLnBrk="1" hangingPunct="1">
              <a:lnSpc>
                <a:spcPct val="90000"/>
              </a:lnSpc>
            </a:pPr>
            <a:r>
              <a:rPr lang="en-US" sz="2800" dirty="0"/>
              <a:t>Few exploits against Mac OS X</a:t>
            </a:r>
          </a:p>
          <a:p>
            <a:pPr lvl="1" eaLnBrk="1" hangingPunct="1">
              <a:lnSpc>
                <a:spcPct val="90000"/>
              </a:lnSpc>
            </a:pPr>
            <a:r>
              <a:rPr lang="en-US" sz="2400" b="1" dirty="0">
                <a:solidFill>
                  <a:schemeClr val="accent2"/>
                </a:solidFill>
              </a:rPr>
              <a:t>Not</a:t>
            </a:r>
            <a:r>
              <a:rPr lang="en-US" sz="2400" dirty="0"/>
              <a:t> because OS X is inherently more secure</a:t>
            </a:r>
          </a:p>
          <a:p>
            <a:pPr lvl="1" eaLnBrk="1" hangingPunct="1">
              <a:lnSpc>
                <a:spcPct val="90000"/>
              </a:lnSpc>
            </a:pPr>
            <a:r>
              <a:rPr lang="en-US" sz="2400" dirty="0"/>
              <a:t>An OS X attack would do less damage</a:t>
            </a:r>
          </a:p>
          <a:p>
            <a:pPr lvl="1" eaLnBrk="1" hangingPunct="1">
              <a:lnSpc>
                <a:spcPct val="90000"/>
              </a:lnSpc>
            </a:pPr>
            <a:r>
              <a:rPr lang="en-US" sz="2400" dirty="0"/>
              <a:t>Would bring less “glory” to attacker</a:t>
            </a:r>
          </a:p>
          <a:p>
            <a:pPr eaLnBrk="1" hangingPunct="1">
              <a:lnSpc>
                <a:spcPct val="90000"/>
              </a:lnSpc>
            </a:pPr>
            <a:r>
              <a:rPr lang="en-US" sz="2800" dirty="0"/>
              <a:t>Next, </a:t>
            </a:r>
            <a:r>
              <a:rPr lang="en-US" sz="2800" dirty="0" smtClean="0"/>
              <a:t>we </a:t>
            </a:r>
            <a:r>
              <a:rPr lang="en-US" sz="2800" dirty="0"/>
              <a:t>consider the theoretical </a:t>
            </a:r>
            <a:r>
              <a:rPr lang="en-US" sz="2800" dirty="0" smtClean="0"/>
              <a:t>differences</a:t>
            </a:r>
          </a:p>
          <a:p>
            <a:pPr lvl="1" eaLnBrk="1" hangingPunct="1">
              <a:lnSpc>
                <a:spcPct val="90000"/>
              </a:lnSpc>
            </a:pPr>
            <a:r>
              <a:rPr lang="en-US" sz="2400" dirty="0">
                <a:hlinkClick r:id="rId2"/>
              </a:rPr>
              <a:t>See</a:t>
            </a:r>
            <a:r>
              <a:rPr lang="en-US" sz="2400" dirty="0" smtClean="0">
                <a:hlinkClick r:id="rId2"/>
              </a:rPr>
              <a:t> this </a:t>
            </a:r>
            <a:r>
              <a:rPr lang="en-US" sz="2400" dirty="0">
                <a:hlinkClick r:id="rId2"/>
              </a:rPr>
              <a:t>paper</a:t>
            </a:r>
            <a:endParaRPr lang="en-US" sz="1800"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E025761-8169-8846-B31D-7BAD388F6607}" type="slidenum">
              <a:rPr lang="en-US" smtClean="0">
                <a:latin typeface="Times New Roman" charset="0"/>
              </a:rPr>
              <a:pPr/>
              <a:t>188</a:t>
            </a:fld>
            <a:endParaRPr lang="en-US" smtClean="0">
              <a:latin typeface="Times New Roman" charset="0"/>
            </a:endParaRPr>
          </a:p>
        </p:txBody>
      </p:sp>
      <p:sp>
        <p:nvSpPr>
          <p:cNvPr id="203779" name="Rectangle 2"/>
          <p:cNvSpPr>
            <a:spLocks noGrp="1" noChangeArrowheads="1"/>
          </p:cNvSpPr>
          <p:nvPr>
            <p:ph type="title"/>
          </p:nvPr>
        </p:nvSpPr>
        <p:spPr/>
        <p:txBody>
          <a:bodyPr/>
          <a:lstStyle/>
          <a:p>
            <a:pPr eaLnBrk="1" hangingPunct="1"/>
            <a:r>
              <a:rPr lang="en-US"/>
              <a:t>Security and Testing</a:t>
            </a:r>
          </a:p>
        </p:txBody>
      </p:sp>
      <p:sp>
        <p:nvSpPr>
          <p:cNvPr id="203780" name="Rectangle 3"/>
          <p:cNvSpPr>
            <a:spLocks noGrp="1" noChangeArrowheads="1"/>
          </p:cNvSpPr>
          <p:nvPr>
            <p:ph type="body" idx="1"/>
          </p:nvPr>
        </p:nvSpPr>
        <p:spPr>
          <a:xfrm>
            <a:off x="457200" y="1752600"/>
            <a:ext cx="8382000" cy="4419600"/>
          </a:xfrm>
        </p:spPr>
        <p:txBody>
          <a:bodyPr/>
          <a:lstStyle/>
          <a:p>
            <a:pPr eaLnBrk="1" hangingPunct="1">
              <a:lnSpc>
                <a:spcPct val="85000"/>
              </a:lnSpc>
              <a:spcAft>
                <a:spcPts val="600"/>
              </a:spcAft>
            </a:pPr>
            <a:r>
              <a:rPr lang="en-US" sz="2800" dirty="0"/>
              <a:t>Can be shown that probability of a security failure after </a:t>
            </a:r>
            <a:r>
              <a:rPr lang="en-US" sz="2800" dirty="0" err="1">
                <a:latin typeface="Times-Roman" charset="0"/>
              </a:rPr>
              <a:t>t</a:t>
            </a:r>
            <a:r>
              <a:rPr lang="en-US" sz="2800" dirty="0"/>
              <a:t> units of testing is about</a:t>
            </a:r>
          </a:p>
          <a:p>
            <a:pPr eaLnBrk="1" hangingPunct="1">
              <a:lnSpc>
                <a:spcPct val="85000"/>
              </a:lnSpc>
              <a:spcAft>
                <a:spcPts val="600"/>
              </a:spcAft>
              <a:buFont typeface="Wingdings" charset="2"/>
              <a:buNone/>
            </a:pPr>
            <a:r>
              <a:rPr lang="en-US" sz="2800" dirty="0"/>
              <a:t>		</a:t>
            </a:r>
            <a:r>
              <a:rPr lang="en-US" sz="2800" dirty="0">
                <a:latin typeface="Times-Roman" charset="0"/>
              </a:rPr>
              <a:t>E = K/</a:t>
            </a:r>
            <a:r>
              <a:rPr lang="en-US" sz="2800" dirty="0" err="1">
                <a:latin typeface="Times-Roman" charset="0"/>
              </a:rPr>
              <a:t>t</a:t>
            </a:r>
            <a:r>
              <a:rPr lang="en-US" sz="2800" dirty="0"/>
              <a:t>	where </a:t>
            </a:r>
            <a:r>
              <a:rPr lang="en-US" sz="2800" dirty="0">
                <a:latin typeface="Times-Roman" charset="0"/>
              </a:rPr>
              <a:t>K</a:t>
            </a:r>
            <a:r>
              <a:rPr lang="en-US" sz="2800" dirty="0"/>
              <a:t> is a constant</a:t>
            </a:r>
          </a:p>
          <a:p>
            <a:pPr eaLnBrk="1" hangingPunct="1">
              <a:lnSpc>
                <a:spcPct val="85000"/>
              </a:lnSpc>
              <a:spcAft>
                <a:spcPts val="600"/>
              </a:spcAft>
            </a:pPr>
            <a:r>
              <a:rPr lang="en-US" sz="2800" dirty="0"/>
              <a:t>This approximation holds over large range of </a:t>
            </a:r>
            <a:r>
              <a:rPr lang="en-US" sz="2800" dirty="0" err="1">
                <a:latin typeface="Times-Roman" charset="0"/>
              </a:rPr>
              <a:t>t</a:t>
            </a:r>
            <a:r>
              <a:rPr lang="en-US" sz="2800" dirty="0"/>
              <a:t> </a:t>
            </a:r>
          </a:p>
          <a:p>
            <a:pPr eaLnBrk="1" hangingPunct="1">
              <a:lnSpc>
                <a:spcPct val="85000"/>
              </a:lnSpc>
              <a:spcAft>
                <a:spcPts val="600"/>
              </a:spcAft>
            </a:pPr>
            <a:r>
              <a:rPr lang="en-US" sz="2800" dirty="0"/>
              <a:t>Then the “mean time between failures” is</a:t>
            </a:r>
          </a:p>
          <a:p>
            <a:pPr eaLnBrk="1" hangingPunct="1">
              <a:lnSpc>
                <a:spcPct val="85000"/>
              </a:lnSpc>
              <a:spcAft>
                <a:spcPts val="600"/>
              </a:spcAft>
              <a:buFont typeface="Wingdings" charset="2"/>
              <a:buNone/>
            </a:pPr>
            <a:r>
              <a:rPr lang="en-US" sz="2800" dirty="0"/>
              <a:t>		</a:t>
            </a:r>
            <a:r>
              <a:rPr lang="en-US" sz="2800" dirty="0">
                <a:latin typeface="Times-Roman" charset="0"/>
              </a:rPr>
              <a:t>MTBF = </a:t>
            </a:r>
            <a:r>
              <a:rPr lang="en-US" sz="2800" dirty="0" err="1">
                <a:latin typeface="Times-Roman" charset="0"/>
              </a:rPr>
              <a:t>t</a:t>
            </a:r>
            <a:r>
              <a:rPr lang="en-US" sz="2800" dirty="0">
                <a:latin typeface="Times-Roman" charset="0"/>
              </a:rPr>
              <a:t>/K</a:t>
            </a:r>
            <a:endParaRPr lang="en-US" sz="2800" dirty="0"/>
          </a:p>
          <a:p>
            <a:pPr eaLnBrk="1" hangingPunct="1">
              <a:lnSpc>
                <a:spcPct val="85000"/>
              </a:lnSpc>
              <a:spcAft>
                <a:spcPts val="600"/>
              </a:spcAft>
            </a:pPr>
            <a:r>
              <a:rPr lang="en-US" sz="2800" dirty="0"/>
              <a:t>The good news: security improves with testing</a:t>
            </a:r>
          </a:p>
          <a:p>
            <a:pPr eaLnBrk="1" hangingPunct="1">
              <a:lnSpc>
                <a:spcPct val="85000"/>
              </a:lnSpc>
              <a:spcAft>
                <a:spcPts val="600"/>
              </a:spcAft>
            </a:pPr>
            <a:r>
              <a:rPr lang="en-US" sz="2800" dirty="0"/>
              <a:t>The bad news: security only improves </a:t>
            </a:r>
            <a:r>
              <a:rPr lang="en-US" sz="2800" b="1" dirty="0">
                <a:solidFill>
                  <a:schemeClr val="accent2"/>
                </a:solidFill>
              </a:rPr>
              <a:t>linearly</a:t>
            </a:r>
            <a:r>
              <a:rPr lang="en-US" sz="2800" dirty="0"/>
              <a:t> with testing!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63C5F99-CE50-6540-BFE3-F5558150C767}" type="slidenum">
              <a:rPr lang="en-US" smtClean="0">
                <a:latin typeface="Times New Roman" charset="0"/>
              </a:rPr>
              <a:pPr/>
              <a:t>189</a:t>
            </a:fld>
            <a:endParaRPr lang="en-US" smtClean="0">
              <a:latin typeface="Times New Roman" charset="0"/>
            </a:endParaRPr>
          </a:p>
        </p:txBody>
      </p:sp>
      <p:sp>
        <p:nvSpPr>
          <p:cNvPr id="204803" name="Rectangle 2"/>
          <p:cNvSpPr>
            <a:spLocks noGrp="1" noChangeArrowheads="1"/>
          </p:cNvSpPr>
          <p:nvPr>
            <p:ph type="title"/>
          </p:nvPr>
        </p:nvSpPr>
        <p:spPr>
          <a:xfrm>
            <a:off x="685800" y="304800"/>
            <a:ext cx="7772400" cy="1143000"/>
          </a:xfrm>
        </p:spPr>
        <p:txBody>
          <a:bodyPr/>
          <a:lstStyle/>
          <a:p>
            <a:pPr eaLnBrk="1" hangingPunct="1"/>
            <a:r>
              <a:rPr lang="en-US" dirty="0"/>
              <a:t>Security and Testing</a:t>
            </a:r>
          </a:p>
        </p:txBody>
      </p:sp>
      <p:sp>
        <p:nvSpPr>
          <p:cNvPr id="204804" name="Rectangle 3"/>
          <p:cNvSpPr>
            <a:spLocks noGrp="1" noChangeArrowheads="1"/>
          </p:cNvSpPr>
          <p:nvPr>
            <p:ph type="body" idx="1"/>
          </p:nvPr>
        </p:nvSpPr>
        <p:spPr>
          <a:xfrm>
            <a:off x="685800" y="1524000"/>
            <a:ext cx="8077200" cy="4648200"/>
          </a:xfrm>
        </p:spPr>
        <p:txBody>
          <a:bodyPr/>
          <a:lstStyle/>
          <a:p>
            <a:pPr eaLnBrk="1" hangingPunct="1">
              <a:lnSpc>
                <a:spcPct val="95000"/>
              </a:lnSpc>
              <a:spcAft>
                <a:spcPts val="0"/>
              </a:spcAft>
            </a:pPr>
            <a:r>
              <a:rPr lang="en-US" sz="2800" dirty="0"/>
              <a:t>The “mean time between failures” is approximately</a:t>
            </a:r>
          </a:p>
          <a:p>
            <a:pPr eaLnBrk="1" hangingPunct="1">
              <a:lnSpc>
                <a:spcPct val="95000"/>
              </a:lnSpc>
              <a:spcAft>
                <a:spcPts val="0"/>
              </a:spcAft>
              <a:buFont typeface="Wingdings" charset="2"/>
              <a:buNone/>
            </a:pPr>
            <a:r>
              <a:rPr lang="en-US" sz="2800" dirty="0"/>
              <a:t>		</a:t>
            </a:r>
            <a:r>
              <a:rPr lang="en-US" sz="2800" dirty="0">
                <a:latin typeface="Times-Roman" charset="0"/>
              </a:rPr>
              <a:t>MTBF = </a:t>
            </a:r>
            <a:r>
              <a:rPr lang="en-US" sz="2800" dirty="0" err="1">
                <a:latin typeface="Times-Roman" charset="0"/>
              </a:rPr>
              <a:t>t</a:t>
            </a:r>
            <a:r>
              <a:rPr lang="en-US" sz="2800" dirty="0">
                <a:latin typeface="Times-Roman" charset="0"/>
              </a:rPr>
              <a:t>/K</a:t>
            </a:r>
            <a:endParaRPr lang="en-US" sz="2800" dirty="0"/>
          </a:p>
          <a:p>
            <a:pPr eaLnBrk="1" hangingPunct="1">
              <a:lnSpc>
                <a:spcPct val="95000"/>
              </a:lnSpc>
              <a:spcAft>
                <a:spcPts val="0"/>
              </a:spcAft>
            </a:pPr>
            <a:r>
              <a:rPr lang="en-US" sz="2800" dirty="0"/>
              <a:t>To have 1,000,000 hours between security failures, must test</a:t>
            </a:r>
            <a:r>
              <a:rPr lang="en-US" sz="2800" dirty="0" smtClean="0"/>
              <a:t> 1,000,000 </a:t>
            </a:r>
            <a:r>
              <a:rPr lang="en-US" sz="2800" dirty="0"/>
              <a:t>hours!</a:t>
            </a:r>
          </a:p>
          <a:p>
            <a:pPr eaLnBrk="1" hangingPunct="1">
              <a:lnSpc>
                <a:spcPct val="95000"/>
              </a:lnSpc>
              <a:spcAft>
                <a:spcPts val="0"/>
              </a:spcAft>
            </a:pPr>
            <a:r>
              <a:rPr lang="en-US" sz="2800" dirty="0"/>
              <a:t>Suppose </a:t>
            </a:r>
            <a:r>
              <a:rPr lang="en-US" sz="2800" b="1" dirty="0">
                <a:solidFill>
                  <a:schemeClr val="hlink"/>
                </a:solidFill>
              </a:rPr>
              <a:t>open source</a:t>
            </a:r>
            <a:r>
              <a:rPr lang="en-US" sz="2800" dirty="0"/>
              <a:t> project has </a:t>
            </a:r>
            <a:r>
              <a:rPr lang="en-US" sz="2800" dirty="0">
                <a:latin typeface="Times-Roman" charset="0"/>
              </a:rPr>
              <a:t>MTBF = </a:t>
            </a:r>
            <a:r>
              <a:rPr lang="en-US" sz="2800" dirty="0" err="1">
                <a:latin typeface="Times-Roman" charset="0"/>
              </a:rPr>
              <a:t>t</a:t>
            </a:r>
            <a:r>
              <a:rPr lang="en-US" sz="2800" dirty="0">
                <a:latin typeface="Times-Roman" charset="0"/>
              </a:rPr>
              <a:t>/K</a:t>
            </a:r>
          </a:p>
          <a:p>
            <a:pPr eaLnBrk="1" hangingPunct="1">
              <a:lnSpc>
                <a:spcPct val="95000"/>
              </a:lnSpc>
              <a:spcAft>
                <a:spcPts val="0"/>
              </a:spcAft>
            </a:pPr>
            <a:r>
              <a:rPr lang="en-US" sz="2800" dirty="0"/>
              <a:t>If flaws in </a:t>
            </a:r>
            <a:r>
              <a:rPr lang="en-US" sz="2800" b="1" dirty="0">
                <a:solidFill>
                  <a:schemeClr val="hlink"/>
                </a:solidFill>
              </a:rPr>
              <a:t>closed source</a:t>
            </a:r>
            <a:r>
              <a:rPr lang="en-US" sz="2800" dirty="0"/>
              <a:t> are twice as hard to find, do we then have </a:t>
            </a:r>
            <a:r>
              <a:rPr lang="en-US" sz="2800" dirty="0">
                <a:latin typeface="Times-Roman" charset="0"/>
              </a:rPr>
              <a:t>MTBF = 2t/K </a:t>
            </a:r>
            <a:r>
              <a:rPr lang="en-US" sz="2800" dirty="0"/>
              <a:t>?</a:t>
            </a:r>
          </a:p>
          <a:p>
            <a:pPr lvl="1" eaLnBrk="1" hangingPunct="1">
              <a:lnSpc>
                <a:spcPct val="95000"/>
              </a:lnSpc>
              <a:spcAft>
                <a:spcPts val="0"/>
              </a:spcAft>
            </a:pPr>
            <a:r>
              <a:rPr lang="en-US" sz="2400" dirty="0"/>
              <a:t>No! Testing</a:t>
            </a:r>
            <a:r>
              <a:rPr lang="en-US" sz="2400" dirty="0" smtClean="0"/>
              <a:t> not as effective </a:t>
            </a:r>
            <a:r>
              <a:rPr lang="en-US" sz="2400" dirty="0" smtClean="0">
                <a:latin typeface="Times-Roman" charset="0"/>
              </a:rPr>
              <a:t>MTBF </a:t>
            </a:r>
            <a:r>
              <a:rPr lang="en-US" sz="2400" dirty="0">
                <a:latin typeface="Times-Roman" charset="0"/>
              </a:rPr>
              <a:t>= 2(t/2)/K = </a:t>
            </a:r>
            <a:r>
              <a:rPr lang="en-US" sz="2400" dirty="0" err="1">
                <a:latin typeface="Times-Roman" charset="0"/>
              </a:rPr>
              <a:t>t</a:t>
            </a:r>
            <a:r>
              <a:rPr lang="en-US" sz="2400" dirty="0">
                <a:latin typeface="Times-Roman" charset="0"/>
              </a:rPr>
              <a:t>/K</a:t>
            </a:r>
            <a:endParaRPr lang="en-US" sz="2400" dirty="0"/>
          </a:p>
          <a:p>
            <a:pPr eaLnBrk="1" hangingPunct="1">
              <a:lnSpc>
                <a:spcPct val="95000"/>
              </a:lnSpc>
              <a:spcAft>
                <a:spcPts val="0"/>
              </a:spcAft>
            </a:pPr>
            <a:r>
              <a:rPr lang="en-US" sz="2800" dirty="0"/>
              <a:t>The same result for open and closed source!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D0ED47F-2FA0-D044-A79F-4FDB6E08C429}" type="slidenum">
              <a:rPr lang="en-US" smtClean="0">
                <a:latin typeface="Times New Roman" charset="0"/>
              </a:rPr>
              <a:pPr/>
              <a:t>19</a:t>
            </a:fld>
            <a:endParaRPr lang="en-US" smtClean="0">
              <a:latin typeface="Times New Roman" charset="0"/>
            </a:endParaRPr>
          </a:p>
        </p:txBody>
      </p:sp>
      <p:sp>
        <p:nvSpPr>
          <p:cNvPr id="229400" name="Rectangle 24"/>
          <p:cNvSpPr>
            <a:spLocks noChangeArrowheads="1"/>
          </p:cNvSpPr>
          <p:nvPr/>
        </p:nvSpPr>
        <p:spPr bwMode="auto">
          <a:xfrm>
            <a:off x="5334000" y="45720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29408" name="Rectangle 32"/>
          <p:cNvSpPr>
            <a:spLocks noChangeArrowheads="1"/>
          </p:cNvSpPr>
          <p:nvPr/>
        </p:nvSpPr>
        <p:spPr bwMode="auto">
          <a:xfrm>
            <a:off x="5334000" y="5029200"/>
            <a:ext cx="1752600" cy="457200"/>
          </a:xfrm>
          <a:prstGeom prst="rect">
            <a:avLst/>
          </a:prstGeom>
          <a:solidFill>
            <a:srgbClr val="FF180C">
              <a:alpha val="96861"/>
            </a:srgbClr>
          </a:solidFill>
          <a:ln w="9525">
            <a:solidFill>
              <a:schemeClr val="tx1"/>
            </a:solidFill>
            <a:miter lim="800000"/>
            <a:headEnd/>
            <a:tailEnd/>
          </a:ln>
        </p:spPr>
        <p:txBody>
          <a:bodyPr wrap="none" anchor="ctr">
            <a:prstTxWarp prst="textNoShape">
              <a:avLst/>
            </a:prstTxWarp>
          </a:bodyPr>
          <a:lstStyle/>
          <a:p>
            <a:endParaRPr lang="en-US"/>
          </a:p>
        </p:txBody>
      </p:sp>
      <p:sp>
        <p:nvSpPr>
          <p:cNvPr id="31749" name="Rectangle 2"/>
          <p:cNvSpPr>
            <a:spLocks noGrp="1" noChangeArrowheads="1"/>
          </p:cNvSpPr>
          <p:nvPr>
            <p:ph type="title"/>
          </p:nvPr>
        </p:nvSpPr>
        <p:spPr>
          <a:xfrm>
            <a:off x="685800" y="457200"/>
            <a:ext cx="7772400" cy="1143000"/>
          </a:xfrm>
        </p:spPr>
        <p:txBody>
          <a:bodyPr/>
          <a:lstStyle/>
          <a:p>
            <a:pPr eaLnBrk="1" hangingPunct="1"/>
            <a:r>
              <a:rPr lang="en-US"/>
              <a:t>Smashing the Stack</a:t>
            </a:r>
          </a:p>
        </p:txBody>
      </p:sp>
      <p:sp>
        <p:nvSpPr>
          <p:cNvPr id="31750" name="Rectangle 3"/>
          <p:cNvSpPr>
            <a:spLocks noChangeArrowheads="1"/>
          </p:cNvSpPr>
          <p:nvPr/>
        </p:nvSpPr>
        <p:spPr bwMode="auto">
          <a:xfrm>
            <a:off x="5334000" y="38973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1751" name="Rectangle 4"/>
          <p:cNvSpPr>
            <a:spLocks noChangeArrowheads="1"/>
          </p:cNvSpPr>
          <p:nvPr/>
        </p:nvSpPr>
        <p:spPr bwMode="auto">
          <a:xfrm>
            <a:off x="5334000" y="32115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1752" name="Rectangle 5"/>
          <p:cNvSpPr>
            <a:spLocks noChangeArrowheads="1"/>
          </p:cNvSpPr>
          <p:nvPr/>
        </p:nvSpPr>
        <p:spPr bwMode="auto">
          <a:xfrm>
            <a:off x="4324350" y="5573713"/>
            <a:ext cx="1009650"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high </a:t>
            </a:r>
            <a:r>
              <a:rPr lang="en-US" sz="2000">
                <a:sym typeface="Symbol" charset="2"/>
              </a:rPr>
              <a:t></a:t>
            </a:r>
            <a:endParaRPr lang="en-US"/>
          </a:p>
        </p:txBody>
      </p:sp>
      <p:sp>
        <p:nvSpPr>
          <p:cNvPr id="31753" name="Rectangle 6"/>
          <p:cNvSpPr>
            <a:spLocks noChangeArrowheads="1"/>
          </p:cNvSpPr>
          <p:nvPr/>
        </p:nvSpPr>
        <p:spPr bwMode="auto">
          <a:xfrm>
            <a:off x="152400" y="2286000"/>
            <a:ext cx="4343400" cy="1295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What happens if </a:t>
            </a:r>
            <a:r>
              <a:rPr lang="en-US" sz="3200" dirty="0">
                <a:latin typeface="Times New Roman"/>
                <a:cs typeface="Times New Roman"/>
              </a:rPr>
              <a:t>buffer</a:t>
            </a:r>
            <a:r>
              <a:rPr lang="en-US" sz="3200" dirty="0"/>
              <a:t> overflows?</a:t>
            </a:r>
          </a:p>
        </p:txBody>
      </p:sp>
      <p:sp>
        <p:nvSpPr>
          <p:cNvPr id="229383" name="Rectangle 7"/>
          <p:cNvSpPr>
            <a:spLocks noChangeArrowheads="1"/>
          </p:cNvSpPr>
          <p:nvPr/>
        </p:nvSpPr>
        <p:spPr bwMode="auto">
          <a:xfrm>
            <a:off x="5334000" y="45720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29384" name="Rectangle 8"/>
          <p:cNvSpPr>
            <a:spLocks noChangeArrowheads="1"/>
          </p:cNvSpPr>
          <p:nvPr/>
        </p:nvSpPr>
        <p:spPr bwMode="auto">
          <a:xfrm>
            <a:off x="5334000" y="50403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1756" name="Rectangle 9"/>
          <p:cNvSpPr>
            <a:spLocks noChangeArrowheads="1"/>
          </p:cNvSpPr>
          <p:nvPr/>
        </p:nvSpPr>
        <p:spPr bwMode="auto">
          <a:xfrm>
            <a:off x="5334000" y="54975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1757" name="Rectangle 10"/>
          <p:cNvSpPr>
            <a:spLocks noChangeArrowheads="1"/>
          </p:cNvSpPr>
          <p:nvPr/>
        </p:nvSpPr>
        <p:spPr bwMode="auto">
          <a:xfrm>
            <a:off x="5334000" y="1763713"/>
            <a:ext cx="17526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31758" name="Rectangle 11"/>
          <p:cNvSpPr>
            <a:spLocks noChangeArrowheads="1"/>
          </p:cNvSpPr>
          <p:nvPr/>
        </p:nvSpPr>
        <p:spPr bwMode="auto">
          <a:xfrm>
            <a:off x="6096000" y="2559050"/>
            <a:ext cx="315913" cy="517525"/>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p>
          <a:p>
            <a:pPr algn="ctr">
              <a:lnSpc>
                <a:spcPct val="50000"/>
              </a:lnSpc>
            </a:pPr>
            <a:r>
              <a:rPr lang="en-US" b="1"/>
              <a:t>:</a:t>
            </a:r>
          </a:p>
        </p:txBody>
      </p:sp>
      <p:sp>
        <p:nvSpPr>
          <p:cNvPr id="229388" name="Rectangle 12"/>
          <p:cNvSpPr>
            <a:spLocks noChangeArrowheads="1"/>
          </p:cNvSpPr>
          <p:nvPr/>
        </p:nvSpPr>
        <p:spPr bwMode="auto">
          <a:xfrm>
            <a:off x="5718175" y="3962400"/>
            <a:ext cx="9636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buffer</a:t>
            </a:r>
          </a:p>
        </p:txBody>
      </p:sp>
      <p:sp>
        <p:nvSpPr>
          <p:cNvPr id="229389" name="Rectangle 13"/>
          <p:cNvSpPr>
            <a:spLocks noChangeArrowheads="1"/>
          </p:cNvSpPr>
          <p:nvPr/>
        </p:nvSpPr>
        <p:spPr bwMode="auto">
          <a:xfrm>
            <a:off x="6019800" y="50403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a</a:t>
            </a:r>
          </a:p>
        </p:txBody>
      </p:sp>
      <p:sp>
        <p:nvSpPr>
          <p:cNvPr id="229390" name="Rectangle 14"/>
          <p:cNvSpPr>
            <a:spLocks noChangeArrowheads="1"/>
          </p:cNvSpPr>
          <p:nvPr/>
        </p:nvSpPr>
        <p:spPr bwMode="auto">
          <a:xfrm>
            <a:off x="6019800" y="54975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a:t>
            </a:r>
          </a:p>
        </p:txBody>
      </p:sp>
      <p:sp>
        <p:nvSpPr>
          <p:cNvPr id="229391" name="Rectangle 15"/>
          <p:cNvSpPr>
            <a:spLocks noChangeArrowheads="1"/>
          </p:cNvSpPr>
          <p:nvPr/>
        </p:nvSpPr>
        <p:spPr bwMode="auto">
          <a:xfrm>
            <a:off x="7162800" y="4576763"/>
            <a:ext cx="1062038" cy="357187"/>
          </a:xfrm>
          <a:prstGeom prst="rect">
            <a:avLst/>
          </a:prstGeom>
          <a:noFill/>
          <a:ln w="9525">
            <a:noFill/>
            <a:miter lim="800000"/>
            <a:headEnd/>
            <a:tailEnd/>
          </a:ln>
        </p:spPr>
        <p:txBody>
          <a:bodyPr wrap="none">
            <a:prstTxWarp prst="textNoShape">
              <a:avLst/>
            </a:prstTxWarp>
            <a:spAutoFit/>
          </a:bodyPr>
          <a:lstStyle/>
          <a:p>
            <a:pPr>
              <a:lnSpc>
                <a:spcPct val="75000"/>
              </a:lnSpc>
              <a:buFont typeface="Symbol" charset="2"/>
              <a:buChar char="¬"/>
            </a:pPr>
            <a:r>
              <a:rPr lang="en-US" sz="2000"/>
              <a:t> </a:t>
            </a:r>
            <a:r>
              <a:rPr lang="en-US" sz="2000">
                <a:latin typeface="Times-Roman" charset="0"/>
              </a:rPr>
              <a:t>ret…</a:t>
            </a:r>
            <a:endParaRPr lang="en-US"/>
          </a:p>
        </p:txBody>
      </p:sp>
      <p:sp>
        <p:nvSpPr>
          <p:cNvPr id="31763" name="Rectangle 16"/>
          <p:cNvSpPr>
            <a:spLocks noChangeArrowheads="1"/>
          </p:cNvSpPr>
          <p:nvPr/>
        </p:nvSpPr>
        <p:spPr bwMode="auto">
          <a:xfrm>
            <a:off x="4446588" y="1687513"/>
            <a:ext cx="887412"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low </a:t>
            </a:r>
            <a:r>
              <a:rPr lang="en-US" sz="2000">
                <a:sym typeface="Symbol" charset="2"/>
              </a:rPr>
              <a:t></a:t>
            </a:r>
            <a:endParaRPr lang="en-US"/>
          </a:p>
        </p:txBody>
      </p:sp>
      <p:sp>
        <p:nvSpPr>
          <p:cNvPr id="229393" name="Rectangle 17"/>
          <p:cNvSpPr>
            <a:spLocks noChangeArrowheads="1"/>
          </p:cNvSpPr>
          <p:nvPr/>
        </p:nvSpPr>
        <p:spPr bwMode="auto">
          <a:xfrm>
            <a:off x="7181850" y="5497513"/>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9394" name="Rectangle 18"/>
          <p:cNvSpPr>
            <a:spLocks noChangeArrowheads="1"/>
          </p:cNvSpPr>
          <p:nvPr/>
        </p:nvSpPr>
        <p:spPr bwMode="auto">
          <a:xfrm>
            <a:off x="7162800" y="5040313"/>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9395" name="Rectangle 19"/>
          <p:cNvSpPr>
            <a:spLocks noChangeArrowheads="1"/>
          </p:cNvSpPr>
          <p:nvPr/>
        </p:nvSpPr>
        <p:spPr bwMode="auto">
          <a:xfrm>
            <a:off x="7162800" y="4541838"/>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9396" name="Rectangle 20"/>
          <p:cNvSpPr>
            <a:spLocks noChangeArrowheads="1"/>
          </p:cNvSpPr>
          <p:nvPr/>
        </p:nvSpPr>
        <p:spPr bwMode="auto">
          <a:xfrm>
            <a:off x="7162800" y="3856038"/>
            <a:ext cx="849313"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29399" name="Rectangle 23"/>
          <p:cNvSpPr>
            <a:spLocks noChangeArrowheads="1"/>
          </p:cNvSpPr>
          <p:nvPr/>
        </p:nvSpPr>
        <p:spPr bwMode="auto">
          <a:xfrm>
            <a:off x="5911850" y="4572000"/>
            <a:ext cx="5397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ret</a:t>
            </a:r>
          </a:p>
        </p:txBody>
      </p:sp>
      <p:sp>
        <p:nvSpPr>
          <p:cNvPr id="229397" name="Rectangle 21"/>
          <p:cNvSpPr>
            <a:spLocks noChangeArrowheads="1"/>
          </p:cNvSpPr>
          <p:nvPr/>
        </p:nvSpPr>
        <p:spPr bwMode="auto">
          <a:xfrm>
            <a:off x="5524500" y="4572000"/>
            <a:ext cx="13192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overflow</a:t>
            </a:r>
          </a:p>
        </p:txBody>
      </p:sp>
      <p:sp>
        <p:nvSpPr>
          <p:cNvPr id="229401" name="Rectangle 25"/>
          <p:cNvSpPr>
            <a:spLocks noChangeArrowheads="1"/>
          </p:cNvSpPr>
          <p:nvPr/>
        </p:nvSpPr>
        <p:spPr bwMode="auto">
          <a:xfrm>
            <a:off x="152400" y="3505200"/>
            <a:ext cx="42672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Program “returns” to wrong location</a:t>
            </a:r>
          </a:p>
        </p:txBody>
      </p:sp>
      <p:sp>
        <p:nvSpPr>
          <p:cNvPr id="229402" name="Rectangle 26"/>
          <p:cNvSpPr>
            <a:spLocks noChangeArrowheads="1"/>
          </p:cNvSpPr>
          <p:nvPr/>
        </p:nvSpPr>
        <p:spPr bwMode="auto">
          <a:xfrm>
            <a:off x="8093075" y="4595813"/>
            <a:ext cx="822325" cy="357187"/>
          </a:xfrm>
          <a:prstGeom prst="rect">
            <a:avLst/>
          </a:prstGeom>
          <a:noFill/>
          <a:ln w="9525">
            <a:noFill/>
            <a:miter lim="800000"/>
            <a:headEnd/>
            <a:tailEnd/>
          </a:ln>
        </p:spPr>
        <p:txBody>
          <a:bodyPr wrap="none">
            <a:prstTxWarp prst="textNoShape">
              <a:avLst/>
            </a:prstTxWarp>
            <a:spAutoFit/>
          </a:bodyPr>
          <a:lstStyle/>
          <a:p>
            <a:pPr>
              <a:lnSpc>
                <a:spcPct val="75000"/>
              </a:lnSpc>
              <a:buFont typeface="Symbol" charset="2"/>
              <a:buNone/>
            </a:pPr>
            <a:r>
              <a:rPr lang="en-US" sz="2000"/>
              <a:t>NOT!</a:t>
            </a:r>
            <a:endParaRPr lang="en-US"/>
          </a:p>
        </p:txBody>
      </p:sp>
      <p:sp>
        <p:nvSpPr>
          <p:cNvPr id="229403" name="Line 27"/>
          <p:cNvSpPr>
            <a:spLocks noChangeShapeType="1"/>
          </p:cNvSpPr>
          <p:nvPr/>
        </p:nvSpPr>
        <p:spPr bwMode="auto">
          <a:xfrm flipH="1">
            <a:off x="4800600" y="4800600"/>
            <a:ext cx="533400"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29404" name="Line 28"/>
          <p:cNvSpPr>
            <a:spLocks noChangeShapeType="1"/>
          </p:cNvSpPr>
          <p:nvPr/>
        </p:nvSpPr>
        <p:spPr bwMode="auto">
          <a:xfrm flipV="1">
            <a:off x="4800600" y="2819400"/>
            <a:ext cx="0" cy="198120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29405" name="Line 29"/>
          <p:cNvSpPr>
            <a:spLocks noChangeShapeType="1"/>
          </p:cNvSpPr>
          <p:nvPr/>
        </p:nvSpPr>
        <p:spPr bwMode="auto">
          <a:xfrm>
            <a:off x="4800600" y="2819400"/>
            <a:ext cx="533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29406" name="Rectangle 30"/>
          <p:cNvSpPr>
            <a:spLocks noChangeArrowheads="1"/>
          </p:cNvSpPr>
          <p:nvPr/>
        </p:nvSpPr>
        <p:spPr bwMode="auto">
          <a:xfrm>
            <a:off x="5334000" y="2590800"/>
            <a:ext cx="663575" cy="517525"/>
          </a:xfrm>
          <a:prstGeom prst="rect">
            <a:avLst/>
          </a:prstGeom>
          <a:noFill/>
          <a:ln w="9525">
            <a:noFill/>
            <a:miter lim="800000"/>
            <a:headEnd/>
            <a:tailEnd/>
          </a:ln>
        </p:spPr>
        <p:txBody>
          <a:bodyPr wrap="none">
            <a:prstTxWarp prst="textNoShape">
              <a:avLst/>
            </a:prstTxWarp>
            <a:spAutoFit/>
          </a:bodyPr>
          <a:lstStyle/>
          <a:p>
            <a:r>
              <a:rPr lang="en-US"/>
              <a:t>???</a:t>
            </a:r>
          </a:p>
        </p:txBody>
      </p:sp>
      <p:sp>
        <p:nvSpPr>
          <p:cNvPr id="229407" name="Rectangle 31"/>
          <p:cNvSpPr>
            <a:spLocks noChangeArrowheads="1"/>
          </p:cNvSpPr>
          <p:nvPr/>
        </p:nvSpPr>
        <p:spPr bwMode="auto">
          <a:xfrm>
            <a:off x="152400" y="4648200"/>
            <a:ext cx="4267200" cy="762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A crash is likely</a:t>
            </a:r>
          </a:p>
        </p:txBody>
      </p:sp>
      <p:sp>
        <p:nvSpPr>
          <p:cNvPr id="229409" name="Rectangle 33"/>
          <p:cNvSpPr>
            <a:spLocks noChangeArrowheads="1"/>
          </p:cNvSpPr>
          <p:nvPr/>
        </p:nvSpPr>
        <p:spPr bwMode="auto">
          <a:xfrm>
            <a:off x="5538788" y="5029200"/>
            <a:ext cx="1319212"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overflow</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29390"/>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29393"/>
                                        </p:tgtEl>
                                        <p:attrNameLst>
                                          <p:attrName>style.visibility</p:attrName>
                                        </p:attrNameLst>
                                      </p:cBhvr>
                                      <p:to>
                                        <p:strVal val="visible"/>
                                      </p:to>
                                    </p:set>
                                    <p:anim calcmode="lin" valueType="num">
                                      <p:cBhvr additive="base">
                                        <p:cTn id="10" dur="500" fill="hold"/>
                                        <p:tgtEl>
                                          <p:spTgt spid="229393"/>
                                        </p:tgtEl>
                                        <p:attrNameLst>
                                          <p:attrName>ppt_x</p:attrName>
                                        </p:attrNameLst>
                                      </p:cBhvr>
                                      <p:tavLst>
                                        <p:tav tm="0">
                                          <p:val>
                                            <p:strVal val="1+#ppt_w/2"/>
                                          </p:val>
                                        </p:tav>
                                        <p:tav tm="100000">
                                          <p:val>
                                            <p:strVal val="#ppt_x"/>
                                          </p:val>
                                        </p:tav>
                                      </p:tavLst>
                                    </p:anim>
                                    <p:anim calcmode="lin" valueType="num">
                                      <p:cBhvr additive="base">
                                        <p:cTn id="11" dur="500" fill="hold"/>
                                        <p:tgtEl>
                                          <p:spTgt spid="22939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499"/>
                                          </p:stCondLst>
                                        </p:cTn>
                                        <p:tgtEl>
                                          <p:spTgt spid="229393"/>
                                        </p:tgtEl>
                                        <p:attrNameLst>
                                          <p:attrName>style.visibility</p:attrName>
                                        </p:attrNameLst>
                                      </p:cBhvr>
                                      <p:to>
                                        <p:strVal val="hidden"/>
                                      </p:to>
                                    </p:set>
                                  </p:childTnLst>
                                </p:cTn>
                              </p:par>
                            </p:childTnLst>
                          </p:cTn>
                        </p:par>
                        <p:par>
                          <p:cTn id="16" fill="hold">
                            <p:stCondLst>
                              <p:cond delay="500"/>
                            </p:stCondLst>
                            <p:childTnLst>
                              <p:par>
                                <p:cTn id="17" presetID="1" presetClass="entr" presetSubtype="1" fill="hold" grpId="0" nodeType="afterEffect">
                                  <p:stCondLst>
                                    <p:cond delay="0"/>
                                  </p:stCondLst>
                                  <p:childTnLst>
                                    <p:set>
                                      <p:cBhvr>
                                        <p:cTn id="18" dur="1" fill="hold">
                                          <p:stCondLst>
                                            <p:cond delay="499"/>
                                          </p:stCondLst>
                                        </p:cTn>
                                        <p:tgtEl>
                                          <p:spTgt spid="229389"/>
                                        </p:tgtEl>
                                        <p:attrNameLst>
                                          <p:attrName>style.visibility</p:attrName>
                                        </p:attrNameLst>
                                      </p:cBhvr>
                                      <p:to>
                                        <p:strVal val="visible"/>
                                      </p:to>
                                    </p:se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29394"/>
                                        </p:tgtEl>
                                        <p:attrNameLst>
                                          <p:attrName>style.visibility</p:attrName>
                                        </p:attrNameLst>
                                      </p:cBhvr>
                                      <p:to>
                                        <p:strVal val="visible"/>
                                      </p:to>
                                    </p:set>
                                    <p:anim calcmode="lin" valueType="num">
                                      <p:cBhvr additive="base">
                                        <p:cTn id="22" dur="500" fill="hold"/>
                                        <p:tgtEl>
                                          <p:spTgt spid="229394"/>
                                        </p:tgtEl>
                                        <p:attrNameLst>
                                          <p:attrName>ppt_x</p:attrName>
                                        </p:attrNameLst>
                                      </p:cBhvr>
                                      <p:tavLst>
                                        <p:tav tm="0">
                                          <p:val>
                                            <p:strVal val="1+#ppt_w/2"/>
                                          </p:val>
                                        </p:tav>
                                        <p:tav tm="100000">
                                          <p:val>
                                            <p:strVal val="#ppt_x"/>
                                          </p:val>
                                        </p:tav>
                                      </p:tavLst>
                                    </p:anim>
                                    <p:anim calcmode="lin" valueType="num">
                                      <p:cBhvr additive="base">
                                        <p:cTn id="23" dur="500" fill="hold"/>
                                        <p:tgtEl>
                                          <p:spTgt spid="22939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499"/>
                                          </p:stCondLst>
                                        </p:cTn>
                                        <p:tgtEl>
                                          <p:spTgt spid="229394"/>
                                        </p:tgtEl>
                                        <p:attrNameLst>
                                          <p:attrName>style.visibility</p:attrName>
                                        </p:attrNameLst>
                                      </p:cBhvr>
                                      <p:to>
                                        <p:strVal val="hidden"/>
                                      </p:to>
                                    </p:set>
                                  </p:childTnLst>
                                </p:cTn>
                              </p:par>
                            </p:childTnLst>
                          </p:cTn>
                        </p:par>
                        <p:par>
                          <p:cTn id="28" fill="hold">
                            <p:stCondLst>
                              <p:cond delay="500"/>
                            </p:stCondLst>
                            <p:childTnLst>
                              <p:par>
                                <p:cTn id="29" presetID="1" presetClass="entr" presetSubtype="1" fill="hold" grpId="0" nodeType="afterEffect">
                                  <p:stCondLst>
                                    <p:cond delay="0"/>
                                  </p:stCondLst>
                                  <p:childTnLst>
                                    <p:set>
                                      <p:cBhvr>
                                        <p:cTn id="30" dur="1" fill="hold">
                                          <p:stCondLst>
                                            <p:cond delay="499"/>
                                          </p:stCondLst>
                                        </p:cTn>
                                        <p:tgtEl>
                                          <p:spTgt spid="229399"/>
                                        </p:tgtEl>
                                        <p:attrNameLst>
                                          <p:attrName>style.visibility</p:attrName>
                                        </p:attrNameLst>
                                      </p:cBhvr>
                                      <p:to>
                                        <p:strVal val="visible"/>
                                      </p:to>
                                    </p:se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229395"/>
                                        </p:tgtEl>
                                        <p:attrNameLst>
                                          <p:attrName>style.visibility</p:attrName>
                                        </p:attrNameLst>
                                      </p:cBhvr>
                                      <p:to>
                                        <p:strVal val="visible"/>
                                      </p:to>
                                    </p:set>
                                    <p:anim calcmode="lin" valueType="num">
                                      <p:cBhvr additive="base">
                                        <p:cTn id="34" dur="500" fill="hold"/>
                                        <p:tgtEl>
                                          <p:spTgt spid="229395"/>
                                        </p:tgtEl>
                                        <p:attrNameLst>
                                          <p:attrName>ppt_x</p:attrName>
                                        </p:attrNameLst>
                                      </p:cBhvr>
                                      <p:tavLst>
                                        <p:tav tm="0">
                                          <p:val>
                                            <p:strVal val="1+#ppt_w/2"/>
                                          </p:val>
                                        </p:tav>
                                        <p:tav tm="100000">
                                          <p:val>
                                            <p:strVal val="#ppt_x"/>
                                          </p:val>
                                        </p:tav>
                                      </p:tavLst>
                                    </p:anim>
                                    <p:anim calcmode="lin" valueType="num">
                                      <p:cBhvr additive="base">
                                        <p:cTn id="35" dur="500" fill="hold"/>
                                        <p:tgtEl>
                                          <p:spTgt spid="22939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499"/>
                                          </p:stCondLst>
                                        </p:cTn>
                                        <p:tgtEl>
                                          <p:spTgt spid="229395"/>
                                        </p:tgtEl>
                                        <p:attrNameLst>
                                          <p:attrName>style.visibility</p:attrName>
                                        </p:attrNameLst>
                                      </p:cBhvr>
                                      <p:to>
                                        <p:strVal val="hidden"/>
                                      </p:to>
                                    </p:set>
                                  </p:childTnLst>
                                </p:cTn>
                              </p:par>
                            </p:childTnLst>
                          </p:cTn>
                        </p:par>
                        <p:par>
                          <p:cTn id="40" fill="hold">
                            <p:stCondLst>
                              <p:cond delay="500"/>
                            </p:stCondLst>
                            <p:childTnLst>
                              <p:par>
                                <p:cTn id="41" presetID="1" presetClass="entr" presetSubtype="1" fill="hold" grpId="0" nodeType="afterEffect">
                                  <p:stCondLst>
                                    <p:cond delay="0"/>
                                  </p:stCondLst>
                                  <p:childTnLst>
                                    <p:set>
                                      <p:cBhvr>
                                        <p:cTn id="42" dur="1" fill="hold">
                                          <p:stCondLst>
                                            <p:cond delay="499"/>
                                          </p:stCondLst>
                                        </p:cTn>
                                        <p:tgtEl>
                                          <p:spTgt spid="229388"/>
                                        </p:tgtEl>
                                        <p:attrNameLst>
                                          <p:attrName>style.visibility</p:attrName>
                                        </p:attrNameLst>
                                      </p:cBhvr>
                                      <p:to>
                                        <p:strVal val="visible"/>
                                      </p:to>
                                    </p:set>
                                  </p:childTnLst>
                                </p:cTn>
                              </p:par>
                            </p:childTnLst>
                          </p:cTn>
                        </p:par>
                        <p:par>
                          <p:cTn id="43" fill="hold">
                            <p:stCondLst>
                              <p:cond delay="1000"/>
                            </p:stCondLst>
                            <p:childTnLst>
                              <p:par>
                                <p:cTn id="44" presetID="2" presetClass="entr" presetSubtype="2" fill="hold" grpId="0" nodeType="afterEffect">
                                  <p:stCondLst>
                                    <p:cond delay="0"/>
                                  </p:stCondLst>
                                  <p:childTnLst>
                                    <p:set>
                                      <p:cBhvr>
                                        <p:cTn id="45" dur="1" fill="hold">
                                          <p:stCondLst>
                                            <p:cond delay="0"/>
                                          </p:stCondLst>
                                        </p:cTn>
                                        <p:tgtEl>
                                          <p:spTgt spid="229396"/>
                                        </p:tgtEl>
                                        <p:attrNameLst>
                                          <p:attrName>style.visibility</p:attrName>
                                        </p:attrNameLst>
                                      </p:cBhvr>
                                      <p:to>
                                        <p:strVal val="visible"/>
                                      </p:to>
                                    </p:set>
                                    <p:anim calcmode="lin" valueType="num">
                                      <p:cBhvr additive="base">
                                        <p:cTn id="46" dur="500" fill="hold"/>
                                        <p:tgtEl>
                                          <p:spTgt spid="229396"/>
                                        </p:tgtEl>
                                        <p:attrNameLst>
                                          <p:attrName>ppt_x</p:attrName>
                                        </p:attrNameLst>
                                      </p:cBhvr>
                                      <p:tavLst>
                                        <p:tav tm="0">
                                          <p:val>
                                            <p:strVal val="1+#ppt_w/2"/>
                                          </p:val>
                                        </p:tav>
                                        <p:tav tm="100000">
                                          <p:val>
                                            <p:strVal val="#ppt_x"/>
                                          </p:val>
                                        </p:tav>
                                      </p:tavLst>
                                    </p:anim>
                                    <p:anim calcmode="lin" valueType="num">
                                      <p:cBhvr additive="base">
                                        <p:cTn id="47" dur="500" fill="hold"/>
                                        <p:tgtEl>
                                          <p:spTgt spid="22939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499"/>
                                          </p:stCondLst>
                                        </p:cTn>
                                        <p:tgtEl>
                                          <p:spTgt spid="229399"/>
                                        </p:tgtEl>
                                        <p:attrNameLst>
                                          <p:attrName>style.visibility</p:attrName>
                                        </p:attrNameLst>
                                      </p:cBhvr>
                                      <p:to>
                                        <p:strVal val="hidden"/>
                                      </p:to>
                                    </p:set>
                                  </p:childTnLst>
                                </p:cTn>
                              </p:par>
                            </p:childTnLst>
                          </p:cTn>
                        </p:par>
                        <p:par>
                          <p:cTn id="52" fill="hold">
                            <p:stCondLst>
                              <p:cond delay="500"/>
                            </p:stCondLst>
                            <p:childTnLst>
                              <p:par>
                                <p:cTn id="53" presetID="1" presetClass="entr" presetSubtype="1" fill="hold" grpId="0" nodeType="afterEffect">
                                  <p:stCondLst>
                                    <p:cond delay="0"/>
                                  </p:stCondLst>
                                  <p:childTnLst>
                                    <p:set>
                                      <p:cBhvr>
                                        <p:cTn id="54" dur="1" fill="hold">
                                          <p:stCondLst>
                                            <p:cond delay="499"/>
                                          </p:stCondLst>
                                        </p:cTn>
                                        <p:tgtEl>
                                          <p:spTgt spid="229397"/>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499"/>
                                          </p:stCondLst>
                                        </p:cTn>
                                        <p:tgtEl>
                                          <p:spTgt spid="229400"/>
                                        </p:tgtEl>
                                        <p:attrNameLst>
                                          <p:attrName>style.visibility</p:attrName>
                                        </p:attrNameLst>
                                      </p:cBhvr>
                                      <p:to>
                                        <p:strVal val="visible"/>
                                      </p:to>
                                    </p:set>
                                  </p:childTnLst>
                                </p:cTn>
                              </p:par>
                            </p:childTnLst>
                          </p:cTn>
                        </p:par>
                        <p:par>
                          <p:cTn id="58" fill="hold">
                            <p:stCondLst>
                              <p:cond delay="1500"/>
                            </p:stCondLst>
                            <p:childTnLst>
                              <p:par>
                                <p:cTn id="59" presetID="1" presetClass="exit" presetSubtype="0" fill="hold" grpId="0" nodeType="afterEffect">
                                  <p:stCondLst>
                                    <p:cond delay="0"/>
                                  </p:stCondLst>
                                  <p:childTnLst>
                                    <p:set>
                                      <p:cBhvr>
                                        <p:cTn id="60" dur="1" fill="hold">
                                          <p:stCondLst>
                                            <p:cond delay="499"/>
                                          </p:stCondLst>
                                        </p:cTn>
                                        <p:tgtEl>
                                          <p:spTgt spid="229383"/>
                                        </p:tgtEl>
                                        <p:attrNameLst>
                                          <p:attrName>style.visibility</p:attrName>
                                        </p:attrNameLst>
                                      </p:cBhvr>
                                      <p:to>
                                        <p:strVal val="hidden"/>
                                      </p:to>
                                    </p:set>
                                  </p:childTnLst>
                                </p:cTn>
                              </p:par>
                            </p:childTnLst>
                          </p:cTn>
                        </p:par>
                        <p:par>
                          <p:cTn id="61" fill="hold">
                            <p:stCondLst>
                              <p:cond delay="2000"/>
                            </p:stCondLst>
                            <p:childTnLst>
                              <p:par>
                                <p:cTn id="62" presetID="1" presetClass="exit" presetSubtype="0" fill="hold" grpId="1" nodeType="afterEffect">
                                  <p:stCondLst>
                                    <p:cond delay="0"/>
                                  </p:stCondLst>
                                  <p:childTnLst>
                                    <p:set>
                                      <p:cBhvr>
                                        <p:cTn id="63" dur="1" fill="hold">
                                          <p:stCondLst>
                                            <p:cond delay="499"/>
                                          </p:stCondLst>
                                        </p:cTn>
                                        <p:tgtEl>
                                          <p:spTgt spid="229389"/>
                                        </p:tgtEl>
                                        <p:attrNameLst>
                                          <p:attrName>style.visibility</p:attrName>
                                        </p:attrNameLst>
                                      </p:cBhvr>
                                      <p:to>
                                        <p:strVal val="hidden"/>
                                      </p:to>
                                    </p:set>
                                  </p:childTnLst>
                                </p:cTn>
                              </p:par>
                            </p:childTnLst>
                          </p:cTn>
                        </p:par>
                        <p:par>
                          <p:cTn id="64" fill="hold">
                            <p:stCondLst>
                              <p:cond delay="2500"/>
                            </p:stCondLst>
                            <p:childTnLst>
                              <p:par>
                                <p:cTn id="65" presetID="1" presetClass="entr" presetSubtype="1" fill="hold" grpId="0" nodeType="afterEffect">
                                  <p:stCondLst>
                                    <p:cond delay="0"/>
                                  </p:stCondLst>
                                  <p:childTnLst>
                                    <p:set>
                                      <p:cBhvr>
                                        <p:cTn id="66" dur="1" fill="hold">
                                          <p:stCondLst>
                                            <p:cond delay="499"/>
                                          </p:stCondLst>
                                        </p:cTn>
                                        <p:tgtEl>
                                          <p:spTgt spid="229409"/>
                                        </p:tgtEl>
                                        <p:attrNameLst>
                                          <p:attrName>style.visibility</p:attrName>
                                        </p:attrNameLst>
                                      </p:cBhvr>
                                      <p:to>
                                        <p:strVal val="visible"/>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499"/>
                                          </p:stCondLst>
                                        </p:cTn>
                                        <p:tgtEl>
                                          <p:spTgt spid="229408"/>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0" nodeType="afterEffect">
                                  <p:stCondLst>
                                    <p:cond delay="0"/>
                                  </p:stCondLst>
                                  <p:childTnLst>
                                    <p:set>
                                      <p:cBhvr>
                                        <p:cTn id="72" dur="1" fill="hold">
                                          <p:stCondLst>
                                            <p:cond delay="499"/>
                                          </p:stCondLst>
                                        </p:cTn>
                                        <p:tgtEl>
                                          <p:spTgt spid="22938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29391"/>
                                        </p:tgtEl>
                                        <p:attrNameLst>
                                          <p:attrName>style.visibility</p:attrName>
                                        </p:attrNameLst>
                                      </p:cBhvr>
                                      <p:to>
                                        <p:strVal val="visible"/>
                                      </p:to>
                                    </p:set>
                                    <p:anim calcmode="lin" valueType="num">
                                      <p:cBhvr additive="base">
                                        <p:cTn id="77" dur="500" fill="hold"/>
                                        <p:tgtEl>
                                          <p:spTgt spid="229391"/>
                                        </p:tgtEl>
                                        <p:attrNameLst>
                                          <p:attrName>ppt_x</p:attrName>
                                        </p:attrNameLst>
                                      </p:cBhvr>
                                      <p:tavLst>
                                        <p:tav tm="0">
                                          <p:val>
                                            <p:strVal val="1+#ppt_w/2"/>
                                          </p:val>
                                        </p:tav>
                                        <p:tav tm="100000">
                                          <p:val>
                                            <p:strVal val="#ppt_x"/>
                                          </p:val>
                                        </p:tav>
                                      </p:tavLst>
                                    </p:anim>
                                    <p:anim calcmode="lin" valueType="num">
                                      <p:cBhvr additive="base">
                                        <p:cTn id="78" dur="500" fill="hold"/>
                                        <p:tgtEl>
                                          <p:spTgt spid="229391"/>
                                        </p:tgtEl>
                                        <p:attrNameLst>
                                          <p:attrName>ppt_y</p:attrName>
                                        </p:attrNameLst>
                                      </p:cBhvr>
                                      <p:tavLst>
                                        <p:tav tm="0">
                                          <p:val>
                                            <p:strVal val="#ppt_y"/>
                                          </p:val>
                                        </p:tav>
                                        <p:tav tm="100000">
                                          <p:val>
                                            <p:strVal val="#ppt_y"/>
                                          </p:val>
                                        </p:tav>
                                      </p:tavLst>
                                    </p:anim>
                                  </p:childTnLst>
                                </p:cTn>
                              </p:par>
                            </p:childTnLst>
                          </p:cTn>
                        </p:par>
                        <p:par>
                          <p:cTn id="79" fill="hold">
                            <p:stCondLst>
                              <p:cond delay="500"/>
                            </p:stCondLst>
                            <p:childTnLst>
                              <p:par>
                                <p:cTn id="80" presetID="2" presetClass="entr" presetSubtype="2" fill="hold" grpId="0" nodeType="afterEffect">
                                  <p:stCondLst>
                                    <p:cond delay="2000"/>
                                  </p:stCondLst>
                                  <p:childTnLst>
                                    <p:set>
                                      <p:cBhvr>
                                        <p:cTn id="81" dur="1" fill="hold">
                                          <p:stCondLst>
                                            <p:cond delay="0"/>
                                          </p:stCondLst>
                                        </p:cTn>
                                        <p:tgtEl>
                                          <p:spTgt spid="229402"/>
                                        </p:tgtEl>
                                        <p:attrNameLst>
                                          <p:attrName>style.visibility</p:attrName>
                                        </p:attrNameLst>
                                      </p:cBhvr>
                                      <p:to>
                                        <p:strVal val="visible"/>
                                      </p:to>
                                    </p:set>
                                    <p:anim calcmode="lin" valueType="num">
                                      <p:cBhvr additive="base">
                                        <p:cTn id="82" dur="500" fill="hold"/>
                                        <p:tgtEl>
                                          <p:spTgt spid="229402"/>
                                        </p:tgtEl>
                                        <p:attrNameLst>
                                          <p:attrName>ppt_x</p:attrName>
                                        </p:attrNameLst>
                                      </p:cBhvr>
                                      <p:tavLst>
                                        <p:tav tm="0">
                                          <p:val>
                                            <p:strVal val="1+#ppt_w/2"/>
                                          </p:val>
                                        </p:tav>
                                        <p:tav tm="100000">
                                          <p:val>
                                            <p:strVal val="#ppt_x"/>
                                          </p:val>
                                        </p:tav>
                                      </p:tavLst>
                                    </p:anim>
                                    <p:anim calcmode="lin" valueType="num">
                                      <p:cBhvr additive="base">
                                        <p:cTn id="83" dur="500" fill="hold"/>
                                        <p:tgtEl>
                                          <p:spTgt spid="229402"/>
                                        </p:tgtEl>
                                        <p:attrNameLst>
                                          <p:attrName>ppt_y</p:attrName>
                                        </p:attrNameLst>
                                      </p:cBhvr>
                                      <p:tavLst>
                                        <p:tav tm="0">
                                          <p:val>
                                            <p:strVal val="#ppt_y"/>
                                          </p:val>
                                        </p:tav>
                                        <p:tav tm="100000">
                                          <p:val>
                                            <p:strVal val="#ppt_y"/>
                                          </p:val>
                                        </p:tav>
                                      </p:tavLst>
                                    </p:anim>
                                  </p:childTnLst>
                                </p:cTn>
                              </p:par>
                            </p:childTnLst>
                          </p:cTn>
                        </p:par>
                        <p:par>
                          <p:cTn id="84" fill="hold">
                            <p:stCondLst>
                              <p:cond delay="3000"/>
                            </p:stCondLst>
                            <p:childTnLst>
                              <p:par>
                                <p:cTn id="85" presetID="1" presetClass="entr" presetSubtype="0" fill="hold" grpId="0" nodeType="afterEffect">
                                  <p:stCondLst>
                                    <p:cond delay="0"/>
                                  </p:stCondLst>
                                  <p:childTnLst>
                                    <p:set>
                                      <p:cBhvr>
                                        <p:cTn id="86" dur="1" fill="hold">
                                          <p:stCondLst>
                                            <p:cond delay="499"/>
                                          </p:stCondLst>
                                        </p:cTn>
                                        <p:tgtEl>
                                          <p:spTgt spid="229403"/>
                                        </p:tgtEl>
                                        <p:attrNameLst>
                                          <p:attrName>style.visibility</p:attrName>
                                        </p:attrNameLst>
                                      </p:cBhvr>
                                      <p:to>
                                        <p:strVal val="visible"/>
                                      </p:to>
                                    </p:se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499"/>
                                          </p:stCondLst>
                                        </p:cTn>
                                        <p:tgtEl>
                                          <p:spTgt spid="229404"/>
                                        </p:tgtEl>
                                        <p:attrNameLst>
                                          <p:attrName>style.visibility</p:attrName>
                                        </p:attrNameLst>
                                      </p:cBhvr>
                                      <p:to>
                                        <p:strVal val="visible"/>
                                      </p:to>
                                    </p:set>
                                  </p:childTnLst>
                                </p:cTn>
                              </p:par>
                            </p:childTnLst>
                          </p:cTn>
                        </p:par>
                        <p:par>
                          <p:cTn id="90" fill="hold">
                            <p:stCondLst>
                              <p:cond delay="4000"/>
                            </p:stCondLst>
                            <p:childTnLst>
                              <p:par>
                                <p:cTn id="91" presetID="1" presetClass="entr" presetSubtype="0" fill="hold" grpId="0" nodeType="afterEffect">
                                  <p:stCondLst>
                                    <p:cond delay="0"/>
                                  </p:stCondLst>
                                  <p:childTnLst>
                                    <p:set>
                                      <p:cBhvr>
                                        <p:cTn id="92" dur="1" fill="hold">
                                          <p:stCondLst>
                                            <p:cond delay="499"/>
                                          </p:stCondLst>
                                        </p:cTn>
                                        <p:tgtEl>
                                          <p:spTgt spid="229405"/>
                                        </p:tgtEl>
                                        <p:attrNameLst>
                                          <p:attrName>style.visibility</p:attrName>
                                        </p:attrNameLst>
                                      </p:cBhvr>
                                      <p:to>
                                        <p:strVal val="visible"/>
                                      </p:to>
                                    </p:set>
                                  </p:childTnLst>
                                </p:cTn>
                              </p:par>
                            </p:childTnLst>
                          </p:cTn>
                        </p:par>
                        <p:par>
                          <p:cTn id="93" fill="hold">
                            <p:stCondLst>
                              <p:cond delay="4500"/>
                            </p:stCondLst>
                            <p:childTnLst>
                              <p:par>
                                <p:cTn id="94" presetID="1" presetClass="entr" presetSubtype="0" fill="hold" grpId="0" nodeType="afterEffect">
                                  <p:stCondLst>
                                    <p:cond delay="0"/>
                                  </p:stCondLst>
                                  <p:childTnLst>
                                    <p:set>
                                      <p:cBhvr>
                                        <p:cTn id="95" dur="1" fill="hold">
                                          <p:stCondLst>
                                            <p:cond delay="499"/>
                                          </p:stCondLst>
                                        </p:cTn>
                                        <p:tgtEl>
                                          <p:spTgt spid="22940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12" fill="hold" grpId="0" nodeType="clickEffect">
                                  <p:stCondLst>
                                    <p:cond delay="0"/>
                                  </p:stCondLst>
                                  <p:childTnLst>
                                    <p:set>
                                      <p:cBhvr>
                                        <p:cTn id="99" dur="1" fill="hold">
                                          <p:stCondLst>
                                            <p:cond delay="0"/>
                                          </p:stCondLst>
                                        </p:cTn>
                                        <p:tgtEl>
                                          <p:spTgt spid="229401"/>
                                        </p:tgtEl>
                                        <p:attrNameLst>
                                          <p:attrName>style.visibility</p:attrName>
                                        </p:attrNameLst>
                                      </p:cBhvr>
                                      <p:to>
                                        <p:strVal val="visible"/>
                                      </p:to>
                                    </p:set>
                                    <p:anim calcmode="lin" valueType="num">
                                      <p:cBhvr additive="base">
                                        <p:cTn id="100" dur="500" fill="hold"/>
                                        <p:tgtEl>
                                          <p:spTgt spid="229401"/>
                                        </p:tgtEl>
                                        <p:attrNameLst>
                                          <p:attrName>ppt_x</p:attrName>
                                        </p:attrNameLst>
                                      </p:cBhvr>
                                      <p:tavLst>
                                        <p:tav tm="0">
                                          <p:val>
                                            <p:strVal val="0-#ppt_w/2"/>
                                          </p:val>
                                        </p:tav>
                                        <p:tav tm="100000">
                                          <p:val>
                                            <p:strVal val="#ppt_x"/>
                                          </p:val>
                                        </p:tav>
                                      </p:tavLst>
                                    </p:anim>
                                    <p:anim calcmode="lin" valueType="num">
                                      <p:cBhvr additive="base">
                                        <p:cTn id="101" dur="500" fill="hold"/>
                                        <p:tgtEl>
                                          <p:spTgt spid="22940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12" fill="hold" grpId="0" nodeType="clickEffect">
                                  <p:stCondLst>
                                    <p:cond delay="0"/>
                                  </p:stCondLst>
                                  <p:childTnLst>
                                    <p:set>
                                      <p:cBhvr>
                                        <p:cTn id="105" dur="1" fill="hold">
                                          <p:stCondLst>
                                            <p:cond delay="0"/>
                                          </p:stCondLst>
                                        </p:cTn>
                                        <p:tgtEl>
                                          <p:spTgt spid="229407"/>
                                        </p:tgtEl>
                                        <p:attrNameLst>
                                          <p:attrName>style.visibility</p:attrName>
                                        </p:attrNameLst>
                                      </p:cBhvr>
                                      <p:to>
                                        <p:strVal val="visible"/>
                                      </p:to>
                                    </p:set>
                                    <p:anim calcmode="lin" valueType="num">
                                      <p:cBhvr additive="base">
                                        <p:cTn id="106" dur="500" fill="hold"/>
                                        <p:tgtEl>
                                          <p:spTgt spid="229407"/>
                                        </p:tgtEl>
                                        <p:attrNameLst>
                                          <p:attrName>ppt_x</p:attrName>
                                        </p:attrNameLst>
                                      </p:cBhvr>
                                      <p:tavLst>
                                        <p:tav tm="0">
                                          <p:val>
                                            <p:strVal val="0-#ppt_w/2"/>
                                          </p:val>
                                        </p:tav>
                                        <p:tav tm="100000">
                                          <p:val>
                                            <p:strVal val="#ppt_x"/>
                                          </p:val>
                                        </p:tav>
                                      </p:tavLst>
                                    </p:anim>
                                    <p:anim calcmode="lin" valueType="num">
                                      <p:cBhvr additive="base">
                                        <p:cTn id="107" dur="500" fill="hold"/>
                                        <p:tgtEl>
                                          <p:spTgt spid="229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00" grpId="0" animBg="1"/>
      <p:bldP spid="229408" grpId="0" animBg="1"/>
      <p:bldP spid="229383" grpId="0" animBg="1"/>
      <p:bldP spid="229384" grpId="0" animBg="1"/>
      <p:bldP spid="229388" grpId="0" autoUpdateAnimBg="0"/>
      <p:bldP spid="229389" grpId="0" autoUpdateAnimBg="0"/>
      <p:bldP spid="229389" grpId="1" autoUpdateAnimBg="0"/>
      <p:bldP spid="229390" grpId="0" autoUpdateAnimBg="0"/>
      <p:bldP spid="229391" grpId="0" autoUpdateAnimBg="0"/>
      <p:bldP spid="229393" grpId="0" autoUpdateAnimBg="0"/>
      <p:bldP spid="229393" grpId="1" autoUpdateAnimBg="0"/>
      <p:bldP spid="229394" grpId="0" autoUpdateAnimBg="0"/>
      <p:bldP spid="229394" grpId="1" autoUpdateAnimBg="0"/>
      <p:bldP spid="229395" grpId="0" autoUpdateAnimBg="0"/>
      <p:bldP spid="229395" grpId="1" autoUpdateAnimBg="0"/>
      <p:bldP spid="229396" grpId="0" autoUpdateAnimBg="0"/>
      <p:bldP spid="229399" grpId="0" autoUpdateAnimBg="0"/>
      <p:bldP spid="229399" grpId="1" autoUpdateAnimBg="0"/>
      <p:bldP spid="229397" grpId="0" autoUpdateAnimBg="0"/>
      <p:bldP spid="229401" grpId="0" autoUpdateAnimBg="0"/>
      <p:bldP spid="229402" grpId="0" autoUpdateAnimBg="0"/>
      <p:bldP spid="229403" grpId="0" animBg="1"/>
      <p:bldP spid="229404" grpId="0" animBg="1"/>
      <p:bldP spid="229405" grpId="0" animBg="1"/>
      <p:bldP spid="229406" grpId="0" autoUpdateAnimBg="0"/>
      <p:bldP spid="229407" grpId="0" autoUpdateAnimBg="0"/>
      <p:bldP spid="229409" grpId="0"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FE610B6-8B1D-5E41-A419-FC1ED63155C1}" type="slidenum">
              <a:rPr lang="en-US" smtClean="0">
                <a:latin typeface="Times New Roman" charset="0"/>
              </a:rPr>
              <a:pPr/>
              <a:t>190</a:t>
            </a:fld>
            <a:endParaRPr lang="en-US" smtClean="0">
              <a:latin typeface="Times New Roman" charset="0"/>
            </a:endParaRPr>
          </a:p>
        </p:txBody>
      </p:sp>
      <p:sp>
        <p:nvSpPr>
          <p:cNvPr id="205827" name="Rectangle 2"/>
          <p:cNvSpPr>
            <a:spLocks noGrp="1" noChangeArrowheads="1"/>
          </p:cNvSpPr>
          <p:nvPr>
            <p:ph type="title"/>
          </p:nvPr>
        </p:nvSpPr>
        <p:spPr>
          <a:xfrm>
            <a:off x="685800" y="304800"/>
            <a:ext cx="7772400" cy="1143000"/>
          </a:xfrm>
        </p:spPr>
        <p:txBody>
          <a:bodyPr/>
          <a:lstStyle/>
          <a:p>
            <a:pPr eaLnBrk="1" hangingPunct="1"/>
            <a:r>
              <a:rPr lang="en-US"/>
              <a:t>Security and Testing</a:t>
            </a:r>
          </a:p>
        </p:txBody>
      </p:sp>
      <p:sp>
        <p:nvSpPr>
          <p:cNvPr id="205828" name="Rectangle 3"/>
          <p:cNvSpPr>
            <a:spLocks noGrp="1" noChangeArrowheads="1"/>
          </p:cNvSpPr>
          <p:nvPr>
            <p:ph type="body" idx="1"/>
          </p:nvPr>
        </p:nvSpPr>
        <p:spPr>
          <a:xfrm>
            <a:off x="685800" y="1447800"/>
            <a:ext cx="8077200" cy="4724400"/>
          </a:xfrm>
        </p:spPr>
        <p:txBody>
          <a:bodyPr/>
          <a:lstStyle/>
          <a:p>
            <a:pPr eaLnBrk="1" hangingPunct="1">
              <a:lnSpc>
                <a:spcPct val="90000"/>
              </a:lnSpc>
              <a:spcAft>
                <a:spcPts val="600"/>
              </a:spcAft>
            </a:pPr>
            <a:r>
              <a:rPr lang="en-US" sz="2800" dirty="0"/>
              <a:t>Closed source advocates might argue</a:t>
            </a:r>
          </a:p>
          <a:p>
            <a:pPr lvl="1" eaLnBrk="1" hangingPunct="1">
              <a:lnSpc>
                <a:spcPct val="90000"/>
              </a:lnSpc>
              <a:spcAft>
                <a:spcPts val="600"/>
              </a:spcAft>
            </a:pPr>
            <a:r>
              <a:rPr lang="en-US" sz="2400" dirty="0"/>
              <a:t>Closed source has “open source” alpha testing, where flaws found at (higher) open source rate</a:t>
            </a:r>
          </a:p>
          <a:p>
            <a:pPr lvl="1" eaLnBrk="1" hangingPunct="1">
              <a:lnSpc>
                <a:spcPct val="90000"/>
              </a:lnSpc>
              <a:spcAft>
                <a:spcPts val="600"/>
              </a:spcAft>
            </a:pPr>
            <a:r>
              <a:rPr lang="en-US" sz="2400" dirty="0"/>
              <a:t>Followed by closed source beta testing and use, giving attackers the (lower) closed source rate</a:t>
            </a:r>
          </a:p>
          <a:p>
            <a:pPr lvl="1" eaLnBrk="1" hangingPunct="1">
              <a:lnSpc>
                <a:spcPct val="90000"/>
              </a:lnSpc>
              <a:spcAft>
                <a:spcPts val="600"/>
              </a:spcAft>
            </a:pPr>
            <a:r>
              <a:rPr lang="en-US" sz="2400" dirty="0"/>
              <a:t>Does this give closed source an advantage?</a:t>
            </a:r>
          </a:p>
          <a:p>
            <a:pPr eaLnBrk="1" hangingPunct="1">
              <a:lnSpc>
                <a:spcPct val="90000"/>
              </a:lnSpc>
              <a:spcAft>
                <a:spcPts val="600"/>
              </a:spcAft>
            </a:pPr>
            <a:r>
              <a:rPr lang="en-US" sz="2800" dirty="0"/>
              <a:t>Alpha testing is minor part of total testing</a:t>
            </a:r>
          </a:p>
          <a:p>
            <a:pPr lvl="1" eaLnBrk="1" hangingPunct="1">
              <a:lnSpc>
                <a:spcPct val="90000"/>
              </a:lnSpc>
              <a:spcAft>
                <a:spcPts val="600"/>
              </a:spcAft>
            </a:pPr>
            <a:r>
              <a:rPr lang="en-US" sz="2400" dirty="0"/>
              <a:t>Recall, first to market advantage </a:t>
            </a:r>
          </a:p>
          <a:p>
            <a:pPr lvl="1" eaLnBrk="1" hangingPunct="1">
              <a:lnSpc>
                <a:spcPct val="90000"/>
              </a:lnSpc>
              <a:spcAft>
                <a:spcPts val="600"/>
              </a:spcAft>
            </a:pPr>
            <a:r>
              <a:rPr lang="en-US" sz="2400" dirty="0"/>
              <a:t>Products rushed to market</a:t>
            </a:r>
          </a:p>
          <a:p>
            <a:pPr eaLnBrk="1" hangingPunct="1">
              <a:lnSpc>
                <a:spcPct val="90000"/>
              </a:lnSpc>
              <a:spcAft>
                <a:spcPts val="600"/>
              </a:spcAft>
            </a:pPr>
            <a:r>
              <a:rPr lang="en-US" sz="2800" dirty="0"/>
              <a:t>Probably no real advantage for closed source</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BD2B087-C4D7-0649-AA22-41238F0C5C28}" type="slidenum">
              <a:rPr lang="en-US" smtClean="0">
                <a:latin typeface="Times New Roman" charset="0"/>
              </a:rPr>
              <a:pPr/>
              <a:t>191</a:t>
            </a:fld>
            <a:endParaRPr lang="en-US" smtClean="0">
              <a:latin typeface="Times New Roman" charset="0"/>
            </a:endParaRPr>
          </a:p>
        </p:txBody>
      </p:sp>
      <p:sp>
        <p:nvSpPr>
          <p:cNvPr id="206851" name="Rectangle 2"/>
          <p:cNvSpPr>
            <a:spLocks noGrp="1" noChangeArrowheads="1"/>
          </p:cNvSpPr>
          <p:nvPr>
            <p:ph type="title"/>
          </p:nvPr>
        </p:nvSpPr>
        <p:spPr/>
        <p:txBody>
          <a:bodyPr/>
          <a:lstStyle/>
          <a:p>
            <a:pPr eaLnBrk="1" hangingPunct="1"/>
            <a:r>
              <a:rPr lang="en-US"/>
              <a:t>Security and Testing</a:t>
            </a:r>
          </a:p>
        </p:txBody>
      </p:sp>
      <p:sp>
        <p:nvSpPr>
          <p:cNvPr id="206852" name="Rectangle 3"/>
          <p:cNvSpPr>
            <a:spLocks noGrp="1" noChangeArrowheads="1"/>
          </p:cNvSpPr>
          <p:nvPr>
            <p:ph type="body" idx="1"/>
          </p:nvPr>
        </p:nvSpPr>
        <p:spPr>
          <a:xfrm>
            <a:off x="685800" y="1828800"/>
            <a:ext cx="8001000" cy="4343400"/>
          </a:xfrm>
        </p:spPr>
        <p:txBody>
          <a:bodyPr/>
          <a:lstStyle/>
          <a:p>
            <a:pPr eaLnBrk="1" hangingPunct="1">
              <a:spcAft>
                <a:spcPts val="600"/>
              </a:spcAft>
            </a:pPr>
            <a:r>
              <a:rPr lang="en-US" sz="2800" dirty="0"/>
              <a:t>No security difference between open and closed source?</a:t>
            </a:r>
          </a:p>
          <a:p>
            <a:pPr eaLnBrk="1" hangingPunct="1">
              <a:spcAft>
                <a:spcPts val="600"/>
              </a:spcAft>
            </a:pPr>
            <a:r>
              <a:rPr lang="en-US" sz="2800" dirty="0"/>
              <a:t>Provided that flaws are found “linearly”</a:t>
            </a:r>
          </a:p>
          <a:p>
            <a:pPr eaLnBrk="1" hangingPunct="1">
              <a:spcAft>
                <a:spcPts val="600"/>
              </a:spcAft>
            </a:pPr>
            <a:r>
              <a:rPr lang="en-US" sz="2800" dirty="0"/>
              <a:t>Is this valid?</a:t>
            </a:r>
          </a:p>
          <a:p>
            <a:pPr lvl="1" eaLnBrk="1" hangingPunct="1">
              <a:spcAft>
                <a:spcPts val="600"/>
              </a:spcAft>
            </a:pPr>
            <a:r>
              <a:rPr lang="en-US" sz="2400" dirty="0"/>
              <a:t>Empirical results show security improves linearly with testing</a:t>
            </a:r>
          </a:p>
          <a:p>
            <a:pPr lvl="1" eaLnBrk="1" hangingPunct="1">
              <a:spcAft>
                <a:spcPts val="600"/>
              </a:spcAft>
            </a:pPr>
            <a:r>
              <a:rPr lang="en-US" sz="2400" dirty="0"/>
              <a:t>Conventional wisdom is that this is the case for large and complex software systems</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75BF83D-3719-844D-B823-E22359ADBF2D}" type="slidenum">
              <a:rPr lang="en-US" smtClean="0">
                <a:latin typeface="Times New Roman" charset="0"/>
              </a:rPr>
              <a:pPr/>
              <a:t>192</a:t>
            </a:fld>
            <a:endParaRPr lang="en-US" smtClean="0">
              <a:latin typeface="Times New Roman" charset="0"/>
            </a:endParaRPr>
          </a:p>
        </p:txBody>
      </p:sp>
      <p:sp>
        <p:nvSpPr>
          <p:cNvPr id="207875" name="Rectangle 2"/>
          <p:cNvSpPr>
            <a:spLocks noGrp="1" noChangeArrowheads="1"/>
          </p:cNvSpPr>
          <p:nvPr>
            <p:ph type="title"/>
          </p:nvPr>
        </p:nvSpPr>
        <p:spPr/>
        <p:txBody>
          <a:bodyPr/>
          <a:lstStyle/>
          <a:p>
            <a:pPr eaLnBrk="1" hangingPunct="1"/>
            <a:r>
              <a:rPr lang="en-US"/>
              <a:t>Security and Testing</a:t>
            </a:r>
          </a:p>
        </p:txBody>
      </p:sp>
      <p:sp>
        <p:nvSpPr>
          <p:cNvPr id="207876" name="Rectangle 3"/>
          <p:cNvSpPr>
            <a:spLocks noGrp="1" noChangeArrowheads="1"/>
          </p:cNvSpPr>
          <p:nvPr>
            <p:ph type="body" idx="1"/>
          </p:nvPr>
        </p:nvSpPr>
        <p:spPr/>
        <p:txBody>
          <a:bodyPr/>
          <a:lstStyle/>
          <a:p>
            <a:pPr eaLnBrk="1" hangingPunct="1">
              <a:lnSpc>
                <a:spcPct val="90000"/>
              </a:lnSpc>
              <a:spcAft>
                <a:spcPts val="600"/>
              </a:spcAft>
            </a:pPr>
            <a:r>
              <a:rPr lang="en-US" dirty="0"/>
              <a:t>The fundamental problem</a:t>
            </a:r>
          </a:p>
          <a:p>
            <a:pPr lvl="1" eaLnBrk="1" hangingPunct="1">
              <a:lnSpc>
                <a:spcPct val="90000"/>
              </a:lnSpc>
              <a:spcAft>
                <a:spcPts val="600"/>
              </a:spcAft>
            </a:pPr>
            <a:r>
              <a:rPr lang="en-US" dirty="0"/>
              <a:t>Good guys must find (almost) all flaws</a:t>
            </a:r>
          </a:p>
          <a:p>
            <a:pPr lvl="1" eaLnBrk="1" hangingPunct="1">
              <a:lnSpc>
                <a:spcPct val="90000"/>
              </a:lnSpc>
              <a:spcAft>
                <a:spcPts val="600"/>
              </a:spcAft>
            </a:pPr>
            <a:r>
              <a:rPr lang="en-US" dirty="0"/>
              <a:t>Bad guy only needs 1 (exploitable) flaw</a:t>
            </a:r>
          </a:p>
          <a:p>
            <a:pPr eaLnBrk="1" hangingPunct="1">
              <a:lnSpc>
                <a:spcPct val="90000"/>
              </a:lnSpc>
              <a:spcAft>
                <a:spcPts val="600"/>
              </a:spcAft>
            </a:pPr>
            <a:r>
              <a:rPr lang="en-US" dirty="0"/>
              <a:t>Software reliability far more difficult in security than elsewhere</a:t>
            </a:r>
          </a:p>
          <a:p>
            <a:pPr eaLnBrk="1" hangingPunct="1">
              <a:lnSpc>
                <a:spcPct val="90000"/>
              </a:lnSpc>
              <a:spcAft>
                <a:spcPts val="600"/>
              </a:spcAft>
            </a:pPr>
            <a:r>
              <a:rPr lang="en-US" dirty="0"/>
              <a:t>How much more difficult?</a:t>
            </a:r>
          </a:p>
          <a:p>
            <a:pPr lvl="1" eaLnBrk="1" hangingPunct="1">
              <a:lnSpc>
                <a:spcPct val="90000"/>
              </a:lnSpc>
              <a:spcAft>
                <a:spcPts val="600"/>
              </a:spcAft>
            </a:pPr>
            <a:r>
              <a:rPr lang="en-US" dirty="0"/>
              <a:t>See the next slide…</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A11C675-2835-564B-9AEE-3A892C02CB17}" type="slidenum">
              <a:rPr lang="en-US" smtClean="0">
                <a:latin typeface="Times New Roman" charset="0"/>
              </a:rPr>
              <a:pPr/>
              <a:t>193</a:t>
            </a:fld>
            <a:endParaRPr lang="en-US" smtClean="0">
              <a:latin typeface="Times New Roman" charset="0"/>
            </a:endParaRPr>
          </a:p>
        </p:txBody>
      </p:sp>
      <p:sp>
        <p:nvSpPr>
          <p:cNvPr id="208899" name="Rectangle 2"/>
          <p:cNvSpPr>
            <a:spLocks noGrp="1" noChangeArrowheads="1"/>
          </p:cNvSpPr>
          <p:nvPr>
            <p:ph type="title"/>
          </p:nvPr>
        </p:nvSpPr>
        <p:spPr>
          <a:xfrm>
            <a:off x="457200" y="609600"/>
            <a:ext cx="8229600" cy="1219200"/>
          </a:xfrm>
        </p:spPr>
        <p:txBody>
          <a:bodyPr/>
          <a:lstStyle/>
          <a:p>
            <a:pPr eaLnBrk="1" hangingPunct="1"/>
            <a:r>
              <a:rPr lang="en-US"/>
              <a:t>Security Testing: Do the Math</a:t>
            </a:r>
          </a:p>
        </p:txBody>
      </p:sp>
      <p:sp>
        <p:nvSpPr>
          <p:cNvPr id="414723" name="Rectangle 3"/>
          <p:cNvSpPr>
            <a:spLocks noGrp="1" noChangeArrowheads="1"/>
          </p:cNvSpPr>
          <p:nvPr>
            <p:ph type="body" idx="1"/>
          </p:nvPr>
        </p:nvSpPr>
        <p:spPr>
          <a:xfrm>
            <a:off x="685800" y="1828800"/>
            <a:ext cx="7772400" cy="4267200"/>
          </a:xfrm>
        </p:spPr>
        <p:txBody>
          <a:bodyPr/>
          <a:lstStyle/>
          <a:p>
            <a:pPr eaLnBrk="1" hangingPunct="1">
              <a:lnSpc>
                <a:spcPct val="95000"/>
              </a:lnSpc>
              <a:spcAft>
                <a:spcPts val="600"/>
              </a:spcAft>
            </a:pPr>
            <a:r>
              <a:rPr lang="en-US" sz="2400" dirty="0"/>
              <a:t>Recall that </a:t>
            </a:r>
            <a:r>
              <a:rPr lang="en-US" sz="2400" dirty="0">
                <a:latin typeface="Times-Roman" charset="0"/>
              </a:rPr>
              <a:t>MTBF = </a:t>
            </a:r>
            <a:r>
              <a:rPr lang="en-US" sz="2400" dirty="0" err="1">
                <a:latin typeface="Times-Roman" charset="0"/>
              </a:rPr>
              <a:t>t</a:t>
            </a:r>
            <a:r>
              <a:rPr lang="en-US" sz="2400" dirty="0">
                <a:latin typeface="Times-Roman" charset="0"/>
              </a:rPr>
              <a:t>/K</a:t>
            </a:r>
          </a:p>
          <a:p>
            <a:pPr eaLnBrk="1" hangingPunct="1">
              <a:lnSpc>
                <a:spcPct val="95000"/>
              </a:lnSpc>
              <a:spcAft>
                <a:spcPts val="600"/>
              </a:spcAft>
            </a:pPr>
            <a:r>
              <a:rPr lang="en-US" sz="2400" dirty="0"/>
              <a:t>Suppose 10</a:t>
            </a:r>
            <a:r>
              <a:rPr lang="en-US" sz="2400" baseline="30000" dirty="0"/>
              <a:t>6</a:t>
            </a:r>
            <a:r>
              <a:rPr lang="en-US" sz="2400" dirty="0"/>
              <a:t> security flaws in some software</a:t>
            </a:r>
          </a:p>
          <a:p>
            <a:pPr lvl="1" eaLnBrk="1" hangingPunct="1">
              <a:lnSpc>
                <a:spcPct val="95000"/>
              </a:lnSpc>
              <a:spcAft>
                <a:spcPts val="600"/>
              </a:spcAft>
            </a:pPr>
            <a:r>
              <a:rPr lang="en-US" sz="2000" dirty="0"/>
              <a:t>Say, Windows XP</a:t>
            </a:r>
          </a:p>
          <a:p>
            <a:pPr eaLnBrk="1" hangingPunct="1">
              <a:lnSpc>
                <a:spcPct val="95000"/>
              </a:lnSpc>
              <a:spcAft>
                <a:spcPts val="600"/>
              </a:spcAft>
            </a:pPr>
            <a:r>
              <a:rPr lang="en-US" sz="2400" dirty="0"/>
              <a:t>Suppose each bug has </a:t>
            </a:r>
            <a:r>
              <a:rPr lang="en-US" sz="2400" dirty="0">
                <a:latin typeface="Times-Roman" charset="0"/>
              </a:rPr>
              <a:t>MTBF</a:t>
            </a:r>
            <a:r>
              <a:rPr lang="en-US" sz="2400" dirty="0"/>
              <a:t> of 10</a:t>
            </a:r>
            <a:r>
              <a:rPr lang="en-US" sz="2400" baseline="30000" dirty="0"/>
              <a:t>9</a:t>
            </a:r>
            <a:r>
              <a:rPr lang="en-US" sz="2400" dirty="0"/>
              <a:t> hours</a:t>
            </a:r>
          </a:p>
          <a:p>
            <a:pPr eaLnBrk="1" hangingPunct="1">
              <a:lnSpc>
                <a:spcPct val="95000"/>
              </a:lnSpc>
              <a:spcAft>
                <a:spcPts val="600"/>
              </a:spcAft>
            </a:pPr>
            <a:r>
              <a:rPr lang="en-US" sz="2400" dirty="0"/>
              <a:t>Expect to find 1 bug for every 10</a:t>
            </a:r>
            <a:r>
              <a:rPr lang="en-US" sz="2400" baseline="30000" dirty="0"/>
              <a:t>3</a:t>
            </a:r>
            <a:r>
              <a:rPr lang="en-US" sz="2400" dirty="0"/>
              <a:t> hours testing</a:t>
            </a:r>
          </a:p>
          <a:p>
            <a:pPr eaLnBrk="1" hangingPunct="1">
              <a:lnSpc>
                <a:spcPct val="95000"/>
              </a:lnSpc>
              <a:spcAft>
                <a:spcPts val="600"/>
              </a:spcAft>
            </a:pPr>
            <a:r>
              <a:rPr lang="en-US" sz="2400" dirty="0"/>
              <a:t>Good guys spend 10</a:t>
            </a:r>
            <a:r>
              <a:rPr lang="en-US" sz="2400" baseline="30000" dirty="0"/>
              <a:t>7</a:t>
            </a:r>
            <a:r>
              <a:rPr lang="en-US" sz="2400" dirty="0"/>
              <a:t> hours testing:</a:t>
            </a:r>
            <a:r>
              <a:rPr lang="en-US" sz="2400" dirty="0">
                <a:sym typeface="Symbol" charset="2"/>
              </a:rPr>
              <a:t> </a:t>
            </a:r>
            <a:r>
              <a:rPr lang="en-US" sz="2400" b="1" dirty="0">
                <a:solidFill>
                  <a:schemeClr val="accent2"/>
                </a:solidFill>
              </a:rPr>
              <a:t>find 10</a:t>
            </a:r>
            <a:r>
              <a:rPr lang="en-US" sz="2400" b="1" baseline="30000" dirty="0">
                <a:solidFill>
                  <a:schemeClr val="accent2"/>
                </a:solidFill>
              </a:rPr>
              <a:t>4</a:t>
            </a:r>
            <a:r>
              <a:rPr lang="en-US" sz="2400" b="1" dirty="0">
                <a:solidFill>
                  <a:schemeClr val="accent2"/>
                </a:solidFill>
              </a:rPr>
              <a:t> bugs</a:t>
            </a:r>
            <a:endParaRPr lang="en-US" sz="2400" dirty="0"/>
          </a:p>
          <a:p>
            <a:pPr lvl="1" eaLnBrk="1" hangingPunct="1">
              <a:lnSpc>
                <a:spcPct val="95000"/>
              </a:lnSpc>
              <a:spcAft>
                <a:spcPts val="600"/>
              </a:spcAft>
            </a:pPr>
            <a:r>
              <a:rPr lang="en-US" sz="2000" dirty="0"/>
              <a:t>Good guys have found 1% of all the bugs</a:t>
            </a:r>
          </a:p>
          <a:p>
            <a:pPr eaLnBrk="1" hangingPunct="1">
              <a:lnSpc>
                <a:spcPct val="95000"/>
              </a:lnSpc>
              <a:spcAft>
                <a:spcPts val="600"/>
              </a:spcAft>
            </a:pPr>
            <a:r>
              <a:rPr lang="en-US" sz="2400" dirty="0"/>
              <a:t>Trudy spends 10</a:t>
            </a:r>
            <a:r>
              <a:rPr lang="en-US" sz="2400" baseline="30000" dirty="0"/>
              <a:t>3</a:t>
            </a:r>
            <a:r>
              <a:rPr lang="en-US" sz="2400" dirty="0"/>
              <a:t> hours of testing: </a:t>
            </a:r>
            <a:r>
              <a:rPr lang="en-US" sz="2400" b="1" dirty="0">
                <a:solidFill>
                  <a:schemeClr val="accent2"/>
                </a:solidFill>
              </a:rPr>
              <a:t>finds 1 bug</a:t>
            </a:r>
            <a:endParaRPr lang="en-US" sz="2400" dirty="0">
              <a:solidFill>
                <a:schemeClr val="accent2"/>
              </a:solidFill>
            </a:endParaRPr>
          </a:p>
          <a:p>
            <a:pPr eaLnBrk="1" hangingPunct="1">
              <a:lnSpc>
                <a:spcPct val="95000"/>
              </a:lnSpc>
              <a:spcAft>
                <a:spcPts val="600"/>
              </a:spcAft>
            </a:pPr>
            <a:r>
              <a:rPr lang="en-US" sz="2400" dirty="0"/>
              <a:t>Chance good guys found Trudy’s bug is only </a:t>
            </a:r>
            <a:r>
              <a:rPr lang="en-US" sz="2400" b="1" dirty="0">
                <a:solidFill>
                  <a:srgbClr val="FF0000"/>
                </a:solidFill>
              </a:rPr>
              <a:t>1%</a:t>
            </a:r>
            <a:r>
              <a:rPr lang="en-US" sz="2400" dirty="0"/>
              <a:t> !!!</a:t>
            </a:r>
            <a:endParaRPr lang="en-US" sz="2400"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box(out)">
                                      <p:cBhvr>
                                        <p:cTn id="7" dur="500"/>
                                        <p:tgtEl>
                                          <p:spTgt spid="414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Effect transition="in" filter="box(out)">
                                      <p:cBhvr>
                                        <p:cTn id="12" dur="500"/>
                                        <p:tgtEl>
                                          <p:spTgt spid="414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4723">
                                            <p:txEl>
                                              <p:pRg st="2" end="2"/>
                                            </p:txEl>
                                          </p:spTgt>
                                        </p:tgtEl>
                                        <p:attrNameLst>
                                          <p:attrName>style.visibility</p:attrName>
                                        </p:attrNameLst>
                                      </p:cBhvr>
                                      <p:to>
                                        <p:strVal val="visible"/>
                                      </p:to>
                                    </p:set>
                                    <p:animEffect transition="in" filter="box(out)">
                                      <p:cBhvr>
                                        <p:cTn id="17" dur="500"/>
                                        <p:tgtEl>
                                          <p:spTgt spid="414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4723">
                                            <p:txEl>
                                              <p:pRg st="3" end="3"/>
                                            </p:txEl>
                                          </p:spTgt>
                                        </p:tgtEl>
                                        <p:attrNameLst>
                                          <p:attrName>style.visibility</p:attrName>
                                        </p:attrNameLst>
                                      </p:cBhvr>
                                      <p:to>
                                        <p:strVal val="visible"/>
                                      </p:to>
                                    </p:set>
                                    <p:animEffect transition="in" filter="box(out)">
                                      <p:cBhvr>
                                        <p:cTn id="22" dur="500"/>
                                        <p:tgtEl>
                                          <p:spTgt spid="414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14723">
                                            <p:txEl>
                                              <p:pRg st="4" end="4"/>
                                            </p:txEl>
                                          </p:spTgt>
                                        </p:tgtEl>
                                        <p:attrNameLst>
                                          <p:attrName>style.visibility</p:attrName>
                                        </p:attrNameLst>
                                      </p:cBhvr>
                                      <p:to>
                                        <p:strVal val="visible"/>
                                      </p:to>
                                    </p:set>
                                    <p:animEffect transition="in" filter="box(out)">
                                      <p:cBhvr>
                                        <p:cTn id="27" dur="500"/>
                                        <p:tgtEl>
                                          <p:spTgt spid="414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14723">
                                            <p:txEl>
                                              <p:pRg st="5" end="5"/>
                                            </p:txEl>
                                          </p:spTgt>
                                        </p:tgtEl>
                                        <p:attrNameLst>
                                          <p:attrName>style.visibility</p:attrName>
                                        </p:attrNameLst>
                                      </p:cBhvr>
                                      <p:to>
                                        <p:strVal val="visible"/>
                                      </p:to>
                                    </p:set>
                                    <p:animEffect transition="in" filter="box(out)">
                                      <p:cBhvr>
                                        <p:cTn id="32" dur="500"/>
                                        <p:tgtEl>
                                          <p:spTgt spid="414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14723">
                                            <p:txEl>
                                              <p:pRg st="6" end="6"/>
                                            </p:txEl>
                                          </p:spTgt>
                                        </p:tgtEl>
                                        <p:attrNameLst>
                                          <p:attrName>style.visibility</p:attrName>
                                        </p:attrNameLst>
                                      </p:cBhvr>
                                      <p:to>
                                        <p:strVal val="visible"/>
                                      </p:to>
                                    </p:set>
                                    <p:animEffect transition="in" filter="box(out)">
                                      <p:cBhvr>
                                        <p:cTn id="37" dur="500"/>
                                        <p:tgtEl>
                                          <p:spTgt spid="414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14723">
                                            <p:txEl>
                                              <p:pRg st="7" end="7"/>
                                            </p:txEl>
                                          </p:spTgt>
                                        </p:tgtEl>
                                        <p:attrNameLst>
                                          <p:attrName>style.visibility</p:attrName>
                                        </p:attrNameLst>
                                      </p:cBhvr>
                                      <p:to>
                                        <p:strVal val="visible"/>
                                      </p:to>
                                    </p:set>
                                    <p:animEffect transition="in" filter="box(out)">
                                      <p:cBhvr>
                                        <p:cTn id="42" dur="500"/>
                                        <p:tgtEl>
                                          <p:spTgt spid="4147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14723">
                                            <p:txEl>
                                              <p:pRg st="8" end="8"/>
                                            </p:txEl>
                                          </p:spTgt>
                                        </p:tgtEl>
                                        <p:attrNameLst>
                                          <p:attrName>style.visibility</p:attrName>
                                        </p:attrNameLst>
                                      </p:cBhvr>
                                      <p:to>
                                        <p:strVal val="visible"/>
                                      </p:to>
                                    </p:set>
                                    <p:animEffect transition="in" filter="box(out)">
                                      <p:cBhvr>
                                        <p:cTn id="47" dur="500"/>
                                        <p:tgtEl>
                                          <p:spTgt spid="414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2" autoUpdateAnimBg="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B56AD02-BBC9-CB4E-810F-7AD2ABB96C01}" type="slidenum">
              <a:rPr lang="en-US" smtClean="0">
                <a:latin typeface="Times New Roman" charset="0"/>
              </a:rPr>
              <a:pPr/>
              <a:t>194</a:t>
            </a:fld>
            <a:endParaRPr lang="en-US" smtClean="0">
              <a:latin typeface="Times New Roman" charset="0"/>
            </a:endParaRPr>
          </a:p>
        </p:txBody>
      </p:sp>
      <p:sp>
        <p:nvSpPr>
          <p:cNvPr id="209923" name="Rectangle 2"/>
          <p:cNvSpPr>
            <a:spLocks noGrp="1" noChangeArrowheads="1"/>
          </p:cNvSpPr>
          <p:nvPr>
            <p:ph type="title"/>
          </p:nvPr>
        </p:nvSpPr>
        <p:spPr>
          <a:xfrm>
            <a:off x="685800" y="457200"/>
            <a:ext cx="7772400" cy="1143000"/>
          </a:xfrm>
        </p:spPr>
        <p:txBody>
          <a:bodyPr/>
          <a:lstStyle/>
          <a:p>
            <a:pPr eaLnBrk="1" hangingPunct="1"/>
            <a:r>
              <a:rPr lang="en-US"/>
              <a:t>Software Development</a:t>
            </a:r>
          </a:p>
        </p:txBody>
      </p:sp>
      <p:sp>
        <p:nvSpPr>
          <p:cNvPr id="209924" name="Rectangle 3"/>
          <p:cNvSpPr>
            <a:spLocks noGrp="1" noChangeArrowheads="1"/>
          </p:cNvSpPr>
          <p:nvPr>
            <p:ph type="body" idx="1"/>
          </p:nvPr>
        </p:nvSpPr>
        <p:spPr>
          <a:xfrm>
            <a:off x="685800" y="1752600"/>
            <a:ext cx="7010400" cy="4267200"/>
          </a:xfrm>
        </p:spPr>
        <p:txBody>
          <a:bodyPr/>
          <a:lstStyle/>
          <a:p>
            <a:pPr eaLnBrk="1" hangingPunct="1">
              <a:lnSpc>
                <a:spcPct val="90000"/>
              </a:lnSpc>
              <a:spcAft>
                <a:spcPts val="600"/>
              </a:spcAft>
            </a:pPr>
            <a:r>
              <a:rPr lang="en-US" sz="2800" dirty="0"/>
              <a:t>General software development model</a:t>
            </a:r>
          </a:p>
          <a:p>
            <a:pPr lvl="1" eaLnBrk="1" hangingPunct="1">
              <a:lnSpc>
                <a:spcPct val="90000"/>
              </a:lnSpc>
              <a:spcAft>
                <a:spcPts val="600"/>
              </a:spcAft>
            </a:pPr>
            <a:r>
              <a:rPr lang="en-US" sz="2400" dirty="0"/>
              <a:t>Specify</a:t>
            </a:r>
          </a:p>
          <a:p>
            <a:pPr lvl="1" eaLnBrk="1" hangingPunct="1">
              <a:lnSpc>
                <a:spcPct val="90000"/>
              </a:lnSpc>
              <a:spcAft>
                <a:spcPts val="600"/>
              </a:spcAft>
            </a:pPr>
            <a:r>
              <a:rPr lang="en-US" sz="2400" dirty="0"/>
              <a:t>Design</a:t>
            </a:r>
          </a:p>
          <a:p>
            <a:pPr lvl="1" eaLnBrk="1" hangingPunct="1">
              <a:lnSpc>
                <a:spcPct val="90000"/>
              </a:lnSpc>
              <a:spcAft>
                <a:spcPts val="600"/>
              </a:spcAft>
            </a:pPr>
            <a:r>
              <a:rPr lang="en-US" sz="2400" dirty="0"/>
              <a:t>Implement</a:t>
            </a:r>
          </a:p>
          <a:p>
            <a:pPr lvl="1" eaLnBrk="1" hangingPunct="1">
              <a:lnSpc>
                <a:spcPct val="90000"/>
              </a:lnSpc>
              <a:spcAft>
                <a:spcPts val="600"/>
              </a:spcAft>
            </a:pPr>
            <a:r>
              <a:rPr lang="en-US" sz="2400" dirty="0"/>
              <a:t>Test</a:t>
            </a:r>
          </a:p>
          <a:p>
            <a:pPr lvl="1" eaLnBrk="1" hangingPunct="1">
              <a:lnSpc>
                <a:spcPct val="90000"/>
              </a:lnSpc>
              <a:spcAft>
                <a:spcPts val="600"/>
              </a:spcAft>
            </a:pPr>
            <a:r>
              <a:rPr lang="en-US" sz="2400" dirty="0"/>
              <a:t>Review</a:t>
            </a:r>
          </a:p>
          <a:p>
            <a:pPr lvl="1" eaLnBrk="1" hangingPunct="1">
              <a:lnSpc>
                <a:spcPct val="90000"/>
              </a:lnSpc>
              <a:spcAft>
                <a:spcPts val="600"/>
              </a:spcAft>
            </a:pPr>
            <a:r>
              <a:rPr lang="en-US" sz="2400" dirty="0"/>
              <a:t>Document</a:t>
            </a:r>
          </a:p>
          <a:p>
            <a:pPr lvl="1" eaLnBrk="1" hangingPunct="1">
              <a:lnSpc>
                <a:spcPct val="90000"/>
              </a:lnSpc>
              <a:spcAft>
                <a:spcPts val="600"/>
              </a:spcAft>
            </a:pPr>
            <a:r>
              <a:rPr lang="en-US" sz="2400" dirty="0"/>
              <a:t>Manage</a:t>
            </a:r>
          </a:p>
          <a:p>
            <a:pPr lvl="1" eaLnBrk="1" hangingPunct="1">
              <a:lnSpc>
                <a:spcPct val="90000"/>
              </a:lnSpc>
              <a:spcAft>
                <a:spcPts val="600"/>
              </a:spcAft>
            </a:pPr>
            <a:r>
              <a:rPr lang="en-US" sz="2400" dirty="0"/>
              <a:t>Maintain</a:t>
            </a:r>
          </a:p>
        </p:txBody>
      </p:sp>
      <p:pic>
        <p:nvPicPr>
          <p:cNvPr id="209925" name="Picture 6" descr="Communication 167.tiff                                         000675D6Macintosh HD                   BC93A1CC:"/>
          <p:cNvPicPr>
            <a:picLocks noChangeAspect="1" noChangeArrowheads="1"/>
          </p:cNvPicPr>
          <p:nvPr/>
        </p:nvPicPr>
        <p:blipFill>
          <a:blip r:embed="rId2"/>
          <a:srcRect/>
          <a:stretch>
            <a:fillRect/>
          </a:stretch>
        </p:blipFill>
        <p:spPr bwMode="auto">
          <a:xfrm>
            <a:off x="3733800" y="2865438"/>
            <a:ext cx="3048000" cy="2433637"/>
          </a:xfrm>
          <a:prstGeom prst="rect">
            <a:avLst/>
          </a:prstGeom>
          <a:noFill/>
          <a:ln w="9525">
            <a:noFill/>
            <a:miter lim="800000"/>
            <a:headEnd/>
            <a:tailEnd/>
          </a:ln>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9707900-4292-8A48-9546-A5F59C79C92C}" type="slidenum">
              <a:rPr lang="en-US" smtClean="0">
                <a:latin typeface="Times New Roman" charset="0"/>
              </a:rPr>
              <a:pPr/>
              <a:t>195</a:t>
            </a:fld>
            <a:endParaRPr lang="en-US" smtClean="0">
              <a:latin typeface="Times New Roman" charset="0"/>
            </a:endParaRPr>
          </a:p>
        </p:txBody>
      </p:sp>
      <p:sp>
        <p:nvSpPr>
          <p:cNvPr id="210947" name="Rectangle 2"/>
          <p:cNvSpPr>
            <a:spLocks noGrp="1" noChangeArrowheads="1"/>
          </p:cNvSpPr>
          <p:nvPr>
            <p:ph type="title"/>
          </p:nvPr>
        </p:nvSpPr>
        <p:spPr>
          <a:xfrm>
            <a:off x="457200" y="228600"/>
            <a:ext cx="8229600" cy="1600200"/>
          </a:xfrm>
        </p:spPr>
        <p:txBody>
          <a:bodyPr/>
          <a:lstStyle/>
          <a:p>
            <a:pPr eaLnBrk="1" hangingPunct="1"/>
            <a:r>
              <a:rPr lang="en-US"/>
              <a:t>Secure Software Development</a:t>
            </a:r>
          </a:p>
        </p:txBody>
      </p:sp>
      <p:sp>
        <p:nvSpPr>
          <p:cNvPr id="210948" name="Rectangle 3"/>
          <p:cNvSpPr>
            <a:spLocks noGrp="1" noChangeArrowheads="1"/>
          </p:cNvSpPr>
          <p:nvPr>
            <p:ph type="body" idx="1"/>
          </p:nvPr>
        </p:nvSpPr>
        <p:spPr>
          <a:xfrm>
            <a:off x="685800" y="1676400"/>
            <a:ext cx="8077200" cy="4419600"/>
          </a:xfrm>
        </p:spPr>
        <p:txBody>
          <a:bodyPr/>
          <a:lstStyle/>
          <a:p>
            <a:pPr eaLnBrk="1" hangingPunct="1">
              <a:spcAft>
                <a:spcPts val="600"/>
              </a:spcAft>
            </a:pPr>
            <a:r>
              <a:rPr lang="en-US" sz="2800" dirty="0"/>
              <a:t>Goal: move away from “penetrate and patch”</a:t>
            </a:r>
          </a:p>
          <a:p>
            <a:pPr eaLnBrk="1" hangingPunct="1">
              <a:spcAft>
                <a:spcPts val="600"/>
              </a:spcAft>
            </a:pPr>
            <a:r>
              <a:rPr lang="en-US" sz="2800" dirty="0"/>
              <a:t>Penetrate and patch will always exist</a:t>
            </a:r>
          </a:p>
          <a:p>
            <a:pPr lvl="1" eaLnBrk="1" hangingPunct="1">
              <a:spcAft>
                <a:spcPts val="600"/>
              </a:spcAft>
            </a:pPr>
            <a:r>
              <a:rPr lang="en-US" sz="2400" dirty="0"/>
              <a:t>But if more care taken in development, then fewer and less severe flaws to patch</a:t>
            </a:r>
          </a:p>
          <a:p>
            <a:pPr eaLnBrk="1" hangingPunct="1">
              <a:spcAft>
                <a:spcPts val="600"/>
              </a:spcAft>
            </a:pPr>
            <a:r>
              <a:rPr lang="en-US" sz="2800" dirty="0"/>
              <a:t>Secure software development not easy</a:t>
            </a:r>
          </a:p>
          <a:p>
            <a:pPr eaLnBrk="1" hangingPunct="1">
              <a:spcAft>
                <a:spcPts val="600"/>
              </a:spcAft>
            </a:pPr>
            <a:r>
              <a:rPr lang="en-US" sz="2800" dirty="0"/>
              <a:t>Much more time and effort required thru entire development process</a:t>
            </a:r>
          </a:p>
          <a:p>
            <a:pPr eaLnBrk="1" hangingPunct="1">
              <a:spcAft>
                <a:spcPts val="600"/>
              </a:spcAft>
            </a:pPr>
            <a:r>
              <a:rPr lang="en-US" sz="2800" dirty="0"/>
              <a:t>Today, little economic incentive for this!</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DD66E1A-C383-774E-8DA8-E9E11B40F838}" type="slidenum">
              <a:rPr lang="en-US" smtClean="0">
                <a:latin typeface="Times New Roman" charset="0"/>
              </a:rPr>
              <a:pPr/>
              <a:t>196</a:t>
            </a:fld>
            <a:endParaRPr lang="en-US" smtClean="0">
              <a:latin typeface="Times New Roman" charset="0"/>
            </a:endParaRPr>
          </a:p>
        </p:txBody>
      </p:sp>
      <p:sp>
        <p:nvSpPr>
          <p:cNvPr id="211971" name="Rectangle 2"/>
          <p:cNvSpPr>
            <a:spLocks noGrp="1" noChangeArrowheads="1"/>
          </p:cNvSpPr>
          <p:nvPr>
            <p:ph type="title"/>
          </p:nvPr>
        </p:nvSpPr>
        <p:spPr>
          <a:xfrm>
            <a:off x="381000" y="228600"/>
            <a:ext cx="8382000" cy="1600200"/>
          </a:xfrm>
        </p:spPr>
        <p:txBody>
          <a:bodyPr/>
          <a:lstStyle/>
          <a:p>
            <a:pPr eaLnBrk="1" hangingPunct="1"/>
            <a:r>
              <a:rPr lang="en-US"/>
              <a:t>Secure Software Development</a:t>
            </a:r>
          </a:p>
        </p:txBody>
      </p:sp>
      <p:sp>
        <p:nvSpPr>
          <p:cNvPr id="211972" name="Rectangle 3"/>
          <p:cNvSpPr>
            <a:spLocks noGrp="1" noChangeArrowheads="1"/>
          </p:cNvSpPr>
          <p:nvPr>
            <p:ph type="body" idx="1"/>
          </p:nvPr>
        </p:nvSpPr>
        <p:spPr>
          <a:xfrm>
            <a:off x="685800" y="1828800"/>
            <a:ext cx="7924800" cy="4267200"/>
          </a:xfrm>
        </p:spPr>
        <p:txBody>
          <a:bodyPr/>
          <a:lstStyle/>
          <a:p>
            <a:pPr eaLnBrk="1" hangingPunct="1">
              <a:lnSpc>
                <a:spcPct val="90000"/>
              </a:lnSpc>
              <a:spcAft>
                <a:spcPts val="600"/>
              </a:spcAft>
            </a:pPr>
            <a:r>
              <a:rPr lang="en-US" dirty="0"/>
              <a:t>We briefly discuss the following</a:t>
            </a:r>
          </a:p>
          <a:p>
            <a:pPr lvl="1" eaLnBrk="1" hangingPunct="1">
              <a:lnSpc>
                <a:spcPct val="90000"/>
              </a:lnSpc>
              <a:spcAft>
                <a:spcPts val="600"/>
              </a:spcAft>
            </a:pPr>
            <a:r>
              <a:rPr lang="en-US" dirty="0"/>
              <a:t>Design</a:t>
            </a:r>
          </a:p>
          <a:p>
            <a:pPr lvl="1" eaLnBrk="1" hangingPunct="1">
              <a:lnSpc>
                <a:spcPct val="90000"/>
              </a:lnSpc>
              <a:spcAft>
                <a:spcPts val="600"/>
              </a:spcAft>
            </a:pPr>
            <a:r>
              <a:rPr lang="en-US" dirty="0"/>
              <a:t>Hazard analysis </a:t>
            </a:r>
          </a:p>
          <a:p>
            <a:pPr lvl="1" eaLnBrk="1" hangingPunct="1">
              <a:lnSpc>
                <a:spcPct val="90000"/>
              </a:lnSpc>
              <a:spcAft>
                <a:spcPts val="600"/>
              </a:spcAft>
            </a:pPr>
            <a:r>
              <a:rPr lang="en-US" dirty="0"/>
              <a:t>Peer review</a:t>
            </a:r>
          </a:p>
          <a:p>
            <a:pPr lvl="1" eaLnBrk="1" hangingPunct="1">
              <a:lnSpc>
                <a:spcPct val="90000"/>
              </a:lnSpc>
              <a:spcAft>
                <a:spcPts val="600"/>
              </a:spcAft>
            </a:pPr>
            <a:r>
              <a:rPr lang="en-US" dirty="0"/>
              <a:t>Testing</a:t>
            </a:r>
          </a:p>
          <a:p>
            <a:pPr lvl="1" eaLnBrk="1" hangingPunct="1">
              <a:lnSpc>
                <a:spcPct val="90000"/>
              </a:lnSpc>
              <a:spcAft>
                <a:spcPts val="600"/>
              </a:spcAft>
            </a:pPr>
            <a:r>
              <a:rPr lang="en-US" dirty="0"/>
              <a:t>Configuration management</a:t>
            </a:r>
          </a:p>
          <a:p>
            <a:pPr lvl="1" eaLnBrk="1" hangingPunct="1">
              <a:lnSpc>
                <a:spcPct val="90000"/>
              </a:lnSpc>
              <a:spcAft>
                <a:spcPts val="600"/>
              </a:spcAft>
            </a:pPr>
            <a:r>
              <a:rPr lang="en-US" dirty="0"/>
              <a:t>Postmortem for mistakes</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D55B7E5-7190-D04C-9F62-E8DBE80FB94F}" type="slidenum">
              <a:rPr lang="en-US" smtClean="0">
                <a:latin typeface="Times New Roman" charset="0"/>
              </a:rPr>
              <a:pPr/>
              <a:t>197</a:t>
            </a:fld>
            <a:endParaRPr lang="en-US" smtClean="0">
              <a:latin typeface="Times New Roman" charset="0"/>
            </a:endParaRPr>
          </a:p>
        </p:txBody>
      </p:sp>
      <p:sp>
        <p:nvSpPr>
          <p:cNvPr id="212995" name="Rectangle 2"/>
          <p:cNvSpPr>
            <a:spLocks noGrp="1" noChangeArrowheads="1"/>
          </p:cNvSpPr>
          <p:nvPr>
            <p:ph type="title"/>
          </p:nvPr>
        </p:nvSpPr>
        <p:spPr>
          <a:xfrm>
            <a:off x="685800" y="457200"/>
            <a:ext cx="7772400" cy="1143000"/>
          </a:xfrm>
        </p:spPr>
        <p:txBody>
          <a:bodyPr/>
          <a:lstStyle/>
          <a:p>
            <a:pPr eaLnBrk="1" hangingPunct="1"/>
            <a:r>
              <a:rPr lang="en-US"/>
              <a:t>Design</a:t>
            </a:r>
          </a:p>
        </p:txBody>
      </p:sp>
      <p:sp>
        <p:nvSpPr>
          <p:cNvPr id="212996" name="Rectangle 3"/>
          <p:cNvSpPr>
            <a:spLocks noGrp="1" noChangeArrowheads="1"/>
          </p:cNvSpPr>
          <p:nvPr>
            <p:ph type="body" idx="1"/>
          </p:nvPr>
        </p:nvSpPr>
        <p:spPr>
          <a:xfrm>
            <a:off x="685800" y="1676400"/>
            <a:ext cx="7696200" cy="4419600"/>
          </a:xfrm>
        </p:spPr>
        <p:txBody>
          <a:bodyPr/>
          <a:lstStyle/>
          <a:p>
            <a:pPr eaLnBrk="1" hangingPunct="1">
              <a:lnSpc>
                <a:spcPct val="90000"/>
              </a:lnSpc>
              <a:spcAft>
                <a:spcPts val="600"/>
              </a:spcAft>
            </a:pPr>
            <a:r>
              <a:rPr lang="en-US" sz="2800" dirty="0"/>
              <a:t>Careful initial design</a:t>
            </a:r>
          </a:p>
          <a:p>
            <a:pPr eaLnBrk="1" hangingPunct="1">
              <a:lnSpc>
                <a:spcPct val="90000"/>
              </a:lnSpc>
              <a:spcAft>
                <a:spcPts val="600"/>
              </a:spcAft>
            </a:pPr>
            <a:r>
              <a:rPr lang="en-US" sz="2800" dirty="0"/>
              <a:t>Try to avoid high-level errors</a:t>
            </a:r>
          </a:p>
          <a:p>
            <a:pPr lvl="1" eaLnBrk="1" hangingPunct="1">
              <a:lnSpc>
                <a:spcPct val="90000"/>
              </a:lnSpc>
              <a:spcAft>
                <a:spcPts val="600"/>
              </a:spcAft>
            </a:pPr>
            <a:r>
              <a:rPr lang="en-US" sz="2400" dirty="0"/>
              <a:t>Such errors may be impossible to correct later</a:t>
            </a:r>
          </a:p>
          <a:p>
            <a:pPr lvl="1" eaLnBrk="1" hangingPunct="1">
              <a:lnSpc>
                <a:spcPct val="90000"/>
              </a:lnSpc>
              <a:spcAft>
                <a:spcPts val="600"/>
              </a:spcAft>
            </a:pPr>
            <a:r>
              <a:rPr lang="en-US" sz="2400" dirty="0"/>
              <a:t>Certainly costly to correct these errors later</a:t>
            </a:r>
          </a:p>
          <a:p>
            <a:pPr eaLnBrk="1" hangingPunct="1">
              <a:lnSpc>
                <a:spcPct val="90000"/>
              </a:lnSpc>
              <a:spcAft>
                <a:spcPts val="600"/>
              </a:spcAft>
            </a:pPr>
            <a:r>
              <a:rPr lang="en-US" sz="2800" dirty="0"/>
              <a:t>Verify assumptions, protocols, etc.</a:t>
            </a:r>
          </a:p>
          <a:p>
            <a:pPr eaLnBrk="1" hangingPunct="1">
              <a:lnSpc>
                <a:spcPct val="90000"/>
              </a:lnSpc>
              <a:spcAft>
                <a:spcPts val="600"/>
              </a:spcAft>
            </a:pPr>
            <a:r>
              <a:rPr lang="en-US" sz="2800" dirty="0"/>
              <a:t>Usually informal approach is used</a:t>
            </a:r>
          </a:p>
          <a:p>
            <a:pPr eaLnBrk="1" hangingPunct="1">
              <a:lnSpc>
                <a:spcPct val="90000"/>
              </a:lnSpc>
              <a:spcAft>
                <a:spcPts val="600"/>
              </a:spcAft>
            </a:pPr>
            <a:r>
              <a:rPr lang="en-US" sz="2800" dirty="0"/>
              <a:t>Formal methods</a:t>
            </a:r>
          </a:p>
          <a:p>
            <a:pPr lvl="1" eaLnBrk="1" hangingPunct="1">
              <a:lnSpc>
                <a:spcPct val="80000"/>
              </a:lnSpc>
              <a:spcAft>
                <a:spcPts val="600"/>
              </a:spcAft>
            </a:pPr>
            <a:r>
              <a:rPr lang="en-US" sz="2400" dirty="0"/>
              <a:t>Possible to rigorously </a:t>
            </a:r>
            <a:r>
              <a:rPr lang="en-US" sz="2400" b="1" dirty="0">
                <a:solidFill>
                  <a:schemeClr val="accent2"/>
                </a:solidFill>
              </a:rPr>
              <a:t>prove</a:t>
            </a:r>
            <a:r>
              <a:rPr lang="en-US" sz="2400" dirty="0"/>
              <a:t> design is correct</a:t>
            </a:r>
          </a:p>
          <a:p>
            <a:pPr lvl="1" eaLnBrk="1" hangingPunct="1">
              <a:lnSpc>
                <a:spcPct val="80000"/>
              </a:lnSpc>
              <a:spcAft>
                <a:spcPts val="600"/>
              </a:spcAft>
            </a:pPr>
            <a:r>
              <a:rPr lang="en-US" sz="2400" dirty="0"/>
              <a:t>In practice, only works in simple cases</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D8C3FDF-2020-AC4B-A0A5-FFBF34B9EE77}" type="slidenum">
              <a:rPr lang="en-US" smtClean="0">
                <a:latin typeface="Times New Roman" charset="0"/>
              </a:rPr>
              <a:pPr/>
              <a:t>198</a:t>
            </a:fld>
            <a:endParaRPr lang="en-US" smtClean="0">
              <a:latin typeface="Times New Roman" charset="0"/>
            </a:endParaRPr>
          </a:p>
        </p:txBody>
      </p:sp>
      <p:sp>
        <p:nvSpPr>
          <p:cNvPr id="214019" name="Rectangle 2"/>
          <p:cNvSpPr>
            <a:spLocks noGrp="1" noChangeArrowheads="1"/>
          </p:cNvSpPr>
          <p:nvPr>
            <p:ph type="title"/>
          </p:nvPr>
        </p:nvSpPr>
        <p:spPr>
          <a:xfrm>
            <a:off x="685800" y="304800"/>
            <a:ext cx="7848600" cy="1371600"/>
          </a:xfrm>
        </p:spPr>
        <p:txBody>
          <a:bodyPr/>
          <a:lstStyle/>
          <a:p>
            <a:pPr eaLnBrk="1" hangingPunct="1"/>
            <a:r>
              <a:rPr lang="en-US"/>
              <a:t>Hazard Analysis</a:t>
            </a:r>
          </a:p>
        </p:txBody>
      </p:sp>
      <p:sp>
        <p:nvSpPr>
          <p:cNvPr id="214020" name="Rectangle 3"/>
          <p:cNvSpPr>
            <a:spLocks noGrp="1" noChangeArrowheads="1"/>
          </p:cNvSpPr>
          <p:nvPr>
            <p:ph type="body" idx="1"/>
          </p:nvPr>
        </p:nvSpPr>
        <p:spPr>
          <a:xfrm>
            <a:off x="685800" y="1752600"/>
            <a:ext cx="7772400" cy="4267200"/>
          </a:xfrm>
        </p:spPr>
        <p:txBody>
          <a:bodyPr/>
          <a:lstStyle/>
          <a:p>
            <a:pPr eaLnBrk="1" hangingPunct="1">
              <a:spcAft>
                <a:spcPts val="600"/>
              </a:spcAft>
            </a:pPr>
            <a:r>
              <a:rPr lang="en-US" sz="2800" dirty="0"/>
              <a:t>Hazard analysis (or threat modeling)</a:t>
            </a:r>
          </a:p>
          <a:p>
            <a:pPr lvl="1" eaLnBrk="1" hangingPunct="1">
              <a:spcAft>
                <a:spcPts val="600"/>
              </a:spcAft>
            </a:pPr>
            <a:r>
              <a:rPr lang="en-US" sz="2400" dirty="0"/>
              <a:t>Develop hazard list</a:t>
            </a:r>
          </a:p>
          <a:p>
            <a:pPr lvl="1" eaLnBrk="1" hangingPunct="1">
              <a:spcAft>
                <a:spcPts val="600"/>
              </a:spcAft>
            </a:pPr>
            <a:r>
              <a:rPr lang="en-US" sz="2400" dirty="0"/>
              <a:t>List of what ifs</a:t>
            </a:r>
          </a:p>
          <a:p>
            <a:pPr lvl="1" eaLnBrk="1" hangingPunct="1">
              <a:spcAft>
                <a:spcPts val="600"/>
              </a:spcAft>
            </a:pPr>
            <a:r>
              <a:rPr lang="en-US" sz="2400" dirty="0" err="1"/>
              <a:t>Schneier’s</a:t>
            </a:r>
            <a:r>
              <a:rPr lang="en-US" sz="2400" dirty="0"/>
              <a:t> “attack tree”</a:t>
            </a:r>
          </a:p>
          <a:p>
            <a:pPr eaLnBrk="1" hangingPunct="1">
              <a:spcAft>
                <a:spcPts val="600"/>
              </a:spcAft>
            </a:pPr>
            <a:r>
              <a:rPr lang="en-US" sz="2800" dirty="0"/>
              <a:t>Many formal approaches</a:t>
            </a:r>
          </a:p>
          <a:p>
            <a:pPr lvl="1" eaLnBrk="1" hangingPunct="1">
              <a:spcAft>
                <a:spcPts val="600"/>
              </a:spcAft>
            </a:pPr>
            <a:r>
              <a:rPr lang="en-US" sz="2400" dirty="0"/>
              <a:t>Hazard and operability studies (HAZOP)</a:t>
            </a:r>
          </a:p>
          <a:p>
            <a:pPr lvl="1" eaLnBrk="1" hangingPunct="1">
              <a:spcAft>
                <a:spcPts val="600"/>
              </a:spcAft>
            </a:pPr>
            <a:r>
              <a:rPr lang="en-US" sz="2400" dirty="0"/>
              <a:t>Failure modes and effective analysis (FMEA)</a:t>
            </a:r>
          </a:p>
          <a:p>
            <a:pPr lvl="1" eaLnBrk="1" hangingPunct="1">
              <a:spcAft>
                <a:spcPts val="600"/>
              </a:spcAft>
            </a:pPr>
            <a:r>
              <a:rPr lang="en-US" sz="2400" dirty="0"/>
              <a:t>Fault tree analysis (FTA)</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4FC121C-802C-0B4A-8D7D-353F51EE6AAB}" type="slidenum">
              <a:rPr lang="en-US" smtClean="0">
                <a:latin typeface="Times New Roman" charset="0"/>
              </a:rPr>
              <a:pPr/>
              <a:t>199</a:t>
            </a:fld>
            <a:endParaRPr lang="en-US" smtClean="0">
              <a:latin typeface="Times New Roman" charset="0"/>
            </a:endParaRPr>
          </a:p>
        </p:txBody>
      </p:sp>
      <p:sp>
        <p:nvSpPr>
          <p:cNvPr id="215043" name="Rectangle 2"/>
          <p:cNvSpPr>
            <a:spLocks noGrp="1" noChangeArrowheads="1"/>
          </p:cNvSpPr>
          <p:nvPr>
            <p:ph type="title"/>
          </p:nvPr>
        </p:nvSpPr>
        <p:spPr>
          <a:xfrm>
            <a:off x="685800" y="304800"/>
            <a:ext cx="7848600" cy="1447800"/>
          </a:xfrm>
        </p:spPr>
        <p:txBody>
          <a:bodyPr/>
          <a:lstStyle/>
          <a:p>
            <a:pPr eaLnBrk="1" hangingPunct="1"/>
            <a:r>
              <a:rPr lang="en-US"/>
              <a:t>Peer Review</a:t>
            </a:r>
          </a:p>
        </p:txBody>
      </p:sp>
      <p:sp>
        <p:nvSpPr>
          <p:cNvPr id="215044" name="Rectangle 3"/>
          <p:cNvSpPr>
            <a:spLocks noGrp="1" noChangeArrowheads="1"/>
          </p:cNvSpPr>
          <p:nvPr>
            <p:ph type="body" idx="1"/>
          </p:nvPr>
        </p:nvSpPr>
        <p:spPr>
          <a:xfrm>
            <a:off x="685800" y="1828800"/>
            <a:ext cx="8001000" cy="4114800"/>
          </a:xfrm>
        </p:spPr>
        <p:txBody>
          <a:bodyPr/>
          <a:lstStyle/>
          <a:p>
            <a:pPr eaLnBrk="1" hangingPunct="1">
              <a:spcAft>
                <a:spcPts val="600"/>
              </a:spcAft>
            </a:pPr>
            <a:r>
              <a:rPr lang="en-US" sz="2800" dirty="0"/>
              <a:t>Three levels of peer review</a:t>
            </a:r>
          </a:p>
          <a:p>
            <a:pPr lvl="1" eaLnBrk="1" hangingPunct="1">
              <a:spcAft>
                <a:spcPts val="600"/>
              </a:spcAft>
            </a:pPr>
            <a:r>
              <a:rPr lang="en-US" sz="2400" dirty="0"/>
              <a:t>Review (informal)</a:t>
            </a:r>
          </a:p>
          <a:p>
            <a:pPr lvl="1" eaLnBrk="1" hangingPunct="1">
              <a:spcAft>
                <a:spcPts val="600"/>
              </a:spcAft>
            </a:pPr>
            <a:r>
              <a:rPr lang="en-US" sz="2400" dirty="0"/>
              <a:t>Walk-through (semi-formal)</a:t>
            </a:r>
          </a:p>
          <a:p>
            <a:pPr lvl="1" eaLnBrk="1" hangingPunct="1">
              <a:spcAft>
                <a:spcPts val="600"/>
              </a:spcAft>
            </a:pPr>
            <a:r>
              <a:rPr lang="en-US" sz="2400" dirty="0"/>
              <a:t>Inspection (formal)</a:t>
            </a:r>
          </a:p>
          <a:p>
            <a:pPr eaLnBrk="1" hangingPunct="1">
              <a:spcAft>
                <a:spcPts val="600"/>
              </a:spcAft>
            </a:pPr>
            <a:r>
              <a:rPr lang="en-US" sz="2800" dirty="0"/>
              <a:t>Each level of review is important</a:t>
            </a:r>
          </a:p>
          <a:p>
            <a:pPr eaLnBrk="1" hangingPunct="1">
              <a:spcAft>
                <a:spcPts val="600"/>
              </a:spcAft>
            </a:pPr>
            <a:r>
              <a:rPr lang="en-US" sz="2800" dirty="0"/>
              <a:t>Much evidence that peer review is effective</a:t>
            </a:r>
          </a:p>
          <a:p>
            <a:pPr eaLnBrk="1" hangingPunct="1">
              <a:spcAft>
                <a:spcPts val="600"/>
              </a:spcAft>
            </a:pPr>
            <a:r>
              <a:rPr lang="en-US" sz="2800" dirty="0"/>
              <a:t>Although programmers might not like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DC60101-2632-6D47-90B8-72F8CD123AC4}" type="slidenum">
              <a:rPr lang="en-US" smtClean="0">
                <a:latin typeface="Times New Roman" charset="0"/>
              </a:rPr>
              <a:pPr/>
              <a:t>2</a:t>
            </a:fld>
            <a:endParaRPr lang="en-US" smtClean="0">
              <a:latin typeface="Times New Roman" charset="0"/>
            </a:endParaRPr>
          </a:p>
        </p:txBody>
      </p:sp>
      <p:sp>
        <p:nvSpPr>
          <p:cNvPr id="15363" name="Rectangle 2"/>
          <p:cNvSpPr>
            <a:spLocks noGrp="1" noChangeArrowheads="1"/>
          </p:cNvSpPr>
          <p:nvPr>
            <p:ph type="title"/>
          </p:nvPr>
        </p:nvSpPr>
        <p:spPr>
          <a:xfrm>
            <a:off x="685800" y="533400"/>
            <a:ext cx="7772400" cy="1143000"/>
          </a:xfrm>
        </p:spPr>
        <p:txBody>
          <a:bodyPr/>
          <a:lstStyle/>
          <a:p>
            <a:pPr eaLnBrk="1" hangingPunct="1"/>
            <a:r>
              <a:rPr lang="en-US"/>
              <a:t>Why Software?</a:t>
            </a:r>
          </a:p>
        </p:txBody>
      </p:sp>
      <p:sp>
        <p:nvSpPr>
          <p:cNvPr id="15364" name="Rectangle 3"/>
          <p:cNvSpPr>
            <a:spLocks noGrp="1" noChangeArrowheads="1"/>
          </p:cNvSpPr>
          <p:nvPr>
            <p:ph type="body" idx="1"/>
          </p:nvPr>
        </p:nvSpPr>
        <p:spPr>
          <a:xfrm>
            <a:off x="685800" y="1752600"/>
            <a:ext cx="7772400" cy="4267200"/>
          </a:xfrm>
        </p:spPr>
        <p:txBody>
          <a:bodyPr/>
          <a:lstStyle/>
          <a:p>
            <a:pPr eaLnBrk="1" hangingPunct="1">
              <a:lnSpc>
                <a:spcPct val="90000"/>
              </a:lnSpc>
              <a:spcAft>
                <a:spcPts val="600"/>
              </a:spcAft>
            </a:pPr>
            <a:r>
              <a:rPr lang="en-US" sz="2800" dirty="0"/>
              <a:t>Why is software as important to security as crypto, access control, protocols?</a:t>
            </a:r>
          </a:p>
          <a:p>
            <a:pPr eaLnBrk="1" hangingPunct="1">
              <a:lnSpc>
                <a:spcPct val="90000"/>
              </a:lnSpc>
              <a:spcAft>
                <a:spcPts val="600"/>
              </a:spcAft>
            </a:pPr>
            <a:r>
              <a:rPr lang="en-US" sz="2800" dirty="0"/>
              <a:t>Virtually </a:t>
            </a:r>
            <a:r>
              <a:rPr lang="en-US" sz="2800" dirty="0" smtClean="0"/>
              <a:t>all </a:t>
            </a:r>
            <a:r>
              <a:rPr lang="en-US" sz="2800" dirty="0"/>
              <a:t>information security</a:t>
            </a:r>
            <a:r>
              <a:rPr lang="en-US" sz="2800" dirty="0" smtClean="0"/>
              <a:t> features are </a:t>
            </a:r>
            <a:r>
              <a:rPr lang="en-US" sz="2800" dirty="0"/>
              <a:t>implemented in software</a:t>
            </a:r>
          </a:p>
          <a:p>
            <a:pPr eaLnBrk="1" hangingPunct="1">
              <a:lnSpc>
                <a:spcPct val="90000"/>
              </a:lnSpc>
              <a:spcAft>
                <a:spcPts val="600"/>
              </a:spcAft>
            </a:pPr>
            <a:r>
              <a:rPr lang="en-US" sz="2800" dirty="0"/>
              <a:t>If your software is subject to attack, your security can be broken</a:t>
            </a:r>
          </a:p>
          <a:p>
            <a:pPr lvl="1" eaLnBrk="1" hangingPunct="1">
              <a:lnSpc>
                <a:spcPct val="90000"/>
              </a:lnSpc>
              <a:spcAft>
                <a:spcPts val="600"/>
              </a:spcAft>
            </a:pPr>
            <a:r>
              <a:rPr lang="en-US" sz="2400" dirty="0"/>
              <a:t>Regardless of strength of crypto, access </a:t>
            </a:r>
            <a:r>
              <a:rPr lang="en-US" sz="2400" dirty="0" smtClean="0"/>
              <a:t>control, </a:t>
            </a:r>
            <a:r>
              <a:rPr lang="en-US" sz="2400" dirty="0"/>
              <a:t>or protocols</a:t>
            </a:r>
          </a:p>
          <a:p>
            <a:pPr eaLnBrk="1" hangingPunct="1">
              <a:lnSpc>
                <a:spcPct val="90000"/>
              </a:lnSpc>
              <a:spcAft>
                <a:spcPts val="600"/>
              </a:spcAft>
            </a:pPr>
            <a:r>
              <a:rPr lang="en-US" sz="2800" dirty="0"/>
              <a:t>Software is a poor </a:t>
            </a:r>
            <a:r>
              <a:rPr lang="en-US" sz="2800" b="1" i="1" dirty="0"/>
              <a:t>foundation</a:t>
            </a:r>
            <a:r>
              <a:rPr lang="en-US" sz="2800" dirty="0"/>
              <a:t> for security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6EC5CF9-4453-2048-9FE5-53C2ABA52683}" type="slidenum">
              <a:rPr lang="en-US" smtClean="0">
                <a:latin typeface="Times New Roman" charset="0"/>
              </a:rPr>
              <a:pPr/>
              <a:t>20</a:t>
            </a:fld>
            <a:endParaRPr lang="en-US" smtClean="0">
              <a:latin typeface="Times New Roman" charset="0"/>
            </a:endParaRPr>
          </a:p>
        </p:txBody>
      </p:sp>
      <p:sp>
        <p:nvSpPr>
          <p:cNvPr id="232471" name="Rectangle 23"/>
          <p:cNvSpPr>
            <a:spLocks noChangeArrowheads="1"/>
          </p:cNvSpPr>
          <p:nvPr/>
        </p:nvSpPr>
        <p:spPr bwMode="auto">
          <a:xfrm>
            <a:off x="5624513" y="45720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32469" name="Rectangle 21"/>
          <p:cNvSpPr>
            <a:spLocks noChangeArrowheads="1"/>
          </p:cNvSpPr>
          <p:nvPr/>
        </p:nvSpPr>
        <p:spPr bwMode="auto">
          <a:xfrm>
            <a:off x="5624513" y="3886200"/>
            <a:ext cx="1752600" cy="6858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2773" name="Rectangle 2"/>
          <p:cNvSpPr>
            <a:spLocks noGrp="1" noChangeArrowheads="1"/>
          </p:cNvSpPr>
          <p:nvPr>
            <p:ph type="title"/>
          </p:nvPr>
        </p:nvSpPr>
        <p:spPr>
          <a:xfrm>
            <a:off x="685800" y="457200"/>
            <a:ext cx="7772400" cy="1143000"/>
          </a:xfrm>
        </p:spPr>
        <p:txBody>
          <a:bodyPr/>
          <a:lstStyle/>
          <a:p>
            <a:pPr eaLnBrk="1" hangingPunct="1"/>
            <a:r>
              <a:rPr lang="en-US"/>
              <a:t>Smashing the Stack</a:t>
            </a:r>
          </a:p>
        </p:txBody>
      </p:sp>
      <p:sp>
        <p:nvSpPr>
          <p:cNvPr id="232451" name="Rectangle 3"/>
          <p:cNvSpPr>
            <a:spLocks noChangeArrowheads="1"/>
          </p:cNvSpPr>
          <p:nvPr/>
        </p:nvSpPr>
        <p:spPr bwMode="auto">
          <a:xfrm>
            <a:off x="5624513" y="38973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75" name="Rectangle 4"/>
          <p:cNvSpPr>
            <a:spLocks noChangeArrowheads="1"/>
          </p:cNvSpPr>
          <p:nvPr/>
        </p:nvSpPr>
        <p:spPr bwMode="auto">
          <a:xfrm>
            <a:off x="5624513" y="3211513"/>
            <a:ext cx="1752600" cy="6858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76" name="Rectangle 5"/>
          <p:cNvSpPr>
            <a:spLocks noChangeArrowheads="1"/>
          </p:cNvSpPr>
          <p:nvPr/>
        </p:nvSpPr>
        <p:spPr bwMode="auto">
          <a:xfrm>
            <a:off x="4614863" y="5573713"/>
            <a:ext cx="1009650"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high </a:t>
            </a:r>
            <a:r>
              <a:rPr lang="en-US" sz="2000">
                <a:sym typeface="Symbol" charset="2"/>
              </a:rPr>
              <a:t></a:t>
            </a:r>
            <a:endParaRPr lang="en-US"/>
          </a:p>
        </p:txBody>
      </p:sp>
      <p:sp>
        <p:nvSpPr>
          <p:cNvPr id="32777" name="Rectangle 6"/>
          <p:cNvSpPr>
            <a:spLocks noChangeArrowheads="1"/>
          </p:cNvSpPr>
          <p:nvPr/>
        </p:nvSpPr>
        <p:spPr bwMode="auto">
          <a:xfrm>
            <a:off x="304800" y="1981200"/>
            <a:ext cx="36576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Trudy has a better idea…</a:t>
            </a:r>
          </a:p>
        </p:txBody>
      </p:sp>
      <p:sp>
        <p:nvSpPr>
          <p:cNvPr id="232455" name="Rectangle 7"/>
          <p:cNvSpPr>
            <a:spLocks noChangeArrowheads="1"/>
          </p:cNvSpPr>
          <p:nvPr/>
        </p:nvSpPr>
        <p:spPr bwMode="auto">
          <a:xfrm>
            <a:off x="5624513" y="45831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79" name="Rectangle 8"/>
          <p:cNvSpPr>
            <a:spLocks noChangeArrowheads="1"/>
          </p:cNvSpPr>
          <p:nvPr/>
        </p:nvSpPr>
        <p:spPr bwMode="auto">
          <a:xfrm>
            <a:off x="5624513" y="50403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80" name="Rectangle 9"/>
          <p:cNvSpPr>
            <a:spLocks noChangeArrowheads="1"/>
          </p:cNvSpPr>
          <p:nvPr/>
        </p:nvSpPr>
        <p:spPr bwMode="auto">
          <a:xfrm>
            <a:off x="5624513" y="54975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32781" name="Rectangle 10"/>
          <p:cNvSpPr>
            <a:spLocks noChangeArrowheads="1"/>
          </p:cNvSpPr>
          <p:nvPr/>
        </p:nvSpPr>
        <p:spPr bwMode="auto">
          <a:xfrm>
            <a:off x="5624513" y="1763713"/>
            <a:ext cx="17526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32782" name="Rectangle 11"/>
          <p:cNvSpPr>
            <a:spLocks noChangeArrowheads="1"/>
          </p:cNvSpPr>
          <p:nvPr/>
        </p:nvSpPr>
        <p:spPr bwMode="auto">
          <a:xfrm>
            <a:off x="6386513" y="2525713"/>
            <a:ext cx="315912" cy="603250"/>
          </a:xfrm>
          <a:prstGeom prst="rect">
            <a:avLst/>
          </a:prstGeom>
          <a:noFill/>
          <a:ln w="9525">
            <a:noFill/>
            <a:miter lim="800000"/>
            <a:headEnd/>
            <a:tailEnd/>
          </a:ln>
        </p:spPr>
        <p:txBody>
          <a:bodyPr wrap="none">
            <a:prstTxWarp prst="textNoShape">
              <a:avLst/>
            </a:prstTxWarp>
            <a:spAutoFit/>
          </a:bodyPr>
          <a:lstStyle/>
          <a:p>
            <a:pPr algn="ctr">
              <a:lnSpc>
                <a:spcPct val="60000"/>
              </a:lnSpc>
            </a:pPr>
            <a:r>
              <a:rPr lang="en-US" b="1"/>
              <a:t>:</a:t>
            </a:r>
          </a:p>
          <a:p>
            <a:pPr algn="ctr">
              <a:lnSpc>
                <a:spcPct val="60000"/>
              </a:lnSpc>
            </a:pPr>
            <a:r>
              <a:rPr lang="en-US" b="1"/>
              <a:t>:</a:t>
            </a:r>
          </a:p>
        </p:txBody>
      </p:sp>
      <p:sp>
        <p:nvSpPr>
          <p:cNvPr id="232460" name="Rectangle 12"/>
          <p:cNvSpPr>
            <a:spLocks noChangeArrowheads="1"/>
          </p:cNvSpPr>
          <p:nvPr/>
        </p:nvSpPr>
        <p:spPr bwMode="auto">
          <a:xfrm>
            <a:off x="5748338" y="4038600"/>
            <a:ext cx="1489075" cy="457200"/>
          </a:xfrm>
          <a:prstGeom prst="rect">
            <a:avLst/>
          </a:prstGeom>
          <a:noFill/>
          <a:ln w="9525">
            <a:noFill/>
            <a:miter lim="800000"/>
            <a:headEnd/>
            <a:tailEnd/>
          </a:ln>
        </p:spPr>
        <p:txBody>
          <a:bodyPr wrap="none">
            <a:prstTxWarp prst="textNoShape">
              <a:avLst/>
            </a:prstTxWarp>
            <a:spAutoFit/>
          </a:bodyPr>
          <a:lstStyle/>
          <a:p>
            <a:pPr algn="ctr"/>
            <a:r>
              <a:rPr lang="en-US" b="1">
                <a:latin typeface="Times-Roman" charset="0"/>
              </a:rPr>
              <a:t>evil code</a:t>
            </a:r>
            <a:endParaRPr lang="en-US">
              <a:latin typeface="Times-Roman" charset="0"/>
            </a:endParaRPr>
          </a:p>
        </p:txBody>
      </p:sp>
      <p:sp>
        <p:nvSpPr>
          <p:cNvPr id="232461" name="Rectangle 13"/>
          <p:cNvSpPr>
            <a:spLocks noChangeArrowheads="1"/>
          </p:cNvSpPr>
          <p:nvPr/>
        </p:nvSpPr>
        <p:spPr bwMode="auto">
          <a:xfrm>
            <a:off x="6310313" y="5040313"/>
            <a:ext cx="354012"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a</a:t>
            </a:r>
          </a:p>
        </p:txBody>
      </p:sp>
      <p:sp>
        <p:nvSpPr>
          <p:cNvPr id="232462" name="Rectangle 14"/>
          <p:cNvSpPr>
            <a:spLocks noChangeArrowheads="1"/>
          </p:cNvSpPr>
          <p:nvPr/>
        </p:nvSpPr>
        <p:spPr bwMode="auto">
          <a:xfrm>
            <a:off x="6310313" y="5497513"/>
            <a:ext cx="354012"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a:t>
            </a:r>
          </a:p>
        </p:txBody>
      </p:sp>
      <p:sp>
        <p:nvSpPr>
          <p:cNvPr id="32786" name="Rectangle 15"/>
          <p:cNvSpPr>
            <a:spLocks noChangeArrowheads="1"/>
          </p:cNvSpPr>
          <p:nvPr/>
        </p:nvSpPr>
        <p:spPr bwMode="auto">
          <a:xfrm>
            <a:off x="4737100" y="1687513"/>
            <a:ext cx="887413"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low </a:t>
            </a:r>
            <a:r>
              <a:rPr lang="en-US" sz="2000">
                <a:sym typeface="Symbol" charset="2"/>
              </a:rPr>
              <a:t></a:t>
            </a:r>
            <a:endParaRPr lang="en-US"/>
          </a:p>
        </p:txBody>
      </p:sp>
      <p:sp>
        <p:nvSpPr>
          <p:cNvPr id="232464" name="Rectangle 16"/>
          <p:cNvSpPr>
            <a:spLocks noChangeArrowheads="1"/>
          </p:cNvSpPr>
          <p:nvPr/>
        </p:nvSpPr>
        <p:spPr bwMode="auto">
          <a:xfrm>
            <a:off x="7456488" y="5497513"/>
            <a:ext cx="849312"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32465" name="Rectangle 17"/>
          <p:cNvSpPr>
            <a:spLocks noChangeArrowheads="1"/>
          </p:cNvSpPr>
          <p:nvPr/>
        </p:nvSpPr>
        <p:spPr bwMode="auto">
          <a:xfrm>
            <a:off x="7453313" y="5040313"/>
            <a:ext cx="849312"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32466" name="Rectangle 18"/>
          <p:cNvSpPr>
            <a:spLocks noChangeArrowheads="1"/>
          </p:cNvSpPr>
          <p:nvPr/>
        </p:nvSpPr>
        <p:spPr bwMode="auto">
          <a:xfrm>
            <a:off x="7453313" y="4618038"/>
            <a:ext cx="849312"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32467" name="Rectangle 19"/>
          <p:cNvSpPr>
            <a:spLocks noChangeArrowheads="1"/>
          </p:cNvSpPr>
          <p:nvPr/>
        </p:nvSpPr>
        <p:spPr bwMode="auto">
          <a:xfrm>
            <a:off x="7453313" y="3856038"/>
            <a:ext cx="849312"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r>
              <a:rPr lang="en-US" sz="2000">
                <a:latin typeface="Times-Roman" charset="0"/>
              </a:rPr>
              <a:t>SP</a:t>
            </a:r>
            <a:endParaRPr lang="en-US"/>
          </a:p>
        </p:txBody>
      </p:sp>
      <p:sp>
        <p:nvSpPr>
          <p:cNvPr id="232468" name="Rectangle 20"/>
          <p:cNvSpPr>
            <a:spLocks noChangeArrowheads="1"/>
          </p:cNvSpPr>
          <p:nvPr/>
        </p:nvSpPr>
        <p:spPr bwMode="auto">
          <a:xfrm>
            <a:off x="6194425" y="4572000"/>
            <a:ext cx="573088" cy="457200"/>
          </a:xfrm>
          <a:prstGeom prst="rect">
            <a:avLst/>
          </a:prstGeom>
          <a:noFill/>
          <a:ln w="9525">
            <a:noFill/>
            <a:miter lim="800000"/>
            <a:headEnd/>
            <a:tailEnd/>
          </a:ln>
        </p:spPr>
        <p:txBody>
          <a:bodyPr wrap="none">
            <a:prstTxWarp prst="textNoShape">
              <a:avLst/>
            </a:prstTxWarp>
            <a:spAutoFit/>
          </a:bodyPr>
          <a:lstStyle/>
          <a:p>
            <a:pPr algn="ctr"/>
            <a:r>
              <a:rPr lang="en-US" b="1">
                <a:solidFill>
                  <a:srgbClr val="FFFFFF"/>
                </a:solidFill>
                <a:latin typeface="Times-Roman" charset="0"/>
              </a:rPr>
              <a:t>ret</a:t>
            </a:r>
            <a:endParaRPr lang="en-US">
              <a:latin typeface="Times-Roman" charset="0"/>
            </a:endParaRPr>
          </a:p>
        </p:txBody>
      </p:sp>
      <p:sp>
        <p:nvSpPr>
          <p:cNvPr id="232470" name="Rectangle 22"/>
          <p:cNvSpPr>
            <a:spLocks noChangeArrowheads="1"/>
          </p:cNvSpPr>
          <p:nvPr/>
        </p:nvSpPr>
        <p:spPr bwMode="auto">
          <a:xfrm>
            <a:off x="6227763" y="4572000"/>
            <a:ext cx="5397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ret</a:t>
            </a:r>
          </a:p>
        </p:txBody>
      </p:sp>
      <p:sp>
        <p:nvSpPr>
          <p:cNvPr id="232472" name="Rectangle 24"/>
          <p:cNvSpPr>
            <a:spLocks noChangeArrowheads="1"/>
          </p:cNvSpPr>
          <p:nvPr/>
        </p:nvSpPr>
        <p:spPr bwMode="auto">
          <a:xfrm>
            <a:off x="304800" y="3048000"/>
            <a:ext cx="3962400" cy="2971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b="1" dirty="0">
                <a:solidFill>
                  <a:schemeClr val="accent2"/>
                </a:solidFill>
              </a:rPr>
              <a:t>Code injection</a:t>
            </a:r>
            <a:endParaRPr lang="en-US" sz="3200" b="1" dirty="0">
              <a:solidFill>
                <a:srgbClr val="FF0000"/>
              </a:solidFill>
            </a:endParaRPr>
          </a:p>
          <a:p>
            <a:pPr marL="342900" indent="-342900">
              <a:spcBef>
                <a:spcPct val="20000"/>
              </a:spcBef>
              <a:buClr>
                <a:schemeClr val="accent2"/>
              </a:buClr>
              <a:buSzPct val="75000"/>
              <a:buFont typeface="Wingdings" charset="2"/>
              <a:buChar char="q"/>
            </a:pPr>
            <a:r>
              <a:rPr lang="en-US" sz="3200" dirty="0"/>
              <a:t>Trudy can run code of her choosing…</a:t>
            </a:r>
            <a:endParaRPr lang="en-US" sz="3200" dirty="0" smtClean="0"/>
          </a:p>
          <a:p>
            <a:pPr marL="742950" lvl="1" indent="-285750">
              <a:spcBef>
                <a:spcPct val="20000"/>
              </a:spcBef>
              <a:buClr>
                <a:schemeClr val="accent2"/>
              </a:buClr>
              <a:buSzPct val="95000"/>
              <a:buFontTx/>
              <a:buChar char="o"/>
            </a:pPr>
            <a:r>
              <a:rPr lang="en-US" sz="2800" dirty="0" smtClean="0">
                <a:ea typeface="ＭＳ Ｐゴシック" charset="-128"/>
                <a:cs typeface="ＭＳ Ｐゴシック" charset="-128"/>
              </a:rPr>
              <a:t>…on </a:t>
            </a:r>
            <a:r>
              <a:rPr lang="en-US" sz="2800" dirty="0">
                <a:ea typeface="ＭＳ Ｐゴシック" charset="-128"/>
                <a:cs typeface="ＭＳ Ｐゴシック" charset="-128"/>
              </a:rPr>
              <a:t>your </a:t>
            </a:r>
            <a:r>
              <a:rPr lang="en-US" sz="2800" dirty="0" smtClean="0">
                <a:ea typeface="ＭＳ Ｐゴシック" charset="-128"/>
                <a:cs typeface="ＭＳ Ｐゴシック" charset="-128"/>
              </a:rPr>
              <a:t>machine</a:t>
            </a:r>
            <a:endParaRPr lang="en-US" sz="2800" dirty="0">
              <a:ea typeface="ＭＳ Ｐゴシック" charset="-128"/>
              <a:cs typeface="ＭＳ Ｐゴシック" charset="-128"/>
            </a:endParaRPr>
          </a:p>
        </p:txBody>
      </p:sp>
      <p:sp>
        <p:nvSpPr>
          <p:cNvPr id="232473" name="Line 25"/>
          <p:cNvSpPr>
            <a:spLocks noChangeShapeType="1"/>
          </p:cNvSpPr>
          <p:nvPr/>
        </p:nvSpPr>
        <p:spPr bwMode="auto">
          <a:xfrm flipH="1">
            <a:off x="5091113" y="4800600"/>
            <a:ext cx="533400"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32474" name="Line 26"/>
          <p:cNvSpPr>
            <a:spLocks noChangeShapeType="1"/>
          </p:cNvSpPr>
          <p:nvPr/>
        </p:nvSpPr>
        <p:spPr bwMode="auto">
          <a:xfrm flipV="1">
            <a:off x="5091113" y="3962400"/>
            <a:ext cx="0" cy="83820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32475" name="Line 27"/>
          <p:cNvSpPr>
            <a:spLocks noChangeShapeType="1"/>
          </p:cNvSpPr>
          <p:nvPr/>
        </p:nvSpPr>
        <p:spPr bwMode="auto">
          <a:xfrm>
            <a:off x="5091113" y="3962400"/>
            <a:ext cx="533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32462"/>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32464"/>
                                        </p:tgtEl>
                                        <p:attrNameLst>
                                          <p:attrName>style.visibility</p:attrName>
                                        </p:attrNameLst>
                                      </p:cBhvr>
                                      <p:to>
                                        <p:strVal val="visible"/>
                                      </p:to>
                                    </p:set>
                                    <p:anim calcmode="lin" valueType="num">
                                      <p:cBhvr additive="base">
                                        <p:cTn id="10" dur="500" fill="hold"/>
                                        <p:tgtEl>
                                          <p:spTgt spid="232464"/>
                                        </p:tgtEl>
                                        <p:attrNameLst>
                                          <p:attrName>ppt_x</p:attrName>
                                        </p:attrNameLst>
                                      </p:cBhvr>
                                      <p:tavLst>
                                        <p:tav tm="0">
                                          <p:val>
                                            <p:strVal val="1+#ppt_w/2"/>
                                          </p:val>
                                        </p:tav>
                                        <p:tav tm="100000">
                                          <p:val>
                                            <p:strVal val="#ppt_x"/>
                                          </p:val>
                                        </p:tav>
                                      </p:tavLst>
                                    </p:anim>
                                    <p:anim calcmode="lin" valueType="num">
                                      <p:cBhvr additive="base">
                                        <p:cTn id="11" dur="500" fill="hold"/>
                                        <p:tgtEl>
                                          <p:spTgt spid="232464"/>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499"/>
                                          </p:stCondLst>
                                        </p:cTn>
                                        <p:tgtEl>
                                          <p:spTgt spid="232464"/>
                                        </p:tgtEl>
                                        <p:attrNameLst>
                                          <p:attrName>style.visibility</p:attrName>
                                        </p:attrNameLst>
                                      </p:cBhvr>
                                      <p:to>
                                        <p:strVal val="hidden"/>
                                      </p:to>
                                    </p:set>
                                  </p:childTnLst>
                                </p:cTn>
                              </p:par>
                            </p:childTnLst>
                          </p:cTn>
                        </p:par>
                        <p:par>
                          <p:cTn id="16" fill="hold">
                            <p:stCondLst>
                              <p:cond delay="500"/>
                            </p:stCondLst>
                            <p:childTnLst>
                              <p:par>
                                <p:cTn id="17" presetID="1" presetClass="entr" presetSubtype="1" fill="hold" grpId="0" nodeType="afterEffect">
                                  <p:stCondLst>
                                    <p:cond delay="0"/>
                                  </p:stCondLst>
                                  <p:childTnLst>
                                    <p:set>
                                      <p:cBhvr>
                                        <p:cTn id="18" dur="1" fill="hold">
                                          <p:stCondLst>
                                            <p:cond delay="499"/>
                                          </p:stCondLst>
                                        </p:cTn>
                                        <p:tgtEl>
                                          <p:spTgt spid="232461"/>
                                        </p:tgtEl>
                                        <p:attrNameLst>
                                          <p:attrName>style.visibility</p:attrName>
                                        </p:attrNameLst>
                                      </p:cBhvr>
                                      <p:to>
                                        <p:strVal val="visible"/>
                                      </p:to>
                                    </p:se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32465"/>
                                        </p:tgtEl>
                                        <p:attrNameLst>
                                          <p:attrName>style.visibility</p:attrName>
                                        </p:attrNameLst>
                                      </p:cBhvr>
                                      <p:to>
                                        <p:strVal val="visible"/>
                                      </p:to>
                                    </p:set>
                                    <p:anim calcmode="lin" valueType="num">
                                      <p:cBhvr additive="base">
                                        <p:cTn id="22" dur="500" fill="hold"/>
                                        <p:tgtEl>
                                          <p:spTgt spid="232465"/>
                                        </p:tgtEl>
                                        <p:attrNameLst>
                                          <p:attrName>ppt_x</p:attrName>
                                        </p:attrNameLst>
                                      </p:cBhvr>
                                      <p:tavLst>
                                        <p:tav tm="0">
                                          <p:val>
                                            <p:strVal val="1+#ppt_w/2"/>
                                          </p:val>
                                        </p:tav>
                                        <p:tav tm="100000">
                                          <p:val>
                                            <p:strVal val="#ppt_x"/>
                                          </p:val>
                                        </p:tav>
                                      </p:tavLst>
                                    </p:anim>
                                    <p:anim calcmode="lin" valueType="num">
                                      <p:cBhvr additive="base">
                                        <p:cTn id="23" dur="500" fill="hold"/>
                                        <p:tgtEl>
                                          <p:spTgt spid="23246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499"/>
                                          </p:stCondLst>
                                        </p:cTn>
                                        <p:tgtEl>
                                          <p:spTgt spid="232465"/>
                                        </p:tgtEl>
                                        <p:attrNameLst>
                                          <p:attrName>style.visibility</p:attrName>
                                        </p:attrNameLst>
                                      </p:cBhvr>
                                      <p:to>
                                        <p:strVal val="hidden"/>
                                      </p:to>
                                    </p:set>
                                  </p:childTnLst>
                                </p:cTn>
                              </p:par>
                            </p:childTnLst>
                          </p:cTn>
                        </p:par>
                        <p:par>
                          <p:cTn id="28" fill="hold">
                            <p:stCondLst>
                              <p:cond delay="500"/>
                            </p:stCondLst>
                            <p:childTnLst>
                              <p:par>
                                <p:cTn id="29" presetID="1" presetClass="entr" presetSubtype="1" fill="hold" grpId="0" nodeType="afterEffect">
                                  <p:stCondLst>
                                    <p:cond delay="0"/>
                                  </p:stCondLst>
                                  <p:childTnLst>
                                    <p:set>
                                      <p:cBhvr>
                                        <p:cTn id="30" dur="1" fill="hold">
                                          <p:stCondLst>
                                            <p:cond delay="499"/>
                                          </p:stCondLst>
                                        </p:cTn>
                                        <p:tgtEl>
                                          <p:spTgt spid="232470"/>
                                        </p:tgtEl>
                                        <p:attrNameLst>
                                          <p:attrName>style.visibility</p:attrName>
                                        </p:attrNameLst>
                                      </p:cBhvr>
                                      <p:to>
                                        <p:strVal val="visible"/>
                                      </p:to>
                                    </p:se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232466"/>
                                        </p:tgtEl>
                                        <p:attrNameLst>
                                          <p:attrName>style.visibility</p:attrName>
                                        </p:attrNameLst>
                                      </p:cBhvr>
                                      <p:to>
                                        <p:strVal val="visible"/>
                                      </p:to>
                                    </p:set>
                                    <p:anim calcmode="lin" valueType="num">
                                      <p:cBhvr additive="base">
                                        <p:cTn id="34" dur="500" fill="hold"/>
                                        <p:tgtEl>
                                          <p:spTgt spid="232466"/>
                                        </p:tgtEl>
                                        <p:attrNameLst>
                                          <p:attrName>ppt_x</p:attrName>
                                        </p:attrNameLst>
                                      </p:cBhvr>
                                      <p:tavLst>
                                        <p:tav tm="0">
                                          <p:val>
                                            <p:strVal val="1+#ppt_w/2"/>
                                          </p:val>
                                        </p:tav>
                                        <p:tav tm="100000">
                                          <p:val>
                                            <p:strVal val="#ppt_x"/>
                                          </p:val>
                                        </p:tav>
                                      </p:tavLst>
                                    </p:anim>
                                    <p:anim calcmode="lin" valueType="num">
                                      <p:cBhvr additive="base">
                                        <p:cTn id="35" dur="500" fill="hold"/>
                                        <p:tgtEl>
                                          <p:spTgt spid="23246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499"/>
                                          </p:stCondLst>
                                        </p:cTn>
                                        <p:tgtEl>
                                          <p:spTgt spid="232470"/>
                                        </p:tgtEl>
                                        <p:attrNameLst>
                                          <p:attrName>style.visibility</p:attrName>
                                        </p:attrNameLst>
                                      </p:cBhvr>
                                      <p:to>
                                        <p:strVal val="hidden"/>
                                      </p:to>
                                    </p:set>
                                  </p:childTnLst>
                                </p:cTn>
                              </p:par>
                            </p:childTnLst>
                          </p:cTn>
                        </p:par>
                        <p:par>
                          <p:cTn id="40" fill="hold">
                            <p:stCondLst>
                              <p:cond delay="500"/>
                            </p:stCondLst>
                            <p:childTnLst>
                              <p:par>
                                <p:cTn id="41" presetID="1" presetClass="entr" presetSubtype="1" fill="hold" grpId="0" nodeType="afterEffect">
                                  <p:stCondLst>
                                    <p:cond delay="0"/>
                                  </p:stCondLst>
                                  <p:childTnLst>
                                    <p:set>
                                      <p:cBhvr>
                                        <p:cTn id="42" dur="1" fill="hold">
                                          <p:stCondLst>
                                            <p:cond delay="499"/>
                                          </p:stCondLst>
                                        </p:cTn>
                                        <p:tgtEl>
                                          <p:spTgt spid="232468"/>
                                        </p:tgtEl>
                                        <p:attrNameLst>
                                          <p:attrName>style.visibility</p:attrName>
                                        </p:attrNameLst>
                                      </p:cBhvr>
                                      <p:to>
                                        <p:strVal val="visible"/>
                                      </p:to>
                                    </p:set>
                                  </p:childTnLst>
                                </p:cTn>
                              </p:par>
                            </p:childTnLst>
                          </p:cTn>
                        </p:par>
                        <p:par>
                          <p:cTn id="43" fill="hold">
                            <p:stCondLst>
                              <p:cond delay="1000"/>
                            </p:stCondLst>
                            <p:childTnLst>
                              <p:par>
                                <p:cTn id="44" presetID="1" presetClass="exit" presetSubtype="0" fill="hold" grpId="0" nodeType="afterEffect">
                                  <p:stCondLst>
                                    <p:cond delay="0"/>
                                  </p:stCondLst>
                                  <p:childTnLst>
                                    <p:set>
                                      <p:cBhvr>
                                        <p:cTn id="45" dur="1" fill="hold">
                                          <p:stCondLst>
                                            <p:cond delay="499"/>
                                          </p:stCondLst>
                                        </p:cTn>
                                        <p:tgtEl>
                                          <p:spTgt spid="232455"/>
                                        </p:tgtEl>
                                        <p:attrNameLst>
                                          <p:attrName>style.visibility</p:attrName>
                                        </p:attrNameLst>
                                      </p:cBhvr>
                                      <p:to>
                                        <p:strVal val="hidden"/>
                                      </p:to>
                                    </p:se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499"/>
                                          </p:stCondLst>
                                        </p:cTn>
                                        <p:tgtEl>
                                          <p:spTgt spid="232471"/>
                                        </p:tgtEl>
                                        <p:attrNameLst>
                                          <p:attrName>style.visibility</p:attrName>
                                        </p:attrNameLst>
                                      </p:cBhvr>
                                      <p:to>
                                        <p:strVal val="visible"/>
                                      </p:to>
                                    </p:set>
                                  </p:childTnLst>
                                </p:cTn>
                              </p:par>
                            </p:childTnLst>
                          </p:cTn>
                        </p:par>
                        <p:par>
                          <p:cTn id="49" fill="hold">
                            <p:stCondLst>
                              <p:cond delay="2000"/>
                            </p:stCondLst>
                            <p:childTnLst>
                              <p:par>
                                <p:cTn id="50" presetID="1" presetClass="exit" presetSubtype="0" fill="hold" grpId="1" nodeType="afterEffect">
                                  <p:stCondLst>
                                    <p:cond delay="0"/>
                                  </p:stCondLst>
                                  <p:childTnLst>
                                    <p:set>
                                      <p:cBhvr>
                                        <p:cTn id="51" dur="1" fill="hold">
                                          <p:stCondLst>
                                            <p:cond delay="499"/>
                                          </p:stCondLst>
                                        </p:cTn>
                                        <p:tgtEl>
                                          <p:spTgt spid="232466"/>
                                        </p:tgtEl>
                                        <p:attrNameLst>
                                          <p:attrName>style.visibility</p:attrName>
                                        </p:attrNameLst>
                                      </p:cBhvr>
                                      <p:to>
                                        <p:strVal val="hidden"/>
                                      </p:to>
                                    </p:set>
                                  </p:childTnLst>
                                </p:cTn>
                              </p:par>
                            </p:childTnLst>
                          </p:cTn>
                        </p:par>
                        <p:par>
                          <p:cTn id="52" fill="hold">
                            <p:stCondLst>
                              <p:cond delay="2500"/>
                            </p:stCondLst>
                            <p:childTnLst>
                              <p:par>
                                <p:cTn id="53" presetID="1" presetClass="entr" presetSubtype="1" fill="hold" grpId="0" nodeType="afterEffect">
                                  <p:stCondLst>
                                    <p:cond delay="0"/>
                                  </p:stCondLst>
                                  <p:childTnLst>
                                    <p:set>
                                      <p:cBhvr>
                                        <p:cTn id="54" dur="1" fill="hold">
                                          <p:stCondLst>
                                            <p:cond delay="499"/>
                                          </p:stCondLst>
                                        </p:cTn>
                                        <p:tgtEl>
                                          <p:spTgt spid="232460"/>
                                        </p:tgtEl>
                                        <p:attrNameLst>
                                          <p:attrName>style.visibility</p:attrName>
                                        </p:attrNameLst>
                                      </p:cBhvr>
                                      <p:to>
                                        <p:strVal val="visible"/>
                                      </p:to>
                                    </p:set>
                                  </p:childTnLst>
                                </p:cTn>
                              </p:par>
                            </p:childTnLst>
                          </p:cTn>
                        </p:par>
                        <p:par>
                          <p:cTn id="55" fill="hold">
                            <p:stCondLst>
                              <p:cond delay="3000"/>
                            </p:stCondLst>
                            <p:childTnLst>
                              <p:par>
                                <p:cTn id="56" presetID="1" presetClass="exit" presetSubtype="0" fill="hold" grpId="0" nodeType="afterEffect">
                                  <p:stCondLst>
                                    <p:cond delay="0"/>
                                  </p:stCondLst>
                                  <p:childTnLst>
                                    <p:set>
                                      <p:cBhvr>
                                        <p:cTn id="57" dur="1" fill="hold">
                                          <p:stCondLst>
                                            <p:cond delay="499"/>
                                          </p:stCondLst>
                                        </p:cTn>
                                        <p:tgtEl>
                                          <p:spTgt spid="232451"/>
                                        </p:tgtEl>
                                        <p:attrNameLst>
                                          <p:attrName>style.visibility</p:attrName>
                                        </p:attrNameLst>
                                      </p:cBhvr>
                                      <p:to>
                                        <p:strVal val="hidden"/>
                                      </p:to>
                                    </p:set>
                                  </p:childTnLst>
                                </p:cTn>
                              </p:par>
                            </p:childTnLst>
                          </p:cTn>
                        </p:par>
                        <p:par>
                          <p:cTn id="58" fill="hold">
                            <p:stCondLst>
                              <p:cond delay="3500"/>
                            </p:stCondLst>
                            <p:childTnLst>
                              <p:par>
                                <p:cTn id="59" presetID="1" presetClass="entr" presetSubtype="0" fill="hold" grpId="0" nodeType="afterEffect">
                                  <p:stCondLst>
                                    <p:cond delay="0"/>
                                  </p:stCondLst>
                                  <p:childTnLst>
                                    <p:set>
                                      <p:cBhvr>
                                        <p:cTn id="60" dur="1" fill="hold">
                                          <p:stCondLst>
                                            <p:cond delay="499"/>
                                          </p:stCondLst>
                                        </p:cTn>
                                        <p:tgtEl>
                                          <p:spTgt spid="232469"/>
                                        </p:tgtEl>
                                        <p:attrNameLst>
                                          <p:attrName>style.visibility</p:attrName>
                                        </p:attrNameLst>
                                      </p:cBhvr>
                                      <p:to>
                                        <p:strVal val="visible"/>
                                      </p:to>
                                    </p:set>
                                  </p:childTnLst>
                                </p:cTn>
                              </p:par>
                            </p:childTnLst>
                          </p:cTn>
                        </p:par>
                        <p:par>
                          <p:cTn id="61" fill="hold">
                            <p:stCondLst>
                              <p:cond delay="4000"/>
                            </p:stCondLst>
                            <p:childTnLst>
                              <p:par>
                                <p:cTn id="62" presetID="2" presetClass="entr" presetSubtype="2" fill="hold" grpId="0" nodeType="afterEffect">
                                  <p:stCondLst>
                                    <p:cond delay="0"/>
                                  </p:stCondLst>
                                  <p:childTnLst>
                                    <p:set>
                                      <p:cBhvr>
                                        <p:cTn id="63" dur="1" fill="hold">
                                          <p:stCondLst>
                                            <p:cond delay="0"/>
                                          </p:stCondLst>
                                        </p:cTn>
                                        <p:tgtEl>
                                          <p:spTgt spid="232467"/>
                                        </p:tgtEl>
                                        <p:attrNameLst>
                                          <p:attrName>style.visibility</p:attrName>
                                        </p:attrNameLst>
                                      </p:cBhvr>
                                      <p:to>
                                        <p:strVal val="visible"/>
                                      </p:to>
                                    </p:set>
                                    <p:anim calcmode="lin" valueType="num">
                                      <p:cBhvr additive="base">
                                        <p:cTn id="64" dur="500" fill="hold"/>
                                        <p:tgtEl>
                                          <p:spTgt spid="232467"/>
                                        </p:tgtEl>
                                        <p:attrNameLst>
                                          <p:attrName>ppt_x</p:attrName>
                                        </p:attrNameLst>
                                      </p:cBhvr>
                                      <p:tavLst>
                                        <p:tav tm="0">
                                          <p:val>
                                            <p:strVal val="1+#ppt_w/2"/>
                                          </p:val>
                                        </p:tav>
                                        <p:tav tm="100000">
                                          <p:val>
                                            <p:strVal val="#ppt_x"/>
                                          </p:val>
                                        </p:tav>
                                      </p:tavLst>
                                    </p:anim>
                                    <p:anim calcmode="lin" valueType="num">
                                      <p:cBhvr additive="base">
                                        <p:cTn id="65" dur="500" fill="hold"/>
                                        <p:tgtEl>
                                          <p:spTgt spid="232467"/>
                                        </p:tgtEl>
                                        <p:attrNameLst>
                                          <p:attrName>ppt_y</p:attrName>
                                        </p:attrNameLst>
                                      </p:cBhvr>
                                      <p:tavLst>
                                        <p:tav tm="0">
                                          <p:val>
                                            <p:strVal val="#ppt_y"/>
                                          </p:val>
                                        </p:tav>
                                        <p:tav tm="100000">
                                          <p:val>
                                            <p:strVal val="#ppt_y"/>
                                          </p:val>
                                        </p:tav>
                                      </p:tavLst>
                                    </p:anim>
                                  </p:childTnLst>
                                </p:cTn>
                              </p:par>
                            </p:childTnLst>
                          </p:cTn>
                        </p:par>
                        <p:par>
                          <p:cTn id="66" fill="hold">
                            <p:stCondLst>
                              <p:cond delay="4500"/>
                            </p:stCondLst>
                            <p:childTnLst>
                              <p:par>
                                <p:cTn id="67" presetID="1" presetClass="entr" presetSubtype="0" fill="hold" grpId="0" nodeType="afterEffect">
                                  <p:stCondLst>
                                    <p:cond delay="0"/>
                                  </p:stCondLst>
                                  <p:childTnLst>
                                    <p:set>
                                      <p:cBhvr>
                                        <p:cTn id="68" dur="1" fill="hold">
                                          <p:stCondLst>
                                            <p:cond delay="499"/>
                                          </p:stCondLst>
                                        </p:cTn>
                                        <p:tgtEl>
                                          <p:spTgt spid="232473"/>
                                        </p:tgtEl>
                                        <p:attrNameLst>
                                          <p:attrName>style.visibility</p:attrName>
                                        </p:attrNameLst>
                                      </p:cBhvr>
                                      <p:to>
                                        <p:strVal val="visible"/>
                                      </p:to>
                                    </p:set>
                                  </p:childTnLst>
                                </p:cTn>
                              </p:par>
                            </p:childTnLst>
                          </p:cTn>
                        </p:par>
                        <p:par>
                          <p:cTn id="69" fill="hold">
                            <p:stCondLst>
                              <p:cond delay="5000"/>
                            </p:stCondLst>
                            <p:childTnLst>
                              <p:par>
                                <p:cTn id="70" presetID="1" presetClass="entr" presetSubtype="0" fill="hold" grpId="0" nodeType="afterEffect">
                                  <p:stCondLst>
                                    <p:cond delay="0"/>
                                  </p:stCondLst>
                                  <p:childTnLst>
                                    <p:set>
                                      <p:cBhvr>
                                        <p:cTn id="71" dur="1" fill="hold">
                                          <p:stCondLst>
                                            <p:cond delay="499"/>
                                          </p:stCondLst>
                                        </p:cTn>
                                        <p:tgtEl>
                                          <p:spTgt spid="232474"/>
                                        </p:tgtEl>
                                        <p:attrNameLst>
                                          <p:attrName>style.visibility</p:attrName>
                                        </p:attrNameLst>
                                      </p:cBhvr>
                                      <p:to>
                                        <p:strVal val="visible"/>
                                      </p:to>
                                    </p:set>
                                  </p:childTnLst>
                                </p:cTn>
                              </p:par>
                            </p:childTnLst>
                          </p:cTn>
                        </p:par>
                        <p:par>
                          <p:cTn id="72" fill="hold">
                            <p:stCondLst>
                              <p:cond delay="5500"/>
                            </p:stCondLst>
                            <p:childTnLst>
                              <p:par>
                                <p:cTn id="73" presetID="1" presetClass="entr" presetSubtype="0" fill="hold" grpId="0" nodeType="afterEffect">
                                  <p:stCondLst>
                                    <p:cond delay="0"/>
                                  </p:stCondLst>
                                  <p:childTnLst>
                                    <p:set>
                                      <p:cBhvr>
                                        <p:cTn id="74" dur="1" fill="hold">
                                          <p:stCondLst>
                                            <p:cond delay="499"/>
                                          </p:stCondLst>
                                        </p:cTn>
                                        <p:tgtEl>
                                          <p:spTgt spid="23247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12" fill="hold" grpId="0" nodeType="clickEffect">
                                  <p:stCondLst>
                                    <p:cond delay="0"/>
                                  </p:stCondLst>
                                  <p:childTnLst>
                                    <p:set>
                                      <p:cBhvr>
                                        <p:cTn id="78" dur="1" fill="hold">
                                          <p:stCondLst>
                                            <p:cond delay="0"/>
                                          </p:stCondLst>
                                        </p:cTn>
                                        <p:tgtEl>
                                          <p:spTgt spid="232472">
                                            <p:txEl>
                                              <p:pRg st="0" end="0"/>
                                            </p:txEl>
                                          </p:spTgt>
                                        </p:tgtEl>
                                        <p:attrNameLst>
                                          <p:attrName>style.visibility</p:attrName>
                                        </p:attrNameLst>
                                      </p:cBhvr>
                                      <p:to>
                                        <p:strVal val="visible"/>
                                      </p:to>
                                    </p:set>
                                    <p:anim calcmode="lin" valueType="num">
                                      <p:cBhvr additive="base">
                                        <p:cTn id="79" dur="500" fill="hold"/>
                                        <p:tgtEl>
                                          <p:spTgt spid="232472">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324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2" fill="hold" grpId="0" nodeType="clickEffect">
                                  <p:stCondLst>
                                    <p:cond delay="0"/>
                                  </p:stCondLst>
                                  <p:childTnLst>
                                    <p:set>
                                      <p:cBhvr>
                                        <p:cTn id="84" dur="1" fill="hold">
                                          <p:stCondLst>
                                            <p:cond delay="0"/>
                                          </p:stCondLst>
                                        </p:cTn>
                                        <p:tgtEl>
                                          <p:spTgt spid="232472">
                                            <p:txEl>
                                              <p:pRg st="1" end="1"/>
                                            </p:txEl>
                                          </p:spTgt>
                                        </p:tgtEl>
                                        <p:attrNameLst>
                                          <p:attrName>style.visibility</p:attrName>
                                        </p:attrNameLst>
                                      </p:cBhvr>
                                      <p:to>
                                        <p:strVal val="visible"/>
                                      </p:to>
                                    </p:set>
                                    <p:anim calcmode="lin" valueType="num">
                                      <p:cBhvr additive="base">
                                        <p:cTn id="85" dur="500" fill="hold"/>
                                        <p:tgtEl>
                                          <p:spTgt spid="232472">
                                            <p:txEl>
                                              <p:p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32472">
                                            <p:txEl>
                                              <p:pRg st="1" end="1"/>
                                            </p:txEl>
                                          </p:spTgt>
                                        </p:tgtEl>
                                        <p:attrNameLst>
                                          <p:attrName>ppt_y</p:attrName>
                                        </p:attrNameLst>
                                      </p:cBhvr>
                                      <p:tavLst>
                                        <p:tav tm="0">
                                          <p:val>
                                            <p:strVal val="1+#ppt_h/2"/>
                                          </p:val>
                                        </p:tav>
                                        <p:tav tm="100000">
                                          <p:val>
                                            <p:strVal val="#ppt_y"/>
                                          </p:val>
                                        </p:tav>
                                      </p:tavLst>
                                    </p:anim>
                                  </p:childTnLst>
                                </p:cTn>
                              </p:par>
                              <p:par>
                                <p:cTn id="87" presetID="2" presetClass="entr" presetSubtype="12" fill="hold" grpId="0" nodeType="withEffect">
                                  <p:stCondLst>
                                    <p:cond delay="0"/>
                                  </p:stCondLst>
                                  <p:childTnLst>
                                    <p:set>
                                      <p:cBhvr>
                                        <p:cTn id="88" dur="1" fill="hold">
                                          <p:stCondLst>
                                            <p:cond delay="0"/>
                                          </p:stCondLst>
                                        </p:cTn>
                                        <p:tgtEl>
                                          <p:spTgt spid="232472">
                                            <p:txEl>
                                              <p:pRg st="2" end="2"/>
                                            </p:txEl>
                                          </p:spTgt>
                                        </p:tgtEl>
                                        <p:attrNameLst>
                                          <p:attrName>style.visibility</p:attrName>
                                        </p:attrNameLst>
                                      </p:cBhvr>
                                      <p:to>
                                        <p:strVal val="visible"/>
                                      </p:to>
                                    </p:set>
                                    <p:anim calcmode="lin" valueType="num">
                                      <p:cBhvr additive="base">
                                        <p:cTn id="89" dur="500" fill="hold"/>
                                        <p:tgtEl>
                                          <p:spTgt spid="232472">
                                            <p:txEl>
                                              <p:pRg st="2" end="2"/>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324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71" grpId="0" animBg="1"/>
      <p:bldP spid="232469" grpId="0" animBg="1"/>
      <p:bldP spid="232451" grpId="0" animBg="1"/>
      <p:bldP spid="232455" grpId="0" animBg="1"/>
      <p:bldP spid="232460" grpId="0" autoUpdateAnimBg="0"/>
      <p:bldP spid="232461" grpId="0" autoUpdateAnimBg="0"/>
      <p:bldP spid="232462" grpId="0" autoUpdateAnimBg="0"/>
      <p:bldP spid="232464" grpId="0" autoUpdateAnimBg="0"/>
      <p:bldP spid="232464" grpId="1" autoUpdateAnimBg="0"/>
      <p:bldP spid="232465" grpId="0" autoUpdateAnimBg="0"/>
      <p:bldP spid="232465" grpId="1" autoUpdateAnimBg="0"/>
      <p:bldP spid="232466" grpId="0" autoUpdateAnimBg="0"/>
      <p:bldP spid="232466" grpId="1" autoUpdateAnimBg="0"/>
      <p:bldP spid="232467" grpId="0" autoUpdateAnimBg="0"/>
      <p:bldP spid="232468" grpId="0" autoUpdateAnimBg="0"/>
      <p:bldP spid="232470" grpId="0" autoUpdateAnimBg="0"/>
      <p:bldP spid="232470" grpId="1" autoUpdateAnimBg="0"/>
      <p:bldP spid="232472" grpId="0" build="p" autoUpdateAnimBg="0"/>
      <p:bldP spid="232473" grpId="0" animBg="1"/>
      <p:bldP spid="232474" grpId="0" animBg="1"/>
      <p:bldP spid="232475"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8A58F27-22BD-A541-81BB-504A74B3262C}" type="slidenum">
              <a:rPr lang="en-US" smtClean="0">
                <a:latin typeface="Times New Roman" charset="0"/>
              </a:rPr>
              <a:pPr/>
              <a:t>200</a:t>
            </a:fld>
            <a:endParaRPr lang="en-US" smtClean="0">
              <a:latin typeface="Times New Roman" charset="0"/>
            </a:endParaRPr>
          </a:p>
        </p:txBody>
      </p:sp>
      <p:sp>
        <p:nvSpPr>
          <p:cNvPr id="216067" name="Rectangle 2"/>
          <p:cNvSpPr>
            <a:spLocks noGrp="1" noChangeArrowheads="1"/>
          </p:cNvSpPr>
          <p:nvPr>
            <p:ph type="title"/>
          </p:nvPr>
        </p:nvSpPr>
        <p:spPr>
          <a:xfrm>
            <a:off x="762000" y="381000"/>
            <a:ext cx="7772400" cy="1066800"/>
          </a:xfrm>
        </p:spPr>
        <p:txBody>
          <a:bodyPr/>
          <a:lstStyle/>
          <a:p>
            <a:pPr eaLnBrk="1" hangingPunct="1">
              <a:lnSpc>
                <a:spcPct val="90000"/>
              </a:lnSpc>
            </a:pPr>
            <a:r>
              <a:rPr lang="en-US"/>
              <a:t>Levels of Testing</a:t>
            </a:r>
          </a:p>
        </p:txBody>
      </p:sp>
      <p:sp>
        <p:nvSpPr>
          <p:cNvPr id="216068" name="Rectangle 3"/>
          <p:cNvSpPr>
            <a:spLocks noGrp="1" noChangeArrowheads="1"/>
          </p:cNvSpPr>
          <p:nvPr>
            <p:ph type="body" idx="1"/>
          </p:nvPr>
        </p:nvSpPr>
        <p:spPr>
          <a:xfrm>
            <a:off x="685800" y="1600200"/>
            <a:ext cx="7772400" cy="4572000"/>
          </a:xfrm>
        </p:spPr>
        <p:txBody>
          <a:bodyPr/>
          <a:lstStyle/>
          <a:p>
            <a:pPr eaLnBrk="1" hangingPunct="1">
              <a:lnSpc>
                <a:spcPct val="90000"/>
              </a:lnSpc>
              <a:spcAft>
                <a:spcPts val="600"/>
              </a:spcAft>
            </a:pPr>
            <a:r>
              <a:rPr lang="en-US" dirty="0"/>
              <a:t>Module testing </a:t>
            </a:r>
            <a:r>
              <a:rPr lang="en-US" dirty="0" err="1">
                <a:sym typeface="Symbol" charset="2"/>
              </a:rPr>
              <a:t></a:t>
            </a:r>
            <a:r>
              <a:rPr lang="en-US" dirty="0"/>
              <a:t> test each small section of code</a:t>
            </a:r>
          </a:p>
          <a:p>
            <a:pPr eaLnBrk="1" hangingPunct="1">
              <a:lnSpc>
                <a:spcPct val="90000"/>
              </a:lnSpc>
              <a:spcAft>
                <a:spcPts val="600"/>
              </a:spcAft>
            </a:pPr>
            <a:r>
              <a:rPr lang="en-US" dirty="0"/>
              <a:t>Component testing </a:t>
            </a:r>
            <a:r>
              <a:rPr lang="en-US" dirty="0" err="1">
                <a:sym typeface="Symbol" charset="2"/>
              </a:rPr>
              <a:t></a:t>
            </a:r>
            <a:r>
              <a:rPr lang="en-US" dirty="0"/>
              <a:t> test combinations of a few modules</a:t>
            </a:r>
          </a:p>
          <a:p>
            <a:pPr eaLnBrk="1" hangingPunct="1">
              <a:lnSpc>
                <a:spcPct val="90000"/>
              </a:lnSpc>
              <a:spcAft>
                <a:spcPts val="600"/>
              </a:spcAft>
            </a:pPr>
            <a:r>
              <a:rPr lang="en-US" dirty="0"/>
              <a:t>Unit testing </a:t>
            </a:r>
            <a:r>
              <a:rPr lang="en-US" dirty="0" err="1">
                <a:sym typeface="Symbol" charset="2"/>
              </a:rPr>
              <a:t></a:t>
            </a:r>
            <a:r>
              <a:rPr lang="en-US" dirty="0"/>
              <a:t> combine several components for testing</a:t>
            </a:r>
          </a:p>
          <a:p>
            <a:pPr eaLnBrk="1" hangingPunct="1">
              <a:lnSpc>
                <a:spcPct val="90000"/>
              </a:lnSpc>
              <a:spcAft>
                <a:spcPts val="600"/>
              </a:spcAft>
            </a:pPr>
            <a:r>
              <a:rPr lang="en-US" dirty="0"/>
              <a:t>Integration testing </a:t>
            </a:r>
            <a:r>
              <a:rPr lang="en-US" dirty="0" err="1">
                <a:sym typeface="Symbol" charset="2"/>
              </a:rPr>
              <a:t></a:t>
            </a:r>
            <a:r>
              <a:rPr lang="en-US" dirty="0"/>
              <a:t> put everything together and test</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28374D8-7C06-3D4D-8CB7-1E3200B17C4D}" type="slidenum">
              <a:rPr lang="en-US" smtClean="0">
                <a:latin typeface="Times New Roman" charset="0"/>
              </a:rPr>
              <a:pPr/>
              <a:t>201</a:t>
            </a:fld>
            <a:endParaRPr lang="en-US" smtClean="0">
              <a:latin typeface="Times New Roman" charset="0"/>
            </a:endParaRPr>
          </a:p>
        </p:txBody>
      </p:sp>
      <p:sp>
        <p:nvSpPr>
          <p:cNvPr id="217091" name="Rectangle 2"/>
          <p:cNvSpPr>
            <a:spLocks noGrp="1" noChangeArrowheads="1"/>
          </p:cNvSpPr>
          <p:nvPr>
            <p:ph type="title"/>
          </p:nvPr>
        </p:nvSpPr>
        <p:spPr>
          <a:xfrm>
            <a:off x="685800" y="457200"/>
            <a:ext cx="7848600" cy="1371600"/>
          </a:xfrm>
        </p:spPr>
        <p:txBody>
          <a:bodyPr/>
          <a:lstStyle/>
          <a:p>
            <a:pPr eaLnBrk="1" hangingPunct="1"/>
            <a:r>
              <a:rPr lang="en-US"/>
              <a:t>Types of Testing</a:t>
            </a:r>
          </a:p>
        </p:txBody>
      </p:sp>
      <p:sp>
        <p:nvSpPr>
          <p:cNvPr id="217092" name="Rectangle 3"/>
          <p:cNvSpPr>
            <a:spLocks noGrp="1" noChangeArrowheads="1"/>
          </p:cNvSpPr>
          <p:nvPr>
            <p:ph type="body" idx="1"/>
          </p:nvPr>
        </p:nvSpPr>
        <p:spPr>
          <a:xfrm>
            <a:off x="685800" y="1981200"/>
            <a:ext cx="8001000" cy="4114800"/>
          </a:xfrm>
        </p:spPr>
        <p:txBody>
          <a:bodyPr/>
          <a:lstStyle/>
          <a:p>
            <a:pPr eaLnBrk="1" hangingPunct="1">
              <a:spcAft>
                <a:spcPts val="600"/>
              </a:spcAft>
            </a:pPr>
            <a:r>
              <a:rPr lang="en-US" sz="2800" dirty="0"/>
              <a:t>Function testing </a:t>
            </a:r>
            <a:r>
              <a:rPr lang="en-US" sz="2800" dirty="0" err="1">
                <a:sym typeface="Symbol" charset="2"/>
              </a:rPr>
              <a:t></a:t>
            </a:r>
            <a:r>
              <a:rPr lang="en-US" sz="2800" dirty="0"/>
              <a:t> verify that system functions as it is supposed to</a:t>
            </a:r>
          </a:p>
          <a:p>
            <a:pPr eaLnBrk="1" hangingPunct="1">
              <a:spcAft>
                <a:spcPts val="600"/>
              </a:spcAft>
            </a:pPr>
            <a:r>
              <a:rPr lang="en-US" sz="2800" dirty="0"/>
              <a:t>Performance testing </a:t>
            </a:r>
            <a:r>
              <a:rPr lang="en-US" sz="2800" dirty="0" err="1">
                <a:sym typeface="Symbol" charset="2"/>
              </a:rPr>
              <a:t></a:t>
            </a:r>
            <a:r>
              <a:rPr lang="en-US" sz="2800" dirty="0"/>
              <a:t> other requirements such as speed, resource use, etc.</a:t>
            </a:r>
          </a:p>
          <a:p>
            <a:pPr eaLnBrk="1" hangingPunct="1">
              <a:spcAft>
                <a:spcPts val="600"/>
              </a:spcAft>
            </a:pPr>
            <a:r>
              <a:rPr lang="en-US" sz="2800" dirty="0"/>
              <a:t>Acceptance testing </a:t>
            </a:r>
            <a:r>
              <a:rPr lang="en-US" sz="2800" dirty="0" err="1">
                <a:sym typeface="Symbol" charset="2"/>
              </a:rPr>
              <a:t></a:t>
            </a:r>
            <a:r>
              <a:rPr lang="en-US" sz="2800" dirty="0"/>
              <a:t> customer involved</a:t>
            </a:r>
          </a:p>
          <a:p>
            <a:pPr eaLnBrk="1" hangingPunct="1">
              <a:spcAft>
                <a:spcPts val="600"/>
              </a:spcAft>
            </a:pPr>
            <a:r>
              <a:rPr lang="en-US" sz="2800" dirty="0"/>
              <a:t>Installation testing </a:t>
            </a:r>
            <a:r>
              <a:rPr lang="en-US" sz="2800" dirty="0" err="1">
                <a:sym typeface="Symbol" charset="2"/>
              </a:rPr>
              <a:t></a:t>
            </a:r>
            <a:r>
              <a:rPr lang="en-US" sz="2800" dirty="0"/>
              <a:t> test at install time</a:t>
            </a:r>
          </a:p>
          <a:p>
            <a:pPr eaLnBrk="1" hangingPunct="1">
              <a:spcAft>
                <a:spcPts val="600"/>
              </a:spcAft>
            </a:pPr>
            <a:r>
              <a:rPr lang="en-US" sz="2800" dirty="0"/>
              <a:t>Regression testing </a:t>
            </a:r>
            <a:r>
              <a:rPr lang="en-US" sz="2800" dirty="0" err="1">
                <a:sym typeface="Symbol" charset="2"/>
              </a:rPr>
              <a:t></a:t>
            </a:r>
            <a:r>
              <a:rPr lang="en-US" sz="2800" dirty="0"/>
              <a:t> test after any change</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5BCBA5A-6940-594F-B838-625699D990B3}" type="slidenum">
              <a:rPr lang="en-US" smtClean="0">
                <a:latin typeface="Times New Roman" charset="0"/>
              </a:rPr>
              <a:pPr/>
              <a:t>202</a:t>
            </a:fld>
            <a:endParaRPr lang="en-US" smtClean="0">
              <a:latin typeface="Times New Roman" charset="0"/>
            </a:endParaRPr>
          </a:p>
        </p:txBody>
      </p:sp>
      <p:sp>
        <p:nvSpPr>
          <p:cNvPr id="218115" name="Rectangle 2"/>
          <p:cNvSpPr>
            <a:spLocks noGrp="1" noChangeArrowheads="1"/>
          </p:cNvSpPr>
          <p:nvPr>
            <p:ph type="title"/>
          </p:nvPr>
        </p:nvSpPr>
        <p:spPr>
          <a:xfrm>
            <a:off x="685800" y="228600"/>
            <a:ext cx="7772400" cy="1143000"/>
          </a:xfrm>
        </p:spPr>
        <p:txBody>
          <a:bodyPr/>
          <a:lstStyle/>
          <a:p>
            <a:pPr eaLnBrk="1" hangingPunct="1"/>
            <a:r>
              <a:rPr lang="en-US" dirty="0"/>
              <a:t>Other Testing Issues</a:t>
            </a:r>
          </a:p>
        </p:txBody>
      </p:sp>
      <p:sp>
        <p:nvSpPr>
          <p:cNvPr id="218116" name="Rectangle 3"/>
          <p:cNvSpPr>
            <a:spLocks noGrp="1" noChangeArrowheads="1"/>
          </p:cNvSpPr>
          <p:nvPr>
            <p:ph type="body" idx="1"/>
          </p:nvPr>
        </p:nvSpPr>
        <p:spPr>
          <a:xfrm>
            <a:off x="685800" y="1371600"/>
            <a:ext cx="7924800" cy="4953000"/>
          </a:xfrm>
        </p:spPr>
        <p:txBody>
          <a:bodyPr/>
          <a:lstStyle/>
          <a:p>
            <a:pPr eaLnBrk="1" hangingPunct="1">
              <a:lnSpc>
                <a:spcPct val="75000"/>
              </a:lnSpc>
              <a:spcAft>
                <a:spcPts val="600"/>
              </a:spcAft>
            </a:pPr>
            <a:r>
              <a:rPr lang="en-US" sz="2800" dirty="0"/>
              <a:t>Active fault detection</a:t>
            </a:r>
          </a:p>
          <a:p>
            <a:pPr lvl="1" eaLnBrk="1" hangingPunct="1">
              <a:lnSpc>
                <a:spcPct val="75000"/>
              </a:lnSpc>
              <a:spcAft>
                <a:spcPts val="600"/>
              </a:spcAft>
            </a:pPr>
            <a:r>
              <a:rPr lang="en-US" sz="2400" dirty="0"/>
              <a:t>Don’t wait for system to fail</a:t>
            </a:r>
          </a:p>
          <a:p>
            <a:pPr lvl="1" eaLnBrk="1" hangingPunct="1">
              <a:lnSpc>
                <a:spcPct val="75000"/>
              </a:lnSpc>
              <a:spcAft>
                <a:spcPts val="600"/>
              </a:spcAft>
            </a:pPr>
            <a:r>
              <a:rPr lang="en-US" sz="2400" dirty="0"/>
              <a:t>Actively try to make it fail </a:t>
            </a:r>
            <a:r>
              <a:rPr lang="en-US" sz="2400" dirty="0" err="1">
                <a:sym typeface="Symbol" charset="2"/>
              </a:rPr>
              <a:t></a:t>
            </a:r>
            <a:r>
              <a:rPr lang="en-US" sz="2400" dirty="0"/>
              <a:t> attackers will!</a:t>
            </a:r>
          </a:p>
          <a:p>
            <a:pPr eaLnBrk="1" hangingPunct="1">
              <a:lnSpc>
                <a:spcPct val="75000"/>
              </a:lnSpc>
              <a:spcAft>
                <a:spcPts val="600"/>
              </a:spcAft>
            </a:pPr>
            <a:r>
              <a:rPr lang="en-US" sz="2800" dirty="0"/>
              <a:t>Fault injection</a:t>
            </a:r>
          </a:p>
          <a:p>
            <a:pPr lvl="1" eaLnBrk="1" hangingPunct="1">
              <a:lnSpc>
                <a:spcPct val="75000"/>
              </a:lnSpc>
              <a:spcAft>
                <a:spcPts val="600"/>
              </a:spcAft>
            </a:pPr>
            <a:r>
              <a:rPr lang="en-US" sz="2400" dirty="0"/>
              <a:t>Insert faults into the process</a:t>
            </a:r>
          </a:p>
          <a:p>
            <a:pPr lvl="1" eaLnBrk="1" hangingPunct="1">
              <a:lnSpc>
                <a:spcPct val="75000"/>
              </a:lnSpc>
              <a:spcAft>
                <a:spcPts val="600"/>
              </a:spcAft>
            </a:pPr>
            <a:r>
              <a:rPr lang="en-US" sz="2400" dirty="0"/>
              <a:t>Even if no obvious way for such a fault to occur</a:t>
            </a:r>
          </a:p>
          <a:p>
            <a:pPr eaLnBrk="1" hangingPunct="1">
              <a:lnSpc>
                <a:spcPct val="75000"/>
              </a:lnSpc>
              <a:spcAft>
                <a:spcPts val="600"/>
              </a:spcAft>
            </a:pPr>
            <a:r>
              <a:rPr lang="en-US" sz="2800" dirty="0"/>
              <a:t>Bug injection</a:t>
            </a:r>
          </a:p>
          <a:p>
            <a:pPr lvl="1" eaLnBrk="1" hangingPunct="1">
              <a:lnSpc>
                <a:spcPct val="75000"/>
              </a:lnSpc>
              <a:spcAft>
                <a:spcPts val="600"/>
              </a:spcAft>
            </a:pPr>
            <a:r>
              <a:rPr lang="en-US" sz="2400" dirty="0"/>
              <a:t>Insert bugs into code</a:t>
            </a:r>
          </a:p>
          <a:p>
            <a:pPr lvl="1" eaLnBrk="1" hangingPunct="1">
              <a:lnSpc>
                <a:spcPct val="75000"/>
              </a:lnSpc>
              <a:spcAft>
                <a:spcPts val="600"/>
              </a:spcAft>
            </a:pPr>
            <a:r>
              <a:rPr lang="en-US" sz="2400" dirty="0"/>
              <a:t>See how many of injected bugs are found</a:t>
            </a:r>
          </a:p>
          <a:p>
            <a:pPr lvl="1" eaLnBrk="1" hangingPunct="1">
              <a:lnSpc>
                <a:spcPct val="75000"/>
              </a:lnSpc>
              <a:spcAft>
                <a:spcPts val="600"/>
              </a:spcAft>
            </a:pPr>
            <a:r>
              <a:rPr lang="en-US" sz="2400" dirty="0"/>
              <a:t>Can use this to estimate number of bugs</a:t>
            </a:r>
          </a:p>
          <a:p>
            <a:pPr lvl="1" eaLnBrk="1" hangingPunct="1">
              <a:lnSpc>
                <a:spcPct val="75000"/>
              </a:lnSpc>
              <a:spcAft>
                <a:spcPts val="600"/>
              </a:spcAft>
            </a:pPr>
            <a:r>
              <a:rPr lang="en-US" sz="2400" dirty="0"/>
              <a:t>Assumes injected bugs similar to unknown bugs</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49E9A57-2D16-7340-8405-E16A96B068A4}" type="slidenum">
              <a:rPr lang="en-US" smtClean="0">
                <a:latin typeface="Times New Roman" charset="0"/>
              </a:rPr>
              <a:pPr/>
              <a:t>203</a:t>
            </a:fld>
            <a:endParaRPr lang="en-US" smtClean="0">
              <a:latin typeface="Times New Roman" charset="0"/>
            </a:endParaRPr>
          </a:p>
        </p:txBody>
      </p:sp>
      <p:sp>
        <p:nvSpPr>
          <p:cNvPr id="219139" name="Rectangle 2"/>
          <p:cNvSpPr>
            <a:spLocks noGrp="1" noChangeArrowheads="1"/>
          </p:cNvSpPr>
          <p:nvPr>
            <p:ph type="title"/>
          </p:nvPr>
        </p:nvSpPr>
        <p:spPr>
          <a:xfrm>
            <a:off x="685800" y="381000"/>
            <a:ext cx="7772400" cy="1143000"/>
          </a:xfrm>
        </p:spPr>
        <p:txBody>
          <a:bodyPr/>
          <a:lstStyle/>
          <a:p>
            <a:pPr eaLnBrk="1" hangingPunct="1"/>
            <a:r>
              <a:rPr lang="en-US"/>
              <a:t>Testing Case History</a:t>
            </a:r>
          </a:p>
        </p:txBody>
      </p:sp>
      <p:sp>
        <p:nvSpPr>
          <p:cNvPr id="219140" name="Rectangle 3"/>
          <p:cNvSpPr>
            <a:spLocks noGrp="1" noChangeArrowheads="1"/>
          </p:cNvSpPr>
          <p:nvPr>
            <p:ph type="body" idx="1"/>
          </p:nvPr>
        </p:nvSpPr>
        <p:spPr>
          <a:xfrm>
            <a:off x="685800" y="1447800"/>
            <a:ext cx="7772400" cy="4648200"/>
          </a:xfrm>
        </p:spPr>
        <p:txBody>
          <a:bodyPr/>
          <a:lstStyle/>
          <a:p>
            <a:pPr eaLnBrk="1" hangingPunct="1">
              <a:lnSpc>
                <a:spcPct val="85000"/>
              </a:lnSpc>
              <a:spcAft>
                <a:spcPts val="600"/>
              </a:spcAft>
            </a:pPr>
            <a:r>
              <a:rPr lang="en-US" sz="2800" dirty="0"/>
              <a:t>In one system with 184,000 lines of code</a:t>
            </a:r>
          </a:p>
          <a:p>
            <a:pPr eaLnBrk="1" hangingPunct="1">
              <a:lnSpc>
                <a:spcPct val="85000"/>
              </a:lnSpc>
              <a:spcAft>
                <a:spcPts val="600"/>
              </a:spcAft>
            </a:pPr>
            <a:r>
              <a:rPr lang="en-US" sz="2800" dirty="0"/>
              <a:t>Flaws found</a:t>
            </a:r>
          </a:p>
          <a:p>
            <a:pPr lvl="1" eaLnBrk="1" hangingPunct="1">
              <a:lnSpc>
                <a:spcPct val="85000"/>
              </a:lnSpc>
              <a:spcAft>
                <a:spcPts val="600"/>
              </a:spcAft>
            </a:pPr>
            <a:r>
              <a:rPr lang="en-US" sz="2400" dirty="0"/>
              <a:t>17.3% inspecting system design</a:t>
            </a:r>
          </a:p>
          <a:p>
            <a:pPr lvl="1" eaLnBrk="1" hangingPunct="1">
              <a:lnSpc>
                <a:spcPct val="85000"/>
              </a:lnSpc>
              <a:spcAft>
                <a:spcPts val="600"/>
              </a:spcAft>
            </a:pPr>
            <a:r>
              <a:rPr lang="en-US" sz="2400" dirty="0"/>
              <a:t>19.1% inspecting component design</a:t>
            </a:r>
          </a:p>
          <a:p>
            <a:pPr lvl="1" eaLnBrk="1" hangingPunct="1">
              <a:lnSpc>
                <a:spcPct val="85000"/>
              </a:lnSpc>
              <a:spcAft>
                <a:spcPts val="600"/>
              </a:spcAft>
            </a:pPr>
            <a:r>
              <a:rPr lang="en-US" sz="2400" dirty="0"/>
              <a:t>15.1% code inspection</a:t>
            </a:r>
          </a:p>
          <a:p>
            <a:pPr lvl="1" eaLnBrk="1" hangingPunct="1">
              <a:lnSpc>
                <a:spcPct val="85000"/>
              </a:lnSpc>
              <a:spcAft>
                <a:spcPts val="600"/>
              </a:spcAft>
            </a:pPr>
            <a:r>
              <a:rPr lang="en-US" sz="2400" dirty="0"/>
              <a:t>29.4% integration testing</a:t>
            </a:r>
          </a:p>
          <a:p>
            <a:pPr lvl="1" eaLnBrk="1" hangingPunct="1">
              <a:lnSpc>
                <a:spcPct val="85000"/>
              </a:lnSpc>
              <a:spcAft>
                <a:spcPts val="600"/>
              </a:spcAft>
            </a:pPr>
            <a:r>
              <a:rPr lang="en-US" sz="2400" dirty="0"/>
              <a:t>16.6% system and regression testing</a:t>
            </a:r>
          </a:p>
          <a:p>
            <a:pPr eaLnBrk="1" hangingPunct="1">
              <a:lnSpc>
                <a:spcPct val="85000"/>
              </a:lnSpc>
              <a:spcAft>
                <a:spcPts val="600"/>
              </a:spcAft>
            </a:pPr>
            <a:r>
              <a:rPr lang="en-US" sz="2800" dirty="0"/>
              <a:t>Conclusion: must do many kinds of testing</a:t>
            </a:r>
          </a:p>
          <a:p>
            <a:pPr lvl="1" eaLnBrk="1" hangingPunct="1">
              <a:lnSpc>
                <a:spcPct val="85000"/>
              </a:lnSpc>
              <a:spcAft>
                <a:spcPts val="600"/>
              </a:spcAft>
            </a:pPr>
            <a:r>
              <a:rPr lang="en-US" sz="2400" dirty="0"/>
              <a:t>Overlapping testing is necessary</a:t>
            </a:r>
          </a:p>
          <a:p>
            <a:pPr lvl="1" eaLnBrk="1" hangingPunct="1">
              <a:lnSpc>
                <a:spcPct val="85000"/>
              </a:lnSpc>
              <a:spcAft>
                <a:spcPts val="600"/>
              </a:spcAft>
            </a:pPr>
            <a:r>
              <a:rPr lang="en-US" sz="2400" dirty="0"/>
              <a:t>Provides a form of “defense in depth”</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53BA686-6A10-0647-B82D-5252863EBA36}" type="slidenum">
              <a:rPr lang="en-US" smtClean="0">
                <a:latin typeface="Times New Roman" charset="0"/>
              </a:rPr>
              <a:pPr/>
              <a:t>204</a:t>
            </a:fld>
            <a:endParaRPr lang="en-US" smtClean="0">
              <a:latin typeface="Times New Roman" charset="0"/>
            </a:endParaRPr>
          </a:p>
        </p:txBody>
      </p:sp>
      <p:sp>
        <p:nvSpPr>
          <p:cNvPr id="220163" name="Rectangle 2"/>
          <p:cNvSpPr>
            <a:spLocks noGrp="1" noChangeArrowheads="1"/>
          </p:cNvSpPr>
          <p:nvPr>
            <p:ph type="title"/>
          </p:nvPr>
        </p:nvSpPr>
        <p:spPr>
          <a:xfrm>
            <a:off x="685800" y="304800"/>
            <a:ext cx="7848600" cy="1447800"/>
          </a:xfrm>
        </p:spPr>
        <p:txBody>
          <a:bodyPr/>
          <a:lstStyle/>
          <a:p>
            <a:pPr eaLnBrk="1" hangingPunct="1"/>
            <a:r>
              <a:rPr lang="en-US"/>
              <a:t>Security Testing: The Bottom Line</a:t>
            </a:r>
          </a:p>
        </p:txBody>
      </p:sp>
      <p:sp>
        <p:nvSpPr>
          <p:cNvPr id="220164" name="Rectangle 3"/>
          <p:cNvSpPr>
            <a:spLocks noGrp="1" noChangeArrowheads="1"/>
          </p:cNvSpPr>
          <p:nvPr>
            <p:ph type="body" idx="1"/>
          </p:nvPr>
        </p:nvSpPr>
        <p:spPr>
          <a:xfrm>
            <a:off x="685800" y="1981200"/>
            <a:ext cx="7772400" cy="4114800"/>
          </a:xfrm>
        </p:spPr>
        <p:txBody>
          <a:bodyPr/>
          <a:lstStyle/>
          <a:p>
            <a:pPr eaLnBrk="1" hangingPunct="1">
              <a:lnSpc>
                <a:spcPct val="85000"/>
              </a:lnSpc>
              <a:spcAft>
                <a:spcPts val="600"/>
              </a:spcAft>
            </a:pPr>
            <a:r>
              <a:rPr lang="en-US" sz="2800" b="1" dirty="0">
                <a:solidFill>
                  <a:schemeClr val="accent2"/>
                </a:solidFill>
              </a:rPr>
              <a:t>Security testing</a:t>
            </a:r>
            <a:r>
              <a:rPr lang="en-US" sz="2800" dirty="0"/>
              <a:t> is far more demanding than non-security testing</a:t>
            </a:r>
          </a:p>
          <a:p>
            <a:pPr eaLnBrk="1" hangingPunct="1">
              <a:lnSpc>
                <a:spcPct val="85000"/>
              </a:lnSpc>
              <a:spcAft>
                <a:spcPts val="600"/>
              </a:spcAft>
            </a:pPr>
            <a:r>
              <a:rPr lang="en-US" sz="2800" dirty="0"/>
              <a:t>Non-security testing </a:t>
            </a:r>
            <a:r>
              <a:rPr lang="en-US" dirty="0" err="1">
                <a:sym typeface="Symbol" charset="2"/>
              </a:rPr>
              <a:t></a:t>
            </a:r>
            <a:r>
              <a:rPr lang="en-US" sz="2800" dirty="0"/>
              <a:t> does system do what it is supposed to?</a:t>
            </a:r>
          </a:p>
          <a:p>
            <a:pPr eaLnBrk="1" hangingPunct="1">
              <a:lnSpc>
                <a:spcPct val="85000"/>
              </a:lnSpc>
              <a:spcAft>
                <a:spcPts val="600"/>
              </a:spcAft>
            </a:pPr>
            <a:r>
              <a:rPr lang="en-US" sz="2800" dirty="0"/>
              <a:t>Security testing </a:t>
            </a:r>
            <a:r>
              <a:rPr lang="en-US" dirty="0" err="1">
                <a:sym typeface="Symbol" charset="2"/>
              </a:rPr>
              <a:t></a:t>
            </a:r>
            <a:r>
              <a:rPr lang="en-US" sz="2800" dirty="0"/>
              <a:t> does system do what it is supposed to </a:t>
            </a:r>
            <a:r>
              <a:rPr lang="en-US" sz="2800" b="1" dirty="0">
                <a:solidFill>
                  <a:srgbClr val="FF0000"/>
                </a:solidFill>
              </a:rPr>
              <a:t>and nothing more</a:t>
            </a:r>
            <a:r>
              <a:rPr lang="en-US" sz="2800" dirty="0"/>
              <a:t>?</a:t>
            </a:r>
          </a:p>
          <a:p>
            <a:pPr eaLnBrk="1" hangingPunct="1">
              <a:lnSpc>
                <a:spcPct val="85000"/>
              </a:lnSpc>
              <a:spcAft>
                <a:spcPts val="600"/>
              </a:spcAft>
            </a:pPr>
            <a:r>
              <a:rPr lang="en-US" sz="2800" dirty="0"/>
              <a:t>Usually impossible to do exhaustive testing</a:t>
            </a:r>
          </a:p>
          <a:p>
            <a:pPr eaLnBrk="1" hangingPunct="1">
              <a:lnSpc>
                <a:spcPct val="85000"/>
              </a:lnSpc>
              <a:spcAft>
                <a:spcPts val="600"/>
              </a:spcAft>
            </a:pPr>
            <a:r>
              <a:rPr lang="en-US" sz="2800" dirty="0"/>
              <a:t>How much testing is enough?</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75E9698-B17A-2544-A672-FACE92A42420}" type="slidenum">
              <a:rPr lang="en-US" smtClean="0">
                <a:latin typeface="Times New Roman" charset="0"/>
              </a:rPr>
              <a:pPr/>
              <a:t>205</a:t>
            </a:fld>
            <a:endParaRPr lang="en-US" smtClean="0">
              <a:latin typeface="Times New Roman" charset="0"/>
            </a:endParaRPr>
          </a:p>
        </p:txBody>
      </p:sp>
      <p:sp>
        <p:nvSpPr>
          <p:cNvPr id="221187" name="Rectangle 2"/>
          <p:cNvSpPr>
            <a:spLocks noGrp="1" noChangeArrowheads="1"/>
          </p:cNvSpPr>
          <p:nvPr>
            <p:ph type="title"/>
          </p:nvPr>
        </p:nvSpPr>
        <p:spPr>
          <a:xfrm>
            <a:off x="685800" y="304800"/>
            <a:ext cx="7848600" cy="1447800"/>
          </a:xfrm>
        </p:spPr>
        <p:txBody>
          <a:bodyPr/>
          <a:lstStyle/>
          <a:p>
            <a:pPr eaLnBrk="1" hangingPunct="1"/>
            <a:r>
              <a:rPr lang="en-US"/>
              <a:t>Security Testing: The Bottom Line</a:t>
            </a:r>
          </a:p>
        </p:txBody>
      </p:sp>
      <p:sp>
        <p:nvSpPr>
          <p:cNvPr id="221188" name="Rectangle 3"/>
          <p:cNvSpPr>
            <a:spLocks noGrp="1" noChangeArrowheads="1"/>
          </p:cNvSpPr>
          <p:nvPr>
            <p:ph type="body" idx="1"/>
          </p:nvPr>
        </p:nvSpPr>
        <p:spPr>
          <a:xfrm>
            <a:off x="685800" y="2057400"/>
            <a:ext cx="7696200" cy="4114800"/>
          </a:xfrm>
        </p:spPr>
        <p:txBody>
          <a:bodyPr/>
          <a:lstStyle/>
          <a:p>
            <a:pPr eaLnBrk="1" hangingPunct="1">
              <a:lnSpc>
                <a:spcPct val="95000"/>
              </a:lnSpc>
              <a:spcAft>
                <a:spcPts val="600"/>
              </a:spcAft>
            </a:pPr>
            <a:r>
              <a:rPr lang="en-US" sz="2800" dirty="0"/>
              <a:t>How much testing is enough?</a:t>
            </a:r>
          </a:p>
          <a:p>
            <a:pPr eaLnBrk="1" hangingPunct="1">
              <a:lnSpc>
                <a:spcPct val="95000"/>
              </a:lnSpc>
              <a:spcAft>
                <a:spcPts val="600"/>
              </a:spcAft>
            </a:pPr>
            <a:r>
              <a:rPr lang="en-US" sz="2800" dirty="0"/>
              <a:t>Recall </a:t>
            </a:r>
            <a:r>
              <a:rPr lang="en-US" sz="2800" dirty="0">
                <a:latin typeface="Times-Roman" charset="0"/>
              </a:rPr>
              <a:t>MTBF = </a:t>
            </a:r>
            <a:r>
              <a:rPr lang="en-US" sz="2800" dirty="0" err="1">
                <a:latin typeface="Times-Roman" charset="0"/>
              </a:rPr>
              <a:t>t</a:t>
            </a:r>
            <a:r>
              <a:rPr lang="en-US" sz="2800" dirty="0">
                <a:latin typeface="Times-Roman" charset="0"/>
              </a:rPr>
              <a:t>/K</a:t>
            </a:r>
            <a:endParaRPr lang="en-US" sz="2800" dirty="0"/>
          </a:p>
          <a:p>
            <a:pPr eaLnBrk="1" hangingPunct="1">
              <a:lnSpc>
                <a:spcPct val="95000"/>
              </a:lnSpc>
              <a:spcAft>
                <a:spcPts val="600"/>
              </a:spcAft>
            </a:pPr>
            <a:r>
              <a:rPr lang="en-US" sz="2800" dirty="0"/>
              <a:t>Seems to imply testing is nearly hopeless!</a:t>
            </a:r>
          </a:p>
          <a:p>
            <a:pPr eaLnBrk="1" hangingPunct="1">
              <a:lnSpc>
                <a:spcPct val="95000"/>
              </a:lnSpc>
              <a:spcAft>
                <a:spcPts val="600"/>
              </a:spcAft>
            </a:pPr>
            <a:r>
              <a:rPr lang="en-US" sz="2800" dirty="0"/>
              <a:t>But there is some hope…</a:t>
            </a:r>
          </a:p>
          <a:p>
            <a:pPr lvl="1" eaLnBrk="1" hangingPunct="1">
              <a:lnSpc>
                <a:spcPct val="95000"/>
              </a:lnSpc>
              <a:spcAft>
                <a:spcPts val="600"/>
              </a:spcAft>
            </a:pPr>
            <a:r>
              <a:rPr lang="en-US" sz="2400" dirty="0"/>
              <a:t>If we eliminate an entire class of flaws then statistical model breaks down</a:t>
            </a:r>
          </a:p>
          <a:p>
            <a:pPr lvl="1" eaLnBrk="1" hangingPunct="1">
              <a:lnSpc>
                <a:spcPct val="95000"/>
              </a:lnSpc>
              <a:spcAft>
                <a:spcPts val="600"/>
              </a:spcAft>
            </a:pPr>
            <a:r>
              <a:rPr lang="en-US" sz="2400" dirty="0"/>
              <a:t>For example, if a single test (or a few tests) find all buffer overflows</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FE9838A-D984-E34C-8E13-53DEA2266722}" type="slidenum">
              <a:rPr lang="en-US" smtClean="0">
                <a:latin typeface="Times New Roman" charset="0"/>
              </a:rPr>
              <a:pPr/>
              <a:t>206</a:t>
            </a:fld>
            <a:endParaRPr lang="en-US" smtClean="0">
              <a:latin typeface="Times New Roman" charset="0"/>
            </a:endParaRPr>
          </a:p>
        </p:txBody>
      </p:sp>
      <p:sp>
        <p:nvSpPr>
          <p:cNvPr id="222211" name="Rectangle 2"/>
          <p:cNvSpPr>
            <a:spLocks noGrp="1" noChangeArrowheads="1"/>
          </p:cNvSpPr>
          <p:nvPr>
            <p:ph type="title"/>
          </p:nvPr>
        </p:nvSpPr>
        <p:spPr>
          <a:xfrm>
            <a:off x="685800" y="381000"/>
            <a:ext cx="7772400" cy="1143000"/>
          </a:xfrm>
        </p:spPr>
        <p:txBody>
          <a:bodyPr/>
          <a:lstStyle/>
          <a:p>
            <a:pPr eaLnBrk="1" hangingPunct="1"/>
            <a:r>
              <a:rPr lang="en-US"/>
              <a:t>Configuration Issues</a:t>
            </a:r>
          </a:p>
        </p:txBody>
      </p:sp>
      <p:sp>
        <p:nvSpPr>
          <p:cNvPr id="222212" name="Rectangle 3"/>
          <p:cNvSpPr>
            <a:spLocks noGrp="1" noChangeArrowheads="1"/>
          </p:cNvSpPr>
          <p:nvPr>
            <p:ph type="body" idx="1"/>
          </p:nvPr>
        </p:nvSpPr>
        <p:spPr>
          <a:xfrm>
            <a:off x="685800" y="1676400"/>
            <a:ext cx="7924800" cy="4572000"/>
          </a:xfrm>
        </p:spPr>
        <p:txBody>
          <a:bodyPr/>
          <a:lstStyle/>
          <a:p>
            <a:pPr eaLnBrk="1" hangingPunct="1">
              <a:lnSpc>
                <a:spcPct val="95000"/>
              </a:lnSpc>
              <a:spcAft>
                <a:spcPts val="600"/>
              </a:spcAft>
            </a:pPr>
            <a:r>
              <a:rPr lang="en-US" dirty="0"/>
              <a:t>Types of changes</a:t>
            </a:r>
          </a:p>
          <a:p>
            <a:pPr lvl="1" eaLnBrk="1" hangingPunct="1">
              <a:lnSpc>
                <a:spcPct val="95000"/>
              </a:lnSpc>
              <a:spcAft>
                <a:spcPts val="600"/>
              </a:spcAft>
            </a:pPr>
            <a:r>
              <a:rPr lang="en-US" dirty="0"/>
              <a:t>Minor changes </a:t>
            </a:r>
            <a:r>
              <a:rPr lang="en-US" dirty="0" err="1">
                <a:sym typeface="Symbol" charset="2"/>
              </a:rPr>
              <a:t></a:t>
            </a:r>
            <a:r>
              <a:rPr lang="en-US" dirty="0"/>
              <a:t> maintain daily functioning</a:t>
            </a:r>
          </a:p>
          <a:p>
            <a:pPr lvl="1" eaLnBrk="1" hangingPunct="1">
              <a:lnSpc>
                <a:spcPct val="95000"/>
              </a:lnSpc>
              <a:spcAft>
                <a:spcPts val="600"/>
              </a:spcAft>
            </a:pPr>
            <a:r>
              <a:rPr lang="en-US" dirty="0"/>
              <a:t>Adaptive changes </a:t>
            </a:r>
            <a:r>
              <a:rPr lang="en-US" dirty="0" err="1">
                <a:sym typeface="Symbol" charset="2"/>
              </a:rPr>
              <a:t></a:t>
            </a:r>
            <a:r>
              <a:rPr lang="en-US" dirty="0"/>
              <a:t> modifications</a:t>
            </a:r>
          </a:p>
          <a:p>
            <a:pPr lvl="1" eaLnBrk="1" hangingPunct="1">
              <a:lnSpc>
                <a:spcPct val="95000"/>
              </a:lnSpc>
              <a:spcAft>
                <a:spcPts val="600"/>
              </a:spcAft>
            </a:pPr>
            <a:r>
              <a:rPr lang="en-US" dirty="0"/>
              <a:t>Perfective changes </a:t>
            </a:r>
            <a:r>
              <a:rPr lang="en-US" dirty="0" err="1">
                <a:sym typeface="Symbol" charset="2"/>
              </a:rPr>
              <a:t></a:t>
            </a:r>
            <a:r>
              <a:rPr lang="en-US" dirty="0"/>
              <a:t> improvements</a:t>
            </a:r>
          </a:p>
          <a:p>
            <a:pPr lvl="1" eaLnBrk="1" hangingPunct="1">
              <a:lnSpc>
                <a:spcPct val="95000"/>
              </a:lnSpc>
              <a:spcAft>
                <a:spcPts val="600"/>
              </a:spcAft>
            </a:pPr>
            <a:r>
              <a:rPr lang="en-US" dirty="0"/>
              <a:t>Preventive changes </a:t>
            </a:r>
            <a:r>
              <a:rPr lang="en-US" dirty="0" err="1">
                <a:sym typeface="Symbol" charset="2"/>
              </a:rPr>
              <a:t></a:t>
            </a:r>
            <a:r>
              <a:rPr lang="en-US" dirty="0"/>
              <a:t> no loss of performance</a:t>
            </a:r>
          </a:p>
          <a:p>
            <a:pPr eaLnBrk="1" hangingPunct="1">
              <a:lnSpc>
                <a:spcPct val="95000"/>
              </a:lnSpc>
              <a:spcAft>
                <a:spcPts val="600"/>
              </a:spcAft>
            </a:pPr>
            <a:r>
              <a:rPr lang="en-US" dirty="0"/>
              <a:t>Any change can introduce new flaws!</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2F32EB6-D669-2347-97FD-D55FB4E39CDF}" type="slidenum">
              <a:rPr lang="en-US" smtClean="0">
                <a:latin typeface="Times New Roman" charset="0"/>
              </a:rPr>
              <a:pPr/>
              <a:t>207</a:t>
            </a:fld>
            <a:endParaRPr lang="en-US" smtClean="0">
              <a:latin typeface="Times New Roman" charset="0"/>
            </a:endParaRPr>
          </a:p>
        </p:txBody>
      </p:sp>
      <p:sp>
        <p:nvSpPr>
          <p:cNvPr id="223235" name="Rectangle 2"/>
          <p:cNvSpPr>
            <a:spLocks noGrp="1" noChangeArrowheads="1"/>
          </p:cNvSpPr>
          <p:nvPr>
            <p:ph type="title"/>
          </p:nvPr>
        </p:nvSpPr>
        <p:spPr>
          <a:xfrm>
            <a:off x="609600" y="381000"/>
            <a:ext cx="7848600" cy="990600"/>
          </a:xfrm>
        </p:spPr>
        <p:txBody>
          <a:bodyPr/>
          <a:lstStyle/>
          <a:p>
            <a:pPr eaLnBrk="1" hangingPunct="1"/>
            <a:r>
              <a:rPr lang="en-US"/>
              <a:t>Postmortem</a:t>
            </a:r>
          </a:p>
        </p:txBody>
      </p:sp>
      <p:sp>
        <p:nvSpPr>
          <p:cNvPr id="223236" name="Rectangle 3"/>
          <p:cNvSpPr>
            <a:spLocks noGrp="1" noChangeArrowheads="1"/>
          </p:cNvSpPr>
          <p:nvPr>
            <p:ph type="body" idx="1"/>
          </p:nvPr>
        </p:nvSpPr>
        <p:spPr>
          <a:xfrm>
            <a:off x="685800" y="1600200"/>
            <a:ext cx="7772400" cy="4495800"/>
          </a:xfrm>
        </p:spPr>
        <p:txBody>
          <a:bodyPr/>
          <a:lstStyle/>
          <a:p>
            <a:pPr eaLnBrk="1" hangingPunct="1">
              <a:lnSpc>
                <a:spcPct val="90000"/>
              </a:lnSpc>
              <a:spcAft>
                <a:spcPts val="600"/>
              </a:spcAft>
            </a:pPr>
            <a:r>
              <a:rPr lang="en-US" sz="2800" dirty="0"/>
              <a:t>After fixing any security flaw…</a:t>
            </a:r>
          </a:p>
          <a:p>
            <a:pPr eaLnBrk="1" hangingPunct="1">
              <a:lnSpc>
                <a:spcPct val="90000"/>
              </a:lnSpc>
              <a:spcAft>
                <a:spcPts val="600"/>
              </a:spcAft>
            </a:pPr>
            <a:r>
              <a:rPr lang="en-US" sz="2800" dirty="0"/>
              <a:t>Carefully analyze the flaw</a:t>
            </a:r>
          </a:p>
          <a:p>
            <a:pPr eaLnBrk="1" hangingPunct="1">
              <a:lnSpc>
                <a:spcPct val="90000"/>
              </a:lnSpc>
              <a:spcAft>
                <a:spcPts val="600"/>
              </a:spcAft>
            </a:pPr>
            <a:r>
              <a:rPr lang="en-US" sz="2800" dirty="0"/>
              <a:t>To learn from a mistake</a:t>
            </a:r>
          </a:p>
          <a:p>
            <a:pPr lvl="1" eaLnBrk="1" hangingPunct="1">
              <a:lnSpc>
                <a:spcPct val="90000"/>
              </a:lnSpc>
              <a:spcAft>
                <a:spcPts val="600"/>
              </a:spcAft>
            </a:pPr>
            <a:r>
              <a:rPr lang="en-US" sz="2400" dirty="0"/>
              <a:t>Mistake must be analyzed and understood</a:t>
            </a:r>
          </a:p>
          <a:p>
            <a:pPr lvl="1" eaLnBrk="1" hangingPunct="1">
              <a:lnSpc>
                <a:spcPct val="90000"/>
              </a:lnSpc>
              <a:spcAft>
                <a:spcPts val="600"/>
              </a:spcAft>
            </a:pPr>
            <a:r>
              <a:rPr lang="en-US" sz="2400" dirty="0"/>
              <a:t>Must make effort to avoid repeating mistake</a:t>
            </a:r>
          </a:p>
          <a:p>
            <a:pPr eaLnBrk="1" hangingPunct="1">
              <a:lnSpc>
                <a:spcPct val="90000"/>
              </a:lnSpc>
              <a:spcAft>
                <a:spcPts val="600"/>
              </a:spcAft>
            </a:pPr>
            <a:r>
              <a:rPr lang="en-US" sz="2800" dirty="0"/>
              <a:t>In security, </a:t>
            </a:r>
            <a:r>
              <a:rPr lang="en-US" sz="2800" b="1" dirty="0">
                <a:solidFill>
                  <a:schemeClr val="accent2"/>
                </a:solidFill>
              </a:rPr>
              <a:t>always</a:t>
            </a:r>
            <a:r>
              <a:rPr lang="en-US" sz="2800" dirty="0"/>
              <a:t> learn more when things go wrong than when they go right</a:t>
            </a:r>
          </a:p>
          <a:p>
            <a:pPr eaLnBrk="1" hangingPunct="1">
              <a:lnSpc>
                <a:spcPct val="90000"/>
              </a:lnSpc>
              <a:spcAft>
                <a:spcPts val="600"/>
              </a:spcAft>
            </a:pPr>
            <a:r>
              <a:rPr lang="en-US" sz="2800" dirty="0"/>
              <a:t>Postmortem may be the most under-used tool in all of security engineering!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608DC62-81BB-CC4E-A9AC-A820506CC39F}" type="slidenum">
              <a:rPr lang="en-US" smtClean="0">
                <a:latin typeface="Times New Roman" charset="0"/>
              </a:rPr>
              <a:pPr/>
              <a:t>208</a:t>
            </a:fld>
            <a:endParaRPr lang="en-US" smtClean="0">
              <a:latin typeface="Times New Roman" charset="0"/>
            </a:endParaRPr>
          </a:p>
        </p:txBody>
      </p:sp>
      <p:sp>
        <p:nvSpPr>
          <p:cNvPr id="224259" name="Rectangle 2"/>
          <p:cNvSpPr>
            <a:spLocks noGrp="1" noChangeArrowheads="1"/>
          </p:cNvSpPr>
          <p:nvPr>
            <p:ph type="title"/>
          </p:nvPr>
        </p:nvSpPr>
        <p:spPr>
          <a:xfrm>
            <a:off x="685800" y="228600"/>
            <a:ext cx="7772400" cy="1143000"/>
          </a:xfrm>
        </p:spPr>
        <p:txBody>
          <a:bodyPr/>
          <a:lstStyle/>
          <a:p>
            <a:pPr eaLnBrk="1" hangingPunct="1"/>
            <a:r>
              <a:rPr lang="en-US"/>
              <a:t>Software Security</a:t>
            </a:r>
          </a:p>
        </p:txBody>
      </p:sp>
      <p:sp>
        <p:nvSpPr>
          <p:cNvPr id="224260" name="Rectangle 3"/>
          <p:cNvSpPr>
            <a:spLocks noGrp="1" noChangeArrowheads="1"/>
          </p:cNvSpPr>
          <p:nvPr>
            <p:ph type="body" idx="1"/>
          </p:nvPr>
        </p:nvSpPr>
        <p:spPr>
          <a:xfrm>
            <a:off x="685800" y="1295400"/>
            <a:ext cx="7772400" cy="4876800"/>
          </a:xfrm>
        </p:spPr>
        <p:txBody>
          <a:bodyPr/>
          <a:lstStyle/>
          <a:p>
            <a:pPr eaLnBrk="1" hangingPunct="1">
              <a:lnSpc>
                <a:spcPct val="90000"/>
              </a:lnSpc>
              <a:spcAft>
                <a:spcPts val="600"/>
              </a:spcAft>
            </a:pPr>
            <a:r>
              <a:rPr lang="en-US" sz="2800" dirty="0"/>
              <a:t>First to market advantage</a:t>
            </a:r>
          </a:p>
          <a:p>
            <a:pPr lvl="1" eaLnBrk="1" hangingPunct="1">
              <a:lnSpc>
                <a:spcPct val="90000"/>
              </a:lnSpc>
              <a:spcAft>
                <a:spcPts val="600"/>
              </a:spcAft>
            </a:pPr>
            <a:r>
              <a:rPr lang="en-US" sz="2400" dirty="0"/>
              <a:t>Also known as “network economics”</a:t>
            </a:r>
          </a:p>
          <a:p>
            <a:pPr lvl="1" eaLnBrk="1" hangingPunct="1">
              <a:lnSpc>
                <a:spcPct val="90000"/>
              </a:lnSpc>
              <a:spcAft>
                <a:spcPts val="600"/>
              </a:spcAft>
            </a:pPr>
            <a:r>
              <a:rPr lang="en-US" sz="2400" dirty="0"/>
              <a:t>Security suffers as a result</a:t>
            </a:r>
          </a:p>
          <a:p>
            <a:pPr lvl="1" eaLnBrk="1" hangingPunct="1">
              <a:lnSpc>
                <a:spcPct val="90000"/>
              </a:lnSpc>
              <a:spcAft>
                <a:spcPts val="600"/>
              </a:spcAft>
            </a:pPr>
            <a:r>
              <a:rPr lang="en-US" sz="2400" dirty="0"/>
              <a:t>Little economic incentive for secure software!</a:t>
            </a:r>
          </a:p>
          <a:p>
            <a:pPr eaLnBrk="1" hangingPunct="1">
              <a:lnSpc>
                <a:spcPct val="90000"/>
              </a:lnSpc>
              <a:spcAft>
                <a:spcPts val="600"/>
              </a:spcAft>
            </a:pPr>
            <a:r>
              <a:rPr lang="en-US" sz="2800" b="1" dirty="0">
                <a:solidFill>
                  <a:schemeClr val="accent2"/>
                </a:solidFill>
              </a:rPr>
              <a:t>Penetrate and patch</a:t>
            </a:r>
            <a:endParaRPr lang="en-US" sz="2800" dirty="0"/>
          </a:p>
          <a:p>
            <a:pPr lvl="1" eaLnBrk="1" hangingPunct="1">
              <a:lnSpc>
                <a:spcPct val="90000"/>
              </a:lnSpc>
              <a:spcAft>
                <a:spcPts val="600"/>
              </a:spcAft>
            </a:pPr>
            <a:r>
              <a:rPr lang="en-US" sz="2400" dirty="0"/>
              <a:t>Fix code as security flaws are found</a:t>
            </a:r>
          </a:p>
          <a:p>
            <a:pPr lvl="1" eaLnBrk="1" hangingPunct="1">
              <a:lnSpc>
                <a:spcPct val="90000"/>
              </a:lnSpc>
              <a:spcAft>
                <a:spcPts val="600"/>
              </a:spcAft>
            </a:pPr>
            <a:r>
              <a:rPr lang="en-US" sz="2400" dirty="0"/>
              <a:t>Fix can result in worse problems</a:t>
            </a:r>
          </a:p>
          <a:p>
            <a:pPr lvl="1" eaLnBrk="1" hangingPunct="1">
              <a:lnSpc>
                <a:spcPct val="90000"/>
              </a:lnSpc>
              <a:spcAft>
                <a:spcPts val="600"/>
              </a:spcAft>
            </a:pPr>
            <a:r>
              <a:rPr lang="en-US" sz="2400" dirty="0"/>
              <a:t>Mostly done </a:t>
            </a:r>
            <a:r>
              <a:rPr lang="en-US" sz="2400" b="1" dirty="0">
                <a:solidFill>
                  <a:schemeClr val="accent2"/>
                </a:solidFill>
              </a:rPr>
              <a:t>after</a:t>
            </a:r>
            <a:r>
              <a:rPr lang="en-US" sz="2400" dirty="0"/>
              <a:t> code delivered</a:t>
            </a:r>
          </a:p>
          <a:p>
            <a:pPr eaLnBrk="1" hangingPunct="1">
              <a:lnSpc>
                <a:spcPct val="90000"/>
              </a:lnSpc>
              <a:spcAft>
                <a:spcPts val="600"/>
              </a:spcAft>
            </a:pPr>
            <a:r>
              <a:rPr lang="en-US" sz="2800" dirty="0"/>
              <a:t>Proper development can reduce flaws</a:t>
            </a:r>
          </a:p>
          <a:p>
            <a:pPr lvl="1" eaLnBrk="1" hangingPunct="1">
              <a:lnSpc>
                <a:spcPct val="90000"/>
              </a:lnSpc>
              <a:spcAft>
                <a:spcPts val="600"/>
              </a:spcAft>
            </a:pPr>
            <a:r>
              <a:rPr lang="en-US" sz="2400" dirty="0"/>
              <a:t>But costly and time-consuming</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ED97092-B757-AA40-A88E-C32917952AA0}" type="slidenum">
              <a:rPr lang="en-US" smtClean="0">
                <a:latin typeface="Times New Roman" charset="0"/>
              </a:rPr>
              <a:pPr/>
              <a:t>209</a:t>
            </a:fld>
            <a:endParaRPr lang="en-US" smtClean="0">
              <a:latin typeface="Times New Roman" charset="0"/>
            </a:endParaRPr>
          </a:p>
        </p:txBody>
      </p:sp>
      <p:sp>
        <p:nvSpPr>
          <p:cNvPr id="225283" name="Rectangle 2"/>
          <p:cNvSpPr>
            <a:spLocks noGrp="1" noChangeArrowheads="1"/>
          </p:cNvSpPr>
          <p:nvPr>
            <p:ph type="title"/>
          </p:nvPr>
        </p:nvSpPr>
        <p:spPr>
          <a:xfrm>
            <a:off x="685800" y="457200"/>
            <a:ext cx="7772400" cy="1143000"/>
          </a:xfrm>
        </p:spPr>
        <p:txBody>
          <a:bodyPr/>
          <a:lstStyle/>
          <a:p>
            <a:pPr eaLnBrk="1" hangingPunct="1"/>
            <a:r>
              <a:rPr lang="en-US"/>
              <a:t>Software and Security</a:t>
            </a:r>
          </a:p>
        </p:txBody>
      </p:sp>
      <p:sp>
        <p:nvSpPr>
          <p:cNvPr id="225284"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dirty="0"/>
              <a:t>Even with best development practices, security flaws will still exist</a:t>
            </a:r>
          </a:p>
          <a:p>
            <a:pPr eaLnBrk="1" hangingPunct="1">
              <a:lnSpc>
                <a:spcPct val="90000"/>
              </a:lnSpc>
              <a:spcAft>
                <a:spcPts val="600"/>
              </a:spcAft>
            </a:pPr>
            <a:r>
              <a:rPr lang="en-US" sz="2800" dirty="0"/>
              <a:t>Absolute security is (almost) never possible</a:t>
            </a:r>
          </a:p>
          <a:p>
            <a:pPr eaLnBrk="1" hangingPunct="1">
              <a:lnSpc>
                <a:spcPct val="90000"/>
              </a:lnSpc>
              <a:spcAft>
                <a:spcPts val="600"/>
              </a:spcAft>
            </a:pPr>
            <a:r>
              <a:rPr lang="en-US" sz="2800" dirty="0"/>
              <a:t>So, it is not surprising that absolute software security is impossible</a:t>
            </a:r>
          </a:p>
          <a:p>
            <a:pPr eaLnBrk="1" hangingPunct="1">
              <a:lnSpc>
                <a:spcPct val="90000"/>
              </a:lnSpc>
              <a:spcAft>
                <a:spcPts val="600"/>
              </a:spcAft>
            </a:pPr>
            <a:r>
              <a:rPr lang="en-US" sz="2800" dirty="0"/>
              <a:t>The goal is to minimize and manage risks of software flaws</a:t>
            </a:r>
          </a:p>
          <a:p>
            <a:pPr eaLnBrk="1" hangingPunct="1">
              <a:lnSpc>
                <a:spcPct val="90000"/>
              </a:lnSpc>
              <a:spcAft>
                <a:spcPts val="600"/>
              </a:spcAft>
            </a:pPr>
            <a:r>
              <a:rPr lang="en-US" sz="2800" dirty="0"/>
              <a:t>Do not expect dramatic improvements in consumer software security anytime soon!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756B4B1-CD06-0847-9F03-6877958D6FC1}" type="slidenum">
              <a:rPr lang="en-US" smtClean="0">
                <a:latin typeface="Times New Roman" charset="0"/>
              </a:rPr>
              <a:pPr/>
              <a:t>21</a:t>
            </a:fld>
            <a:endParaRPr lang="en-US" smtClean="0">
              <a:latin typeface="Times New Roman" charset="0"/>
            </a:endParaRPr>
          </a:p>
        </p:txBody>
      </p:sp>
      <p:sp>
        <p:nvSpPr>
          <p:cNvPr id="33795" name="Rectangle 2"/>
          <p:cNvSpPr>
            <a:spLocks noGrp="1" noChangeArrowheads="1"/>
          </p:cNvSpPr>
          <p:nvPr>
            <p:ph type="title"/>
          </p:nvPr>
        </p:nvSpPr>
        <p:spPr>
          <a:xfrm>
            <a:off x="685800" y="457200"/>
            <a:ext cx="7772400" cy="1143000"/>
          </a:xfrm>
        </p:spPr>
        <p:txBody>
          <a:bodyPr/>
          <a:lstStyle/>
          <a:p>
            <a:pPr eaLnBrk="1" hangingPunct="1"/>
            <a:r>
              <a:rPr lang="en-US"/>
              <a:t>Smashing the Stack</a:t>
            </a:r>
          </a:p>
        </p:txBody>
      </p:sp>
      <p:sp>
        <p:nvSpPr>
          <p:cNvPr id="33796" name="Rectangle 3"/>
          <p:cNvSpPr>
            <a:spLocks noChangeArrowheads="1"/>
          </p:cNvSpPr>
          <p:nvPr/>
        </p:nvSpPr>
        <p:spPr bwMode="auto">
          <a:xfrm>
            <a:off x="6248400" y="3482975"/>
            <a:ext cx="1752600" cy="6858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30406" name="Rectangle 6"/>
          <p:cNvSpPr>
            <a:spLocks noChangeArrowheads="1"/>
          </p:cNvSpPr>
          <p:nvPr/>
        </p:nvSpPr>
        <p:spPr bwMode="auto">
          <a:xfrm>
            <a:off x="228600" y="1828800"/>
            <a:ext cx="5181600" cy="4343400"/>
          </a:xfrm>
          <a:prstGeom prst="rect">
            <a:avLst/>
          </a:prstGeom>
          <a:noFill/>
          <a:ln w="9525">
            <a:noFill/>
            <a:miter lim="800000"/>
            <a:headEnd/>
            <a:tailEnd/>
          </a:ln>
        </p:spPr>
        <p:txBody>
          <a:bodyPr>
            <a:prstTxWarp prst="textNoShape">
              <a:avLst/>
            </a:prstTxWarp>
          </a:bodyPr>
          <a:lstStyle/>
          <a:p>
            <a:pPr marL="609600" indent="-609600">
              <a:spcBef>
                <a:spcPct val="20000"/>
              </a:spcBef>
              <a:spcAft>
                <a:spcPts val="600"/>
              </a:spcAft>
              <a:buClr>
                <a:schemeClr val="accent2"/>
              </a:buClr>
              <a:buSzPct val="75000"/>
              <a:buFont typeface="Wingdings" charset="2"/>
              <a:buChar char="q"/>
            </a:pPr>
            <a:r>
              <a:rPr lang="en-US" sz="3200" dirty="0"/>
              <a:t>Trudy may not know…</a:t>
            </a:r>
          </a:p>
          <a:p>
            <a:pPr marL="990600" lvl="1" indent="-533400">
              <a:spcBef>
                <a:spcPct val="20000"/>
              </a:spcBef>
              <a:spcAft>
                <a:spcPts val="600"/>
              </a:spcAft>
              <a:buClr>
                <a:schemeClr val="accent2"/>
              </a:buClr>
              <a:buSzPct val="95000"/>
              <a:buFont typeface="Times" charset="0"/>
              <a:buAutoNum type="arabicParenR"/>
            </a:pPr>
            <a:r>
              <a:rPr lang="en-US" sz="2800" dirty="0">
                <a:ea typeface="ＭＳ Ｐゴシック" charset="-128"/>
                <a:cs typeface="ＭＳ Ｐゴシック" charset="-128"/>
              </a:rPr>
              <a:t>Address of evil code</a:t>
            </a:r>
          </a:p>
          <a:p>
            <a:pPr marL="990600" lvl="1" indent="-533400">
              <a:spcBef>
                <a:spcPct val="20000"/>
              </a:spcBef>
              <a:spcAft>
                <a:spcPts val="600"/>
              </a:spcAft>
              <a:buClr>
                <a:schemeClr val="accent2"/>
              </a:buClr>
              <a:buSzPct val="95000"/>
              <a:buFont typeface="Times" charset="0"/>
              <a:buAutoNum type="arabicParenR"/>
            </a:pPr>
            <a:r>
              <a:rPr lang="en-US" sz="2800" dirty="0">
                <a:ea typeface="ＭＳ Ｐゴシック" charset="-128"/>
                <a:cs typeface="ＭＳ Ｐゴシック" charset="-128"/>
              </a:rPr>
              <a:t>Location of </a:t>
            </a:r>
            <a:r>
              <a:rPr lang="en-US" sz="2800" b="1" dirty="0">
                <a:solidFill>
                  <a:schemeClr val="hlink"/>
                </a:solidFill>
                <a:latin typeface="Times-Roman" charset="0"/>
                <a:ea typeface="ＭＳ Ｐゴシック" charset="-128"/>
                <a:cs typeface="ＭＳ Ｐゴシック" charset="-128"/>
              </a:rPr>
              <a:t>ret</a:t>
            </a:r>
            <a:r>
              <a:rPr lang="en-US" sz="2800" dirty="0">
                <a:ea typeface="ＭＳ Ｐゴシック" charset="-128"/>
                <a:cs typeface="ＭＳ Ｐゴシック" charset="-128"/>
              </a:rPr>
              <a:t> on stack</a:t>
            </a:r>
          </a:p>
          <a:p>
            <a:pPr marL="609600" indent="-609600">
              <a:spcBef>
                <a:spcPct val="20000"/>
              </a:spcBef>
              <a:spcAft>
                <a:spcPts val="600"/>
              </a:spcAft>
              <a:buClr>
                <a:schemeClr val="accent2"/>
              </a:buClr>
              <a:buSzPct val="75000"/>
              <a:buFont typeface="Wingdings" charset="2"/>
              <a:buChar char="q"/>
            </a:pPr>
            <a:r>
              <a:rPr lang="en-US" sz="3200" dirty="0"/>
              <a:t>Solutions</a:t>
            </a:r>
          </a:p>
          <a:p>
            <a:pPr marL="990600" lvl="1" indent="-533400">
              <a:spcBef>
                <a:spcPct val="20000"/>
              </a:spcBef>
              <a:spcAft>
                <a:spcPts val="600"/>
              </a:spcAft>
              <a:buClr>
                <a:schemeClr val="accent2"/>
              </a:buClr>
              <a:buSzPct val="95000"/>
              <a:buFont typeface="Times" charset="0"/>
              <a:buAutoNum type="arabicParenR"/>
            </a:pPr>
            <a:r>
              <a:rPr lang="en-US" sz="2800" dirty="0">
                <a:ea typeface="ＭＳ Ｐゴシック" charset="-128"/>
                <a:cs typeface="ＭＳ Ｐゴシック" charset="-128"/>
              </a:rPr>
              <a:t>Precede evil code with NOP “landing pad” </a:t>
            </a:r>
          </a:p>
          <a:p>
            <a:pPr marL="990600" lvl="1" indent="-533400">
              <a:spcBef>
                <a:spcPct val="20000"/>
              </a:spcBef>
              <a:spcAft>
                <a:spcPts val="600"/>
              </a:spcAft>
              <a:buClr>
                <a:schemeClr val="accent2"/>
              </a:buClr>
              <a:buSzPct val="95000"/>
              <a:buFont typeface="Times" charset="0"/>
              <a:buAutoNum type="arabicParenR"/>
            </a:pPr>
            <a:r>
              <a:rPr lang="en-US" sz="2800" dirty="0">
                <a:ea typeface="ＭＳ Ｐゴシック" charset="-128"/>
                <a:cs typeface="ＭＳ Ｐゴシック" charset="-128"/>
              </a:rPr>
              <a:t>Insert</a:t>
            </a:r>
            <a:r>
              <a:rPr lang="en-US" sz="2800" b="1" dirty="0">
                <a:latin typeface="Times-Roman" charset="0"/>
                <a:ea typeface="ＭＳ Ｐゴシック" charset="-128"/>
                <a:cs typeface="ＭＳ Ｐゴシック" charset="-128"/>
              </a:rPr>
              <a:t> ret</a:t>
            </a:r>
            <a:r>
              <a:rPr lang="en-US" sz="2800" dirty="0">
                <a:ea typeface="ＭＳ Ｐゴシック" charset="-128"/>
                <a:cs typeface="ＭＳ Ｐゴシック" charset="-128"/>
              </a:rPr>
              <a:t> many times</a:t>
            </a:r>
          </a:p>
        </p:txBody>
      </p:sp>
      <p:sp>
        <p:nvSpPr>
          <p:cNvPr id="33798" name="Rectangle 7"/>
          <p:cNvSpPr>
            <a:spLocks noChangeArrowheads="1"/>
          </p:cNvSpPr>
          <p:nvPr/>
        </p:nvSpPr>
        <p:spPr bwMode="auto">
          <a:xfrm>
            <a:off x="6248400" y="4168775"/>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30412" name="Rectangle 12"/>
          <p:cNvSpPr>
            <a:spLocks noChangeArrowheads="1"/>
          </p:cNvSpPr>
          <p:nvPr/>
        </p:nvSpPr>
        <p:spPr bwMode="auto">
          <a:xfrm>
            <a:off x="6372225" y="3624263"/>
            <a:ext cx="1489075" cy="457200"/>
          </a:xfrm>
          <a:prstGeom prst="rect">
            <a:avLst/>
          </a:prstGeom>
          <a:noFill/>
          <a:ln w="9525">
            <a:noFill/>
            <a:miter lim="800000"/>
            <a:headEnd/>
            <a:tailEnd/>
          </a:ln>
        </p:spPr>
        <p:txBody>
          <a:bodyPr wrap="none">
            <a:prstTxWarp prst="textNoShape">
              <a:avLst/>
            </a:prstTxWarp>
            <a:spAutoFit/>
          </a:bodyPr>
          <a:lstStyle/>
          <a:p>
            <a:pPr algn="ctr"/>
            <a:r>
              <a:rPr lang="en-US" b="1">
                <a:latin typeface="Times-Roman" charset="0"/>
              </a:rPr>
              <a:t>evil code</a:t>
            </a:r>
            <a:endParaRPr lang="en-US">
              <a:latin typeface="Times-Roman" charset="0"/>
            </a:endParaRPr>
          </a:p>
        </p:txBody>
      </p:sp>
      <p:sp>
        <p:nvSpPr>
          <p:cNvPr id="230427" name="Line 27"/>
          <p:cNvSpPr>
            <a:spLocks noChangeShapeType="1"/>
          </p:cNvSpPr>
          <p:nvPr/>
        </p:nvSpPr>
        <p:spPr bwMode="auto">
          <a:xfrm flipH="1">
            <a:off x="5715000" y="4876800"/>
            <a:ext cx="533400"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30428" name="Line 28"/>
          <p:cNvSpPr>
            <a:spLocks noChangeShapeType="1"/>
          </p:cNvSpPr>
          <p:nvPr/>
        </p:nvSpPr>
        <p:spPr bwMode="auto">
          <a:xfrm flipV="1">
            <a:off x="5715000" y="2743200"/>
            <a:ext cx="0" cy="213360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230429" name="Line 29"/>
          <p:cNvSpPr>
            <a:spLocks noChangeShapeType="1"/>
          </p:cNvSpPr>
          <p:nvPr/>
        </p:nvSpPr>
        <p:spPr bwMode="auto">
          <a:xfrm>
            <a:off x="5715000" y="2743200"/>
            <a:ext cx="533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33803" name="Rectangle 30"/>
          <p:cNvSpPr>
            <a:spLocks noChangeArrowheads="1"/>
          </p:cNvSpPr>
          <p:nvPr/>
        </p:nvSpPr>
        <p:spPr bwMode="auto">
          <a:xfrm>
            <a:off x="6248400" y="46148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4" name="Rectangle 31"/>
          <p:cNvSpPr>
            <a:spLocks noChangeArrowheads="1"/>
          </p:cNvSpPr>
          <p:nvPr/>
        </p:nvSpPr>
        <p:spPr bwMode="auto">
          <a:xfrm>
            <a:off x="6248400" y="50720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5" name="Rectangle 32"/>
          <p:cNvSpPr>
            <a:spLocks noChangeArrowheads="1"/>
          </p:cNvSpPr>
          <p:nvPr/>
        </p:nvSpPr>
        <p:spPr bwMode="auto">
          <a:xfrm>
            <a:off x="6248400" y="55292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6" name="Rectangle 33"/>
          <p:cNvSpPr>
            <a:spLocks noChangeArrowheads="1"/>
          </p:cNvSpPr>
          <p:nvPr/>
        </p:nvSpPr>
        <p:spPr bwMode="auto">
          <a:xfrm>
            <a:off x="6248400" y="30146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7" name="Rectangle 34"/>
          <p:cNvSpPr>
            <a:spLocks noChangeArrowheads="1"/>
          </p:cNvSpPr>
          <p:nvPr/>
        </p:nvSpPr>
        <p:spPr bwMode="auto">
          <a:xfrm>
            <a:off x="6248400" y="25574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33808" name="Rectangle 35"/>
          <p:cNvSpPr>
            <a:spLocks noChangeArrowheads="1"/>
          </p:cNvSpPr>
          <p:nvPr/>
        </p:nvSpPr>
        <p:spPr bwMode="auto">
          <a:xfrm>
            <a:off x="6248400" y="2100263"/>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30436" name="Rectangle 36"/>
          <p:cNvSpPr>
            <a:spLocks noChangeArrowheads="1"/>
          </p:cNvSpPr>
          <p:nvPr/>
        </p:nvSpPr>
        <p:spPr bwMode="auto">
          <a:xfrm>
            <a:off x="6934200" y="1600200"/>
            <a:ext cx="315913" cy="517525"/>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p>
          <a:p>
            <a:pPr algn="ctr">
              <a:lnSpc>
                <a:spcPct val="50000"/>
              </a:lnSpc>
            </a:pPr>
            <a:r>
              <a:rPr lang="en-US" b="1"/>
              <a:t>:</a:t>
            </a:r>
          </a:p>
        </p:txBody>
      </p:sp>
      <p:sp>
        <p:nvSpPr>
          <p:cNvPr id="230437" name="Rectangle 37"/>
          <p:cNvSpPr>
            <a:spLocks noChangeArrowheads="1"/>
          </p:cNvSpPr>
          <p:nvPr/>
        </p:nvSpPr>
        <p:spPr bwMode="auto">
          <a:xfrm>
            <a:off x="6934200" y="6019800"/>
            <a:ext cx="315913" cy="517525"/>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p>
          <a:p>
            <a:pPr algn="ctr">
              <a:lnSpc>
                <a:spcPct val="50000"/>
              </a:lnSpc>
            </a:pPr>
            <a:r>
              <a:rPr lang="en-US" b="1"/>
              <a:t>:</a:t>
            </a:r>
          </a:p>
        </p:txBody>
      </p:sp>
      <p:sp>
        <p:nvSpPr>
          <p:cNvPr id="230438" name="Rectangle 38"/>
          <p:cNvSpPr>
            <a:spLocks noChangeArrowheads="1"/>
          </p:cNvSpPr>
          <p:nvPr/>
        </p:nvSpPr>
        <p:spPr bwMode="auto">
          <a:xfrm>
            <a:off x="6818313" y="4648200"/>
            <a:ext cx="573087" cy="457200"/>
          </a:xfrm>
          <a:prstGeom prst="rect">
            <a:avLst/>
          </a:prstGeom>
          <a:noFill/>
          <a:ln w="9525">
            <a:noFill/>
            <a:miter lim="800000"/>
            <a:headEnd/>
            <a:tailEnd/>
          </a:ln>
        </p:spPr>
        <p:txBody>
          <a:bodyPr wrap="none">
            <a:prstTxWarp prst="textNoShape">
              <a:avLst/>
            </a:prstTxWarp>
            <a:spAutoFit/>
          </a:bodyPr>
          <a:lstStyle/>
          <a:p>
            <a:pPr algn="ctr"/>
            <a:r>
              <a:rPr lang="en-US" b="1">
                <a:solidFill>
                  <a:srgbClr val="FFFFFF"/>
                </a:solidFill>
                <a:latin typeface="Times-Roman" charset="0"/>
              </a:rPr>
              <a:t>ret</a:t>
            </a:r>
            <a:endParaRPr lang="en-US">
              <a:latin typeface="Times-Roman" charset="0"/>
            </a:endParaRPr>
          </a:p>
        </p:txBody>
      </p:sp>
      <p:sp>
        <p:nvSpPr>
          <p:cNvPr id="230439" name="Rectangle 39"/>
          <p:cNvSpPr>
            <a:spLocks noChangeArrowheads="1"/>
          </p:cNvSpPr>
          <p:nvPr/>
        </p:nvSpPr>
        <p:spPr bwMode="auto">
          <a:xfrm>
            <a:off x="6818313" y="5562600"/>
            <a:ext cx="573087" cy="457200"/>
          </a:xfrm>
          <a:prstGeom prst="rect">
            <a:avLst/>
          </a:prstGeom>
          <a:noFill/>
          <a:ln w="9525">
            <a:noFill/>
            <a:miter lim="800000"/>
            <a:headEnd/>
            <a:tailEnd/>
          </a:ln>
        </p:spPr>
        <p:txBody>
          <a:bodyPr wrap="none">
            <a:prstTxWarp prst="textNoShape">
              <a:avLst/>
            </a:prstTxWarp>
            <a:spAutoFit/>
          </a:bodyPr>
          <a:lstStyle/>
          <a:p>
            <a:pPr algn="ctr"/>
            <a:r>
              <a:rPr lang="en-US" b="1">
                <a:solidFill>
                  <a:srgbClr val="FFFFFF"/>
                </a:solidFill>
                <a:latin typeface="Times-Roman" charset="0"/>
              </a:rPr>
              <a:t>ret</a:t>
            </a:r>
            <a:endParaRPr lang="en-US">
              <a:solidFill>
                <a:schemeClr val="accent2"/>
              </a:solidFill>
              <a:latin typeface="Times-Roman" charset="0"/>
            </a:endParaRPr>
          </a:p>
        </p:txBody>
      </p:sp>
      <p:sp>
        <p:nvSpPr>
          <p:cNvPr id="230440" name="Rectangle 40"/>
          <p:cNvSpPr>
            <a:spLocks noChangeArrowheads="1"/>
          </p:cNvSpPr>
          <p:nvPr/>
        </p:nvSpPr>
        <p:spPr bwMode="auto">
          <a:xfrm>
            <a:off x="6934200" y="5181600"/>
            <a:ext cx="315913" cy="304800"/>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endParaRPr lang="en-US" b="1">
              <a:solidFill>
                <a:schemeClr val="accent2"/>
              </a:solidFill>
            </a:endParaRPr>
          </a:p>
        </p:txBody>
      </p:sp>
      <p:sp>
        <p:nvSpPr>
          <p:cNvPr id="230442" name="Rectangle 42"/>
          <p:cNvSpPr>
            <a:spLocks noChangeArrowheads="1"/>
          </p:cNvSpPr>
          <p:nvPr/>
        </p:nvSpPr>
        <p:spPr bwMode="auto">
          <a:xfrm>
            <a:off x="6699250" y="3048000"/>
            <a:ext cx="8445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NOP</a:t>
            </a:r>
          </a:p>
        </p:txBody>
      </p:sp>
      <p:sp>
        <p:nvSpPr>
          <p:cNvPr id="230443" name="Rectangle 43"/>
          <p:cNvSpPr>
            <a:spLocks noChangeArrowheads="1"/>
          </p:cNvSpPr>
          <p:nvPr/>
        </p:nvSpPr>
        <p:spPr bwMode="auto">
          <a:xfrm>
            <a:off x="6705600" y="2133600"/>
            <a:ext cx="8445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NOP</a:t>
            </a:r>
          </a:p>
        </p:txBody>
      </p:sp>
      <p:sp>
        <p:nvSpPr>
          <p:cNvPr id="230444" name="Rectangle 44"/>
          <p:cNvSpPr>
            <a:spLocks noChangeArrowheads="1"/>
          </p:cNvSpPr>
          <p:nvPr/>
        </p:nvSpPr>
        <p:spPr bwMode="auto">
          <a:xfrm>
            <a:off x="6934200" y="2667000"/>
            <a:ext cx="315913" cy="304800"/>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endParaRPr lang="en-US" b="1">
              <a:solidFill>
                <a:srgbClr val="FF0000"/>
              </a:solidFill>
            </a:endParaRPr>
          </a:p>
        </p:txBody>
      </p:sp>
      <p:sp>
        <p:nvSpPr>
          <p:cNvPr id="230454" name="Rectangle 54"/>
          <p:cNvSpPr>
            <a:spLocks noChangeArrowheads="1"/>
          </p:cNvSpPr>
          <p:nvPr/>
        </p:nvSpPr>
        <p:spPr bwMode="auto">
          <a:xfrm>
            <a:off x="6818313" y="4191000"/>
            <a:ext cx="573087" cy="457200"/>
          </a:xfrm>
          <a:prstGeom prst="rect">
            <a:avLst/>
          </a:prstGeom>
          <a:noFill/>
          <a:ln w="9525">
            <a:noFill/>
            <a:miter lim="800000"/>
            <a:headEnd/>
            <a:tailEnd/>
          </a:ln>
        </p:spPr>
        <p:txBody>
          <a:bodyPr wrap="none">
            <a:prstTxWarp prst="textNoShape">
              <a:avLst/>
            </a:prstTxWarp>
            <a:spAutoFit/>
          </a:bodyPr>
          <a:lstStyle/>
          <a:p>
            <a:pPr algn="ctr"/>
            <a:r>
              <a:rPr lang="en-US" b="1">
                <a:solidFill>
                  <a:srgbClr val="FFFFFF"/>
                </a:solidFill>
                <a:latin typeface="Times-Roman" charset="0"/>
              </a:rPr>
              <a:t>ret</a:t>
            </a:r>
            <a:endParaRPr lang="en-US">
              <a:latin typeface="Times-Roman" charset="0"/>
            </a:endParaRPr>
          </a:p>
        </p:txBody>
      </p:sp>
      <p:sp>
        <p:nvSpPr>
          <p:cNvPr id="230455" name="Rectangle 55"/>
          <p:cNvSpPr>
            <a:spLocks noChangeArrowheads="1"/>
          </p:cNvSpPr>
          <p:nvPr/>
        </p:nvSpPr>
        <p:spPr bwMode="auto">
          <a:xfrm>
            <a:off x="8001000" y="4648200"/>
            <a:ext cx="1066800" cy="420688"/>
          </a:xfrm>
          <a:prstGeom prst="rect">
            <a:avLst/>
          </a:prstGeom>
          <a:noFill/>
          <a:ln w="9525">
            <a:noFill/>
            <a:miter lim="800000"/>
            <a:headEnd/>
            <a:tailEnd/>
          </a:ln>
        </p:spPr>
        <p:txBody>
          <a:bodyPr>
            <a:prstTxWarp prst="textNoShape">
              <a:avLst/>
            </a:prstTxWarp>
            <a:spAutoFit/>
          </a:bodyPr>
          <a:lstStyle/>
          <a:p>
            <a:pPr>
              <a:lnSpc>
                <a:spcPct val="90000"/>
              </a:lnSpc>
              <a:buFont typeface="Symbol" charset="2"/>
              <a:buChar char="¬"/>
            </a:pPr>
            <a:r>
              <a:rPr lang="en-US" sz="2000"/>
              <a:t> </a:t>
            </a:r>
            <a:r>
              <a:rPr lang="en-US" b="1">
                <a:latin typeface="Times-Roman" charset="0"/>
              </a:rPr>
              <a:t>ret</a:t>
            </a:r>
            <a:endParaRPr 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0406">
                                            <p:txEl>
                                              <p:pRg st="0" end="0"/>
                                            </p:txEl>
                                          </p:spTgt>
                                        </p:tgtEl>
                                        <p:attrNameLst>
                                          <p:attrName>style.visibility</p:attrName>
                                        </p:attrNameLst>
                                      </p:cBhvr>
                                      <p:to>
                                        <p:strVal val="visible"/>
                                      </p:to>
                                    </p:set>
                                    <p:animEffect transition="in" filter="box(out)">
                                      <p:cBhvr>
                                        <p:cTn id="7" dur="500"/>
                                        <p:tgtEl>
                                          <p:spTgt spid="230406">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30406">
                                            <p:txEl>
                                              <p:pRg st="1" end="1"/>
                                            </p:txEl>
                                          </p:spTgt>
                                        </p:tgtEl>
                                        <p:attrNameLst>
                                          <p:attrName>style.visibility</p:attrName>
                                        </p:attrNameLst>
                                      </p:cBhvr>
                                      <p:to>
                                        <p:strVal val="visible"/>
                                      </p:to>
                                    </p:set>
                                    <p:animEffect transition="in" filter="box(out)">
                                      <p:cBhvr>
                                        <p:cTn id="10" dur="500"/>
                                        <p:tgtEl>
                                          <p:spTgt spid="230406">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230406">
                                            <p:txEl>
                                              <p:pRg st="2" end="2"/>
                                            </p:txEl>
                                          </p:spTgt>
                                        </p:tgtEl>
                                        <p:attrNameLst>
                                          <p:attrName>style.visibility</p:attrName>
                                        </p:attrNameLst>
                                      </p:cBhvr>
                                      <p:to>
                                        <p:strVal val="visible"/>
                                      </p:to>
                                    </p:set>
                                    <p:animEffect transition="in" filter="box(out)">
                                      <p:cBhvr>
                                        <p:cTn id="13" dur="500"/>
                                        <p:tgtEl>
                                          <p:spTgt spid="23040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30406">
                                            <p:txEl>
                                              <p:pRg st="3" end="3"/>
                                            </p:txEl>
                                          </p:spTgt>
                                        </p:tgtEl>
                                        <p:attrNameLst>
                                          <p:attrName>style.visibility</p:attrName>
                                        </p:attrNameLst>
                                      </p:cBhvr>
                                      <p:to>
                                        <p:strVal val="visible"/>
                                      </p:to>
                                    </p:set>
                                    <p:animEffect transition="in" filter="box(out)">
                                      <p:cBhvr>
                                        <p:cTn id="18" dur="500"/>
                                        <p:tgtEl>
                                          <p:spTgt spid="230406">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230406">
                                            <p:txEl>
                                              <p:pRg st="4" end="4"/>
                                            </p:txEl>
                                          </p:spTgt>
                                        </p:tgtEl>
                                        <p:attrNameLst>
                                          <p:attrName>style.visibility</p:attrName>
                                        </p:attrNameLst>
                                      </p:cBhvr>
                                      <p:to>
                                        <p:strVal val="visible"/>
                                      </p:to>
                                    </p:set>
                                    <p:animEffect transition="in" filter="box(out)">
                                      <p:cBhvr>
                                        <p:cTn id="21" dur="500"/>
                                        <p:tgtEl>
                                          <p:spTgt spid="230406">
                                            <p:txEl>
                                              <p:pRg st="4" end="4"/>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230406">
                                            <p:txEl>
                                              <p:pRg st="5" end="5"/>
                                            </p:txEl>
                                          </p:spTgt>
                                        </p:tgtEl>
                                        <p:attrNameLst>
                                          <p:attrName>style.visibility</p:attrName>
                                        </p:attrNameLst>
                                      </p:cBhvr>
                                      <p:to>
                                        <p:strVal val="visible"/>
                                      </p:to>
                                    </p:set>
                                    <p:animEffect transition="in" filter="box(out)">
                                      <p:cBhvr>
                                        <p:cTn id="24" dur="500"/>
                                        <p:tgtEl>
                                          <p:spTgt spid="23040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30437"/>
                                        </p:tgtEl>
                                        <p:attrNameLst>
                                          <p:attrName>style.visibility</p:attrName>
                                        </p:attrNameLst>
                                      </p:cBhvr>
                                      <p:to>
                                        <p:strVal val="visible"/>
                                      </p:to>
                                    </p:set>
                                  </p:childTnLst>
                                </p:cTn>
                              </p:par>
                            </p:childTnLst>
                          </p:cTn>
                        </p:par>
                        <p:par>
                          <p:cTn id="29" fill="hold">
                            <p:stCondLst>
                              <p:cond delay="500"/>
                            </p:stCondLst>
                            <p:childTnLst>
                              <p:par>
                                <p:cTn id="30" presetID="1" presetClass="entr" presetSubtype="1" fill="hold" grpId="0" nodeType="afterEffect">
                                  <p:stCondLst>
                                    <p:cond delay="0"/>
                                  </p:stCondLst>
                                  <p:childTnLst>
                                    <p:set>
                                      <p:cBhvr>
                                        <p:cTn id="31" dur="1" fill="hold">
                                          <p:stCondLst>
                                            <p:cond delay="499"/>
                                          </p:stCondLst>
                                        </p:cTn>
                                        <p:tgtEl>
                                          <p:spTgt spid="230439"/>
                                        </p:tgtEl>
                                        <p:attrNameLst>
                                          <p:attrName>style.visibility</p:attrName>
                                        </p:attrNameLst>
                                      </p:cBhvr>
                                      <p:to>
                                        <p:strVal val="visible"/>
                                      </p:to>
                                    </p:set>
                                  </p:childTnLst>
                                </p:cTn>
                              </p:par>
                            </p:childTnLst>
                          </p:cTn>
                        </p:par>
                        <p:par>
                          <p:cTn id="32" fill="hold">
                            <p:stCondLst>
                              <p:cond delay="1000"/>
                            </p:stCondLst>
                            <p:childTnLst>
                              <p:par>
                                <p:cTn id="33" presetID="1" presetClass="entr" presetSubtype="1" fill="hold" grpId="0" nodeType="afterEffect">
                                  <p:stCondLst>
                                    <p:cond delay="0"/>
                                  </p:stCondLst>
                                  <p:childTnLst>
                                    <p:set>
                                      <p:cBhvr>
                                        <p:cTn id="34" dur="1" fill="hold">
                                          <p:stCondLst>
                                            <p:cond delay="499"/>
                                          </p:stCondLst>
                                        </p:cTn>
                                        <p:tgtEl>
                                          <p:spTgt spid="230440"/>
                                        </p:tgtEl>
                                        <p:attrNameLst>
                                          <p:attrName>style.visibility</p:attrName>
                                        </p:attrNameLst>
                                      </p:cBhvr>
                                      <p:to>
                                        <p:strVal val="visible"/>
                                      </p:to>
                                    </p:set>
                                  </p:childTnLst>
                                </p:cTn>
                              </p:par>
                            </p:childTnLst>
                          </p:cTn>
                        </p:par>
                        <p:par>
                          <p:cTn id="35" fill="hold">
                            <p:stCondLst>
                              <p:cond delay="1500"/>
                            </p:stCondLst>
                            <p:childTnLst>
                              <p:par>
                                <p:cTn id="36" presetID="1" presetClass="entr" presetSubtype="1" fill="hold" grpId="0" nodeType="afterEffect">
                                  <p:stCondLst>
                                    <p:cond delay="0"/>
                                  </p:stCondLst>
                                  <p:childTnLst>
                                    <p:set>
                                      <p:cBhvr>
                                        <p:cTn id="37" dur="1" fill="hold">
                                          <p:stCondLst>
                                            <p:cond delay="499"/>
                                          </p:stCondLst>
                                        </p:cTn>
                                        <p:tgtEl>
                                          <p:spTgt spid="230438"/>
                                        </p:tgtEl>
                                        <p:attrNameLst>
                                          <p:attrName>style.visibility</p:attrName>
                                        </p:attrNameLst>
                                      </p:cBhvr>
                                      <p:to>
                                        <p:strVal val="visible"/>
                                      </p:to>
                                    </p:set>
                                  </p:childTnLst>
                                </p:cTn>
                              </p:par>
                            </p:childTnLst>
                          </p:cTn>
                        </p:par>
                        <p:par>
                          <p:cTn id="38" fill="hold">
                            <p:stCondLst>
                              <p:cond delay="2000"/>
                            </p:stCondLst>
                            <p:childTnLst>
                              <p:par>
                                <p:cTn id="39" presetID="1" presetClass="entr" presetSubtype="1" fill="hold" grpId="0" nodeType="afterEffect">
                                  <p:stCondLst>
                                    <p:cond delay="0"/>
                                  </p:stCondLst>
                                  <p:childTnLst>
                                    <p:set>
                                      <p:cBhvr>
                                        <p:cTn id="40" dur="1" fill="hold">
                                          <p:stCondLst>
                                            <p:cond delay="499"/>
                                          </p:stCondLst>
                                        </p:cTn>
                                        <p:tgtEl>
                                          <p:spTgt spid="230454"/>
                                        </p:tgtEl>
                                        <p:attrNameLst>
                                          <p:attrName>style.visibility</p:attrName>
                                        </p:attrNameLst>
                                      </p:cBhvr>
                                      <p:to>
                                        <p:strVal val="visible"/>
                                      </p:to>
                                    </p:set>
                                  </p:childTnLst>
                                </p:cTn>
                              </p:par>
                            </p:childTnLst>
                          </p:cTn>
                        </p:par>
                        <p:par>
                          <p:cTn id="41" fill="hold">
                            <p:stCondLst>
                              <p:cond delay="2500"/>
                            </p:stCondLst>
                            <p:childTnLst>
                              <p:par>
                                <p:cTn id="42" presetID="1" presetClass="entr" presetSubtype="1" fill="hold" grpId="0" nodeType="afterEffect">
                                  <p:stCondLst>
                                    <p:cond delay="0"/>
                                  </p:stCondLst>
                                  <p:childTnLst>
                                    <p:set>
                                      <p:cBhvr>
                                        <p:cTn id="43" dur="1" fill="hold">
                                          <p:stCondLst>
                                            <p:cond delay="499"/>
                                          </p:stCondLst>
                                        </p:cTn>
                                        <p:tgtEl>
                                          <p:spTgt spid="230412"/>
                                        </p:tgtEl>
                                        <p:attrNameLst>
                                          <p:attrName>style.visibility</p:attrName>
                                        </p:attrNameLst>
                                      </p:cBhvr>
                                      <p:to>
                                        <p:strVal val="visible"/>
                                      </p:to>
                                    </p:set>
                                  </p:childTnLst>
                                </p:cTn>
                              </p:par>
                            </p:childTnLst>
                          </p:cTn>
                        </p:par>
                        <p:par>
                          <p:cTn id="44" fill="hold">
                            <p:stCondLst>
                              <p:cond delay="3000"/>
                            </p:stCondLst>
                            <p:childTnLst>
                              <p:par>
                                <p:cTn id="45" presetID="1" presetClass="entr" presetSubtype="1" fill="hold" grpId="0" nodeType="afterEffect">
                                  <p:stCondLst>
                                    <p:cond delay="0"/>
                                  </p:stCondLst>
                                  <p:childTnLst>
                                    <p:set>
                                      <p:cBhvr>
                                        <p:cTn id="46" dur="1" fill="hold">
                                          <p:stCondLst>
                                            <p:cond delay="499"/>
                                          </p:stCondLst>
                                        </p:cTn>
                                        <p:tgtEl>
                                          <p:spTgt spid="230442"/>
                                        </p:tgtEl>
                                        <p:attrNameLst>
                                          <p:attrName>style.visibility</p:attrName>
                                        </p:attrNameLst>
                                      </p:cBhvr>
                                      <p:to>
                                        <p:strVal val="visible"/>
                                      </p:to>
                                    </p:set>
                                  </p:childTnLst>
                                </p:cTn>
                              </p:par>
                            </p:childTnLst>
                          </p:cTn>
                        </p:par>
                        <p:par>
                          <p:cTn id="47" fill="hold">
                            <p:stCondLst>
                              <p:cond delay="3500"/>
                            </p:stCondLst>
                            <p:childTnLst>
                              <p:par>
                                <p:cTn id="48" presetID="1" presetClass="entr" presetSubtype="1" fill="hold" grpId="0" nodeType="afterEffect">
                                  <p:stCondLst>
                                    <p:cond delay="0"/>
                                  </p:stCondLst>
                                  <p:childTnLst>
                                    <p:set>
                                      <p:cBhvr>
                                        <p:cTn id="49" dur="1" fill="hold">
                                          <p:stCondLst>
                                            <p:cond delay="499"/>
                                          </p:stCondLst>
                                        </p:cTn>
                                        <p:tgtEl>
                                          <p:spTgt spid="230444"/>
                                        </p:tgtEl>
                                        <p:attrNameLst>
                                          <p:attrName>style.visibility</p:attrName>
                                        </p:attrNameLst>
                                      </p:cBhvr>
                                      <p:to>
                                        <p:strVal val="visible"/>
                                      </p:to>
                                    </p:set>
                                  </p:childTnLst>
                                </p:cTn>
                              </p:par>
                            </p:childTnLst>
                          </p:cTn>
                        </p:par>
                        <p:par>
                          <p:cTn id="50" fill="hold">
                            <p:stCondLst>
                              <p:cond delay="4000"/>
                            </p:stCondLst>
                            <p:childTnLst>
                              <p:par>
                                <p:cTn id="51" presetID="1" presetClass="entr" presetSubtype="1" fill="hold" grpId="0" nodeType="afterEffect">
                                  <p:stCondLst>
                                    <p:cond delay="0"/>
                                  </p:stCondLst>
                                  <p:childTnLst>
                                    <p:set>
                                      <p:cBhvr>
                                        <p:cTn id="52" dur="1" fill="hold">
                                          <p:stCondLst>
                                            <p:cond delay="499"/>
                                          </p:stCondLst>
                                        </p:cTn>
                                        <p:tgtEl>
                                          <p:spTgt spid="230443"/>
                                        </p:tgtEl>
                                        <p:attrNameLst>
                                          <p:attrName>style.visibility</p:attrName>
                                        </p:attrNameLst>
                                      </p:cBhvr>
                                      <p:to>
                                        <p:strVal val="visible"/>
                                      </p:to>
                                    </p:set>
                                  </p:childTnLst>
                                </p:cTn>
                              </p:par>
                            </p:childTnLst>
                          </p:cTn>
                        </p:par>
                        <p:par>
                          <p:cTn id="53" fill="hold">
                            <p:stCondLst>
                              <p:cond delay="4500"/>
                            </p:stCondLst>
                            <p:childTnLst>
                              <p:par>
                                <p:cTn id="54" presetID="1" presetClass="entr" presetSubtype="0" fill="hold" grpId="0" nodeType="afterEffect">
                                  <p:stCondLst>
                                    <p:cond delay="0"/>
                                  </p:stCondLst>
                                  <p:childTnLst>
                                    <p:set>
                                      <p:cBhvr>
                                        <p:cTn id="55" dur="1" fill="hold">
                                          <p:stCondLst>
                                            <p:cond delay="499"/>
                                          </p:stCondLst>
                                        </p:cTn>
                                        <p:tgtEl>
                                          <p:spTgt spid="2304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30455"/>
                                        </p:tgtEl>
                                        <p:attrNameLst>
                                          <p:attrName>style.visibility</p:attrName>
                                        </p:attrNameLst>
                                      </p:cBhvr>
                                      <p:to>
                                        <p:strVal val="visible"/>
                                      </p:to>
                                    </p:set>
                                    <p:anim calcmode="lin" valueType="num">
                                      <p:cBhvr additive="base">
                                        <p:cTn id="60" dur="500" fill="hold"/>
                                        <p:tgtEl>
                                          <p:spTgt spid="230455"/>
                                        </p:tgtEl>
                                        <p:attrNameLst>
                                          <p:attrName>ppt_x</p:attrName>
                                        </p:attrNameLst>
                                      </p:cBhvr>
                                      <p:tavLst>
                                        <p:tav tm="0">
                                          <p:val>
                                            <p:strVal val="1+#ppt_w/2"/>
                                          </p:val>
                                        </p:tav>
                                        <p:tav tm="100000">
                                          <p:val>
                                            <p:strVal val="#ppt_x"/>
                                          </p:val>
                                        </p:tav>
                                      </p:tavLst>
                                    </p:anim>
                                    <p:anim calcmode="lin" valueType="num">
                                      <p:cBhvr additive="base">
                                        <p:cTn id="61" dur="500" fill="hold"/>
                                        <p:tgtEl>
                                          <p:spTgt spid="230455"/>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230427"/>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230428"/>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499"/>
                                          </p:stCondLst>
                                        </p:cTn>
                                        <p:tgtEl>
                                          <p:spTgt spid="230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build="p" autoUpdateAnimBg="0"/>
      <p:bldP spid="230412" grpId="0" autoUpdateAnimBg="0"/>
      <p:bldP spid="230427" grpId="0" animBg="1"/>
      <p:bldP spid="230428" grpId="0" animBg="1"/>
      <p:bldP spid="230429" grpId="0" animBg="1"/>
      <p:bldP spid="230436" grpId="0" autoUpdateAnimBg="0"/>
      <p:bldP spid="230437" grpId="0" autoUpdateAnimBg="0"/>
      <p:bldP spid="230438" grpId="0" autoUpdateAnimBg="0"/>
      <p:bldP spid="230439" grpId="0" autoUpdateAnimBg="0"/>
      <p:bldP spid="230440" grpId="0" autoUpdateAnimBg="0"/>
      <p:bldP spid="230442" grpId="0" autoUpdateAnimBg="0"/>
      <p:bldP spid="230443" grpId="0" autoUpdateAnimBg="0"/>
      <p:bldP spid="230444" grpId="0" autoUpdateAnimBg="0"/>
      <p:bldP spid="230454" grpId="0" autoUpdateAnimBg="0"/>
      <p:bldP spid="230455" grpId="0" autoUpdateAnimBg="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2362200"/>
          </a:xfrm>
        </p:spPr>
        <p:txBody>
          <a:bodyPr/>
          <a:lstStyle/>
          <a:p>
            <a:pPr>
              <a:spcAft>
                <a:spcPts val="1200"/>
              </a:spcAft>
            </a:pPr>
            <a:r>
              <a:rPr lang="en-US" dirty="0" smtClean="0"/>
              <a:t>Chapter 13: </a:t>
            </a:r>
            <a:br>
              <a:rPr lang="en-US" dirty="0" smtClean="0"/>
            </a:br>
            <a:r>
              <a:rPr lang="en-US" dirty="0" smtClean="0"/>
              <a:t>Operating Systems and Security</a:t>
            </a:r>
            <a:endParaRPr lang="en-US" dirty="0"/>
          </a:p>
        </p:txBody>
      </p:sp>
      <p:sp>
        <p:nvSpPr>
          <p:cNvPr id="3" name="Content Placeholder 2"/>
          <p:cNvSpPr>
            <a:spLocks noGrp="1"/>
          </p:cNvSpPr>
          <p:nvPr>
            <p:ph idx="1"/>
          </p:nvPr>
        </p:nvSpPr>
        <p:spPr>
          <a:xfrm>
            <a:off x="609600" y="2743200"/>
            <a:ext cx="7924800" cy="3352800"/>
          </a:xfrm>
        </p:spPr>
        <p:txBody>
          <a:bodyPr/>
          <a:lstStyle/>
          <a:p>
            <a:pPr algn="r">
              <a:buNone/>
            </a:pPr>
            <a:r>
              <a:rPr lang="en-US" sz="2400" dirty="0" smtClean="0">
                <a:latin typeface="Times New Roman"/>
                <a:cs typeface="Times New Roman"/>
              </a:rPr>
              <a:t>UNIX is basically a simple operating system,</a:t>
            </a:r>
          </a:p>
          <a:p>
            <a:pPr algn="r">
              <a:buNone/>
            </a:pPr>
            <a:r>
              <a:rPr lang="en-US" sz="2400" dirty="0" smtClean="0">
                <a:latin typeface="Times New Roman"/>
                <a:cs typeface="Times New Roman"/>
              </a:rPr>
              <a:t>but you have to be a genius to understand the simplicity.</a:t>
            </a:r>
          </a:p>
          <a:p>
            <a:pPr algn="r">
              <a:buFont typeface="Symbol" charset="2"/>
              <a:buChar char="¾"/>
            </a:pPr>
            <a:r>
              <a:rPr lang="en-US" sz="2400" dirty="0" smtClean="0">
                <a:latin typeface="Times New Roman"/>
                <a:cs typeface="Times New Roman"/>
              </a:rPr>
              <a:t>Dennis Ritchie</a:t>
            </a:r>
            <a:endParaRPr lang="en-US" sz="2400" i="1" dirty="0" smtClean="0">
              <a:latin typeface="Times New Roman"/>
              <a:cs typeface="Times New Roman"/>
            </a:endParaRPr>
          </a:p>
          <a:p>
            <a:pPr algn="r">
              <a:buFont typeface="Symbol" charset="2"/>
              <a:buChar char="¾"/>
            </a:pPr>
            <a:endParaRPr lang="en-US" sz="2000" dirty="0" smtClean="0">
              <a:latin typeface="Times New Roman"/>
              <a:cs typeface="Times New Roman"/>
            </a:endParaRPr>
          </a:p>
          <a:p>
            <a:pPr algn="r">
              <a:buNone/>
            </a:pPr>
            <a:r>
              <a:rPr lang="en-US" sz="2400" dirty="0" smtClean="0">
                <a:latin typeface="Times New Roman"/>
                <a:cs typeface="Times New Roman"/>
              </a:rPr>
              <a:t>And it is a mark of prudence never to trust wholly</a:t>
            </a:r>
          </a:p>
          <a:p>
            <a:pPr algn="r">
              <a:buNone/>
            </a:pPr>
            <a:r>
              <a:rPr lang="en-US" sz="2400" dirty="0" smtClean="0">
                <a:latin typeface="Times New Roman"/>
                <a:cs typeface="Times New Roman"/>
              </a:rPr>
              <a:t>in those things which have once deceived us.</a:t>
            </a:r>
          </a:p>
          <a:p>
            <a:pPr algn="r">
              <a:buNone/>
            </a:pP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a:cs typeface="Times New Roman"/>
              </a:rPr>
              <a:t>Rene Descartes</a:t>
            </a:r>
            <a:endParaRPr lang="en-US" sz="24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dirty="0" smtClean="0"/>
              <a:t> Part 4 </a:t>
            </a:r>
            <a:r>
              <a:rPr lang="en-US" dirty="0" err="1" smtClean="0">
                <a:sym typeface="Symbol" charset="2"/>
              </a:rPr>
              <a:t></a:t>
            </a:r>
            <a:r>
              <a:rPr lang="en-US" dirty="0" smtClean="0"/>
              <a:t> Software                                                                                                          </a:t>
            </a:r>
            <a:fld id="{C20D8DFE-4F81-B54F-8DE4-394E9A60B123}" type="slidenum">
              <a:rPr lang="en-US" smtClean="0">
                <a:latin typeface="Times New Roman" charset="0"/>
              </a:rPr>
              <a:pPr>
                <a:defRPr/>
              </a:pPr>
              <a:t>210</a:t>
            </a:fld>
            <a:endParaRPr lang="en-US" dirty="0">
              <a:latin typeface="Times New Roman"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57B58C6-B91B-0D41-B252-E50286863D2F}" type="slidenum">
              <a:rPr lang="en-US" smtClean="0">
                <a:latin typeface="Times New Roman" charset="0"/>
              </a:rPr>
              <a:pPr/>
              <a:t>211</a:t>
            </a:fld>
            <a:endParaRPr lang="en-US" smtClean="0">
              <a:latin typeface="Times New Roman" charset="0"/>
            </a:endParaRPr>
          </a:p>
        </p:txBody>
      </p:sp>
      <p:sp>
        <p:nvSpPr>
          <p:cNvPr id="227331" name="Rectangle 2"/>
          <p:cNvSpPr>
            <a:spLocks noGrp="1" noChangeArrowheads="1"/>
          </p:cNvSpPr>
          <p:nvPr>
            <p:ph type="title"/>
          </p:nvPr>
        </p:nvSpPr>
        <p:spPr/>
        <p:txBody>
          <a:bodyPr/>
          <a:lstStyle/>
          <a:p>
            <a:pPr eaLnBrk="1" hangingPunct="1"/>
            <a:r>
              <a:rPr lang="en-US"/>
              <a:t>OS</a:t>
            </a:r>
            <a:r>
              <a:rPr lang="en-US" smtClean="0"/>
              <a:t> and Security</a:t>
            </a:r>
            <a:endParaRPr lang="en-US" dirty="0"/>
          </a:p>
        </p:txBody>
      </p:sp>
      <p:sp>
        <p:nvSpPr>
          <p:cNvPr id="227332" name="Rectangle 3"/>
          <p:cNvSpPr>
            <a:spLocks noGrp="1" noChangeArrowheads="1"/>
          </p:cNvSpPr>
          <p:nvPr>
            <p:ph type="body" idx="1"/>
          </p:nvPr>
        </p:nvSpPr>
        <p:spPr/>
        <p:txBody>
          <a:bodyPr/>
          <a:lstStyle/>
          <a:p>
            <a:pPr eaLnBrk="1" hangingPunct="1">
              <a:lnSpc>
                <a:spcPct val="90000"/>
              </a:lnSpc>
            </a:pPr>
            <a:r>
              <a:rPr lang="en-US" sz="2800"/>
              <a:t>OSs are large, complex programs</a:t>
            </a:r>
          </a:p>
          <a:p>
            <a:pPr lvl="1" eaLnBrk="1" hangingPunct="1">
              <a:lnSpc>
                <a:spcPct val="90000"/>
              </a:lnSpc>
            </a:pPr>
            <a:r>
              <a:rPr lang="en-US" sz="2400"/>
              <a:t>Many bugs in any such program</a:t>
            </a:r>
          </a:p>
          <a:p>
            <a:pPr lvl="1" eaLnBrk="1" hangingPunct="1">
              <a:lnSpc>
                <a:spcPct val="90000"/>
              </a:lnSpc>
            </a:pPr>
            <a:r>
              <a:rPr lang="en-US" sz="2400"/>
              <a:t>We have seen that bugs can be security threats</a:t>
            </a:r>
          </a:p>
          <a:p>
            <a:pPr eaLnBrk="1" hangingPunct="1">
              <a:lnSpc>
                <a:spcPct val="90000"/>
              </a:lnSpc>
            </a:pPr>
            <a:r>
              <a:rPr lang="en-US" sz="2800"/>
              <a:t>Here we are concerned with security provided by OS</a:t>
            </a:r>
          </a:p>
          <a:p>
            <a:pPr lvl="1" eaLnBrk="1" hangingPunct="1">
              <a:lnSpc>
                <a:spcPct val="90000"/>
              </a:lnSpc>
            </a:pPr>
            <a:r>
              <a:rPr lang="en-US" sz="2400"/>
              <a:t>Not concerned with threat of bad OS software </a:t>
            </a:r>
          </a:p>
          <a:p>
            <a:pPr eaLnBrk="1" hangingPunct="1">
              <a:lnSpc>
                <a:spcPct val="90000"/>
              </a:lnSpc>
            </a:pPr>
            <a:r>
              <a:rPr lang="en-US" sz="2800"/>
              <a:t>Concerned with OS as security </a:t>
            </a:r>
            <a:r>
              <a:rPr lang="en-US" sz="2800" b="1">
                <a:solidFill>
                  <a:schemeClr val="accent2"/>
                </a:solidFill>
              </a:rPr>
              <a:t>enforcer</a:t>
            </a:r>
            <a:endParaRPr lang="en-US" sz="2800"/>
          </a:p>
          <a:p>
            <a:pPr eaLnBrk="1" hangingPunct="1">
              <a:lnSpc>
                <a:spcPct val="90000"/>
              </a:lnSpc>
            </a:pPr>
            <a:r>
              <a:rPr lang="en-US" sz="2800"/>
              <a:t>In this section we only scratch the surface</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06F28CF-A4DB-A446-A7A4-5F26E465DED3}" type="slidenum">
              <a:rPr lang="en-US" smtClean="0">
                <a:latin typeface="Times New Roman" charset="0"/>
              </a:rPr>
              <a:pPr/>
              <a:t>212</a:t>
            </a:fld>
            <a:endParaRPr lang="en-US" smtClean="0">
              <a:latin typeface="Times New Roman" charset="0"/>
            </a:endParaRPr>
          </a:p>
        </p:txBody>
      </p:sp>
      <p:sp>
        <p:nvSpPr>
          <p:cNvPr id="228355" name="Rectangle 2"/>
          <p:cNvSpPr>
            <a:spLocks noGrp="1" noChangeArrowheads="1"/>
          </p:cNvSpPr>
          <p:nvPr>
            <p:ph type="title"/>
          </p:nvPr>
        </p:nvSpPr>
        <p:spPr>
          <a:xfrm>
            <a:off x="685800" y="381000"/>
            <a:ext cx="7772400" cy="990600"/>
          </a:xfrm>
        </p:spPr>
        <p:txBody>
          <a:bodyPr/>
          <a:lstStyle/>
          <a:p>
            <a:pPr eaLnBrk="1" hangingPunct="1"/>
            <a:r>
              <a:rPr lang="en-US"/>
              <a:t>OS Security Challenges</a:t>
            </a:r>
          </a:p>
        </p:txBody>
      </p:sp>
      <p:sp>
        <p:nvSpPr>
          <p:cNvPr id="228356" name="Rectangle 3"/>
          <p:cNvSpPr>
            <a:spLocks noGrp="1" noChangeArrowheads="1"/>
          </p:cNvSpPr>
          <p:nvPr>
            <p:ph type="body" idx="1"/>
          </p:nvPr>
        </p:nvSpPr>
        <p:spPr>
          <a:xfrm>
            <a:off x="609600" y="1524000"/>
            <a:ext cx="7924800" cy="4648200"/>
          </a:xfrm>
        </p:spPr>
        <p:txBody>
          <a:bodyPr/>
          <a:lstStyle/>
          <a:p>
            <a:pPr eaLnBrk="1" hangingPunct="1">
              <a:lnSpc>
                <a:spcPct val="85000"/>
              </a:lnSpc>
            </a:pPr>
            <a:r>
              <a:rPr lang="en-US" sz="2800"/>
              <a:t>Modern OS is</a:t>
            </a:r>
            <a:r>
              <a:rPr lang="en-US" sz="2800" b="1">
                <a:solidFill>
                  <a:schemeClr val="accent2"/>
                </a:solidFill>
              </a:rPr>
              <a:t> multi-user</a:t>
            </a:r>
            <a:r>
              <a:rPr lang="en-US" sz="2800"/>
              <a:t> and </a:t>
            </a:r>
            <a:r>
              <a:rPr lang="en-US" sz="2800" b="1">
                <a:solidFill>
                  <a:schemeClr val="accent2"/>
                </a:solidFill>
              </a:rPr>
              <a:t>multi-tasking </a:t>
            </a:r>
          </a:p>
          <a:p>
            <a:pPr eaLnBrk="1" hangingPunct="1">
              <a:lnSpc>
                <a:spcPct val="85000"/>
              </a:lnSpc>
            </a:pPr>
            <a:r>
              <a:rPr lang="en-US" sz="2800"/>
              <a:t>OS </a:t>
            </a:r>
            <a:r>
              <a:rPr lang="en-US" sz="2800">
                <a:sym typeface="Symbol" charset="2"/>
              </a:rPr>
              <a:t>must deal with</a:t>
            </a:r>
          </a:p>
          <a:p>
            <a:pPr lvl="1" eaLnBrk="1" hangingPunct="1">
              <a:lnSpc>
                <a:spcPct val="85000"/>
              </a:lnSpc>
            </a:pPr>
            <a:r>
              <a:rPr lang="en-US" sz="2400"/>
              <a:t>Memory</a:t>
            </a:r>
          </a:p>
          <a:p>
            <a:pPr lvl="1" eaLnBrk="1" hangingPunct="1">
              <a:lnSpc>
                <a:spcPct val="85000"/>
              </a:lnSpc>
            </a:pPr>
            <a:r>
              <a:rPr lang="en-US" sz="2400"/>
              <a:t>I/O devices (disk, printer, etc.)</a:t>
            </a:r>
          </a:p>
          <a:p>
            <a:pPr lvl="1" eaLnBrk="1" hangingPunct="1">
              <a:lnSpc>
                <a:spcPct val="85000"/>
              </a:lnSpc>
            </a:pPr>
            <a:r>
              <a:rPr lang="en-US" sz="2400"/>
              <a:t>Programs, threads</a:t>
            </a:r>
          </a:p>
          <a:p>
            <a:pPr lvl="1" eaLnBrk="1" hangingPunct="1">
              <a:lnSpc>
                <a:spcPct val="85000"/>
              </a:lnSpc>
            </a:pPr>
            <a:r>
              <a:rPr lang="en-US" sz="2400"/>
              <a:t>Network issues</a:t>
            </a:r>
          </a:p>
          <a:p>
            <a:pPr lvl="1" eaLnBrk="1" hangingPunct="1">
              <a:lnSpc>
                <a:spcPct val="85000"/>
              </a:lnSpc>
            </a:pPr>
            <a:r>
              <a:rPr lang="en-US" sz="2400"/>
              <a:t>Data, etc.</a:t>
            </a:r>
          </a:p>
          <a:p>
            <a:pPr eaLnBrk="1" hangingPunct="1">
              <a:lnSpc>
                <a:spcPct val="85000"/>
              </a:lnSpc>
            </a:pPr>
            <a:r>
              <a:rPr lang="en-US" sz="2800"/>
              <a:t>OS must protect processes from other processes and users from other users</a:t>
            </a:r>
          </a:p>
          <a:p>
            <a:pPr lvl="1" eaLnBrk="1" hangingPunct="1">
              <a:lnSpc>
                <a:spcPct val="85000"/>
              </a:lnSpc>
            </a:pPr>
            <a:r>
              <a:rPr lang="en-US" sz="2400"/>
              <a:t>Whether accidental or malicious</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4FE845E-011A-B149-8A38-45EE554EB4CB}" type="slidenum">
              <a:rPr lang="en-US" smtClean="0">
                <a:latin typeface="Times New Roman" charset="0"/>
              </a:rPr>
              <a:pPr/>
              <a:t>213</a:t>
            </a:fld>
            <a:endParaRPr lang="en-US" smtClean="0">
              <a:latin typeface="Times New Roman" charset="0"/>
            </a:endParaRPr>
          </a:p>
        </p:txBody>
      </p:sp>
      <p:sp>
        <p:nvSpPr>
          <p:cNvPr id="229379" name="Rectangle 2"/>
          <p:cNvSpPr>
            <a:spLocks noGrp="1" noChangeArrowheads="1"/>
          </p:cNvSpPr>
          <p:nvPr>
            <p:ph type="title"/>
          </p:nvPr>
        </p:nvSpPr>
        <p:spPr/>
        <p:txBody>
          <a:bodyPr/>
          <a:lstStyle/>
          <a:p>
            <a:pPr eaLnBrk="1" hangingPunct="1"/>
            <a:r>
              <a:rPr lang="en-US"/>
              <a:t>OS Security Functions</a:t>
            </a:r>
          </a:p>
        </p:txBody>
      </p:sp>
      <p:sp>
        <p:nvSpPr>
          <p:cNvPr id="229380" name="Rectangle 3"/>
          <p:cNvSpPr>
            <a:spLocks noGrp="1" noChangeArrowheads="1"/>
          </p:cNvSpPr>
          <p:nvPr>
            <p:ph type="body" idx="1"/>
          </p:nvPr>
        </p:nvSpPr>
        <p:spPr/>
        <p:txBody>
          <a:bodyPr/>
          <a:lstStyle/>
          <a:p>
            <a:pPr eaLnBrk="1" hangingPunct="1">
              <a:lnSpc>
                <a:spcPct val="90000"/>
              </a:lnSpc>
            </a:pPr>
            <a:r>
              <a:rPr lang="en-US" sz="2800"/>
              <a:t>Memory protection</a:t>
            </a:r>
          </a:p>
          <a:p>
            <a:pPr lvl="1" eaLnBrk="1" hangingPunct="1">
              <a:lnSpc>
                <a:spcPct val="90000"/>
              </a:lnSpc>
            </a:pPr>
            <a:r>
              <a:rPr lang="en-US" sz="2400"/>
              <a:t>Protect memory from users/processes</a:t>
            </a:r>
          </a:p>
          <a:p>
            <a:pPr eaLnBrk="1" hangingPunct="1">
              <a:lnSpc>
                <a:spcPct val="90000"/>
              </a:lnSpc>
            </a:pPr>
            <a:r>
              <a:rPr lang="en-US" sz="2800"/>
              <a:t>File protection</a:t>
            </a:r>
          </a:p>
          <a:p>
            <a:pPr lvl="1" eaLnBrk="1" hangingPunct="1">
              <a:lnSpc>
                <a:spcPct val="90000"/>
              </a:lnSpc>
            </a:pPr>
            <a:r>
              <a:rPr lang="en-US" sz="2400"/>
              <a:t>Protect user and system resources</a:t>
            </a:r>
          </a:p>
          <a:p>
            <a:pPr eaLnBrk="1" hangingPunct="1">
              <a:lnSpc>
                <a:spcPct val="90000"/>
              </a:lnSpc>
            </a:pPr>
            <a:r>
              <a:rPr lang="en-US" sz="2800"/>
              <a:t>Authentication</a:t>
            </a:r>
          </a:p>
          <a:p>
            <a:pPr lvl="1" eaLnBrk="1" hangingPunct="1">
              <a:lnSpc>
                <a:spcPct val="90000"/>
              </a:lnSpc>
            </a:pPr>
            <a:r>
              <a:rPr lang="en-US" sz="2400"/>
              <a:t>Determines and enforce authentication results</a:t>
            </a:r>
          </a:p>
          <a:p>
            <a:pPr eaLnBrk="1" hangingPunct="1">
              <a:lnSpc>
                <a:spcPct val="90000"/>
              </a:lnSpc>
            </a:pPr>
            <a:r>
              <a:rPr lang="en-US" sz="2800"/>
              <a:t>Authorization</a:t>
            </a:r>
          </a:p>
          <a:p>
            <a:pPr lvl="1" eaLnBrk="1" hangingPunct="1">
              <a:lnSpc>
                <a:spcPct val="90000"/>
              </a:lnSpc>
            </a:pPr>
            <a:r>
              <a:rPr lang="en-US" sz="2400"/>
              <a:t>Determine and enforces access control</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F523B62-A3A2-334E-8C98-97E1C99516D4}" type="slidenum">
              <a:rPr lang="en-US" smtClean="0">
                <a:latin typeface="Times New Roman" charset="0"/>
              </a:rPr>
              <a:pPr/>
              <a:t>214</a:t>
            </a:fld>
            <a:endParaRPr lang="en-US" smtClean="0">
              <a:latin typeface="Times New Roman" charset="0"/>
            </a:endParaRPr>
          </a:p>
        </p:txBody>
      </p:sp>
      <p:sp>
        <p:nvSpPr>
          <p:cNvPr id="230403" name="Rectangle 2"/>
          <p:cNvSpPr>
            <a:spLocks noGrp="1" noChangeArrowheads="1"/>
          </p:cNvSpPr>
          <p:nvPr>
            <p:ph type="title"/>
          </p:nvPr>
        </p:nvSpPr>
        <p:spPr/>
        <p:txBody>
          <a:bodyPr/>
          <a:lstStyle/>
          <a:p>
            <a:pPr eaLnBrk="1" hangingPunct="1"/>
            <a:r>
              <a:rPr lang="en-US"/>
              <a:t>Memory Protection</a:t>
            </a:r>
          </a:p>
        </p:txBody>
      </p:sp>
      <p:sp>
        <p:nvSpPr>
          <p:cNvPr id="230404" name="Rectangle 3"/>
          <p:cNvSpPr>
            <a:spLocks noGrp="1" noChangeArrowheads="1"/>
          </p:cNvSpPr>
          <p:nvPr>
            <p:ph type="body" idx="1"/>
          </p:nvPr>
        </p:nvSpPr>
        <p:spPr>
          <a:xfrm>
            <a:off x="685800" y="1828800"/>
            <a:ext cx="7772400" cy="4267200"/>
          </a:xfrm>
        </p:spPr>
        <p:txBody>
          <a:bodyPr/>
          <a:lstStyle/>
          <a:p>
            <a:pPr eaLnBrk="1" hangingPunct="1">
              <a:lnSpc>
                <a:spcPct val="90000"/>
              </a:lnSpc>
            </a:pPr>
            <a:r>
              <a:rPr lang="en-US" sz="2800"/>
              <a:t>Fundamental problem</a:t>
            </a:r>
          </a:p>
          <a:p>
            <a:pPr lvl="1" eaLnBrk="1" hangingPunct="1">
              <a:lnSpc>
                <a:spcPct val="90000"/>
              </a:lnSpc>
            </a:pPr>
            <a:r>
              <a:rPr lang="en-US" sz="2400"/>
              <a:t>How to keep users/processes separate?</a:t>
            </a:r>
          </a:p>
          <a:p>
            <a:pPr eaLnBrk="1" hangingPunct="1">
              <a:lnSpc>
                <a:spcPct val="90000"/>
              </a:lnSpc>
            </a:pPr>
            <a:r>
              <a:rPr lang="en-US" sz="2800"/>
              <a:t>Separation</a:t>
            </a:r>
          </a:p>
          <a:p>
            <a:pPr lvl="1" eaLnBrk="1" hangingPunct="1">
              <a:lnSpc>
                <a:spcPct val="90000"/>
              </a:lnSpc>
            </a:pPr>
            <a:r>
              <a:rPr lang="en-US" sz="2400"/>
              <a:t>Physical separation </a:t>
            </a:r>
            <a:r>
              <a:rPr lang="en-US" sz="2400">
                <a:sym typeface="Symbol" charset="2"/>
              </a:rPr>
              <a:t></a:t>
            </a:r>
            <a:r>
              <a:rPr lang="en-US" sz="2400"/>
              <a:t> separate devices</a:t>
            </a:r>
          </a:p>
          <a:p>
            <a:pPr lvl="1" eaLnBrk="1" hangingPunct="1">
              <a:lnSpc>
                <a:spcPct val="90000"/>
              </a:lnSpc>
            </a:pPr>
            <a:r>
              <a:rPr lang="en-US" sz="2400"/>
              <a:t>Temporal separation </a:t>
            </a:r>
            <a:r>
              <a:rPr lang="en-US" sz="2400">
                <a:sym typeface="Symbol" charset="2"/>
              </a:rPr>
              <a:t></a:t>
            </a:r>
            <a:r>
              <a:rPr lang="en-US" sz="2400"/>
              <a:t> one at a time</a:t>
            </a:r>
          </a:p>
          <a:p>
            <a:pPr lvl="1" eaLnBrk="1" hangingPunct="1">
              <a:lnSpc>
                <a:spcPct val="90000"/>
              </a:lnSpc>
            </a:pPr>
            <a:r>
              <a:rPr lang="en-US" sz="2400"/>
              <a:t>Logical separation </a:t>
            </a:r>
            <a:r>
              <a:rPr lang="en-US" sz="2400">
                <a:sym typeface="Symbol" charset="2"/>
              </a:rPr>
              <a:t></a:t>
            </a:r>
            <a:r>
              <a:rPr lang="en-US" sz="2400"/>
              <a:t> sandboxing, etc.</a:t>
            </a:r>
          </a:p>
          <a:p>
            <a:pPr lvl="1" eaLnBrk="1" hangingPunct="1">
              <a:lnSpc>
                <a:spcPct val="90000"/>
              </a:lnSpc>
            </a:pPr>
            <a:r>
              <a:rPr lang="en-US" sz="2400"/>
              <a:t>Cryptographic separation </a:t>
            </a:r>
            <a:r>
              <a:rPr lang="en-US" sz="2400">
                <a:sym typeface="Symbol" charset="2"/>
              </a:rPr>
              <a:t></a:t>
            </a:r>
            <a:r>
              <a:rPr lang="en-US" sz="2400"/>
              <a:t> make information unintelligible to outsider</a:t>
            </a:r>
          </a:p>
          <a:p>
            <a:pPr lvl="1" eaLnBrk="1" hangingPunct="1">
              <a:lnSpc>
                <a:spcPct val="90000"/>
              </a:lnSpc>
            </a:pPr>
            <a:r>
              <a:rPr lang="en-US" sz="2400"/>
              <a:t>Or any combination of the above</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BD8BBDA-BFFE-4A49-ABF3-F4F38E163734}" type="slidenum">
              <a:rPr lang="en-US" smtClean="0">
                <a:latin typeface="Times New Roman" charset="0"/>
              </a:rPr>
              <a:pPr/>
              <a:t>215</a:t>
            </a:fld>
            <a:endParaRPr lang="en-US" smtClean="0">
              <a:latin typeface="Times New Roman" charset="0"/>
            </a:endParaRPr>
          </a:p>
        </p:txBody>
      </p:sp>
      <p:sp>
        <p:nvSpPr>
          <p:cNvPr id="231427" name="Rectangle 2"/>
          <p:cNvSpPr>
            <a:spLocks noGrp="1" noChangeArrowheads="1"/>
          </p:cNvSpPr>
          <p:nvPr>
            <p:ph type="title"/>
          </p:nvPr>
        </p:nvSpPr>
        <p:spPr/>
        <p:txBody>
          <a:bodyPr/>
          <a:lstStyle/>
          <a:p>
            <a:pPr eaLnBrk="1" hangingPunct="1"/>
            <a:r>
              <a:rPr lang="en-US"/>
              <a:t>Memory Protection</a:t>
            </a:r>
          </a:p>
        </p:txBody>
      </p:sp>
      <p:sp>
        <p:nvSpPr>
          <p:cNvPr id="231428" name="Rectangle 3"/>
          <p:cNvSpPr>
            <a:spLocks noGrp="1" noChangeArrowheads="1"/>
          </p:cNvSpPr>
          <p:nvPr>
            <p:ph type="body" idx="1"/>
          </p:nvPr>
        </p:nvSpPr>
        <p:spPr>
          <a:xfrm>
            <a:off x="685800" y="3886200"/>
            <a:ext cx="7772400" cy="2057400"/>
          </a:xfrm>
        </p:spPr>
        <p:txBody>
          <a:bodyPr/>
          <a:lstStyle/>
          <a:p>
            <a:pPr eaLnBrk="1" hangingPunct="1"/>
            <a:r>
              <a:rPr lang="en-US" sz="2800"/>
              <a:t>Base/bounds register </a:t>
            </a:r>
            <a:r>
              <a:rPr lang="en-US">
                <a:sym typeface="Symbol" charset="2"/>
              </a:rPr>
              <a:t></a:t>
            </a:r>
            <a:r>
              <a:rPr lang="en-US" sz="2800"/>
              <a:t> lower and  upper address limit</a:t>
            </a:r>
          </a:p>
          <a:p>
            <a:pPr eaLnBrk="1" hangingPunct="1"/>
            <a:r>
              <a:rPr lang="en-US" sz="2800"/>
              <a:t>Assumes contiguous space</a:t>
            </a:r>
          </a:p>
        </p:txBody>
      </p:sp>
      <p:sp>
        <p:nvSpPr>
          <p:cNvPr id="231429" name="Rectangle 5"/>
          <p:cNvSpPr>
            <a:spLocks noChangeArrowheads="1"/>
          </p:cNvSpPr>
          <p:nvPr/>
        </p:nvSpPr>
        <p:spPr bwMode="auto">
          <a:xfrm>
            <a:off x="685800" y="1828800"/>
            <a:ext cx="5715000" cy="1981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b="1">
                <a:solidFill>
                  <a:schemeClr val="accent2"/>
                </a:solidFill>
              </a:rPr>
              <a:t>Fence</a:t>
            </a:r>
            <a:r>
              <a:rPr lang="en-US" sz="2800"/>
              <a:t> </a:t>
            </a:r>
            <a:r>
              <a:rPr lang="en-US" sz="3200">
                <a:sym typeface="Symbol" charset="2"/>
              </a:rPr>
              <a:t></a:t>
            </a:r>
            <a:r>
              <a:rPr lang="en-US" sz="2800"/>
              <a:t> users cannot cross a specified address</a:t>
            </a:r>
          </a:p>
          <a:p>
            <a:pPr marL="742950" lvl="1" indent="-285750">
              <a:lnSpc>
                <a:spcPct val="90000"/>
              </a:lnSpc>
              <a:spcBef>
                <a:spcPct val="20000"/>
              </a:spcBef>
              <a:buClr>
                <a:schemeClr val="accent2"/>
              </a:buClr>
              <a:buSzPct val="95000"/>
              <a:buFontTx/>
              <a:buChar char="o"/>
            </a:pPr>
            <a:r>
              <a:rPr lang="en-US">
                <a:ea typeface="ＭＳ Ｐゴシック" charset="-128"/>
                <a:cs typeface="ＭＳ Ｐゴシック" charset="-128"/>
              </a:rPr>
              <a:t>Static fence </a:t>
            </a:r>
            <a:r>
              <a:rPr lang="en-US" sz="2800">
                <a:ea typeface="ＭＳ Ｐゴシック" charset="-128"/>
                <a:cs typeface="ＭＳ Ｐゴシック" charset="-128"/>
                <a:sym typeface="Symbol" charset="2"/>
              </a:rPr>
              <a:t></a:t>
            </a:r>
            <a:r>
              <a:rPr lang="en-US">
                <a:ea typeface="ＭＳ Ｐゴシック" charset="-128"/>
                <a:cs typeface="ＭＳ Ｐゴシック" charset="-128"/>
              </a:rPr>
              <a:t> fixed size OS</a:t>
            </a:r>
          </a:p>
          <a:p>
            <a:pPr marL="742950" lvl="1" indent="-285750">
              <a:lnSpc>
                <a:spcPct val="90000"/>
              </a:lnSpc>
              <a:spcBef>
                <a:spcPct val="20000"/>
              </a:spcBef>
              <a:buClr>
                <a:schemeClr val="accent2"/>
              </a:buClr>
              <a:buSzPct val="95000"/>
              <a:buFontTx/>
              <a:buChar char="o"/>
            </a:pPr>
            <a:r>
              <a:rPr lang="en-US">
                <a:ea typeface="ＭＳ Ｐゴシック" charset="-128"/>
                <a:cs typeface="ＭＳ Ｐゴシック" charset="-128"/>
              </a:rPr>
              <a:t>Dynamic fence </a:t>
            </a:r>
            <a:r>
              <a:rPr lang="en-US" sz="2800">
                <a:ea typeface="ＭＳ Ｐゴシック" charset="-128"/>
                <a:cs typeface="ＭＳ Ｐゴシック" charset="-128"/>
                <a:sym typeface="Symbol" charset="2"/>
              </a:rPr>
              <a:t></a:t>
            </a:r>
            <a:r>
              <a:rPr lang="en-US">
                <a:ea typeface="ＭＳ Ｐゴシック" charset="-128"/>
                <a:cs typeface="ＭＳ Ｐゴシック" charset="-128"/>
              </a:rPr>
              <a:t> fence register</a:t>
            </a:r>
          </a:p>
        </p:txBody>
      </p:sp>
      <p:pic>
        <p:nvPicPr>
          <p:cNvPr id="231430" name="Picture 6" descr="&#10;Winter 56.tif                                                  00118CF0Macintosh HD                   BC93A1CC:"/>
          <p:cNvPicPr>
            <a:picLocks noChangeAspect="1" noChangeArrowheads="1"/>
          </p:cNvPicPr>
          <p:nvPr/>
        </p:nvPicPr>
        <p:blipFill>
          <a:blip r:embed="rId2"/>
          <a:srcRect/>
          <a:stretch>
            <a:fillRect/>
          </a:stretch>
        </p:blipFill>
        <p:spPr bwMode="auto">
          <a:xfrm>
            <a:off x="7029450" y="1524000"/>
            <a:ext cx="1581150" cy="2362200"/>
          </a:xfrm>
          <a:prstGeom prst="rect">
            <a:avLst/>
          </a:prstGeom>
          <a:noFill/>
          <a:ln w="9525">
            <a:noFill/>
            <a:miter lim="800000"/>
            <a:headEnd/>
            <a:tailEnd/>
          </a:ln>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E5ACE27-014A-BC4C-BE86-035A59C23B3A}" type="slidenum">
              <a:rPr lang="en-US" smtClean="0">
                <a:latin typeface="Times New Roman" charset="0"/>
              </a:rPr>
              <a:pPr/>
              <a:t>216</a:t>
            </a:fld>
            <a:endParaRPr lang="en-US" smtClean="0">
              <a:latin typeface="Times New Roman" charset="0"/>
            </a:endParaRPr>
          </a:p>
        </p:txBody>
      </p:sp>
      <p:sp>
        <p:nvSpPr>
          <p:cNvPr id="232451" name="Rectangle 2"/>
          <p:cNvSpPr>
            <a:spLocks noGrp="1" noChangeArrowheads="1"/>
          </p:cNvSpPr>
          <p:nvPr>
            <p:ph type="title"/>
          </p:nvPr>
        </p:nvSpPr>
        <p:spPr/>
        <p:txBody>
          <a:bodyPr/>
          <a:lstStyle/>
          <a:p>
            <a:pPr eaLnBrk="1" hangingPunct="1"/>
            <a:r>
              <a:rPr lang="en-US"/>
              <a:t>Memory Protection</a:t>
            </a:r>
          </a:p>
        </p:txBody>
      </p:sp>
      <p:sp>
        <p:nvSpPr>
          <p:cNvPr id="232452" name="Rectangle 3"/>
          <p:cNvSpPr>
            <a:spLocks noGrp="1" noChangeArrowheads="1"/>
          </p:cNvSpPr>
          <p:nvPr>
            <p:ph type="body" idx="1"/>
          </p:nvPr>
        </p:nvSpPr>
        <p:spPr>
          <a:xfrm>
            <a:off x="381000" y="1905000"/>
            <a:ext cx="8305800" cy="4114800"/>
          </a:xfrm>
        </p:spPr>
        <p:txBody>
          <a:bodyPr/>
          <a:lstStyle/>
          <a:p>
            <a:pPr eaLnBrk="1" hangingPunct="1">
              <a:lnSpc>
                <a:spcPct val="90000"/>
              </a:lnSpc>
            </a:pPr>
            <a:r>
              <a:rPr lang="en-US" sz="2800"/>
              <a:t>Tagging </a:t>
            </a:r>
            <a:r>
              <a:rPr lang="en-US" sz="2800">
                <a:sym typeface="Symbol" charset="2"/>
              </a:rPr>
              <a:t></a:t>
            </a:r>
            <a:r>
              <a:rPr lang="en-US" sz="2800"/>
              <a:t> specify protection of each address</a:t>
            </a:r>
          </a:p>
          <a:p>
            <a:pPr lvl="1" eaLnBrk="1" hangingPunct="1">
              <a:lnSpc>
                <a:spcPct val="90000"/>
              </a:lnSpc>
              <a:buFontTx/>
              <a:buNone/>
            </a:pPr>
            <a:r>
              <a:rPr lang="en-US" sz="2400" b="1">
                <a:solidFill>
                  <a:schemeClr val="accent2"/>
                </a:solidFill>
              </a:rPr>
              <a:t>+</a:t>
            </a:r>
            <a:r>
              <a:rPr lang="en-US" sz="2400"/>
              <a:t> Extremely fine-grained protection</a:t>
            </a:r>
          </a:p>
          <a:p>
            <a:pPr lvl="1" eaLnBrk="1" hangingPunct="1">
              <a:lnSpc>
                <a:spcPct val="90000"/>
              </a:lnSpc>
              <a:buFontTx/>
              <a:buNone/>
            </a:pPr>
            <a:r>
              <a:rPr lang="en-US" sz="2400" b="1">
                <a:solidFill>
                  <a:srgbClr val="FF0000"/>
                </a:solidFill>
              </a:rPr>
              <a:t>-</a:t>
            </a:r>
            <a:r>
              <a:rPr lang="en-US" sz="2400"/>
              <a:t> High overhead </a:t>
            </a:r>
            <a:r>
              <a:rPr lang="en-US" sz="2400">
                <a:sym typeface="Symbol" charset="2"/>
              </a:rPr>
              <a:t></a:t>
            </a:r>
            <a:r>
              <a:rPr lang="en-US" sz="2400"/>
              <a:t> can be reduced by tagging sections instead of individual addresses</a:t>
            </a:r>
          </a:p>
          <a:p>
            <a:pPr lvl="1" eaLnBrk="1" hangingPunct="1">
              <a:lnSpc>
                <a:spcPct val="90000"/>
              </a:lnSpc>
              <a:buFontTx/>
              <a:buNone/>
            </a:pPr>
            <a:r>
              <a:rPr lang="en-US" sz="2400" b="1">
                <a:solidFill>
                  <a:srgbClr val="FF0000"/>
                </a:solidFill>
              </a:rPr>
              <a:t>-</a:t>
            </a:r>
            <a:r>
              <a:rPr lang="en-US" sz="2400"/>
              <a:t> Compatibility</a:t>
            </a:r>
          </a:p>
          <a:p>
            <a:pPr eaLnBrk="1" hangingPunct="1">
              <a:lnSpc>
                <a:spcPct val="90000"/>
              </a:lnSpc>
            </a:pPr>
            <a:r>
              <a:rPr lang="en-US" sz="2800"/>
              <a:t>More common is segmentation and/or paging</a:t>
            </a:r>
          </a:p>
          <a:p>
            <a:pPr lvl="1" eaLnBrk="1" hangingPunct="1">
              <a:lnSpc>
                <a:spcPct val="90000"/>
              </a:lnSpc>
            </a:pPr>
            <a:r>
              <a:rPr lang="en-US" sz="2400"/>
              <a:t>Protection is not as flexible</a:t>
            </a:r>
          </a:p>
          <a:p>
            <a:pPr lvl="1" eaLnBrk="1" hangingPunct="1">
              <a:lnSpc>
                <a:spcPct val="90000"/>
              </a:lnSpc>
            </a:pPr>
            <a:r>
              <a:rPr lang="en-US" sz="2400"/>
              <a:t>But much more efficient</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ABBDCFF-F1FA-4042-A7A0-76426CFAD803}" type="slidenum">
              <a:rPr lang="en-US" smtClean="0">
                <a:latin typeface="Times New Roman" charset="0"/>
              </a:rPr>
              <a:pPr/>
              <a:t>217</a:t>
            </a:fld>
            <a:endParaRPr lang="en-US" smtClean="0">
              <a:latin typeface="Times New Roman" charset="0"/>
            </a:endParaRPr>
          </a:p>
        </p:txBody>
      </p:sp>
      <p:sp>
        <p:nvSpPr>
          <p:cNvPr id="233475" name="Rectangle 2"/>
          <p:cNvSpPr>
            <a:spLocks noGrp="1" noChangeArrowheads="1"/>
          </p:cNvSpPr>
          <p:nvPr>
            <p:ph type="title"/>
          </p:nvPr>
        </p:nvSpPr>
        <p:spPr/>
        <p:txBody>
          <a:bodyPr/>
          <a:lstStyle/>
          <a:p>
            <a:pPr eaLnBrk="1" hangingPunct="1"/>
            <a:r>
              <a:rPr lang="en-US"/>
              <a:t>Segmentation</a:t>
            </a:r>
          </a:p>
        </p:txBody>
      </p:sp>
      <p:sp>
        <p:nvSpPr>
          <p:cNvPr id="233476" name="Rectangle 3"/>
          <p:cNvSpPr>
            <a:spLocks noGrp="1" noChangeArrowheads="1"/>
          </p:cNvSpPr>
          <p:nvPr>
            <p:ph type="body" idx="1"/>
          </p:nvPr>
        </p:nvSpPr>
        <p:spPr/>
        <p:txBody>
          <a:bodyPr/>
          <a:lstStyle/>
          <a:p>
            <a:pPr eaLnBrk="1" hangingPunct="1">
              <a:lnSpc>
                <a:spcPct val="90000"/>
              </a:lnSpc>
            </a:pPr>
            <a:r>
              <a:rPr lang="en-US" sz="2800"/>
              <a:t>Divide memory into logical units, such as</a:t>
            </a:r>
          </a:p>
          <a:p>
            <a:pPr lvl="1" eaLnBrk="1" hangingPunct="1">
              <a:lnSpc>
                <a:spcPct val="90000"/>
              </a:lnSpc>
            </a:pPr>
            <a:r>
              <a:rPr lang="en-US" sz="2400"/>
              <a:t>Single procedure</a:t>
            </a:r>
          </a:p>
          <a:p>
            <a:pPr lvl="1" eaLnBrk="1" hangingPunct="1">
              <a:lnSpc>
                <a:spcPct val="90000"/>
              </a:lnSpc>
            </a:pPr>
            <a:r>
              <a:rPr lang="en-US" sz="2400"/>
              <a:t>Data in one array, etc.</a:t>
            </a:r>
          </a:p>
          <a:p>
            <a:pPr eaLnBrk="1" hangingPunct="1">
              <a:lnSpc>
                <a:spcPct val="90000"/>
              </a:lnSpc>
            </a:pPr>
            <a:r>
              <a:rPr lang="en-US" sz="2800"/>
              <a:t>Can enforce different access restrictions on different segments</a:t>
            </a:r>
          </a:p>
          <a:p>
            <a:pPr eaLnBrk="1" hangingPunct="1">
              <a:lnSpc>
                <a:spcPct val="90000"/>
              </a:lnSpc>
            </a:pPr>
            <a:r>
              <a:rPr lang="en-US" sz="2800"/>
              <a:t>Any segment can be placed in any memory location (if location is large enough)</a:t>
            </a:r>
          </a:p>
          <a:p>
            <a:pPr eaLnBrk="1" hangingPunct="1">
              <a:lnSpc>
                <a:spcPct val="90000"/>
              </a:lnSpc>
            </a:pPr>
            <a:r>
              <a:rPr lang="en-US" sz="2800"/>
              <a:t>OS keeps track of actual locations</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40C80A-E35F-F546-8080-CED703186F43}" type="slidenum">
              <a:rPr lang="en-US" smtClean="0">
                <a:latin typeface="Times New Roman" charset="0"/>
              </a:rPr>
              <a:pPr/>
              <a:t>218</a:t>
            </a:fld>
            <a:endParaRPr lang="en-US" smtClean="0">
              <a:latin typeface="Times New Roman" charset="0"/>
            </a:endParaRPr>
          </a:p>
        </p:txBody>
      </p:sp>
      <p:sp>
        <p:nvSpPr>
          <p:cNvPr id="234499" name="Rectangle 2"/>
          <p:cNvSpPr>
            <a:spLocks noGrp="1" noChangeArrowheads="1"/>
          </p:cNvSpPr>
          <p:nvPr>
            <p:ph type="title"/>
          </p:nvPr>
        </p:nvSpPr>
        <p:spPr>
          <a:xfrm>
            <a:off x="685800" y="152400"/>
            <a:ext cx="7772400" cy="1143000"/>
          </a:xfrm>
        </p:spPr>
        <p:txBody>
          <a:bodyPr/>
          <a:lstStyle/>
          <a:p>
            <a:pPr eaLnBrk="1" hangingPunct="1"/>
            <a:r>
              <a:rPr lang="en-US"/>
              <a:t>Segmentation</a:t>
            </a:r>
          </a:p>
        </p:txBody>
      </p:sp>
      <p:sp>
        <p:nvSpPr>
          <p:cNvPr id="234500" name="Rectangle 3"/>
          <p:cNvSpPr>
            <a:spLocks noChangeArrowheads="1"/>
          </p:cNvSpPr>
          <p:nvPr/>
        </p:nvSpPr>
        <p:spPr bwMode="auto">
          <a:xfrm>
            <a:off x="1828800" y="2743200"/>
            <a:ext cx="1752600" cy="4572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234501" name="Rectangle 4"/>
          <p:cNvSpPr>
            <a:spLocks noChangeArrowheads="1"/>
          </p:cNvSpPr>
          <p:nvPr/>
        </p:nvSpPr>
        <p:spPr bwMode="auto">
          <a:xfrm>
            <a:off x="1828800" y="3200400"/>
            <a:ext cx="17526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34502" name="Rectangle 5"/>
          <p:cNvSpPr>
            <a:spLocks noChangeArrowheads="1"/>
          </p:cNvSpPr>
          <p:nvPr/>
        </p:nvSpPr>
        <p:spPr bwMode="auto">
          <a:xfrm>
            <a:off x="1828800" y="3733800"/>
            <a:ext cx="1752600" cy="12192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34503" name="Rectangle 6"/>
          <p:cNvSpPr>
            <a:spLocks noChangeArrowheads="1"/>
          </p:cNvSpPr>
          <p:nvPr/>
        </p:nvSpPr>
        <p:spPr bwMode="auto">
          <a:xfrm>
            <a:off x="1828800" y="4953000"/>
            <a:ext cx="1752600" cy="762000"/>
          </a:xfrm>
          <a:prstGeom prst="rec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34504" name="Rectangle 7"/>
          <p:cNvSpPr>
            <a:spLocks noChangeArrowheads="1"/>
          </p:cNvSpPr>
          <p:nvPr/>
        </p:nvSpPr>
        <p:spPr bwMode="auto">
          <a:xfrm>
            <a:off x="1998663" y="2225675"/>
            <a:ext cx="1354137" cy="517525"/>
          </a:xfrm>
          <a:prstGeom prst="rect">
            <a:avLst/>
          </a:prstGeom>
          <a:noFill/>
          <a:ln w="9525">
            <a:noFill/>
            <a:miter lim="800000"/>
            <a:headEnd/>
            <a:tailEnd/>
          </a:ln>
        </p:spPr>
        <p:txBody>
          <a:bodyPr wrap="none">
            <a:prstTxWarp prst="textNoShape">
              <a:avLst/>
            </a:prstTxWarp>
            <a:spAutoFit/>
          </a:bodyPr>
          <a:lstStyle/>
          <a:p>
            <a:r>
              <a:rPr lang="en-US"/>
              <a:t>program</a:t>
            </a:r>
          </a:p>
        </p:txBody>
      </p:sp>
      <p:sp>
        <p:nvSpPr>
          <p:cNvPr id="244744" name="Rectangle 8"/>
          <p:cNvSpPr>
            <a:spLocks noChangeArrowheads="1"/>
          </p:cNvSpPr>
          <p:nvPr/>
        </p:nvSpPr>
        <p:spPr bwMode="auto">
          <a:xfrm>
            <a:off x="5791200" y="6096000"/>
            <a:ext cx="1752600" cy="4572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244745" name="Rectangle 9"/>
          <p:cNvSpPr>
            <a:spLocks noChangeArrowheads="1"/>
          </p:cNvSpPr>
          <p:nvPr/>
        </p:nvSpPr>
        <p:spPr bwMode="auto">
          <a:xfrm>
            <a:off x="5791200" y="1600200"/>
            <a:ext cx="17526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44746" name="Rectangle 10"/>
          <p:cNvSpPr>
            <a:spLocks noChangeArrowheads="1"/>
          </p:cNvSpPr>
          <p:nvPr/>
        </p:nvSpPr>
        <p:spPr bwMode="auto">
          <a:xfrm>
            <a:off x="5791200" y="3276600"/>
            <a:ext cx="1752600" cy="12192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44747" name="Rectangle 11"/>
          <p:cNvSpPr>
            <a:spLocks noChangeArrowheads="1"/>
          </p:cNvSpPr>
          <p:nvPr/>
        </p:nvSpPr>
        <p:spPr bwMode="auto">
          <a:xfrm>
            <a:off x="5791200" y="4953000"/>
            <a:ext cx="1752600" cy="762000"/>
          </a:xfrm>
          <a:prstGeom prst="rec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34509" name="Rectangle 12"/>
          <p:cNvSpPr>
            <a:spLocks noChangeArrowheads="1"/>
          </p:cNvSpPr>
          <p:nvPr/>
        </p:nvSpPr>
        <p:spPr bwMode="auto">
          <a:xfrm>
            <a:off x="5791200" y="1600200"/>
            <a:ext cx="1752600" cy="4953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4752" name="Line 16"/>
          <p:cNvSpPr>
            <a:spLocks noChangeShapeType="1"/>
          </p:cNvSpPr>
          <p:nvPr/>
        </p:nvSpPr>
        <p:spPr bwMode="auto">
          <a:xfrm>
            <a:off x="3581400" y="2971800"/>
            <a:ext cx="2209800" cy="33528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4753" name="Line 17"/>
          <p:cNvSpPr>
            <a:spLocks noChangeShapeType="1"/>
          </p:cNvSpPr>
          <p:nvPr/>
        </p:nvSpPr>
        <p:spPr bwMode="auto">
          <a:xfrm flipV="1">
            <a:off x="3581400" y="1828800"/>
            <a:ext cx="2209800" cy="16002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4754" name="Line 18"/>
          <p:cNvSpPr>
            <a:spLocks noChangeShapeType="1"/>
          </p:cNvSpPr>
          <p:nvPr/>
        </p:nvSpPr>
        <p:spPr bwMode="auto">
          <a:xfrm flipV="1">
            <a:off x="3581400" y="3810000"/>
            <a:ext cx="2209800" cy="533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4755" name="Line 19"/>
          <p:cNvSpPr>
            <a:spLocks noChangeShapeType="1"/>
          </p:cNvSpPr>
          <p:nvPr/>
        </p:nvSpPr>
        <p:spPr bwMode="auto">
          <a:xfrm>
            <a:off x="3581400" y="53340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34514" name="Rectangle 20"/>
          <p:cNvSpPr>
            <a:spLocks noChangeArrowheads="1"/>
          </p:cNvSpPr>
          <p:nvPr/>
        </p:nvSpPr>
        <p:spPr bwMode="auto">
          <a:xfrm>
            <a:off x="6019800" y="1082675"/>
            <a:ext cx="1290638" cy="517525"/>
          </a:xfrm>
          <a:prstGeom prst="rect">
            <a:avLst/>
          </a:prstGeom>
          <a:noFill/>
          <a:ln w="9525">
            <a:noFill/>
            <a:miter lim="800000"/>
            <a:headEnd/>
            <a:tailEnd/>
          </a:ln>
        </p:spPr>
        <p:txBody>
          <a:bodyPr wrap="none">
            <a:prstTxWarp prst="textNoShape">
              <a:avLst/>
            </a:prstTxWarp>
            <a:spAutoFit/>
          </a:bodyPr>
          <a:lstStyle/>
          <a:p>
            <a:r>
              <a:rPr lang="en-US"/>
              <a:t>memory</a:t>
            </a:r>
          </a:p>
        </p:txBody>
      </p:sp>
      <p:sp>
        <p:nvSpPr>
          <p:cNvPr id="234515" name="Rectangle 22"/>
          <p:cNvSpPr>
            <a:spLocks noChangeArrowheads="1"/>
          </p:cNvSpPr>
          <p:nvPr/>
        </p:nvSpPr>
        <p:spPr bwMode="auto">
          <a:xfrm>
            <a:off x="5791200" y="4648200"/>
            <a:ext cx="1752600" cy="304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4516" name="Rectangle 23"/>
          <p:cNvSpPr>
            <a:spLocks noChangeArrowheads="1"/>
          </p:cNvSpPr>
          <p:nvPr/>
        </p:nvSpPr>
        <p:spPr bwMode="auto">
          <a:xfrm>
            <a:off x="5791200" y="5715000"/>
            <a:ext cx="1752600" cy="3810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4517" name="Rectangle 24"/>
          <p:cNvSpPr>
            <a:spLocks noChangeArrowheads="1"/>
          </p:cNvSpPr>
          <p:nvPr/>
        </p:nvSpPr>
        <p:spPr bwMode="auto">
          <a:xfrm>
            <a:off x="5791200" y="2514600"/>
            <a:ext cx="1752600" cy="7620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4475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47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4475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447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475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447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44755"/>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44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4" grpId="0" animBg="1"/>
      <p:bldP spid="244745" grpId="0" animBg="1"/>
      <p:bldP spid="244746" grpId="0" animBg="1"/>
      <p:bldP spid="244747" grpId="0" animBg="1"/>
      <p:bldP spid="244752" grpId="0" animBg="1"/>
      <p:bldP spid="244753" grpId="0" animBg="1"/>
      <p:bldP spid="244754" grpId="0" animBg="1"/>
      <p:bldP spid="244755" grpId="0" animBg="1"/>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ECD9D59-73EA-6C4E-A909-ACCF59308655}" type="slidenum">
              <a:rPr lang="en-US" smtClean="0">
                <a:latin typeface="Times New Roman" charset="0"/>
              </a:rPr>
              <a:pPr/>
              <a:t>219</a:t>
            </a:fld>
            <a:endParaRPr lang="en-US" smtClean="0">
              <a:latin typeface="Times New Roman" charset="0"/>
            </a:endParaRPr>
          </a:p>
        </p:txBody>
      </p:sp>
      <p:sp>
        <p:nvSpPr>
          <p:cNvPr id="235523" name="Rectangle 2"/>
          <p:cNvSpPr>
            <a:spLocks noGrp="1" noChangeArrowheads="1"/>
          </p:cNvSpPr>
          <p:nvPr>
            <p:ph type="title"/>
          </p:nvPr>
        </p:nvSpPr>
        <p:spPr/>
        <p:txBody>
          <a:bodyPr/>
          <a:lstStyle/>
          <a:p>
            <a:pPr eaLnBrk="1" hangingPunct="1"/>
            <a:r>
              <a:rPr lang="en-US"/>
              <a:t>Segmentation</a:t>
            </a:r>
          </a:p>
        </p:txBody>
      </p:sp>
      <p:sp>
        <p:nvSpPr>
          <p:cNvPr id="235524" name="Rectangle 3"/>
          <p:cNvSpPr>
            <a:spLocks noGrp="1" noChangeArrowheads="1"/>
          </p:cNvSpPr>
          <p:nvPr>
            <p:ph type="body" idx="1"/>
          </p:nvPr>
        </p:nvSpPr>
        <p:spPr/>
        <p:txBody>
          <a:bodyPr/>
          <a:lstStyle/>
          <a:p>
            <a:pPr eaLnBrk="1" hangingPunct="1"/>
            <a:r>
              <a:rPr lang="en-US"/>
              <a:t>OS can place segments anywhere</a:t>
            </a:r>
          </a:p>
          <a:p>
            <a:pPr eaLnBrk="1" hangingPunct="1"/>
            <a:r>
              <a:rPr lang="en-US"/>
              <a:t>OS keeps track of segment locations as </a:t>
            </a:r>
            <a:r>
              <a:rPr lang="en-US">
                <a:latin typeface="Times-Roman" charset="0"/>
              </a:rPr>
              <a:t>&lt;segment,offset&gt;</a:t>
            </a:r>
            <a:endParaRPr lang="en-US"/>
          </a:p>
          <a:p>
            <a:pPr eaLnBrk="1" hangingPunct="1"/>
            <a:r>
              <a:rPr lang="en-US"/>
              <a:t>Segments can be moved in memory</a:t>
            </a:r>
          </a:p>
          <a:p>
            <a:pPr eaLnBrk="1" hangingPunct="1"/>
            <a:r>
              <a:rPr lang="en-US"/>
              <a:t>Segments can move out of memory</a:t>
            </a:r>
          </a:p>
          <a:p>
            <a:pPr eaLnBrk="1" hangingPunct="1"/>
            <a:r>
              <a:rPr lang="en-US"/>
              <a:t>All address references go thru 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2CA03EF-C91B-4E47-9BEF-66E8F9BB6896}" type="slidenum">
              <a:rPr lang="en-US" smtClean="0">
                <a:latin typeface="Times New Roman" charset="0"/>
              </a:rPr>
              <a:pPr/>
              <a:t>22</a:t>
            </a:fld>
            <a:endParaRPr lang="en-US" smtClean="0">
              <a:latin typeface="Times New Roman" charset="0"/>
            </a:endParaRPr>
          </a:p>
        </p:txBody>
      </p:sp>
      <p:sp>
        <p:nvSpPr>
          <p:cNvPr id="34819" name="Rectangle 2"/>
          <p:cNvSpPr>
            <a:spLocks noGrp="1" noChangeArrowheads="1"/>
          </p:cNvSpPr>
          <p:nvPr>
            <p:ph type="title"/>
          </p:nvPr>
        </p:nvSpPr>
        <p:spPr>
          <a:xfrm>
            <a:off x="533400" y="228600"/>
            <a:ext cx="8077200" cy="1143000"/>
          </a:xfrm>
        </p:spPr>
        <p:txBody>
          <a:bodyPr/>
          <a:lstStyle/>
          <a:p>
            <a:pPr eaLnBrk="1" hangingPunct="1"/>
            <a:r>
              <a:rPr lang="en-US" dirty="0"/>
              <a:t>Stack Smashing Summary</a:t>
            </a:r>
          </a:p>
        </p:txBody>
      </p:sp>
      <p:sp>
        <p:nvSpPr>
          <p:cNvPr id="34820" name="Rectangle 3"/>
          <p:cNvSpPr>
            <a:spLocks noGrp="1" noChangeArrowheads="1"/>
          </p:cNvSpPr>
          <p:nvPr>
            <p:ph type="body" idx="1"/>
          </p:nvPr>
        </p:nvSpPr>
        <p:spPr>
          <a:xfrm>
            <a:off x="609600" y="1371600"/>
            <a:ext cx="8153400" cy="4648200"/>
          </a:xfrm>
        </p:spPr>
        <p:txBody>
          <a:bodyPr/>
          <a:lstStyle/>
          <a:p>
            <a:pPr eaLnBrk="1" hangingPunct="1">
              <a:lnSpc>
                <a:spcPct val="80000"/>
              </a:lnSpc>
              <a:spcAft>
                <a:spcPts val="600"/>
              </a:spcAft>
            </a:pPr>
            <a:r>
              <a:rPr lang="en-US" sz="2800" dirty="0"/>
              <a:t>A buffer overflow must exist in the code</a:t>
            </a:r>
          </a:p>
          <a:p>
            <a:pPr eaLnBrk="1" hangingPunct="1">
              <a:lnSpc>
                <a:spcPct val="80000"/>
              </a:lnSpc>
              <a:spcAft>
                <a:spcPts val="600"/>
              </a:spcAft>
            </a:pPr>
            <a:r>
              <a:rPr lang="en-US" sz="2800" dirty="0"/>
              <a:t>Not all buffer overflows are exploitable</a:t>
            </a:r>
          </a:p>
          <a:p>
            <a:pPr lvl="1" eaLnBrk="1" hangingPunct="1">
              <a:lnSpc>
                <a:spcPct val="80000"/>
              </a:lnSpc>
              <a:spcAft>
                <a:spcPts val="600"/>
              </a:spcAft>
            </a:pPr>
            <a:r>
              <a:rPr lang="en-US" sz="2400" dirty="0"/>
              <a:t>Things must align</a:t>
            </a:r>
            <a:r>
              <a:rPr lang="en-US" sz="2400" dirty="0" smtClean="0"/>
              <a:t> properly</a:t>
            </a:r>
          </a:p>
          <a:p>
            <a:pPr eaLnBrk="1" hangingPunct="1">
              <a:lnSpc>
                <a:spcPct val="80000"/>
              </a:lnSpc>
              <a:spcAft>
                <a:spcPts val="600"/>
              </a:spcAft>
            </a:pPr>
            <a:r>
              <a:rPr lang="en-US" sz="2800" dirty="0"/>
              <a:t>If exploitable, attacker can </a:t>
            </a:r>
            <a:r>
              <a:rPr lang="en-US" sz="2800" b="1" dirty="0">
                <a:solidFill>
                  <a:schemeClr val="accent2"/>
                </a:solidFill>
              </a:rPr>
              <a:t>inject code</a:t>
            </a:r>
            <a:endParaRPr lang="en-US" sz="2800" dirty="0"/>
          </a:p>
          <a:p>
            <a:pPr eaLnBrk="1" hangingPunct="1">
              <a:lnSpc>
                <a:spcPct val="80000"/>
              </a:lnSpc>
              <a:spcAft>
                <a:spcPts val="600"/>
              </a:spcAft>
            </a:pPr>
            <a:r>
              <a:rPr lang="en-US" sz="2800" dirty="0"/>
              <a:t>Trial and error is likely required</a:t>
            </a:r>
          </a:p>
          <a:p>
            <a:pPr lvl="1" eaLnBrk="1" hangingPunct="1">
              <a:lnSpc>
                <a:spcPct val="80000"/>
              </a:lnSpc>
              <a:spcAft>
                <a:spcPts val="600"/>
              </a:spcAft>
            </a:pPr>
            <a:r>
              <a:rPr lang="en-US" sz="2400" dirty="0"/>
              <a:t>Fear not, lots of help</a:t>
            </a:r>
            <a:r>
              <a:rPr lang="en-US" sz="2400" dirty="0" smtClean="0"/>
              <a:t> is available online</a:t>
            </a:r>
          </a:p>
          <a:p>
            <a:pPr lvl="1" eaLnBrk="1" hangingPunct="1">
              <a:lnSpc>
                <a:spcPct val="80000"/>
              </a:lnSpc>
              <a:spcAft>
                <a:spcPts val="600"/>
              </a:spcAft>
            </a:pPr>
            <a:r>
              <a:rPr lang="en-US" sz="2400" dirty="0">
                <a:hlinkClick r:id="rId2"/>
              </a:rPr>
              <a:t>Smashing the Stack for Fun and Profit</a:t>
            </a:r>
            <a:r>
              <a:rPr lang="en-US" sz="2400" dirty="0"/>
              <a:t>, Aleph One</a:t>
            </a:r>
          </a:p>
          <a:p>
            <a:pPr eaLnBrk="1" hangingPunct="1">
              <a:lnSpc>
                <a:spcPct val="80000"/>
              </a:lnSpc>
              <a:spcAft>
                <a:spcPts val="600"/>
              </a:spcAft>
            </a:pPr>
            <a:r>
              <a:rPr lang="en-US" sz="2800" dirty="0"/>
              <a:t>Stack smashing is “attack of the decade</a:t>
            </a:r>
            <a:r>
              <a:rPr lang="en-US" sz="2800" dirty="0" smtClean="0"/>
              <a:t>”…</a:t>
            </a:r>
          </a:p>
          <a:p>
            <a:pPr lvl="1" eaLnBrk="1" hangingPunct="1">
              <a:lnSpc>
                <a:spcPct val="80000"/>
              </a:lnSpc>
              <a:spcAft>
                <a:spcPts val="600"/>
              </a:spcAft>
            </a:pPr>
            <a:r>
              <a:rPr lang="en-US" sz="2400" dirty="0" smtClean="0"/>
              <a:t>…for many recent decades</a:t>
            </a:r>
          </a:p>
          <a:p>
            <a:pPr lvl="1" eaLnBrk="1" hangingPunct="1">
              <a:lnSpc>
                <a:spcPct val="80000"/>
              </a:lnSpc>
              <a:spcAft>
                <a:spcPts val="600"/>
              </a:spcAft>
            </a:pPr>
            <a:r>
              <a:rPr lang="en-US" sz="2400" dirty="0"/>
              <a:t>Also </a:t>
            </a:r>
            <a:r>
              <a:rPr lang="en-US" sz="2400" dirty="0" smtClean="0"/>
              <a:t>heap &amp; </a:t>
            </a:r>
            <a:r>
              <a:rPr lang="en-US" sz="2400" dirty="0"/>
              <a:t>integer </a:t>
            </a:r>
            <a:r>
              <a:rPr lang="en-US" sz="2400" dirty="0" smtClean="0"/>
              <a:t>overflows, format strings, etc.</a:t>
            </a:r>
            <a:endParaRPr lang="en-US" sz="2400"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EEE0D99-2517-554F-A9A5-F532FDC3E96F}" type="slidenum">
              <a:rPr lang="en-US" smtClean="0">
                <a:latin typeface="Times New Roman" charset="0"/>
              </a:rPr>
              <a:pPr/>
              <a:t>220</a:t>
            </a:fld>
            <a:endParaRPr lang="en-US" smtClean="0">
              <a:latin typeface="Times New Roman" charset="0"/>
            </a:endParaRPr>
          </a:p>
        </p:txBody>
      </p:sp>
      <p:sp>
        <p:nvSpPr>
          <p:cNvPr id="236547" name="Rectangle 2"/>
          <p:cNvSpPr>
            <a:spLocks noGrp="1" noChangeArrowheads="1"/>
          </p:cNvSpPr>
          <p:nvPr>
            <p:ph type="title"/>
          </p:nvPr>
        </p:nvSpPr>
        <p:spPr/>
        <p:txBody>
          <a:bodyPr/>
          <a:lstStyle/>
          <a:p>
            <a:pPr eaLnBrk="1" hangingPunct="1"/>
            <a:r>
              <a:rPr lang="en-US"/>
              <a:t>Segmentation Advantages</a:t>
            </a:r>
          </a:p>
        </p:txBody>
      </p:sp>
      <p:sp>
        <p:nvSpPr>
          <p:cNvPr id="236548" name="Rectangle 3"/>
          <p:cNvSpPr>
            <a:spLocks noGrp="1" noChangeArrowheads="1"/>
          </p:cNvSpPr>
          <p:nvPr>
            <p:ph type="body" idx="1"/>
          </p:nvPr>
        </p:nvSpPr>
        <p:spPr/>
        <p:txBody>
          <a:bodyPr/>
          <a:lstStyle/>
          <a:p>
            <a:pPr eaLnBrk="1" hangingPunct="1"/>
            <a:r>
              <a:rPr lang="en-US" sz="2800"/>
              <a:t>Every address reference can be checked</a:t>
            </a:r>
          </a:p>
          <a:p>
            <a:pPr lvl="1" eaLnBrk="1" hangingPunct="1"/>
            <a:r>
              <a:rPr lang="en-US" sz="2400"/>
              <a:t>Possible to achieve </a:t>
            </a:r>
            <a:r>
              <a:rPr lang="en-US" sz="2400" b="1">
                <a:solidFill>
                  <a:schemeClr val="hlink"/>
                </a:solidFill>
              </a:rPr>
              <a:t>complete mediation</a:t>
            </a:r>
            <a:endParaRPr lang="en-US" sz="2400"/>
          </a:p>
          <a:p>
            <a:pPr eaLnBrk="1" hangingPunct="1"/>
            <a:r>
              <a:rPr lang="en-US" sz="2800"/>
              <a:t>Different protection can be applied to different segments</a:t>
            </a:r>
          </a:p>
          <a:p>
            <a:pPr eaLnBrk="1" hangingPunct="1"/>
            <a:r>
              <a:rPr lang="en-US" sz="2800"/>
              <a:t>Users can share access to segments</a:t>
            </a:r>
          </a:p>
          <a:p>
            <a:pPr eaLnBrk="1" hangingPunct="1"/>
            <a:r>
              <a:rPr lang="en-US" sz="2800"/>
              <a:t>Specific users can be restricted to specific segments</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1D9944-E437-8846-B22C-84B3A40E0EBD}" type="slidenum">
              <a:rPr lang="en-US" smtClean="0">
                <a:latin typeface="Times New Roman" charset="0"/>
              </a:rPr>
              <a:pPr/>
              <a:t>221</a:t>
            </a:fld>
            <a:endParaRPr lang="en-US" smtClean="0">
              <a:latin typeface="Times New Roman" charset="0"/>
            </a:endParaRPr>
          </a:p>
        </p:txBody>
      </p:sp>
      <p:sp>
        <p:nvSpPr>
          <p:cNvPr id="237571" name="Rectangle 2"/>
          <p:cNvSpPr>
            <a:spLocks noGrp="1" noChangeArrowheads="1"/>
          </p:cNvSpPr>
          <p:nvPr>
            <p:ph type="title"/>
          </p:nvPr>
        </p:nvSpPr>
        <p:spPr>
          <a:xfrm>
            <a:off x="685800" y="381000"/>
            <a:ext cx="7772400" cy="1143000"/>
          </a:xfrm>
        </p:spPr>
        <p:txBody>
          <a:bodyPr/>
          <a:lstStyle/>
          <a:p>
            <a:pPr eaLnBrk="1" hangingPunct="1"/>
            <a:r>
              <a:rPr lang="en-US"/>
              <a:t>Segmentation Disadvantages</a:t>
            </a:r>
          </a:p>
        </p:txBody>
      </p:sp>
      <p:sp>
        <p:nvSpPr>
          <p:cNvPr id="237572" name="Rectangle 3"/>
          <p:cNvSpPr>
            <a:spLocks noGrp="1" noChangeArrowheads="1"/>
          </p:cNvSpPr>
          <p:nvPr>
            <p:ph type="body" idx="1"/>
          </p:nvPr>
        </p:nvSpPr>
        <p:spPr>
          <a:xfrm>
            <a:off x="533400" y="1600200"/>
            <a:ext cx="8305800" cy="4648200"/>
          </a:xfrm>
        </p:spPr>
        <p:txBody>
          <a:bodyPr/>
          <a:lstStyle/>
          <a:p>
            <a:pPr eaLnBrk="1" hangingPunct="1">
              <a:lnSpc>
                <a:spcPct val="85000"/>
              </a:lnSpc>
            </a:pPr>
            <a:r>
              <a:rPr lang="en-US" sz="2800"/>
              <a:t>How to reference </a:t>
            </a:r>
            <a:r>
              <a:rPr lang="en-US" sz="2800">
                <a:latin typeface="Times-Roman" charset="0"/>
              </a:rPr>
              <a:t>&lt;segment,offset&gt;</a:t>
            </a:r>
            <a:r>
              <a:rPr lang="en-US" sz="2800"/>
              <a:t> ?</a:t>
            </a:r>
          </a:p>
          <a:p>
            <a:pPr lvl="1" eaLnBrk="1" hangingPunct="1">
              <a:lnSpc>
                <a:spcPct val="85000"/>
              </a:lnSpc>
            </a:pPr>
            <a:r>
              <a:rPr lang="en-US" sz="2400"/>
              <a:t>OS must know </a:t>
            </a:r>
            <a:r>
              <a:rPr lang="en-US" sz="2400">
                <a:latin typeface="Times-Roman" charset="0"/>
              </a:rPr>
              <a:t>segment</a:t>
            </a:r>
            <a:r>
              <a:rPr lang="en-US" sz="2400"/>
              <a:t> </a:t>
            </a:r>
            <a:r>
              <a:rPr lang="en-US" sz="2400" b="1">
                <a:solidFill>
                  <a:schemeClr val="accent2"/>
                </a:solidFill>
              </a:rPr>
              <a:t>size</a:t>
            </a:r>
            <a:r>
              <a:rPr lang="en-US" sz="2400"/>
              <a:t> to verify access is within </a:t>
            </a:r>
            <a:r>
              <a:rPr lang="en-US" sz="2400">
                <a:latin typeface="Times-Roman" charset="0"/>
              </a:rPr>
              <a:t>segment</a:t>
            </a:r>
            <a:endParaRPr lang="en-US" sz="2400"/>
          </a:p>
          <a:p>
            <a:pPr lvl="1" eaLnBrk="1" hangingPunct="1">
              <a:lnSpc>
                <a:spcPct val="85000"/>
              </a:lnSpc>
            </a:pPr>
            <a:r>
              <a:rPr lang="en-US" sz="2400"/>
              <a:t>But some segments can grow during execution (for example, dynamic memory allocation)</a:t>
            </a:r>
          </a:p>
          <a:p>
            <a:pPr lvl="1" eaLnBrk="1" hangingPunct="1">
              <a:lnSpc>
                <a:spcPct val="85000"/>
              </a:lnSpc>
            </a:pPr>
            <a:r>
              <a:rPr lang="en-US" sz="2400"/>
              <a:t>OS must keep track of </a:t>
            </a:r>
            <a:r>
              <a:rPr lang="en-US" sz="2400" b="1">
                <a:solidFill>
                  <a:schemeClr val="accent2"/>
                </a:solidFill>
              </a:rPr>
              <a:t>variable</a:t>
            </a:r>
            <a:r>
              <a:rPr lang="en-US" sz="2400">
                <a:solidFill>
                  <a:schemeClr val="accent2"/>
                </a:solidFill>
              </a:rPr>
              <a:t> </a:t>
            </a:r>
            <a:r>
              <a:rPr lang="en-US" sz="2400"/>
              <a:t>segment sizes</a:t>
            </a:r>
          </a:p>
          <a:p>
            <a:pPr eaLnBrk="1" hangingPunct="1">
              <a:lnSpc>
                <a:spcPct val="85000"/>
              </a:lnSpc>
            </a:pPr>
            <a:r>
              <a:rPr lang="en-US" sz="2800"/>
              <a:t>Memory fragmentation is also a problem</a:t>
            </a:r>
          </a:p>
          <a:p>
            <a:pPr lvl="1" eaLnBrk="1" hangingPunct="1">
              <a:lnSpc>
                <a:spcPct val="85000"/>
              </a:lnSpc>
            </a:pPr>
            <a:r>
              <a:rPr lang="en-US" sz="2400"/>
              <a:t>Compacting memory changes tables</a:t>
            </a:r>
          </a:p>
          <a:p>
            <a:pPr eaLnBrk="1" hangingPunct="1">
              <a:lnSpc>
                <a:spcPct val="85000"/>
              </a:lnSpc>
            </a:pPr>
            <a:r>
              <a:rPr lang="en-US" sz="2800"/>
              <a:t>A lot of work for the  OS</a:t>
            </a:r>
          </a:p>
          <a:p>
            <a:pPr eaLnBrk="1" hangingPunct="1">
              <a:lnSpc>
                <a:spcPct val="85000"/>
              </a:lnSpc>
            </a:pPr>
            <a:r>
              <a:rPr lang="en-US" sz="2800"/>
              <a:t>More complex </a:t>
            </a:r>
            <a:r>
              <a:rPr lang="en-US" sz="2800">
                <a:sym typeface="Symbol" charset="2"/>
              </a:rPr>
              <a:t> </a:t>
            </a:r>
            <a:r>
              <a:rPr lang="en-US" sz="2800"/>
              <a:t>more chance for mistakes</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CD03064-CAD2-114D-8185-31BD586D9B06}" type="slidenum">
              <a:rPr lang="en-US" smtClean="0">
                <a:latin typeface="Times New Roman" charset="0"/>
              </a:rPr>
              <a:pPr/>
              <a:t>222</a:t>
            </a:fld>
            <a:endParaRPr lang="en-US" smtClean="0">
              <a:latin typeface="Times New Roman" charset="0"/>
            </a:endParaRPr>
          </a:p>
        </p:txBody>
      </p:sp>
      <p:sp>
        <p:nvSpPr>
          <p:cNvPr id="238595" name="Rectangle 2"/>
          <p:cNvSpPr>
            <a:spLocks noGrp="1" noChangeArrowheads="1"/>
          </p:cNvSpPr>
          <p:nvPr>
            <p:ph type="title"/>
          </p:nvPr>
        </p:nvSpPr>
        <p:spPr>
          <a:xfrm>
            <a:off x="685800" y="304800"/>
            <a:ext cx="7772400" cy="1143000"/>
          </a:xfrm>
        </p:spPr>
        <p:txBody>
          <a:bodyPr/>
          <a:lstStyle/>
          <a:p>
            <a:pPr eaLnBrk="1" hangingPunct="1"/>
            <a:r>
              <a:rPr lang="en-US"/>
              <a:t>Paging</a:t>
            </a:r>
          </a:p>
        </p:txBody>
      </p:sp>
      <p:sp>
        <p:nvSpPr>
          <p:cNvPr id="238596" name="Rectangle 3"/>
          <p:cNvSpPr>
            <a:spLocks noGrp="1" noChangeArrowheads="1"/>
          </p:cNvSpPr>
          <p:nvPr>
            <p:ph type="body" idx="1"/>
          </p:nvPr>
        </p:nvSpPr>
        <p:spPr>
          <a:xfrm>
            <a:off x="685800" y="1600200"/>
            <a:ext cx="8077200" cy="4495800"/>
          </a:xfrm>
        </p:spPr>
        <p:txBody>
          <a:bodyPr/>
          <a:lstStyle/>
          <a:p>
            <a:pPr eaLnBrk="1" hangingPunct="1"/>
            <a:r>
              <a:rPr lang="en-US" sz="2800"/>
              <a:t>Like segmentation, but fixed-size segments</a:t>
            </a:r>
          </a:p>
          <a:p>
            <a:pPr eaLnBrk="1" hangingPunct="1"/>
            <a:r>
              <a:rPr lang="en-US" sz="2800"/>
              <a:t>Access via </a:t>
            </a:r>
            <a:r>
              <a:rPr lang="en-US" sz="2800">
                <a:latin typeface="Times-Roman" charset="0"/>
              </a:rPr>
              <a:t>&lt;page,offset&gt;</a:t>
            </a:r>
            <a:endParaRPr lang="en-US" sz="2800"/>
          </a:p>
          <a:p>
            <a:pPr eaLnBrk="1" hangingPunct="1"/>
            <a:r>
              <a:rPr lang="en-US" sz="2800"/>
              <a:t>Plusses and minuses</a:t>
            </a:r>
          </a:p>
          <a:p>
            <a:pPr lvl="1" eaLnBrk="1" hangingPunct="1">
              <a:buFontTx/>
              <a:buNone/>
            </a:pPr>
            <a:r>
              <a:rPr lang="en-US" sz="2400" b="1">
                <a:solidFill>
                  <a:schemeClr val="accent2"/>
                </a:solidFill>
              </a:rPr>
              <a:t>+</a:t>
            </a:r>
            <a:r>
              <a:rPr lang="en-US" sz="2400"/>
              <a:t> Avoids fragmentation, improved efficiency</a:t>
            </a:r>
          </a:p>
          <a:p>
            <a:pPr lvl="1" eaLnBrk="1" hangingPunct="1">
              <a:buFontTx/>
              <a:buNone/>
            </a:pPr>
            <a:r>
              <a:rPr lang="en-US" sz="2400" b="1">
                <a:solidFill>
                  <a:schemeClr val="accent2"/>
                </a:solidFill>
              </a:rPr>
              <a:t>+</a:t>
            </a:r>
            <a:r>
              <a:rPr lang="en-US" sz="2400"/>
              <a:t> OS need not keep track of variable segment sizes</a:t>
            </a:r>
          </a:p>
          <a:p>
            <a:pPr lvl="1" eaLnBrk="1" hangingPunct="1">
              <a:buFontTx/>
              <a:buNone/>
            </a:pPr>
            <a:r>
              <a:rPr lang="en-US" sz="2400" b="1">
                <a:solidFill>
                  <a:srgbClr val="FF0000"/>
                </a:solidFill>
              </a:rPr>
              <a:t>-</a:t>
            </a:r>
            <a:r>
              <a:rPr lang="en-US" sz="2400"/>
              <a:t> No logical unity to pages</a:t>
            </a:r>
          </a:p>
          <a:p>
            <a:pPr lvl="1" eaLnBrk="1" hangingPunct="1">
              <a:buFontTx/>
              <a:buNone/>
            </a:pPr>
            <a:r>
              <a:rPr lang="en-US" sz="2400" b="1">
                <a:solidFill>
                  <a:srgbClr val="FF0000"/>
                </a:solidFill>
              </a:rPr>
              <a:t>-</a:t>
            </a:r>
            <a:r>
              <a:rPr lang="en-US" sz="2400"/>
              <a:t> What protection to apply to a given page?</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E1B6A8B-9217-E34B-B7E9-4E47DF20969F}" type="slidenum">
              <a:rPr lang="en-US" smtClean="0">
                <a:latin typeface="Times New Roman" charset="0"/>
              </a:rPr>
              <a:pPr/>
              <a:t>223</a:t>
            </a:fld>
            <a:endParaRPr lang="en-US" smtClean="0">
              <a:latin typeface="Times New Roman" charset="0"/>
            </a:endParaRPr>
          </a:p>
        </p:txBody>
      </p:sp>
      <p:sp>
        <p:nvSpPr>
          <p:cNvPr id="239619" name="Rectangle 2"/>
          <p:cNvSpPr>
            <a:spLocks noGrp="1" noChangeArrowheads="1"/>
          </p:cNvSpPr>
          <p:nvPr>
            <p:ph type="title"/>
          </p:nvPr>
        </p:nvSpPr>
        <p:spPr>
          <a:xfrm>
            <a:off x="685800" y="304800"/>
            <a:ext cx="7772400" cy="1143000"/>
          </a:xfrm>
        </p:spPr>
        <p:txBody>
          <a:bodyPr/>
          <a:lstStyle/>
          <a:p>
            <a:pPr eaLnBrk="1" hangingPunct="1"/>
            <a:r>
              <a:rPr lang="en-US"/>
              <a:t>Paging</a:t>
            </a:r>
          </a:p>
        </p:txBody>
      </p:sp>
      <p:sp>
        <p:nvSpPr>
          <p:cNvPr id="239620" name="Rectangle 3"/>
          <p:cNvSpPr>
            <a:spLocks noChangeArrowheads="1"/>
          </p:cNvSpPr>
          <p:nvPr/>
        </p:nvSpPr>
        <p:spPr bwMode="auto">
          <a:xfrm>
            <a:off x="2362200" y="22701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1" name="Rectangle 4"/>
          <p:cNvSpPr>
            <a:spLocks noChangeArrowheads="1"/>
          </p:cNvSpPr>
          <p:nvPr/>
        </p:nvSpPr>
        <p:spPr bwMode="auto">
          <a:xfrm>
            <a:off x="2532063" y="1736725"/>
            <a:ext cx="1354137" cy="517525"/>
          </a:xfrm>
          <a:prstGeom prst="rect">
            <a:avLst/>
          </a:prstGeom>
          <a:noFill/>
          <a:ln w="9525">
            <a:noFill/>
            <a:miter lim="800000"/>
            <a:headEnd/>
            <a:tailEnd/>
          </a:ln>
        </p:spPr>
        <p:txBody>
          <a:bodyPr wrap="none">
            <a:prstTxWarp prst="textNoShape">
              <a:avLst/>
            </a:prstTxWarp>
            <a:spAutoFit/>
          </a:bodyPr>
          <a:lstStyle/>
          <a:p>
            <a:r>
              <a:rPr lang="en-US"/>
              <a:t>program</a:t>
            </a:r>
          </a:p>
        </p:txBody>
      </p:sp>
      <p:sp>
        <p:nvSpPr>
          <p:cNvPr id="239622" name="Rectangle 5"/>
          <p:cNvSpPr>
            <a:spLocks noChangeArrowheads="1"/>
          </p:cNvSpPr>
          <p:nvPr/>
        </p:nvSpPr>
        <p:spPr bwMode="auto">
          <a:xfrm>
            <a:off x="6553200" y="685800"/>
            <a:ext cx="1290638" cy="517525"/>
          </a:xfrm>
          <a:prstGeom prst="rect">
            <a:avLst/>
          </a:prstGeom>
          <a:noFill/>
          <a:ln w="9525">
            <a:noFill/>
            <a:miter lim="800000"/>
            <a:headEnd/>
            <a:tailEnd/>
          </a:ln>
        </p:spPr>
        <p:txBody>
          <a:bodyPr wrap="none">
            <a:prstTxWarp prst="textNoShape">
              <a:avLst/>
            </a:prstTxWarp>
            <a:spAutoFit/>
          </a:bodyPr>
          <a:lstStyle/>
          <a:p>
            <a:r>
              <a:rPr lang="en-US"/>
              <a:t>memory</a:t>
            </a:r>
          </a:p>
        </p:txBody>
      </p:sp>
      <p:sp>
        <p:nvSpPr>
          <p:cNvPr id="239623" name="Rectangle 6"/>
          <p:cNvSpPr>
            <a:spLocks noChangeArrowheads="1"/>
          </p:cNvSpPr>
          <p:nvPr/>
        </p:nvSpPr>
        <p:spPr bwMode="auto">
          <a:xfrm>
            <a:off x="2362200" y="27273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4" name="Rectangle 7"/>
          <p:cNvSpPr>
            <a:spLocks noChangeArrowheads="1"/>
          </p:cNvSpPr>
          <p:nvPr/>
        </p:nvSpPr>
        <p:spPr bwMode="auto">
          <a:xfrm>
            <a:off x="2362200" y="31845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5" name="Rectangle 8"/>
          <p:cNvSpPr>
            <a:spLocks noChangeArrowheads="1"/>
          </p:cNvSpPr>
          <p:nvPr/>
        </p:nvSpPr>
        <p:spPr bwMode="auto">
          <a:xfrm>
            <a:off x="2362200" y="36417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6" name="Rectangle 9"/>
          <p:cNvSpPr>
            <a:spLocks noChangeArrowheads="1"/>
          </p:cNvSpPr>
          <p:nvPr/>
        </p:nvSpPr>
        <p:spPr bwMode="auto">
          <a:xfrm>
            <a:off x="2362200" y="40989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7" name="Rectangle 10"/>
          <p:cNvSpPr>
            <a:spLocks noChangeArrowheads="1"/>
          </p:cNvSpPr>
          <p:nvPr/>
        </p:nvSpPr>
        <p:spPr bwMode="auto">
          <a:xfrm>
            <a:off x="6324600" y="12033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28" name="Rectangle 11"/>
          <p:cNvSpPr>
            <a:spLocks noChangeArrowheads="1"/>
          </p:cNvSpPr>
          <p:nvPr/>
        </p:nvSpPr>
        <p:spPr bwMode="auto">
          <a:xfrm>
            <a:off x="6324600" y="16605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29" name="Rectangle 12"/>
          <p:cNvSpPr>
            <a:spLocks noChangeArrowheads="1"/>
          </p:cNvSpPr>
          <p:nvPr/>
        </p:nvSpPr>
        <p:spPr bwMode="auto">
          <a:xfrm>
            <a:off x="6324600" y="21177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30" name="Rectangle 13"/>
          <p:cNvSpPr>
            <a:spLocks noChangeArrowheads="1"/>
          </p:cNvSpPr>
          <p:nvPr/>
        </p:nvSpPr>
        <p:spPr bwMode="auto">
          <a:xfrm>
            <a:off x="6324600" y="25749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1" name="Rectangle 14"/>
          <p:cNvSpPr>
            <a:spLocks noChangeArrowheads="1"/>
          </p:cNvSpPr>
          <p:nvPr/>
        </p:nvSpPr>
        <p:spPr bwMode="auto">
          <a:xfrm>
            <a:off x="6324600" y="30321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2" name="Rectangle 15"/>
          <p:cNvSpPr>
            <a:spLocks noChangeArrowheads="1"/>
          </p:cNvSpPr>
          <p:nvPr/>
        </p:nvSpPr>
        <p:spPr bwMode="auto">
          <a:xfrm>
            <a:off x="6324600" y="34893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33" name="Rectangle 16"/>
          <p:cNvSpPr>
            <a:spLocks noChangeArrowheads="1"/>
          </p:cNvSpPr>
          <p:nvPr/>
        </p:nvSpPr>
        <p:spPr bwMode="auto">
          <a:xfrm>
            <a:off x="6324600" y="39465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4" name="Rectangle 17"/>
          <p:cNvSpPr>
            <a:spLocks noChangeArrowheads="1"/>
          </p:cNvSpPr>
          <p:nvPr/>
        </p:nvSpPr>
        <p:spPr bwMode="auto">
          <a:xfrm>
            <a:off x="6324600" y="4403725"/>
            <a:ext cx="1752600" cy="457200"/>
          </a:xfrm>
          <a:prstGeom prst="rect">
            <a:avLst/>
          </a:prstGeom>
          <a:solidFill>
            <a:schemeClr val="bg2">
              <a:alpha val="98822"/>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5" name="Rectangle 18"/>
          <p:cNvSpPr>
            <a:spLocks noChangeArrowheads="1"/>
          </p:cNvSpPr>
          <p:nvPr/>
        </p:nvSpPr>
        <p:spPr bwMode="auto">
          <a:xfrm>
            <a:off x="6324600" y="5318125"/>
            <a:ext cx="17526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39636" name="Rectangle 19"/>
          <p:cNvSpPr>
            <a:spLocks noChangeArrowheads="1"/>
          </p:cNvSpPr>
          <p:nvPr/>
        </p:nvSpPr>
        <p:spPr bwMode="auto">
          <a:xfrm>
            <a:off x="6324600" y="5775325"/>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239637" name="Rectangle 20"/>
          <p:cNvSpPr>
            <a:spLocks noChangeArrowheads="1"/>
          </p:cNvSpPr>
          <p:nvPr/>
        </p:nvSpPr>
        <p:spPr bwMode="auto">
          <a:xfrm>
            <a:off x="2743200" y="2738438"/>
            <a:ext cx="911225" cy="446087"/>
          </a:xfrm>
          <a:prstGeom prst="rect">
            <a:avLst/>
          </a:prstGeom>
          <a:noFill/>
          <a:ln w="9525">
            <a:noFill/>
            <a:miter lim="800000"/>
            <a:headEnd/>
            <a:tailEnd/>
          </a:ln>
        </p:spPr>
        <p:txBody>
          <a:bodyPr wrap="none">
            <a:prstTxWarp prst="textNoShape">
              <a:avLst/>
            </a:prstTxWarp>
            <a:spAutoFit/>
          </a:bodyPr>
          <a:lstStyle/>
          <a:p>
            <a:r>
              <a:rPr lang="en-US" sz="2000"/>
              <a:t>Page 1</a:t>
            </a:r>
            <a:endParaRPr lang="en-US"/>
          </a:p>
        </p:txBody>
      </p:sp>
      <p:sp>
        <p:nvSpPr>
          <p:cNvPr id="239638" name="Rectangle 21"/>
          <p:cNvSpPr>
            <a:spLocks noChangeArrowheads="1"/>
          </p:cNvSpPr>
          <p:nvPr/>
        </p:nvSpPr>
        <p:spPr bwMode="auto">
          <a:xfrm>
            <a:off x="2741613" y="2270125"/>
            <a:ext cx="950912" cy="446088"/>
          </a:xfrm>
          <a:prstGeom prst="rect">
            <a:avLst/>
          </a:prstGeom>
          <a:noFill/>
          <a:ln w="9525">
            <a:noFill/>
            <a:miter lim="800000"/>
            <a:headEnd/>
            <a:tailEnd/>
          </a:ln>
        </p:spPr>
        <p:txBody>
          <a:bodyPr wrap="none">
            <a:prstTxWarp prst="textNoShape">
              <a:avLst/>
            </a:prstTxWarp>
            <a:spAutoFit/>
          </a:bodyPr>
          <a:lstStyle/>
          <a:p>
            <a:r>
              <a:rPr lang="en-US" sz="2000"/>
              <a:t>Page 0</a:t>
            </a:r>
            <a:endParaRPr lang="en-US"/>
          </a:p>
        </p:txBody>
      </p:sp>
      <p:sp>
        <p:nvSpPr>
          <p:cNvPr id="239639" name="Rectangle 22"/>
          <p:cNvSpPr>
            <a:spLocks noChangeArrowheads="1"/>
          </p:cNvSpPr>
          <p:nvPr/>
        </p:nvSpPr>
        <p:spPr bwMode="auto">
          <a:xfrm>
            <a:off x="2741613" y="3184525"/>
            <a:ext cx="950912" cy="446088"/>
          </a:xfrm>
          <a:prstGeom prst="rect">
            <a:avLst/>
          </a:prstGeom>
          <a:noFill/>
          <a:ln w="9525">
            <a:noFill/>
            <a:miter lim="800000"/>
            <a:headEnd/>
            <a:tailEnd/>
          </a:ln>
        </p:spPr>
        <p:txBody>
          <a:bodyPr wrap="none">
            <a:prstTxWarp prst="textNoShape">
              <a:avLst/>
            </a:prstTxWarp>
            <a:spAutoFit/>
          </a:bodyPr>
          <a:lstStyle/>
          <a:p>
            <a:r>
              <a:rPr lang="en-US" sz="2000"/>
              <a:t>Page 2</a:t>
            </a:r>
            <a:endParaRPr lang="en-US"/>
          </a:p>
        </p:txBody>
      </p:sp>
      <p:sp>
        <p:nvSpPr>
          <p:cNvPr id="239640" name="Rectangle 23"/>
          <p:cNvSpPr>
            <a:spLocks noChangeArrowheads="1"/>
          </p:cNvSpPr>
          <p:nvPr/>
        </p:nvSpPr>
        <p:spPr bwMode="auto">
          <a:xfrm>
            <a:off x="2741613" y="3652838"/>
            <a:ext cx="950912" cy="446087"/>
          </a:xfrm>
          <a:prstGeom prst="rect">
            <a:avLst/>
          </a:prstGeom>
          <a:noFill/>
          <a:ln w="9525">
            <a:noFill/>
            <a:miter lim="800000"/>
            <a:headEnd/>
            <a:tailEnd/>
          </a:ln>
        </p:spPr>
        <p:txBody>
          <a:bodyPr wrap="none">
            <a:prstTxWarp prst="textNoShape">
              <a:avLst/>
            </a:prstTxWarp>
            <a:spAutoFit/>
          </a:bodyPr>
          <a:lstStyle/>
          <a:p>
            <a:r>
              <a:rPr lang="en-US" sz="2000"/>
              <a:t>Page 3</a:t>
            </a:r>
            <a:endParaRPr lang="en-US"/>
          </a:p>
        </p:txBody>
      </p:sp>
      <p:sp>
        <p:nvSpPr>
          <p:cNvPr id="239641" name="Rectangle 24"/>
          <p:cNvSpPr>
            <a:spLocks noChangeArrowheads="1"/>
          </p:cNvSpPr>
          <p:nvPr/>
        </p:nvSpPr>
        <p:spPr bwMode="auto">
          <a:xfrm>
            <a:off x="2741613" y="4098925"/>
            <a:ext cx="950912" cy="446088"/>
          </a:xfrm>
          <a:prstGeom prst="rect">
            <a:avLst/>
          </a:prstGeom>
          <a:noFill/>
          <a:ln w="9525">
            <a:noFill/>
            <a:miter lim="800000"/>
            <a:headEnd/>
            <a:tailEnd/>
          </a:ln>
        </p:spPr>
        <p:txBody>
          <a:bodyPr wrap="none">
            <a:prstTxWarp prst="textNoShape">
              <a:avLst/>
            </a:prstTxWarp>
            <a:spAutoFit/>
          </a:bodyPr>
          <a:lstStyle/>
          <a:p>
            <a:r>
              <a:rPr lang="en-US" sz="2000"/>
              <a:t>Page 4</a:t>
            </a:r>
            <a:endParaRPr lang="en-US"/>
          </a:p>
        </p:txBody>
      </p:sp>
      <p:sp>
        <p:nvSpPr>
          <p:cNvPr id="249881" name="Rectangle 25"/>
          <p:cNvSpPr>
            <a:spLocks noChangeArrowheads="1"/>
          </p:cNvSpPr>
          <p:nvPr/>
        </p:nvSpPr>
        <p:spPr bwMode="auto">
          <a:xfrm>
            <a:off x="6705600" y="2574925"/>
            <a:ext cx="950913" cy="446088"/>
          </a:xfrm>
          <a:prstGeom prst="rect">
            <a:avLst/>
          </a:prstGeom>
          <a:noFill/>
          <a:ln w="9525">
            <a:noFill/>
            <a:miter lim="800000"/>
            <a:headEnd/>
            <a:tailEnd/>
          </a:ln>
        </p:spPr>
        <p:txBody>
          <a:bodyPr wrap="none">
            <a:prstTxWarp prst="textNoShape">
              <a:avLst/>
            </a:prstTxWarp>
            <a:spAutoFit/>
          </a:bodyPr>
          <a:lstStyle/>
          <a:p>
            <a:r>
              <a:rPr lang="en-US" sz="2000"/>
              <a:t>Page 2</a:t>
            </a:r>
            <a:endParaRPr lang="en-US"/>
          </a:p>
        </p:txBody>
      </p:sp>
      <p:sp>
        <p:nvSpPr>
          <p:cNvPr id="249882" name="Rectangle 26"/>
          <p:cNvSpPr>
            <a:spLocks noChangeArrowheads="1"/>
          </p:cNvSpPr>
          <p:nvPr/>
        </p:nvSpPr>
        <p:spPr bwMode="auto">
          <a:xfrm>
            <a:off x="6705600" y="1660525"/>
            <a:ext cx="911225" cy="446088"/>
          </a:xfrm>
          <a:prstGeom prst="rect">
            <a:avLst/>
          </a:prstGeom>
          <a:noFill/>
          <a:ln w="9525">
            <a:noFill/>
            <a:miter lim="800000"/>
            <a:headEnd/>
            <a:tailEnd/>
          </a:ln>
        </p:spPr>
        <p:txBody>
          <a:bodyPr wrap="none">
            <a:prstTxWarp prst="textNoShape">
              <a:avLst/>
            </a:prstTxWarp>
            <a:spAutoFit/>
          </a:bodyPr>
          <a:lstStyle/>
          <a:p>
            <a:r>
              <a:rPr lang="en-US" sz="2000"/>
              <a:t>Page 1</a:t>
            </a:r>
            <a:endParaRPr lang="en-US"/>
          </a:p>
        </p:txBody>
      </p:sp>
      <p:sp>
        <p:nvSpPr>
          <p:cNvPr id="249883" name="Rectangle 27"/>
          <p:cNvSpPr>
            <a:spLocks noChangeArrowheads="1"/>
          </p:cNvSpPr>
          <p:nvPr/>
        </p:nvSpPr>
        <p:spPr bwMode="auto">
          <a:xfrm>
            <a:off x="6705600" y="3032125"/>
            <a:ext cx="950913" cy="446088"/>
          </a:xfrm>
          <a:prstGeom prst="rect">
            <a:avLst/>
          </a:prstGeom>
          <a:noFill/>
          <a:ln w="9525">
            <a:noFill/>
            <a:miter lim="800000"/>
            <a:headEnd/>
            <a:tailEnd/>
          </a:ln>
        </p:spPr>
        <p:txBody>
          <a:bodyPr wrap="none">
            <a:prstTxWarp prst="textNoShape">
              <a:avLst/>
            </a:prstTxWarp>
            <a:spAutoFit/>
          </a:bodyPr>
          <a:lstStyle/>
          <a:p>
            <a:r>
              <a:rPr lang="en-US" sz="2000"/>
              <a:t>Page 0</a:t>
            </a:r>
            <a:endParaRPr lang="en-US"/>
          </a:p>
        </p:txBody>
      </p:sp>
      <p:sp>
        <p:nvSpPr>
          <p:cNvPr id="249884" name="Rectangle 28"/>
          <p:cNvSpPr>
            <a:spLocks noChangeArrowheads="1"/>
          </p:cNvSpPr>
          <p:nvPr/>
        </p:nvSpPr>
        <p:spPr bwMode="auto">
          <a:xfrm>
            <a:off x="6705600" y="5318125"/>
            <a:ext cx="950913" cy="446088"/>
          </a:xfrm>
          <a:prstGeom prst="rect">
            <a:avLst/>
          </a:prstGeom>
          <a:noFill/>
          <a:ln w="9525">
            <a:noFill/>
            <a:miter lim="800000"/>
            <a:headEnd/>
            <a:tailEnd/>
          </a:ln>
        </p:spPr>
        <p:txBody>
          <a:bodyPr wrap="none">
            <a:prstTxWarp prst="textNoShape">
              <a:avLst/>
            </a:prstTxWarp>
            <a:spAutoFit/>
          </a:bodyPr>
          <a:lstStyle/>
          <a:p>
            <a:r>
              <a:rPr lang="en-US" sz="2000"/>
              <a:t>Page 3</a:t>
            </a:r>
            <a:endParaRPr lang="en-US"/>
          </a:p>
        </p:txBody>
      </p:sp>
      <p:sp>
        <p:nvSpPr>
          <p:cNvPr id="249885" name="Rectangle 29"/>
          <p:cNvSpPr>
            <a:spLocks noChangeArrowheads="1"/>
          </p:cNvSpPr>
          <p:nvPr/>
        </p:nvSpPr>
        <p:spPr bwMode="auto">
          <a:xfrm>
            <a:off x="6705600" y="3946525"/>
            <a:ext cx="950913" cy="446088"/>
          </a:xfrm>
          <a:prstGeom prst="rect">
            <a:avLst/>
          </a:prstGeom>
          <a:noFill/>
          <a:ln w="9525">
            <a:noFill/>
            <a:miter lim="800000"/>
            <a:headEnd/>
            <a:tailEnd/>
          </a:ln>
        </p:spPr>
        <p:txBody>
          <a:bodyPr wrap="none">
            <a:prstTxWarp prst="textNoShape">
              <a:avLst/>
            </a:prstTxWarp>
            <a:spAutoFit/>
          </a:bodyPr>
          <a:lstStyle/>
          <a:p>
            <a:r>
              <a:rPr lang="en-US" sz="2000"/>
              <a:t>Page 4</a:t>
            </a:r>
            <a:endParaRPr lang="en-US"/>
          </a:p>
        </p:txBody>
      </p:sp>
      <p:sp>
        <p:nvSpPr>
          <p:cNvPr id="249886" name="Line 30"/>
          <p:cNvSpPr>
            <a:spLocks noChangeShapeType="1"/>
          </p:cNvSpPr>
          <p:nvPr/>
        </p:nvSpPr>
        <p:spPr bwMode="auto">
          <a:xfrm>
            <a:off x="4114800" y="2498725"/>
            <a:ext cx="2209800" cy="762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87" name="Line 31"/>
          <p:cNvSpPr>
            <a:spLocks noChangeShapeType="1"/>
          </p:cNvSpPr>
          <p:nvPr/>
        </p:nvSpPr>
        <p:spPr bwMode="auto">
          <a:xfrm flipV="1">
            <a:off x="4114800" y="1812925"/>
            <a:ext cx="2209800" cy="1143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88" name="Line 32"/>
          <p:cNvSpPr>
            <a:spLocks noChangeShapeType="1"/>
          </p:cNvSpPr>
          <p:nvPr/>
        </p:nvSpPr>
        <p:spPr bwMode="auto">
          <a:xfrm flipV="1">
            <a:off x="4114800" y="2803525"/>
            <a:ext cx="2209800" cy="6096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89" name="Line 33"/>
          <p:cNvSpPr>
            <a:spLocks noChangeShapeType="1"/>
          </p:cNvSpPr>
          <p:nvPr/>
        </p:nvSpPr>
        <p:spPr bwMode="auto">
          <a:xfrm>
            <a:off x="4114800" y="3870325"/>
            <a:ext cx="2209800" cy="1676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9890" name="Line 34"/>
          <p:cNvSpPr>
            <a:spLocks noChangeShapeType="1"/>
          </p:cNvSpPr>
          <p:nvPr/>
        </p:nvSpPr>
        <p:spPr bwMode="auto">
          <a:xfrm flipV="1">
            <a:off x="4114800" y="4175125"/>
            <a:ext cx="2209800" cy="152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39652" name="Rectangle 35"/>
          <p:cNvSpPr>
            <a:spLocks noChangeArrowheads="1"/>
          </p:cNvSpPr>
          <p:nvPr/>
        </p:nvSpPr>
        <p:spPr bwMode="auto">
          <a:xfrm>
            <a:off x="6324600" y="4860925"/>
            <a:ext cx="1752600" cy="457200"/>
          </a:xfrm>
          <a:prstGeom prst="rect">
            <a:avLst/>
          </a:prstGeom>
          <a:solidFill>
            <a:schemeClr val="bg2">
              <a:alpha val="98822"/>
            </a:schemeClr>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4988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988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4988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498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9888"/>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4988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49889"/>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498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9890"/>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49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81" grpId="0" autoUpdateAnimBg="0"/>
      <p:bldP spid="249882" grpId="0" autoUpdateAnimBg="0"/>
      <p:bldP spid="249883" grpId="0" autoUpdateAnimBg="0"/>
      <p:bldP spid="249884" grpId="0" autoUpdateAnimBg="0"/>
      <p:bldP spid="249885" grpId="0" autoUpdateAnimBg="0"/>
      <p:bldP spid="249886" grpId="0" animBg="1"/>
      <p:bldP spid="249887" grpId="0" animBg="1"/>
      <p:bldP spid="249888" grpId="0" animBg="1"/>
      <p:bldP spid="249889" grpId="0" animBg="1"/>
      <p:bldP spid="249890" grpId="0" animBg="1"/>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C79B3BB-6D7A-544F-9456-15BE9EE41B7E}" type="slidenum">
              <a:rPr lang="en-US" smtClean="0">
                <a:latin typeface="Times New Roman" charset="0"/>
              </a:rPr>
              <a:pPr/>
              <a:t>224</a:t>
            </a:fld>
            <a:endParaRPr lang="en-US" smtClean="0">
              <a:latin typeface="Times New Roman" charset="0"/>
            </a:endParaRPr>
          </a:p>
        </p:txBody>
      </p:sp>
      <p:sp>
        <p:nvSpPr>
          <p:cNvPr id="240643" name="Rectangle 2"/>
          <p:cNvSpPr>
            <a:spLocks noGrp="1" noChangeArrowheads="1"/>
          </p:cNvSpPr>
          <p:nvPr>
            <p:ph type="title"/>
          </p:nvPr>
        </p:nvSpPr>
        <p:spPr>
          <a:xfrm>
            <a:off x="685800" y="381000"/>
            <a:ext cx="7924800" cy="1219200"/>
          </a:xfrm>
        </p:spPr>
        <p:txBody>
          <a:bodyPr/>
          <a:lstStyle/>
          <a:p>
            <a:pPr eaLnBrk="1" hangingPunct="1"/>
            <a:r>
              <a:rPr lang="en-US"/>
              <a:t>Other OS Security Functions</a:t>
            </a:r>
          </a:p>
        </p:txBody>
      </p:sp>
      <p:sp>
        <p:nvSpPr>
          <p:cNvPr id="240644" name="Rectangle 3"/>
          <p:cNvSpPr>
            <a:spLocks noGrp="1" noChangeArrowheads="1"/>
          </p:cNvSpPr>
          <p:nvPr>
            <p:ph type="body" idx="1"/>
          </p:nvPr>
        </p:nvSpPr>
        <p:spPr>
          <a:xfrm>
            <a:off x="685800" y="1600200"/>
            <a:ext cx="7696200" cy="4572000"/>
          </a:xfrm>
        </p:spPr>
        <p:txBody>
          <a:bodyPr/>
          <a:lstStyle/>
          <a:p>
            <a:pPr eaLnBrk="1" hangingPunct="1">
              <a:lnSpc>
                <a:spcPct val="90000"/>
              </a:lnSpc>
            </a:pPr>
            <a:r>
              <a:rPr lang="en-US" sz="2800"/>
              <a:t>OS must enforce access control</a:t>
            </a:r>
          </a:p>
          <a:p>
            <a:pPr eaLnBrk="1" hangingPunct="1">
              <a:lnSpc>
                <a:spcPct val="90000"/>
              </a:lnSpc>
            </a:pPr>
            <a:r>
              <a:rPr lang="en-US" sz="2800"/>
              <a:t>Authentication</a:t>
            </a:r>
          </a:p>
          <a:p>
            <a:pPr lvl="1" eaLnBrk="1" hangingPunct="1">
              <a:lnSpc>
                <a:spcPct val="90000"/>
              </a:lnSpc>
            </a:pPr>
            <a:r>
              <a:rPr lang="en-US" sz="2400"/>
              <a:t>Passwords, biometrics</a:t>
            </a:r>
          </a:p>
          <a:p>
            <a:pPr lvl="1" eaLnBrk="1" hangingPunct="1">
              <a:lnSpc>
                <a:spcPct val="90000"/>
              </a:lnSpc>
            </a:pPr>
            <a:r>
              <a:rPr lang="en-US" sz="2400"/>
              <a:t>Single sign-on, etc.</a:t>
            </a:r>
          </a:p>
          <a:p>
            <a:pPr eaLnBrk="1" hangingPunct="1">
              <a:lnSpc>
                <a:spcPct val="90000"/>
              </a:lnSpc>
            </a:pPr>
            <a:r>
              <a:rPr lang="en-US" sz="2800"/>
              <a:t>Authorization</a:t>
            </a:r>
          </a:p>
          <a:p>
            <a:pPr lvl="1" eaLnBrk="1" hangingPunct="1">
              <a:lnSpc>
                <a:spcPct val="90000"/>
              </a:lnSpc>
            </a:pPr>
            <a:r>
              <a:rPr lang="en-US" sz="2400"/>
              <a:t>ACL</a:t>
            </a:r>
          </a:p>
          <a:p>
            <a:pPr lvl="1" eaLnBrk="1" hangingPunct="1">
              <a:lnSpc>
                <a:spcPct val="90000"/>
              </a:lnSpc>
            </a:pPr>
            <a:r>
              <a:rPr lang="en-US" sz="2400"/>
              <a:t>Capabilities</a:t>
            </a:r>
          </a:p>
          <a:p>
            <a:pPr eaLnBrk="1" hangingPunct="1">
              <a:lnSpc>
                <a:spcPct val="90000"/>
              </a:lnSpc>
            </a:pPr>
            <a:r>
              <a:rPr lang="en-US" sz="2800"/>
              <a:t>These topics discussed previously</a:t>
            </a:r>
          </a:p>
          <a:p>
            <a:pPr eaLnBrk="1" hangingPunct="1">
              <a:lnSpc>
                <a:spcPct val="90000"/>
              </a:lnSpc>
            </a:pPr>
            <a:r>
              <a:rPr lang="en-US" sz="2800"/>
              <a:t>OS is an attractive target for attack!</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C145AF-BAAD-394E-8DE7-FAAC7F334B3B}" type="slidenum">
              <a:rPr lang="en-US" smtClean="0">
                <a:latin typeface="Times New Roman" charset="0"/>
              </a:rPr>
              <a:pPr/>
              <a:t>225</a:t>
            </a:fld>
            <a:endParaRPr lang="en-US" smtClean="0">
              <a:latin typeface="Times New Roman" charset="0"/>
            </a:endParaRPr>
          </a:p>
        </p:txBody>
      </p:sp>
      <p:sp>
        <p:nvSpPr>
          <p:cNvPr id="241667" name="Rectangle 2"/>
          <p:cNvSpPr>
            <a:spLocks noGrp="1" noChangeArrowheads="1"/>
          </p:cNvSpPr>
          <p:nvPr>
            <p:ph type="title"/>
          </p:nvPr>
        </p:nvSpPr>
        <p:spPr>
          <a:xfrm>
            <a:off x="685800" y="1981200"/>
            <a:ext cx="7772400" cy="1143000"/>
          </a:xfrm>
        </p:spPr>
        <p:txBody>
          <a:bodyPr/>
          <a:lstStyle/>
          <a:p>
            <a:pPr eaLnBrk="1" hangingPunct="1"/>
            <a:r>
              <a:rPr lang="en-US"/>
              <a:t>Trusted Operating System</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EEE9D0C-CD81-894D-A6A9-1C8058F0F5DB}" type="slidenum">
              <a:rPr lang="en-US" smtClean="0">
                <a:latin typeface="Times New Roman" charset="0"/>
              </a:rPr>
              <a:pPr/>
              <a:t>226</a:t>
            </a:fld>
            <a:endParaRPr lang="en-US" smtClean="0">
              <a:latin typeface="Times New Roman" charset="0"/>
            </a:endParaRPr>
          </a:p>
        </p:txBody>
      </p:sp>
      <p:sp>
        <p:nvSpPr>
          <p:cNvPr id="242691" name="Rectangle 2"/>
          <p:cNvSpPr>
            <a:spLocks noGrp="1" noChangeArrowheads="1"/>
          </p:cNvSpPr>
          <p:nvPr>
            <p:ph type="title"/>
          </p:nvPr>
        </p:nvSpPr>
        <p:spPr/>
        <p:txBody>
          <a:bodyPr/>
          <a:lstStyle/>
          <a:p>
            <a:pPr eaLnBrk="1" hangingPunct="1"/>
            <a:r>
              <a:rPr lang="en-US"/>
              <a:t>Trusted Operating System</a:t>
            </a:r>
          </a:p>
        </p:txBody>
      </p:sp>
      <p:sp>
        <p:nvSpPr>
          <p:cNvPr id="242692" name="Rectangle 3"/>
          <p:cNvSpPr>
            <a:spLocks noGrp="1" noChangeArrowheads="1"/>
          </p:cNvSpPr>
          <p:nvPr>
            <p:ph type="body" idx="1"/>
          </p:nvPr>
        </p:nvSpPr>
        <p:spPr/>
        <p:txBody>
          <a:bodyPr/>
          <a:lstStyle/>
          <a:p>
            <a:pPr eaLnBrk="1" hangingPunct="1">
              <a:lnSpc>
                <a:spcPct val="90000"/>
              </a:lnSpc>
            </a:pPr>
            <a:r>
              <a:rPr lang="en-US" sz="2800"/>
              <a:t>An OS is </a:t>
            </a:r>
            <a:r>
              <a:rPr lang="en-US" sz="2800" b="1">
                <a:solidFill>
                  <a:schemeClr val="accent2"/>
                </a:solidFill>
              </a:rPr>
              <a:t>trusted</a:t>
            </a:r>
            <a:r>
              <a:rPr lang="en-US" sz="2800"/>
              <a:t> if we rely on it for</a:t>
            </a:r>
          </a:p>
          <a:p>
            <a:pPr lvl="1" eaLnBrk="1" hangingPunct="1">
              <a:lnSpc>
                <a:spcPct val="90000"/>
              </a:lnSpc>
            </a:pPr>
            <a:r>
              <a:rPr lang="en-US" sz="2400"/>
              <a:t>Memory protection</a:t>
            </a:r>
          </a:p>
          <a:p>
            <a:pPr lvl="1" eaLnBrk="1" hangingPunct="1">
              <a:lnSpc>
                <a:spcPct val="90000"/>
              </a:lnSpc>
            </a:pPr>
            <a:r>
              <a:rPr lang="en-US" sz="2400"/>
              <a:t>File protection</a:t>
            </a:r>
          </a:p>
          <a:p>
            <a:pPr lvl="1" eaLnBrk="1" hangingPunct="1">
              <a:lnSpc>
                <a:spcPct val="90000"/>
              </a:lnSpc>
            </a:pPr>
            <a:r>
              <a:rPr lang="en-US" sz="2400"/>
              <a:t>Authentication</a:t>
            </a:r>
          </a:p>
          <a:p>
            <a:pPr lvl="1" eaLnBrk="1" hangingPunct="1">
              <a:lnSpc>
                <a:spcPct val="90000"/>
              </a:lnSpc>
            </a:pPr>
            <a:r>
              <a:rPr lang="en-US" sz="2400"/>
              <a:t>Authorization</a:t>
            </a:r>
          </a:p>
          <a:p>
            <a:pPr eaLnBrk="1" hangingPunct="1">
              <a:lnSpc>
                <a:spcPct val="90000"/>
              </a:lnSpc>
            </a:pPr>
            <a:r>
              <a:rPr lang="en-US" sz="2800"/>
              <a:t>Every OS does these things</a:t>
            </a:r>
          </a:p>
          <a:p>
            <a:pPr eaLnBrk="1" hangingPunct="1">
              <a:lnSpc>
                <a:spcPct val="90000"/>
              </a:lnSpc>
            </a:pPr>
            <a:r>
              <a:rPr lang="en-US" sz="2800"/>
              <a:t>But if a trusted OS fails to provide these, our security fails</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42A296-FEC7-4B4D-B7C4-45A4A41EE492}" type="slidenum">
              <a:rPr lang="en-US" smtClean="0">
                <a:latin typeface="Times New Roman" charset="0"/>
              </a:rPr>
              <a:pPr/>
              <a:t>227</a:t>
            </a:fld>
            <a:endParaRPr lang="en-US" smtClean="0">
              <a:latin typeface="Times New Roman" charset="0"/>
            </a:endParaRPr>
          </a:p>
        </p:txBody>
      </p:sp>
      <p:sp>
        <p:nvSpPr>
          <p:cNvPr id="243715" name="Rectangle 2"/>
          <p:cNvSpPr>
            <a:spLocks noGrp="1" noChangeArrowheads="1"/>
          </p:cNvSpPr>
          <p:nvPr>
            <p:ph type="title"/>
          </p:nvPr>
        </p:nvSpPr>
        <p:spPr>
          <a:xfrm>
            <a:off x="685800" y="381000"/>
            <a:ext cx="7772400" cy="1143000"/>
          </a:xfrm>
        </p:spPr>
        <p:txBody>
          <a:bodyPr/>
          <a:lstStyle/>
          <a:p>
            <a:pPr eaLnBrk="1" hangingPunct="1"/>
            <a:r>
              <a:rPr lang="en-US"/>
              <a:t>Trust vs Security</a:t>
            </a:r>
          </a:p>
        </p:txBody>
      </p:sp>
      <p:sp>
        <p:nvSpPr>
          <p:cNvPr id="408579" name="Rectangle 3"/>
          <p:cNvSpPr>
            <a:spLocks noGrp="1" noChangeArrowheads="1"/>
          </p:cNvSpPr>
          <p:nvPr>
            <p:ph type="body" idx="1"/>
          </p:nvPr>
        </p:nvSpPr>
        <p:spPr>
          <a:xfrm>
            <a:off x="4800600" y="1676400"/>
            <a:ext cx="3962400" cy="3581400"/>
          </a:xfrm>
        </p:spPr>
        <p:txBody>
          <a:bodyPr/>
          <a:lstStyle/>
          <a:p>
            <a:pPr eaLnBrk="1" hangingPunct="1">
              <a:lnSpc>
                <a:spcPct val="90000"/>
              </a:lnSpc>
            </a:pPr>
            <a:r>
              <a:rPr lang="en-US" sz="2800" b="1">
                <a:solidFill>
                  <a:schemeClr val="accent2"/>
                </a:solidFill>
              </a:rPr>
              <a:t>Security</a:t>
            </a:r>
            <a:r>
              <a:rPr lang="en-US" sz="2800"/>
              <a:t> is a judgment of effectiveness</a:t>
            </a:r>
          </a:p>
          <a:p>
            <a:pPr eaLnBrk="1" hangingPunct="1">
              <a:lnSpc>
                <a:spcPct val="90000"/>
              </a:lnSpc>
            </a:pPr>
            <a:r>
              <a:rPr lang="en-US" sz="2800"/>
              <a:t>Judge based on specified policy</a:t>
            </a:r>
          </a:p>
          <a:p>
            <a:pPr eaLnBrk="1" hangingPunct="1">
              <a:lnSpc>
                <a:spcPct val="90000"/>
              </a:lnSpc>
            </a:pPr>
            <a:r>
              <a:rPr lang="en-US" sz="2800"/>
              <a:t>Security depends on trust relationships</a:t>
            </a:r>
          </a:p>
        </p:txBody>
      </p:sp>
      <p:sp>
        <p:nvSpPr>
          <p:cNvPr id="408580" name="Rectangle 4"/>
          <p:cNvSpPr>
            <a:spLocks noChangeArrowheads="1"/>
          </p:cNvSpPr>
          <p:nvPr/>
        </p:nvSpPr>
        <p:spPr bwMode="auto">
          <a:xfrm>
            <a:off x="381000" y="1752600"/>
            <a:ext cx="4267200" cy="3352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b="1">
                <a:solidFill>
                  <a:schemeClr val="accent2"/>
                </a:solidFill>
              </a:rPr>
              <a:t>Trust </a:t>
            </a:r>
            <a:r>
              <a:rPr lang="en-US" sz="2800"/>
              <a:t>implies</a:t>
            </a:r>
            <a:r>
              <a:rPr lang="en-US" sz="2800" b="1" i="1"/>
              <a:t> </a:t>
            </a:r>
            <a:r>
              <a:rPr lang="en-US" sz="2800"/>
              <a:t>reliance</a:t>
            </a:r>
          </a:p>
          <a:p>
            <a:pPr marL="342900" indent="-342900">
              <a:lnSpc>
                <a:spcPct val="90000"/>
              </a:lnSpc>
              <a:spcBef>
                <a:spcPct val="20000"/>
              </a:spcBef>
              <a:buClr>
                <a:schemeClr val="accent2"/>
              </a:buClr>
              <a:buSzPct val="75000"/>
              <a:buFont typeface="Wingdings" charset="2"/>
              <a:buChar char="q"/>
            </a:pPr>
            <a:r>
              <a:rPr lang="en-US" sz="2800"/>
              <a:t>Trust is binary</a:t>
            </a:r>
          </a:p>
          <a:p>
            <a:pPr marL="342900" indent="-342900">
              <a:lnSpc>
                <a:spcPct val="90000"/>
              </a:lnSpc>
              <a:spcBef>
                <a:spcPct val="20000"/>
              </a:spcBef>
              <a:buClr>
                <a:schemeClr val="accent2"/>
              </a:buClr>
              <a:buSzPct val="75000"/>
              <a:buFont typeface="Wingdings" charset="2"/>
              <a:buChar char="q"/>
            </a:pPr>
            <a:r>
              <a:rPr lang="en-US" sz="2800"/>
              <a:t>Ideally, only trust secure systems</a:t>
            </a:r>
          </a:p>
          <a:p>
            <a:pPr marL="342900" indent="-342900">
              <a:lnSpc>
                <a:spcPct val="90000"/>
              </a:lnSpc>
              <a:spcBef>
                <a:spcPct val="20000"/>
              </a:spcBef>
              <a:buClr>
                <a:schemeClr val="accent2"/>
              </a:buClr>
              <a:buSzPct val="75000"/>
              <a:buFont typeface="Wingdings" charset="2"/>
              <a:buChar char="q"/>
            </a:pPr>
            <a:r>
              <a:rPr lang="en-US" sz="2800"/>
              <a:t>All trust relationships should be explicit</a:t>
            </a:r>
            <a:endParaRPr lang="en-US" sz="3200"/>
          </a:p>
        </p:txBody>
      </p:sp>
      <p:sp>
        <p:nvSpPr>
          <p:cNvPr id="408581" name="Rectangle 5"/>
          <p:cNvSpPr>
            <a:spLocks noChangeArrowheads="1"/>
          </p:cNvSpPr>
          <p:nvPr/>
        </p:nvSpPr>
        <p:spPr bwMode="auto">
          <a:xfrm>
            <a:off x="457200" y="5410200"/>
            <a:ext cx="83820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Note: Some authors use different terminology!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box(out)">
                                      <p:cBhvr>
                                        <p:cTn id="7" dur="500"/>
                                        <p:tgtEl>
                                          <p:spTgt spid="408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Effect transition="in" filter="box(out)">
                                      <p:cBhvr>
                                        <p:cTn id="12" dur="500"/>
                                        <p:tgtEl>
                                          <p:spTgt spid="408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Effect transition="in" filter="box(out)">
                                      <p:cBhvr>
                                        <p:cTn id="17" dur="500"/>
                                        <p:tgtEl>
                                          <p:spTgt spid="408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08580">
                                            <p:txEl>
                                              <p:pRg st="0" end="0"/>
                                            </p:txEl>
                                          </p:spTgt>
                                        </p:tgtEl>
                                        <p:attrNameLst>
                                          <p:attrName>style.visibility</p:attrName>
                                        </p:attrNameLst>
                                      </p:cBhvr>
                                      <p:to>
                                        <p:strVal val="visible"/>
                                      </p:to>
                                    </p:set>
                                    <p:animEffect transition="in" filter="box(out)">
                                      <p:cBhvr>
                                        <p:cTn id="22" dur="500"/>
                                        <p:tgtEl>
                                          <p:spTgt spid="4085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08580">
                                            <p:txEl>
                                              <p:pRg st="1" end="1"/>
                                            </p:txEl>
                                          </p:spTgt>
                                        </p:tgtEl>
                                        <p:attrNameLst>
                                          <p:attrName>style.visibility</p:attrName>
                                        </p:attrNameLst>
                                      </p:cBhvr>
                                      <p:to>
                                        <p:strVal val="visible"/>
                                      </p:to>
                                    </p:set>
                                    <p:animEffect transition="in" filter="box(out)">
                                      <p:cBhvr>
                                        <p:cTn id="27" dur="500"/>
                                        <p:tgtEl>
                                          <p:spTgt spid="40858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08580">
                                            <p:txEl>
                                              <p:pRg st="2" end="2"/>
                                            </p:txEl>
                                          </p:spTgt>
                                        </p:tgtEl>
                                        <p:attrNameLst>
                                          <p:attrName>style.visibility</p:attrName>
                                        </p:attrNameLst>
                                      </p:cBhvr>
                                      <p:to>
                                        <p:strVal val="visible"/>
                                      </p:to>
                                    </p:set>
                                    <p:animEffect transition="in" filter="box(out)">
                                      <p:cBhvr>
                                        <p:cTn id="32" dur="500"/>
                                        <p:tgtEl>
                                          <p:spTgt spid="40858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08580">
                                            <p:txEl>
                                              <p:pRg st="3" end="3"/>
                                            </p:txEl>
                                          </p:spTgt>
                                        </p:tgtEl>
                                        <p:attrNameLst>
                                          <p:attrName>style.visibility</p:attrName>
                                        </p:attrNameLst>
                                      </p:cBhvr>
                                      <p:to>
                                        <p:strVal val="visible"/>
                                      </p:to>
                                    </p:set>
                                    <p:animEffect transition="in" filter="box(out)">
                                      <p:cBhvr>
                                        <p:cTn id="37" dur="500"/>
                                        <p:tgtEl>
                                          <p:spTgt spid="40858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08581">
                                            <p:txEl>
                                              <p:pRg st="0" end="0"/>
                                            </p:txEl>
                                          </p:spTgt>
                                        </p:tgtEl>
                                        <p:attrNameLst>
                                          <p:attrName>style.visibility</p:attrName>
                                        </p:attrNameLst>
                                      </p:cBhvr>
                                      <p:to>
                                        <p:strVal val="visible"/>
                                      </p:to>
                                    </p:set>
                                    <p:animEffect transition="in" filter="box(out)">
                                      <p:cBhvr>
                                        <p:cTn id="42" dur="500"/>
                                        <p:tgtEl>
                                          <p:spTgt spid="4085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bldLvl="2" autoUpdateAnimBg="0"/>
      <p:bldP spid="408580" grpId="0" build="p" bldLvl="2" autoUpdateAnimBg="0"/>
      <p:bldP spid="408581" grpId="0" build="p" bldLvl="2" autoUpdateAnimBg="0"/>
    </p:bldLst>
  </p:timing>
</p:sld>
</file>

<file path=ppt/slides/slide2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734ED39-D22C-C245-89C1-617C46F0E6CC}" type="slidenum">
              <a:rPr lang="en-US" smtClean="0">
                <a:latin typeface="Times New Roman" charset="0"/>
              </a:rPr>
              <a:pPr/>
              <a:t>228</a:t>
            </a:fld>
            <a:endParaRPr lang="en-US" smtClean="0">
              <a:latin typeface="Times New Roman" charset="0"/>
            </a:endParaRPr>
          </a:p>
        </p:txBody>
      </p:sp>
      <p:sp>
        <p:nvSpPr>
          <p:cNvPr id="244739" name="Rectangle 2"/>
          <p:cNvSpPr>
            <a:spLocks noGrp="1" noChangeArrowheads="1"/>
          </p:cNvSpPr>
          <p:nvPr>
            <p:ph type="title"/>
          </p:nvPr>
        </p:nvSpPr>
        <p:spPr>
          <a:xfrm>
            <a:off x="685800" y="304800"/>
            <a:ext cx="7772400" cy="1143000"/>
          </a:xfrm>
        </p:spPr>
        <p:txBody>
          <a:bodyPr/>
          <a:lstStyle/>
          <a:p>
            <a:pPr eaLnBrk="1" hangingPunct="1"/>
            <a:r>
              <a:rPr lang="en-US"/>
              <a:t>Trusted Systems</a:t>
            </a:r>
          </a:p>
        </p:txBody>
      </p:sp>
      <p:sp>
        <p:nvSpPr>
          <p:cNvPr id="415747" name="Rectangle 3"/>
          <p:cNvSpPr>
            <a:spLocks noGrp="1" noChangeArrowheads="1"/>
          </p:cNvSpPr>
          <p:nvPr>
            <p:ph type="body" idx="1"/>
          </p:nvPr>
        </p:nvSpPr>
        <p:spPr>
          <a:xfrm>
            <a:off x="609600" y="1600200"/>
            <a:ext cx="7924800" cy="4572000"/>
          </a:xfrm>
        </p:spPr>
        <p:txBody>
          <a:bodyPr/>
          <a:lstStyle/>
          <a:p>
            <a:pPr eaLnBrk="1" hangingPunct="1"/>
            <a:r>
              <a:rPr lang="en-US" sz="2800" b="1">
                <a:solidFill>
                  <a:schemeClr val="accent2"/>
                </a:solidFill>
              </a:rPr>
              <a:t>Trust </a:t>
            </a:r>
            <a:r>
              <a:rPr lang="en-US" sz="2800"/>
              <a:t>implies reliance</a:t>
            </a:r>
          </a:p>
          <a:p>
            <a:pPr eaLnBrk="1" hangingPunct="1"/>
            <a:r>
              <a:rPr lang="en-US" sz="2800"/>
              <a:t>A trusted system is relied on for security</a:t>
            </a:r>
          </a:p>
          <a:p>
            <a:pPr eaLnBrk="1" hangingPunct="1"/>
            <a:r>
              <a:rPr lang="en-US" sz="2800"/>
              <a:t>An untrusted system is not relied on for security</a:t>
            </a:r>
          </a:p>
          <a:p>
            <a:pPr eaLnBrk="1" hangingPunct="1"/>
            <a:r>
              <a:rPr lang="en-US" sz="2800"/>
              <a:t>If all untrusted systems are compromised, your security is unaffected</a:t>
            </a:r>
          </a:p>
          <a:p>
            <a:pPr eaLnBrk="1" hangingPunct="1"/>
            <a:r>
              <a:rPr lang="en-US" sz="2800"/>
              <a:t>Ironically,</a:t>
            </a:r>
            <a:r>
              <a:rPr lang="en-US" sz="2800" b="1">
                <a:solidFill>
                  <a:srgbClr val="FF0000"/>
                </a:solidFill>
              </a:rPr>
              <a:t> only a trusted system can break your security!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Effect transition="in" filter="box(out)">
                                      <p:cBhvr>
                                        <p:cTn id="7" dur="500"/>
                                        <p:tgtEl>
                                          <p:spTgt spid="415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Effect transition="in" filter="box(out)">
                                      <p:cBhvr>
                                        <p:cTn id="12" dur="500"/>
                                        <p:tgtEl>
                                          <p:spTgt spid="415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Effect transition="in" filter="box(out)">
                                      <p:cBhvr>
                                        <p:cTn id="17" dur="500"/>
                                        <p:tgtEl>
                                          <p:spTgt spid="415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5747">
                                            <p:txEl>
                                              <p:pRg st="3" end="3"/>
                                            </p:txEl>
                                          </p:spTgt>
                                        </p:tgtEl>
                                        <p:attrNameLst>
                                          <p:attrName>style.visibility</p:attrName>
                                        </p:attrNameLst>
                                      </p:cBhvr>
                                      <p:to>
                                        <p:strVal val="visible"/>
                                      </p:to>
                                    </p:set>
                                    <p:animEffect transition="in" filter="box(out)">
                                      <p:cBhvr>
                                        <p:cTn id="22" dur="500"/>
                                        <p:tgtEl>
                                          <p:spTgt spid="415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15747">
                                            <p:txEl>
                                              <p:pRg st="4" end="4"/>
                                            </p:txEl>
                                          </p:spTgt>
                                        </p:tgtEl>
                                        <p:attrNameLst>
                                          <p:attrName>style.visibility</p:attrName>
                                        </p:attrNameLst>
                                      </p:cBhvr>
                                      <p:to>
                                        <p:strVal val="visible"/>
                                      </p:to>
                                    </p:set>
                                    <p:animEffect transition="in" filter="box(out)">
                                      <p:cBhvr>
                                        <p:cTn id="27" dur="500"/>
                                        <p:tgtEl>
                                          <p:spTgt spid="415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bldLvl="2" autoUpdateAnimBg="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BD2B965-74C3-3C4C-8FDC-63EE4DF12F15}" type="slidenum">
              <a:rPr lang="en-US" smtClean="0">
                <a:latin typeface="Times New Roman" charset="0"/>
              </a:rPr>
              <a:pPr/>
              <a:t>229</a:t>
            </a:fld>
            <a:endParaRPr lang="en-US" smtClean="0">
              <a:latin typeface="Times New Roman" charset="0"/>
            </a:endParaRPr>
          </a:p>
        </p:txBody>
      </p:sp>
      <p:sp>
        <p:nvSpPr>
          <p:cNvPr id="245763" name="Rectangle 2"/>
          <p:cNvSpPr>
            <a:spLocks noGrp="1" noChangeArrowheads="1"/>
          </p:cNvSpPr>
          <p:nvPr>
            <p:ph type="title"/>
          </p:nvPr>
        </p:nvSpPr>
        <p:spPr/>
        <p:txBody>
          <a:bodyPr/>
          <a:lstStyle/>
          <a:p>
            <a:pPr eaLnBrk="1" hangingPunct="1"/>
            <a:r>
              <a:rPr lang="en-US"/>
              <a:t>Trusted OS</a:t>
            </a:r>
          </a:p>
        </p:txBody>
      </p:sp>
      <p:sp>
        <p:nvSpPr>
          <p:cNvPr id="245764" name="Rectangle 3"/>
          <p:cNvSpPr>
            <a:spLocks noGrp="1" noChangeArrowheads="1"/>
          </p:cNvSpPr>
          <p:nvPr>
            <p:ph type="body" idx="1"/>
          </p:nvPr>
        </p:nvSpPr>
        <p:spPr/>
        <p:txBody>
          <a:bodyPr/>
          <a:lstStyle/>
          <a:p>
            <a:pPr eaLnBrk="1" hangingPunct="1"/>
            <a:r>
              <a:rPr lang="en-US"/>
              <a:t>OS mediates interactions between subjects (users) and objects (resources)</a:t>
            </a:r>
          </a:p>
          <a:p>
            <a:pPr eaLnBrk="1" hangingPunct="1"/>
            <a:r>
              <a:rPr lang="en-US"/>
              <a:t>Trusted OS must decide</a:t>
            </a:r>
          </a:p>
          <a:p>
            <a:pPr lvl="1" eaLnBrk="1" hangingPunct="1"/>
            <a:r>
              <a:rPr lang="en-US"/>
              <a:t>Which objects to protect and how</a:t>
            </a:r>
          </a:p>
          <a:p>
            <a:pPr lvl="1" eaLnBrk="1" hangingPunct="1"/>
            <a:r>
              <a:rPr lang="en-US"/>
              <a:t>Which subjects are allowed to do what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B809811-1720-5044-B63E-EED1F5DB5552}" type="slidenum">
              <a:rPr lang="en-US" smtClean="0">
                <a:latin typeface="Times New Roman" charset="0"/>
              </a:rPr>
              <a:pPr/>
              <a:t>23</a:t>
            </a:fld>
            <a:endParaRPr lang="en-US" smtClean="0">
              <a:latin typeface="Times New Roman" charset="0"/>
            </a:endParaRPr>
          </a:p>
        </p:txBody>
      </p:sp>
      <p:sp>
        <p:nvSpPr>
          <p:cNvPr id="35843" name="Rectangle 2"/>
          <p:cNvSpPr>
            <a:spLocks noGrp="1" noChangeArrowheads="1"/>
          </p:cNvSpPr>
          <p:nvPr>
            <p:ph type="title"/>
          </p:nvPr>
        </p:nvSpPr>
        <p:spPr>
          <a:xfrm>
            <a:off x="685800" y="381000"/>
            <a:ext cx="7772400" cy="990600"/>
          </a:xfrm>
        </p:spPr>
        <p:txBody>
          <a:bodyPr/>
          <a:lstStyle/>
          <a:p>
            <a:pPr eaLnBrk="1" hangingPunct="1"/>
            <a:r>
              <a:rPr lang="en-US"/>
              <a:t>Stack Smashing Example</a:t>
            </a:r>
          </a:p>
        </p:txBody>
      </p:sp>
      <p:sp>
        <p:nvSpPr>
          <p:cNvPr id="35844" name="Rectangle 3"/>
          <p:cNvSpPr>
            <a:spLocks noGrp="1" noChangeArrowheads="1"/>
          </p:cNvSpPr>
          <p:nvPr>
            <p:ph type="body" idx="1"/>
          </p:nvPr>
        </p:nvSpPr>
        <p:spPr>
          <a:xfrm>
            <a:off x="685800" y="1524000"/>
            <a:ext cx="7772400" cy="2057400"/>
          </a:xfrm>
        </p:spPr>
        <p:txBody>
          <a:bodyPr/>
          <a:lstStyle/>
          <a:p>
            <a:pPr eaLnBrk="1" hangingPunct="1">
              <a:lnSpc>
                <a:spcPct val="90000"/>
              </a:lnSpc>
              <a:spcAft>
                <a:spcPts val="600"/>
              </a:spcAft>
            </a:pPr>
            <a:r>
              <a:rPr lang="en-US" sz="2800" dirty="0" smtClean="0"/>
              <a:t>Suppose program </a:t>
            </a:r>
            <a:r>
              <a:rPr lang="en-US" sz="2800" dirty="0"/>
              <a:t>asks for a serial number that</a:t>
            </a:r>
            <a:r>
              <a:rPr lang="en-US" sz="2800" dirty="0" smtClean="0"/>
              <a:t> Trudy </a:t>
            </a:r>
            <a:r>
              <a:rPr lang="en-US" sz="2800" dirty="0"/>
              <a:t>does not know</a:t>
            </a:r>
            <a:endParaRPr lang="en-US" sz="2800" dirty="0" smtClean="0"/>
          </a:p>
          <a:p>
            <a:pPr eaLnBrk="1" hangingPunct="1">
              <a:lnSpc>
                <a:spcPct val="90000"/>
              </a:lnSpc>
              <a:spcAft>
                <a:spcPts val="600"/>
              </a:spcAft>
            </a:pPr>
            <a:r>
              <a:rPr lang="en-US" sz="2800" dirty="0" smtClean="0"/>
              <a:t>Also, Trudy </a:t>
            </a:r>
            <a:r>
              <a:rPr lang="en-US" sz="2800" dirty="0"/>
              <a:t>does </a:t>
            </a:r>
            <a:r>
              <a:rPr lang="en-US" sz="2800" b="1" dirty="0">
                <a:solidFill>
                  <a:schemeClr val="hlink"/>
                </a:solidFill>
              </a:rPr>
              <a:t>not</a:t>
            </a:r>
            <a:r>
              <a:rPr lang="en-US" sz="2800" dirty="0"/>
              <a:t> have source code</a:t>
            </a:r>
            <a:endParaRPr lang="en-US" sz="2800" dirty="0" smtClean="0"/>
          </a:p>
          <a:p>
            <a:pPr eaLnBrk="1" hangingPunct="1">
              <a:lnSpc>
                <a:spcPct val="90000"/>
              </a:lnSpc>
              <a:spcAft>
                <a:spcPts val="600"/>
              </a:spcAft>
            </a:pPr>
            <a:r>
              <a:rPr lang="en-US" sz="2800" dirty="0" smtClean="0"/>
              <a:t>Trudy only has </a:t>
            </a:r>
            <a:r>
              <a:rPr lang="en-US" sz="2800" dirty="0"/>
              <a:t>the executable (exe)</a:t>
            </a:r>
          </a:p>
        </p:txBody>
      </p:sp>
      <p:pic>
        <p:nvPicPr>
          <p:cNvPr id="335876" name="Picture 4" descr="out1.jpg                                                       00152429Macintosh HD                   B7464D7A:"/>
          <p:cNvPicPr>
            <a:picLocks noChangeAspect="1" noChangeArrowheads="1"/>
          </p:cNvPicPr>
          <p:nvPr/>
        </p:nvPicPr>
        <p:blipFill>
          <a:blip r:embed="rId2"/>
          <a:srcRect/>
          <a:stretch>
            <a:fillRect/>
          </a:stretch>
        </p:blipFill>
        <p:spPr bwMode="auto">
          <a:xfrm>
            <a:off x="457200" y="3581400"/>
            <a:ext cx="8153400" cy="1827213"/>
          </a:xfrm>
          <a:prstGeom prst="rect">
            <a:avLst/>
          </a:prstGeom>
          <a:noFill/>
          <a:ln w="9525">
            <a:noFill/>
            <a:miter lim="800000"/>
            <a:headEnd/>
            <a:tailEnd/>
          </a:ln>
        </p:spPr>
      </p:pic>
      <p:sp>
        <p:nvSpPr>
          <p:cNvPr id="335877" name="Rectangle 5"/>
          <p:cNvSpPr>
            <a:spLocks noChangeArrowheads="1"/>
          </p:cNvSpPr>
          <p:nvPr/>
        </p:nvSpPr>
        <p:spPr bwMode="auto">
          <a:xfrm>
            <a:off x="685800" y="5562600"/>
            <a:ext cx="7848600" cy="685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Program quits on incorrect serial number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58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35877"/>
                                        </p:tgtEl>
                                        <p:attrNameLst>
                                          <p:attrName>style.visibility</p:attrName>
                                        </p:attrNameLst>
                                      </p:cBhvr>
                                      <p:to>
                                        <p:strVal val="visible"/>
                                      </p:to>
                                    </p:set>
                                    <p:animEffect transition="in" filter="checkerboard(across)">
                                      <p:cBhvr>
                                        <p:cTn id="11" dur="500"/>
                                        <p:tgtEl>
                                          <p:spTgt spid="335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E58ECB2-58F2-074D-9A02-DD04E4D75339}" type="slidenum">
              <a:rPr lang="en-US" smtClean="0">
                <a:latin typeface="Times New Roman" charset="0"/>
              </a:rPr>
              <a:pPr/>
              <a:t>230</a:t>
            </a:fld>
            <a:endParaRPr lang="en-US" smtClean="0">
              <a:latin typeface="Times New Roman" charset="0"/>
            </a:endParaRPr>
          </a:p>
        </p:txBody>
      </p:sp>
      <p:sp>
        <p:nvSpPr>
          <p:cNvPr id="246787" name="Rectangle 2"/>
          <p:cNvSpPr>
            <a:spLocks noGrp="1" noChangeArrowheads="1"/>
          </p:cNvSpPr>
          <p:nvPr>
            <p:ph type="title"/>
          </p:nvPr>
        </p:nvSpPr>
        <p:spPr>
          <a:xfrm>
            <a:off x="685800" y="457200"/>
            <a:ext cx="7772400" cy="1143000"/>
          </a:xfrm>
        </p:spPr>
        <p:txBody>
          <a:bodyPr/>
          <a:lstStyle/>
          <a:p>
            <a:pPr eaLnBrk="1" hangingPunct="1"/>
            <a:r>
              <a:rPr lang="en-US"/>
              <a:t>General Security Principles</a:t>
            </a:r>
          </a:p>
        </p:txBody>
      </p:sp>
      <p:sp>
        <p:nvSpPr>
          <p:cNvPr id="246788" name="Rectangle 3"/>
          <p:cNvSpPr>
            <a:spLocks noGrp="1" noChangeArrowheads="1"/>
          </p:cNvSpPr>
          <p:nvPr>
            <p:ph type="body" idx="1"/>
          </p:nvPr>
        </p:nvSpPr>
        <p:spPr>
          <a:xfrm>
            <a:off x="685800" y="1752600"/>
            <a:ext cx="7848600" cy="4343400"/>
          </a:xfrm>
        </p:spPr>
        <p:txBody>
          <a:bodyPr/>
          <a:lstStyle/>
          <a:p>
            <a:pPr eaLnBrk="1" hangingPunct="1">
              <a:lnSpc>
                <a:spcPct val="80000"/>
              </a:lnSpc>
            </a:pPr>
            <a:r>
              <a:rPr lang="en-US" sz="2800"/>
              <a:t>Least privilege </a:t>
            </a:r>
            <a:r>
              <a:rPr lang="en-US" sz="2800">
                <a:sym typeface="Symbol" charset="2"/>
              </a:rPr>
              <a:t></a:t>
            </a:r>
            <a:r>
              <a:rPr lang="en-US" sz="2800"/>
              <a:t> like “low watermark”</a:t>
            </a:r>
          </a:p>
          <a:p>
            <a:pPr eaLnBrk="1" hangingPunct="1">
              <a:lnSpc>
                <a:spcPct val="80000"/>
              </a:lnSpc>
            </a:pPr>
            <a:r>
              <a:rPr lang="en-US" sz="2800"/>
              <a:t>Simplicity</a:t>
            </a:r>
          </a:p>
          <a:p>
            <a:pPr eaLnBrk="1" hangingPunct="1">
              <a:lnSpc>
                <a:spcPct val="80000"/>
              </a:lnSpc>
            </a:pPr>
            <a:r>
              <a:rPr lang="en-US" sz="2800"/>
              <a:t>Open design (Kerchoffs Principle)</a:t>
            </a:r>
          </a:p>
          <a:p>
            <a:pPr eaLnBrk="1" hangingPunct="1">
              <a:lnSpc>
                <a:spcPct val="80000"/>
              </a:lnSpc>
            </a:pPr>
            <a:r>
              <a:rPr lang="en-US" sz="2800"/>
              <a:t>Complete mediation</a:t>
            </a:r>
          </a:p>
          <a:p>
            <a:pPr eaLnBrk="1" hangingPunct="1">
              <a:lnSpc>
                <a:spcPct val="80000"/>
              </a:lnSpc>
            </a:pPr>
            <a:r>
              <a:rPr lang="en-US" sz="2800"/>
              <a:t>White listing (preferable to black listing)</a:t>
            </a:r>
          </a:p>
          <a:p>
            <a:pPr eaLnBrk="1" hangingPunct="1">
              <a:lnSpc>
                <a:spcPct val="80000"/>
              </a:lnSpc>
            </a:pPr>
            <a:r>
              <a:rPr lang="en-US" sz="2800"/>
              <a:t>Separation</a:t>
            </a:r>
          </a:p>
          <a:p>
            <a:pPr eaLnBrk="1" hangingPunct="1">
              <a:lnSpc>
                <a:spcPct val="80000"/>
              </a:lnSpc>
            </a:pPr>
            <a:r>
              <a:rPr lang="en-US" sz="2800"/>
              <a:t>Ease of use</a:t>
            </a:r>
          </a:p>
          <a:p>
            <a:pPr eaLnBrk="1" hangingPunct="1">
              <a:lnSpc>
                <a:spcPct val="80000"/>
              </a:lnSpc>
            </a:pPr>
            <a:r>
              <a:rPr lang="en-US" sz="2800"/>
              <a:t>But commercial OSs emphasize </a:t>
            </a:r>
            <a:r>
              <a:rPr lang="en-US" sz="2800" b="1">
                <a:solidFill>
                  <a:schemeClr val="accent2"/>
                </a:solidFill>
              </a:rPr>
              <a:t>features</a:t>
            </a:r>
            <a:endParaRPr lang="en-US" sz="2800"/>
          </a:p>
          <a:p>
            <a:pPr lvl="1" eaLnBrk="1" hangingPunct="1">
              <a:lnSpc>
                <a:spcPct val="80000"/>
              </a:lnSpc>
            </a:pPr>
            <a:r>
              <a:rPr lang="en-US" sz="2400"/>
              <a:t>Results in </a:t>
            </a:r>
            <a:r>
              <a:rPr lang="en-US" sz="2400">
                <a:sym typeface="Symbol" charset="2"/>
              </a:rPr>
              <a:t>complexity and poor security</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4EFE6C-EBF5-7D40-83CD-8C62D1C97795}" type="slidenum">
              <a:rPr lang="en-US" smtClean="0">
                <a:latin typeface="Times New Roman" charset="0"/>
              </a:rPr>
              <a:pPr/>
              <a:t>231</a:t>
            </a:fld>
            <a:endParaRPr lang="en-US" smtClean="0">
              <a:latin typeface="Times New Roman" charset="0"/>
            </a:endParaRPr>
          </a:p>
        </p:txBody>
      </p:sp>
      <p:sp>
        <p:nvSpPr>
          <p:cNvPr id="247811" name="Rectangle 2"/>
          <p:cNvSpPr>
            <a:spLocks noGrp="1" noChangeArrowheads="1"/>
          </p:cNvSpPr>
          <p:nvPr>
            <p:ph type="title"/>
          </p:nvPr>
        </p:nvSpPr>
        <p:spPr/>
        <p:txBody>
          <a:bodyPr/>
          <a:lstStyle/>
          <a:p>
            <a:pPr eaLnBrk="1" hangingPunct="1"/>
            <a:r>
              <a:rPr lang="en-US"/>
              <a:t>OS Security</a:t>
            </a:r>
          </a:p>
        </p:txBody>
      </p:sp>
      <p:sp>
        <p:nvSpPr>
          <p:cNvPr id="247812" name="Rectangle 3"/>
          <p:cNvSpPr>
            <a:spLocks noGrp="1" noChangeArrowheads="1"/>
          </p:cNvSpPr>
          <p:nvPr>
            <p:ph type="body" idx="1"/>
          </p:nvPr>
        </p:nvSpPr>
        <p:spPr>
          <a:xfrm>
            <a:off x="685800" y="1828800"/>
            <a:ext cx="7924800" cy="4114800"/>
          </a:xfrm>
        </p:spPr>
        <p:txBody>
          <a:bodyPr/>
          <a:lstStyle/>
          <a:p>
            <a:pPr eaLnBrk="1" hangingPunct="1"/>
            <a:r>
              <a:rPr lang="en-US" sz="2800"/>
              <a:t>Any OS must provide some degree of</a:t>
            </a:r>
          </a:p>
          <a:p>
            <a:pPr lvl="1" eaLnBrk="1" hangingPunct="1"/>
            <a:r>
              <a:rPr lang="en-US" sz="2400"/>
              <a:t>Authentication</a:t>
            </a:r>
          </a:p>
          <a:p>
            <a:pPr lvl="1" eaLnBrk="1" hangingPunct="1"/>
            <a:r>
              <a:rPr lang="en-US" sz="2400"/>
              <a:t>Authorization (users, devices and data)</a:t>
            </a:r>
          </a:p>
          <a:p>
            <a:pPr lvl="1" eaLnBrk="1" hangingPunct="1"/>
            <a:r>
              <a:rPr lang="en-US" sz="2400"/>
              <a:t>Memory protection</a:t>
            </a:r>
          </a:p>
          <a:p>
            <a:pPr lvl="1" eaLnBrk="1" hangingPunct="1"/>
            <a:r>
              <a:rPr lang="en-US" sz="2400"/>
              <a:t>Sharing</a:t>
            </a:r>
          </a:p>
          <a:p>
            <a:pPr lvl="1" eaLnBrk="1" hangingPunct="1"/>
            <a:r>
              <a:rPr lang="en-US" sz="2400"/>
              <a:t>Fairness</a:t>
            </a:r>
          </a:p>
          <a:p>
            <a:pPr lvl="1" eaLnBrk="1" hangingPunct="1"/>
            <a:r>
              <a:rPr lang="en-US" sz="2400"/>
              <a:t>Inter-process communication/synchronization</a:t>
            </a:r>
          </a:p>
          <a:p>
            <a:pPr lvl="1" eaLnBrk="1" hangingPunct="1"/>
            <a:r>
              <a:rPr lang="en-US" sz="2400"/>
              <a:t>OS protection</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F5B9083-9DFB-0845-9507-4D2DCA9DB67C}" type="slidenum">
              <a:rPr lang="en-US" smtClean="0">
                <a:latin typeface="Times New Roman" charset="0"/>
              </a:rPr>
              <a:pPr/>
              <a:t>232</a:t>
            </a:fld>
            <a:endParaRPr lang="en-US" smtClean="0">
              <a:latin typeface="Times New Roman" charset="0"/>
            </a:endParaRPr>
          </a:p>
        </p:txBody>
      </p:sp>
      <p:sp>
        <p:nvSpPr>
          <p:cNvPr id="248835" name="Rectangle 9"/>
          <p:cNvSpPr>
            <a:spLocks noChangeArrowheads="1"/>
          </p:cNvSpPr>
          <p:nvPr/>
        </p:nvSpPr>
        <p:spPr bwMode="auto">
          <a:xfrm>
            <a:off x="1676400" y="3044825"/>
            <a:ext cx="19050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48836" name="Rectangle 18"/>
          <p:cNvSpPr>
            <a:spLocks noChangeArrowheads="1"/>
          </p:cNvSpPr>
          <p:nvPr/>
        </p:nvSpPr>
        <p:spPr bwMode="auto">
          <a:xfrm>
            <a:off x="6099175" y="4648200"/>
            <a:ext cx="2209800" cy="12954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48837" name="Rectangle 15"/>
          <p:cNvSpPr>
            <a:spLocks noChangeArrowheads="1"/>
          </p:cNvSpPr>
          <p:nvPr/>
        </p:nvSpPr>
        <p:spPr bwMode="auto">
          <a:xfrm>
            <a:off x="6172200" y="1828800"/>
            <a:ext cx="2209800" cy="19050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48838" name="Rectangle 2"/>
          <p:cNvSpPr>
            <a:spLocks noGrp="1" noChangeArrowheads="1"/>
          </p:cNvSpPr>
          <p:nvPr>
            <p:ph type="title"/>
          </p:nvPr>
        </p:nvSpPr>
        <p:spPr>
          <a:xfrm>
            <a:off x="685800" y="304800"/>
            <a:ext cx="7772400" cy="1143000"/>
          </a:xfrm>
        </p:spPr>
        <p:txBody>
          <a:bodyPr/>
          <a:lstStyle/>
          <a:p>
            <a:pPr eaLnBrk="1" hangingPunct="1"/>
            <a:r>
              <a:rPr lang="en-US"/>
              <a:t>OS Services</a:t>
            </a:r>
          </a:p>
        </p:txBody>
      </p:sp>
      <p:pic>
        <p:nvPicPr>
          <p:cNvPr id="248839" name="Picture 3" descr="CarGla30.gif                                                   0007DDCBMacintosh HD                   B7464D7A:"/>
          <p:cNvPicPr>
            <a:picLocks noChangeAspect="1" noChangeArrowheads="1"/>
          </p:cNvPicPr>
          <p:nvPr/>
        </p:nvPicPr>
        <p:blipFill>
          <a:blip r:embed="rId2"/>
          <a:srcRect/>
          <a:stretch>
            <a:fillRect/>
          </a:stretch>
        </p:blipFill>
        <p:spPr bwMode="auto">
          <a:xfrm>
            <a:off x="1620838" y="2155825"/>
            <a:ext cx="512762" cy="495300"/>
          </a:xfrm>
          <a:prstGeom prst="rect">
            <a:avLst/>
          </a:prstGeom>
          <a:noFill/>
          <a:ln w="9525">
            <a:noFill/>
            <a:miter lim="800000"/>
            <a:headEnd/>
            <a:tailEnd/>
          </a:ln>
        </p:spPr>
      </p:pic>
      <p:pic>
        <p:nvPicPr>
          <p:cNvPr id="248840" name="Picture 4" descr="CarGla28.gif                                                   0007DDCBMacintosh HD                   B7464D7A:"/>
          <p:cNvPicPr>
            <a:picLocks noChangeAspect="1" noChangeArrowheads="1"/>
          </p:cNvPicPr>
          <p:nvPr/>
        </p:nvPicPr>
        <p:blipFill>
          <a:blip r:embed="rId3"/>
          <a:srcRect/>
          <a:stretch>
            <a:fillRect/>
          </a:stretch>
        </p:blipFill>
        <p:spPr bwMode="auto">
          <a:xfrm>
            <a:off x="2108200" y="2155825"/>
            <a:ext cx="558800" cy="519113"/>
          </a:xfrm>
          <a:prstGeom prst="rect">
            <a:avLst/>
          </a:prstGeom>
          <a:noFill/>
          <a:ln w="9525">
            <a:noFill/>
            <a:miter lim="800000"/>
            <a:headEnd/>
            <a:tailEnd/>
          </a:ln>
        </p:spPr>
      </p:pic>
      <p:pic>
        <p:nvPicPr>
          <p:cNvPr id="248841" name="Picture 5" descr="CarGla34.gif                                                   0007DDCBMacintosh HD                   B7464D7A:"/>
          <p:cNvPicPr>
            <a:picLocks noChangeAspect="1" noChangeArrowheads="1"/>
          </p:cNvPicPr>
          <p:nvPr/>
        </p:nvPicPr>
        <p:blipFill>
          <a:blip r:embed="rId4"/>
          <a:srcRect/>
          <a:stretch>
            <a:fillRect/>
          </a:stretch>
        </p:blipFill>
        <p:spPr bwMode="auto">
          <a:xfrm>
            <a:off x="2667000" y="2155825"/>
            <a:ext cx="523875" cy="506413"/>
          </a:xfrm>
          <a:prstGeom prst="rect">
            <a:avLst/>
          </a:prstGeom>
          <a:noFill/>
          <a:ln w="9525">
            <a:noFill/>
            <a:miter lim="800000"/>
            <a:headEnd/>
            <a:tailEnd/>
          </a:ln>
        </p:spPr>
      </p:pic>
      <p:pic>
        <p:nvPicPr>
          <p:cNvPr id="248842" name="Picture 6" descr="CarGla35.gif                                                   0007DDCBMacintosh HD                   B7464D7A:"/>
          <p:cNvPicPr>
            <a:picLocks noChangeAspect="1" noChangeArrowheads="1"/>
          </p:cNvPicPr>
          <p:nvPr/>
        </p:nvPicPr>
        <p:blipFill>
          <a:blip r:embed="rId5"/>
          <a:srcRect/>
          <a:stretch>
            <a:fillRect/>
          </a:stretch>
        </p:blipFill>
        <p:spPr bwMode="auto">
          <a:xfrm>
            <a:off x="3200400" y="2133600"/>
            <a:ext cx="533400" cy="506413"/>
          </a:xfrm>
          <a:prstGeom prst="rect">
            <a:avLst/>
          </a:prstGeom>
          <a:noFill/>
          <a:ln w="9525">
            <a:noFill/>
            <a:miter lim="800000"/>
            <a:headEnd/>
            <a:tailEnd/>
          </a:ln>
        </p:spPr>
      </p:pic>
      <p:sp>
        <p:nvSpPr>
          <p:cNvPr id="248843" name="Rectangle 7"/>
          <p:cNvSpPr>
            <a:spLocks noChangeArrowheads="1"/>
          </p:cNvSpPr>
          <p:nvPr/>
        </p:nvSpPr>
        <p:spPr bwMode="auto">
          <a:xfrm>
            <a:off x="2286000" y="1687513"/>
            <a:ext cx="825500" cy="446087"/>
          </a:xfrm>
          <a:prstGeom prst="rect">
            <a:avLst/>
          </a:prstGeom>
          <a:noFill/>
          <a:ln w="9525">
            <a:noFill/>
            <a:miter lim="800000"/>
            <a:headEnd/>
            <a:tailEnd/>
          </a:ln>
        </p:spPr>
        <p:txBody>
          <a:bodyPr wrap="none">
            <a:prstTxWarp prst="textNoShape">
              <a:avLst/>
            </a:prstTxWarp>
            <a:spAutoFit/>
          </a:bodyPr>
          <a:lstStyle/>
          <a:p>
            <a:r>
              <a:rPr lang="en-US" sz="2000"/>
              <a:t>users</a:t>
            </a:r>
          </a:p>
        </p:txBody>
      </p:sp>
      <p:sp>
        <p:nvSpPr>
          <p:cNvPr id="248844" name="Rectangle 8"/>
          <p:cNvSpPr>
            <a:spLocks noChangeArrowheads="1"/>
          </p:cNvSpPr>
          <p:nvPr/>
        </p:nvSpPr>
        <p:spPr bwMode="auto">
          <a:xfrm>
            <a:off x="1676400" y="3055938"/>
            <a:ext cx="1946275" cy="446087"/>
          </a:xfrm>
          <a:prstGeom prst="rect">
            <a:avLst/>
          </a:prstGeom>
          <a:noFill/>
          <a:ln w="9525">
            <a:noFill/>
            <a:miter lim="800000"/>
            <a:headEnd/>
            <a:tailEnd/>
          </a:ln>
        </p:spPr>
        <p:txBody>
          <a:bodyPr wrap="none">
            <a:prstTxWarp prst="textNoShape">
              <a:avLst/>
            </a:prstTxWarp>
            <a:spAutoFit/>
          </a:bodyPr>
          <a:lstStyle/>
          <a:p>
            <a:r>
              <a:rPr lang="en-US" sz="2000"/>
              <a:t>User interface</a:t>
            </a:r>
            <a:endParaRPr lang="en-US"/>
          </a:p>
        </p:txBody>
      </p:sp>
      <p:sp>
        <p:nvSpPr>
          <p:cNvPr id="248845" name="Rectangle 10"/>
          <p:cNvSpPr>
            <a:spLocks noChangeArrowheads="1"/>
          </p:cNvSpPr>
          <p:nvPr/>
        </p:nvSpPr>
        <p:spPr bwMode="auto">
          <a:xfrm>
            <a:off x="1525588" y="4046538"/>
            <a:ext cx="2284412" cy="446087"/>
          </a:xfrm>
          <a:prstGeom prst="rect">
            <a:avLst/>
          </a:prstGeom>
          <a:noFill/>
          <a:ln w="9525">
            <a:noFill/>
            <a:miter lim="800000"/>
            <a:headEnd/>
            <a:tailEnd/>
          </a:ln>
        </p:spPr>
        <p:txBody>
          <a:bodyPr wrap="none">
            <a:prstTxWarp prst="textNoShape">
              <a:avLst/>
            </a:prstTxWarp>
            <a:spAutoFit/>
          </a:bodyPr>
          <a:lstStyle/>
          <a:p>
            <a:r>
              <a:rPr lang="en-US" sz="2000"/>
              <a:t>Operating system</a:t>
            </a:r>
            <a:endParaRPr lang="en-US"/>
          </a:p>
        </p:txBody>
      </p:sp>
      <p:sp>
        <p:nvSpPr>
          <p:cNvPr id="248846" name="Rectangle 11"/>
          <p:cNvSpPr>
            <a:spLocks noChangeArrowheads="1"/>
          </p:cNvSpPr>
          <p:nvPr/>
        </p:nvSpPr>
        <p:spPr bwMode="auto">
          <a:xfrm>
            <a:off x="1371600" y="3959225"/>
            <a:ext cx="2514600" cy="6858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8847" name="Line 12"/>
          <p:cNvSpPr>
            <a:spLocks noChangeShapeType="1"/>
          </p:cNvSpPr>
          <p:nvPr/>
        </p:nvSpPr>
        <p:spPr bwMode="auto">
          <a:xfrm flipV="1">
            <a:off x="3886200" y="2743200"/>
            <a:ext cx="2286000" cy="1524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48" name="Rectangle 13"/>
          <p:cNvSpPr>
            <a:spLocks noChangeArrowheads="1"/>
          </p:cNvSpPr>
          <p:nvPr/>
        </p:nvSpPr>
        <p:spPr bwMode="auto">
          <a:xfrm rot="-2034185">
            <a:off x="4495800" y="2982913"/>
            <a:ext cx="1157288" cy="446087"/>
          </a:xfrm>
          <a:prstGeom prst="rect">
            <a:avLst/>
          </a:prstGeom>
          <a:noFill/>
          <a:ln w="9525">
            <a:noFill/>
            <a:miter lim="800000"/>
            <a:headEnd/>
            <a:tailEnd/>
          </a:ln>
        </p:spPr>
        <p:txBody>
          <a:bodyPr wrap="none">
            <a:prstTxWarp prst="textNoShape">
              <a:avLst/>
            </a:prstTxWarp>
            <a:spAutoFit/>
          </a:bodyPr>
          <a:lstStyle/>
          <a:p>
            <a:r>
              <a:rPr lang="en-US" sz="2000"/>
              <a:t>services</a:t>
            </a:r>
          </a:p>
        </p:txBody>
      </p:sp>
      <p:sp>
        <p:nvSpPr>
          <p:cNvPr id="248849" name="Rectangle 14"/>
          <p:cNvSpPr>
            <a:spLocks noChangeArrowheads="1"/>
          </p:cNvSpPr>
          <p:nvPr/>
        </p:nvSpPr>
        <p:spPr bwMode="auto">
          <a:xfrm>
            <a:off x="6257925" y="1882775"/>
            <a:ext cx="2085975" cy="1862138"/>
          </a:xfrm>
          <a:prstGeom prst="rect">
            <a:avLst/>
          </a:prstGeom>
          <a:noFill/>
          <a:ln w="9525">
            <a:noFill/>
            <a:miter lim="800000"/>
            <a:headEnd/>
            <a:tailEnd/>
          </a:ln>
        </p:spPr>
        <p:txBody>
          <a:bodyPr wrap="none">
            <a:prstTxWarp prst="textNoShape">
              <a:avLst/>
            </a:prstTxWarp>
            <a:spAutoFit/>
          </a:bodyPr>
          <a:lstStyle/>
          <a:p>
            <a:r>
              <a:rPr lang="en-US" sz="2000"/>
              <a:t>Synchronization</a:t>
            </a:r>
          </a:p>
          <a:p>
            <a:r>
              <a:rPr lang="en-US" sz="2000"/>
              <a:t>Concurrency</a:t>
            </a:r>
          </a:p>
          <a:p>
            <a:r>
              <a:rPr lang="en-US" sz="2000"/>
              <a:t>Deadlock</a:t>
            </a:r>
          </a:p>
          <a:p>
            <a:r>
              <a:rPr lang="en-US" sz="2000"/>
              <a:t>Communication</a:t>
            </a:r>
          </a:p>
          <a:p>
            <a:r>
              <a:rPr lang="en-US" sz="2000"/>
              <a:t>Audit trail, etc.</a:t>
            </a:r>
          </a:p>
        </p:txBody>
      </p:sp>
      <p:sp>
        <p:nvSpPr>
          <p:cNvPr id="248850" name="Rectangle 16"/>
          <p:cNvSpPr>
            <a:spLocks noChangeArrowheads="1"/>
          </p:cNvSpPr>
          <p:nvPr/>
        </p:nvSpPr>
        <p:spPr bwMode="auto">
          <a:xfrm rot="1070883">
            <a:off x="4333875" y="4887913"/>
            <a:ext cx="1304925" cy="446087"/>
          </a:xfrm>
          <a:prstGeom prst="rect">
            <a:avLst/>
          </a:prstGeom>
          <a:noFill/>
          <a:ln w="9525">
            <a:noFill/>
            <a:miter lim="800000"/>
            <a:headEnd/>
            <a:tailEnd/>
          </a:ln>
        </p:spPr>
        <p:txBody>
          <a:bodyPr wrap="none">
            <a:prstTxWarp prst="textNoShape">
              <a:avLst/>
            </a:prstTxWarp>
            <a:spAutoFit/>
          </a:bodyPr>
          <a:lstStyle/>
          <a:p>
            <a:r>
              <a:rPr lang="en-US" sz="2000"/>
              <a:t>allocation</a:t>
            </a:r>
          </a:p>
        </p:txBody>
      </p:sp>
      <p:sp>
        <p:nvSpPr>
          <p:cNvPr id="248851" name="Rectangle 17"/>
          <p:cNvSpPr>
            <a:spLocks noChangeArrowheads="1"/>
          </p:cNvSpPr>
          <p:nvPr/>
        </p:nvSpPr>
        <p:spPr bwMode="auto">
          <a:xfrm>
            <a:off x="6175375" y="4713288"/>
            <a:ext cx="2206625" cy="1154112"/>
          </a:xfrm>
          <a:prstGeom prst="rect">
            <a:avLst/>
          </a:prstGeom>
          <a:noFill/>
          <a:ln w="9525">
            <a:noFill/>
            <a:miter lim="800000"/>
            <a:headEnd/>
            <a:tailEnd/>
          </a:ln>
        </p:spPr>
        <p:txBody>
          <a:bodyPr wrap="none">
            <a:prstTxWarp prst="textNoShape">
              <a:avLst/>
            </a:prstTxWarp>
            <a:spAutoFit/>
          </a:bodyPr>
          <a:lstStyle/>
          <a:p>
            <a:r>
              <a:rPr lang="en-US" sz="2000"/>
              <a:t>Data, programs,</a:t>
            </a:r>
          </a:p>
          <a:p>
            <a:r>
              <a:rPr lang="en-US" sz="2000"/>
              <a:t>CPU, memory,</a:t>
            </a:r>
          </a:p>
          <a:p>
            <a:r>
              <a:rPr lang="en-US" sz="2000"/>
              <a:t>I/O devices, etc.</a:t>
            </a:r>
          </a:p>
        </p:txBody>
      </p:sp>
      <p:sp>
        <p:nvSpPr>
          <p:cNvPr id="248852" name="Line 19"/>
          <p:cNvSpPr>
            <a:spLocks noChangeShapeType="1"/>
          </p:cNvSpPr>
          <p:nvPr/>
        </p:nvSpPr>
        <p:spPr bwMode="auto">
          <a:xfrm>
            <a:off x="3886200" y="4495800"/>
            <a:ext cx="2209800" cy="762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3" name="Line 20"/>
          <p:cNvSpPr>
            <a:spLocks noChangeShapeType="1"/>
          </p:cNvSpPr>
          <p:nvPr/>
        </p:nvSpPr>
        <p:spPr bwMode="auto">
          <a:xfrm>
            <a:off x="2590800" y="35131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4" name="Line 21"/>
          <p:cNvSpPr>
            <a:spLocks noChangeShapeType="1"/>
          </p:cNvSpPr>
          <p:nvPr/>
        </p:nvSpPr>
        <p:spPr bwMode="auto">
          <a:xfrm>
            <a:off x="18288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5" name="Line 22"/>
          <p:cNvSpPr>
            <a:spLocks noChangeShapeType="1"/>
          </p:cNvSpPr>
          <p:nvPr/>
        </p:nvSpPr>
        <p:spPr bwMode="auto">
          <a:xfrm>
            <a:off x="2362200" y="2674938"/>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6" name="Line 23"/>
          <p:cNvSpPr>
            <a:spLocks noChangeShapeType="1"/>
          </p:cNvSpPr>
          <p:nvPr/>
        </p:nvSpPr>
        <p:spPr bwMode="auto">
          <a:xfrm>
            <a:off x="28956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7" name="Line 24"/>
          <p:cNvSpPr>
            <a:spLocks noChangeShapeType="1"/>
          </p:cNvSpPr>
          <p:nvPr/>
        </p:nvSpPr>
        <p:spPr bwMode="auto">
          <a:xfrm>
            <a:off x="34290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58" name="Rectangle 25"/>
          <p:cNvSpPr>
            <a:spLocks noChangeArrowheads="1"/>
          </p:cNvSpPr>
          <p:nvPr/>
        </p:nvSpPr>
        <p:spPr bwMode="auto">
          <a:xfrm rot="1184823">
            <a:off x="4495800" y="4506913"/>
            <a:ext cx="1263650" cy="446087"/>
          </a:xfrm>
          <a:prstGeom prst="rect">
            <a:avLst/>
          </a:prstGeom>
          <a:noFill/>
          <a:ln w="9525">
            <a:noFill/>
            <a:miter lim="800000"/>
            <a:headEnd/>
            <a:tailEnd/>
          </a:ln>
        </p:spPr>
        <p:txBody>
          <a:bodyPr wrap="none">
            <a:prstTxWarp prst="textNoShape">
              <a:avLst/>
            </a:prstTxWarp>
            <a:spAutoFit/>
          </a:bodyPr>
          <a:lstStyle/>
          <a:p>
            <a:r>
              <a:rPr lang="en-US" sz="2000"/>
              <a:t>Resource</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146BFDC-1416-BD43-B0D4-BEDF691970AE}" type="slidenum">
              <a:rPr lang="en-US" smtClean="0">
                <a:latin typeface="Times New Roman" charset="0"/>
              </a:rPr>
              <a:pPr/>
              <a:t>233</a:t>
            </a:fld>
            <a:endParaRPr lang="en-US" smtClean="0">
              <a:latin typeface="Times New Roman" charset="0"/>
            </a:endParaRPr>
          </a:p>
        </p:txBody>
      </p:sp>
      <p:sp>
        <p:nvSpPr>
          <p:cNvPr id="249859" name="Rectangle 2"/>
          <p:cNvSpPr>
            <a:spLocks noGrp="1" noChangeArrowheads="1"/>
          </p:cNvSpPr>
          <p:nvPr>
            <p:ph type="title"/>
          </p:nvPr>
        </p:nvSpPr>
        <p:spPr>
          <a:xfrm>
            <a:off x="685800" y="533400"/>
            <a:ext cx="7772400" cy="1143000"/>
          </a:xfrm>
        </p:spPr>
        <p:txBody>
          <a:bodyPr/>
          <a:lstStyle/>
          <a:p>
            <a:pPr eaLnBrk="1" hangingPunct="1"/>
            <a:r>
              <a:rPr lang="en-US"/>
              <a:t>Trusted OS</a:t>
            </a:r>
          </a:p>
        </p:txBody>
      </p:sp>
      <p:sp>
        <p:nvSpPr>
          <p:cNvPr id="249860" name="Rectangle 3"/>
          <p:cNvSpPr>
            <a:spLocks noGrp="1" noChangeArrowheads="1"/>
          </p:cNvSpPr>
          <p:nvPr>
            <p:ph type="body" idx="1"/>
          </p:nvPr>
        </p:nvSpPr>
        <p:spPr>
          <a:xfrm>
            <a:off x="685800" y="1828800"/>
            <a:ext cx="7848600" cy="4191000"/>
          </a:xfrm>
        </p:spPr>
        <p:txBody>
          <a:bodyPr/>
          <a:lstStyle/>
          <a:p>
            <a:pPr eaLnBrk="1" hangingPunct="1"/>
            <a:r>
              <a:rPr lang="en-US" sz="2800"/>
              <a:t>A trusted OS also provides some or all of</a:t>
            </a:r>
          </a:p>
          <a:p>
            <a:pPr lvl="1" eaLnBrk="1" hangingPunct="1"/>
            <a:r>
              <a:rPr lang="en-US" sz="2400"/>
              <a:t>User authentication/authorization</a:t>
            </a:r>
          </a:p>
          <a:p>
            <a:pPr lvl="1" eaLnBrk="1" hangingPunct="1"/>
            <a:r>
              <a:rPr lang="en-US" sz="2400"/>
              <a:t>Mandatory access control (</a:t>
            </a:r>
            <a:r>
              <a:rPr lang="en-US" sz="2400" b="1">
                <a:solidFill>
                  <a:schemeClr val="accent2"/>
                </a:solidFill>
              </a:rPr>
              <a:t>MAC</a:t>
            </a:r>
            <a:r>
              <a:rPr lang="en-US" sz="2400"/>
              <a:t>)</a:t>
            </a:r>
          </a:p>
          <a:p>
            <a:pPr lvl="1" eaLnBrk="1" hangingPunct="1"/>
            <a:r>
              <a:rPr lang="en-US" sz="2400"/>
              <a:t>Discretionary access control (</a:t>
            </a:r>
            <a:r>
              <a:rPr lang="en-US" sz="2400" b="1">
                <a:solidFill>
                  <a:schemeClr val="accent2"/>
                </a:solidFill>
              </a:rPr>
              <a:t>DAC</a:t>
            </a:r>
            <a:r>
              <a:rPr lang="en-US" sz="2400"/>
              <a:t>)</a:t>
            </a:r>
          </a:p>
          <a:p>
            <a:pPr lvl="1" eaLnBrk="1" hangingPunct="1"/>
            <a:r>
              <a:rPr lang="en-US" sz="2400"/>
              <a:t>Object reuse protection</a:t>
            </a:r>
          </a:p>
          <a:p>
            <a:pPr lvl="1" eaLnBrk="1" hangingPunct="1"/>
            <a:r>
              <a:rPr lang="en-US" sz="2400"/>
              <a:t>Complete mediation </a:t>
            </a:r>
            <a:r>
              <a:rPr lang="en-US" sz="2400">
                <a:sym typeface="Symbol" charset="2"/>
              </a:rPr>
              <a:t></a:t>
            </a:r>
            <a:r>
              <a:rPr lang="en-US" sz="2400"/>
              <a:t> access control</a:t>
            </a:r>
          </a:p>
          <a:p>
            <a:pPr lvl="1" eaLnBrk="1" hangingPunct="1"/>
            <a:r>
              <a:rPr lang="en-US" sz="2400"/>
              <a:t>Trusted path</a:t>
            </a:r>
          </a:p>
          <a:p>
            <a:pPr lvl="1" eaLnBrk="1" hangingPunct="1"/>
            <a:r>
              <a:rPr lang="en-US" sz="2400"/>
              <a:t>Audit/logs</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A279112-8DCE-4E41-894B-FB241C8A29C7}" type="slidenum">
              <a:rPr lang="en-US" smtClean="0">
                <a:latin typeface="Times New Roman" charset="0"/>
              </a:rPr>
              <a:pPr/>
              <a:t>234</a:t>
            </a:fld>
            <a:endParaRPr lang="en-US" smtClean="0">
              <a:latin typeface="Times New Roman" charset="0"/>
            </a:endParaRPr>
          </a:p>
        </p:txBody>
      </p:sp>
      <p:sp>
        <p:nvSpPr>
          <p:cNvPr id="250883" name="Rectangle 30"/>
          <p:cNvSpPr>
            <a:spLocks noChangeArrowheads="1"/>
          </p:cNvSpPr>
          <p:nvPr/>
        </p:nvSpPr>
        <p:spPr bwMode="auto">
          <a:xfrm rot="370980">
            <a:off x="4267200" y="5181600"/>
            <a:ext cx="1905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50884" name="Rectangle 28"/>
          <p:cNvSpPr>
            <a:spLocks noChangeArrowheads="1"/>
          </p:cNvSpPr>
          <p:nvPr/>
        </p:nvSpPr>
        <p:spPr bwMode="auto">
          <a:xfrm rot="-2392666">
            <a:off x="3962400" y="3048000"/>
            <a:ext cx="1905000" cy="5334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50885" name="Rectangle 26"/>
          <p:cNvSpPr>
            <a:spLocks noChangeArrowheads="1"/>
          </p:cNvSpPr>
          <p:nvPr/>
        </p:nvSpPr>
        <p:spPr bwMode="auto">
          <a:xfrm>
            <a:off x="1676400" y="3505200"/>
            <a:ext cx="1905000" cy="5334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50886" name="Rectangle 9"/>
          <p:cNvSpPr>
            <a:spLocks noChangeArrowheads="1"/>
          </p:cNvSpPr>
          <p:nvPr/>
        </p:nvSpPr>
        <p:spPr bwMode="auto">
          <a:xfrm>
            <a:off x="1676400" y="3044825"/>
            <a:ext cx="19050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50887" name="Rectangle 18"/>
          <p:cNvSpPr>
            <a:spLocks noChangeArrowheads="1"/>
          </p:cNvSpPr>
          <p:nvPr/>
        </p:nvSpPr>
        <p:spPr bwMode="auto">
          <a:xfrm>
            <a:off x="6477000" y="4648200"/>
            <a:ext cx="2209800" cy="12954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50888" name="Rectangle 15"/>
          <p:cNvSpPr>
            <a:spLocks noChangeArrowheads="1"/>
          </p:cNvSpPr>
          <p:nvPr/>
        </p:nvSpPr>
        <p:spPr bwMode="auto">
          <a:xfrm>
            <a:off x="6172200" y="1828800"/>
            <a:ext cx="2209800" cy="19050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250889" name="Rectangle 2"/>
          <p:cNvSpPr>
            <a:spLocks noGrp="1" noChangeArrowheads="1"/>
          </p:cNvSpPr>
          <p:nvPr>
            <p:ph type="title"/>
          </p:nvPr>
        </p:nvSpPr>
        <p:spPr>
          <a:xfrm>
            <a:off x="685800" y="304800"/>
            <a:ext cx="7772400" cy="1143000"/>
          </a:xfrm>
        </p:spPr>
        <p:txBody>
          <a:bodyPr/>
          <a:lstStyle/>
          <a:p>
            <a:pPr eaLnBrk="1" hangingPunct="1"/>
            <a:r>
              <a:rPr lang="en-US"/>
              <a:t>Trusted OS Services</a:t>
            </a:r>
          </a:p>
        </p:txBody>
      </p:sp>
      <p:pic>
        <p:nvPicPr>
          <p:cNvPr id="250890" name="Picture 3" descr="CarGla30.gif                                                   0007DDCBMacintosh HD                   B7464D7A:"/>
          <p:cNvPicPr>
            <a:picLocks noChangeAspect="1" noChangeArrowheads="1"/>
          </p:cNvPicPr>
          <p:nvPr/>
        </p:nvPicPr>
        <p:blipFill>
          <a:blip r:embed="rId2"/>
          <a:srcRect/>
          <a:stretch>
            <a:fillRect/>
          </a:stretch>
        </p:blipFill>
        <p:spPr bwMode="auto">
          <a:xfrm>
            <a:off x="1620838" y="2155825"/>
            <a:ext cx="512762" cy="495300"/>
          </a:xfrm>
          <a:prstGeom prst="rect">
            <a:avLst/>
          </a:prstGeom>
          <a:noFill/>
          <a:ln w="9525">
            <a:noFill/>
            <a:miter lim="800000"/>
            <a:headEnd/>
            <a:tailEnd/>
          </a:ln>
        </p:spPr>
      </p:pic>
      <p:pic>
        <p:nvPicPr>
          <p:cNvPr id="250891" name="Picture 4" descr="CarGla28.gif                                                   0007DDCBMacintosh HD                   B7464D7A:"/>
          <p:cNvPicPr>
            <a:picLocks noChangeAspect="1" noChangeArrowheads="1"/>
          </p:cNvPicPr>
          <p:nvPr/>
        </p:nvPicPr>
        <p:blipFill>
          <a:blip r:embed="rId3"/>
          <a:srcRect/>
          <a:stretch>
            <a:fillRect/>
          </a:stretch>
        </p:blipFill>
        <p:spPr bwMode="auto">
          <a:xfrm>
            <a:off x="2108200" y="2155825"/>
            <a:ext cx="558800" cy="519113"/>
          </a:xfrm>
          <a:prstGeom prst="rect">
            <a:avLst/>
          </a:prstGeom>
          <a:noFill/>
          <a:ln w="9525">
            <a:noFill/>
            <a:miter lim="800000"/>
            <a:headEnd/>
            <a:tailEnd/>
          </a:ln>
        </p:spPr>
      </p:pic>
      <p:pic>
        <p:nvPicPr>
          <p:cNvPr id="250892" name="Picture 5" descr="CarGla34.gif                                                   0007DDCBMacintosh HD                   B7464D7A:"/>
          <p:cNvPicPr>
            <a:picLocks noChangeAspect="1" noChangeArrowheads="1"/>
          </p:cNvPicPr>
          <p:nvPr/>
        </p:nvPicPr>
        <p:blipFill>
          <a:blip r:embed="rId4"/>
          <a:srcRect/>
          <a:stretch>
            <a:fillRect/>
          </a:stretch>
        </p:blipFill>
        <p:spPr bwMode="auto">
          <a:xfrm>
            <a:off x="2667000" y="2155825"/>
            <a:ext cx="523875" cy="506413"/>
          </a:xfrm>
          <a:prstGeom prst="rect">
            <a:avLst/>
          </a:prstGeom>
          <a:noFill/>
          <a:ln w="9525">
            <a:noFill/>
            <a:miter lim="800000"/>
            <a:headEnd/>
            <a:tailEnd/>
          </a:ln>
        </p:spPr>
      </p:pic>
      <p:pic>
        <p:nvPicPr>
          <p:cNvPr id="250893" name="Picture 6" descr="CarGla35.gif                                                   0007DDCBMacintosh HD                   B7464D7A:"/>
          <p:cNvPicPr>
            <a:picLocks noChangeAspect="1" noChangeArrowheads="1"/>
          </p:cNvPicPr>
          <p:nvPr/>
        </p:nvPicPr>
        <p:blipFill>
          <a:blip r:embed="rId5"/>
          <a:srcRect/>
          <a:stretch>
            <a:fillRect/>
          </a:stretch>
        </p:blipFill>
        <p:spPr bwMode="auto">
          <a:xfrm>
            <a:off x="3200400" y="2133600"/>
            <a:ext cx="533400" cy="506413"/>
          </a:xfrm>
          <a:prstGeom prst="rect">
            <a:avLst/>
          </a:prstGeom>
          <a:noFill/>
          <a:ln w="9525">
            <a:noFill/>
            <a:miter lim="800000"/>
            <a:headEnd/>
            <a:tailEnd/>
          </a:ln>
        </p:spPr>
      </p:pic>
      <p:sp>
        <p:nvSpPr>
          <p:cNvPr id="250894" name="Rectangle 7"/>
          <p:cNvSpPr>
            <a:spLocks noChangeArrowheads="1"/>
          </p:cNvSpPr>
          <p:nvPr/>
        </p:nvSpPr>
        <p:spPr bwMode="auto">
          <a:xfrm>
            <a:off x="2286000" y="1687513"/>
            <a:ext cx="825500" cy="446087"/>
          </a:xfrm>
          <a:prstGeom prst="rect">
            <a:avLst/>
          </a:prstGeom>
          <a:noFill/>
          <a:ln w="9525">
            <a:noFill/>
            <a:miter lim="800000"/>
            <a:headEnd/>
            <a:tailEnd/>
          </a:ln>
        </p:spPr>
        <p:txBody>
          <a:bodyPr wrap="none">
            <a:prstTxWarp prst="textNoShape">
              <a:avLst/>
            </a:prstTxWarp>
            <a:spAutoFit/>
          </a:bodyPr>
          <a:lstStyle/>
          <a:p>
            <a:r>
              <a:rPr lang="en-US" sz="2000"/>
              <a:t>users</a:t>
            </a:r>
          </a:p>
        </p:txBody>
      </p:sp>
      <p:sp>
        <p:nvSpPr>
          <p:cNvPr id="250895" name="Rectangle 8"/>
          <p:cNvSpPr>
            <a:spLocks noChangeArrowheads="1"/>
          </p:cNvSpPr>
          <p:nvPr/>
        </p:nvSpPr>
        <p:spPr bwMode="auto">
          <a:xfrm>
            <a:off x="1676400" y="3055938"/>
            <a:ext cx="1946275" cy="446087"/>
          </a:xfrm>
          <a:prstGeom prst="rect">
            <a:avLst/>
          </a:prstGeom>
          <a:noFill/>
          <a:ln w="9525">
            <a:noFill/>
            <a:miter lim="800000"/>
            <a:headEnd/>
            <a:tailEnd/>
          </a:ln>
        </p:spPr>
        <p:txBody>
          <a:bodyPr wrap="none">
            <a:prstTxWarp prst="textNoShape">
              <a:avLst/>
            </a:prstTxWarp>
            <a:spAutoFit/>
          </a:bodyPr>
          <a:lstStyle/>
          <a:p>
            <a:r>
              <a:rPr lang="en-US" sz="2000"/>
              <a:t>User interface</a:t>
            </a:r>
            <a:endParaRPr lang="en-US"/>
          </a:p>
        </p:txBody>
      </p:sp>
      <p:sp>
        <p:nvSpPr>
          <p:cNvPr id="250896" name="Rectangle 10"/>
          <p:cNvSpPr>
            <a:spLocks noChangeArrowheads="1"/>
          </p:cNvSpPr>
          <p:nvPr/>
        </p:nvSpPr>
        <p:spPr bwMode="auto">
          <a:xfrm>
            <a:off x="1525588" y="4572000"/>
            <a:ext cx="2284412" cy="446088"/>
          </a:xfrm>
          <a:prstGeom prst="rect">
            <a:avLst/>
          </a:prstGeom>
          <a:noFill/>
          <a:ln w="9525">
            <a:noFill/>
            <a:miter lim="800000"/>
            <a:headEnd/>
            <a:tailEnd/>
          </a:ln>
        </p:spPr>
        <p:txBody>
          <a:bodyPr wrap="none">
            <a:prstTxWarp prst="textNoShape">
              <a:avLst/>
            </a:prstTxWarp>
            <a:spAutoFit/>
          </a:bodyPr>
          <a:lstStyle/>
          <a:p>
            <a:r>
              <a:rPr lang="en-US" sz="2000"/>
              <a:t>Operating system</a:t>
            </a:r>
            <a:endParaRPr lang="en-US"/>
          </a:p>
        </p:txBody>
      </p:sp>
      <p:sp>
        <p:nvSpPr>
          <p:cNvPr id="250897" name="Rectangle 11"/>
          <p:cNvSpPr>
            <a:spLocks noChangeArrowheads="1"/>
          </p:cNvSpPr>
          <p:nvPr/>
        </p:nvSpPr>
        <p:spPr bwMode="auto">
          <a:xfrm>
            <a:off x="1371600" y="4484688"/>
            <a:ext cx="2514600" cy="6858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50898" name="Line 12"/>
          <p:cNvSpPr>
            <a:spLocks noChangeShapeType="1"/>
          </p:cNvSpPr>
          <p:nvPr/>
        </p:nvSpPr>
        <p:spPr bwMode="auto">
          <a:xfrm flipV="1">
            <a:off x="3886200" y="2743200"/>
            <a:ext cx="228600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899" name="Rectangle 13"/>
          <p:cNvSpPr>
            <a:spLocks noChangeArrowheads="1"/>
          </p:cNvSpPr>
          <p:nvPr/>
        </p:nvSpPr>
        <p:spPr bwMode="auto">
          <a:xfrm rot="-2317582">
            <a:off x="4710113" y="3516313"/>
            <a:ext cx="1157287" cy="446087"/>
          </a:xfrm>
          <a:prstGeom prst="rect">
            <a:avLst/>
          </a:prstGeom>
          <a:noFill/>
          <a:ln w="9525">
            <a:noFill/>
            <a:miter lim="800000"/>
            <a:headEnd/>
            <a:tailEnd/>
          </a:ln>
        </p:spPr>
        <p:txBody>
          <a:bodyPr wrap="none">
            <a:prstTxWarp prst="textNoShape">
              <a:avLst/>
            </a:prstTxWarp>
            <a:spAutoFit/>
          </a:bodyPr>
          <a:lstStyle/>
          <a:p>
            <a:r>
              <a:rPr lang="en-US" sz="2000"/>
              <a:t>services</a:t>
            </a:r>
          </a:p>
        </p:txBody>
      </p:sp>
      <p:sp>
        <p:nvSpPr>
          <p:cNvPr id="250900" name="Rectangle 14"/>
          <p:cNvSpPr>
            <a:spLocks noChangeArrowheads="1"/>
          </p:cNvSpPr>
          <p:nvPr/>
        </p:nvSpPr>
        <p:spPr bwMode="auto">
          <a:xfrm>
            <a:off x="6257925" y="1882775"/>
            <a:ext cx="2085975" cy="1862138"/>
          </a:xfrm>
          <a:prstGeom prst="rect">
            <a:avLst/>
          </a:prstGeom>
          <a:noFill/>
          <a:ln w="9525">
            <a:noFill/>
            <a:miter lim="800000"/>
            <a:headEnd/>
            <a:tailEnd/>
          </a:ln>
        </p:spPr>
        <p:txBody>
          <a:bodyPr wrap="none">
            <a:prstTxWarp prst="textNoShape">
              <a:avLst/>
            </a:prstTxWarp>
            <a:spAutoFit/>
          </a:bodyPr>
          <a:lstStyle/>
          <a:p>
            <a:r>
              <a:rPr lang="en-US" sz="2000"/>
              <a:t>Synchronization</a:t>
            </a:r>
          </a:p>
          <a:p>
            <a:r>
              <a:rPr lang="en-US" sz="2000"/>
              <a:t>Concurrency</a:t>
            </a:r>
          </a:p>
          <a:p>
            <a:r>
              <a:rPr lang="en-US" sz="2000"/>
              <a:t>Deadlock</a:t>
            </a:r>
          </a:p>
          <a:p>
            <a:r>
              <a:rPr lang="en-US" sz="2000"/>
              <a:t>Communication</a:t>
            </a:r>
          </a:p>
          <a:p>
            <a:r>
              <a:rPr lang="en-US" sz="2000"/>
              <a:t>Audit trail, etc.</a:t>
            </a:r>
          </a:p>
        </p:txBody>
      </p:sp>
      <p:sp>
        <p:nvSpPr>
          <p:cNvPr id="250901" name="Rectangle 16"/>
          <p:cNvSpPr>
            <a:spLocks noChangeArrowheads="1"/>
          </p:cNvSpPr>
          <p:nvPr/>
        </p:nvSpPr>
        <p:spPr bwMode="auto">
          <a:xfrm rot="447937">
            <a:off x="4789488" y="4419600"/>
            <a:ext cx="1304925" cy="800100"/>
          </a:xfrm>
          <a:prstGeom prst="rect">
            <a:avLst/>
          </a:prstGeom>
          <a:noFill/>
          <a:ln w="9525">
            <a:noFill/>
            <a:miter lim="800000"/>
            <a:headEnd/>
            <a:tailEnd/>
          </a:ln>
        </p:spPr>
        <p:txBody>
          <a:bodyPr>
            <a:prstTxWarp prst="textNoShape">
              <a:avLst/>
            </a:prstTxWarp>
            <a:spAutoFit/>
          </a:bodyPr>
          <a:lstStyle/>
          <a:p>
            <a:r>
              <a:rPr lang="en-US" sz="2000"/>
              <a:t>Resource</a:t>
            </a:r>
          </a:p>
          <a:p>
            <a:r>
              <a:rPr lang="en-US" sz="2000"/>
              <a:t>allocation</a:t>
            </a:r>
          </a:p>
        </p:txBody>
      </p:sp>
      <p:sp>
        <p:nvSpPr>
          <p:cNvPr id="250902" name="Rectangle 17"/>
          <p:cNvSpPr>
            <a:spLocks noChangeArrowheads="1"/>
          </p:cNvSpPr>
          <p:nvPr/>
        </p:nvSpPr>
        <p:spPr bwMode="auto">
          <a:xfrm>
            <a:off x="6556375" y="4713288"/>
            <a:ext cx="2206625" cy="1154112"/>
          </a:xfrm>
          <a:prstGeom prst="rect">
            <a:avLst/>
          </a:prstGeom>
          <a:noFill/>
          <a:ln w="9525">
            <a:noFill/>
            <a:miter lim="800000"/>
            <a:headEnd/>
            <a:tailEnd/>
          </a:ln>
        </p:spPr>
        <p:txBody>
          <a:bodyPr wrap="none">
            <a:prstTxWarp prst="textNoShape">
              <a:avLst/>
            </a:prstTxWarp>
            <a:spAutoFit/>
          </a:bodyPr>
          <a:lstStyle/>
          <a:p>
            <a:r>
              <a:rPr lang="en-US" sz="2000"/>
              <a:t>Data, programs,</a:t>
            </a:r>
          </a:p>
          <a:p>
            <a:r>
              <a:rPr lang="en-US" sz="2000"/>
              <a:t>CPU, memory,</a:t>
            </a:r>
          </a:p>
          <a:p>
            <a:r>
              <a:rPr lang="en-US" sz="2000"/>
              <a:t>I/O devices, etc.</a:t>
            </a:r>
          </a:p>
        </p:txBody>
      </p:sp>
      <p:sp>
        <p:nvSpPr>
          <p:cNvPr id="250903" name="Line 19"/>
          <p:cNvSpPr>
            <a:spLocks noChangeShapeType="1"/>
          </p:cNvSpPr>
          <p:nvPr/>
        </p:nvSpPr>
        <p:spPr bwMode="auto">
          <a:xfrm>
            <a:off x="3886200" y="4953000"/>
            <a:ext cx="2590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4" name="Line 20"/>
          <p:cNvSpPr>
            <a:spLocks noChangeShapeType="1"/>
          </p:cNvSpPr>
          <p:nvPr/>
        </p:nvSpPr>
        <p:spPr bwMode="auto">
          <a:xfrm>
            <a:off x="2590800" y="40386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5" name="Line 21"/>
          <p:cNvSpPr>
            <a:spLocks noChangeShapeType="1"/>
          </p:cNvSpPr>
          <p:nvPr/>
        </p:nvSpPr>
        <p:spPr bwMode="auto">
          <a:xfrm>
            <a:off x="18288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6" name="Line 22"/>
          <p:cNvSpPr>
            <a:spLocks noChangeShapeType="1"/>
          </p:cNvSpPr>
          <p:nvPr/>
        </p:nvSpPr>
        <p:spPr bwMode="auto">
          <a:xfrm>
            <a:off x="2362200" y="2674938"/>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7" name="Line 23"/>
          <p:cNvSpPr>
            <a:spLocks noChangeShapeType="1"/>
          </p:cNvSpPr>
          <p:nvPr/>
        </p:nvSpPr>
        <p:spPr bwMode="auto">
          <a:xfrm>
            <a:off x="2895600" y="2590800"/>
            <a:ext cx="0" cy="46513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8" name="Line 24"/>
          <p:cNvSpPr>
            <a:spLocks noChangeShapeType="1"/>
          </p:cNvSpPr>
          <p:nvPr/>
        </p:nvSpPr>
        <p:spPr bwMode="auto">
          <a:xfrm>
            <a:off x="3429000" y="2598738"/>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0909" name="Rectangle 25"/>
          <p:cNvSpPr>
            <a:spLocks noChangeArrowheads="1"/>
          </p:cNvSpPr>
          <p:nvPr/>
        </p:nvSpPr>
        <p:spPr bwMode="auto">
          <a:xfrm>
            <a:off x="1676400" y="3581400"/>
            <a:ext cx="1949450" cy="446088"/>
          </a:xfrm>
          <a:prstGeom prst="rect">
            <a:avLst/>
          </a:prstGeom>
          <a:noFill/>
          <a:ln w="9525">
            <a:noFill/>
            <a:miter lim="800000"/>
            <a:headEnd/>
            <a:tailEnd/>
          </a:ln>
        </p:spPr>
        <p:txBody>
          <a:bodyPr wrap="none">
            <a:prstTxWarp prst="textNoShape">
              <a:avLst/>
            </a:prstTxWarp>
            <a:spAutoFit/>
          </a:bodyPr>
          <a:lstStyle/>
          <a:p>
            <a:r>
              <a:rPr lang="en-US" sz="2000">
                <a:solidFill>
                  <a:srgbClr val="FF0000"/>
                </a:solidFill>
              </a:rPr>
              <a:t>Authentication</a:t>
            </a:r>
          </a:p>
        </p:txBody>
      </p:sp>
      <p:sp>
        <p:nvSpPr>
          <p:cNvPr id="250910" name="Rectangle 27"/>
          <p:cNvSpPr>
            <a:spLocks noChangeArrowheads="1"/>
          </p:cNvSpPr>
          <p:nvPr/>
        </p:nvSpPr>
        <p:spPr bwMode="auto">
          <a:xfrm rot="-2390936">
            <a:off x="3962400" y="3048000"/>
            <a:ext cx="1935163" cy="446088"/>
          </a:xfrm>
          <a:prstGeom prst="rect">
            <a:avLst/>
          </a:prstGeom>
          <a:noFill/>
          <a:ln w="9525">
            <a:noFill/>
            <a:miter lim="800000"/>
            <a:headEnd/>
            <a:tailEnd/>
          </a:ln>
        </p:spPr>
        <p:txBody>
          <a:bodyPr wrap="none">
            <a:prstTxWarp prst="textNoShape">
              <a:avLst/>
            </a:prstTxWarp>
            <a:spAutoFit/>
          </a:bodyPr>
          <a:lstStyle/>
          <a:p>
            <a:r>
              <a:rPr lang="en-US" sz="2000">
                <a:solidFill>
                  <a:srgbClr val="FF0000"/>
                </a:solidFill>
              </a:rPr>
              <a:t>Access control</a:t>
            </a:r>
          </a:p>
        </p:txBody>
      </p:sp>
      <p:sp>
        <p:nvSpPr>
          <p:cNvPr id="250911" name="Rectangle 29"/>
          <p:cNvSpPr>
            <a:spLocks noChangeArrowheads="1"/>
          </p:cNvSpPr>
          <p:nvPr/>
        </p:nvSpPr>
        <p:spPr bwMode="auto">
          <a:xfrm rot="417138">
            <a:off x="4267200" y="5268913"/>
            <a:ext cx="1935163" cy="446087"/>
          </a:xfrm>
          <a:prstGeom prst="rect">
            <a:avLst/>
          </a:prstGeom>
          <a:noFill/>
          <a:ln w="9525">
            <a:noFill/>
            <a:miter lim="800000"/>
            <a:headEnd/>
            <a:tailEnd/>
          </a:ln>
        </p:spPr>
        <p:txBody>
          <a:bodyPr wrap="none">
            <a:prstTxWarp prst="textNoShape">
              <a:avLst/>
            </a:prstTxWarp>
            <a:spAutoFit/>
          </a:bodyPr>
          <a:lstStyle/>
          <a:p>
            <a:r>
              <a:rPr lang="en-US" sz="2000">
                <a:solidFill>
                  <a:srgbClr val="FF0000"/>
                </a:solidFill>
              </a:rPr>
              <a:t>Access control</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77DD542-C60E-C545-B5E7-D59FC5B8D8ED}" type="slidenum">
              <a:rPr lang="en-US" smtClean="0">
                <a:latin typeface="Times New Roman" charset="0"/>
              </a:rPr>
              <a:pPr/>
              <a:t>235</a:t>
            </a:fld>
            <a:endParaRPr lang="en-US" smtClean="0">
              <a:latin typeface="Times New Roman" charset="0"/>
            </a:endParaRPr>
          </a:p>
        </p:txBody>
      </p:sp>
      <p:sp>
        <p:nvSpPr>
          <p:cNvPr id="251907" name="Rectangle 2"/>
          <p:cNvSpPr>
            <a:spLocks noGrp="1" noChangeArrowheads="1"/>
          </p:cNvSpPr>
          <p:nvPr>
            <p:ph type="title"/>
          </p:nvPr>
        </p:nvSpPr>
        <p:spPr>
          <a:xfrm>
            <a:off x="685800" y="381000"/>
            <a:ext cx="7772400" cy="1371600"/>
          </a:xfrm>
        </p:spPr>
        <p:txBody>
          <a:bodyPr/>
          <a:lstStyle/>
          <a:p>
            <a:pPr eaLnBrk="1" hangingPunct="1"/>
            <a:r>
              <a:rPr lang="en-US"/>
              <a:t>MAC and DAC</a:t>
            </a:r>
          </a:p>
        </p:txBody>
      </p:sp>
      <p:sp>
        <p:nvSpPr>
          <p:cNvPr id="261123" name="Rectangle 3"/>
          <p:cNvSpPr>
            <a:spLocks noGrp="1" noChangeArrowheads="1"/>
          </p:cNvSpPr>
          <p:nvPr>
            <p:ph type="body" idx="1"/>
          </p:nvPr>
        </p:nvSpPr>
        <p:spPr>
          <a:xfrm>
            <a:off x="685800" y="1828800"/>
            <a:ext cx="7620000" cy="4267200"/>
          </a:xfrm>
        </p:spPr>
        <p:txBody>
          <a:bodyPr/>
          <a:lstStyle/>
          <a:p>
            <a:pPr eaLnBrk="1" hangingPunct="1"/>
            <a:r>
              <a:rPr lang="en-US" sz="2800"/>
              <a:t>Mandatory Access Control (MAC)</a:t>
            </a:r>
          </a:p>
          <a:p>
            <a:pPr lvl="1" eaLnBrk="1" hangingPunct="1"/>
            <a:r>
              <a:rPr lang="en-US" sz="2400"/>
              <a:t>Access not controlled by owner of object</a:t>
            </a:r>
          </a:p>
          <a:p>
            <a:pPr lvl="1" eaLnBrk="1" hangingPunct="1"/>
            <a:r>
              <a:rPr lang="en-US" sz="2400"/>
              <a:t>Example: User does not decide who holds a </a:t>
            </a:r>
            <a:r>
              <a:rPr lang="en-US" sz="2400" b="1">
                <a:latin typeface="Times-Roman" charset="0"/>
              </a:rPr>
              <a:t>TOP SECRET </a:t>
            </a:r>
            <a:r>
              <a:rPr lang="en-US" sz="2400"/>
              <a:t>clearance</a:t>
            </a:r>
          </a:p>
          <a:p>
            <a:pPr eaLnBrk="1" hangingPunct="1"/>
            <a:r>
              <a:rPr lang="en-US" sz="2800"/>
              <a:t>Discretionary Access Control (DAC)</a:t>
            </a:r>
          </a:p>
          <a:p>
            <a:pPr lvl="1" eaLnBrk="1" hangingPunct="1"/>
            <a:r>
              <a:rPr lang="en-US" sz="2400"/>
              <a:t>Owner of object determines access</a:t>
            </a:r>
          </a:p>
          <a:p>
            <a:pPr lvl="1" eaLnBrk="1" hangingPunct="1"/>
            <a:r>
              <a:rPr lang="en-US" sz="2400"/>
              <a:t>Example: UNIX/Windows file protection</a:t>
            </a:r>
          </a:p>
          <a:p>
            <a:pPr eaLnBrk="1" hangingPunct="1"/>
            <a:r>
              <a:rPr lang="en-US" sz="2800"/>
              <a:t>If DAC and MAC both apply, MAC wins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box(out)">
                                      <p:cBhvr>
                                        <p:cTn id="7" dur="500"/>
                                        <p:tgtEl>
                                          <p:spTgt spid="2611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box(out)">
                                      <p:cBhvr>
                                        <p:cTn id="12" dur="500"/>
                                        <p:tgtEl>
                                          <p:spTgt spid="2611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box(out)">
                                      <p:cBhvr>
                                        <p:cTn id="17" dur="500"/>
                                        <p:tgtEl>
                                          <p:spTgt spid="2611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box(out)">
                                      <p:cBhvr>
                                        <p:cTn id="22" dur="500"/>
                                        <p:tgtEl>
                                          <p:spTgt spid="2611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1123">
                                            <p:txEl>
                                              <p:pRg st="4" end="4"/>
                                            </p:txEl>
                                          </p:spTgt>
                                        </p:tgtEl>
                                        <p:attrNameLst>
                                          <p:attrName>style.visibility</p:attrName>
                                        </p:attrNameLst>
                                      </p:cBhvr>
                                      <p:to>
                                        <p:strVal val="visible"/>
                                      </p:to>
                                    </p:set>
                                    <p:animEffect transition="in" filter="box(out)">
                                      <p:cBhvr>
                                        <p:cTn id="27" dur="500"/>
                                        <p:tgtEl>
                                          <p:spTgt spid="2611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1123">
                                            <p:txEl>
                                              <p:pRg st="5" end="5"/>
                                            </p:txEl>
                                          </p:spTgt>
                                        </p:tgtEl>
                                        <p:attrNameLst>
                                          <p:attrName>style.visibility</p:attrName>
                                        </p:attrNameLst>
                                      </p:cBhvr>
                                      <p:to>
                                        <p:strVal val="visible"/>
                                      </p:to>
                                    </p:set>
                                    <p:animEffect transition="in" filter="box(out)">
                                      <p:cBhvr>
                                        <p:cTn id="32" dur="500"/>
                                        <p:tgtEl>
                                          <p:spTgt spid="2611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1123">
                                            <p:txEl>
                                              <p:pRg st="6" end="6"/>
                                            </p:txEl>
                                          </p:spTgt>
                                        </p:tgtEl>
                                        <p:attrNameLst>
                                          <p:attrName>style.visibility</p:attrName>
                                        </p:attrNameLst>
                                      </p:cBhvr>
                                      <p:to>
                                        <p:strVal val="visible"/>
                                      </p:to>
                                    </p:set>
                                    <p:animEffect transition="in" filter="box(out)">
                                      <p:cBhvr>
                                        <p:cTn id="37" dur="500"/>
                                        <p:tgtEl>
                                          <p:spTgt spid="26112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2" autoUpdateAnimBg="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31A01A-1EBB-5644-9019-5B0010D43A84}" type="slidenum">
              <a:rPr lang="en-US" smtClean="0">
                <a:latin typeface="Times New Roman" charset="0"/>
              </a:rPr>
              <a:pPr/>
              <a:t>236</a:t>
            </a:fld>
            <a:endParaRPr lang="en-US" smtClean="0">
              <a:latin typeface="Times New Roman" charset="0"/>
            </a:endParaRPr>
          </a:p>
        </p:txBody>
      </p:sp>
      <p:sp>
        <p:nvSpPr>
          <p:cNvPr id="252931" name="Rectangle 2"/>
          <p:cNvSpPr>
            <a:spLocks noGrp="1" noChangeArrowheads="1"/>
          </p:cNvSpPr>
          <p:nvPr>
            <p:ph type="title"/>
          </p:nvPr>
        </p:nvSpPr>
        <p:spPr/>
        <p:txBody>
          <a:bodyPr/>
          <a:lstStyle/>
          <a:p>
            <a:pPr eaLnBrk="1" hangingPunct="1"/>
            <a:r>
              <a:rPr lang="en-US"/>
              <a:t>Object Reuse Protection</a:t>
            </a:r>
          </a:p>
        </p:txBody>
      </p:sp>
      <p:sp>
        <p:nvSpPr>
          <p:cNvPr id="252932" name="Rectangle 3"/>
          <p:cNvSpPr>
            <a:spLocks noGrp="1" noChangeArrowheads="1"/>
          </p:cNvSpPr>
          <p:nvPr>
            <p:ph type="body" idx="1"/>
          </p:nvPr>
        </p:nvSpPr>
        <p:spPr>
          <a:xfrm>
            <a:off x="685800" y="1905000"/>
            <a:ext cx="7772400" cy="4114800"/>
          </a:xfrm>
        </p:spPr>
        <p:txBody>
          <a:bodyPr/>
          <a:lstStyle/>
          <a:p>
            <a:pPr eaLnBrk="1" hangingPunct="1">
              <a:lnSpc>
                <a:spcPct val="90000"/>
              </a:lnSpc>
            </a:pPr>
            <a:r>
              <a:rPr lang="en-US"/>
              <a:t>OS must prevent leaking of info</a:t>
            </a:r>
          </a:p>
          <a:p>
            <a:pPr eaLnBrk="1" hangingPunct="1">
              <a:lnSpc>
                <a:spcPct val="90000"/>
              </a:lnSpc>
            </a:pPr>
            <a:r>
              <a:rPr lang="en-US"/>
              <a:t>Example</a:t>
            </a:r>
          </a:p>
          <a:p>
            <a:pPr lvl="1" eaLnBrk="1" hangingPunct="1">
              <a:lnSpc>
                <a:spcPct val="90000"/>
              </a:lnSpc>
            </a:pPr>
            <a:r>
              <a:rPr lang="en-US"/>
              <a:t>User creates a file</a:t>
            </a:r>
          </a:p>
          <a:p>
            <a:pPr lvl="1" eaLnBrk="1" hangingPunct="1">
              <a:lnSpc>
                <a:spcPct val="90000"/>
              </a:lnSpc>
            </a:pPr>
            <a:r>
              <a:rPr lang="en-US"/>
              <a:t>Space allocated on disk</a:t>
            </a:r>
          </a:p>
          <a:p>
            <a:pPr lvl="1" eaLnBrk="1" hangingPunct="1">
              <a:lnSpc>
                <a:spcPct val="90000"/>
              </a:lnSpc>
            </a:pPr>
            <a:r>
              <a:rPr lang="en-US"/>
              <a:t>But same space previously used</a:t>
            </a:r>
          </a:p>
          <a:p>
            <a:pPr lvl="1" eaLnBrk="1" hangingPunct="1">
              <a:lnSpc>
                <a:spcPct val="90000"/>
              </a:lnSpc>
            </a:pPr>
            <a:r>
              <a:rPr lang="en-US"/>
              <a:t>“Leftover” bits could leak information</a:t>
            </a:r>
          </a:p>
          <a:p>
            <a:pPr lvl="1" eaLnBrk="1" hangingPunct="1">
              <a:lnSpc>
                <a:spcPct val="90000"/>
              </a:lnSpc>
            </a:pPr>
            <a:r>
              <a:rPr lang="en-US"/>
              <a:t>Magnetic remanence is a related issue</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E62F11B-2F16-5B44-A944-CB9DEA4FE3EA}" type="slidenum">
              <a:rPr lang="en-US" smtClean="0">
                <a:latin typeface="Times New Roman" charset="0"/>
              </a:rPr>
              <a:pPr/>
              <a:t>237</a:t>
            </a:fld>
            <a:endParaRPr lang="en-US" smtClean="0">
              <a:latin typeface="Times New Roman" charset="0"/>
            </a:endParaRPr>
          </a:p>
        </p:txBody>
      </p:sp>
      <p:sp>
        <p:nvSpPr>
          <p:cNvPr id="253955" name="Rectangle 2"/>
          <p:cNvSpPr>
            <a:spLocks noGrp="1" noChangeArrowheads="1"/>
          </p:cNvSpPr>
          <p:nvPr>
            <p:ph type="title"/>
          </p:nvPr>
        </p:nvSpPr>
        <p:spPr>
          <a:xfrm>
            <a:off x="685800" y="457200"/>
            <a:ext cx="7772400" cy="1143000"/>
          </a:xfrm>
        </p:spPr>
        <p:txBody>
          <a:bodyPr/>
          <a:lstStyle/>
          <a:p>
            <a:pPr eaLnBrk="1" hangingPunct="1"/>
            <a:r>
              <a:rPr lang="en-US"/>
              <a:t>Trusted Path</a:t>
            </a:r>
          </a:p>
        </p:txBody>
      </p:sp>
      <p:sp>
        <p:nvSpPr>
          <p:cNvPr id="263171" name="Rectangle 3"/>
          <p:cNvSpPr>
            <a:spLocks noGrp="1" noChangeArrowheads="1"/>
          </p:cNvSpPr>
          <p:nvPr>
            <p:ph type="body" idx="1"/>
          </p:nvPr>
        </p:nvSpPr>
        <p:spPr>
          <a:xfrm>
            <a:off x="685800" y="1524000"/>
            <a:ext cx="7772400" cy="4648200"/>
          </a:xfrm>
        </p:spPr>
        <p:txBody>
          <a:bodyPr/>
          <a:lstStyle/>
          <a:p>
            <a:pPr eaLnBrk="1" hangingPunct="1">
              <a:lnSpc>
                <a:spcPct val="90000"/>
              </a:lnSpc>
            </a:pPr>
            <a:r>
              <a:rPr lang="en-US" sz="2800" dirty="0"/>
              <a:t>Suppose you type in your password</a:t>
            </a:r>
          </a:p>
          <a:p>
            <a:pPr lvl="1" eaLnBrk="1" hangingPunct="1">
              <a:lnSpc>
                <a:spcPct val="90000"/>
              </a:lnSpc>
            </a:pPr>
            <a:r>
              <a:rPr lang="en-US" sz="2400" dirty="0"/>
              <a:t>What happens to the password?</a:t>
            </a:r>
          </a:p>
          <a:p>
            <a:pPr eaLnBrk="1" hangingPunct="1">
              <a:lnSpc>
                <a:spcPct val="90000"/>
              </a:lnSpc>
            </a:pPr>
            <a:r>
              <a:rPr lang="en-US" sz="2800" dirty="0"/>
              <a:t>Depends on the software!</a:t>
            </a:r>
          </a:p>
          <a:p>
            <a:pPr eaLnBrk="1" hangingPunct="1">
              <a:lnSpc>
                <a:spcPct val="90000"/>
              </a:lnSpc>
            </a:pPr>
            <a:r>
              <a:rPr lang="en-US" sz="2800" dirty="0"/>
              <a:t>How can you be sure software is not evil? </a:t>
            </a:r>
          </a:p>
          <a:p>
            <a:pPr eaLnBrk="1" hangingPunct="1">
              <a:lnSpc>
                <a:spcPct val="90000"/>
              </a:lnSpc>
            </a:pPr>
            <a:r>
              <a:rPr lang="en-US" sz="2800" dirty="0"/>
              <a:t>Trusted path </a:t>
            </a:r>
            <a:r>
              <a:rPr lang="en-US" sz="2800" dirty="0" smtClean="0"/>
              <a:t>problem:</a:t>
            </a:r>
          </a:p>
          <a:p>
            <a:pPr lvl="1" eaLnBrk="1" hangingPunct="1">
              <a:lnSpc>
                <a:spcPct val="90000"/>
              </a:lnSpc>
              <a:buFontTx/>
              <a:buNone/>
            </a:pPr>
            <a:r>
              <a:rPr lang="en-US" sz="2000" dirty="0">
                <a:solidFill>
                  <a:srgbClr val="A52A2A"/>
                </a:solidFill>
              </a:rPr>
              <a:t>	</a:t>
            </a:r>
            <a:r>
              <a:rPr lang="en-US" sz="2000" dirty="0">
                <a:solidFill>
                  <a:schemeClr val="tx2"/>
                </a:solidFill>
              </a:rPr>
              <a:t>“I don't  know how to to be confident even of a digital signature I make on my own PC, and I've worked in security for over fifteen years. Checking all of the software in the critical path between the display and the signature software is way beyond my patience. ”</a:t>
            </a:r>
          </a:p>
          <a:p>
            <a:pPr lvl="1" eaLnBrk="1" hangingPunct="1">
              <a:lnSpc>
                <a:spcPct val="90000"/>
              </a:lnSpc>
              <a:buFontTx/>
              <a:buNone/>
            </a:pPr>
            <a:r>
              <a:rPr lang="en-US" sz="2000" dirty="0">
                <a:solidFill>
                  <a:schemeClr val="tx2"/>
                </a:solidFill>
              </a:rPr>
              <a:t>			 </a:t>
            </a:r>
            <a:r>
              <a:rPr lang="en-US" sz="2400" dirty="0" err="1">
                <a:solidFill>
                  <a:schemeClr val="tx2"/>
                </a:solidFill>
                <a:sym typeface="Symbol" charset="2"/>
              </a:rPr>
              <a:t></a:t>
            </a:r>
            <a:r>
              <a:rPr lang="en-US" sz="2000" dirty="0">
                <a:solidFill>
                  <a:schemeClr val="tx2"/>
                </a:solidFill>
              </a:rPr>
              <a:t> Ross Anderson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263171">
                                            <p:txEl>
                                              <p:pRg st="1" end="1"/>
                                            </p:txEl>
                                          </p:spTgt>
                                        </p:tgtEl>
                                        <p:attrNameLst>
                                          <p:attrName>style.visibility</p:attrName>
                                        </p:attrNameLst>
                                      </p:cBhvr>
                                      <p:to>
                                        <p:strVal val="visible"/>
                                      </p:to>
                                    </p:set>
                                    <p:anim calcmode="lin" valueType="num">
                                      <p:cBhvr additive="base">
                                        <p:cTn id="11" dur="500" fill="hold"/>
                                        <p:tgtEl>
                                          <p:spTgt spid="2631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31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3171">
                                            <p:txEl>
                                              <p:pRg st="2" end="2"/>
                                            </p:txEl>
                                          </p:spTgt>
                                        </p:tgtEl>
                                        <p:attrNameLst>
                                          <p:attrName>style.visibility</p:attrName>
                                        </p:attrNameLst>
                                      </p:cBhvr>
                                      <p:to>
                                        <p:strVal val="visible"/>
                                      </p:to>
                                    </p:set>
                                    <p:anim calcmode="lin" valueType="num">
                                      <p:cBhvr additive="base">
                                        <p:cTn id="17" dur="500" fill="hold"/>
                                        <p:tgtEl>
                                          <p:spTgt spid="2631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31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3171">
                                            <p:txEl>
                                              <p:pRg st="3" end="3"/>
                                            </p:txEl>
                                          </p:spTgt>
                                        </p:tgtEl>
                                        <p:attrNameLst>
                                          <p:attrName>style.visibility</p:attrName>
                                        </p:attrNameLst>
                                      </p:cBhvr>
                                      <p:to>
                                        <p:strVal val="visible"/>
                                      </p:to>
                                    </p:set>
                                    <p:anim calcmode="lin" valueType="num">
                                      <p:cBhvr additive="base">
                                        <p:cTn id="23" dur="500" fill="hold"/>
                                        <p:tgtEl>
                                          <p:spTgt spid="26317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31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3171">
                                            <p:txEl>
                                              <p:pRg st="4" end="4"/>
                                            </p:txEl>
                                          </p:spTgt>
                                        </p:tgtEl>
                                        <p:attrNameLst>
                                          <p:attrName>style.visibility</p:attrName>
                                        </p:attrNameLst>
                                      </p:cBhvr>
                                      <p:to>
                                        <p:strVal val="visible"/>
                                      </p:to>
                                    </p:set>
                                    <p:anim calcmode="lin" valueType="num">
                                      <p:cBhvr additive="base">
                                        <p:cTn id="29" dur="500" fill="hold"/>
                                        <p:tgtEl>
                                          <p:spTgt spid="263171">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631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263171">
                                            <p:txEl>
                                              <p:pRg st="5" end="5"/>
                                            </p:txEl>
                                          </p:spTgt>
                                        </p:tgtEl>
                                        <p:attrNameLst>
                                          <p:attrName>style.visibility</p:attrName>
                                        </p:attrNameLst>
                                      </p:cBhvr>
                                      <p:to>
                                        <p:strVal val="visible"/>
                                      </p:to>
                                    </p:set>
                                    <p:anim calcmode="lin" valueType="num">
                                      <p:cBhvr additive="base">
                                        <p:cTn id="33" dur="500" fill="hold"/>
                                        <p:tgtEl>
                                          <p:spTgt spid="26317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631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263171">
                                            <p:txEl>
                                              <p:pRg st="6" end="6"/>
                                            </p:txEl>
                                          </p:spTgt>
                                        </p:tgtEl>
                                        <p:attrNameLst>
                                          <p:attrName>style.visibility</p:attrName>
                                        </p:attrNameLst>
                                      </p:cBhvr>
                                      <p:to>
                                        <p:strVal val="visible"/>
                                      </p:to>
                                    </p:set>
                                    <p:anim calcmode="lin" valueType="num">
                                      <p:cBhvr additive="base">
                                        <p:cTn id="37" dur="500" fill="hold"/>
                                        <p:tgtEl>
                                          <p:spTgt spid="26317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31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2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B26B4E8-C6E5-DD45-9C57-89964F47CBC7}" type="slidenum">
              <a:rPr lang="en-US" smtClean="0">
                <a:latin typeface="Times New Roman" charset="0"/>
              </a:rPr>
              <a:pPr/>
              <a:t>238</a:t>
            </a:fld>
            <a:endParaRPr lang="en-US" smtClean="0">
              <a:latin typeface="Times New Roman" charset="0"/>
            </a:endParaRPr>
          </a:p>
        </p:txBody>
      </p:sp>
      <p:sp>
        <p:nvSpPr>
          <p:cNvPr id="254979" name="Rectangle 2"/>
          <p:cNvSpPr>
            <a:spLocks noGrp="1" noChangeArrowheads="1"/>
          </p:cNvSpPr>
          <p:nvPr>
            <p:ph type="title"/>
          </p:nvPr>
        </p:nvSpPr>
        <p:spPr>
          <a:xfrm>
            <a:off x="685800" y="381000"/>
            <a:ext cx="7772400" cy="1143000"/>
          </a:xfrm>
        </p:spPr>
        <p:txBody>
          <a:bodyPr/>
          <a:lstStyle/>
          <a:p>
            <a:pPr eaLnBrk="1" hangingPunct="1"/>
            <a:r>
              <a:rPr lang="en-US"/>
              <a:t>Audit</a:t>
            </a:r>
          </a:p>
        </p:txBody>
      </p:sp>
      <p:sp>
        <p:nvSpPr>
          <p:cNvPr id="264195" name="Rectangle 3"/>
          <p:cNvSpPr>
            <a:spLocks noGrp="1" noChangeArrowheads="1"/>
          </p:cNvSpPr>
          <p:nvPr>
            <p:ph type="body" idx="1"/>
          </p:nvPr>
        </p:nvSpPr>
        <p:spPr>
          <a:xfrm>
            <a:off x="685800" y="1524000"/>
            <a:ext cx="7772400" cy="4572000"/>
          </a:xfrm>
        </p:spPr>
        <p:txBody>
          <a:bodyPr/>
          <a:lstStyle/>
          <a:p>
            <a:pPr eaLnBrk="1" hangingPunct="1">
              <a:lnSpc>
                <a:spcPct val="90000"/>
              </a:lnSpc>
            </a:pPr>
            <a:r>
              <a:rPr lang="en-US" sz="2800"/>
              <a:t>System should log security-related events</a:t>
            </a:r>
          </a:p>
          <a:p>
            <a:pPr eaLnBrk="1" hangingPunct="1">
              <a:lnSpc>
                <a:spcPct val="90000"/>
              </a:lnSpc>
            </a:pPr>
            <a:r>
              <a:rPr lang="en-US" sz="2800"/>
              <a:t>Necessary for postmortem</a:t>
            </a:r>
          </a:p>
          <a:p>
            <a:pPr eaLnBrk="1" hangingPunct="1">
              <a:lnSpc>
                <a:spcPct val="90000"/>
              </a:lnSpc>
            </a:pPr>
            <a:r>
              <a:rPr lang="en-US" sz="2800"/>
              <a:t>What to log?</a:t>
            </a:r>
          </a:p>
          <a:p>
            <a:pPr lvl="1" eaLnBrk="1" hangingPunct="1">
              <a:lnSpc>
                <a:spcPct val="90000"/>
              </a:lnSpc>
            </a:pPr>
            <a:r>
              <a:rPr lang="en-US" sz="2400"/>
              <a:t>Everything? Who (or what) will look at it?</a:t>
            </a:r>
          </a:p>
          <a:p>
            <a:pPr lvl="1" eaLnBrk="1" hangingPunct="1">
              <a:lnSpc>
                <a:spcPct val="90000"/>
              </a:lnSpc>
            </a:pPr>
            <a:r>
              <a:rPr lang="en-US" sz="2400"/>
              <a:t>Don’t want to overwhelm administrator</a:t>
            </a:r>
          </a:p>
          <a:p>
            <a:pPr lvl="1" eaLnBrk="1" hangingPunct="1">
              <a:lnSpc>
                <a:spcPct val="90000"/>
              </a:lnSpc>
            </a:pPr>
            <a:r>
              <a:rPr lang="en-US" sz="2400"/>
              <a:t>Needle in haystack problem</a:t>
            </a:r>
          </a:p>
          <a:p>
            <a:pPr eaLnBrk="1" hangingPunct="1">
              <a:lnSpc>
                <a:spcPct val="90000"/>
              </a:lnSpc>
            </a:pPr>
            <a:r>
              <a:rPr lang="en-US" sz="2800"/>
              <a:t>Should we log incorrect passwords?</a:t>
            </a:r>
          </a:p>
          <a:p>
            <a:pPr lvl="1" eaLnBrk="1" hangingPunct="1">
              <a:lnSpc>
                <a:spcPct val="90000"/>
              </a:lnSpc>
            </a:pPr>
            <a:r>
              <a:rPr lang="en-US" sz="2400"/>
              <a:t>“Almost” passwords in log file?</a:t>
            </a:r>
          </a:p>
          <a:p>
            <a:pPr eaLnBrk="1" hangingPunct="1">
              <a:lnSpc>
                <a:spcPct val="90000"/>
              </a:lnSpc>
            </a:pPr>
            <a:r>
              <a:rPr lang="en-US" sz="2800"/>
              <a:t>Logging is not a trivial matter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ox(out)">
                                      <p:cBhvr>
                                        <p:cTn id="7" dur="500"/>
                                        <p:tgtEl>
                                          <p:spTgt spid="26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box(out)">
                                      <p:cBhvr>
                                        <p:cTn id="12" dur="500"/>
                                        <p:tgtEl>
                                          <p:spTgt spid="264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box(out)">
                                      <p:cBhvr>
                                        <p:cTn id="17" dur="500"/>
                                        <p:tgtEl>
                                          <p:spTgt spid="264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box(out)">
                                      <p:cBhvr>
                                        <p:cTn id="22" dur="500"/>
                                        <p:tgtEl>
                                          <p:spTgt spid="264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Effect transition="in" filter="box(out)">
                                      <p:cBhvr>
                                        <p:cTn id="27" dur="500"/>
                                        <p:tgtEl>
                                          <p:spTgt spid="264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4195">
                                            <p:txEl>
                                              <p:pRg st="5" end="5"/>
                                            </p:txEl>
                                          </p:spTgt>
                                        </p:tgtEl>
                                        <p:attrNameLst>
                                          <p:attrName>style.visibility</p:attrName>
                                        </p:attrNameLst>
                                      </p:cBhvr>
                                      <p:to>
                                        <p:strVal val="visible"/>
                                      </p:to>
                                    </p:set>
                                    <p:animEffect transition="in" filter="box(out)">
                                      <p:cBhvr>
                                        <p:cTn id="32" dur="500"/>
                                        <p:tgtEl>
                                          <p:spTgt spid="264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4195">
                                            <p:txEl>
                                              <p:pRg st="6" end="6"/>
                                            </p:txEl>
                                          </p:spTgt>
                                        </p:tgtEl>
                                        <p:attrNameLst>
                                          <p:attrName>style.visibility</p:attrName>
                                        </p:attrNameLst>
                                      </p:cBhvr>
                                      <p:to>
                                        <p:strVal val="visible"/>
                                      </p:to>
                                    </p:set>
                                    <p:animEffect transition="in" filter="box(out)">
                                      <p:cBhvr>
                                        <p:cTn id="37" dur="500"/>
                                        <p:tgtEl>
                                          <p:spTgt spid="264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64195">
                                            <p:txEl>
                                              <p:pRg st="7" end="7"/>
                                            </p:txEl>
                                          </p:spTgt>
                                        </p:tgtEl>
                                        <p:attrNameLst>
                                          <p:attrName>style.visibility</p:attrName>
                                        </p:attrNameLst>
                                      </p:cBhvr>
                                      <p:to>
                                        <p:strVal val="visible"/>
                                      </p:to>
                                    </p:set>
                                    <p:animEffect transition="in" filter="box(out)">
                                      <p:cBhvr>
                                        <p:cTn id="42" dur="500"/>
                                        <p:tgtEl>
                                          <p:spTgt spid="264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64195">
                                            <p:txEl>
                                              <p:pRg st="8" end="8"/>
                                            </p:txEl>
                                          </p:spTgt>
                                        </p:tgtEl>
                                        <p:attrNameLst>
                                          <p:attrName>style.visibility</p:attrName>
                                        </p:attrNameLst>
                                      </p:cBhvr>
                                      <p:to>
                                        <p:strVal val="visible"/>
                                      </p:to>
                                    </p:set>
                                    <p:animEffect transition="in" filter="box(out)">
                                      <p:cBhvr>
                                        <p:cTn id="47" dur="500"/>
                                        <p:tgtEl>
                                          <p:spTgt spid="264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bldLvl="2" autoUpdateAnimBg="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03BF8F7-1907-B64F-AE6A-1DA19CE55FF8}" type="slidenum">
              <a:rPr lang="en-US" smtClean="0">
                <a:latin typeface="Times New Roman" charset="0"/>
              </a:rPr>
              <a:pPr/>
              <a:t>239</a:t>
            </a:fld>
            <a:endParaRPr lang="en-US" smtClean="0">
              <a:latin typeface="Times New Roman" charset="0"/>
            </a:endParaRPr>
          </a:p>
        </p:txBody>
      </p:sp>
      <p:sp>
        <p:nvSpPr>
          <p:cNvPr id="256003" name="Rectangle 2"/>
          <p:cNvSpPr>
            <a:spLocks noGrp="1" noChangeArrowheads="1"/>
          </p:cNvSpPr>
          <p:nvPr>
            <p:ph type="title"/>
          </p:nvPr>
        </p:nvSpPr>
        <p:spPr>
          <a:xfrm>
            <a:off x="685800" y="304800"/>
            <a:ext cx="7772400" cy="1143000"/>
          </a:xfrm>
        </p:spPr>
        <p:txBody>
          <a:bodyPr/>
          <a:lstStyle/>
          <a:p>
            <a:pPr eaLnBrk="1" hangingPunct="1"/>
            <a:r>
              <a:rPr lang="en-US"/>
              <a:t>Security Kernel</a:t>
            </a:r>
          </a:p>
        </p:txBody>
      </p:sp>
      <p:sp>
        <p:nvSpPr>
          <p:cNvPr id="256004"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sz="2800" b="1">
                <a:solidFill>
                  <a:schemeClr val="accent2"/>
                </a:solidFill>
              </a:rPr>
              <a:t>Kernel</a:t>
            </a:r>
            <a:r>
              <a:rPr lang="en-US" sz="2800"/>
              <a:t> is the lowest-level part of the OS</a:t>
            </a:r>
          </a:p>
          <a:p>
            <a:pPr eaLnBrk="1" hangingPunct="1">
              <a:lnSpc>
                <a:spcPct val="90000"/>
              </a:lnSpc>
            </a:pPr>
            <a:r>
              <a:rPr lang="en-US" sz="2800"/>
              <a:t>Kernel is responsible for</a:t>
            </a:r>
          </a:p>
          <a:p>
            <a:pPr lvl="1" eaLnBrk="1" hangingPunct="1">
              <a:lnSpc>
                <a:spcPct val="90000"/>
              </a:lnSpc>
            </a:pPr>
            <a:r>
              <a:rPr lang="en-US" sz="2400"/>
              <a:t>Synchronization</a:t>
            </a:r>
          </a:p>
          <a:p>
            <a:pPr lvl="1" eaLnBrk="1" hangingPunct="1">
              <a:lnSpc>
                <a:spcPct val="90000"/>
              </a:lnSpc>
            </a:pPr>
            <a:r>
              <a:rPr lang="en-US" sz="2400"/>
              <a:t>Inter-process communication</a:t>
            </a:r>
          </a:p>
          <a:p>
            <a:pPr lvl="1" eaLnBrk="1" hangingPunct="1">
              <a:lnSpc>
                <a:spcPct val="90000"/>
              </a:lnSpc>
            </a:pPr>
            <a:r>
              <a:rPr lang="en-US" sz="2400"/>
              <a:t>Message passing</a:t>
            </a:r>
          </a:p>
          <a:p>
            <a:pPr lvl="1" eaLnBrk="1" hangingPunct="1">
              <a:lnSpc>
                <a:spcPct val="90000"/>
              </a:lnSpc>
            </a:pPr>
            <a:r>
              <a:rPr lang="en-US" sz="2400"/>
              <a:t>Interrupt handling</a:t>
            </a:r>
          </a:p>
          <a:p>
            <a:pPr eaLnBrk="1" hangingPunct="1">
              <a:lnSpc>
                <a:spcPct val="90000"/>
              </a:lnSpc>
            </a:pPr>
            <a:r>
              <a:rPr lang="en-US" sz="2800"/>
              <a:t>The </a:t>
            </a:r>
            <a:r>
              <a:rPr lang="en-US" sz="2800" b="1">
                <a:solidFill>
                  <a:schemeClr val="accent2"/>
                </a:solidFill>
              </a:rPr>
              <a:t>security kernel</a:t>
            </a:r>
            <a:r>
              <a:rPr lang="en-US" sz="2800"/>
              <a:t> is the part of the kernel that deals with security</a:t>
            </a:r>
          </a:p>
          <a:p>
            <a:pPr eaLnBrk="1" hangingPunct="1">
              <a:lnSpc>
                <a:spcPct val="90000"/>
              </a:lnSpc>
            </a:pPr>
            <a:r>
              <a:rPr lang="en-US" sz="2800"/>
              <a:t>Security kernel contained within the kernel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AD8C283-6B9E-D14F-A5D4-B9C53D6FAA95}" type="slidenum">
              <a:rPr lang="en-US" smtClean="0">
                <a:latin typeface="Times New Roman" charset="0"/>
              </a:rPr>
              <a:pPr/>
              <a:t>24</a:t>
            </a:fld>
            <a:endParaRPr lang="en-US" smtClean="0">
              <a:latin typeface="Times New Roman" charset="0"/>
            </a:endParaRPr>
          </a:p>
        </p:txBody>
      </p:sp>
      <p:sp>
        <p:nvSpPr>
          <p:cNvPr id="36867" name="Rectangle 2"/>
          <p:cNvSpPr>
            <a:spLocks noGrp="1" noChangeArrowheads="1"/>
          </p:cNvSpPr>
          <p:nvPr>
            <p:ph type="title"/>
          </p:nvPr>
        </p:nvSpPr>
        <p:spPr>
          <a:xfrm>
            <a:off x="685800" y="304800"/>
            <a:ext cx="7772400" cy="838200"/>
          </a:xfrm>
        </p:spPr>
        <p:txBody>
          <a:bodyPr/>
          <a:lstStyle/>
          <a:p>
            <a:pPr eaLnBrk="1" hangingPunct="1"/>
            <a:r>
              <a:rPr lang="en-US" dirty="0" smtClean="0"/>
              <a:t>Buffer Overflow Present?</a:t>
            </a:r>
            <a:endParaRPr lang="en-US" dirty="0"/>
          </a:p>
        </p:txBody>
      </p:sp>
      <p:sp>
        <p:nvSpPr>
          <p:cNvPr id="36868" name="Rectangle 3"/>
          <p:cNvSpPr>
            <a:spLocks noGrp="1" noChangeArrowheads="1"/>
          </p:cNvSpPr>
          <p:nvPr>
            <p:ph type="body" idx="1"/>
          </p:nvPr>
        </p:nvSpPr>
        <p:spPr>
          <a:xfrm>
            <a:off x="685800" y="1219200"/>
            <a:ext cx="7772400" cy="1066800"/>
          </a:xfrm>
        </p:spPr>
        <p:txBody>
          <a:bodyPr/>
          <a:lstStyle/>
          <a:p>
            <a:pPr eaLnBrk="1" hangingPunct="1">
              <a:lnSpc>
                <a:spcPct val="90000"/>
              </a:lnSpc>
            </a:pPr>
            <a:r>
              <a:rPr lang="en-US" sz="2800" dirty="0"/>
              <a:t>By trial and error,</a:t>
            </a:r>
            <a:r>
              <a:rPr lang="en-US" sz="2800" dirty="0" smtClean="0"/>
              <a:t> Trudy </a:t>
            </a:r>
            <a:r>
              <a:rPr lang="en-US" sz="2800" dirty="0"/>
              <a:t>discovers apparent buffer overflow</a:t>
            </a:r>
          </a:p>
        </p:txBody>
      </p:sp>
      <p:pic>
        <p:nvPicPr>
          <p:cNvPr id="336900" name="Picture 4" descr="&#10;error2.jpg                                                     00152429Macintosh HD                   B7464D7A:"/>
          <p:cNvPicPr>
            <a:picLocks noChangeAspect="1" noChangeArrowheads="1"/>
          </p:cNvPicPr>
          <p:nvPr/>
        </p:nvPicPr>
        <p:blipFill>
          <a:blip r:embed="rId2"/>
          <a:srcRect/>
          <a:stretch>
            <a:fillRect/>
          </a:stretch>
        </p:blipFill>
        <p:spPr bwMode="auto">
          <a:xfrm>
            <a:off x="1676400" y="3810000"/>
            <a:ext cx="5164138" cy="1246188"/>
          </a:xfrm>
          <a:prstGeom prst="rect">
            <a:avLst/>
          </a:prstGeom>
          <a:noFill/>
          <a:ln w="9525">
            <a:noFill/>
            <a:miter lim="800000"/>
            <a:headEnd/>
            <a:tailEnd/>
          </a:ln>
        </p:spPr>
      </p:pic>
      <p:pic>
        <p:nvPicPr>
          <p:cNvPr id="336901" name="Picture 5" descr="out2.jpg                                                       00152429Macintosh HD                   B7464D7A:"/>
          <p:cNvPicPr>
            <a:picLocks noChangeAspect="1" noChangeArrowheads="1"/>
          </p:cNvPicPr>
          <p:nvPr/>
        </p:nvPicPr>
        <p:blipFill>
          <a:blip r:embed="rId3"/>
          <a:srcRect/>
          <a:stretch>
            <a:fillRect/>
          </a:stretch>
        </p:blipFill>
        <p:spPr bwMode="auto">
          <a:xfrm>
            <a:off x="533400" y="2133600"/>
            <a:ext cx="7543800" cy="1692275"/>
          </a:xfrm>
          <a:prstGeom prst="rect">
            <a:avLst/>
          </a:prstGeom>
          <a:noFill/>
          <a:ln w="9525">
            <a:noFill/>
            <a:miter lim="800000"/>
            <a:headEnd/>
            <a:tailEnd/>
          </a:ln>
        </p:spPr>
      </p:pic>
      <p:sp>
        <p:nvSpPr>
          <p:cNvPr id="336902" name="Rectangle 6"/>
          <p:cNvSpPr>
            <a:spLocks noChangeArrowheads="1"/>
          </p:cNvSpPr>
          <p:nvPr/>
        </p:nvSpPr>
        <p:spPr bwMode="auto">
          <a:xfrm>
            <a:off x="685800" y="5105400"/>
            <a:ext cx="80772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Note that </a:t>
            </a:r>
            <a:r>
              <a:rPr lang="en-US" sz="2800" dirty="0">
                <a:latin typeface="Times-Roman" charset="0"/>
              </a:rPr>
              <a:t>0x41</a:t>
            </a:r>
            <a:r>
              <a:rPr lang="en-US" sz="2800" dirty="0"/>
              <a:t> is</a:t>
            </a:r>
            <a:r>
              <a:rPr lang="en-US" sz="2800" dirty="0" smtClean="0"/>
              <a:t> ASCII for “</a:t>
            </a:r>
            <a:r>
              <a:rPr lang="en-US" sz="2800" dirty="0"/>
              <a:t>A”</a:t>
            </a:r>
          </a:p>
          <a:p>
            <a:pPr marL="342900" indent="-342900">
              <a:lnSpc>
                <a:spcPct val="90000"/>
              </a:lnSpc>
              <a:spcBef>
                <a:spcPct val="20000"/>
              </a:spcBef>
              <a:spcAft>
                <a:spcPts val="600"/>
              </a:spcAft>
              <a:buClr>
                <a:schemeClr val="accent2"/>
              </a:buClr>
              <a:buSzPct val="75000"/>
              <a:buFont typeface="Wingdings" charset="2"/>
              <a:buChar char="q"/>
            </a:pPr>
            <a:r>
              <a:rPr lang="en-US" sz="2800" dirty="0"/>
              <a:t>Looks like </a:t>
            </a:r>
            <a:r>
              <a:rPr lang="en-US" sz="2800" b="1" dirty="0">
                <a:solidFill>
                  <a:schemeClr val="accent2"/>
                </a:solidFill>
                <a:latin typeface="Times-Roman" charset="0"/>
              </a:rPr>
              <a:t>ret</a:t>
            </a:r>
            <a:r>
              <a:rPr lang="en-US" sz="2800" dirty="0"/>
              <a:t> overwritten by 2 bytes!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69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69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6902">
                                            <p:txEl>
                                              <p:pRg st="0" end="0"/>
                                            </p:txEl>
                                          </p:spTgt>
                                        </p:tgtEl>
                                        <p:attrNameLst>
                                          <p:attrName>style.visibility</p:attrName>
                                        </p:attrNameLst>
                                      </p:cBhvr>
                                      <p:to>
                                        <p:strVal val="visible"/>
                                      </p:to>
                                    </p:set>
                                    <p:animEffect transition="in" filter="blinds(horizontal)">
                                      <p:cBhvr>
                                        <p:cTn id="15" dur="500"/>
                                        <p:tgtEl>
                                          <p:spTgt spid="33690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6902">
                                            <p:txEl>
                                              <p:pRg st="1" end="1"/>
                                            </p:txEl>
                                          </p:spTgt>
                                        </p:tgtEl>
                                        <p:attrNameLst>
                                          <p:attrName>style.visibility</p:attrName>
                                        </p:attrNameLst>
                                      </p:cBhvr>
                                      <p:to>
                                        <p:strVal val="visible"/>
                                      </p:to>
                                    </p:set>
                                    <p:animEffect transition="in" filter="blinds(horizontal)">
                                      <p:cBhvr>
                                        <p:cTn id="20" dur="500"/>
                                        <p:tgtEl>
                                          <p:spTgt spid="3369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2" grpId="0" build="p"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DDB7495-1494-E14E-9A43-0CE9091B66A2}" type="slidenum">
              <a:rPr lang="en-US" smtClean="0">
                <a:latin typeface="Times New Roman" charset="0"/>
              </a:rPr>
              <a:pPr/>
              <a:t>240</a:t>
            </a:fld>
            <a:endParaRPr lang="en-US" smtClean="0">
              <a:latin typeface="Times New Roman" charset="0"/>
            </a:endParaRPr>
          </a:p>
        </p:txBody>
      </p:sp>
      <p:sp>
        <p:nvSpPr>
          <p:cNvPr id="257027" name="Rectangle 2"/>
          <p:cNvSpPr>
            <a:spLocks noGrp="1" noChangeArrowheads="1"/>
          </p:cNvSpPr>
          <p:nvPr>
            <p:ph type="title"/>
          </p:nvPr>
        </p:nvSpPr>
        <p:spPr/>
        <p:txBody>
          <a:bodyPr/>
          <a:lstStyle/>
          <a:p>
            <a:pPr eaLnBrk="1" hangingPunct="1"/>
            <a:r>
              <a:rPr lang="en-US"/>
              <a:t>Security Kernel</a:t>
            </a:r>
          </a:p>
        </p:txBody>
      </p:sp>
      <p:sp>
        <p:nvSpPr>
          <p:cNvPr id="257028" name="Rectangle 3"/>
          <p:cNvSpPr>
            <a:spLocks noGrp="1" noChangeArrowheads="1"/>
          </p:cNvSpPr>
          <p:nvPr>
            <p:ph type="body" idx="1"/>
          </p:nvPr>
        </p:nvSpPr>
        <p:spPr>
          <a:xfrm>
            <a:off x="685800" y="1752600"/>
            <a:ext cx="7848600" cy="4343400"/>
          </a:xfrm>
        </p:spPr>
        <p:txBody>
          <a:bodyPr/>
          <a:lstStyle/>
          <a:p>
            <a:pPr eaLnBrk="1" hangingPunct="1"/>
            <a:r>
              <a:rPr lang="en-US" sz="2800"/>
              <a:t>Why have a security kernel?</a:t>
            </a:r>
          </a:p>
          <a:p>
            <a:pPr eaLnBrk="1" hangingPunct="1"/>
            <a:r>
              <a:rPr lang="en-US" sz="2800"/>
              <a:t>All accesses go thru kernel</a:t>
            </a:r>
          </a:p>
          <a:p>
            <a:pPr lvl="1" eaLnBrk="1" hangingPunct="1"/>
            <a:r>
              <a:rPr lang="en-US" sz="2400"/>
              <a:t>Ideal place for access control</a:t>
            </a:r>
          </a:p>
          <a:p>
            <a:pPr eaLnBrk="1" hangingPunct="1"/>
            <a:r>
              <a:rPr lang="en-US" sz="2800"/>
              <a:t>Security-critical functions in one location</a:t>
            </a:r>
          </a:p>
          <a:p>
            <a:pPr lvl="1" eaLnBrk="1" hangingPunct="1"/>
            <a:r>
              <a:rPr lang="en-US" sz="2400"/>
              <a:t>Easier to analyze and test </a:t>
            </a:r>
          </a:p>
          <a:p>
            <a:pPr lvl="1" eaLnBrk="1" hangingPunct="1"/>
            <a:r>
              <a:rPr lang="en-US" sz="2400"/>
              <a:t>Easier to modify</a:t>
            </a:r>
          </a:p>
          <a:p>
            <a:pPr eaLnBrk="1" hangingPunct="1"/>
            <a:r>
              <a:rPr lang="en-US" sz="2800"/>
              <a:t>More difficult for attacker to get in “below” security functions</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88FB0D8-30E7-4444-84EA-F332179D4BF9}" type="slidenum">
              <a:rPr lang="en-US" smtClean="0">
                <a:latin typeface="Times New Roman" charset="0"/>
              </a:rPr>
              <a:pPr/>
              <a:t>241</a:t>
            </a:fld>
            <a:endParaRPr lang="en-US" smtClean="0">
              <a:latin typeface="Times New Roman" charset="0"/>
            </a:endParaRPr>
          </a:p>
        </p:txBody>
      </p:sp>
      <p:sp>
        <p:nvSpPr>
          <p:cNvPr id="258051" name="Rectangle 2"/>
          <p:cNvSpPr>
            <a:spLocks noGrp="1" noChangeArrowheads="1"/>
          </p:cNvSpPr>
          <p:nvPr>
            <p:ph type="title"/>
          </p:nvPr>
        </p:nvSpPr>
        <p:spPr>
          <a:xfrm>
            <a:off x="685800" y="457200"/>
            <a:ext cx="7772400" cy="914400"/>
          </a:xfrm>
        </p:spPr>
        <p:txBody>
          <a:bodyPr/>
          <a:lstStyle/>
          <a:p>
            <a:pPr eaLnBrk="1" hangingPunct="1"/>
            <a:r>
              <a:rPr lang="en-US"/>
              <a:t>Reference Monitor</a:t>
            </a:r>
          </a:p>
        </p:txBody>
      </p:sp>
      <p:sp>
        <p:nvSpPr>
          <p:cNvPr id="258052" name="Rectangle 3"/>
          <p:cNvSpPr>
            <a:spLocks noGrp="1" noChangeArrowheads="1"/>
          </p:cNvSpPr>
          <p:nvPr>
            <p:ph type="body" idx="1"/>
          </p:nvPr>
        </p:nvSpPr>
        <p:spPr>
          <a:xfrm>
            <a:off x="685800" y="1600200"/>
            <a:ext cx="7543800" cy="2362200"/>
          </a:xfrm>
        </p:spPr>
        <p:txBody>
          <a:bodyPr/>
          <a:lstStyle/>
          <a:p>
            <a:pPr eaLnBrk="1" hangingPunct="1">
              <a:lnSpc>
                <a:spcPct val="90000"/>
              </a:lnSpc>
            </a:pPr>
            <a:r>
              <a:rPr lang="en-US" sz="2800"/>
              <a:t>The part of the security kernel that deals with access control</a:t>
            </a:r>
          </a:p>
          <a:p>
            <a:pPr lvl="1" eaLnBrk="1" hangingPunct="1">
              <a:lnSpc>
                <a:spcPct val="90000"/>
              </a:lnSpc>
            </a:pPr>
            <a:r>
              <a:rPr lang="en-US" sz="2400"/>
              <a:t>Mediates access of subjects to objects</a:t>
            </a:r>
          </a:p>
          <a:p>
            <a:pPr lvl="1" eaLnBrk="1" hangingPunct="1">
              <a:lnSpc>
                <a:spcPct val="90000"/>
              </a:lnSpc>
            </a:pPr>
            <a:r>
              <a:rPr lang="en-US" sz="2400"/>
              <a:t>Tamper-resistant </a:t>
            </a:r>
          </a:p>
          <a:p>
            <a:pPr lvl="1" eaLnBrk="1" hangingPunct="1">
              <a:lnSpc>
                <a:spcPct val="90000"/>
              </a:lnSpc>
            </a:pPr>
            <a:r>
              <a:rPr lang="en-US" sz="2400"/>
              <a:t>Analyzable (small, simple, etc.)</a:t>
            </a:r>
          </a:p>
        </p:txBody>
      </p:sp>
      <p:sp>
        <p:nvSpPr>
          <p:cNvPr id="258053" name="Rectangle 4"/>
          <p:cNvSpPr>
            <a:spLocks noChangeArrowheads="1"/>
          </p:cNvSpPr>
          <p:nvPr/>
        </p:nvSpPr>
        <p:spPr bwMode="auto">
          <a:xfrm>
            <a:off x="685800" y="4659313"/>
            <a:ext cx="1346200" cy="517525"/>
          </a:xfrm>
          <a:prstGeom prst="rect">
            <a:avLst/>
          </a:prstGeom>
          <a:noFill/>
          <a:ln w="9525">
            <a:noFill/>
            <a:miter lim="800000"/>
            <a:headEnd/>
            <a:tailEnd/>
          </a:ln>
        </p:spPr>
        <p:txBody>
          <a:bodyPr wrap="none">
            <a:prstTxWarp prst="textNoShape">
              <a:avLst/>
            </a:prstTxWarp>
            <a:spAutoFit/>
          </a:bodyPr>
          <a:lstStyle/>
          <a:p>
            <a:pPr eaLnBrk="0" hangingPunct="0"/>
            <a:r>
              <a:rPr lang="en-US"/>
              <a:t>Objects</a:t>
            </a:r>
          </a:p>
        </p:txBody>
      </p:sp>
      <p:sp>
        <p:nvSpPr>
          <p:cNvPr id="258054" name="Rectangle 5"/>
          <p:cNvSpPr>
            <a:spLocks noChangeArrowheads="1"/>
          </p:cNvSpPr>
          <p:nvPr/>
        </p:nvSpPr>
        <p:spPr bwMode="auto">
          <a:xfrm>
            <a:off x="609600" y="4506913"/>
            <a:ext cx="1600200" cy="838200"/>
          </a:xfrm>
          <a:prstGeom prst="rect">
            <a:avLst/>
          </a:prstGeom>
          <a:solidFill>
            <a:schemeClr val="bg1">
              <a:alpha val="0"/>
            </a:schemeClr>
          </a:solidFill>
          <a:ln w="31750">
            <a:solidFill>
              <a:schemeClr val="tx1"/>
            </a:solidFill>
            <a:miter lim="800000"/>
            <a:headEnd/>
            <a:tailEnd/>
          </a:ln>
        </p:spPr>
        <p:txBody>
          <a:bodyPr wrap="none" anchor="ctr">
            <a:prstTxWarp prst="textNoShape">
              <a:avLst/>
            </a:prstTxWarp>
          </a:bodyPr>
          <a:lstStyle/>
          <a:p>
            <a:endParaRPr lang="en-US"/>
          </a:p>
        </p:txBody>
      </p:sp>
      <p:sp>
        <p:nvSpPr>
          <p:cNvPr id="258055" name="Rectangle 6"/>
          <p:cNvSpPr>
            <a:spLocks noChangeArrowheads="1"/>
          </p:cNvSpPr>
          <p:nvPr/>
        </p:nvSpPr>
        <p:spPr bwMode="auto">
          <a:xfrm>
            <a:off x="6781800" y="4659313"/>
            <a:ext cx="1473200" cy="517525"/>
          </a:xfrm>
          <a:prstGeom prst="rect">
            <a:avLst/>
          </a:prstGeom>
          <a:noFill/>
          <a:ln w="9525">
            <a:noFill/>
            <a:miter lim="800000"/>
            <a:headEnd/>
            <a:tailEnd/>
          </a:ln>
        </p:spPr>
        <p:txBody>
          <a:bodyPr wrap="none">
            <a:prstTxWarp prst="textNoShape">
              <a:avLst/>
            </a:prstTxWarp>
            <a:spAutoFit/>
          </a:bodyPr>
          <a:lstStyle/>
          <a:p>
            <a:pPr eaLnBrk="0" hangingPunct="0"/>
            <a:r>
              <a:rPr lang="en-US"/>
              <a:t>Subjects</a:t>
            </a:r>
          </a:p>
        </p:txBody>
      </p:sp>
      <p:sp>
        <p:nvSpPr>
          <p:cNvPr id="258056" name="Rectangle 7"/>
          <p:cNvSpPr>
            <a:spLocks noChangeArrowheads="1"/>
          </p:cNvSpPr>
          <p:nvPr/>
        </p:nvSpPr>
        <p:spPr bwMode="auto">
          <a:xfrm>
            <a:off x="6629400" y="4506913"/>
            <a:ext cx="1828800" cy="838200"/>
          </a:xfrm>
          <a:prstGeom prst="rect">
            <a:avLst/>
          </a:prstGeom>
          <a:solidFill>
            <a:schemeClr val="bg1">
              <a:alpha val="0"/>
            </a:schemeClr>
          </a:solidFill>
          <a:ln w="31750">
            <a:solidFill>
              <a:schemeClr val="tx1"/>
            </a:solidFill>
            <a:miter lim="800000"/>
            <a:headEnd/>
            <a:tailEnd/>
          </a:ln>
        </p:spPr>
        <p:txBody>
          <a:bodyPr wrap="none" anchor="ctr">
            <a:prstTxWarp prst="textNoShape">
              <a:avLst/>
            </a:prstTxWarp>
          </a:bodyPr>
          <a:lstStyle/>
          <a:p>
            <a:endParaRPr lang="en-US"/>
          </a:p>
        </p:txBody>
      </p:sp>
      <p:sp>
        <p:nvSpPr>
          <p:cNvPr id="258057" name="Rectangle 8"/>
          <p:cNvSpPr>
            <a:spLocks noChangeArrowheads="1"/>
          </p:cNvSpPr>
          <p:nvPr/>
        </p:nvSpPr>
        <p:spPr bwMode="auto">
          <a:xfrm>
            <a:off x="3276600" y="5802313"/>
            <a:ext cx="2401888" cy="446087"/>
          </a:xfrm>
          <a:prstGeom prst="rect">
            <a:avLst/>
          </a:prstGeom>
          <a:noFill/>
          <a:ln w="9525">
            <a:noFill/>
            <a:miter lim="800000"/>
            <a:headEnd/>
            <a:tailEnd/>
          </a:ln>
        </p:spPr>
        <p:txBody>
          <a:bodyPr wrap="none">
            <a:prstTxWarp prst="textNoShape">
              <a:avLst/>
            </a:prstTxWarp>
            <a:spAutoFit/>
          </a:bodyPr>
          <a:lstStyle/>
          <a:p>
            <a:pPr eaLnBrk="0" hangingPunct="0"/>
            <a:r>
              <a:rPr lang="en-US" sz="2000"/>
              <a:t>Reference monitor</a:t>
            </a:r>
            <a:endParaRPr lang="en-US"/>
          </a:p>
        </p:txBody>
      </p:sp>
      <p:sp>
        <p:nvSpPr>
          <p:cNvPr id="267273" name="Line 9"/>
          <p:cNvSpPr>
            <a:spLocks noChangeShapeType="1"/>
          </p:cNvSpPr>
          <p:nvPr/>
        </p:nvSpPr>
        <p:spPr bwMode="auto">
          <a:xfrm flipH="1">
            <a:off x="2362200" y="4735513"/>
            <a:ext cx="4114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67274" name="Line 10"/>
          <p:cNvSpPr>
            <a:spLocks noChangeShapeType="1"/>
          </p:cNvSpPr>
          <p:nvPr/>
        </p:nvSpPr>
        <p:spPr bwMode="auto">
          <a:xfrm>
            <a:off x="2362200" y="5116513"/>
            <a:ext cx="4114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258060" name="Picture 11" descr="Architecture 1739.tiff                                         00118CF0Macintosh HD                   BC93A1CC:"/>
          <p:cNvPicPr>
            <a:picLocks noChangeAspect="1" noChangeArrowheads="1"/>
          </p:cNvPicPr>
          <p:nvPr/>
        </p:nvPicPr>
        <p:blipFill>
          <a:blip r:embed="rId3"/>
          <a:srcRect/>
          <a:stretch>
            <a:fillRect/>
          </a:stretch>
        </p:blipFill>
        <p:spPr bwMode="auto">
          <a:xfrm>
            <a:off x="3657600" y="4049713"/>
            <a:ext cx="1733550" cy="17240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2" fill="hold" grpId="0" nodeType="clickEffect">
                                  <p:stCondLst>
                                    <p:cond delay="0"/>
                                  </p:stCondLst>
                                  <p:childTnLst>
                                    <p:set>
                                      <p:cBhvr>
                                        <p:cTn id="6" dur="1" fill="hold">
                                          <p:stCondLst>
                                            <p:cond delay="499"/>
                                          </p:stCondLst>
                                        </p:cTn>
                                        <p:tgtEl>
                                          <p:spTgt spid="26727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67274"/>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3" grpId="0" animBg="1"/>
      <p:bldP spid="267274" grpId="0" animBg="1"/>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99F2B40-A338-E544-97BE-39AEAA0341D8}" type="slidenum">
              <a:rPr lang="en-US" smtClean="0">
                <a:latin typeface="Times New Roman" charset="0"/>
              </a:rPr>
              <a:pPr/>
              <a:t>242</a:t>
            </a:fld>
            <a:endParaRPr lang="en-US" smtClean="0">
              <a:latin typeface="Times New Roman" charset="0"/>
            </a:endParaRPr>
          </a:p>
        </p:txBody>
      </p:sp>
      <p:sp>
        <p:nvSpPr>
          <p:cNvPr id="259075" name="Rectangle 2"/>
          <p:cNvSpPr>
            <a:spLocks noGrp="1" noChangeArrowheads="1"/>
          </p:cNvSpPr>
          <p:nvPr>
            <p:ph type="title"/>
          </p:nvPr>
        </p:nvSpPr>
        <p:spPr/>
        <p:txBody>
          <a:bodyPr/>
          <a:lstStyle/>
          <a:p>
            <a:pPr eaLnBrk="1" hangingPunct="1"/>
            <a:r>
              <a:rPr lang="en-US"/>
              <a:t>Trusted Computing Base</a:t>
            </a:r>
          </a:p>
        </p:txBody>
      </p:sp>
      <p:sp>
        <p:nvSpPr>
          <p:cNvPr id="259076" name="Rectangle 3"/>
          <p:cNvSpPr>
            <a:spLocks noGrp="1" noChangeArrowheads="1"/>
          </p:cNvSpPr>
          <p:nvPr>
            <p:ph type="body" idx="1"/>
          </p:nvPr>
        </p:nvSpPr>
        <p:spPr>
          <a:xfrm>
            <a:off x="685800" y="1752600"/>
            <a:ext cx="7772400" cy="4343400"/>
          </a:xfrm>
        </p:spPr>
        <p:txBody>
          <a:bodyPr/>
          <a:lstStyle/>
          <a:p>
            <a:pPr eaLnBrk="1" hangingPunct="1">
              <a:lnSpc>
                <a:spcPct val="90000"/>
              </a:lnSpc>
            </a:pPr>
            <a:r>
              <a:rPr lang="en-US" sz="2800" b="1">
                <a:solidFill>
                  <a:schemeClr val="accent2"/>
                </a:solidFill>
              </a:rPr>
              <a:t>TCB</a:t>
            </a:r>
            <a:r>
              <a:rPr lang="en-US" sz="2800"/>
              <a:t> </a:t>
            </a:r>
            <a:r>
              <a:rPr lang="en-US" sz="2800">
                <a:sym typeface="Symbol" charset="2"/>
              </a:rPr>
              <a:t> everything in the OS that we rely on to enforce security</a:t>
            </a:r>
          </a:p>
          <a:p>
            <a:pPr eaLnBrk="1" hangingPunct="1">
              <a:lnSpc>
                <a:spcPct val="90000"/>
              </a:lnSpc>
            </a:pPr>
            <a:r>
              <a:rPr lang="en-US" sz="2800"/>
              <a:t>If everything outside TCB is subverted, trusted OS would still be trusted</a:t>
            </a:r>
          </a:p>
          <a:p>
            <a:pPr eaLnBrk="1" hangingPunct="1">
              <a:lnSpc>
                <a:spcPct val="90000"/>
              </a:lnSpc>
            </a:pPr>
            <a:r>
              <a:rPr lang="en-US" sz="2800"/>
              <a:t>TCB protects users from each other</a:t>
            </a:r>
          </a:p>
          <a:p>
            <a:pPr lvl="1" eaLnBrk="1" hangingPunct="1">
              <a:lnSpc>
                <a:spcPct val="90000"/>
              </a:lnSpc>
            </a:pPr>
            <a:r>
              <a:rPr lang="en-US" sz="2400"/>
              <a:t>Context switching between users</a:t>
            </a:r>
          </a:p>
          <a:p>
            <a:pPr lvl="1" eaLnBrk="1" hangingPunct="1">
              <a:lnSpc>
                <a:spcPct val="90000"/>
              </a:lnSpc>
            </a:pPr>
            <a:r>
              <a:rPr lang="en-US" sz="2400"/>
              <a:t>Shared processes</a:t>
            </a:r>
          </a:p>
          <a:p>
            <a:pPr lvl="1" eaLnBrk="1" hangingPunct="1">
              <a:lnSpc>
                <a:spcPct val="90000"/>
              </a:lnSpc>
            </a:pPr>
            <a:r>
              <a:rPr lang="en-US" sz="2400"/>
              <a:t>Memory protection for users</a:t>
            </a:r>
          </a:p>
          <a:p>
            <a:pPr lvl="1" eaLnBrk="1" hangingPunct="1">
              <a:lnSpc>
                <a:spcPct val="90000"/>
              </a:lnSpc>
            </a:pPr>
            <a:r>
              <a:rPr lang="en-US" sz="2400"/>
              <a:t>I/O operations, etc.</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D615631-6612-A74C-BD65-4D44D66D3C23}" type="slidenum">
              <a:rPr lang="en-US" smtClean="0">
                <a:latin typeface="Times New Roman" charset="0"/>
              </a:rPr>
              <a:pPr/>
              <a:t>243</a:t>
            </a:fld>
            <a:endParaRPr lang="en-US" smtClean="0">
              <a:latin typeface="Times New Roman" charset="0"/>
            </a:endParaRPr>
          </a:p>
        </p:txBody>
      </p:sp>
      <p:sp>
        <p:nvSpPr>
          <p:cNvPr id="260099" name="Rectangle 2"/>
          <p:cNvSpPr>
            <a:spLocks noGrp="1" noChangeArrowheads="1"/>
          </p:cNvSpPr>
          <p:nvPr>
            <p:ph type="title"/>
          </p:nvPr>
        </p:nvSpPr>
        <p:spPr/>
        <p:txBody>
          <a:bodyPr/>
          <a:lstStyle/>
          <a:p>
            <a:pPr eaLnBrk="1" hangingPunct="1"/>
            <a:r>
              <a:rPr lang="en-US"/>
              <a:t>TCB Implementation</a:t>
            </a:r>
          </a:p>
        </p:txBody>
      </p:sp>
      <p:sp>
        <p:nvSpPr>
          <p:cNvPr id="260100" name="Rectangle 3"/>
          <p:cNvSpPr>
            <a:spLocks noGrp="1" noChangeArrowheads="1"/>
          </p:cNvSpPr>
          <p:nvPr>
            <p:ph type="body" idx="1"/>
          </p:nvPr>
        </p:nvSpPr>
        <p:spPr>
          <a:xfrm>
            <a:off x="685800" y="1828800"/>
            <a:ext cx="7772400" cy="4343400"/>
          </a:xfrm>
        </p:spPr>
        <p:txBody>
          <a:bodyPr/>
          <a:lstStyle/>
          <a:p>
            <a:pPr eaLnBrk="1" hangingPunct="1"/>
            <a:r>
              <a:rPr lang="en-US" sz="2800"/>
              <a:t>Security may occur many places within OS</a:t>
            </a:r>
          </a:p>
          <a:p>
            <a:pPr eaLnBrk="1" hangingPunct="1"/>
            <a:r>
              <a:rPr lang="en-US" sz="2800"/>
              <a:t>Ideally, design security kernel first, and build the OS around it</a:t>
            </a:r>
          </a:p>
          <a:p>
            <a:pPr lvl="1" eaLnBrk="1" hangingPunct="1"/>
            <a:r>
              <a:rPr lang="en-US" sz="2400"/>
              <a:t>Reality is usually the other way around</a:t>
            </a:r>
          </a:p>
          <a:p>
            <a:pPr eaLnBrk="1" hangingPunct="1"/>
            <a:r>
              <a:rPr lang="en-US" sz="2800"/>
              <a:t>Example of a trusted OS: </a:t>
            </a:r>
            <a:r>
              <a:rPr lang="en-US" sz="2800" b="1">
                <a:solidFill>
                  <a:schemeClr val="hlink"/>
                </a:solidFill>
              </a:rPr>
              <a:t>SCOMP</a:t>
            </a:r>
            <a:endParaRPr lang="en-US" sz="2800"/>
          </a:p>
          <a:p>
            <a:pPr lvl="1" eaLnBrk="1" hangingPunct="1"/>
            <a:r>
              <a:rPr lang="en-US" sz="2400"/>
              <a:t>Developed by Honeywell</a:t>
            </a:r>
          </a:p>
          <a:p>
            <a:pPr lvl="1" eaLnBrk="1" hangingPunct="1"/>
            <a:r>
              <a:rPr lang="en-US" sz="2400"/>
              <a:t>Less than 10,000 LOC in SCOMP security kernel</a:t>
            </a:r>
          </a:p>
          <a:p>
            <a:pPr lvl="1" eaLnBrk="1" hangingPunct="1"/>
            <a:r>
              <a:rPr lang="en-US" sz="2400"/>
              <a:t>Win XP has 40,000,000 lines of code! </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00813B1-8201-DF4D-9A03-A738735C1E64}" type="slidenum">
              <a:rPr lang="en-US" smtClean="0">
                <a:latin typeface="Times New Roman" charset="0"/>
              </a:rPr>
              <a:pPr/>
              <a:t>244</a:t>
            </a:fld>
            <a:endParaRPr lang="en-US" smtClean="0">
              <a:latin typeface="Times New Roman" charset="0"/>
            </a:endParaRPr>
          </a:p>
        </p:txBody>
      </p:sp>
      <p:sp>
        <p:nvSpPr>
          <p:cNvPr id="261123" name="Rectangle 2"/>
          <p:cNvSpPr>
            <a:spLocks noGrp="1" noChangeArrowheads="1"/>
          </p:cNvSpPr>
          <p:nvPr>
            <p:ph type="title"/>
          </p:nvPr>
        </p:nvSpPr>
        <p:spPr>
          <a:xfrm>
            <a:off x="685800" y="304800"/>
            <a:ext cx="7772400" cy="990600"/>
          </a:xfrm>
        </p:spPr>
        <p:txBody>
          <a:bodyPr/>
          <a:lstStyle/>
          <a:p>
            <a:pPr eaLnBrk="1" hangingPunct="1"/>
            <a:r>
              <a:rPr lang="en-US"/>
              <a:t>Poor TCB Design</a:t>
            </a:r>
          </a:p>
        </p:txBody>
      </p:sp>
      <p:sp>
        <p:nvSpPr>
          <p:cNvPr id="261124" name="Oval 3"/>
          <p:cNvSpPr>
            <a:spLocks noChangeArrowheads="1"/>
          </p:cNvSpPr>
          <p:nvPr/>
        </p:nvSpPr>
        <p:spPr bwMode="auto">
          <a:xfrm>
            <a:off x="2667000" y="2895600"/>
            <a:ext cx="914400" cy="9144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5" name="Oval 4"/>
          <p:cNvSpPr>
            <a:spLocks noChangeArrowheads="1"/>
          </p:cNvSpPr>
          <p:nvPr/>
        </p:nvSpPr>
        <p:spPr bwMode="auto">
          <a:xfrm>
            <a:off x="2133600" y="2438400"/>
            <a:ext cx="1905000" cy="18288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6" name="Oval 5"/>
          <p:cNvSpPr>
            <a:spLocks noChangeArrowheads="1"/>
          </p:cNvSpPr>
          <p:nvPr/>
        </p:nvSpPr>
        <p:spPr bwMode="auto">
          <a:xfrm>
            <a:off x="1676400" y="1981200"/>
            <a:ext cx="2819400" cy="27432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7" name="Oval 6"/>
          <p:cNvSpPr>
            <a:spLocks noChangeArrowheads="1"/>
          </p:cNvSpPr>
          <p:nvPr/>
        </p:nvSpPr>
        <p:spPr bwMode="auto">
          <a:xfrm>
            <a:off x="1143000" y="1447800"/>
            <a:ext cx="3886200" cy="38100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1128" name="Rectangle 7"/>
          <p:cNvSpPr>
            <a:spLocks noChangeArrowheads="1"/>
          </p:cNvSpPr>
          <p:nvPr/>
        </p:nvSpPr>
        <p:spPr bwMode="auto">
          <a:xfrm>
            <a:off x="5867400" y="1939925"/>
            <a:ext cx="2703513" cy="1793875"/>
          </a:xfrm>
          <a:prstGeom prst="rect">
            <a:avLst/>
          </a:prstGeom>
          <a:noFill/>
          <a:ln w="9525">
            <a:noFill/>
            <a:miter lim="800000"/>
            <a:headEnd/>
            <a:tailEnd/>
          </a:ln>
        </p:spPr>
        <p:txBody>
          <a:bodyPr wrap="none">
            <a:prstTxWarp prst="textNoShape">
              <a:avLst/>
            </a:prstTxWarp>
            <a:spAutoFit/>
          </a:bodyPr>
          <a:lstStyle/>
          <a:p>
            <a:r>
              <a:rPr lang="en-US"/>
              <a:t>Hardware</a:t>
            </a:r>
          </a:p>
          <a:p>
            <a:r>
              <a:rPr lang="en-US"/>
              <a:t>OS kernel</a:t>
            </a:r>
          </a:p>
          <a:p>
            <a:r>
              <a:rPr lang="en-US"/>
              <a:t>Operating system</a:t>
            </a:r>
          </a:p>
          <a:p>
            <a:r>
              <a:rPr lang="en-US"/>
              <a:t>User space</a:t>
            </a:r>
          </a:p>
        </p:txBody>
      </p:sp>
      <p:sp>
        <p:nvSpPr>
          <p:cNvPr id="261129" name="Line 8"/>
          <p:cNvSpPr>
            <a:spLocks noChangeShapeType="1"/>
          </p:cNvSpPr>
          <p:nvPr/>
        </p:nvSpPr>
        <p:spPr bwMode="auto">
          <a:xfrm flipH="1">
            <a:off x="3200400" y="2209800"/>
            <a:ext cx="2667000" cy="11430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0" name="Line 9"/>
          <p:cNvSpPr>
            <a:spLocks noChangeShapeType="1"/>
          </p:cNvSpPr>
          <p:nvPr/>
        </p:nvSpPr>
        <p:spPr bwMode="auto">
          <a:xfrm flipH="1">
            <a:off x="3733800" y="2667000"/>
            <a:ext cx="2133600" cy="6858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1" name="Line 10"/>
          <p:cNvSpPr>
            <a:spLocks noChangeShapeType="1"/>
          </p:cNvSpPr>
          <p:nvPr/>
        </p:nvSpPr>
        <p:spPr bwMode="auto">
          <a:xfrm flipH="1">
            <a:off x="4191000" y="3048000"/>
            <a:ext cx="1676400" cy="4572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2" name="Line 11"/>
          <p:cNvSpPr>
            <a:spLocks noChangeShapeType="1"/>
          </p:cNvSpPr>
          <p:nvPr/>
        </p:nvSpPr>
        <p:spPr bwMode="auto">
          <a:xfrm flipH="1">
            <a:off x="4648200" y="3505200"/>
            <a:ext cx="1219200" cy="228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1133" name="Oval 12"/>
          <p:cNvSpPr>
            <a:spLocks noChangeArrowheads="1"/>
          </p:cNvSpPr>
          <p:nvPr/>
        </p:nvSpPr>
        <p:spPr bwMode="auto">
          <a:xfrm>
            <a:off x="5181600" y="46482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4" name="Rectangle 13"/>
          <p:cNvSpPr>
            <a:spLocks noChangeArrowheads="1"/>
          </p:cNvSpPr>
          <p:nvPr/>
        </p:nvSpPr>
        <p:spPr bwMode="auto">
          <a:xfrm>
            <a:off x="5486400" y="4495800"/>
            <a:ext cx="3303588" cy="446088"/>
          </a:xfrm>
          <a:prstGeom prst="rect">
            <a:avLst/>
          </a:prstGeom>
          <a:noFill/>
          <a:ln w="9525">
            <a:noFill/>
            <a:miter lim="800000"/>
            <a:headEnd/>
            <a:tailEnd/>
          </a:ln>
        </p:spPr>
        <p:txBody>
          <a:bodyPr wrap="none">
            <a:prstTxWarp prst="textNoShape">
              <a:avLst/>
            </a:prstTxWarp>
            <a:spAutoFit/>
          </a:bodyPr>
          <a:lstStyle/>
          <a:p>
            <a:r>
              <a:rPr lang="en-US" sz="2000"/>
              <a:t>Security critical activities</a:t>
            </a:r>
            <a:endParaRPr lang="en-US"/>
          </a:p>
        </p:txBody>
      </p:sp>
      <p:sp>
        <p:nvSpPr>
          <p:cNvPr id="261135" name="Oval 14"/>
          <p:cNvSpPr>
            <a:spLocks noChangeArrowheads="1"/>
          </p:cNvSpPr>
          <p:nvPr/>
        </p:nvSpPr>
        <p:spPr bwMode="auto">
          <a:xfrm>
            <a:off x="3276600" y="21336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6" name="Oval 15"/>
          <p:cNvSpPr>
            <a:spLocks noChangeArrowheads="1"/>
          </p:cNvSpPr>
          <p:nvPr/>
        </p:nvSpPr>
        <p:spPr bwMode="auto">
          <a:xfrm>
            <a:off x="2438400" y="36576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7" name="Oval 16"/>
          <p:cNvSpPr>
            <a:spLocks noChangeArrowheads="1"/>
          </p:cNvSpPr>
          <p:nvPr/>
        </p:nvSpPr>
        <p:spPr bwMode="auto">
          <a:xfrm>
            <a:off x="2057400" y="25146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8" name="Oval 17"/>
          <p:cNvSpPr>
            <a:spLocks noChangeArrowheads="1"/>
          </p:cNvSpPr>
          <p:nvPr/>
        </p:nvSpPr>
        <p:spPr bwMode="auto">
          <a:xfrm>
            <a:off x="2819400" y="20574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39" name="Oval 18"/>
          <p:cNvSpPr>
            <a:spLocks noChangeArrowheads="1"/>
          </p:cNvSpPr>
          <p:nvPr/>
        </p:nvSpPr>
        <p:spPr bwMode="auto">
          <a:xfrm>
            <a:off x="3429000" y="42672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40" name="Oval 19"/>
          <p:cNvSpPr>
            <a:spLocks noChangeArrowheads="1"/>
          </p:cNvSpPr>
          <p:nvPr/>
        </p:nvSpPr>
        <p:spPr bwMode="auto">
          <a:xfrm>
            <a:off x="2819400" y="3886200"/>
            <a:ext cx="228600" cy="228600"/>
          </a:xfrm>
          <a:prstGeom prst="ellipse">
            <a:avLst/>
          </a:prstGeom>
          <a:solidFill>
            <a:srgbClr val="53FF07"/>
          </a:solidFill>
          <a:ln w="9525">
            <a:solidFill>
              <a:schemeClr val="tx1"/>
            </a:solidFill>
            <a:round/>
            <a:headEnd/>
            <a:tailEnd/>
          </a:ln>
        </p:spPr>
        <p:txBody>
          <a:bodyPr wrap="none" anchor="ctr">
            <a:prstTxWarp prst="textNoShape">
              <a:avLst/>
            </a:prstTxWarp>
          </a:bodyPr>
          <a:lstStyle/>
          <a:p>
            <a:endParaRPr lang="en-US"/>
          </a:p>
        </p:txBody>
      </p:sp>
      <p:sp>
        <p:nvSpPr>
          <p:cNvPr id="261141" name="Rectangle 20"/>
          <p:cNvSpPr>
            <a:spLocks noChangeArrowheads="1"/>
          </p:cNvSpPr>
          <p:nvPr/>
        </p:nvSpPr>
        <p:spPr bwMode="auto">
          <a:xfrm>
            <a:off x="1066800" y="5486400"/>
            <a:ext cx="5556250" cy="587375"/>
          </a:xfrm>
          <a:prstGeom prst="rect">
            <a:avLst/>
          </a:prstGeom>
          <a:noFill/>
          <a:ln w="9525">
            <a:noFill/>
            <a:miter lim="800000"/>
            <a:headEnd/>
            <a:tailEnd/>
          </a:ln>
        </p:spPr>
        <p:txBody>
          <a:bodyPr wrap="none">
            <a:prstTxWarp prst="textNoShape">
              <a:avLst/>
            </a:prstTxWarp>
            <a:spAutoFit/>
          </a:bodyPr>
          <a:lstStyle/>
          <a:p>
            <a:r>
              <a:rPr lang="en-US" sz="2800"/>
              <a:t>Problem: No clear security </a:t>
            </a:r>
            <a:r>
              <a:rPr lang="en-US" sz="2800" b="1">
                <a:solidFill>
                  <a:schemeClr val="accent2"/>
                </a:solidFill>
              </a:rPr>
              <a:t>layer</a:t>
            </a:r>
            <a:endParaRPr lang="en-US" sz="280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6DBC93E-0C3F-1847-B079-E0BC56529C0D}" type="slidenum">
              <a:rPr lang="en-US" smtClean="0">
                <a:latin typeface="Times New Roman" charset="0"/>
              </a:rPr>
              <a:pPr/>
              <a:t>245</a:t>
            </a:fld>
            <a:endParaRPr lang="en-US" smtClean="0">
              <a:latin typeface="Times New Roman" charset="0"/>
            </a:endParaRPr>
          </a:p>
        </p:txBody>
      </p:sp>
      <p:sp>
        <p:nvSpPr>
          <p:cNvPr id="262147" name="Rectangle 2"/>
          <p:cNvSpPr>
            <a:spLocks noGrp="1" noChangeArrowheads="1"/>
          </p:cNvSpPr>
          <p:nvPr>
            <p:ph type="title"/>
          </p:nvPr>
        </p:nvSpPr>
        <p:spPr>
          <a:xfrm>
            <a:off x="685800" y="304800"/>
            <a:ext cx="7772400" cy="990600"/>
          </a:xfrm>
        </p:spPr>
        <p:txBody>
          <a:bodyPr/>
          <a:lstStyle/>
          <a:p>
            <a:pPr eaLnBrk="1" hangingPunct="1"/>
            <a:r>
              <a:rPr lang="en-US"/>
              <a:t>Better TCB Design</a:t>
            </a:r>
          </a:p>
        </p:txBody>
      </p:sp>
      <p:sp>
        <p:nvSpPr>
          <p:cNvPr id="262148" name="Oval 3"/>
          <p:cNvSpPr>
            <a:spLocks noChangeArrowheads="1"/>
          </p:cNvSpPr>
          <p:nvPr/>
        </p:nvSpPr>
        <p:spPr bwMode="auto">
          <a:xfrm>
            <a:off x="2133600" y="2514600"/>
            <a:ext cx="1905000" cy="1828800"/>
          </a:xfrm>
          <a:prstGeom prst="ellipse">
            <a:avLst/>
          </a:prstGeom>
          <a:solidFill>
            <a:srgbClr val="53FF07"/>
          </a:solidFill>
          <a:ln w="38100">
            <a:solidFill>
              <a:schemeClr val="tx1"/>
            </a:solidFill>
            <a:round/>
            <a:headEnd/>
            <a:tailEnd/>
          </a:ln>
        </p:spPr>
        <p:txBody>
          <a:bodyPr wrap="none" anchor="ctr">
            <a:prstTxWarp prst="textNoShape">
              <a:avLst/>
            </a:prstTxWarp>
          </a:bodyPr>
          <a:lstStyle/>
          <a:p>
            <a:endParaRPr lang="en-US"/>
          </a:p>
        </p:txBody>
      </p:sp>
      <p:sp>
        <p:nvSpPr>
          <p:cNvPr id="262149" name="Oval 4"/>
          <p:cNvSpPr>
            <a:spLocks noChangeArrowheads="1"/>
          </p:cNvSpPr>
          <p:nvPr/>
        </p:nvSpPr>
        <p:spPr bwMode="auto">
          <a:xfrm>
            <a:off x="1635125" y="2057400"/>
            <a:ext cx="2819400" cy="27432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2150" name="Oval 5"/>
          <p:cNvSpPr>
            <a:spLocks noChangeArrowheads="1"/>
          </p:cNvSpPr>
          <p:nvPr/>
        </p:nvSpPr>
        <p:spPr bwMode="auto">
          <a:xfrm>
            <a:off x="1143000" y="1524000"/>
            <a:ext cx="3886200" cy="3810000"/>
          </a:xfrm>
          <a:prstGeom prst="ellipse">
            <a:avLst/>
          </a:prstGeom>
          <a:solidFill>
            <a:schemeClr val="bg1">
              <a:alpha val="0"/>
            </a:schemeClr>
          </a:solidFill>
          <a:ln w="38100">
            <a:solidFill>
              <a:schemeClr val="tx1"/>
            </a:solidFill>
            <a:round/>
            <a:headEnd/>
            <a:tailEnd/>
          </a:ln>
        </p:spPr>
        <p:txBody>
          <a:bodyPr wrap="none" anchor="ctr">
            <a:prstTxWarp prst="textNoShape">
              <a:avLst/>
            </a:prstTxWarp>
          </a:bodyPr>
          <a:lstStyle/>
          <a:p>
            <a:endParaRPr lang="en-US"/>
          </a:p>
        </p:txBody>
      </p:sp>
      <p:sp>
        <p:nvSpPr>
          <p:cNvPr id="262151" name="Rectangle 6"/>
          <p:cNvSpPr>
            <a:spLocks noChangeArrowheads="1"/>
          </p:cNvSpPr>
          <p:nvPr/>
        </p:nvSpPr>
        <p:spPr bwMode="auto">
          <a:xfrm>
            <a:off x="5867400" y="2016125"/>
            <a:ext cx="2703513" cy="1793875"/>
          </a:xfrm>
          <a:prstGeom prst="rect">
            <a:avLst/>
          </a:prstGeom>
          <a:noFill/>
          <a:ln w="9525">
            <a:noFill/>
            <a:miter lim="800000"/>
            <a:headEnd/>
            <a:tailEnd/>
          </a:ln>
        </p:spPr>
        <p:txBody>
          <a:bodyPr wrap="none">
            <a:prstTxWarp prst="textNoShape">
              <a:avLst/>
            </a:prstTxWarp>
            <a:spAutoFit/>
          </a:bodyPr>
          <a:lstStyle/>
          <a:p>
            <a:r>
              <a:rPr lang="en-US"/>
              <a:t>Hardware</a:t>
            </a:r>
          </a:p>
          <a:p>
            <a:r>
              <a:rPr lang="en-US"/>
              <a:t>Security kernel</a:t>
            </a:r>
          </a:p>
          <a:p>
            <a:r>
              <a:rPr lang="en-US"/>
              <a:t>Operating system</a:t>
            </a:r>
          </a:p>
          <a:p>
            <a:r>
              <a:rPr lang="en-US"/>
              <a:t>User space</a:t>
            </a:r>
          </a:p>
        </p:txBody>
      </p:sp>
      <p:sp>
        <p:nvSpPr>
          <p:cNvPr id="262152" name="Line 7"/>
          <p:cNvSpPr>
            <a:spLocks noChangeShapeType="1"/>
          </p:cNvSpPr>
          <p:nvPr/>
        </p:nvSpPr>
        <p:spPr bwMode="auto">
          <a:xfrm flipH="1">
            <a:off x="3505200" y="2286000"/>
            <a:ext cx="2362200" cy="990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3" name="Line 8"/>
          <p:cNvSpPr>
            <a:spLocks noChangeShapeType="1"/>
          </p:cNvSpPr>
          <p:nvPr/>
        </p:nvSpPr>
        <p:spPr bwMode="auto">
          <a:xfrm flipH="1">
            <a:off x="4038600" y="2743200"/>
            <a:ext cx="1828800" cy="609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4" name="Line 9"/>
          <p:cNvSpPr>
            <a:spLocks noChangeShapeType="1"/>
          </p:cNvSpPr>
          <p:nvPr/>
        </p:nvSpPr>
        <p:spPr bwMode="auto">
          <a:xfrm flipH="1">
            <a:off x="4419600" y="3124200"/>
            <a:ext cx="1447800" cy="3810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5" name="Line 10"/>
          <p:cNvSpPr>
            <a:spLocks noChangeShapeType="1"/>
          </p:cNvSpPr>
          <p:nvPr/>
        </p:nvSpPr>
        <p:spPr bwMode="auto">
          <a:xfrm flipH="1">
            <a:off x="5029200" y="3581400"/>
            <a:ext cx="838200" cy="762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2156" name="Oval 11"/>
          <p:cNvSpPr>
            <a:spLocks noChangeArrowheads="1"/>
          </p:cNvSpPr>
          <p:nvPr/>
        </p:nvSpPr>
        <p:spPr bwMode="auto">
          <a:xfrm>
            <a:off x="2622550" y="2971800"/>
            <a:ext cx="914400" cy="914400"/>
          </a:xfrm>
          <a:prstGeom prst="ellipse">
            <a:avLst/>
          </a:prstGeom>
          <a:solidFill>
            <a:schemeClr val="bg1"/>
          </a:solidFill>
          <a:ln w="38100">
            <a:solidFill>
              <a:schemeClr val="tx1"/>
            </a:solidFill>
            <a:round/>
            <a:headEnd/>
            <a:tailEnd/>
          </a:ln>
        </p:spPr>
        <p:txBody>
          <a:bodyPr wrap="none" anchor="ctr">
            <a:prstTxWarp prst="textNoShape">
              <a:avLst/>
            </a:prstTxWarp>
          </a:bodyPr>
          <a:lstStyle/>
          <a:p>
            <a:endParaRPr lang="en-US"/>
          </a:p>
        </p:txBody>
      </p:sp>
      <p:sp>
        <p:nvSpPr>
          <p:cNvPr id="262157" name="Rectangle 12"/>
          <p:cNvSpPr>
            <a:spLocks noChangeArrowheads="1"/>
          </p:cNvSpPr>
          <p:nvPr/>
        </p:nvSpPr>
        <p:spPr bwMode="auto">
          <a:xfrm>
            <a:off x="1143000" y="5508625"/>
            <a:ext cx="6216650" cy="587375"/>
          </a:xfrm>
          <a:prstGeom prst="rect">
            <a:avLst/>
          </a:prstGeom>
          <a:noFill/>
          <a:ln w="9525">
            <a:noFill/>
            <a:miter lim="800000"/>
            <a:headEnd/>
            <a:tailEnd/>
          </a:ln>
        </p:spPr>
        <p:txBody>
          <a:bodyPr wrap="none">
            <a:prstTxWarp prst="textNoShape">
              <a:avLst/>
            </a:prstTxWarp>
            <a:spAutoFit/>
          </a:bodyPr>
          <a:lstStyle/>
          <a:p>
            <a:r>
              <a:rPr lang="en-US" sz="2800"/>
              <a:t>Security kernel is </a:t>
            </a:r>
            <a:r>
              <a:rPr lang="en-US" sz="2800" b="1">
                <a:solidFill>
                  <a:schemeClr val="accent2"/>
                </a:solidFill>
              </a:rPr>
              <a:t>the</a:t>
            </a:r>
            <a:r>
              <a:rPr lang="en-US" sz="2800"/>
              <a:t> security layer</a:t>
            </a:r>
            <a:endParaRPr 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38038AE-80AA-D14C-88C5-2314972E15F8}" type="slidenum">
              <a:rPr lang="en-US" smtClean="0">
                <a:latin typeface="Times New Roman" charset="0"/>
              </a:rPr>
              <a:pPr/>
              <a:t>246</a:t>
            </a:fld>
            <a:endParaRPr lang="en-US" smtClean="0">
              <a:latin typeface="Times New Roman" charset="0"/>
            </a:endParaRPr>
          </a:p>
        </p:txBody>
      </p:sp>
      <p:sp>
        <p:nvSpPr>
          <p:cNvPr id="263171" name="Rectangle 2"/>
          <p:cNvSpPr>
            <a:spLocks noGrp="1" noChangeArrowheads="1"/>
          </p:cNvSpPr>
          <p:nvPr>
            <p:ph type="title"/>
          </p:nvPr>
        </p:nvSpPr>
        <p:spPr/>
        <p:txBody>
          <a:bodyPr/>
          <a:lstStyle/>
          <a:p>
            <a:pPr eaLnBrk="1" hangingPunct="1"/>
            <a:r>
              <a:rPr lang="en-US"/>
              <a:t>Trusted OS Summary</a:t>
            </a:r>
          </a:p>
        </p:txBody>
      </p:sp>
      <p:sp>
        <p:nvSpPr>
          <p:cNvPr id="263172" name="Rectangle 3"/>
          <p:cNvSpPr>
            <a:spLocks noGrp="1" noChangeArrowheads="1"/>
          </p:cNvSpPr>
          <p:nvPr>
            <p:ph type="body" idx="1"/>
          </p:nvPr>
        </p:nvSpPr>
        <p:spPr>
          <a:xfrm>
            <a:off x="533400" y="1752600"/>
            <a:ext cx="4800600" cy="4343400"/>
          </a:xfrm>
        </p:spPr>
        <p:txBody>
          <a:bodyPr/>
          <a:lstStyle/>
          <a:p>
            <a:pPr eaLnBrk="1" hangingPunct="1">
              <a:lnSpc>
                <a:spcPct val="90000"/>
              </a:lnSpc>
            </a:pPr>
            <a:r>
              <a:rPr lang="en-US" sz="2800"/>
              <a:t>Trust implies reliance</a:t>
            </a:r>
          </a:p>
          <a:p>
            <a:pPr eaLnBrk="1" hangingPunct="1">
              <a:lnSpc>
                <a:spcPct val="90000"/>
              </a:lnSpc>
            </a:pPr>
            <a:r>
              <a:rPr lang="en-US" sz="2800"/>
              <a:t>TCB (trusted computing base) is everything in OS we rely on for security</a:t>
            </a:r>
          </a:p>
          <a:p>
            <a:pPr eaLnBrk="1" hangingPunct="1">
              <a:lnSpc>
                <a:spcPct val="90000"/>
              </a:lnSpc>
            </a:pPr>
            <a:r>
              <a:rPr lang="en-US" sz="2800"/>
              <a:t>If everything outside TCB is subverted, we still have trusted system</a:t>
            </a:r>
          </a:p>
          <a:p>
            <a:pPr eaLnBrk="1" hangingPunct="1">
              <a:lnSpc>
                <a:spcPct val="90000"/>
              </a:lnSpc>
            </a:pPr>
            <a:r>
              <a:rPr lang="en-US" sz="2800"/>
              <a:t>If TCB subverted, security is broken</a:t>
            </a:r>
          </a:p>
        </p:txBody>
      </p:sp>
      <p:sp>
        <p:nvSpPr>
          <p:cNvPr id="263173" name="Rectangle 4"/>
          <p:cNvSpPr>
            <a:spLocks noChangeArrowheads="1"/>
          </p:cNvSpPr>
          <p:nvPr/>
        </p:nvSpPr>
        <p:spPr bwMode="auto">
          <a:xfrm>
            <a:off x="6905625" y="2209800"/>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263174" name="Rectangle 5"/>
          <p:cNvSpPr>
            <a:spLocks noChangeArrowheads="1"/>
          </p:cNvSpPr>
          <p:nvPr/>
        </p:nvSpPr>
        <p:spPr bwMode="auto">
          <a:xfrm>
            <a:off x="6513513" y="3673475"/>
            <a:ext cx="1687512"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OS Kernel</a:t>
            </a:r>
            <a:endParaRPr lang="en-US"/>
          </a:p>
        </p:txBody>
      </p:sp>
      <p:sp>
        <p:nvSpPr>
          <p:cNvPr id="263175" name="Rectangle 6"/>
          <p:cNvSpPr>
            <a:spLocks noChangeArrowheads="1"/>
          </p:cNvSpPr>
          <p:nvPr/>
        </p:nvSpPr>
        <p:spPr bwMode="auto">
          <a:xfrm>
            <a:off x="6121400" y="5121275"/>
            <a:ext cx="2473325"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Security Kernel</a:t>
            </a:r>
            <a:endParaRPr lang="en-US"/>
          </a:p>
        </p:txBody>
      </p:sp>
      <p:sp>
        <p:nvSpPr>
          <p:cNvPr id="263176" name="Line 7"/>
          <p:cNvSpPr>
            <a:spLocks noChangeShapeType="1"/>
          </p:cNvSpPr>
          <p:nvPr/>
        </p:nvSpPr>
        <p:spPr bwMode="auto">
          <a:xfrm>
            <a:off x="7239000" y="2819400"/>
            <a:ext cx="0" cy="762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63177" name="Line 8"/>
          <p:cNvSpPr>
            <a:spLocks noChangeShapeType="1"/>
          </p:cNvSpPr>
          <p:nvPr/>
        </p:nvSpPr>
        <p:spPr bwMode="auto">
          <a:xfrm>
            <a:off x="7239000" y="4267200"/>
            <a:ext cx="0" cy="7620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AA1884-1F96-2443-8A2A-F99EFA4D2531}" type="slidenum">
              <a:rPr lang="en-US" smtClean="0">
                <a:latin typeface="Times New Roman" charset="0"/>
              </a:rPr>
              <a:pPr/>
              <a:t>247</a:t>
            </a:fld>
            <a:endParaRPr lang="en-US" smtClean="0">
              <a:latin typeface="Times New Roman" charset="0"/>
            </a:endParaRPr>
          </a:p>
        </p:txBody>
      </p:sp>
      <p:sp>
        <p:nvSpPr>
          <p:cNvPr id="264195" name="Rectangle 2"/>
          <p:cNvSpPr>
            <a:spLocks noGrp="1" noChangeArrowheads="1"/>
          </p:cNvSpPr>
          <p:nvPr>
            <p:ph type="title"/>
          </p:nvPr>
        </p:nvSpPr>
        <p:spPr>
          <a:xfrm>
            <a:off x="685800" y="1752600"/>
            <a:ext cx="7772400" cy="1752600"/>
          </a:xfrm>
        </p:spPr>
        <p:txBody>
          <a:bodyPr/>
          <a:lstStyle/>
          <a:p>
            <a:pPr eaLnBrk="1" hangingPunct="1"/>
            <a:r>
              <a:rPr lang="en-US"/>
              <a:t>NGSCB</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E0A4D6D-541F-DD4B-9B6C-152334271B4E}" type="slidenum">
              <a:rPr lang="en-US" smtClean="0">
                <a:latin typeface="Times New Roman" charset="0"/>
              </a:rPr>
              <a:pPr/>
              <a:t>248</a:t>
            </a:fld>
            <a:endParaRPr lang="en-US" smtClean="0">
              <a:latin typeface="Times New Roman" charset="0"/>
            </a:endParaRPr>
          </a:p>
        </p:txBody>
      </p:sp>
      <p:sp>
        <p:nvSpPr>
          <p:cNvPr id="265219" name="Rectangle 2"/>
          <p:cNvSpPr>
            <a:spLocks noGrp="1" noChangeArrowheads="1"/>
          </p:cNvSpPr>
          <p:nvPr>
            <p:ph type="title"/>
          </p:nvPr>
        </p:nvSpPr>
        <p:spPr>
          <a:xfrm>
            <a:off x="685800" y="152400"/>
            <a:ext cx="7772400" cy="1676400"/>
          </a:xfrm>
        </p:spPr>
        <p:txBody>
          <a:bodyPr/>
          <a:lstStyle/>
          <a:p>
            <a:pPr eaLnBrk="1" hangingPunct="1"/>
            <a:r>
              <a:rPr lang="en-US"/>
              <a:t>Next Generation Secure Computing Base</a:t>
            </a:r>
          </a:p>
        </p:txBody>
      </p:sp>
      <p:sp>
        <p:nvSpPr>
          <p:cNvPr id="265220" name="Rectangle 3"/>
          <p:cNvSpPr>
            <a:spLocks noGrp="1" noChangeArrowheads="1"/>
          </p:cNvSpPr>
          <p:nvPr>
            <p:ph type="body" idx="1"/>
          </p:nvPr>
        </p:nvSpPr>
        <p:spPr>
          <a:xfrm>
            <a:off x="762000" y="1828800"/>
            <a:ext cx="8001000" cy="4343400"/>
          </a:xfrm>
        </p:spPr>
        <p:txBody>
          <a:bodyPr/>
          <a:lstStyle/>
          <a:p>
            <a:pPr eaLnBrk="1" hangingPunct="1">
              <a:lnSpc>
                <a:spcPct val="85000"/>
              </a:lnSpc>
              <a:spcAft>
                <a:spcPts val="600"/>
              </a:spcAft>
            </a:pPr>
            <a:r>
              <a:rPr lang="en-US" sz="2800" b="1" dirty="0">
                <a:solidFill>
                  <a:schemeClr val="accent2"/>
                </a:solidFill>
              </a:rPr>
              <a:t>NGSCB</a:t>
            </a:r>
            <a:r>
              <a:rPr lang="en-US" sz="2800" dirty="0"/>
              <a:t> pronounced “</a:t>
            </a:r>
            <a:r>
              <a:rPr lang="en-US" sz="2800" dirty="0" err="1"/>
              <a:t>n-scub</a:t>
            </a:r>
            <a:r>
              <a:rPr lang="en-US" sz="2800" dirty="0"/>
              <a:t>” (the G is silent)</a:t>
            </a:r>
          </a:p>
          <a:p>
            <a:pPr eaLnBrk="1" hangingPunct="1">
              <a:lnSpc>
                <a:spcPct val="85000"/>
              </a:lnSpc>
              <a:spcAft>
                <a:spcPts val="600"/>
              </a:spcAft>
            </a:pPr>
            <a:r>
              <a:rPr lang="en-US" sz="2800" dirty="0"/>
              <a:t>Was supposed to be part of Vista OS</a:t>
            </a:r>
          </a:p>
          <a:p>
            <a:pPr lvl="1" eaLnBrk="1" hangingPunct="1">
              <a:lnSpc>
                <a:spcPct val="85000"/>
              </a:lnSpc>
              <a:spcAft>
                <a:spcPts val="600"/>
              </a:spcAft>
            </a:pPr>
            <a:r>
              <a:rPr lang="en-US" sz="2400" dirty="0"/>
              <a:t>Vista was once known as </a:t>
            </a:r>
            <a:r>
              <a:rPr lang="en-US" sz="2400" b="1" dirty="0">
                <a:solidFill>
                  <a:srgbClr val="11C400"/>
                </a:solidFill>
              </a:rPr>
              <a:t>Longhorn…</a:t>
            </a:r>
            <a:endParaRPr lang="en-US" sz="2400" dirty="0"/>
          </a:p>
          <a:p>
            <a:pPr eaLnBrk="1" hangingPunct="1">
              <a:lnSpc>
                <a:spcPct val="85000"/>
              </a:lnSpc>
              <a:spcAft>
                <a:spcPts val="600"/>
              </a:spcAft>
            </a:pPr>
            <a:r>
              <a:rPr lang="en-US" sz="2800" b="1" dirty="0">
                <a:solidFill>
                  <a:schemeClr val="accent2"/>
                </a:solidFill>
              </a:rPr>
              <a:t>TCG</a:t>
            </a:r>
            <a:r>
              <a:rPr lang="en-US" sz="2800" dirty="0"/>
              <a:t> (Trusted Computing Group) </a:t>
            </a:r>
          </a:p>
          <a:p>
            <a:pPr lvl="1" eaLnBrk="1" hangingPunct="1">
              <a:lnSpc>
                <a:spcPct val="85000"/>
              </a:lnSpc>
              <a:spcAft>
                <a:spcPts val="600"/>
              </a:spcAft>
            </a:pPr>
            <a:r>
              <a:rPr lang="en-US" sz="2400" dirty="0"/>
              <a:t>Led by Intel, TCG makes special hardware</a:t>
            </a:r>
          </a:p>
          <a:p>
            <a:pPr eaLnBrk="1" hangingPunct="1">
              <a:lnSpc>
                <a:spcPct val="85000"/>
              </a:lnSpc>
              <a:spcAft>
                <a:spcPts val="600"/>
              </a:spcAft>
            </a:pPr>
            <a:r>
              <a:rPr lang="en-US" sz="2800" dirty="0"/>
              <a:t>NGSCB is the part of Windows that will interface with TCG hardware</a:t>
            </a:r>
          </a:p>
          <a:p>
            <a:pPr eaLnBrk="1" hangingPunct="1">
              <a:lnSpc>
                <a:spcPct val="85000"/>
              </a:lnSpc>
              <a:spcAft>
                <a:spcPts val="600"/>
              </a:spcAft>
            </a:pPr>
            <a:r>
              <a:rPr lang="en-US" sz="2800" dirty="0"/>
              <a:t>TCG/NGSCB formerly TCPA/Palladium</a:t>
            </a:r>
          </a:p>
          <a:p>
            <a:pPr lvl="1" eaLnBrk="1" hangingPunct="1">
              <a:lnSpc>
                <a:spcPct val="85000"/>
              </a:lnSpc>
              <a:spcAft>
                <a:spcPts val="600"/>
              </a:spcAft>
            </a:pPr>
            <a:r>
              <a:rPr lang="en-US" sz="2400" dirty="0">
                <a:hlinkClick r:id="rId5"/>
              </a:rPr>
              <a:t>Why the name changes? </a:t>
            </a:r>
            <a:endParaRPr lang="en-US" sz="2400" dirty="0"/>
          </a:p>
        </p:txBody>
      </p:sp>
      <p:pic>
        <p:nvPicPr>
          <p:cNvPr id="311300" name="Picture 4">
            <a:hlinkClick r:id="" action="ppaction://media"/>
          </p:cNvPr>
          <p:cNvPicPr>
            <a:picLocks noRot="1" noChangeAspect="1" noChangeArrowheads="1"/>
          </p:cNvPicPr>
          <p:nvPr>
            <a:audioFile r:link="rId2"/>
            <p:extLst>
              <p:ext uri="{DAA4B4D4-6D71-4841-9C94-3DE7FCFB9230}">
                <p14:media xmlns:p14="http://schemas.microsoft.com/office/powerpoint/2010/main" r:embed="rId1"/>
              </p:ext>
            </p:extLst>
          </p:nvPr>
        </p:nvPicPr>
        <p:blipFill>
          <a:blip r:embed="rId6"/>
          <a:srcRect/>
          <a:stretch>
            <a:fillRect/>
          </a:stretch>
        </p:blipFill>
        <p:spPr bwMode="auto">
          <a:xfrm>
            <a:off x="8001000" y="3200400"/>
            <a:ext cx="76200" cy="76200"/>
          </a:xfrm>
          <a:prstGeom prst="rect">
            <a:avLst/>
          </a:prstGeom>
          <a:noFill/>
          <a:ln w="9525">
            <a:noFill/>
            <a:miter lim="800000"/>
            <a:headEnd/>
            <a:tailEnd/>
          </a:ln>
        </p:spPr>
      </p:pic>
      <p:pic>
        <p:nvPicPr>
          <p:cNvPr id="311301" name="Picture 5" descr="&#10;classichd.gif                                                  0007DDCBMacintosh HD                   B7464D7A:"/>
          <p:cNvPicPr>
            <a:picLocks noChangeAspect="1" noChangeArrowheads="1"/>
          </p:cNvPicPr>
          <p:nvPr/>
        </p:nvPicPr>
        <p:blipFill>
          <a:blip r:embed="rId7"/>
          <a:srcRect/>
          <a:stretch>
            <a:fillRect/>
          </a:stretch>
        </p:blipFill>
        <p:spPr bwMode="auto">
          <a:xfrm>
            <a:off x="6553200" y="2895600"/>
            <a:ext cx="2097088" cy="92233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Embedded Sound 2"/>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311300"/>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817" fill="hold"/>
                                        <p:tgtEl>
                                          <p:spTgt spid="311300"/>
                                        </p:tgtEl>
                                      </p:cBhvr>
                                    </p:cmd>
                                  </p:childTnLst>
                                </p:cTn>
                              </p:par>
                            </p:childTnLst>
                          </p:cTn>
                        </p:par>
                      </p:childTnLst>
                    </p:cTn>
                  </p:par>
                </p:childTnLst>
              </p:cTn>
              <p:nextCondLst>
                <p:cond evt="onClick" delay="0">
                  <p:tgtEl>
                    <p:spTgt spid="311300"/>
                  </p:tgtEl>
                </p:cond>
              </p:nextCondLst>
            </p:seq>
            <p:audio>
              <p:cMediaNode>
                <p:cTn id="14" fill="hold" display="0">
                  <p:stCondLst>
                    <p:cond delay="indefinite"/>
                  </p:stCondLst>
                  <p:endCondLst>
                    <p:cond evt="onNext" delay="0">
                      <p:tgtEl>
                        <p:sldTgt/>
                      </p:tgtEl>
                    </p:cond>
                    <p:cond evt="onPrev" delay="0">
                      <p:tgtEl>
                        <p:sldTgt/>
                      </p:tgtEl>
                    </p:cond>
                    <p:cond evt="onStopAudio" delay="0">
                      <p:tgtEl>
                        <p:sldTgt/>
                      </p:tgtEl>
                    </p:cond>
                  </p:endCondLst>
                </p:cTn>
                <p:tgtEl>
                  <p:spTgt spid="311300"/>
                </p:tgtEl>
              </p:cMediaNode>
            </p:audio>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6CFBCA1-913C-C644-B1CC-04CC176DE562}" type="slidenum">
              <a:rPr lang="en-US" smtClean="0">
                <a:latin typeface="Times New Roman" charset="0"/>
              </a:rPr>
              <a:pPr/>
              <a:t>249</a:t>
            </a:fld>
            <a:endParaRPr lang="en-US" smtClean="0">
              <a:latin typeface="Times New Roman" charset="0"/>
            </a:endParaRPr>
          </a:p>
        </p:txBody>
      </p:sp>
      <p:sp>
        <p:nvSpPr>
          <p:cNvPr id="266243" name="Rectangle 2"/>
          <p:cNvSpPr>
            <a:spLocks noGrp="1" noChangeArrowheads="1"/>
          </p:cNvSpPr>
          <p:nvPr>
            <p:ph type="title"/>
          </p:nvPr>
        </p:nvSpPr>
        <p:spPr>
          <a:xfrm>
            <a:off x="685800" y="457200"/>
            <a:ext cx="7772400" cy="1143000"/>
          </a:xfrm>
        </p:spPr>
        <p:txBody>
          <a:bodyPr/>
          <a:lstStyle/>
          <a:p>
            <a:pPr eaLnBrk="1" hangingPunct="1"/>
            <a:r>
              <a:rPr lang="en-US"/>
              <a:t>NGSCB</a:t>
            </a:r>
          </a:p>
        </p:txBody>
      </p:sp>
      <p:sp>
        <p:nvSpPr>
          <p:cNvPr id="266244" name="Rectangle 3"/>
          <p:cNvSpPr>
            <a:spLocks noGrp="1" noChangeArrowheads="1"/>
          </p:cNvSpPr>
          <p:nvPr>
            <p:ph type="body" idx="1"/>
          </p:nvPr>
        </p:nvSpPr>
        <p:spPr>
          <a:xfrm>
            <a:off x="685800" y="1676400"/>
            <a:ext cx="7772400" cy="4419600"/>
          </a:xfrm>
        </p:spPr>
        <p:txBody>
          <a:bodyPr/>
          <a:lstStyle/>
          <a:p>
            <a:pPr eaLnBrk="1" hangingPunct="1"/>
            <a:r>
              <a:rPr lang="en-US" sz="2800"/>
              <a:t>The original motivation for TCPA/Palladium was digital rights management (DRM)</a:t>
            </a:r>
          </a:p>
          <a:p>
            <a:pPr eaLnBrk="1" hangingPunct="1"/>
            <a:r>
              <a:rPr lang="en-US" sz="2800"/>
              <a:t>Today, TCG/NGSCB is promoted as general security-enhancing technology</a:t>
            </a:r>
          </a:p>
          <a:p>
            <a:pPr lvl="1" eaLnBrk="1" hangingPunct="1"/>
            <a:r>
              <a:rPr lang="en-US" sz="2400"/>
              <a:t>DRM just one of many potential applications</a:t>
            </a:r>
          </a:p>
          <a:p>
            <a:pPr eaLnBrk="1" hangingPunct="1"/>
            <a:r>
              <a:rPr lang="en-US" sz="2800"/>
              <a:t>Depending on who you ask, TCG/NGSCB is</a:t>
            </a:r>
          </a:p>
          <a:p>
            <a:pPr lvl="1" eaLnBrk="1" hangingPunct="1"/>
            <a:r>
              <a:rPr lang="en-US" sz="2400">
                <a:hlinkClick r:id="rId2"/>
              </a:rPr>
              <a:t>Trusted computing</a:t>
            </a:r>
            <a:endParaRPr lang="en-US" sz="2400"/>
          </a:p>
          <a:p>
            <a:pPr lvl="1" eaLnBrk="1" hangingPunct="1"/>
            <a:r>
              <a:rPr lang="en-US" sz="2400">
                <a:hlinkClick r:id="rId3"/>
              </a:rPr>
              <a:t>Treacherous computing</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8798EE-860E-4146-8462-63297BFA466A}" type="slidenum">
              <a:rPr lang="en-US" smtClean="0">
                <a:latin typeface="Times New Roman" charset="0"/>
              </a:rPr>
              <a:pPr/>
              <a:t>25</a:t>
            </a:fld>
            <a:endParaRPr lang="en-US" smtClean="0">
              <a:latin typeface="Times New Roman" charset="0"/>
            </a:endParaRPr>
          </a:p>
        </p:txBody>
      </p:sp>
      <p:sp>
        <p:nvSpPr>
          <p:cNvPr id="37891" name="Rectangle 2"/>
          <p:cNvSpPr>
            <a:spLocks noGrp="1" noChangeArrowheads="1"/>
          </p:cNvSpPr>
          <p:nvPr>
            <p:ph type="title"/>
          </p:nvPr>
        </p:nvSpPr>
        <p:spPr>
          <a:xfrm>
            <a:off x="685800" y="381000"/>
            <a:ext cx="7772400" cy="1143000"/>
          </a:xfrm>
        </p:spPr>
        <p:txBody>
          <a:bodyPr/>
          <a:lstStyle/>
          <a:p>
            <a:pPr eaLnBrk="1" hangingPunct="1"/>
            <a:r>
              <a:rPr lang="en-US" dirty="0" smtClean="0"/>
              <a:t>Disassemble Code</a:t>
            </a:r>
            <a:endParaRPr lang="en-US" dirty="0"/>
          </a:p>
        </p:txBody>
      </p:sp>
      <p:sp>
        <p:nvSpPr>
          <p:cNvPr id="37892" name="Rectangle 3"/>
          <p:cNvSpPr>
            <a:spLocks noGrp="1" noChangeArrowheads="1"/>
          </p:cNvSpPr>
          <p:nvPr>
            <p:ph type="body" idx="1"/>
          </p:nvPr>
        </p:nvSpPr>
        <p:spPr>
          <a:xfrm>
            <a:off x="685800" y="1524000"/>
            <a:ext cx="7772400" cy="609600"/>
          </a:xfrm>
        </p:spPr>
        <p:txBody>
          <a:bodyPr/>
          <a:lstStyle/>
          <a:p>
            <a:pPr eaLnBrk="1" hangingPunct="1">
              <a:lnSpc>
                <a:spcPct val="90000"/>
              </a:lnSpc>
            </a:pPr>
            <a:r>
              <a:rPr lang="en-US"/>
              <a:t>Next, disassemble </a:t>
            </a:r>
            <a:r>
              <a:rPr lang="en-US">
                <a:latin typeface="Times-Roman" charset="0"/>
              </a:rPr>
              <a:t>bo.exe</a:t>
            </a:r>
            <a:r>
              <a:rPr lang="en-US"/>
              <a:t> to find</a:t>
            </a:r>
          </a:p>
        </p:txBody>
      </p:sp>
      <p:pic>
        <p:nvPicPr>
          <p:cNvPr id="37893" name="Picture 5" descr="ida.jpg                                                        00152429Macintosh HD                   B7464D7A:"/>
          <p:cNvPicPr>
            <a:picLocks noChangeAspect="1" noChangeArrowheads="1"/>
          </p:cNvPicPr>
          <p:nvPr/>
        </p:nvPicPr>
        <p:blipFill>
          <a:blip r:embed="rId2"/>
          <a:srcRect/>
          <a:stretch>
            <a:fillRect/>
          </a:stretch>
        </p:blipFill>
        <p:spPr bwMode="auto">
          <a:xfrm>
            <a:off x="533400" y="2236788"/>
            <a:ext cx="7315200" cy="2792412"/>
          </a:xfrm>
          <a:prstGeom prst="rect">
            <a:avLst/>
          </a:prstGeom>
          <a:noFill/>
          <a:ln w="9525">
            <a:noFill/>
            <a:miter lim="800000"/>
            <a:headEnd/>
            <a:tailEnd/>
          </a:ln>
        </p:spPr>
      </p:pic>
      <p:sp>
        <p:nvSpPr>
          <p:cNvPr id="337926" name="Rectangle 6"/>
          <p:cNvSpPr>
            <a:spLocks noChangeArrowheads="1"/>
          </p:cNvSpPr>
          <p:nvPr/>
        </p:nvSpPr>
        <p:spPr bwMode="auto">
          <a:xfrm>
            <a:off x="685800" y="5105400"/>
            <a:ext cx="77724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The goal is to exploit buffer overflow to jump to address </a:t>
            </a:r>
            <a:r>
              <a:rPr lang="en-US" sz="3200">
                <a:latin typeface="Times-Roman" charset="0"/>
              </a:rPr>
              <a:t>0x401034</a:t>
            </a:r>
            <a:endParaRPr lang="en-US" sz="32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7926">
                                            <p:txEl>
                                              <p:pRg st="0" end="0"/>
                                            </p:txEl>
                                          </p:spTgt>
                                        </p:tgtEl>
                                        <p:attrNameLst>
                                          <p:attrName>style.visibility</p:attrName>
                                        </p:attrNameLst>
                                      </p:cBhvr>
                                      <p:to>
                                        <p:strVal val="visible"/>
                                      </p:to>
                                    </p:set>
                                    <p:animEffect transition="in" filter="box(out)">
                                      <p:cBhvr>
                                        <p:cTn id="7" dur="500"/>
                                        <p:tgtEl>
                                          <p:spTgt spid="3379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6" grpId="0" build="p" autoUpdateAnimBg="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EA8C78F-29F7-5F4F-97F7-6464B73143DE}" type="slidenum">
              <a:rPr lang="en-US" smtClean="0">
                <a:latin typeface="Times New Roman" charset="0"/>
              </a:rPr>
              <a:pPr/>
              <a:t>250</a:t>
            </a:fld>
            <a:endParaRPr lang="en-US" smtClean="0">
              <a:latin typeface="Times New Roman" charset="0"/>
            </a:endParaRPr>
          </a:p>
        </p:txBody>
      </p:sp>
      <p:sp>
        <p:nvSpPr>
          <p:cNvPr id="267267" name="Rectangle 2"/>
          <p:cNvSpPr>
            <a:spLocks noGrp="1" noChangeArrowheads="1"/>
          </p:cNvSpPr>
          <p:nvPr>
            <p:ph type="title"/>
          </p:nvPr>
        </p:nvSpPr>
        <p:spPr>
          <a:xfrm>
            <a:off x="685800" y="381000"/>
            <a:ext cx="7772400" cy="914400"/>
          </a:xfrm>
        </p:spPr>
        <p:txBody>
          <a:bodyPr/>
          <a:lstStyle/>
          <a:p>
            <a:pPr eaLnBrk="1" hangingPunct="1"/>
            <a:r>
              <a:rPr lang="en-US"/>
              <a:t>Motivation for TCG/NGSCB</a:t>
            </a:r>
          </a:p>
        </p:txBody>
      </p:sp>
      <p:sp>
        <p:nvSpPr>
          <p:cNvPr id="267268" name="Rectangle 3"/>
          <p:cNvSpPr>
            <a:spLocks noGrp="1" noChangeArrowheads="1"/>
          </p:cNvSpPr>
          <p:nvPr>
            <p:ph type="body" idx="1"/>
          </p:nvPr>
        </p:nvSpPr>
        <p:spPr>
          <a:xfrm>
            <a:off x="609600" y="1371600"/>
            <a:ext cx="8229600" cy="4800600"/>
          </a:xfrm>
        </p:spPr>
        <p:txBody>
          <a:bodyPr/>
          <a:lstStyle/>
          <a:p>
            <a:pPr eaLnBrk="1" hangingPunct="1">
              <a:lnSpc>
                <a:spcPct val="85000"/>
              </a:lnSpc>
            </a:pPr>
            <a:r>
              <a:rPr lang="en-US" sz="2800" b="1">
                <a:solidFill>
                  <a:schemeClr val="accent2"/>
                </a:solidFill>
              </a:rPr>
              <a:t>Closed systems: </a:t>
            </a:r>
            <a:r>
              <a:rPr lang="en-US" sz="2800"/>
              <a:t>Game consoles, etc.</a:t>
            </a:r>
          </a:p>
          <a:p>
            <a:pPr lvl="1" eaLnBrk="1" hangingPunct="1">
              <a:lnSpc>
                <a:spcPct val="85000"/>
              </a:lnSpc>
            </a:pPr>
            <a:r>
              <a:rPr lang="en-US" sz="2400"/>
              <a:t>Good at protecting secrets (tamper resistant)</a:t>
            </a:r>
          </a:p>
          <a:p>
            <a:pPr lvl="1" eaLnBrk="1" hangingPunct="1">
              <a:lnSpc>
                <a:spcPct val="85000"/>
              </a:lnSpc>
            </a:pPr>
            <a:r>
              <a:rPr lang="en-US" sz="2400"/>
              <a:t>Good at forcing people to pay for software</a:t>
            </a:r>
          </a:p>
          <a:p>
            <a:pPr lvl="1" eaLnBrk="1" hangingPunct="1">
              <a:lnSpc>
                <a:spcPct val="85000"/>
              </a:lnSpc>
            </a:pPr>
            <a:r>
              <a:rPr lang="en-US" sz="2400"/>
              <a:t>Limited flexibility</a:t>
            </a:r>
            <a:endParaRPr lang="en-US" sz="2400" b="1">
              <a:solidFill>
                <a:schemeClr val="accent2"/>
              </a:solidFill>
            </a:endParaRPr>
          </a:p>
          <a:p>
            <a:pPr eaLnBrk="1" hangingPunct="1">
              <a:lnSpc>
                <a:spcPct val="85000"/>
              </a:lnSpc>
            </a:pPr>
            <a:r>
              <a:rPr lang="en-US" sz="2800" b="1">
                <a:solidFill>
                  <a:schemeClr val="accent2"/>
                </a:solidFill>
              </a:rPr>
              <a:t>Open systems: </a:t>
            </a:r>
            <a:r>
              <a:rPr lang="en-US" sz="2800"/>
              <a:t>PCs</a:t>
            </a:r>
          </a:p>
          <a:p>
            <a:pPr lvl="1" eaLnBrk="1" hangingPunct="1">
              <a:lnSpc>
                <a:spcPct val="85000"/>
              </a:lnSpc>
            </a:pPr>
            <a:r>
              <a:rPr lang="en-US" sz="2400"/>
              <a:t>Incredible flexibility</a:t>
            </a:r>
          </a:p>
          <a:p>
            <a:pPr lvl="1" eaLnBrk="1" hangingPunct="1">
              <a:lnSpc>
                <a:spcPct val="85000"/>
              </a:lnSpc>
            </a:pPr>
            <a:r>
              <a:rPr lang="en-US" sz="2400"/>
              <a:t>Poor at protecting secrets</a:t>
            </a:r>
          </a:p>
          <a:p>
            <a:pPr lvl="1" eaLnBrk="1" hangingPunct="1">
              <a:lnSpc>
                <a:spcPct val="85000"/>
              </a:lnSpc>
            </a:pPr>
            <a:r>
              <a:rPr lang="en-US" sz="2400"/>
              <a:t>Very poor at defending their own software</a:t>
            </a:r>
          </a:p>
          <a:p>
            <a:pPr eaLnBrk="1" hangingPunct="1">
              <a:lnSpc>
                <a:spcPct val="85000"/>
              </a:lnSpc>
            </a:pPr>
            <a:r>
              <a:rPr lang="en-US" sz="2800"/>
              <a:t>TCG: closed system security on open platform</a:t>
            </a:r>
          </a:p>
          <a:p>
            <a:pPr eaLnBrk="1" hangingPunct="1">
              <a:lnSpc>
                <a:spcPct val="85000"/>
              </a:lnSpc>
            </a:pPr>
            <a:r>
              <a:rPr lang="en-US" sz="2800"/>
              <a:t>“virtual set-top box inside your PC” </a:t>
            </a:r>
            <a:r>
              <a:rPr lang="en-US">
                <a:sym typeface="Symbol" charset="2"/>
              </a:rPr>
              <a:t></a:t>
            </a:r>
            <a:r>
              <a:rPr lang="en-US" sz="2800"/>
              <a:t> Rivest</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8DE6A1D-4239-4B4C-9070-A17F0D7E8C5B}" type="slidenum">
              <a:rPr lang="en-US" smtClean="0">
                <a:latin typeface="Times New Roman" charset="0"/>
              </a:rPr>
              <a:pPr/>
              <a:t>251</a:t>
            </a:fld>
            <a:endParaRPr lang="en-US" smtClean="0">
              <a:latin typeface="Times New Roman" charset="0"/>
            </a:endParaRPr>
          </a:p>
        </p:txBody>
      </p:sp>
      <p:sp>
        <p:nvSpPr>
          <p:cNvPr id="268291" name="Rectangle 2"/>
          <p:cNvSpPr>
            <a:spLocks noGrp="1" noChangeArrowheads="1"/>
          </p:cNvSpPr>
          <p:nvPr>
            <p:ph type="title"/>
          </p:nvPr>
        </p:nvSpPr>
        <p:spPr>
          <a:xfrm>
            <a:off x="685800" y="381000"/>
            <a:ext cx="7772400" cy="1143000"/>
          </a:xfrm>
        </p:spPr>
        <p:txBody>
          <a:bodyPr/>
          <a:lstStyle/>
          <a:p>
            <a:pPr eaLnBrk="1" hangingPunct="1"/>
            <a:r>
              <a:rPr lang="en-US"/>
              <a:t>TCG/NGSCB</a:t>
            </a:r>
          </a:p>
        </p:txBody>
      </p:sp>
      <p:sp>
        <p:nvSpPr>
          <p:cNvPr id="268292" name="Rectangle 3"/>
          <p:cNvSpPr>
            <a:spLocks noGrp="1" noChangeArrowheads="1"/>
          </p:cNvSpPr>
          <p:nvPr>
            <p:ph type="body" idx="1"/>
          </p:nvPr>
        </p:nvSpPr>
        <p:spPr>
          <a:xfrm>
            <a:off x="685800" y="1752600"/>
            <a:ext cx="7772400" cy="4343400"/>
          </a:xfrm>
        </p:spPr>
        <p:txBody>
          <a:bodyPr/>
          <a:lstStyle/>
          <a:p>
            <a:pPr eaLnBrk="1" hangingPunct="1">
              <a:lnSpc>
                <a:spcPct val="90000"/>
              </a:lnSpc>
            </a:pPr>
            <a:r>
              <a:rPr lang="en-US" sz="2800"/>
              <a:t>TCG provides tamper-resistant hardware</a:t>
            </a:r>
          </a:p>
          <a:p>
            <a:pPr lvl="1" eaLnBrk="1" hangingPunct="1">
              <a:lnSpc>
                <a:spcPct val="90000"/>
              </a:lnSpc>
            </a:pPr>
            <a:r>
              <a:rPr lang="en-US" sz="2400"/>
              <a:t>Secure place to store cryptographic key</a:t>
            </a:r>
          </a:p>
          <a:p>
            <a:pPr lvl="1" eaLnBrk="1" hangingPunct="1">
              <a:lnSpc>
                <a:spcPct val="90000"/>
              </a:lnSpc>
            </a:pPr>
            <a:r>
              <a:rPr lang="en-US" sz="2400"/>
              <a:t>Key secure from a user with admin privileges!</a:t>
            </a:r>
          </a:p>
          <a:p>
            <a:pPr eaLnBrk="1" hangingPunct="1">
              <a:lnSpc>
                <a:spcPct val="90000"/>
              </a:lnSpc>
            </a:pPr>
            <a:r>
              <a:rPr lang="en-US" sz="2800"/>
              <a:t>TCG hardware is in addition to ordinary hardware, not in place of it</a:t>
            </a:r>
          </a:p>
          <a:p>
            <a:pPr eaLnBrk="1" hangingPunct="1">
              <a:lnSpc>
                <a:spcPct val="90000"/>
              </a:lnSpc>
            </a:pPr>
            <a:r>
              <a:rPr lang="en-US" sz="2800"/>
              <a:t>PC has two OSs </a:t>
            </a:r>
            <a:r>
              <a:rPr lang="en-US" sz="2800">
                <a:sym typeface="Symbol" charset="2"/>
              </a:rPr>
              <a:t></a:t>
            </a:r>
            <a:r>
              <a:rPr lang="en-US" sz="2800"/>
              <a:t> regular OS and special </a:t>
            </a:r>
            <a:r>
              <a:rPr lang="en-US" sz="2800" b="1">
                <a:solidFill>
                  <a:schemeClr val="hlink"/>
                </a:solidFill>
              </a:rPr>
              <a:t>trusted</a:t>
            </a:r>
            <a:r>
              <a:rPr lang="en-US" sz="2800"/>
              <a:t> OS to deal with TCG hardware</a:t>
            </a:r>
          </a:p>
          <a:p>
            <a:pPr eaLnBrk="1" hangingPunct="1">
              <a:lnSpc>
                <a:spcPct val="90000"/>
              </a:lnSpc>
            </a:pPr>
            <a:r>
              <a:rPr lang="en-US" sz="2800"/>
              <a:t>NGSCB is Microsoft’s trusted OS</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C93845-2F88-FF4B-845E-7D2143941950}" type="slidenum">
              <a:rPr lang="en-US" smtClean="0">
                <a:latin typeface="Times New Roman" charset="0"/>
              </a:rPr>
              <a:pPr/>
              <a:t>252</a:t>
            </a:fld>
            <a:endParaRPr lang="en-US" smtClean="0">
              <a:latin typeface="Times New Roman" charset="0"/>
            </a:endParaRPr>
          </a:p>
        </p:txBody>
      </p:sp>
      <p:sp>
        <p:nvSpPr>
          <p:cNvPr id="269315" name="Rectangle 2"/>
          <p:cNvSpPr>
            <a:spLocks noGrp="1" noChangeArrowheads="1"/>
          </p:cNvSpPr>
          <p:nvPr>
            <p:ph type="title"/>
          </p:nvPr>
        </p:nvSpPr>
        <p:spPr>
          <a:xfrm>
            <a:off x="685800" y="381000"/>
            <a:ext cx="7772400" cy="1371600"/>
          </a:xfrm>
        </p:spPr>
        <p:txBody>
          <a:bodyPr/>
          <a:lstStyle/>
          <a:p>
            <a:pPr eaLnBrk="1" hangingPunct="1"/>
            <a:r>
              <a:rPr lang="en-US"/>
              <a:t>NGSCB Design Goals</a:t>
            </a:r>
          </a:p>
        </p:txBody>
      </p:sp>
      <p:sp>
        <p:nvSpPr>
          <p:cNvPr id="269316" name="Rectangle 3"/>
          <p:cNvSpPr>
            <a:spLocks noGrp="1" noChangeArrowheads="1"/>
          </p:cNvSpPr>
          <p:nvPr>
            <p:ph type="body" idx="1"/>
          </p:nvPr>
        </p:nvSpPr>
        <p:spPr>
          <a:xfrm>
            <a:off x="609600" y="1981200"/>
            <a:ext cx="7772400" cy="4114800"/>
          </a:xfrm>
        </p:spPr>
        <p:txBody>
          <a:bodyPr/>
          <a:lstStyle/>
          <a:p>
            <a:pPr eaLnBrk="1" hangingPunct="1"/>
            <a:r>
              <a:rPr lang="en-US" sz="2800"/>
              <a:t>Provide </a:t>
            </a:r>
            <a:r>
              <a:rPr lang="en-US" sz="2800" b="1">
                <a:solidFill>
                  <a:schemeClr val="hlink"/>
                </a:solidFill>
              </a:rPr>
              <a:t>high assurance</a:t>
            </a:r>
            <a:endParaRPr lang="en-US" sz="2800"/>
          </a:p>
          <a:p>
            <a:pPr lvl="1" eaLnBrk="1" hangingPunct="1"/>
            <a:r>
              <a:rPr lang="en-US" sz="2400"/>
              <a:t>High confidence that system behaves correctly</a:t>
            </a:r>
          </a:p>
          <a:p>
            <a:pPr lvl="1" eaLnBrk="1" hangingPunct="1"/>
            <a:r>
              <a:rPr lang="en-US" sz="2400"/>
              <a:t>Correct behavior even if system is under attack</a:t>
            </a:r>
          </a:p>
          <a:p>
            <a:pPr eaLnBrk="1" hangingPunct="1"/>
            <a:r>
              <a:rPr lang="en-US" sz="2800"/>
              <a:t>Provide </a:t>
            </a:r>
            <a:r>
              <a:rPr lang="en-US" sz="2800" b="1">
                <a:solidFill>
                  <a:schemeClr val="hlink"/>
                </a:solidFill>
              </a:rPr>
              <a:t>authenticated operation</a:t>
            </a:r>
            <a:endParaRPr lang="en-US" sz="2800"/>
          </a:p>
          <a:p>
            <a:pPr lvl="1" eaLnBrk="1" hangingPunct="1"/>
            <a:r>
              <a:rPr lang="en-US" sz="2400"/>
              <a:t>Authenticate “things” (software, devices, etc.)</a:t>
            </a:r>
          </a:p>
          <a:p>
            <a:pPr eaLnBrk="1" hangingPunct="1"/>
            <a:r>
              <a:rPr lang="en-US" sz="2800"/>
              <a:t>Protection against hardware tampering is concern of TCG, not NGSCB</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0F2815B-81E9-CB41-8E66-0C0A26144B74}" type="slidenum">
              <a:rPr lang="en-US" smtClean="0">
                <a:latin typeface="Times New Roman" charset="0"/>
              </a:rPr>
              <a:pPr/>
              <a:t>253</a:t>
            </a:fld>
            <a:endParaRPr lang="en-US" smtClean="0">
              <a:latin typeface="Times New Roman" charset="0"/>
            </a:endParaRPr>
          </a:p>
        </p:txBody>
      </p:sp>
      <p:sp>
        <p:nvSpPr>
          <p:cNvPr id="270339" name="Rectangle 2"/>
          <p:cNvSpPr>
            <a:spLocks noGrp="1" noChangeArrowheads="1"/>
          </p:cNvSpPr>
          <p:nvPr>
            <p:ph type="title"/>
          </p:nvPr>
        </p:nvSpPr>
        <p:spPr/>
        <p:txBody>
          <a:bodyPr/>
          <a:lstStyle/>
          <a:p>
            <a:pPr eaLnBrk="1" hangingPunct="1"/>
            <a:r>
              <a:rPr lang="en-US"/>
              <a:t>NGSCB Disclaimer</a:t>
            </a:r>
          </a:p>
        </p:txBody>
      </p:sp>
      <p:sp>
        <p:nvSpPr>
          <p:cNvPr id="270340" name="Rectangle 3"/>
          <p:cNvSpPr>
            <a:spLocks noGrp="1" noChangeArrowheads="1"/>
          </p:cNvSpPr>
          <p:nvPr>
            <p:ph type="body" idx="1"/>
          </p:nvPr>
        </p:nvSpPr>
        <p:spPr/>
        <p:txBody>
          <a:bodyPr/>
          <a:lstStyle/>
          <a:p>
            <a:pPr eaLnBrk="1" hangingPunct="1">
              <a:lnSpc>
                <a:spcPct val="90000"/>
              </a:lnSpc>
            </a:pPr>
            <a:r>
              <a:rPr lang="en-US" sz="2800"/>
              <a:t>Specific details are sketchy</a:t>
            </a:r>
          </a:p>
          <a:p>
            <a:pPr eaLnBrk="1" hangingPunct="1">
              <a:lnSpc>
                <a:spcPct val="90000"/>
              </a:lnSpc>
            </a:pPr>
            <a:r>
              <a:rPr lang="en-US" sz="2800"/>
              <a:t>Based on available info, Microsoft may not have resolved all of the details</a:t>
            </a:r>
          </a:p>
          <a:p>
            <a:pPr lvl="1" eaLnBrk="1" hangingPunct="1">
              <a:lnSpc>
                <a:spcPct val="90000"/>
              </a:lnSpc>
            </a:pPr>
            <a:r>
              <a:rPr lang="en-US" sz="2400"/>
              <a:t>Maybe un-resolvable?</a:t>
            </a:r>
          </a:p>
          <a:p>
            <a:pPr eaLnBrk="1" hangingPunct="1">
              <a:lnSpc>
                <a:spcPct val="90000"/>
              </a:lnSpc>
            </a:pPr>
            <a:r>
              <a:rPr lang="en-US" sz="2800"/>
              <a:t>What follows: author’s best guesses</a:t>
            </a:r>
          </a:p>
          <a:p>
            <a:pPr eaLnBrk="1" hangingPunct="1">
              <a:lnSpc>
                <a:spcPct val="90000"/>
              </a:lnSpc>
            </a:pPr>
            <a:r>
              <a:rPr lang="en-US" sz="2800"/>
              <a:t>This should all become much clearer in the not-too-distant future</a:t>
            </a:r>
          </a:p>
          <a:p>
            <a:pPr lvl="1" eaLnBrk="1" hangingPunct="1">
              <a:lnSpc>
                <a:spcPct val="90000"/>
              </a:lnSpc>
            </a:pPr>
            <a:r>
              <a:rPr lang="en-US" sz="2400"/>
              <a:t>At least I thought so a couple of years ago…</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0A91E0C-D71F-5149-A485-006A111B4865}" type="slidenum">
              <a:rPr lang="en-US" smtClean="0">
                <a:latin typeface="Times New Roman" charset="0"/>
              </a:rPr>
              <a:pPr/>
              <a:t>254</a:t>
            </a:fld>
            <a:endParaRPr lang="en-US" smtClean="0">
              <a:latin typeface="Times New Roman" charset="0"/>
            </a:endParaRPr>
          </a:p>
        </p:txBody>
      </p:sp>
      <p:sp>
        <p:nvSpPr>
          <p:cNvPr id="271363" name="Rectangle 4"/>
          <p:cNvSpPr>
            <a:spLocks noChangeArrowheads="1"/>
          </p:cNvSpPr>
          <p:nvPr/>
        </p:nvSpPr>
        <p:spPr bwMode="auto">
          <a:xfrm>
            <a:off x="1447800" y="1600200"/>
            <a:ext cx="6629400" cy="3048000"/>
          </a:xfrm>
          <a:prstGeom prst="rect">
            <a:avLst/>
          </a:prstGeom>
          <a:solidFill>
            <a:srgbClr val="0F69CC"/>
          </a:solidFill>
          <a:ln w="50800">
            <a:solidFill>
              <a:schemeClr val="tx1"/>
            </a:solidFill>
            <a:miter lim="800000"/>
            <a:headEnd/>
            <a:tailEnd/>
          </a:ln>
        </p:spPr>
        <p:txBody>
          <a:bodyPr wrap="none" anchor="ctr">
            <a:prstTxWarp prst="textNoShape">
              <a:avLst/>
            </a:prstTxWarp>
          </a:bodyPr>
          <a:lstStyle/>
          <a:p>
            <a:endParaRPr lang="en-US"/>
          </a:p>
        </p:txBody>
      </p:sp>
      <p:sp>
        <p:nvSpPr>
          <p:cNvPr id="271364" name="Rectangle 2"/>
          <p:cNvSpPr>
            <a:spLocks noGrp="1" noChangeArrowheads="1"/>
          </p:cNvSpPr>
          <p:nvPr>
            <p:ph type="title"/>
          </p:nvPr>
        </p:nvSpPr>
        <p:spPr>
          <a:xfrm>
            <a:off x="685800" y="152400"/>
            <a:ext cx="7772400" cy="990600"/>
          </a:xfrm>
        </p:spPr>
        <p:txBody>
          <a:bodyPr/>
          <a:lstStyle/>
          <a:p>
            <a:pPr eaLnBrk="1" hangingPunct="1"/>
            <a:r>
              <a:rPr lang="en-US"/>
              <a:t>NGSCB Architecture</a:t>
            </a:r>
          </a:p>
        </p:txBody>
      </p:sp>
      <p:sp>
        <p:nvSpPr>
          <p:cNvPr id="271365" name="Rectangle 3"/>
          <p:cNvSpPr>
            <a:spLocks noGrp="1" noChangeArrowheads="1"/>
          </p:cNvSpPr>
          <p:nvPr>
            <p:ph type="body" idx="1"/>
          </p:nvPr>
        </p:nvSpPr>
        <p:spPr>
          <a:xfrm>
            <a:off x="685800" y="4953000"/>
            <a:ext cx="7772400" cy="1219200"/>
          </a:xfrm>
        </p:spPr>
        <p:txBody>
          <a:bodyPr/>
          <a:lstStyle/>
          <a:p>
            <a:pPr eaLnBrk="1" hangingPunct="1">
              <a:lnSpc>
                <a:spcPct val="90000"/>
              </a:lnSpc>
            </a:pPr>
            <a:r>
              <a:rPr lang="en-US" sz="2400" b="1">
                <a:solidFill>
                  <a:schemeClr val="accent2"/>
                </a:solidFill>
              </a:rPr>
              <a:t>Nexus</a:t>
            </a:r>
            <a:r>
              <a:rPr lang="en-US" sz="2400"/>
              <a:t> is the Trusted Computing Base in NGSCB</a:t>
            </a:r>
          </a:p>
          <a:p>
            <a:pPr eaLnBrk="1" hangingPunct="1">
              <a:lnSpc>
                <a:spcPct val="90000"/>
              </a:lnSpc>
            </a:pPr>
            <a:r>
              <a:rPr lang="en-US" sz="2400"/>
              <a:t>The </a:t>
            </a:r>
            <a:r>
              <a:rPr lang="en-US" sz="2400" b="1">
                <a:solidFill>
                  <a:schemeClr val="accent2"/>
                </a:solidFill>
              </a:rPr>
              <a:t>NCA</a:t>
            </a:r>
            <a:r>
              <a:rPr lang="en-US" sz="2400"/>
              <a:t> (Nexus Computing Agents) talk to Nexus and LHS</a:t>
            </a:r>
          </a:p>
        </p:txBody>
      </p:sp>
      <p:sp>
        <p:nvSpPr>
          <p:cNvPr id="271366" name="Rectangle 5"/>
          <p:cNvSpPr>
            <a:spLocks noChangeArrowheads="1"/>
          </p:cNvSpPr>
          <p:nvPr/>
        </p:nvSpPr>
        <p:spPr bwMode="auto">
          <a:xfrm>
            <a:off x="1524000" y="1066800"/>
            <a:ext cx="3213100" cy="517525"/>
          </a:xfrm>
          <a:prstGeom prst="rect">
            <a:avLst/>
          </a:prstGeom>
          <a:noFill/>
          <a:ln w="9525">
            <a:noFill/>
            <a:miter lim="800000"/>
            <a:headEnd/>
            <a:tailEnd/>
          </a:ln>
        </p:spPr>
        <p:txBody>
          <a:bodyPr wrap="none">
            <a:prstTxWarp prst="textNoShape">
              <a:avLst/>
            </a:prstTxWarp>
            <a:spAutoFit/>
          </a:bodyPr>
          <a:lstStyle/>
          <a:p>
            <a:r>
              <a:rPr lang="en-US"/>
              <a:t>Left-hand side (LHS)</a:t>
            </a:r>
          </a:p>
        </p:txBody>
      </p:sp>
      <p:sp>
        <p:nvSpPr>
          <p:cNvPr id="271367" name="Rectangle 6"/>
          <p:cNvSpPr>
            <a:spLocks noChangeArrowheads="1"/>
          </p:cNvSpPr>
          <p:nvPr/>
        </p:nvSpPr>
        <p:spPr bwMode="auto">
          <a:xfrm>
            <a:off x="4800600" y="1066800"/>
            <a:ext cx="3362325" cy="517525"/>
          </a:xfrm>
          <a:prstGeom prst="rect">
            <a:avLst/>
          </a:prstGeom>
          <a:noFill/>
          <a:ln w="9525">
            <a:noFill/>
            <a:miter lim="800000"/>
            <a:headEnd/>
            <a:tailEnd/>
          </a:ln>
        </p:spPr>
        <p:txBody>
          <a:bodyPr wrap="none">
            <a:prstTxWarp prst="textNoShape">
              <a:avLst/>
            </a:prstTxWarp>
            <a:spAutoFit/>
          </a:bodyPr>
          <a:lstStyle/>
          <a:p>
            <a:r>
              <a:rPr lang="en-US"/>
              <a:t>Right-hand side (RHS)</a:t>
            </a:r>
            <a:endParaRPr lang="en-US">
              <a:solidFill>
                <a:schemeClr val="accent2"/>
              </a:solidFill>
            </a:endParaRPr>
          </a:p>
        </p:txBody>
      </p:sp>
      <p:sp>
        <p:nvSpPr>
          <p:cNvPr id="271368" name="Rectangle 7"/>
          <p:cNvSpPr>
            <a:spLocks noChangeArrowheads="1"/>
          </p:cNvSpPr>
          <p:nvPr/>
        </p:nvSpPr>
        <p:spPr bwMode="auto">
          <a:xfrm>
            <a:off x="1008063" y="1793875"/>
            <a:ext cx="363537" cy="2778125"/>
          </a:xfrm>
          <a:prstGeom prst="rect">
            <a:avLst/>
          </a:prstGeom>
          <a:noFill/>
          <a:ln w="9525">
            <a:noFill/>
            <a:miter lim="800000"/>
            <a:headEnd/>
            <a:tailEnd/>
          </a:ln>
        </p:spPr>
        <p:txBody>
          <a:bodyPr wrap="none">
            <a:prstTxWarp prst="textNoShape">
              <a:avLst/>
            </a:prstTxWarp>
            <a:spAutoFit/>
          </a:bodyPr>
          <a:lstStyle/>
          <a:p>
            <a:pPr algn="ctr">
              <a:lnSpc>
                <a:spcPct val="70000"/>
              </a:lnSpc>
            </a:pPr>
            <a:r>
              <a:rPr lang="en-US"/>
              <a:t>u</a:t>
            </a:r>
          </a:p>
          <a:p>
            <a:pPr algn="ctr">
              <a:lnSpc>
                <a:spcPct val="70000"/>
              </a:lnSpc>
            </a:pPr>
            <a:r>
              <a:rPr lang="en-US"/>
              <a:t>n</a:t>
            </a:r>
          </a:p>
          <a:p>
            <a:pPr algn="ctr">
              <a:lnSpc>
                <a:spcPct val="70000"/>
              </a:lnSpc>
            </a:pPr>
            <a:r>
              <a:rPr lang="en-US"/>
              <a:t>t</a:t>
            </a:r>
          </a:p>
          <a:p>
            <a:pPr algn="ctr">
              <a:lnSpc>
                <a:spcPct val="70000"/>
              </a:lnSpc>
            </a:pPr>
            <a:r>
              <a:rPr lang="en-US"/>
              <a:t>r</a:t>
            </a:r>
          </a:p>
          <a:p>
            <a:pPr algn="ctr">
              <a:lnSpc>
                <a:spcPct val="70000"/>
              </a:lnSpc>
            </a:pPr>
            <a:r>
              <a:rPr lang="en-US"/>
              <a:t>u</a:t>
            </a:r>
          </a:p>
          <a:p>
            <a:pPr algn="ctr">
              <a:lnSpc>
                <a:spcPct val="70000"/>
              </a:lnSpc>
            </a:pPr>
            <a:r>
              <a:rPr lang="en-US"/>
              <a:t>s</a:t>
            </a:r>
          </a:p>
          <a:p>
            <a:pPr algn="ctr">
              <a:lnSpc>
                <a:spcPct val="70000"/>
              </a:lnSpc>
            </a:pPr>
            <a:r>
              <a:rPr lang="en-US"/>
              <a:t>t</a:t>
            </a:r>
          </a:p>
          <a:p>
            <a:pPr algn="ctr">
              <a:lnSpc>
                <a:spcPct val="70000"/>
              </a:lnSpc>
            </a:pPr>
            <a:r>
              <a:rPr lang="en-US"/>
              <a:t>e</a:t>
            </a:r>
          </a:p>
          <a:p>
            <a:pPr algn="ctr">
              <a:lnSpc>
                <a:spcPct val="70000"/>
              </a:lnSpc>
            </a:pPr>
            <a:r>
              <a:rPr lang="en-US"/>
              <a:t>d</a:t>
            </a:r>
            <a:endParaRPr lang="en-US">
              <a:solidFill>
                <a:srgbClr val="53FF07"/>
              </a:solidFill>
            </a:endParaRPr>
          </a:p>
        </p:txBody>
      </p:sp>
      <p:sp>
        <p:nvSpPr>
          <p:cNvPr id="271369" name="Rectangle 8"/>
          <p:cNvSpPr>
            <a:spLocks noChangeArrowheads="1"/>
          </p:cNvSpPr>
          <p:nvPr/>
        </p:nvSpPr>
        <p:spPr bwMode="auto">
          <a:xfrm>
            <a:off x="8094663" y="2009775"/>
            <a:ext cx="363537" cy="2181225"/>
          </a:xfrm>
          <a:prstGeom prst="rect">
            <a:avLst/>
          </a:prstGeom>
          <a:noFill/>
          <a:ln w="9525">
            <a:noFill/>
            <a:miter lim="800000"/>
            <a:headEnd/>
            <a:tailEnd/>
          </a:ln>
        </p:spPr>
        <p:txBody>
          <a:bodyPr wrap="none">
            <a:prstTxWarp prst="textNoShape">
              <a:avLst/>
            </a:prstTxWarp>
            <a:spAutoFit/>
          </a:bodyPr>
          <a:lstStyle/>
          <a:p>
            <a:pPr algn="ctr">
              <a:lnSpc>
                <a:spcPct val="70000"/>
              </a:lnSpc>
            </a:pPr>
            <a:r>
              <a:rPr lang="en-US">
                <a:solidFill>
                  <a:srgbClr val="FF0000"/>
                </a:solidFill>
              </a:rPr>
              <a:t>t</a:t>
            </a:r>
          </a:p>
          <a:p>
            <a:pPr algn="ctr">
              <a:lnSpc>
                <a:spcPct val="70000"/>
              </a:lnSpc>
            </a:pPr>
            <a:r>
              <a:rPr lang="en-US">
                <a:solidFill>
                  <a:srgbClr val="FF0000"/>
                </a:solidFill>
              </a:rPr>
              <a:t>r</a:t>
            </a:r>
          </a:p>
          <a:p>
            <a:pPr algn="ctr">
              <a:lnSpc>
                <a:spcPct val="70000"/>
              </a:lnSpc>
            </a:pPr>
            <a:r>
              <a:rPr lang="en-US">
                <a:solidFill>
                  <a:srgbClr val="FF0000"/>
                </a:solidFill>
              </a:rPr>
              <a:t>u</a:t>
            </a:r>
          </a:p>
          <a:p>
            <a:pPr algn="ctr">
              <a:lnSpc>
                <a:spcPct val="70000"/>
              </a:lnSpc>
            </a:pPr>
            <a:r>
              <a:rPr lang="en-US">
                <a:solidFill>
                  <a:srgbClr val="FF0000"/>
                </a:solidFill>
              </a:rPr>
              <a:t>s</a:t>
            </a:r>
          </a:p>
          <a:p>
            <a:pPr algn="ctr">
              <a:lnSpc>
                <a:spcPct val="70000"/>
              </a:lnSpc>
            </a:pPr>
            <a:r>
              <a:rPr lang="en-US">
                <a:solidFill>
                  <a:srgbClr val="FF0000"/>
                </a:solidFill>
              </a:rPr>
              <a:t>t</a:t>
            </a:r>
          </a:p>
          <a:p>
            <a:pPr algn="ctr">
              <a:lnSpc>
                <a:spcPct val="70000"/>
              </a:lnSpc>
            </a:pPr>
            <a:r>
              <a:rPr lang="en-US">
                <a:solidFill>
                  <a:srgbClr val="FF0000"/>
                </a:solidFill>
              </a:rPr>
              <a:t>e</a:t>
            </a:r>
          </a:p>
          <a:p>
            <a:pPr algn="ctr">
              <a:lnSpc>
                <a:spcPct val="70000"/>
              </a:lnSpc>
            </a:pPr>
            <a:r>
              <a:rPr lang="en-US">
                <a:solidFill>
                  <a:srgbClr val="FF0000"/>
                </a:solidFill>
              </a:rPr>
              <a:t>d</a:t>
            </a:r>
          </a:p>
        </p:txBody>
      </p:sp>
      <p:sp>
        <p:nvSpPr>
          <p:cNvPr id="271370" name="Line 9"/>
          <p:cNvSpPr>
            <a:spLocks noChangeShapeType="1"/>
          </p:cNvSpPr>
          <p:nvPr/>
        </p:nvSpPr>
        <p:spPr bwMode="auto">
          <a:xfrm>
            <a:off x="1447800" y="3124200"/>
            <a:ext cx="6629400" cy="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271371" name="Line 10"/>
          <p:cNvSpPr>
            <a:spLocks noChangeShapeType="1"/>
          </p:cNvSpPr>
          <p:nvPr/>
        </p:nvSpPr>
        <p:spPr bwMode="auto">
          <a:xfrm>
            <a:off x="4800600" y="1676400"/>
            <a:ext cx="0" cy="3048000"/>
          </a:xfrm>
          <a:prstGeom prst="line">
            <a:avLst/>
          </a:prstGeom>
          <a:noFill/>
          <a:ln w="50800">
            <a:solidFill>
              <a:schemeClr val="tx1"/>
            </a:solidFill>
            <a:prstDash val="dash"/>
            <a:round/>
            <a:headEnd/>
            <a:tailEnd/>
          </a:ln>
        </p:spPr>
        <p:txBody>
          <a:bodyPr wrap="none" anchor="ctr">
            <a:prstTxWarp prst="textNoShape">
              <a:avLst/>
            </a:prstTxWarp>
          </a:bodyPr>
          <a:lstStyle/>
          <a:p>
            <a:endParaRPr lang="en-US"/>
          </a:p>
        </p:txBody>
      </p:sp>
      <p:sp>
        <p:nvSpPr>
          <p:cNvPr id="271372" name="Rectangle 14"/>
          <p:cNvSpPr>
            <a:spLocks noChangeArrowheads="1"/>
          </p:cNvSpPr>
          <p:nvPr/>
        </p:nvSpPr>
        <p:spPr bwMode="auto">
          <a:xfrm>
            <a:off x="6553200" y="1905000"/>
            <a:ext cx="9144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71373" name="Rectangle 15"/>
          <p:cNvSpPr>
            <a:spLocks noChangeArrowheads="1"/>
          </p:cNvSpPr>
          <p:nvPr/>
        </p:nvSpPr>
        <p:spPr bwMode="auto">
          <a:xfrm>
            <a:off x="5334000" y="2133600"/>
            <a:ext cx="9144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271374" name="Rectangle 16"/>
          <p:cNvSpPr>
            <a:spLocks noChangeArrowheads="1"/>
          </p:cNvSpPr>
          <p:nvPr/>
        </p:nvSpPr>
        <p:spPr bwMode="auto">
          <a:xfrm>
            <a:off x="6434138" y="2667000"/>
            <a:ext cx="1490662" cy="446088"/>
          </a:xfrm>
          <a:prstGeom prst="rect">
            <a:avLst/>
          </a:prstGeom>
          <a:noFill/>
          <a:ln w="9525">
            <a:noFill/>
            <a:miter lim="800000"/>
            <a:headEnd/>
            <a:tailEnd/>
          </a:ln>
        </p:spPr>
        <p:txBody>
          <a:bodyPr wrap="none">
            <a:prstTxWarp prst="textNoShape">
              <a:avLst/>
            </a:prstTxWarp>
            <a:spAutoFit/>
          </a:bodyPr>
          <a:lstStyle/>
          <a:p>
            <a:r>
              <a:rPr lang="en-US" sz="2000"/>
              <a:t>User space</a:t>
            </a:r>
          </a:p>
        </p:txBody>
      </p:sp>
      <p:sp>
        <p:nvSpPr>
          <p:cNvPr id="271375" name="Rectangle 17"/>
          <p:cNvSpPr>
            <a:spLocks noChangeArrowheads="1"/>
          </p:cNvSpPr>
          <p:nvPr/>
        </p:nvSpPr>
        <p:spPr bwMode="auto">
          <a:xfrm>
            <a:off x="6934200" y="3124200"/>
            <a:ext cx="942975" cy="446088"/>
          </a:xfrm>
          <a:prstGeom prst="rect">
            <a:avLst/>
          </a:prstGeom>
          <a:noFill/>
          <a:ln w="9525">
            <a:noFill/>
            <a:miter lim="800000"/>
            <a:headEnd/>
            <a:tailEnd/>
          </a:ln>
        </p:spPr>
        <p:txBody>
          <a:bodyPr wrap="none">
            <a:prstTxWarp prst="textNoShape">
              <a:avLst/>
            </a:prstTxWarp>
            <a:spAutoFit/>
          </a:bodyPr>
          <a:lstStyle/>
          <a:p>
            <a:r>
              <a:rPr lang="en-US" sz="2000"/>
              <a:t>Kernel</a:t>
            </a:r>
          </a:p>
        </p:txBody>
      </p:sp>
      <p:sp>
        <p:nvSpPr>
          <p:cNvPr id="271376" name="Rectangle 23"/>
          <p:cNvSpPr>
            <a:spLocks noChangeArrowheads="1"/>
          </p:cNvSpPr>
          <p:nvPr/>
        </p:nvSpPr>
        <p:spPr bwMode="auto">
          <a:xfrm>
            <a:off x="1524000" y="1752600"/>
            <a:ext cx="1600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77" name="Rectangle 24"/>
          <p:cNvSpPr>
            <a:spLocks noChangeArrowheads="1"/>
          </p:cNvSpPr>
          <p:nvPr/>
        </p:nvSpPr>
        <p:spPr bwMode="auto">
          <a:xfrm>
            <a:off x="3124200" y="2438400"/>
            <a:ext cx="1600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78" name="Rectangle 25"/>
          <p:cNvSpPr>
            <a:spLocks noChangeArrowheads="1"/>
          </p:cNvSpPr>
          <p:nvPr/>
        </p:nvSpPr>
        <p:spPr bwMode="auto">
          <a:xfrm>
            <a:off x="1600200" y="3200400"/>
            <a:ext cx="1600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79" name="Rectangle 26"/>
          <p:cNvSpPr>
            <a:spLocks noChangeArrowheads="1"/>
          </p:cNvSpPr>
          <p:nvPr/>
        </p:nvSpPr>
        <p:spPr bwMode="auto">
          <a:xfrm>
            <a:off x="3200400" y="3962400"/>
            <a:ext cx="1219200" cy="609600"/>
          </a:xfrm>
          <a:prstGeom prst="rect">
            <a:avLst/>
          </a:prstGeom>
          <a:solidFill>
            <a:srgbClr val="FFFFFF"/>
          </a:solidFill>
          <a:ln w="9525">
            <a:solidFill>
              <a:schemeClr val="tx1"/>
            </a:solidFill>
            <a:miter lim="800000"/>
            <a:headEnd/>
            <a:tailEnd/>
          </a:ln>
        </p:spPr>
        <p:txBody>
          <a:bodyPr wrap="none" anchor="ctr">
            <a:prstTxWarp prst="textNoShape">
              <a:avLst/>
            </a:prstTxWarp>
          </a:bodyPr>
          <a:lstStyle/>
          <a:p>
            <a:endParaRPr lang="en-US"/>
          </a:p>
        </p:txBody>
      </p:sp>
      <p:sp>
        <p:nvSpPr>
          <p:cNvPr id="271380" name="Rectangle 18"/>
          <p:cNvSpPr>
            <a:spLocks noChangeArrowheads="1"/>
          </p:cNvSpPr>
          <p:nvPr/>
        </p:nvSpPr>
        <p:spPr bwMode="auto">
          <a:xfrm>
            <a:off x="5334000" y="3352800"/>
            <a:ext cx="1524000" cy="10668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271381" name="Rectangle 11"/>
          <p:cNvSpPr>
            <a:spLocks noChangeArrowheads="1"/>
          </p:cNvSpPr>
          <p:nvPr/>
        </p:nvSpPr>
        <p:spPr bwMode="auto">
          <a:xfrm>
            <a:off x="5691188" y="3662363"/>
            <a:ext cx="931862" cy="446087"/>
          </a:xfrm>
          <a:prstGeom prst="rect">
            <a:avLst/>
          </a:prstGeom>
          <a:noFill/>
          <a:ln w="9525">
            <a:noFill/>
            <a:miter lim="800000"/>
            <a:headEnd/>
            <a:tailEnd/>
          </a:ln>
        </p:spPr>
        <p:txBody>
          <a:bodyPr wrap="none">
            <a:prstTxWarp prst="textNoShape">
              <a:avLst/>
            </a:prstTxWarp>
            <a:spAutoFit/>
          </a:bodyPr>
          <a:lstStyle/>
          <a:p>
            <a:r>
              <a:rPr lang="en-US" sz="2000"/>
              <a:t>Nexus</a:t>
            </a:r>
          </a:p>
        </p:txBody>
      </p:sp>
      <p:sp>
        <p:nvSpPr>
          <p:cNvPr id="271382" name="Rectangle 13"/>
          <p:cNvSpPr>
            <a:spLocks noChangeArrowheads="1"/>
          </p:cNvSpPr>
          <p:nvPr/>
        </p:nvSpPr>
        <p:spPr bwMode="auto">
          <a:xfrm>
            <a:off x="6665913" y="1916113"/>
            <a:ext cx="725487" cy="446087"/>
          </a:xfrm>
          <a:prstGeom prst="rect">
            <a:avLst/>
          </a:prstGeom>
          <a:noFill/>
          <a:ln w="9525">
            <a:noFill/>
            <a:miter lim="800000"/>
            <a:headEnd/>
            <a:tailEnd/>
          </a:ln>
        </p:spPr>
        <p:txBody>
          <a:bodyPr wrap="none">
            <a:prstTxWarp prst="textNoShape">
              <a:avLst/>
            </a:prstTxWarp>
            <a:spAutoFit/>
          </a:bodyPr>
          <a:lstStyle/>
          <a:p>
            <a:r>
              <a:rPr lang="en-US" sz="2000"/>
              <a:t>NCA</a:t>
            </a:r>
          </a:p>
        </p:txBody>
      </p:sp>
      <p:sp>
        <p:nvSpPr>
          <p:cNvPr id="271383" name="Rectangle 12"/>
          <p:cNvSpPr>
            <a:spLocks noChangeArrowheads="1"/>
          </p:cNvSpPr>
          <p:nvPr/>
        </p:nvSpPr>
        <p:spPr bwMode="auto">
          <a:xfrm>
            <a:off x="5446713" y="2133600"/>
            <a:ext cx="725487" cy="446088"/>
          </a:xfrm>
          <a:prstGeom prst="rect">
            <a:avLst/>
          </a:prstGeom>
          <a:noFill/>
          <a:ln w="9525">
            <a:noFill/>
            <a:miter lim="800000"/>
            <a:headEnd/>
            <a:tailEnd/>
          </a:ln>
        </p:spPr>
        <p:txBody>
          <a:bodyPr wrap="none">
            <a:prstTxWarp prst="textNoShape">
              <a:avLst/>
            </a:prstTxWarp>
            <a:spAutoFit/>
          </a:bodyPr>
          <a:lstStyle/>
          <a:p>
            <a:r>
              <a:rPr lang="en-US" sz="2000"/>
              <a:t>NCA</a:t>
            </a:r>
          </a:p>
        </p:txBody>
      </p:sp>
      <p:sp>
        <p:nvSpPr>
          <p:cNvPr id="271384" name="Rectangle 19"/>
          <p:cNvSpPr>
            <a:spLocks noChangeArrowheads="1"/>
          </p:cNvSpPr>
          <p:nvPr/>
        </p:nvSpPr>
        <p:spPr bwMode="auto">
          <a:xfrm>
            <a:off x="1676400" y="3276600"/>
            <a:ext cx="1525588" cy="446088"/>
          </a:xfrm>
          <a:prstGeom prst="rect">
            <a:avLst/>
          </a:prstGeom>
          <a:noFill/>
          <a:ln w="9525">
            <a:noFill/>
            <a:miter lim="800000"/>
            <a:headEnd/>
            <a:tailEnd/>
          </a:ln>
        </p:spPr>
        <p:txBody>
          <a:bodyPr wrap="none">
            <a:prstTxWarp prst="textNoShape">
              <a:avLst/>
            </a:prstTxWarp>
            <a:spAutoFit/>
          </a:bodyPr>
          <a:lstStyle/>
          <a:p>
            <a:r>
              <a:rPr lang="en-US" sz="2000"/>
              <a:t>Regular OS</a:t>
            </a:r>
          </a:p>
        </p:txBody>
      </p:sp>
      <p:sp>
        <p:nvSpPr>
          <p:cNvPr id="271385" name="Rectangle 20"/>
          <p:cNvSpPr>
            <a:spLocks noChangeArrowheads="1"/>
          </p:cNvSpPr>
          <p:nvPr/>
        </p:nvSpPr>
        <p:spPr bwMode="auto">
          <a:xfrm>
            <a:off x="3276600" y="4049713"/>
            <a:ext cx="1068388" cy="446087"/>
          </a:xfrm>
          <a:prstGeom prst="rect">
            <a:avLst/>
          </a:prstGeom>
          <a:noFill/>
          <a:ln w="9525">
            <a:noFill/>
            <a:miter lim="800000"/>
            <a:headEnd/>
            <a:tailEnd/>
          </a:ln>
        </p:spPr>
        <p:txBody>
          <a:bodyPr wrap="none">
            <a:prstTxWarp prst="textNoShape">
              <a:avLst/>
            </a:prstTxWarp>
            <a:spAutoFit/>
          </a:bodyPr>
          <a:lstStyle/>
          <a:p>
            <a:r>
              <a:rPr lang="en-US" sz="2000"/>
              <a:t>Drivers</a:t>
            </a:r>
          </a:p>
        </p:txBody>
      </p:sp>
      <p:sp>
        <p:nvSpPr>
          <p:cNvPr id="271386" name="Rectangle 21"/>
          <p:cNvSpPr>
            <a:spLocks noChangeArrowheads="1"/>
          </p:cNvSpPr>
          <p:nvPr/>
        </p:nvSpPr>
        <p:spPr bwMode="auto">
          <a:xfrm>
            <a:off x="3124200" y="2514600"/>
            <a:ext cx="1500188" cy="446088"/>
          </a:xfrm>
          <a:prstGeom prst="rect">
            <a:avLst/>
          </a:prstGeom>
          <a:noFill/>
          <a:ln w="9525">
            <a:noFill/>
            <a:miter lim="800000"/>
            <a:headEnd/>
            <a:tailEnd/>
          </a:ln>
        </p:spPr>
        <p:txBody>
          <a:bodyPr wrap="none">
            <a:prstTxWarp prst="textNoShape">
              <a:avLst/>
            </a:prstTxWarp>
            <a:spAutoFit/>
          </a:bodyPr>
          <a:lstStyle/>
          <a:p>
            <a:r>
              <a:rPr lang="en-US" sz="2000"/>
              <a:t>Application</a:t>
            </a:r>
          </a:p>
        </p:txBody>
      </p:sp>
      <p:sp>
        <p:nvSpPr>
          <p:cNvPr id="271387" name="Rectangle 22"/>
          <p:cNvSpPr>
            <a:spLocks noChangeArrowheads="1"/>
          </p:cNvSpPr>
          <p:nvPr/>
        </p:nvSpPr>
        <p:spPr bwMode="auto">
          <a:xfrm>
            <a:off x="1600200" y="1828800"/>
            <a:ext cx="1500188" cy="446088"/>
          </a:xfrm>
          <a:prstGeom prst="rect">
            <a:avLst/>
          </a:prstGeom>
          <a:noFill/>
          <a:ln w="9525">
            <a:noFill/>
            <a:miter lim="800000"/>
            <a:headEnd/>
            <a:tailEnd/>
          </a:ln>
        </p:spPr>
        <p:txBody>
          <a:bodyPr wrap="none">
            <a:prstTxWarp prst="textNoShape">
              <a:avLst/>
            </a:prstTxWarp>
            <a:spAutoFit/>
          </a:bodyPr>
          <a:lstStyle/>
          <a:p>
            <a:r>
              <a:rPr lang="en-US" sz="2000"/>
              <a:t>Application</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23C967D-4378-E948-B729-4C5EE9B120F7}" type="slidenum">
              <a:rPr lang="en-US" smtClean="0">
                <a:latin typeface="Times New Roman" charset="0"/>
              </a:rPr>
              <a:pPr/>
              <a:t>255</a:t>
            </a:fld>
            <a:endParaRPr lang="en-US" smtClean="0">
              <a:latin typeface="Times New Roman" charset="0"/>
            </a:endParaRPr>
          </a:p>
        </p:txBody>
      </p:sp>
      <p:sp>
        <p:nvSpPr>
          <p:cNvPr id="272387" name="Rectangle 2"/>
          <p:cNvSpPr>
            <a:spLocks noGrp="1" noChangeArrowheads="1"/>
          </p:cNvSpPr>
          <p:nvPr>
            <p:ph type="title"/>
          </p:nvPr>
        </p:nvSpPr>
        <p:spPr>
          <a:xfrm>
            <a:off x="609600" y="228600"/>
            <a:ext cx="7848600" cy="990600"/>
          </a:xfrm>
        </p:spPr>
        <p:txBody>
          <a:bodyPr/>
          <a:lstStyle/>
          <a:p>
            <a:pPr eaLnBrk="1" hangingPunct="1"/>
            <a:r>
              <a:rPr lang="en-US"/>
              <a:t>NGSCB</a:t>
            </a:r>
          </a:p>
        </p:txBody>
      </p:sp>
      <p:sp>
        <p:nvSpPr>
          <p:cNvPr id="272388" name="Rectangle 3"/>
          <p:cNvSpPr>
            <a:spLocks noGrp="1" noChangeArrowheads="1"/>
          </p:cNvSpPr>
          <p:nvPr>
            <p:ph type="body" idx="1"/>
          </p:nvPr>
        </p:nvSpPr>
        <p:spPr>
          <a:xfrm>
            <a:off x="685800" y="1295400"/>
            <a:ext cx="7924800" cy="4876800"/>
          </a:xfrm>
        </p:spPr>
        <p:txBody>
          <a:bodyPr/>
          <a:lstStyle/>
          <a:p>
            <a:pPr marL="609600" indent="-609600" eaLnBrk="1" hangingPunct="1">
              <a:lnSpc>
                <a:spcPct val="80000"/>
              </a:lnSpc>
            </a:pPr>
            <a:r>
              <a:rPr lang="en-US" sz="2800"/>
              <a:t>NGSCB has 4 “feature groups”</a:t>
            </a:r>
          </a:p>
          <a:p>
            <a:pPr marL="990600" lvl="1" indent="-533400" eaLnBrk="1" hangingPunct="1">
              <a:lnSpc>
                <a:spcPct val="80000"/>
              </a:lnSpc>
              <a:buFont typeface="Times" charset="0"/>
              <a:buAutoNum type="arabicPeriod"/>
            </a:pPr>
            <a:r>
              <a:rPr lang="en-US" sz="2400" b="1">
                <a:solidFill>
                  <a:schemeClr val="accent2"/>
                </a:solidFill>
              </a:rPr>
              <a:t>Strong process isolation</a:t>
            </a:r>
            <a:endParaRPr lang="en-US" sz="2400"/>
          </a:p>
          <a:p>
            <a:pPr marL="1371600" lvl="2" indent="-457200" eaLnBrk="1" hangingPunct="1">
              <a:lnSpc>
                <a:spcPct val="80000"/>
              </a:lnSpc>
              <a:buFontTx/>
              <a:buChar char="o"/>
            </a:pPr>
            <a:r>
              <a:rPr lang="en-US" sz="2000"/>
              <a:t>Processes do not interfere with each other</a:t>
            </a:r>
          </a:p>
          <a:p>
            <a:pPr marL="990600" lvl="1" indent="-533400" eaLnBrk="1" hangingPunct="1">
              <a:lnSpc>
                <a:spcPct val="80000"/>
              </a:lnSpc>
              <a:buFont typeface="Times" charset="0"/>
              <a:buAutoNum type="arabicPeriod"/>
            </a:pPr>
            <a:r>
              <a:rPr lang="en-US" sz="2400" b="1">
                <a:solidFill>
                  <a:schemeClr val="accent2"/>
                </a:solidFill>
              </a:rPr>
              <a:t>Sealed storage</a:t>
            </a:r>
            <a:endParaRPr lang="en-US" sz="2400"/>
          </a:p>
          <a:p>
            <a:pPr marL="1371600" lvl="2" indent="-457200" eaLnBrk="1" hangingPunct="1">
              <a:lnSpc>
                <a:spcPct val="80000"/>
              </a:lnSpc>
              <a:buFontTx/>
              <a:buChar char="o"/>
            </a:pPr>
            <a:r>
              <a:rPr lang="en-US" sz="2000"/>
              <a:t>Data protected (tamper resistant hardware)</a:t>
            </a:r>
          </a:p>
          <a:p>
            <a:pPr marL="990600" lvl="1" indent="-533400" eaLnBrk="1" hangingPunct="1">
              <a:lnSpc>
                <a:spcPct val="80000"/>
              </a:lnSpc>
              <a:buFont typeface="Times" charset="0"/>
              <a:buAutoNum type="arabicPeriod"/>
            </a:pPr>
            <a:r>
              <a:rPr lang="en-US" sz="2400" b="1">
                <a:solidFill>
                  <a:schemeClr val="accent2"/>
                </a:solidFill>
              </a:rPr>
              <a:t>Secure path</a:t>
            </a:r>
            <a:endParaRPr lang="en-US" sz="2400"/>
          </a:p>
          <a:p>
            <a:pPr marL="1371600" lvl="2" indent="-457200" eaLnBrk="1" hangingPunct="1">
              <a:lnSpc>
                <a:spcPct val="80000"/>
              </a:lnSpc>
              <a:buFontTx/>
              <a:buChar char="o"/>
            </a:pPr>
            <a:r>
              <a:rPr lang="en-US" sz="2000"/>
              <a:t>Data to and from I/O protected</a:t>
            </a:r>
          </a:p>
          <a:p>
            <a:pPr marL="990600" lvl="1" indent="-533400" eaLnBrk="1" hangingPunct="1">
              <a:lnSpc>
                <a:spcPct val="80000"/>
              </a:lnSpc>
              <a:buFont typeface="Times" charset="0"/>
              <a:buAutoNum type="arabicPeriod"/>
            </a:pPr>
            <a:r>
              <a:rPr lang="en-US" sz="2400" b="1">
                <a:solidFill>
                  <a:schemeClr val="accent2"/>
                </a:solidFill>
              </a:rPr>
              <a:t>Attestation</a:t>
            </a:r>
          </a:p>
          <a:p>
            <a:pPr marL="1371600" lvl="2" indent="-457200" eaLnBrk="1" hangingPunct="1">
              <a:lnSpc>
                <a:spcPct val="80000"/>
              </a:lnSpc>
              <a:buFontTx/>
              <a:buChar char="o"/>
            </a:pPr>
            <a:r>
              <a:rPr lang="en-US" sz="2000"/>
              <a:t>“Things” securely authenticated </a:t>
            </a:r>
          </a:p>
          <a:p>
            <a:pPr marL="1371600" lvl="2" indent="-457200" eaLnBrk="1" hangingPunct="1">
              <a:lnSpc>
                <a:spcPct val="80000"/>
              </a:lnSpc>
              <a:buFontTx/>
              <a:buChar char="o"/>
            </a:pPr>
            <a:r>
              <a:rPr lang="en-US" sz="2000"/>
              <a:t>Allows TCB to be extended via NCAs</a:t>
            </a:r>
          </a:p>
          <a:p>
            <a:pPr marL="609600" indent="-609600" eaLnBrk="1" hangingPunct="1">
              <a:lnSpc>
                <a:spcPct val="80000"/>
              </a:lnSpc>
              <a:buFont typeface="Zapf Dingbats" charset="2"/>
              <a:buChar char="r"/>
            </a:pPr>
            <a:r>
              <a:rPr lang="en-US" sz="2800"/>
              <a:t>All are aimed at malicious code</a:t>
            </a:r>
          </a:p>
          <a:p>
            <a:pPr marL="609600" indent="-609600" eaLnBrk="1" hangingPunct="1">
              <a:lnSpc>
                <a:spcPct val="80000"/>
              </a:lnSpc>
              <a:buFont typeface="Zapf Dingbats" charset="2"/>
              <a:buChar char="r"/>
            </a:pPr>
            <a:r>
              <a:rPr lang="en-US" sz="2800"/>
              <a:t>4. also provides (secure) extensibility </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976283F-6EA3-0843-A0E0-FF3C4A6CB80E}" type="slidenum">
              <a:rPr lang="en-US" smtClean="0">
                <a:latin typeface="Times New Roman" charset="0"/>
              </a:rPr>
              <a:pPr/>
              <a:t>256</a:t>
            </a:fld>
            <a:endParaRPr lang="en-US" smtClean="0">
              <a:latin typeface="Times New Roman" charset="0"/>
            </a:endParaRPr>
          </a:p>
        </p:txBody>
      </p:sp>
      <p:sp>
        <p:nvSpPr>
          <p:cNvPr id="273411" name="Rectangle 2"/>
          <p:cNvSpPr>
            <a:spLocks noGrp="1" noChangeArrowheads="1"/>
          </p:cNvSpPr>
          <p:nvPr>
            <p:ph type="title"/>
          </p:nvPr>
        </p:nvSpPr>
        <p:spPr>
          <a:xfrm>
            <a:off x="685800" y="381000"/>
            <a:ext cx="7772400" cy="1143000"/>
          </a:xfrm>
        </p:spPr>
        <p:txBody>
          <a:bodyPr/>
          <a:lstStyle/>
          <a:p>
            <a:pPr eaLnBrk="1" hangingPunct="1"/>
            <a:r>
              <a:rPr lang="en-US"/>
              <a:t>NGSCB Process Isolation</a:t>
            </a:r>
          </a:p>
        </p:txBody>
      </p:sp>
      <p:sp>
        <p:nvSpPr>
          <p:cNvPr id="273412" name="Rectangle 3"/>
          <p:cNvSpPr>
            <a:spLocks noGrp="1" noChangeArrowheads="1"/>
          </p:cNvSpPr>
          <p:nvPr>
            <p:ph type="body" idx="1"/>
          </p:nvPr>
        </p:nvSpPr>
        <p:spPr>
          <a:xfrm>
            <a:off x="685800" y="1600200"/>
            <a:ext cx="7848600" cy="4495800"/>
          </a:xfrm>
        </p:spPr>
        <p:txBody>
          <a:bodyPr/>
          <a:lstStyle/>
          <a:p>
            <a:pPr eaLnBrk="1" hangingPunct="1">
              <a:lnSpc>
                <a:spcPct val="90000"/>
              </a:lnSpc>
            </a:pPr>
            <a:r>
              <a:rPr lang="en-US" sz="2800" b="1">
                <a:solidFill>
                  <a:schemeClr val="accent2"/>
                </a:solidFill>
              </a:rPr>
              <a:t>Curtained memory</a:t>
            </a:r>
            <a:endParaRPr lang="en-US" sz="2800"/>
          </a:p>
          <a:p>
            <a:pPr eaLnBrk="1" hangingPunct="1">
              <a:lnSpc>
                <a:spcPct val="90000"/>
              </a:lnSpc>
            </a:pPr>
            <a:r>
              <a:rPr lang="en-US" sz="2800"/>
              <a:t>Process isolation and the OS </a:t>
            </a:r>
          </a:p>
          <a:p>
            <a:pPr lvl="1" eaLnBrk="1" hangingPunct="1">
              <a:lnSpc>
                <a:spcPct val="90000"/>
              </a:lnSpc>
            </a:pPr>
            <a:r>
              <a:rPr lang="en-US" sz="2400"/>
              <a:t>Protect trusted OS (Nexus) from untrusted OS</a:t>
            </a:r>
          </a:p>
          <a:p>
            <a:pPr lvl="1" eaLnBrk="1" hangingPunct="1">
              <a:lnSpc>
                <a:spcPct val="90000"/>
              </a:lnSpc>
            </a:pPr>
            <a:r>
              <a:rPr lang="en-US" sz="2400"/>
              <a:t>Isolate trusted OS from untrusted stuff</a:t>
            </a:r>
          </a:p>
          <a:p>
            <a:pPr eaLnBrk="1" hangingPunct="1">
              <a:lnSpc>
                <a:spcPct val="90000"/>
              </a:lnSpc>
            </a:pPr>
            <a:r>
              <a:rPr lang="en-US" sz="2800"/>
              <a:t>Process isolation and NCAs </a:t>
            </a:r>
          </a:p>
          <a:p>
            <a:pPr lvl="1" eaLnBrk="1" hangingPunct="1">
              <a:lnSpc>
                <a:spcPct val="90000"/>
              </a:lnSpc>
            </a:pPr>
            <a:r>
              <a:rPr lang="en-US" sz="2400"/>
              <a:t>NCAs isolated from software they do not trust</a:t>
            </a:r>
          </a:p>
          <a:p>
            <a:pPr eaLnBrk="1" hangingPunct="1">
              <a:lnSpc>
                <a:spcPct val="90000"/>
              </a:lnSpc>
            </a:pPr>
            <a:r>
              <a:rPr lang="en-US" sz="2800"/>
              <a:t>Trust determined by users, to an extent…</a:t>
            </a:r>
          </a:p>
          <a:p>
            <a:pPr lvl="1" eaLnBrk="1" hangingPunct="1">
              <a:lnSpc>
                <a:spcPct val="90000"/>
              </a:lnSpc>
            </a:pPr>
            <a:r>
              <a:rPr lang="en-US" sz="2400"/>
              <a:t>User </a:t>
            </a:r>
            <a:r>
              <a:rPr lang="en-US" sz="2400" b="1">
                <a:solidFill>
                  <a:schemeClr val="hlink"/>
                </a:solidFill>
              </a:rPr>
              <a:t>can</a:t>
            </a:r>
            <a:r>
              <a:rPr lang="en-US" sz="2400"/>
              <a:t> disable a trusted NCA</a:t>
            </a:r>
          </a:p>
          <a:p>
            <a:pPr lvl="1" eaLnBrk="1" hangingPunct="1">
              <a:lnSpc>
                <a:spcPct val="90000"/>
              </a:lnSpc>
            </a:pPr>
            <a:r>
              <a:rPr lang="en-US" sz="2400"/>
              <a:t>User </a:t>
            </a:r>
            <a:r>
              <a:rPr lang="en-US" sz="2400" b="1">
                <a:solidFill>
                  <a:schemeClr val="hlink"/>
                </a:solidFill>
              </a:rPr>
              <a:t>cannot</a:t>
            </a:r>
            <a:r>
              <a:rPr lang="en-US" sz="2400"/>
              <a:t> enable an untrusted NCA</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B15C772-0DB7-7840-A1EA-33C4A426DC30}" type="slidenum">
              <a:rPr lang="en-US" smtClean="0">
                <a:latin typeface="Times New Roman" charset="0"/>
              </a:rPr>
              <a:pPr/>
              <a:t>257</a:t>
            </a:fld>
            <a:endParaRPr lang="en-US" smtClean="0">
              <a:latin typeface="Times New Roman" charset="0"/>
            </a:endParaRPr>
          </a:p>
        </p:txBody>
      </p:sp>
      <p:sp>
        <p:nvSpPr>
          <p:cNvPr id="274435" name="Rectangle 2"/>
          <p:cNvSpPr>
            <a:spLocks noGrp="1" noChangeArrowheads="1"/>
          </p:cNvSpPr>
          <p:nvPr>
            <p:ph type="title"/>
          </p:nvPr>
        </p:nvSpPr>
        <p:spPr/>
        <p:txBody>
          <a:bodyPr/>
          <a:lstStyle/>
          <a:p>
            <a:pPr eaLnBrk="1" hangingPunct="1"/>
            <a:r>
              <a:rPr lang="en-US"/>
              <a:t>NGSCB Sealed Storage </a:t>
            </a:r>
          </a:p>
        </p:txBody>
      </p:sp>
      <p:sp>
        <p:nvSpPr>
          <p:cNvPr id="274436" name="Rectangle 3"/>
          <p:cNvSpPr>
            <a:spLocks noGrp="1" noChangeArrowheads="1"/>
          </p:cNvSpPr>
          <p:nvPr>
            <p:ph type="body" idx="1"/>
          </p:nvPr>
        </p:nvSpPr>
        <p:spPr/>
        <p:txBody>
          <a:bodyPr/>
          <a:lstStyle/>
          <a:p>
            <a:pPr eaLnBrk="1" hangingPunct="1">
              <a:lnSpc>
                <a:spcPct val="95000"/>
              </a:lnSpc>
            </a:pPr>
            <a:r>
              <a:rPr lang="en-US" sz="2800"/>
              <a:t>Sealed storage contains </a:t>
            </a:r>
            <a:r>
              <a:rPr lang="en-US" sz="2800" b="1">
                <a:solidFill>
                  <a:schemeClr val="accent2"/>
                </a:solidFill>
              </a:rPr>
              <a:t>secret</a:t>
            </a:r>
            <a:r>
              <a:rPr lang="en-US" sz="2800"/>
              <a:t> data</a:t>
            </a:r>
          </a:p>
          <a:p>
            <a:pPr lvl="1" eaLnBrk="1" hangingPunct="1">
              <a:lnSpc>
                <a:spcPct val="95000"/>
              </a:lnSpc>
            </a:pPr>
            <a:r>
              <a:rPr lang="en-US" sz="2400"/>
              <a:t>If </a:t>
            </a:r>
            <a:r>
              <a:rPr lang="en-US" sz="2400" b="1">
                <a:solidFill>
                  <a:schemeClr val="accent2"/>
                </a:solidFill>
              </a:rPr>
              <a:t>code X</a:t>
            </a:r>
            <a:r>
              <a:rPr lang="en-US" sz="2400"/>
              <a:t> wants access to secret, a hash of X must be verified (integrity check of X)</a:t>
            </a:r>
          </a:p>
          <a:p>
            <a:pPr lvl="1" eaLnBrk="1" hangingPunct="1">
              <a:lnSpc>
                <a:spcPct val="95000"/>
              </a:lnSpc>
            </a:pPr>
            <a:r>
              <a:rPr lang="en-US" sz="2400"/>
              <a:t>Implemented via symmetric key cryptography</a:t>
            </a:r>
          </a:p>
          <a:p>
            <a:pPr eaLnBrk="1" hangingPunct="1">
              <a:lnSpc>
                <a:spcPct val="95000"/>
              </a:lnSpc>
            </a:pPr>
            <a:r>
              <a:rPr lang="en-US" sz="2800"/>
              <a:t>Confidentiality of secret is protected since only accessed by trusted software</a:t>
            </a:r>
          </a:p>
          <a:p>
            <a:pPr eaLnBrk="1" hangingPunct="1">
              <a:lnSpc>
                <a:spcPct val="95000"/>
              </a:lnSpc>
            </a:pPr>
            <a:r>
              <a:rPr lang="en-US" sz="2800"/>
              <a:t>Integrity of secret is assured since it’s in sealed storage</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B7E3581-C1D0-7C42-B739-3785353CBE6C}" type="slidenum">
              <a:rPr lang="en-US" smtClean="0">
                <a:latin typeface="Times New Roman" charset="0"/>
              </a:rPr>
              <a:pPr/>
              <a:t>258</a:t>
            </a:fld>
            <a:endParaRPr lang="en-US" smtClean="0">
              <a:latin typeface="Times New Roman" charset="0"/>
            </a:endParaRPr>
          </a:p>
        </p:txBody>
      </p:sp>
      <p:sp>
        <p:nvSpPr>
          <p:cNvPr id="275459" name="Rectangle 2"/>
          <p:cNvSpPr>
            <a:spLocks noGrp="1" noChangeArrowheads="1"/>
          </p:cNvSpPr>
          <p:nvPr>
            <p:ph type="title"/>
          </p:nvPr>
        </p:nvSpPr>
        <p:spPr/>
        <p:txBody>
          <a:bodyPr/>
          <a:lstStyle/>
          <a:p>
            <a:pPr eaLnBrk="1" hangingPunct="1"/>
            <a:r>
              <a:rPr lang="en-US"/>
              <a:t>NGSCB Secure Path </a:t>
            </a:r>
          </a:p>
        </p:txBody>
      </p:sp>
      <p:sp>
        <p:nvSpPr>
          <p:cNvPr id="275460" name="Rectangle 3"/>
          <p:cNvSpPr>
            <a:spLocks noGrp="1" noChangeArrowheads="1"/>
          </p:cNvSpPr>
          <p:nvPr>
            <p:ph type="body" idx="1"/>
          </p:nvPr>
        </p:nvSpPr>
        <p:spPr/>
        <p:txBody>
          <a:bodyPr/>
          <a:lstStyle/>
          <a:p>
            <a:pPr eaLnBrk="1" hangingPunct="1">
              <a:lnSpc>
                <a:spcPct val="90000"/>
              </a:lnSpc>
            </a:pPr>
            <a:r>
              <a:rPr lang="en-US"/>
              <a:t>Secure path for input</a:t>
            </a:r>
          </a:p>
          <a:p>
            <a:pPr lvl="1" eaLnBrk="1" hangingPunct="1">
              <a:lnSpc>
                <a:spcPct val="90000"/>
              </a:lnSpc>
            </a:pPr>
            <a:r>
              <a:rPr lang="en-US"/>
              <a:t>From keyboard to Nexus</a:t>
            </a:r>
          </a:p>
          <a:p>
            <a:pPr lvl="1" eaLnBrk="1" hangingPunct="1">
              <a:lnSpc>
                <a:spcPct val="90000"/>
              </a:lnSpc>
            </a:pPr>
            <a:r>
              <a:rPr lang="en-US"/>
              <a:t>From mouse to Nexus</a:t>
            </a:r>
          </a:p>
          <a:p>
            <a:pPr lvl="1" eaLnBrk="1" hangingPunct="1">
              <a:lnSpc>
                <a:spcPct val="90000"/>
              </a:lnSpc>
            </a:pPr>
            <a:r>
              <a:rPr lang="en-US"/>
              <a:t>From any input device to Nexus</a:t>
            </a:r>
          </a:p>
          <a:p>
            <a:pPr eaLnBrk="1" hangingPunct="1">
              <a:lnSpc>
                <a:spcPct val="90000"/>
              </a:lnSpc>
            </a:pPr>
            <a:r>
              <a:rPr lang="en-US"/>
              <a:t>Secure path for output</a:t>
            </a:r>
          </a:p>
          <a:p>
            <a:pPr lvl="1" eaLnBrk="1" hangingPunct="1">
              <a:lnSpc>
                <a:spcPct val="90000"/>
              </a:lnSpc>
            </a:pPr>
            <a:r>
              <a:rPr lang="en-US"/>
              <a:t>From Nexus to the screen</a:t>
            </a:r>
          </a:p>
          <a:p>
            <a:pPr eaLnBrk="1" hangingPunct="1">
              <a:lnSpc>
                <a:spcPct val="90000"/>
              </a:lnSpc>
            </a:pPr>
            <a:r>
              <a:rPr lang="en-US"/>
              <a:t>Uses crypto (digital signatures)</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C0CC82E-D65F-E44F-8E84-1AAC29FDFA4A}" type="slidenum">
              <a:rPr lang="en-US" smtClean="0">
                <a:latin typeface="Times New Roman" charset="0"/>
              </a:rPr>
              <a:pPr/>
              <a:t>259</a:t>
            </a:fld>
            <a:endParaRPr lang="en-US" smtClean="0">
              <a:latin typeface="Times New Roman" charset="0"/>
            </a:endParaRPr>
          </a:p>
        </p:txBody>
      </p:sp>
      <p:sp>
        <p:nvSpPr>
          <p:cNvPr id="276483" name="Rectangle 2"/>
          <p:cNvSpPr>
            <a:spLocks noGrp="1" noChangeArrowheads="1"/>
          </p:cNvSpPr>
          <p:nvPr>
            <p:ph type="title"/>
          </p:nvPr>
        </p:nvSpPr>
        <p:spPr/>
        <p:txBody>
          <a:bodyPr/>
          <a:lstStyle/>
          <a:p>
            <a:pPr eaLnBrk="1" hangingPunct="1"/>
            <a:r>
              <a:rPr lang="en-US"/>
              <a:t>NGSCB Attestation (1) </a:t>
            </a:r>
          </a:p>
        </p:txBody>
      </p:sp>
      <p:sp>
        <p:nvSpPr>
          <p:cNvPr id="276484" name="Rectangle 3"/>
          <p:cNvSpPr>
            <a:spLocks noGrp="1" noChangeArrowheads="1"/>
          </p:cNvSpPr>
          <p:nvPr>
            <p:ph type="body" idx="1"/>
          </p:nvPr>
        </p:nvSpPr>
        <p:spPr>
          <a:xfrm>
            <a:off x="685800" y="1752600"/>
            <a:ext cx="7772400" cy="4419600"/>
          </a:xfrm>
        </p:spPr>
        <p:txBody>
          <a:bodyPr/>
          <a:lstStyle/>
          <a:p>
            <a:pPr eaLnBrk="1" hangingPunct="1">
              <a:lnSpc>
                <a:spcPct val="90000"/>
              </a:lnSpc>
            </a:pPr>
            <a:r>
              <a:rPr lang="en-US" sz="2800"/>
              <a:t>Secure authentication of </a:t>
            </a:r>
            <a:r>
              <a:rPr lang="en-US" sz="2800" b="1">
                <a:solidFill>
                  <a:schemeClr val="accent2"/>
                </a:solidFill>
              </a:rPr>
              <a:t>things</a:t>
            </a:r>
            <a:endParaRPr lang="en-US" sz="2800"/>
          </a:p>
          <a:p>
            <a:pPr lvl="1" eaLnBrk="1" hangingPunct="1">
              <a:lnSpc>
                <a:spcPct val="90000"/>
              </a:lnSpc>
            </a:pPr>
            <a:r>
              <a:rPr lang="en-US" sz="2400"/>
              <a:t>Authenticate devices, services, code, etc.</a:t>
            </a:r>
          </a:p>
          <a:p>
            <a:pPr lvl="1" eaLnBrk="1" hangingPunct="1">
              <a:lnSpc>
                <a:spcPct val="90000"/>
              </a:lnSpc>
            </a:pPr>
            <a:r>
              <a:rPr lang="en-US" sz="2400"/>
              <a:t>Separate from user authentication</a:t>
            </a:r>
          </a:p>
          <a:p>
            <a:pPr eaLnBrk="1" hangingPunct="1">
              <a:lnSpc>
                <a:spcPct val="90000"/>
              </a:lnSpc>
            </a:pPr>
            <a:r>
              <a:rPr lang="en-US" sz="2800"/>
              <a:t>Public key cryptography used</a:t>
            </a:r>
          </a:p>
          <a:p>
            <a:pPr lvl="1" eaLnBrk="1" hangingPunct="1">
              <a:lnSpc>
                <a:spcPct val="90000"/>
              </a:lnSpc>
            </a:pPr>
            <a:r>
              <a:rPr lang="en-US" sz="2400"/>
              <a:t>Certified key pair required</a:t>
            </a:r>
          </a:p>
          <a:p>
            <a:pPr lvl="1" eaLnBrk="1" hangingPunct="1">
              <a:lnSpc>
                <a:spcPct val="90000"/>
              </a:lnSpc>
            </a:pPr>
            <a:r>
              <a:rPr lang="en-US" sz="2400"/>
              <a:t>Private key not user-accessible</a:t>
            </a:r>
          </a:p>
          <a:p>
            <a:pPr lvl="1" eaLnBrk="1" hangingPunct="1">
              <a:lnSpc>
                <a:spcPct val="90000"/>
              </a:lnSpc>
            </a:pPr>
            <a:r>
              <a:rPr lang="en-US" sz="2400"/>
              <a:t>Sign and send result to remote system</a:t>
            </a:r>
          </a:p>
          <a:p>
            <a:pPr eaLnBrk="1" hangingPunct="1">
              <a:lnSpc>
                <a:spcPct val="90000"/>
              </a:lnSpc>
            </a:pPr>
            <a:r>
              <a:rPr lang="en-US" sz="2800" b="1">
                <a:solidFill>
                  <a:schemeClr val="hlink"/>
                </a:solidFill>
              </a:rPr>
              <a:t>TCB extended via attestation of NCAs</a:t>
            </a:r>
            <a:endParaRPr lang="en-US" sz="2800"/>
          </a:p>
          <a:p>
            <a:pPr lvl="1" eaLnBrk="1" hangingPunct="1">
              <a:lnSpc>
                <a:spcPct val="90000"/>
              </a:lnSpc>
            </a:pPr>
            <a:r>
              <a:rPr lang="en-US" sz="2400"/>
              <a:t>This is a major feature!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31A0FCC-4238-D145-8FC3-ED36631025B9}" type="slidenum">
              <a:rPr lang="en-US" smtClean="0">
                <a:latin typeface="Times New Roman" charset="0"/>
              </a:rPr>
              <a:pPr/>
              <a:t>26</a:t>
            </a:fld>
            <a:endParaRPr lang="en-US" smtClean="0">
              <a:latin typeface="Times New Roman" charset="0"/>
            </a:endParaRPr>
          </a:p>
        </p:txBody>
      </p:sp>
      <p:sp>
        <p:nvSpPr>
          <p:cNvPr id="38915" name="Rectangle 2"/>
          <p:cNvSpPr>
            <a:spLocks noGrp="1" noChangeArrowheads="1"/>
          </p:cNvSpPr>
          <p:nvPr>
            <p:ph type="title"/>
          </p:nvPr>
        </p:nvSpPr>
        <p:spPr>
          <a:xfrm>
            <a:off x="685800" y="457200"/>
            <a:ext cx="7772400" cy="990600"/>
          </a:xfrm>
        </p:spPr>
        <p:txBody>
          <a:bodyPr/>
          <a:lstStyle/>
          <a:p>
            <a:pPr eaLnBrk="1" hangingPunct="1"/>
            <a:r>
              <a:rPr lang="en-US" dirty="0" smtClean="0"/>
              <a:t>Buffer Overflow Attack</a:t>
            </a:r>
            <a:endParaRPr lang="en-US" dirty="0"/>
          </a:p>
        </p:txBody>
      </p:sp>
      <p:sp>
        <p:nvSpPr>
          <p:cNvPr id="38916" name="Rectangle 3"/>
          <p:cNvSpPr>
            <a:spLocks noGrp="1" noChangeArrowheads="1"/>
          </p:cNvSpPr>
          <p:nvPr>
            <p:ph type="body" idx="1"/>
          </p:nvPr>
        </p:nvSpPr>
        <p:spPr>
          <a:xfrm>
            <a:off x="685800" y="1600200"/>
            <a:ext cx="7696200" cy="609600"/>
          </a:xfrm>
        </p:spPr>
        <p:txBody>
          <a:bodyPr/>
          <a:lstStyle/>
          <a:p>
            <a:pPr eaLnBrk="1" hangingPunct="1"/>
            <a:r>
              <a:rPr lang="en-US" sz="2800"/>
              <a:t>Find that, in ASCII, </a:t>
            </a:r>
            <a:r>
              <a:rPr lang="en-US" sz="2800">
                <a:latin typeface="Times-Roman" charset="0"/>
              </a:rPr>
              <a:t>0x401034</a:t>
            </a:r>
            <a:r>
              <a:rPr lang="en-US" sz="2800"/>
              <a:t> is “</a:t>
            </a:r>
            <a:r>
              <a:rPr lang="en-US" sz="2800">
                <a:latin typeface="Times-Roman" charset="0"/>
              </a:rPr>
              <a:t>@^P4</a:t>
            </a:r>
            <a:r>
              <a:rPr lang="en-US" sz="2800"/>
              <a:t>”</a:t>
            </a:r>
          </a:p>
        </p:txBody>
      </p:sp>
      <p:pic>
        <p:nvPicPr>
          <p:cNvPr id="338948" name="Picture 4" descr="out3.jpg                                                       00152429Macintosh HD                   B7464D7A:"/>
          <p:cNvPicPr>
            <a:picLocks noChangeAspect="1" noChangeArrowheads="1"/>
          </p:cNvPicPr>
          <p:nvPr/>
        </p:nvPicPr>
        <p:blipFill>
          <a:blip r:embed="rId2"/>
          <a:srcRect/>
          <a:stretch>
            <a:fillRect/>
          </a:stretch>
        </p:blipFill>
        <p:spPr bwMode="auto">
          <a:xfrm>
            <a:off x="1219200" y="2286000"/>
            <a:ext cx="6629400" cy="1479550"/>
          </a:xfrm>
          <a:prstGeom prst="rect">
            <a:avLst/>
          </a:prstGeom>
          <a:noFill/>
          <a:ln w="9525">
            <a:noFill/>
            <a:miter lim="800000"/>
            <a:headEnd/>
            <a:tailEnd/>
          </a:ln>
        </p:spPr>
      </p:pic>
      <p:pic>
        <p:nvPicPr>
          <p:cNvPr id="338949" name="Picture 5" descr="&#10;error3.jpg                                                     00152429Macintosh HD                   B7464D7A:"/>
          <p:cNvPicPr>
            <a:picLocks noChangeAspect="1" noChangeArrowheads="1"/>
          </p:cNvPicPr>
          <p:nvPr/>
        </p:nvPicPr>
        <p:blipFill>
          <a:blip r:embed="rId3"/>
          <a:srcRect/>
          <a:stretch>
            <a:fillRect/>
          </a:stretch>
        </p:blipFill>
        <p:spPr bwMode="auto">
          <a:xfrm>
            <a:off x="1881188" y="3756025"/>
            <a:ext cx="5129212" cy="1273175"/>
          </a:xfrm>
          <a:prstGeom prst="rect">
            <a:avLst/>
          </a:prstGeom>
          <a:noFill/>
          <a:ln w="9525">
            <a:noFill/>
            <a:miter lim="800000"/>
            <a:headEnd/>
            <a:tailEnd/>
          </a:ln>
        </p:spPr>
      </p:pic>
      <p:sp>
        <p:nvSpPr>
          <p:cNvPr id="338950" name="Rectangle 6"/>
          <p:cNvSpPr>
            <a:spLocks noChangeArrowheads="1"/>
          </p:cNvSpPr>
          <p:nvPr/>
        </p:nvSpPr>
        <p:spPr bwMode="auto">
          <a:xfrm>
            <a:off x="685800" y="5105400"/>
            <a:ext cx="7848600" cy="1219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dirty="0"/>
              <a:t>Byte order is reversed? </a:t>
            </a:r>
            <a:r>
              <a:rPr lang="en-US" sz="2800" dirty="0" smtClean="0"/>
              <a:t>What the …</a:t>
            </a:r>
          </a:p>
          <a:p>
            <a:pPr marL="342900" indent="-342900">
              <a:spcBef>
                <a:spcPct val="20000"/>
              </a:spcBef>
              <a:buClr>
                <a:schemeClr val="accent2"/>
              </a:buClr>
              <a:buSzPct val="75000"/>
              <a:buFont typeface="Wingdings" charset="2"/>
              <a:buChar char="q"/>
            </a:pPr>
            <a:r>
              <a:rPr lang="en-US" sz="2800" dirty="0"/>
              <a:t>X86 processors are “little-endian”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89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89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338950">
                                            <p:txEl>
                                              <p:pRg st="0" end="0"/>
                                            </p:txEl>
                                          </p:spTgt>
                                        </p:tgtEl>
                                        <p:attrNameLst>
                                          <p:attrName>style.visibility</p:attrName>
                                        </p:attrNameLst>
                                      </p:cBhvr>
                                      <p:to>
                                        <p:strVal val="visible"/>
                                      </p:to>
                                    </p:set>
                                    <p:animEffect transition="in" filter="blinds(vertical)">
                                      <p:cBhvr>
                                        <p:cTn id="15" dur="500"/>
                                        <p:tgtEl>
                                          <p:spTgt spid="3389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338950">
                                            <p:txEl>
                                              <p:pRg st="1" end="1"/>
                                            </p:txEl>
                                          </p:spTgt>
                                        </p:tgtEl>
                                        <p:attrNameLst>
                                          <p:attrName>style.visibility</p:attrName>
                                        </p:attrNameLst>
                                      </p:cBhvr>
                                      <p:to>
                                        <p:strVal val="visible"/>
                                      </p:to>
                                    </p:set>
                                    <p:animEffect transition="in" filter="blinds(vertical)">
                                      <p:cBhvr>
                                        <p:cTn id="20" dur="500"/>
                                        <p:tgtEl>
                                          <p:spTgt spid="3389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0" grpId="0" build="p" autoUpdateAnimBg="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4359277-32F8-7244-983D-E76BBE6626DD}" type="slidenum">
              <a:rPr lang="en-US" smtClean="0">
                <a:latin typeface="Times New Roman" charset="0"/>
              </a:rPr>
              <a:pPr/>
              <a:t>260</a:t>
            </a:fld>
            <a:endParaRPr lang="en-US" smtClean="0">
              <a:latin typeface="Times New Roman" charset="0"/>
            </a:endParaRPr>
          </a:p>
        </p:txBody>
      </p:sp>
      <p:sp>
        <p:nvSpPr>
          <p:cNvPr id="277507" name="Rectangle 2"/>
          <p:cNvSpPr>
            <a:spLocks noGrp="1" noChangeArrowheads="1"/>
          </p:cNvSpPr>
          <p:nvPr>
            <p:ph type="title"/>
          </p:nvPr>
        </p:nvSpPr>
        <p:spPr>
          <a:xfrm>
            <a:off x="685800" y="228600"/>
            <a:ext cx="7772400" cy="1143000"/>
          </a:xfrm>
        </p:spPr>
        <p:txBody>
          <a:bodyPr/>
          <a:lstStyle/>
          <a:p>
            <a:pPr eaLnBrk="1" hangingPunct="1"/>
            <a:r>
              <a:rPr lang="en-US"/>
              <a:t>NGSCB Attestation (2) </a:t>
            </a:r>
          </a:p>
        </p:txBody>
      </p:sp>
      <p:sp>
        <p:nvSpPr>
          <p:cNvPr id="277508" name="Rectangle 3"/>
          <p:cNvSpPr>
            <a:spLocks noGrp="1" noChangeArrowheads="1"/>
          </p:cNvSpPr>
          <p:nvPr>
            <p:ph type="body" idx="1"/>
          </p:nvPr>
        </p:nvSpPr>
        <p:spPr>
          <a:xfrm>
            <a:off x="609600" y="1295400"/>
            <a:ext cx="7924800" cy="4876800"/>
          </a:xfrm>
        </p:spPr>
        <p:txBody>
          <a:bodyPr/>
          <a:lstStyle/>
          <a:p>
            <a:pPr eaLnBrk="1" hangingPunct="1">
              <a:lnSpc>
                <a:spcPct val="90000"/>
              </a:lnSpc>
            </a:pPr>
            <a:r>
              <a:rPr lang="en-US" sz="2800"/>
              <a:t>Public key used for attestation</a:t>
            </a:r>
          </a:p>
          <a:p>
            <a:pPr lvl="1" eaLnBrk="1" hangingPunct="1">
              <a:lnSpc>
                <a:spcPct val="90000"/>
              </a:lnSpc>
            </a:pPr>
            <a:r>
              <a:rPr lang="en-US" sz="2400"/>
              <a:t>However, public key reveals the user identity</a:t>
            </a:r>
          </a:p>
          <a:p>
            <a:pPr lvl="1" eaLnBrk="1" hangingPunct="1">
              <a:lnSpc>
                <a:spcPct val="90000"/>
              </a:lnSpc>
            </a:pPr>
            <a:r>
              <a:rPr lang="en-US" sz="2400"/>
              <a:t>Using public keys, anonymity would be lost</a:t>
            </a:r>
          </a:p>
          <a:p>
            <a:pPr eaLnBrk="1" hangingPunct="1">
              <a:lnSpc>
                <a:spcPct val="90000"/>
              </a:lnSpc>
            </a:pPr>
            <a:r>
              <a:rPr lang="en-US" sz="2800"/>
              <a:t>Trusted third party (TTP) can be used</a:t>
            </a:r>
          </a:p>
          <a:p>
            <a:pPr lvl="1" eaLnBrk="1" hangingPunct="1">
              <a:lnSpc>
                <a:spcPct val="90000"/>
              </a:lnSpc>
            </a:pPr>
            <a:r>
              <a:rPr lang="en-US" sz="2400"/>
              <a:t>TTP verifies signature</a:t>
            </a:r>
          </a:p>
          <a:p>
            <a:pPr lvl="1" eaLnBrk="1" hangingPunct="1">
              <a:lnSpc>
                <a:spcPct val="90000"/>
              </a:lnSpc>
            </a:pPr>
            <a:r>
              <a:rPr lang="en-US" sz="2400"/>
              <a:t>Then TTP vouches for signature</a:t>
            </a:r>
          </a:p>
          <a:p>
            <a:pPr lvl="1" eaLnBrk="1" hangingPunct="1">
              <a:lnSpc>
                <a:spcPct val="90000"/>
              </a:lnSpc>
            </a:pPr>
            <a:r>
              <a:rPr lang="en-US" sz="2400"/>
              <a:t>Anonymity preserved (except to TTP)</a:t>
            </a:r>
          </a:p>
          <a:p>
            <a:pPr eaLnBrk="1" hangingPunct="1">
              <a:lnSpc>
                <a:spcPct val="90000"/>
              </a:lnSpc>
            </a:pPr>
            <a:r>
              <a:rPr lang="en-US" sz="2800"/>
              <a:t>Support for zero knowledge proofs</a:t>
            </a:r>
          </a:p>
          <a:p>
            <a:pPr lvl="1" eaLnBrk="1" hangingPunct="1">
              <a:lnSpc>
                <a:spcPct val="90000"/>
              </a:lnSpc>
            </a:pPr>
            <a:r>
              <a:rPr lang="en-US" sz="2400"/>
              <a:t>Verify knowledge of a secret without revealing it</a:t>
            </a:r>
          </a:p>
          <a:p>
            <a:pPr lvl="1" eaLnBrk="1" hangingPunct="1">
              <a:lnSpc>
                <a:spcPct val="90000"/>
              </a:lnSpc>
            </a:pPr>
            <a:r>
              <a:rPr lang="en-US" sz="2400"/>
              <a:t>Anonymity “preserved unconditionally”</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761B88-30C0-BC45-B12B-E6ABAAA84D3C}" type="slidenum">
              <a:rPr lang="en-US" smtClean="0">
                <a:latin typeface="Times New Roman" charset="0"/>
              </a:rPr>
              <a:pPr/>
              <a:t>261</a:t>
            </a:fld>
            <a:endParaRPr lang="en-US" smtClean="0">
              <a:latin typeface="Times New Roman" charset="0"/>
            </a:endParaRPr>
          </a:p>
        </p:txBody>
      </p:sp>
      <p:sp>
        <p:nvSpPr>
          <p:cNvPr id="278531" name="Rectangle 2"/>
          <p:cNvSpPr>
            <a:spLocks noGrp="1" noChangeArrowheads="1"/>
          </p:cNvSpPr>
          <p:nvPr>
            <p:ph type="title"/>
          </p:nvPr>
        </p:nvSpPr>
        <p:spPr/>
        <p:txBody>
          <a:bodyPr/>
          <a:lstStyle/>
          <a:p>
            <a:pPr eaLnBrk="1" hangingPunct="1"/>
            <a:r>
              <a:rPr lang="en-US"/>
              <a:t>NGSCB Compelling Apps (1)</a:t>
            </a:r>
          </a:p>
        </p:txBody>
      </p:sp>
      <p:sp>
        <p:nvSpPr>
          <p:cNvPr id="278532" name="Rectangle 3"/>
          <p:cNvSpPr>
            <a:spLocks noGrp="1" noChangeArrowheads="1"/>
          </p:cNvSpPr>
          <p:nvPr>
            <p:ph type="body" idx="1"/>
          </p:nvPr>
        </p:nvSpPr>
        <p:spPr>
          <a:xfrm>
            <a:off x="685800" y="1828800"/>
            <a:ext cx="8001000" cy="4191000"/>
          </a:xfrm>
        </p:spPr>
        <p:txBody>
          <a:bodyPr/>
          <a:lstStyle/>
          <a:p>
            <a:pPr eaLnBrk="1" hangingPunct="1"/>
            <a:r>
              <a:rPr lang="en-US" sz="2800"/>
              <a:t>Type your Word document in Windows</a:t>
            </a:r>
          </a:p>
          <a:p>
            <a:pPr lvl="1" eaLnBrk="1" hangingPunct="1"/>
            <a:r>
              <a:rPr lang="en-US" sz="2400"/>
              <a:t>I.e., the untrusted LHS</a:t>
            </a:r>
          </a:p>
          <a:p>
            <a:pPr eaLnBrk="1" hangingPunct="1"/>
            <a:r>
              <a:rPr lang="en-US" sz="2800"/>
              <a:t>Move document to trusted RHS</a:t>
            </a:r>
          </a:p>
          <a:p>
            <a:pPr eaLnBrk="1" hangingPunct="1"/>
            <a:r>
              <a:rPr lang="en-US" sz="2800"/>
              <a:t>Read document carefully</a:t>
            </a:r>
          </a:p>
          <a:p>
            <a:pPr eaLnBrk="1" hangingPunct="1"/>
            <a:r>
              <a:rPr lang="en-US" sz="2800"/>
              <a:t>Digitally sign the document</a:t>
            </a:r>
          </a:p>
          <a:p>
            <a:pPr eaLnBrk="1" hangingPunct="1"/>
            <a:r>
              <a:rPr lang="en-US" sz="2800"/>
              <a:t>Assured that “what you see is what you sign”</a:t>
            </a:r>
          </a:p>
          <a:p>
            <a:pPr lvl="1" eaLnBrk="1" hangingPunct="1"/>
            <a:r>
              <a:rPr lang="en-US" sz="2400"/>
              <a:t>Practically impossible to get this on your PC</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010E3E2-1C89-7443-9BCC-6B11E2F657CF}" type="slidenum">
              <a:rPr lang="en-US" smtClean="0">
                <a:latin typeface="Times New Roman" charset="0"/>
              </a:rPr>
              <a:pPr/>
              <a:t>262</a:t>
            </a:fld>
            <a:endParaRPr lang="en-US" smtClean="0">
              <a:latin typeface="Times New Roman" charset="0"/>
            </a:endParaRPr>
          </a:p>
        </p:txBody>
      </p:sp>
      <p:sp>
        <p:nvSpPr>
          <p:cNvPr id="279555" name="Rectangle 2"/>
          <p:cNvSpPr>
            <a:spLocks noGrp="1" noChangeArrowheads="1"/>
          </p:cNvSpPr>
          <p:nvPr>
            <p:ph type="title"/>
          </p:nvPr>
        </p:nvSpPr>
        <p:spPr/>
        <p:txBody>
          <a:bodyPr/>
          <a:lstStyle/>
          <a:p>
            <a:pPr eaLnBrk="1" hangingPunct="1"/>
            <a:r>
              <a:rPr lang="en-US"/>
              <a:t>NGSCB Compelling Apps (2)</a:t>
            </a:r>
          </a:p>
        </p:txBody>
      </p:sp>
      <p:sp>
        <p:nvSpPr>
          <p:cNvPr id="279556" name="Rectangle 3"/>
          <p:cNvSpPr>
            <a:spLocks noGrp="1" noChangeArrowheads="1"/>
          </p:cNvSpPr>
          <p:nvPr>
            <p:ph type="body" idx="1"/>
          </p:nvPr>
        </p:nvSpPr>
        <p:spPr/>
        <p:txBody>
          <a:bodyPr/>
          <a:lstStyle/>
          <a:p>
            <a:pPr eaLnBrk="1" hangingPunct="1">
              <a:lnSpc>
                <a:spcPct val="90000"/>
              </a:lnSpc>
            </a:pPr>
            <a:r>
              <a:rPr lang="en-US" sz="2800"/>
              <a:t>Digital Rights Management (DRM)</a:t>
            </a:r>
          </a:p>
          <a:p>
            <a:pPr eaLnBrk="1" hangingPunct="1">
              <a:lnSpc>
                <a:spcPct val="90000"/>
              </a:lnSpc>
            </a:pPr>
            <a:r>
              <a:rPr lang="en-US" sz="2800"/>
              <a:t>Many DRM problems solved by NGSCB</a:t>
            </a:r>
          </a:p>
          <a:p>
            <a:pPr eaLnBrk="1" hangingPunct="1">
              <a:lnSpc>
                <a:spcPct val="90000"/>
              </a:lnSpc>
            </a:pPr>
            <a:r>
              <a:rPr lang="en-US" sz="2800" b="1">
                <a:solidFill>
                  <a:schemeClr val="accent2"/>
                </a:solidFill>
              </a:rPr>
              <a:t>Protect secret</a:t>
            </a:r>
            <a:r>
              <a:rPr lang="en-US" sz="2800"/>
              <a:t> </a:t>
            </a:r>
            <a:r>
              <a:rPr lang="en-US" sz="2800">
                <a:sym typeface="Symbol" charset="2"/>
              </a:rPr>
              <a:t></a:t>
            </a:r>
            <a:r>
              <a:rPr lang="en-US" sz="2800"/>
              <a:t> sealed storage</a:t>
            </a:r>
          </a:p>
          <a:p>
            <a:pPr lvl="1" eaLnBrk="1" hangingPunct="1">
              <a:lnSpc>
                <a:spcPct val="90000"/>
              </a:lnSpc>
            </a:pPr>
            <a:r>
              <a:rPr lang="en-US" sz="2400"/>
              <a:t>Impossible without something like NGSCB</a:t>
            </a:r>
          </a:p>
          <a:p>
            <a:pPr eaLnBrk="1" hangingPunct="1">
              <a:lnSpc>
                <a:spcPct val="90000"/>
              </a:lnSpc>
            </a:pPr>
            <a:r>
              <a:rPr lang="en-US" sz="2800" b="1">
                <a:solidFill>
                  <a:schemeClr val="accent2"/>
                </a:solidFill>
              </a:rPr>
              <a:t>Scraping data</a:t>
            </a:r>
            <a:r>
              <a:rPr lang="en-US" sz="2800"/>
              <a:t> </a:t>
            </a:r>
            <a:r>
              <a:rPr lang="en-US" sz="2800">
                <a:sym typeface="Symbol" charset="2"/>
              </a:rPr>
              <a:t></a:t>
            </a:r>
            <a:r>
              <a:rPr lang="en-US" sz="2800"/>
              <a:t> secure path</a:t>
            </a:r>
          </a:p>
          <a:p>
            <a:pPr lvl="1" eaLnBrk="1" hangingPunct="1">
              <a:lnSpc>
                <a:spcPct val="90000"/>
              </a:lnSpc>
            </a:pPr>
            <a:r>
              <a:rPr lang="en-US" sz="2400"/>
              <a:t>Cannot prevent without something like NGSCB</a:t>
            </a:r>
          </a:p>
          <a:p>
            <a:pPr eaLnBrk="1" hangingPunct="1">
              <a:lnSpc>
                <a:spcPct val="90000"/>
              </a:lnSpc>
            </a:pPr>
            <a:r>
              <a:rPr lang="en-US" sz="2800" b="1">
                <a:solidFill>
                  <a:schemeClr val="accent2"/>
                </a:solidFill>
              </a:rPr>
              <a:t>Positively ID users</a:t>
            </a:r>
            <a:endParaRPr lang="en-US" sz="2800"/>
          </a:p>
          <a:p>
            <a:pPr lvl="1" eaLnBrk="1" hangingPunct="1">
              <a:lnSpc>
                <a:spcPct val="90000"/>
              </a:lnSpc>
            </a:pPr>
            <a:r>
              <a:rPr lang="en-US" sz="2400"/>
              <a:t>Higher assurance with NGSCB</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46D3C6B-0CE1-D741-B437-9BFB67EA1D86}" type="slidenum">
              <a:rPr lang="en-US" smtClean="0">
                <a:latin typeface="Times New Roman" charset="0"/>
              </a:rPr>
              <a:pPr/>
              <a:t>263</a:t>
            </a:fld>
            <a:endParaRPr lang="en-US" smtClean="0">
              <a:latin typeface="Times New Roman" charset="0"/>
            </a:endParaRPr>
          </a:p>
        </p:txBody>
      </p:sp>
      <p:sp>
        <p:nvSpPr>
          <p:cNvPr id="280579" name="Rectangle 2"/>
          <p:cNvSpPr>
            <a:spLocks noGrp="1" noChangeArrowheads="1"/>
          </p:cNvSpPr>
          <p:nvPr>
            <p:ph type="title"/>
          </p:nvPr>
        </p:nvSpPr>
        <p:spPr>
          <a:xfrm>
            <a:off x="685800" y="381000"/>
            <a:ext cx="7848600" cy="990600"/>
          </a:xfrm>
        </p:spPr>
        <p:txBody>
          <a:bodyPr/>
          <a:lstStyle/>
          <a:p>
            <a:pPr eaLnBrk="1" hangingPunct="1">
              <a:lnSpc>
                <a:spcPct val="95000"/>
              </a:lnSpc>
            </a:pPr>
            <a:r>
              <a:rPr lang="en-US"/>
              <a:t>NGSCB According to MS</a:t>
            </a:r>
          </a:p>
        </p:txBody>
      </p:sp>
      <p:sp>
        <p:nvSpPr>
          <p:cNvPr id="280580" name="Rectangle 3"/>
          <p:cNvSpPr>
            <a:spLocks noGrp="1" noChangeArrowheads="1"/>
          </p:cNvSpPr>
          <p:nvPr>
            <p:ph type="body" idx="1"/>
          </p:nvPr>
        </p:nvSpPr>
        <p:spPr>
          <a:xfrm>
            <a:off x="685800" y="1600200"/>
            <a:ext cx="7772400" cy="4572000"/>
          </a:xfrm>
        </p:spPr>
        <p:txBody>
          <a:bodyPr/>
          <a:lstStyle/>
          <a:p>
            <a:pPr eaLnBrk="1" hangingPunct="1">
              <a:lnSpc>
                <a:spcPct val="90000"/>
              </a:lnSpc>
            </a:pPr>
            <a:r>
              <a:rPr lang="en-US" sz="2800"/>
              <a:t>All of Windows works on untrusted LHS</a:t>
            </a:r>
          </a:p>
          <a:p>
            <a:pPr eaLnBrk="1" hangingPunct="1">
              <a:lnSpc>
                <a:spcPct val="90000"/>
              </a:lnSpc>
            </a:pPr>
            <a:r>
              <a:rPr lang="en-US" sz="2800"/>
              <a:t>User is in charge of…</a:t>
            </a:r>
          </a:p>
          <a:p>
            <a:pPr lvl="1" eaLnBrk="1" hangingPunct="1">
              <a:lnSpc>
                <a:spcPct val="90000"/>
              </a:lnSpc>
            </a:pPr>
            <a:r>
              <a:rPr lang="en-US" sz="2400"/>
              <a:t>Which Nexus(es) will run on system</a:t>
            </a:r>
          </a:p>
          <a:p>
            <a:pPr lvl="1" eaLnBrk="1" hangingPunct="1">
              <a:lnSpc>
                <a:spcPct val="90000"/>
              </a:lnSpc>
            </a:pPr>
            <a:r>
              <a:rPr lang="en-US" sz="2400"/>
              <a:t>Which NCAs will run on system</a:t>
            </a:r>
          </a:p>
          <a:p>
            <a:pPr lvl="1" eaLnBrk="1" hangingPunct="1">
              <a:lnSpc>
                <a:spcPct val="90000"/>
              </a:lnSpc>
            </a:pPr>
            <a:r>
              <a:rPr lang="en-US" sz="2400"/>
              <a:t>Which NCAs allowed to identify system, etc.</a:t>
            </a:r>
          </a:p>
          <a:p>
            <a:pPr eaLnBrk="1" hangingPunct="1">
              <a:lnSpc>
                <a:spcPct val="90000"/>
              </a:lnSpc>
            </a:pPr>
            <a:r>
              <a:rPr lang="en-US" sz="2800"/>
              <a:t>No external process enables Nexus or NCA</a:t>
            </a:r>
          </a:p>
          <a:p>
            <a:pPr eaLnBrk="1" hangingPunct="1">
              <a:lnSpc>
                <a:spcPct val="90000"/>
              </a:lnSpc>
            </a:pPr>
            <a:r>
              <a:rPr lang="en-US" sz="2800"/>
              <a:t>Nexus can’t block, delete, censor data</a:t>
            </a:r>
          </a:p>
          <a:p>
            <a:pPr lvl="1" eaLnBrk="1" hangingPunct="1">
              <a:lnSpc>
                <a:spcPct val="90000"/>
              </a:lnSpc>
            </a:pPr>
            <a:r>
              <a:rPr lang="en-US" sz="2400"/>
              <a:t>NCA </a:t>
            </a:r>
            <a:r>
              <a:rPr lang="en-US" sz="2400" b="1">
                <a:solidFill>
                  <a:schemeClr val="accent2"/>
                </a:solidFill>
              </a:rPr>
              <a:t>does</a:t>
            </a:r>
            <a:r>
              <a:rPr lang="en-US" sz="2400"/>
              <a:t>, but NCAs </a:t>
            </a:r>
            <a:r>
              <a:rPr lang="en-US" sz="2400" b="1">
                <a:solidFill>
                  <a:schemeClr val="accent2"/>
                </a:solidFill>
              </a:rPr>
              <a:t>authorized</a:t>
            </a:r>
            <a:r>
              <a:rPr lang="en-US" sz="2400"/>
              <a:t> by user</a:t>
            </a:r>
          </a:p>
          <a:p>
            <a:pPr eaLnBrk="1" hangingPunct="1">
              <a:lnSpc>
                <a:spcPct val="90000"/>
              </a:lnSpc>
            </a:pPr>
            <a:r>
              <a:rPr lang="en-US" sz="2800"/>
              <a:t>Nexus is open source</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7CB9EC7-076D-C444-B2CB-91ACD6172A11}" type="slidenum">
              <a:rPr lang="en-US" smtClean="0">
                <a:latin typeface="Times New Roman" charset="0"/>
              </a:rPr>
              <a:pPr/>
              <a:t>264</a:t>
            </a:fld>
            <a:endParaRPr lang="en-US" smtClean="0">
              <a:latin typeface="Times New Roman" charset="0"/>
            </a:endParaRPr>
          </a:p>
        </p:txBody>
      </p:sp>
      <p:sp>
        <p:nvSpPr>
          <p:cNvPr id="281603" name="Rectangle 2"/>
          <p:cNvSpPr>
            <a:spLocks noGrp="1" noChangeArrowheads="1"/>
          </p:cNvSpPr>
          <p:nvPr>
            <p:ph type="title"/>
          </p:nvPr>
        </p:nvSpPr>
        <p:spPr/>
        <p:txBody>
          <a:bodyPr/>
          <a:lstStyle/>
          <a:p>
            <a:pPr eaLnBrk="1" hangingPunct="1"/>
            <a:r>
              <a:rPr lang="en-US"/>
              <a:t>NGSCB Critics</a:t>
            </a:r>
          </a:p>
        </p:txBody>
      </p:sp>
      <p:sp>
        <p:nvSpPr>
          <p:cNvPr id="281604" name="Rectangle 3"/>
          <p:cNvSpPr>
            <a:spLocks noGrp="1" noChangeArrowheads="1"/>
          </p:cNvSpPr>
          <p:nvPr>
            <p:ph type="body" idx="1"/>
          </p:nvPr>
        </p:nvSpPr>
        <p:spPr>
          <a:xfrm>
            <a:off x="685800" y="1905000"/>
            <a:ext cx="7772400" cy="4114800"/>
          </a:xfrm>
        </p:spPr>
        <p:txBody>
          <a:bodyPr/>
          <a:lstStyle/>
          <a:p>
            <a:pPr eaLnBrk="1" hangingPunct="1">
              <a:lnSpc>
                <a:spcPct val="90000"/>
              </a:lnSpc>
            </a:pPr>
            <a:r>
              <a:rPr lang="en-US" b="1">
                <a:solidFill>
                  <a:schemeClr val="accent2"/>
                </a:solidFill>
              </a:rPr>
              <a:t>Many</a:t>
            </a:r>
            <a:r>
              <a:rPr lang="en-US"/>
              <a:t> critics </a:t>
            </a:r>
            <a:r>
              <a:rPr lang="en-US">
                <a:sym typeface="Symbol" charset="2"/>
              </a:rPr>
              <a:t></a:t>
            </a:r>
            <a:r>
              <a:rPr lang="en-US"/>
              <a:t> we consider two</a:t>
            </a:r>
          </a:p>
          <a:p>
            <a:pPr eaLnBrk="1" hangingPunct="1">
              <a:lnSpc>
                <a:spcPct val="90000"/>
              </a:lnSpc>
            </a:pPr>
            <a:r>
              <a:rPr lang="en-US"/>
              <a:t>Ross Anderson</a:t>
            </a:r>
          </a:p>
          <a:p>
            <a:pPr lvl="1" eaLnBrk="1" hangingPunct="1">
              <a:lnSpc>
                <a:spcPct val="90000"/>
              </a:lnSpc>
            </a:pPr>
            <a:r>
              <a:rPr lang="en-US"/>
              <a:t>Perhaps the most influential critic</a:t>
            </a:r>
          </a:p>
          <a:p>
            <a:pPr lvl="1" eaLnBrk="1" hangingPunct="1">
              <a:lnSpc>
                <a:spcPct val="90000"/>
              </a:lnSpc>
            </a:pPr>
            <a:r>
              <a:rPr lang="en-US"/>
              <a:t>Also one of the harshest critics</a:t>
            </a:r>
          </a:p>
          <a:p>
            <a:pPr eaLnBrk="1" hangingPunct="1">
              <a:lnSpc>
                <a:spcPct val="90000"/>
              </a:lnSpc>
            </a:pPr>
            <a:r>
              <a:rPr lang="en-US"/>
              <a:t>Clark Thomborson</a:t>
            </a:r>
          </a:p>
          <a:p>
            <a:pPr lvl="1" eaLnBrk="1" hangingPunct="1">
              <a:lnSpc>
                <a:spcPct val="90000"/>
              </a:lnSpc>
            </a:pPr>
            <a:r>
              <a:rPr lang="en-US"/>
              <a:t>Lesser-known critic</a:t>
            </a:r>
          </a:p>
          <a:p>
            <a:pPr lvl="1" eaLnBrk="1" hangingPunct="1">
              <a:lnSpc>
                <a:spcPct val="90000"/>
              </a:lnSpc>
            </a:pPr>
            <a:r>
              <a:rPr lang="en-US"/>
              <a:t>Criticism strikes at heart of NGSCB</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784777F-CACB-4342-8C8B-50F4EAA8737E}" type="slidenum">
              <a:rPr lang="en-US" smtClean="0">
                <a:latin typeface="Times New Roman" charset="0"/>
              </a:rPr>
              <a:pPr/>
              <a:t>265</a:t>
            </a:fld>
            <a:endParaRPr lang="en-US" smtClean="0">
              <a:latin typeface="Times New Roman" charset="0"/>
            </a:endParaRPr>
          </a:p>
        </p:txBody>
      </p:sp>
      <p:sp>
        <p:nvSpPr>
          <p:cNvPr id="282627" name="Rectangle 2"/>
          <p:cNvSpPr>
            <a:spLocks noGrp="1" noChangeArrowheads="1"/>
          </p:cNvSpPr>
          <p:nvPr>
            <p:ph type="title"/>
          </p:nvPr>
        </p:nvSpPr>
        <p:spPr>
          <a:xfrm>
            <a:off x="381000" y="304800"/>
            <a:ext cx="8458200" cy="1524000"/>
          </a:xfrm>
        </p:spPr>
        <p:txBody>
          <a:bodyPr/>
          <a:lstStyle/>
          <a:p>
            <a:pPr eaLnBrk="1" hangingPunct="1"/>
            <a:r>
              <a:rPr lang="en-US"/>
              <a:t>Anderson’s NGSCB Criticism (1)</a:t>
            </a:r>
          </a:p>
        </p:txBody>
      </p:sp>
      <p:sp>
        <p:nvSpPr>
          <p:cNvPr id="282628" name="Rectangle 3"/>
          <p:cNvSpPr>
            <a:spLocks noGrp="1" noChangeArrowheads="1"/>
          </p:cNvSpPr>
          <p:nvPr>
            <p:ph type="body" idx="1"/>
          </p:nvPr>
        </p:nvSpPr>
        <p:spPr>
          <a:xfrm>
            <a:off x="609600" y="1752600"/>
            <a:ext cx="8229600" cy="4343400"/>
          </a:xfrm>
        </p:spPr>
        <p:txBody>
          <a:bodyPr/>
          <a:lstStyle/>
          <a:p>
            <a:pPr eaLnBrk="1" hangingPunct="1"/>
            <a:r>
              <a:rPr lang="en-US" sz="2800"/>
              <a:t>Digital object controlled by its creator, not user of machine where it resides: Why?</a:t>
            </a:r>
          </a:p>
          <a:p>
            <a:pPr lvl="1" eaLnBrk="1" hangingPunct="1"/>
            <a:r>
              <a:rPr lang="en-US" sz="2400"/>
              <a:t>Creator can specify the NCA</a:t>
            </a:r>
          </a:p>
          <a:p>
            <a:pPr lvl="1" eaLnBrk="1" hangingPunct="1"/>
            <a:r>
              <a:rPr lang="en-US" sz="2400"/>
              <a:t>If user does not accept NCA, access is denied</a:t>
            </a:r>
          </a:p>
          <a:p>
            <a:pPr lvl="1" eaLnBrk="1" hangingPunct="1"/>
            <a:r>
              <a:rPr lang="en-US" sz="2400"/>
              <a:t>Aside: This is critical for, say, MLS applications</a:t>
            </a:r>
          </a:p>
          <a:p>
            <a:pPr eaLnBrk="1" hangingPunct="1"/>
            <a:r>
              <a:rPr lang="en-US" sz="2800"/>
              <a:t>If Microsoft Word encrypts all documents with key only available to Microsoft products</a:t>
            </a:r>
          </a:p>
          <a:p>
            <a:pPr lvl="1" eaLnBrk="1" hangingPunct="1"/>
            <a:r>
              <a:rPr lang="en-US" sz="2400"/>
              <a:t>Then difficult to stop using Microsoft products</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C468715-0F02-1F44-B96E-53034C0E339E}" type="slidenum">
              <a:rPr lang="en-US" smtClean="0">
                <a:latin typeface="Times New Roman" charset="0"/>
              </a:rPr>
              <a:pPr/>
              <a:t>266</a:t>
            </a:fld>
            <a:endParaRPr lang="en-US" smtClean="0">
              <a:latin typeface="Times New Roman" charset="0"/>
            </a:endParaRPr>
          </a:p>
        </p:txBody>
      </p:sp>
      <p:sp>
        <p:nvSpPr>
          <p:cNvPr id="283651" name="Rectangle 2"/>
          <p:cNvSpPr>
            <a:spLocks noGrp="1" noChangeArrowheads="1"/>
          </p:cNvSpPr>
          <p:nvPr>
            <p:ph type="title"/>
          </p:nvPr>
        </p:nvSpPr>
        <p:spPr>
          <a:xfrm>
            <a:off x="228600" y="304800"/>
            <a:ext cx="8686800" cy="1371600"/>
          </a:xfrm>
        </p:spPr>
        <p:txBody>
          <a:bodyPr/>
          <a:lstStyle/>
          <a:p>
            <a:pPr eaLnBrk="1" hangingPunct="1"/>
            <a:r>
              <a:rPr lang="en-US"/>
              <a:t>Anderson’s NGSCB Criticism (2)</a:t>
            </a:r>
          </a:p>
        </p:txBody>
      </p:sp>
      <p:sp>
        <p:nvSpPr>
          <p:cNvPr id="329731" name="Rectangle 3"/>
          <p:cNvSpPr>
            <a:spLocks noGrp="1" noChangeArrowheads="1"/>
          </p:cNvSpPr>
          <p:nvPr>
            <p:ph type="body" idx="1"/>
          </p:nvPr>
        </p:nvSpPr>
        <p:spPr>
          <a:xfrm>
            <a:off x="457200" y="1676400"/>
            <a:ext cx="8229600" cy="4343400"/>
          </a:xfrm>
        </p:spPr>
        <p:txBody>
          <a:bodyPr/>
          <a:lstStyle/>
          <a:p>
            <a:pPr eaLnBrk="1" hangingPunct="1">
              <a:lnSpc>
                <a:spcPct val="95000"/>
              </a:lnSpc>
            </a:pPr>
            <a:r>
              <a:rPr lang="en-US" sz="2800"/>
              <a:t>Files from a compromised machine could be blacklisted to, e.g., prevent music piracy</a:t>
            </a:r>
          </a:p>
          <a:p>
            <a:pPr eaLnBrk="1" hangingPunct="1">
              <a:lnSpc>
                <a:spcPct val="95000"/>
              </a:lnSpc>
            </a:pPr>
            <a:r>
              <a:rPr lang="en-US" sz="2800"/>
              <a:t>Suppose everyone at SJSU uses same pirated copy of Microsoft Word</a:t>
            </a:r>
          </a:p>
          <a:p>
            <a:pPr lvl="1" eaLnBrk="1" hangingPunct="1">
              <a:lnSpc>
                <a:spcPct val="95000"/>
              </a:lnSpc>
            </a:pPr>
            <a:r>
              <a:rPr lang="en-US" sz="2400"/>
              <a:t>If you stop this copy from working on all NGSCB machines, SJSU users will not use NGSCB</a:t>
            </a:r>
          </a:p>
          <a:p>
            <a:pPr lvl="1" eaLnBrk="1" hangingPunct="1">
              <a:lnSpc>
                <a:spcPct val="95000"/>
              </a:lnSpc>
            </a:pPr>
            <a:r>
              <a:rPr lang="en-US" sz="2400"/>
              <a:t>Instead, make all NGSCB machines refuse to open documents created with this copy of Word…</a:t>
            </a:r>
          </a:p>
          <a:p>
            <a:pPr lvl="1" eaLnBrk="1" hangingPunct="1">
              <a:lnSpc>
                <a:spcPct val="95000"/>
              </a:lnSpc>
            </a:pPr>
            <a:r>
              <a:rPr lang="en-US" sz="2400"/>
              <a:t>…so SJSU user can’t share docs with NGSCB user…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box(out)">
                                      <p:cBhvr>
                                        <p:cTn id="7" dur="500"/>
                                        <p:tgtEl>
                                          <p:spTgt spid="329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box(out)">
                                      <p:cBhvr>
                                        <p:cTn id="12" dur="500"/>
                                        <p:tgtEl>
                                          <p:spTgt spid="329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ox(out)">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box(out)">
                                      <p:cBhvr>
                                        <p:cTn id="22" dur="500"/>
                                        <p:tgtEl>
                                          <p:spTgt spid="329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9731">
                                            <p:txEl>
                                              <p:pRg st="4" end="4"/>
                                            </p:txEl>
                                          </p:spTgt>
                                        </p:tgtEl>
                                        <p:attrNameLst>
                                          <p:attrName>style.visibility</p:attrName>
                                        </p:attrNameLst>
                                      </p:cBhvr>
                                      <p:to>
                                        <p:strVal val="visible"/>
                                      </p:to>
                                    </p:set>
                                    <p:animEffect transition="in" filter="box(out)">
                                      <p:cBhvr>
                                        <p:cTn id="27" dur="500"/>
                                        <p:tgtEl>
                                          <p:spTgt spid="329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2" autoUpdateAnimBg="0"/>
    </p:bldLst>
  </p:timing>
</p:sld>
</file>

<file path=ppt/slides/slide2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E1BEF98-3F01-9446-987E-CA7CFE194849}" type="slidenum">
              <a:rPr lang="en-US" smtClean="0">
                <a:latin typeface="Times New Roman" charset="0"/>
              </a:rPr>
              <a:pPr/>
              <a:t>267</a:t>
            </a:fld>
            <a:endParaRPr lang="en-US" smtClean="0">
              <a:latin typeface="Times New Roman" charset="0"/>
            </a:endParaRPr>
          </a:p>
        </p:txBody>
      </p:sp>
      <p:sp>
        <p:nvSpPr>
          <p:cNvPr id="284675" name="Rectangle 2"/>
          <p:cNvSpPr>
            <a:spLocks noGrp="1" noChangeArrowheads="1"/>
          </p:cNvSpPr>
          <p:nvPr>
            <p:ph type="title"/>
          </p:nvPr>
        </p:nvSpPr>
        <p:spPr>
          <a:xfrm>
            <a:off x="76200" y="609600"/>
            <a:ext cx="8991600" cy="1066800"/>
          </a:xfrm>
        </p:spPr>
        <p:txBody>
          <a:bodyPr/>
          <a:lstStyle/>
          <a:p>
            <a:pPr eaLnBrk="1" hangingPunct="1"/>
            <a:r>
              <a:rPr lang="en-US"/>
              <a:t>Anderson’s NGSCB Criticism (3)</a:t>
            </a:r>
          </a:p>
        </p:txBody>
      </p:sp>
      <p:sp>
        <p:nvSpPr>
          <p:cNvPr id="330755" name="Rectangle 3"/>
          <p:cNvSpPr>
            <a:spLocks noGrp="1" noChangeArrowheads="1"/>
          </p:cNvSpPr>
          <p:nvPr>
            <p:ph type="body" idx="1"/>
          </p:nvPr>
        </p:nvSpPr>
        <p:spPr>
          <a:xfrm>
            <a:off x="685800" y="1905000"/>
            <a:ext cx="7924800" cy="4114800"/>
          </a:xfrm>
        </p:spPr>
        <p:txBody>
          <a:bodyPr/>
          <a:lstStyle/>
          <a:p>
            <a:pPr eaLnBrk="1" hangingPunct="1">
              <a:lnSpc>
                <a:spcPct val="90000"/>
              </a:lnSpc>
            </a:pPr>
            <a:r>
              <a:rPr lang="en-US"/>
              <a:t>Going off the deep end…</a:t>
            </a:r>
          </a:p>
          <a:p>
            <a:pPr lvl="1" eaLnBrk="1" hangingPunct="1">
              <a:lnSpc>
                <a:spcPct val="90000"/>
              </a:lnSpc>
            </a:pPr>
            <a:r>
              <a:rPr lang="en-US"/>
              <a:t>“The Soviet Union tried to register and control all typewriters. NGSCB attempts to register and control all computers.”</a:t>
            </a:r>
          </a:p>
          <a:p>
            <a:pPr lvl="1" eaLnBrk="1" hangingPunct="1">
              <a:lnSpc>
                <a:spcPct val="90000"/>
              </a:lnSpc>
            </a:pPr>
            <a:r>
              <a:rPr lang="en-US"/>
              <a:t>“In 2010 President Clinton may have two red buttons on her desk </a:t>
            </a:r>
            <a:r>
              <a:rPr lang="en-US">
                <a:sym typeface="Symbol" charset="2"/>
              </a:rPr>
              <a:t></a:t>
            </a:r>
            <a:r>
              <a:rPr lang="en-US"/>
              <a:t> one that sends missiles to China and another that turns off all of the PCs in China…”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ox(out)">
                                      <p:cBhvr>
                                        <p:cTn id="7" dur="500"/>
                                        <p:tgtEl>
                                          <p:spTgt spid="330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box(out)">
                                      <p:cBhvr>
                                        <p:cTn id="12" dur="500"/>
                                        <p:tgtEl>
                                          <p:spTgt spid="330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Effect transition="in" filter="box(out)">
                                      <p:cBhvr>
                                        <p:cTn id="17" dur="500"/>
                                        <p:tgtEl>
                                          <p:spTgt spid="330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bldLvl="2" autoUpdateAnimBg="0"/>
    </p:bldLst>
  </p:timing>
</p:sld>
</file>

<file path=ppt/slides/slide2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2CCA1B4-CD74-C746-9AFE-376A3B84C47B}" type="slidenum">
              <a:rPr lang="en-US" smtClean="0">
                <a:latin typeface="Times New Roman" charset="0"/>
              </a:rPr>
              <a:pPr/>
              <a:t>268</a:t>
            </a:fld>
            <a:endParaRPr lang="en-US" smtClean="0">
              <a:latin typeface="Times New Roman" charset="0"/>
            </a:endParaRPr>
          </a:p>
        </p:txBody>
      </p:sp>
      <p:sp>
        <p:nvSpPr>
          <p:cNvPr id="285699" name="Rectangle 2"/>
          <p:cNvSpPr>
            <a:spLocks noGrp="1" noChangeArrowheads="1"/>
          </p:cNvSpPr>
          <p:nvPr>
            <p:ph type="title"/>
          </p:nvPr>
        </p:nvSpPr>
        <p:spPr>
          <a:xfrm>
            <a:off x="304800" y="381000"/>
            <a:ext cx="8458200" cy="1219200"/>
          </a:xfrm>
        </p:spPr>
        <p:txBody>
          <a:bodyPr/>
          <a:lstStyle/>
          <a:p>
            <a:pPr eaLnBrk="1" hangingPunct="1">
              <a:lnSpc>
                <a:spcPct val="90000"/>
              </a:lnSpc>
            </a:pPr>
            <a:r>
              <a:rPr lang="en-US"/>
              <a:t>Thomborson’s NGSCB Criticism</a:t>
            </a:r>
          </a:p>
        </p:txBody>
      </p:sp>
      <p:sp>
        <p:nvSpPr>
          <p:cNvPr id="331779" name="Rectangle 3"/>
          <p:cNvSpPr>
            <a:spLocks noGrp="1" noChangeArrowheads="1"/>
          </p:cNvSpPr>
          <p:nvPr>
            <p:ph type="body" idx="1"/>
          </p:nvPr>
        </p:nvSpPr>
        <p:spPr>
          <a:xfrm>
            <a:off x="685800" y="1676400"/>
            <a:ext cx="8001000" cy="4419600"/>
          </a:xfrm>
        </p:spPr>
        <p:txBody>
          <a:bodyPr/>
          <a:lstStyle/>
          <a:p>
            <a:pPr eaLnBrk="1" hangingPunct="1"/>
            <a:r>
              <a:rPr lang="en-US"/>
              <a:t>NGSCB acts like a </a:t>
            </a:r>
            <a:r>
              <a:rPr lang="en-US" b="1">
                <a:solidFill>
                  <a:schemeClr val="accent2"/>
                </a:solidFill>
              </a:rPr>
              <a:t>security guard</a:t>
            </a:r>
            <a:endParaRPr lang="en-US"/>
          </a:p>
          <a:p>
            <a:pPr eaLnBrk="1" hangingPunct="1"/>
            <a:r>
              <a:rPr lang="en-US"/>
              <a:t>By passive observation, NGSCB “security guard” can see sensitive info</a:t>
            </a:r>
          </a:p>
          <a:p>
            <a:pPr eaLnBrk="1" hangingPunct="1"/>
            <a:r>
              <a:rPr lang="en-US"/>
              <a:t>Former student worked as security guard at apartment complex</a:t>
            </a:r>
          </a:p>
          <a:p>
            <a:pPr lvl="1" eaLnBrk="1" hangingPunct="1"/>
            <a:r>
              <a:rPr lang="en-US"/>
              <a:t>By passive observations…</a:t>
            </a:r>
          </a:p>
          <a:p>
            <a:pPr lvl="1" eaLnBrk="1" hangingPunct="1"/>
            <a:r>
              <a:rPr lang="en-US"/>
              <a:t>…he learned about people who lived there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box(out)">
                                      <p:cBhvr>
                                        <p:cTn id="7" dur="500"/>
                                        <p:tgtEl>
                                          <p:spTgt spid="331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box(out)">
                                      <p:cBhvr>
                                        <p:cTn id="12" dur="500"/>
                                        <p:tgtEl>
                                          <p:spTgt spid="331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1779">
                                            <p:txEl>
                                              <p:pRg st="2" end="2"/>
                                            </p:txEl>
                                          </p:spTgt>
                                        </p:tgtEl>
                                        <p:attrNameLst>
                                          <p:attrName>style.visibility</p:attrName>
                                        </p:attrNameLst>
                                      </p:cBhvr>
                                      <p:to>
                                        <p:strVal val="visible"/>
                                      </p:to>
                                    </p:set>
                                    <p:animEffect transition="in" filter="box(out)">
                                      <p:cBhvr>
                                        <p:cTn id="17" dur="500"/>
                                        <p:tgtEl>
                                          <p:spTgt spid="331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31779">
                                            <p:txEl>
                                              <p:pRg st="3" end="3"/>
                                            </p:txEl>
                                          </p:spTgt>
                                        </p:tgtEl>
                                        <p:attrNameLst>
                                          <p:attrName>style.visibility</p:attrName>
                                        </p:attrNameLst>
                                      </p:cBhvr>
                                      <p:to>
                                        <p:strVal val="visible"/>
                                      </p:to>
                                    </p:set>
                                    <p:animEffect transition="in" filter="box(out)">
                                      <p:cBhvr>
                                        <p:cTn id="22" dur="500"/>
                                        <p:tgtEl>
                                          <p:spTgt spid="331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1779">
                                            <p:txEl>
                                              <p:pRg st="4" end="4"/>
                                            </p:txEl>
                                          </p:spTgt>
                                        </p:tgtEl>
                                        <p:attrNameLst>
                                          <p:attrName>style.visibility</p:attrName>
                                        </p:attrNameLst>
                                      </p:cBhvr>
                                      <p:to>
                                        <p:strVal val="visible"/>
                                      </p:to>
                                    </p:set>
                                    <p:animEffect transition="in" filter="box(out)">
                                      <p:cBhvr>
                                        <p:cTn id="27" dur="500"/>
                                        <p:tgtEl>
                                          <p:spTgt spid="33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bldLvl="2" autoUpdateAnimBg="0"/>
    </p:bldLst>
  </p:timing>
</p:sld>
</file>

<file path=ppt/slides/slide2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EE9F219-670A-D74C-9F56-4A7BD0DCE994}" type="slidenum">
              <a:rPr lang="en-US" smtClean="0">
                <a:latin typeface="Times New Roman" charset="0"/>
              </a:rPr>
              <a:pPr/>
              <a:t>269</a:t>
            </a:fld>
            <a:endParaRPr lang="en-US" smtClean="0">
              <a:latin typeface="Times New Roman" charset="0"/>
            </a:endParaRPr>
          </a:p>
        </p:txBody>
      </p:sp>
      <p:sp>
        <p:nvSpPr>
          <p:cNvPr id="286723" name="Rectangle 2"/>
          <p:cNvSpPr>
            <a:spLocks noGrp="1" noChangeArrowheads="1"/>
          </p:cNvSpPr>
          <p:nvPr>
            <p:ph type="title"/>
          </p:nvPr>
        </p:nvSpPr>
        <p:spPr>
          <a:xfrm>
            <a:off x="304800" y="381000"/>
            <a:ext cx="8458200" cy="1219200"/>
          </a:xfrm>
        </p:spPr>
        <p:txBody>
          <a:bodyPr/>
          <a:lstStyle/>
          <a:p>
            <a:pPr eaLnBrk="1" hangingPunct="1">
              <a:lnSpc>
                <a:spcPct val="90000"/>
              </a:lnSpc>
            </a:pPr>
            <a:r>
              <a:rPr lang="en-US"/>
              <a:t>Thomborson’s NGSCB Criticism</a:t>
            </a:r>
          </a:p>
        </p:txBody>
      </p:sp>
      <p:sp>
        <p:nvSpPr>
          <p:cNvPr id="559107" name="Rectangle 3"/>
          <p:cNvSpPr>
            <a:spLocks noGrp="1" noChangeArrowheads="1"/>
          </p:cNvSpPr>
          <p:nvPr>
            <p:ph type="body" idx="1"/>
          </p:nvPr>
        </p:nvSpPr>
        <p:spPr>
          <a:xfrm>
            <a:off x="685800" y="1524000"/>
            <a:ext cx="8001000" cy="4572000"/>
          </a:xfrm>
        </p:spPr>
        <p:txBody>
          <a:bodyPr/>
          <a:lstStyle/>
          <a:p>
            <a:pPr eaLnBrk="1" hangingPunct="1">
              <a:lnSpc>
                <a:spcPct val="90000"/>
              </a:lnSpc>
            </a:pPr>
            <a:r>
              <a:rPr lang="en-US"/>
              <a:t>Can NGSCB spy on you?</a:t>
            </a:r>
          </a:p>
          <a:p>
            <a:pPr eaLnBrk="1" hangingPunct="1">
              <a:lnSpc>
                <a:spcPct val="90000"/>
              </a:lnSpc>
            </a:pPr>
            <a:r>
              <a:rPr lang="en-US"/>
              <a:t>According to Microsoft</a:t>
            </a:r>
          </a:p>
          <a:p>
            <a:pPr lvl="1" eaLnBrk="1" hangingPunct="1">
              <a:lnSpc>
                <a:spcPct val="90000"/>
              </a:lnSpc>
            </a:pPr>
            <a:r>
              <a:rPr lang="en-US"/>
              <a:t>Nexus software is public</a:t>
            </a:r>
          </a:p>
          <a:p>
            <a:pPr lvl="1" eaLnBrk="1" hangingPunct="1">
              <a:lnSpc>
                <a:spcPct val="90000"/>
              </a:lnSpc>
            </a:pPr>
            <a:r>
              <a:rPr lang="en-US"/>
              <a:t>NCAs can be debugged (for development)</a:t>
            </a:r>
          </a:p>
          <a:p>
            <a:pPr lvl="1" eaLnBrk="1" hangingPunct="1">
              <a:lnSpc>
                <a:spcPct val="90000"/>
              </a:lnSpc>
            </a:pPr>
            <a:r>
              <a:rPr lang="en-US"/>
              <a:t>NGSCB is strictly “opt in”</a:t>
            </a:r>
          </a:p>
          <a:p>
            <a:pPr eaLnBrk="1" hangingPunct="1">
              <a:lnSpc>
                <a:spcPct val="90000"/>
              </a:lnSpc>
            </a:pPr>
            <a:r>
              <a:rPr lang="en-US"/>
              <a:t>Loophole?</a:t>
            </a:r>
          </a:p>
          <a:p>
            <a:pPr lvl="1" eaLnBrk="1" hangingPunct="1">
              <a:lnSpc>
                <a:spcPct val="90000"/>
              </a:lnSpc>
            </a:pPr>
            <a:r>
              <a:rPr lang="en-US"/>
              <a:t>Release version of NCA can’t be debugged </a:t>
            </a:r>
            <a:r>
              <a:rPr lang="en-US" b="1">
                <a:solidFill>
                  <a:schemeClr val="accent2"/>
                </a:solidFill>
              </a:rPr>
              <a:t>and</a:t>
            </a:r>
            <a:r>
              <a:rPr lang="en-US"/>
              <a:t> debug and release versions differ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box(out)">
                                      <p:cBhvr>
                                        <p:cTn id="7" dur="500"/>
                                        <p:tgtEl>
                                          <p:spTgt spid="559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9107">
                                            <p:txEl>
                                              <p:pRg st="1" end="1"/>
                                            </p:txEl>
                                          </p:spTgt>
                                        </p:tgtEl>
                                        <p:attrNameLst>
                                          <p:attrName>style.visibility</p:attrName>
                                        </p:attrNameLst>
                                      </p:cBhvr>
                                      <p:to>
                                        <p:strVal val="visible"/>
                                      </p:to>
                                    </p:set>
                                    <p:animEffect transition="in" filter="box(out)">
                                      <p:cBhvr>
                                        <p:cTn id="12" dur="500"/>
                                        <p:tgtEl>
                                          <p:spTgt spid="559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59107">
                                            <p:txEl>
                                              <p:pRg st="2" end="2"/>
                                            </p:txEl>
                                          </p:spTgt>
                                        </p:tgtEl>
                                        <p:attrNameLst>
                                          <p:attrName>style.visibility</p:attrName>
                                        </p:attrNameLst>
                                      </p:cBhvr>
                                      <p:to>
                                        <p:strVal val="visible"/>
                                      </p:to>
                                    </p:set>
                                    <p:animEffect transition="in" filter="box(out)">
                                      <p:cBhvr>
                                        <p:cTn id="17" dur="500"/>
                                        <p:tgtEl>
                                          <p:spTgt spid="559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59107">
                                            <p:txEl>
                                              <p:pRg st="3" end="3"/>
                                            </p:txEl>
                                          </p:spTgt>
                                        </p:tgtEl>
                                        <p:attrNameLst>
                                          <p:attrName>style.visibility</p:attrName>
                                        </p:attrNameLst>
                                      </p:cBhvr>
                                      <p:to>
                                        <p:strVal val="visible"/>
                                      </p:to>
                                    </p:set>
                                    <p:animEffect transition="in" filter="box(out)">
                                      <p:cBhvr>
                                        <p:cTn id="22" dur="500"/>
                                        <p:tgtEl>
                                          <p:spTgt spid="559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59107">
                                            <p:txEl>
                                              <p:pRg st="4" end="4"/>
                                            </p:txEl>
                                          </p:spTgt>
                                        </p:tgtEl>
                                        <p:attrNameLst>
                                          <p:attrName>style.visibility</p:attrName>
                                        </p:attrNameLst>
                                      </p:cBhvr>
                                      <p:to>
                                        <p:strVal val="visible"/>
                                      </p:to>
                                    </p:set>
                                    <p:animEffect transition="in" filter="box(out)">
                                      <p:cBhvr>
                                        <p:cTn id="27" dur="500"/>
                                        <p:tgtEl>
                                          <p:spTgt spid="559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59107">
                                            <p:txEl>
                                              <p:pRg st="5" end="5"/>
                                            </p:txEl>
                                          </p:spTgt>
                                        </p:tgtEl>
                                        <p:attrNameLst>
                                          <p:attrName>style.visibility</p:attrName>
                                        </p:attrNameLst>
                                      </p:cBhvr>
                                      <p:to>
                                        <p:strVal val="visible"/>
                                      </p:to>
                                    </p:set>
                                    <p:animEffect transition="in" filter="box(out)">
                                      <p:cBhvr>
                                        <p:cTn id="32" dur="500"/>
                                        <p:tgtEl>
                                          <p:spTgt spid="559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59107">
                                            <p:txEl>
                                              <p:pRg st="6" end="6"/>
                                            </p:txEl>
                                          </p:spTgt>
                                        </p:tgtEl>
                                        <p:attrNameLst>
                                          <p:attrName>style.visibility</p:attrName>
                                        </p:attrNameLst>
                                      </p:cBhvr>
                                      <p:to>
                                        <p:strVal val="visible"/>
                                      </p:to>
                                    </p:set>
                                    <p:animEffect transition="in" filter="box(out)">
                                      <p:cBhvr>
                                        <p:cTn id="37" dur="500"/>
                                        <p:tgtEl>
                                          <p:spTgt spid="559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AE0E3B3-2CF2-744A-A853-E55408687FB4}" type="slidenum">
              <a:rPr lang="en-US" smtClean="0">
                <a:latin typeface="Times New Roman" charset="0"/>
              </a:rPr>
              <a:pPr/>
              <a:t>27</a:t>
            </a:fld>
            <a:endParaRPr lang="en-US" smtClean="0">
              <a:latin typeface="Times New Roman" charset="0"/>
            </a:endParaRPr>
          </a:p>
        </p:txBody>
      </p:sp>
      <p:sp>
        <p:nvSpPr>
          <p:cNvPr id="39939" name="Rectangle 2"/>
          <p:cNvSpPr>
            <a:spLocks noGrp="1" noChangeArrowheads="1"/>
          </p:cNvSpPr>
          <p:nvPr>
            <p:ph type="title"/>
          </p:nvPr>
        </p:nvSpPr>
        <p:spPr>
          <a:xfrm>
            <a:off x="685800" y="304800"/>
            <a:ext cx="7772400" cy="1143000"/>
          </a:xfrm>
        </p:spPr>
        <p:txBody>
          <a:bodyPr/>
          <a:lstStyle/>
          <a:p>
            <a:pPr eaLnBrk="1" hangingPunct="1"/>
            <a:r>
              <a:rPr lang="en-US" dirty="0" smtClean="0"/>
              <a:t>Overflow Attack, Take 2</a:t>
            </a:r>
            <a:endParaRPr lang="en-US" dirty="0"/>
          </a:p>
        </p:txBody>
      </p:sp>
      <p:sp>
        <p:nvSpPr>
          <p:cNvPr id="39940" name="Rectangle 3"/>
          <p:cNvSpPr>
            <a:spLocks noGrp="1" noChangeArrowheads="1"/>
          </p:cNvSpPr>
          <p:nvPr>
            <p:ph type="body" idx="1"/>
          </p:nvPr>
        </p:nvSpPr>
        <p:spPr>
          <a:xfrm>
            <a:off x="685800" y="1295400"/>
            <a:ext cx="7772400" cy="685800"/>
          </a:xfrm>
        </p:spPr>
        <p:txBody>
          <a:bodyPr/>
          <a:lstStyle/>
          <a:p>
            <a:pPr eaLnBrk="1" hangingPunct="1"/>
            <a:r>
              <a:rPr lang="en-US" sz="2800"/>
              <a:t>Reverse the byte order to “</a:t>
            </a:r>
            <a:r>
              <a:rPr lang="en-US" sz="2800">
                <a:latin typeface="Times-Roman" charset="0"/>
              </a:rPr>
              <a:t>4^P@</a:t>
            </a:r>
            <a:r>
              <a:rPr lang="en-US" sz="2800"/>
              <a:t>” and…</a:t>
            </a:r>
          </a:p>
        </p:txBody>
      </p:sp>
      <p:pic>
        <p:nvPicPr>
          <p:cNvPr id="339972" name="Picture 4" descr="out4.jpg                                                       00152429Macintosh HD                   B7464D7A:"/>
          <p:cNvPicPr>
            <a:picLocks noChangeAspect="1" noChangeArrowheads="1"/>
          </p:cNvPicPr>
          <p:nvPr/>
        </p:nvPicPr>
        <p:blipFill>
          <a:blip r:embed="rId2"/>
          <a:srcRect/>
          <a:stretch>
            <a:fillRect/>
          </a:stretch>
        </p:blipFill>
        <p:spPr bwMode="auto">
          <a:xfrm>
            <a:off x="457200" y="2057400"/>
            <a:ext cx="8001000" cy="1784350"/>
          </a:xfrm>
          <a:prstGeom prst="rect">
            <a:avLst/>
          </a:prstGeom>
          <a:noFill/>
          <a:ln w="9525">
            <a:noFill/>
            <a:miter lim="800000"/>
            <a:headEnd/>
            <a:tailEnd/>
          </a:ln>
        </p:spPr>
      </p:pic>
      <p:sp>
        <p:nvSpPr>
          <p:cNvPr id="339973" name="Rectangle 5"/>
          <p:cNvSpPr>
            <a:spLocks noChangeArrowheads="1"/>
          </p:cNvSpPr>
          <p:nvPr/>
        </p:nvSpPr>
        <p:spPr bwMode="auto">
          <a:xfrm>
            <a:off x="685800" y="4038600"/>
            <a:ext cx="7924800" cy="1905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Success! We’ve bypassed serial number check by exploiting a buffer overflow</a:t>
            </a:r>
          </a:p>
          <a:p>
            <a:pPr marL="342900" indent="-342900">
              <a:lnSpc>
                <a:spcPct val="90000"/>
              </a:lnSpc>
              <a:spcBef>
                <a:spcPct val="20000"/>
              </a:spcBef>
              <a:spcAft>
                <a:spcPts val="600"/>
              </a:spcAft>
              <a:buClr>
                <a:schemeClr val="accent2"/>
              </a:buClr>
              <a:buSzPct val="75000"/>
              <a:buFont typeface="Wingdings" charset="2"/>
              <a:buChar char="q"/>
            </a:pPr>
            <a:r>
              <a:rPr lang="en-US" sz="2800" dirty="0"/>
              <a:t>What just happened?</a:t>
            </a:r>
            <a:endParaRPr lang="en-US" sz="2800" dirty="0" smtClean="0"/>
          </a:p>
          <a:p>
            <a:pPr marL="742950" lvl="1" indent="-285750">
              <a:lnSpc>
                <a:spcPct val="90000"/>
              </a:lnSpc>
              <a:spcBef>
                <a:spcPct val="20000"/>
              </a:spcBef>
              <a:spcAft>
                <a:spcPts val="600"/>
              </a:spcAft>
              <a:buClr>
                <a:schemeClr val="accent2"/>
              </a:buClr>
              <a:buSzPct val="95000"/>
              <a:buFontTx/>
              <a:buChar char="o"/>
            </a:pPr>
            <a:r>
              <a:rPr lang="en-US" dirty="0" smtClean="0">
                <a:ea typeface="ＭＳ Ｐゴシック" charset="-128"/>
                <a:cs typeface="ＭＳ Ｐゴシック" charset="-128"/>
              </a:rPr>
              <a:t>Overwrote return </a:t>
            </a:r>
            <a:r>
              <a:rPr lang="en-US" dirty="0">
                <a:ea typeface="ＭＳ Ｐゴシック" charset="-128"/>
                <a:cs typeface="ＭＳ Ｐゴシック" charset="-128"/>
              </a:rPr>
              <a:t>address on the stack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99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39973">
                                            <p:txEl>
                                              <p:pRg st="0" end="0"/>
                                            </p:txEl>
                                          </p:spTgt>
                                        </p:tgtEl>
                                        <p:attrNameLst>
                                          <p:attrName>style.visibility</p:attrName>
                                        </p:attrNameLst>
                                      </p:cBhvr>
                                      <p:to>
                                        <p:strVal val="visible"/>
                                      </p:to>
                                    </p:set>
                                    <p:animEffect transition="in" filter="blinds(horizontal)">
                                      <p:cBhvr>
                                        <p:cTn id="11" dur="500"/>
                                        <p:tgtEl>
                                          <p:spTgt spid="33997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39973">
                                            <p:txEl>
                                              <p:pRg st="1" end="1"/>
                                            </p:txEl>
                                          </p:spTgt>
                                        </p:tgtEl>
                                        <p:attrNameLst>
                                          <p:attrName>style.visibility</p:attrName>
                                        </p:attrNameLst>
                                      </p:cBhvr>
                                      <p:to>
                                        <p:strVal val="visible"/>
                                      </p:to>
                                    </p:set>
                                    <p:animEffect transition="in" filter="blinds(horizontal)">
                                      <p:cBhvr>
                                        <p:cTn id="16" dur="500"/>
                                        <p:tgtEl>
                                          <p:spTgt spid="33997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39973">
                                            <p:txEl>
                                              <p:pRg st="2" end="2"/>
                                            </p:txEl>
                                          </p:spTgt>
                                        </p:tgtEl>
                                        <p:attrNameLst>
                                          <p:attrName>style.visibility</p:attrName>
                                        </p:attrNameLst>
                                      </p:cBhvr>
                                      <p:to>
                                        <p:strVal val="visible"/>
                                      </p:to>
                                    </p:set>
                                    <p:animEffect transition="in" filter="blinds(horizontal)">
                                      <p:cBhvr>
                                        <p:cTn id="21" dur="500"/>
                                        <p:tgtEl>
                                          <p:spTgt spid="3399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3" grpId="0" build="p" bldLvl="2" autoUpdateAnimBg="0"/>
    </p:bldLst>
  </p:timing>
</p:sld>
</file>

<file path=ppt/slides/slide2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3A6684C-F9A8-3542-A059-F4D230A0A8A4}" type="slidenum">
              <a:rPr lang="en-US" smtClean="0">
                <a:latin typeface="Times New Roman" charset="0"/>
              </a:rPr>
              <a:pPr/>
              <a:t>270</a:t>
            </a:fld>
            <a:endParaRPr lang="en-US" smtClean="0">
              <a:latin typeface="Times New Roman" charset="0"/>
            </a:endParaRPr>
          </a:p>
        </p:txBody>
      </p:sp>
      <p:sp>
        <p:nvSpPr>
          <p:cNvPr id="287747" name="Rectangle 2"/>
          <p:cNvSpPr>
            <a:spLocks noGrp="1" noChangeArrowheads="1"/>
          </p:cNvSpPr>
          <p:nvPr>
            <p:ph type="title"/>
          </p:nvPr>
        </p:nvSpPr>
        <p:spPr>
          <a:xfrm>
            <a:off x="685800" y="457200"/>
            <a:ext cx="7772400" cy="1143000"/>
          </a:xfrm>
        </p:spPr>
        <p:txBody>
          <a:bodyPr/>
          <a:lstStyle/>
          <a:p>
            <a:pPr eaLnBrk="1" hangingPunct="1"/>
            <a:r>
              <a:rPr lang="en-US"/>
              <a:t>NGSCB Bottom Line (1)</a:t>
            </a:r>
          </a:p>
        </p:txBody>
      </p:sp>
      <p:sp>
        <p:nvSpPr>
          <p:cNvPr id="332803"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sz="2800"/>
              <a:t>NGCSB: </a:t>
            </a:r>
            <a:r>
              <a:rPr lang="en-US" sz="2800" b="1">
                <a:solidFill>
                  <a:schemeClr val="accent2"/>
                </a:solidFill>
              </a:rPr>
              <a:t>trusted OS</a:t>
            </a:r>
            <a:r>
              <a:rPr lang="en-US" sz="2800"/>
              <a:t> on an open platform</a:t>
            </a:r>
          </a:p>
          <a:p>
            <a:pPr eaLnBrk="1" hangingPunct="1">
              <a:lnSpc>
                <a:spcPct val="90000"/>
              </a:lnSpc>
            </a:pPr>
            <a:r>
              <a:rPr lang="en-US" sz="2800"/>
              <a:t>Without something similar, PC may lose out</a:t>
            </a:r>
          </a:p>
          <a:p>
            <a:pPr lvl="1" eaLnBrk="1" hangingPunct="1">
              <a:lnSpc>
                <a:spcPct val="90000"/>
              </a:lnSpc>
            </a:pPr>
            <a:r>
              <a:rPr lang="en-US" sz="2400"/>
              <a:t>Particularly in entertainment-related areas</a:t>
            </a:r>
          </a:p>
          <a:p>
            <a:pPr lvl="1" eaLnBrk="1" hangingPunct="1">
              <a:lnSpc>
                <a:spcPct val="90000"/>
              </a:lnSpc>
            </a:pPr>
            <a:r>
              <a:rPr lang="en-US" sz="2400"/>
              <a:t>Copyright holders will not trust PC</a:t>
            </a:r>
          </a:p>
          <a:p>
            <a:pPr lvl="1" eaLnBrk="1" hangingPunct="1">
              <a:lnSpc>
                <a:spcPct val="90000"/>
              </a:lnSpc>
            </a:pPr>
            <a:r>
              <a:rPr lang="en-US" sz="2400"/>
              <a:t>Already lost? (iPod, Kindle, iPad, etc., etc.)</a:t>
            </a:r>
          </a:p>
          <a:p>
            <a:pPr eaLnBrk="1" hangingPunct="1">
              <a:lnSpc>
                <a:spcPct val="90000"/>
              </a:lnSpc>
            </a:pPr>
            <a:r>
              <a:rPr lang="en-US" sz="2800"/>
              <a:t>With NGSCB, will users lose some control of their PCs?</a:t>
            </a:r>
          </a:p>
          <a:p>
            <a:pPr eaLnBrk="1" hangingPunct="1">
              <a:lnSpc>
                <a:spcPct val="90000"/>
              </a:lnSpc>
            </a:pPr>
            <a:r>
              <a:rPr lang="en-US" sz="2800"/>
              <a:t>But NGSCB users must choose to “opt in”</a:t>
            </a:r>
          </a:p>
          <a:p>
            <a:pPr lvl="1" eaLnBrk="1" hangingPunct="1">
              <a:lnSpc>
                <a:spcPct val="90000"/>
              </a:lnSpc>
            </a:pPr>
            <a:r>
              <a:rPr lang="en-US" sz="2400"/>
              <a:t>If user does not opt in, what has been lost?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box(out)">
                                      <p:cBhvr>
                                        <p:cTn id="7" dur="500"/>
                                        <p:tgtEl>
                                          <p:spTgt spid="332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2803">
                                            <p:txEl>
                                              <p:pRg st="1" end="1"/>
                                            </p:txEl>
                                          </p:spTgt>
                                        </p:tgtEl>
                                        <p:attrNameLst>
                                          <p:attrName>style.visibility</p:attrName>
                                        </p:attrNameLst>
                                      </p:cBhvr>
                                      <p:to>
                                        <p:strVal val="visible"/>
                                      </p:to>
                                    </p:set>
                                    <p:animEffect transition="in" filter="box(out)">
                                      <p:cBhvr>
                                        <p:cTn id="12" dur="500"/>
                                        <p:tgtEl>
                                          <p:spTgt spid="332803">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32803">
                                            <p:txEl>
                                              <p:pRg st="2" end="2"/>
                                            </p:txEl>
                                          </p:spTgt>
                                        </p:tgtEl>
                                        <p:attrNameLst>
                                          <p:attrName>style.visibility</p:attrName>
                                        </p:attrNameLst>
                                      </p:cBhvr>
                                      <p:to>
                                        <p:strVal val="visible"/>
                                      </p:to>
                                    </p:set>
                                    <p:animEffect transition="in" filter="box(out)">
                                      <p:cBhvr>
                                        <p:cTn id="15" dur="500"/>
                                        <p:tgtEl>
                                          <p:spTgt spid="332803">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332803">
                                            <p:txEl>
                                              <p:pRg st="3" end="3"/>
                                            </p:txEl>
                                          </p:spTgt>
                                        </p:tgtEl>
                                        <p:attrNameLst>
                                          <p:attrName>style.visibility</p:attrName>
                                        </p:attrNameLst>
                                      </p:cBhvr>
                                      <p:to>
                                        <p:strVal val="visible"/>
                                      </p:to>
                                    </p:set>
                                    <p:animEffect transition="in" filter="box(out)">
                                      <p:cBhvr>
                                        <p:cTn id="18" dur="500"/>
                                        <p:tgtEl>
                                          <p:spTgt spid="332803">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332803">
                                            <p:txEl>
                                              <p:pRg st="4" end="4"/>
                                            </p:txEl>
                                          </p:spTgt>
                                        </p:tgtEl>
                                        <p:attrNameLst>
                                          <p:attrName>style.visibility</p:attrName>
                                        </p:attrNameLst>
                                      </p:cBhvr>
                                      <p:to>
                                        <p:strVal val="visible"/>
                                      </p:to>
                                    </p:set>
                                    <p:animEffect transition="in" filter="box(out)">
                                      <p:cBhvr>
                                        <p:cTn id="21" dur="500"/>
                                        <p:tgtEl>
                                          <p:spTgt spid="33280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32803">
                                            <p:txEl>
                                              <p:pRg st="5" end="5"/>
                                            </p:txEl>
                                          </p:spTgt>
                                        </p:tgtEl>
                                        <p:attrNameLst>
                                          <p:attrName>style.visibility</p:attrName>
                                        </p:attrNameLst>
                                      </p:cBhvr>
                                      <p:to>
                                        <p:strVal val="visible"/>
                                      </p:to>
                                    </p:set>
                                    <p:animEffect transition="in" filter="box(out)">
                                      <p:cBhvr>
                                        <p:cTn id="26" dur="500"/>
                                        <p:tgtEl>
                                          <p:spTgt spid="33280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32803">
                                            <p:txEl>
                                              <p:pRg st="6" end="6"/>
                                            </p:txEl>
                                          </p:spTgt>
                                        </p:tgtEl>
                                        <p:attrNameLst>
                                          <p:attrName>style.visibility</p:attrName>
                                        </p:attrNameLst>
                                      </p:cBhvr>
                                      <p:to>
                                        <p:strVal val="visible"/>
                                      </p:to>
                                    </p:set>
                                    <p:animEffect transition="in" filter="box(out)">
                                      <p:cBhvr>
                                        <p:cTn id="31" dur="500"/>
                                        <p:tgtEl>
                                          <p:spTgt spid="332803">
                                            <p:txEl>
                                              <p:pRg st="6" end="6"/>
                                            </p:txEl>
                                          </p:spTgt>
                                        </p:tgtEl>
                                      </p:cBhvr>
                                    </p:animEffect>
                                  </p:childTnLst>
                                </p:cTn>
                              </p:par>
                              <p:par>
                                <p:cTn id="32" presetID="4" presetClass="entr" presetSubtype="32" fill="hold" grpId="0" nodeType="withEffect">
                                  <p:stCondLst>
                                    <p:cond delay="0"/>
                                  </p:stCondLst>
                                  <p:childTnLst>
                                    <p:set>
                                      <p:cBhvr>
                                        <p:cTn id="33" dur="1" fill="hold">
                                          <p:stCondLst>
                                            <p:cond delay="0"/>
                                          </p:stCondLst>
                                        </p:cTn>
                                        <p:tgtEl>
                                          <p:spTgt spid="332803">
                                            <p:txEl>
                                              <p:pRg st="7" end="7"/>
                                            </p:txEl>
                                          </p:spTgt>
                                        </p:tgtEl>
                                        <p:attrNameLst>
                                          <p:attrName>style.visibility</p:attrName>
                                        </p:attrNameLst>
                                      </p:cBhvr>
                                      <p:to>
                                        <p:strVal val="visible"/>
                                      </p:to>
                                    </p:set>
                                    <p:animEffect transition="in" filter="box(out)">
                                      <p:cBhvr>
                                        <p:cTn id="34" dur="500"/>
                                        <p:tgtEl>
                                          <p:spTgt spid="332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utoUpdateAnimBg="0"/>
    </p:bldLst>
  </p:timing>
</p:sld>
</file>

<file path=ppt/slides/slide2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E50FB52-48BA-E24C-B943-A6EB5A121A36}" type="slidenum">
              <a:rPr lang="en-US" smtClean="0">
                <a:latin typeface="Times New Roman" charset="0"/>
              </a:rPr>
              <a:pPr/>
              <a:t>271</a:t>
            </a:fld>
            <a:endParaRPr lang="en-US" smtClean="0">
              <a:latin typeface="Times New Roman" charset="0"/>
            </a:endParaRPr>
          </a:p>
        </p:txBody>
      </p:sp>
      <p:sp>
        <p:nvSpPr>
          <p:cNvPr id="288771" name="Rectangle 2"/>
          <p:cNvSpPr>
            <a:spLocks noGrp="1" noChangeArrowheads="1"/>
          </p:cNvSpPr>
          <p:nvPr>
            <p:ph type="title"/>
          </p:nvPr>
        </p:nvSpPr>
        <p:spPr>
          <a:xfrm>
            <a:off x="685800" y="533400"/>
            <a:ext cx="7772400" cy="990600"/>
          </a:xfrm>
        </p:spPr>
        <p:txBody>
          <a:bodyPr/>
          <a:lstStyle/>
          <a:p>
            <a:pPr eaLnBrk="1" hangingPunct="1"/>
            <a:r>
              <a:rPr lang="en-US"/>
              <a:t>NGSCB Bottom Line (2)</a:t>
            </a:r>
          </a:p>
        </p:txBody>
      </p:sp>
      <p:sp>
        <p:nvSpPr>
          <p:cNvPr id="333827" name="Rectangle 3"/>
          <p:cNvSpPr>
            <a:spLocks noGrp="1" noChangeArrowheads="1"/>
          </p:cNvSpPr>
          <p:nvPr>
            <p:ph type="body" idx="1"/>
          </p:nvPr>
        </p:nvSpPr>
        <p:spPr>
          <a:xfrm>
            <a:off x="685800" y="1828800"/>
            <a:ext cx="7772400" cy="4267200"/>
          </a:xfrm>
        </p:spPr>
        <p:txBody>
          <a:bodyPr/>
          <a:lstStyle/>
          <a:p>
            <a:pPr eaLnBrk="1" hangingPunct="1">
              <a:lnSpc>
                <a:spcPct val="85000"/>
              </a:lnSpc>
            </a:pPr>
            <a:r>
              <a:rPr lang="en-US" sz="2800"/>
              <a:t>NGSCB is a </a:t>
            </a:r>
            <a:r>
              <a:rPr lang="en-US" sz="2800" b="1">
                <a:solidFill>
                  <a:schemeClr val="accent2"/>
                </a:solidFill>
              </a:rPr>
              <a:t>trusted system</a:t>
            </a:r>
            <a:endParaRPr lang="en-US" sz="2800" b="1">
              <a:solidFill>
                <a:srgbClr val="FF0000"/>
              </a:solidFill>
            </a:endParaRPr>
          </a:p>
          <a:p>
            <a:pPr eaLnBrk="1" hangingPunct="1">
              <a:lnSpc>
                <a:spcPct val="85000"/>
              </a:lnSpc>
            </a:pPr>
            <a:r>
              <a:rPr lang="en-US" sz="2800" b="1">
                <a:solidFill>
                  <a:srgbClr val="FF0000"/>
                </a:solidFill>
              </a:rPr>
              <a:t>Only trusted system can break security</a:t>
            </a:r>
          </a:p>
          <a:p>
            <a:pPr lvl="1" eaLnBrk="1" hangingPunct="1">
              <a:lnSpc>
                <a:spcPct val="85000"/>
              </a:lnSpc>
            </a:pPr>
            <a:r>
              <a:rPr lang="en-US" sz="2400"/>
              <a:t>By definition, an untrusted system is not trusted with security critical tasks</a:t>
            </a:r>
          </a:p>
          <a:p>
            <a:pPr lvl="1" eaLnBrk="1" hangingPunct="1">
              <a:lnSpc>
                <a:spcPct val="85000"/>
              </a:lnSpc>
            </a:pPr>
            <a:r>
              <a:rPr lang="en-US" sz="2400"/>
              <a:t>Also by definition, a trusted system is trusted with security critical tasks</a:t>
            </a:r>
          </a:p>
          <a:p>
            <a:pPr lvl="1" eaLnBrk="1" hangingPunct="1">
              <a:lnSpc>
                <a:spcPct val="85000"/>
              </a:lnSpc>
            </a:pPr>
            <a:r>
              <a:rPr lang="en-US" sz="2400"/>
              <a:t>If untrusted system is compromised, security is not at risk</a:t>
            </a:r>
          </a:p>
          <a:p>
            <a:pPr lvl="1" eaLnBrk="1" hangingPunct="1">
              <a:lnSpc>
                <a:spcPct val="85000"/>
              </a:lnSpc>
            </a:pPr>
            <a:r>
              <a:rPr lang="en-US" sz="2400"/>
              <a:t>If a trusted system is compromised (or simply malfunctions), security is at risk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ox(out)">
                                      <p:cBhvr>
                                        <p:cTn id="7" dur="500"/>
                                        <p:tgtEl>
                                          <p:spTgt spid="333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ox(out)">
                                      <p:cBhvr>
                                        <p:cTn id="12" dur="500"/>
                                        <p:tgtEl>
                                          <p:spTgt spid="333827">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animEffect transition="in" filter="box(out)">
                                      <p:cBhvr>
                                        <p:cTn id="15" dur="500"/>
                                        <p:tgtEl>
                                          <p:spTgt spid="333827">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333827">
                                            <p:txEl>
                                              <p:pRg st="3" end="3"/>
                                            </p:txEl>
                                          </p:spTgt>
                                        </p:tgtEl>
                                        <p:attrNameLst>
                                          <p:attrName>style.visibility</p:attrName>
                                        </p:attrNameLst>
                                      </p:cBhvr>
                                      <p:to>
                                        <p:strVal val="visible"/>
                                      </p:to>
                                    </p:set>
                                    <p:animEffect transition="in" filter="box(out)">
                                      <p:cBhvr>
                                        <p:cTn id="18" dur="500"/>
                                        <p:tgtEl>
                                          <p:spTgt spid="333827">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333827">
                                            <p:txEl>
                                              <p:pRg st="4" end="4"/>
                                            </p:txEl>
                                          </p:spTgt>
                                        </p:tgtEl>
                                        <p:attrNameLst>
                                          <p:attrName>style.visibility</p:attrName>
                                        </p:attrNameLst>
                                      </p:cBhvr>
                                      <p:to>
                                        <p:strVal val="visible"/>
                                      </p:to>
                                    </p:set>
                                    <p:animEffect transition="in" filter="box(out)">
                                      <p:cBhvr>
                                        <p:cTn id="21" dur="500"/>
                                        <p:tgtEl>
                                          <p:spTgt spid="333827">
                                            <p:txEl>
                                              <p:pRg st="4" end="4"/>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333827">
                                            <p:txEl>
                                              <p:pRg st="5" end="5"/>
                                            </p:txEl>
                                          </p:spTgt>
                                        </p:tgtEl>
                                        <p:attrNameLst>
                                          <p:attrName>style.visibility</p:attrName>
                                        </p:attrNameLst>
                                      </p:cBhvr>
                                      <p:to>
                                        <p:strVal val="visible"/>
                                      </p:to>
                                    </p:set>
                                    <p:animEffect transition="in" filter="box(out)">
                                      <p:cBhvr>
                                        <p:cTn id="24" dur="500"/>
                                        <p:tgtEl>
                                          <p:spTgt spid="333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558B290-3E4B-134F-9C00-2513C382F755}" type="slidenum">
              <a:rPr lang="en-US" smtClean="0">
                <a:latin typeface="Times New Roman" charset="0"/>
              </a:rPr>
              <a:pPr/>
              <a:t>272</a:t>
            </a:fld>
            <a:endParaRPr lang="en-US" smtClean="0">
              <a:latin typeface="Times New Roman" charset="0"/>
            </a:endParaRPr>
          </a:p>
        </p:txBody>
      </p:sp>
      <p:sp>
        <p:nvSpPr>
          <p:cNvPr id="289795" name="Rectangle 2"/>
          <p:cNvSpPr>
            <a:spLocks noGrp="1" noChangeArrowheads="1"/>
          </p:cNvSpPr>
          <p:nvPr>
            <p:ph type="title"/>
          </p:nvPr>
        </p:nvSpPr>
        <p:spPr/>
        <p:txBody>
          <a:bodyPr/>
          <a:lstStyle/>
          <a:p>
            <a:pPr eaLnBrk="1" hangingPunct="1"/>
            <a:r>
              <a:rPr lang="en-US"/>
              <a:t>Software Summary</a:t>
            </a:r>
          </a:p>
        </p:txBody>
      </p:sp>
      <p:sp>
        <p:nvSpPr>
          <p:cNvPr id="289796" name="Rectangle 3"/>
          <p:cNvSpPr>
            <a:spLocks noGrp="1" noChangeArrowheads="1"/>
          </p:cNvSpPr>
          <p:nvPr>
            <p:ph type="body" idx="1"/>
          </p:nvPr>
        </p:nvSpPr>
        <p:spPr/>
        <p:txBody>
          <a:bodyPr/>
          <a:lstStyle/>
          <a:p>
            <a:pPr eaLnBrk="1" hangingPunct="1">
              <a:lnSpc>
                <a:spcPct val="90000"/>
              </a:lnSpc>
            </a:pPr>
            <a:r>
              <a:rPr lang="en-US"/>
              <a:t>Software flaws</a:t>
            </a:r>
          </a:p>
          <a:p>
            <a:pPr lvl="1" eaLnBrk="1" hangingPunct="1">
              <a:lnSpc>
                <a:spcPct val="90000"/>
              </a:lnSpc>
            </a:pPr>
            <a:r>
              <a:rPr lang="en-US"/>
              <a:t>Buffer overflow</a:t>
            </a:r>
          </a:p>
          <a:p>
            <a:pPr lvl="1" eaLnBrk="1" hangingPunct="1">
              <a:lnSpc>
                <a:spcPct val="90000"/>
              </a:lnSpc>
            </a:pPr>
            <a:r>
              <a:rPr lang="en-US"/>
              <a:t>Race conditions</a:t>
            </a:r>
          </a:p>
          <a:p>
            <a:pPr lvl="1" eaLnBrk="1" hangingPunct="1">
              <a:lnSpc>
                <a:spcPct val="90000"/>
              </a:lnSpc>
            </a:pPr>
            <a:r>
              <a:rPr lang="en-US"/>
              <a:t>Incomplete mediation</a:t>
            </a:r>
          </a:p>
          <a:p>
            <a:pPr eaLnBrk="1" hangingPunct="1">
              <a:lnSpc>
                <a:spcPct val="90000"/>
              </a:lnSpc>
            </a:pPr>
            <a:r>
              <a:rPr lang="en-US"/>
              <a:t>Malware</a:t>
            </a:r>
          </a:p>
          <a:p>
            <a:pPr lvl="1" eaLnBrk="1" hangingPunct="1">
              <a:lnSpc>
                <a:spcPct val="90000"/>
              </a:lnSpc>
            </a:pPr>
            <a:r>
              <a:rPr lang="en-US"/>
              <a:t>Viruses, worms, etc.</a:t>
            </a:r>
          </a:p>
          <a:p>
            <a:pPr eaLnBrk="1" hangingPunct="1">
              <a:lnSpc>
                <a:spcPct val="90000"/>
              </a:lnSpc>
            </a:pPr>
            <a:r>
              <a:rPr lang="en-US"/>
              <a:t>Other software-based attacks</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AA62B85-4070-FC43-9374-549D25AC7E27}" type="slidenum">
              <a:rPr lang="en-US" smtClean="0">
                <a:latin typeface="Times New Roman" charset="0"/>
              </a:rPr>
              <a:pPr/>
              <a:t>273</a:t>
            </a:fld>
            <a:endParaRPr lang="en-US" smtClean="0">
              <a:latin typeface="Times New Roman" charset="0"/>
            </a:endParaRPr>
          </a:p>
        </p:txBody>
      </p:sp>
      <p:sp>
        <p:nvSpPr>
          <p:cNvPr id="290819" name="Rectangle 2"/>
          <p:cNvSpPr>
            <a:spLocks noGrp="1" noChangeArrowheads="1"/>
          </p:cNvSpPr>
          <p:nvPr>
            <p:ph type="title"/>
          </p:nvPr>
        </p:nvSpPr>
        <p:spPr/>
        <p:txBody>
          <a:bodyPr/>
          <a:lstStyle/>
          <a:p>
            <a:pPr eaLnBrk="1" hangingPunct="1"/>
            <a:r>
              <a:rPr lang="en-US"/>
              <a:t>Software Summary</a:t>
            </a:r>
          </a:p>
        </p:txBody>
      </p:sp>
      <p:sp>
        <p:nvSpPr>
          <p:cNvPr id="290820" name="Rectangle 3"/>
          <p:cNvSpPr>
            <a:spLocks noGrp="1" noChangeArrowheads="1"/>
          </p:cNvSpPr>
          <p:nvPr>
            <p:ph type="body" idx="1"/>
          </p:nvPr>
        </p:nvSpPr>
        <p:spPr/>
        <p:txBody>
          <a:bodyPr/>
          <a:lstStyle/>
          <a:p>
            <a:pPr eaLnBrk="1" hangingPunct="1">
              <a:lnSpc>
                <a:spcPct val="90000"/>
              </a:lnSpc>
            </a:pPr>
            <a:r>
              <a:rPr lang="en-US"/>
              <a:t>Software Reverse Engineering (SRE)</a:t>
            </a:r>
          </a:p>
          <a:p>
            <a:pPr eaLnBrk="1" hangingPunct="1">
              <a:lnSpc>
                <a:spcPct val="90000"/>
              </a:lnSpc>
            </a:pPr>
            <a:r>
              <a:rPr lang="en-US"/>
              <a:t>Digital Rights Management (DRM)</a:t>
            </a:r>
          </a:p>
          <a:p>
            <a:pPr eaLnBrk="1" hangingPunct="1">
              <a:lnSpc>
                <a:spcPct val="90000"/>
              </a:lnSpc>
            </a:pPr>
            <a:r>
              <a:rPr lang="en-US"/>
              <a:t>Secure software development</a:t>
            </a:r>
          </a:p>
          <a:p>
            <a:pPr lvl="1" eaLnBrk="1" hangingPunct="1">
              <a:lnSpc>
                <a:spcPct val="90000"/>
              </a:lnSpc>
            </a:pPr>
            <a:r>
              <a:rPr lang="en-US"/>
              <a:t>Penetrate and patch</a:t>
            </a:r>
          </a:p>
          <a:p>
            <a:pPr lvl="1" eaLnBrk="1" hangingPunct="1">
              <a:lnSpc>
                <a:spcPct val="90000"/>
              </a:lnSpc>
            </a:pPr>
            <a:r>
              <a:rPr lang="en-US"/>
              <a:t>Open vs closed source</a:t>
            </a:r>
          </a:p>
          <a:p>
            <a:pPr lvl="1" eaLnBrk="1" hangingPunct="1">
              <a:lnSpc>
                <a:spcPct val="90000"/>
              </a:lnSpc>
            </a:pPr>
            <a:r>
              <a:rPr lang="en-US"/>
              <a:t>Testing</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82D81E8-4332-EC4E-A60F-2782BD0C1069}" type="slidenum">
              <a:rPr lang="en-US" smtClean="0">
                <a:latin typeface="Times New Roman" charset="0"/>
              </a:rPr>
              <a:pPr/>
              <a:t>274</a:t>
            </a:fld>
            <a:endParaRPr lang="en-US" smtClean="0">
              <a:latin typeface="Times New Roman" charset="0"/>
            </a:endParaRPr>
          </a:p>
        </p:txBody>
      </p:sp>
      <p:sp>
        <p:nvSpPr>
          <p:cNvPr id="291843" name="Rectangle 2"/>
          <p:cNvSpPr>
            <a:spLocks noGrp="1" noChangeArrowheads="1"/>
          </p:cNvSpPr>
          <p:nvPr>
            <p:ph type="title"/>
          </p:nvPr>
        </p:nvSpPr>
        <p:spPr/>
        <p:txBody>
          <a:bodyPr/>
          <a:lstStyle/>
          <a:p>
            <a:pPr eaLnBrk="1" hangingPunct="1"/>
            <a:r>
              <a:rPr lang="en-US"/>
              <a:t>Software Summary</a:t>
            </a:r>
          </a:p>
        </p:txBody>
      </p:sp>
      <p:sp>
        <p:nvSpPr>
          <p:cNvPr id="291844" name="Rectangle 3"/>
          <p:cNvSpPr>
            <a:spLocks noGrp="1" noChangeArrowheads="1"/>
          </p:cNvSpPr>
          <p:nvPr>
            <p:ph type="body" idx="1"/>
          </p:nvPr>
        </p:nvSpPr>
        <p:spPr/>
        <p:txBody>
          <a:bodyPr/>
          <a:lstStyle/>
          <a:p>
            <a:pPr eaLnBrk="1" hangingPunct="1"/>
            <a:r>
              <a:rPr lang="en-US"/>
              <a:t>Operating systems and security</a:t>
            </a:r>
          </a:p>
          <a:p>
            <a:pPr lvl="1" eaLnBrk="1" hangingPunct="1"/>
            <a:r>
              <a:rPr lang="en-US"/>
              <a:t>How does OS enforce security?</a:t>
            </a:r>
          </a:p>
          <a:p>
            <a:pPr eaLnBrk="1" hangingPunct="1"/>
            <a:r>
              <a:rPr lang="en-US"/>
              <a:t>Trusted OS design principles</a:t>
            </a:r>
          </a:p>
          <a:p>
            <a:pPr eaLnBrk="1" hangingPunct="1"/>
            <a:r>
              <a:rPr lang="en-US"/>
              <a:t>Microsoft’s NGSCB</a:t>
            </a:r>
          </a:p>
          <a:p>
            <a:pPr lvl="1" eaLnBrk="1" hangingPunct="1"/>
            <a:r>
              <a:rPr lang="en-US"/>
              <a:t>A trusted OS for DRM</a:t>
            </a:r>
          </a:p>
          <a:p>
            <a:pPr lvl="1" eaLnBrk="1" hangingPunct="1"/>
            <a:endParaRPr lang="en-US"/>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11746E7-EF85-5C41-8EC3-82B1F930B0BD}" type="slidenum">
              <a:rPr lang="en-US" smtClean="0">
                <a:latin typeface="Times New Roman" charset="0"/>
              </a:rPr>
              <a:pPr/>
              <a:t>275</a:t>
            </a:fld>
            <a:endParaRPr lang="en-US" smtClean="0">
              <a:latin typeface="Times New Roman" charset="0"/>
            </a:endParaRPr>
          </a:p>
        </p:txBody>
      </p:sp>
      <p:sp>
        <p:nvSpPr>
          <p:cNvPr id="292867" name="Rectangle 2"/>
          <p:cNvSpPr>
            <a:spLocks noGrp="1" noChangeArrowheads="1"/>
          </p:cNvSpPr>
          <p:nvPr>
            <p:ph type="title"/>
          </p:nvPr>
        </p:nvSpPr>
        <p:spPr>
          <a:xfrm>
            <a:off x="685800" y="228600"/>
            <a:ext cx="7772400" cy="1143000"/>
          </a:xfrm>
        </p:spPr>
        <p:txBody>
          <a:bodyPr/>
          <a:lstStyle/>
          <a:p>
            <a:pPr eaLnBrk="1" hangingPunct="1"/>
            <a:r>
              <a:rPr lang="en-US"/>
              <a:t>Course Summary</a:t>
            </a:r>
          </a:p>
        </p:txBody>
      </p:sp>
      <p:sp>
        <p:nvSpPr>
          <p:cNvPr id="292868" name="Rectangle 3"/>
          <p:cNvSpPr>
            <a:spLocks noGrp="1" noChangeArrowheads="1"/>
          </p:cNvSpPr>
          <p:nvPr>
            <p:ph type="body" idx="1"/>
          </p:nvPr>
        </p:nvSpPr>
        <p:spPr>
          <a:xfrm>
            <a:off x="685800" y="1371600"/>
            <a:ext cx="7772400" cy="4724400"/>
          </a:xfrm>
        </p:spPr>
        <p:txBody>
          <a:bodyPr/>
          <a:lstStyle/>
          <a:p>
            <a:pPr eaLnBrk="1" hangingPunct="1">
              <a:lnSpc>
                <a:spcPct val="90000"/>
              </a:lnSpc>
            </a:pPr>
            <a:r>
              <a:rPr lang="en-US" sz="2800"/>
              <a:t>Crypto</a:t>
            </a:r>
          </a:p>
          <a:p>
            <a:pPr lvl="1" eaLnBrk="1" hangingPunct="1">
              <a:lnSpc>
                <a:spcPct val="90000"/>
              </a:lnSpc>
            </a:pPr>
            <a:r>
              <a:rPr lang="en-US" sz="2400"/>
              <a:t>Symmetric key, public key, hash functions, cryptanalysis</a:t>
            </a:r>
          </a:p>
          <a:p>
            <a:pPr eaLnBrk="1" hangingPunct="1">
              <a:lnSpc>
                <a:spcPct val="90000"/>
              </a:lnSpc>
            </a:pPr>
            <a:r>
              <a:rPr lang="en-US" sz="2800"/>
              <a:t>Access Control</a:t>
            </a:r>
          </a:p>
          <a:p>
            <a:pPr lvl="1" eaLnBrk="1" hangingPunct="1">
              <a:lnSpc>
                <a:spcPct val="90000"/>
              </a:lnSpc>
            </a:pPr>
            <a:r>
              <a:rPr lang="en-US" sz="2400"/>
              <a:t>Authentication, authorization</a:t>
            </a:r>
          </a:p>
          <a:p>
            <a:pPr eaLnBrk="1" hangingPunct="1">
              <a:lnSpc>
                <a:spcPct val="90000"/>
              </a:lnSpc>
            </a:pPr>
            <a:r>
              <a:rPr lang="en-US" sz="2800"/>
              <a:t>Protocols</a:t>
            </a:r>
          </a:p>
          <a:p>
            <a:pPr lvl="1" eaLnBrk="1" hangingPunct="1">
              <a:lnSpc>
                <a:spcPct val="90000"/>
              </a:lnSpc>
            </a:pPr>
            <a:r>
              <a:rPr lang="en-US" sz="2400"/>
              <a:t>Simple auth., SSL, IPSec, Kerberos, GSM</a:t>
            </a:r>
          </a:p>
          <a:p>
            <a:pPr eaLnBrk="1" hangingPunct="1">
              <a:lnSpc>
                <a:spcPct val="90000"/>
              </a:lnSpc>
            </a:pPr>
            <a:r>
              <a:rPr lang="en-US" sz="2800"/>
              <a:t>Software</a:t>
            </a:r>
          </a:p>
          <a:p>
            <a:pPr lvl="1" eaLnBrk="1" hangingPunct="1">
              <a:lnSpc>
                <a:spcPct val="90000"/>
              </a:lnSpc>
            </a:pPr>
            <a:r>
              <a:rPr lang="en-US" sz="2400"/>
              <a:t>Flaws, malware, SRE, Software development, trusted 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88CA3EC-8070-7942-A0A4-F00D89CB8D88}" type="slidenum">
              <a:rPr lang="en-US" smtClean="0">
                <a:latin typeface="Times New Roman" charset="0"/>
              </a:rPr>
              <a:pPr/>
              <a:t>28</a:t>
            </a:fld>
            <a:endParaRPr lang="en-US" smtClean="0">
              <a:latin typeface="Times New Roman" charset="0"/>
            </a:endParaRPr>
          </a:p>
        </p:txBody>
      </p:sp>
      <p:sp>
        <p:nvSpPr>
          <p:cNvPr id="40963" name="Rectangle 2"/>
          <p:cNvSpPr>
            <a:spLocks noGrp="1" noChangeArrowheads="1"/>
          </p:cNvSpPr>
          <p:nvPr>
            <p:ph type="title"/>
          </p:nvPr>
        </p:nvSpPr>
        <p:spPr>
          <a:xfrm>
            <a:off x="685800" y="609600"/>
            <a:ext cx="7772400" cy="1143000"/>
          </a:xfrm>
        </p:spPr>
        <p:txBody>
          <a:bodyPr/>
          <a:lstStyle/>
          <a:p>
            <a:pPr eaLnBrk="1" hangingPunct="1"/>
            <a:r>
              <a:rPr lang="en-US" dirty="0" smtClean="0"/>
              <a:t>Buffer Overflow</a:t>
            </a:r>
            <a:endParaRPr lang="en-US" dirty="0"/>
          </a:p>
        </p:txBody>
      </p:sp>
      <p:sp>
        <p:nvSpPr>
          <p:cNvPr id="40964" name="Rectangle 3"/>
          <p:cNvSpPr>
            <a:spLocks noGrp="1" noChangeArrowheads="1"/>
          </p:cNvSpPr>
          <p:nvPr>
            <p:ph type="body" idx="1"/>
          </p:nvPr>
        </p:nvSpPr>
        <p:spPr>
          <a:xfrm>
            <a:off x="533400" y="1981200"/>
            <a:ext cx="8229600" cy="4038600"/>
          </a:xfrm>
        </p:spPr>
        <p:txBody>
          <a:bodyPr/>
          <a:lstStyle/>
          <a:p>
            <a:pPr eaLnBrk="1" hangingPunct="1">
              <a:lnSpc>
                <a:spcPct val="90000"/>
              </a:lnSpc>
              <a:spcAft>
                <a:spcPts val="600"/>
              </a:spcAft>
            </a:pPr>
            <a:r>
              <a:rPr lang="en-US" dirty="0" smtClean="0"/>
              <a:t>Trudy </a:t>
            </a:r>
            <a:r>
              <a:rPr lang="en-US" dirty="0"/>
              <a:t>did </a:t>
            </a:r>
            <a:r>
              <a:rPr lang="en-US" b="1" dirty="0">
                <a:solidFill>
                  <a:schemeClr val="hlink"/>
                </a:solidFill>
              </a:rPr>
              <a:t>not</a:t>
            </a:r>
            <a:r>
              <a:rPr lang="en-US" dirty="0"/>
              <a:t> require access to the source code</a:t>
            </a:r>
          </a:p>
          <a:p>
            <a:pPr eaLnBrk="1" hangingPunct="1">
              <a:lnSpc>
                <a:spcPct val="90000"/>
              </a:lnSpc>
              <a:spcAft>
                <a:spcPts val="600"/>
              </a:spcAft>
            </a:pPr>
            <a:r>
              <a:rPr lang="en-US" dirty="0"/>
              <a:t>Only tool used was a </a:t>
            </a:r>
            <a:r>
              <a:rPr lang="en-US" dirty="0" err="1"/>
              <a:t>disassembler</a:t>
            </a:r>
            <a:r>
              <a:rPr lang="en-US" dirty="0"/>
              <a:t> to determine address to jump to</a:t>
            </a:r>
          </a:p>
          <a:p>
            <a:pPr eaLnBrk="1" hangingPunct="1">
              <a:lnSpc>
                <a:spcPct val="90000"/>
              </a:lnSpc>
              <a:spcAft>
                <a:spcPts val="600"/>
              </a:spcAft>
            </a:pPr>
            <a:r>
              <a:rPr lang="en-US" dirty="0"/>
              <a:t>Find desired address by trial and error?</a:t>
            </a:r>
          </a:p>
          <a:p>
            <a:pPr lvl="1" eaLnBrk="1" hangingPunct="1">
              <a:lnSpc>
                <a:spcPct val="90000"/>
              </a:lnSpc>
              <a:spcAft>
                <a:spcPts val="600"/>
              </a:spcAft>
            </a:pPr>
            <a:r>
              <a:rPr lang="en-US" dirty="0"/>
              <a:t>Necessary if attacker does not have exe</a:t>
            </a:r>
          </a:p>
          <a:p>
            <a:pPr lvl="1" eaLnBrk="1" hangingPunct="1">
              <a:lnSpc>
                <a:spcPct val="90000"/>
              </a:lnSpc>
              <a:spcAft>
                <a:spcPts val="600"/>
              </a:spcAft>
            </a:pPr>
            <a:r>
              <a:rPr lang="en-US" dirty="0"/>
              <a:t>For example, a remote attack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0309315-8227-0E4D-8409-37815E72AB8E}" type="slidenum">
              <a:rPr lang="en-US" smtClean="0">
                <a:latin typeface="Times New Roman" charset="0"/>
              </a:rPr>
              <a:pPr/>
              <a:t>29</a:t>
            </a:fld>
            <a:endParaRPr lang="en-US" smtClean="0">
              <a:latin typeface="Times New Roman" charset="0"/>
            </a:endParaRPr>
          </a:p>
        </p:txBody>
      </p:sp>
      <p:sp>
        <p:nvSpPr>
          <p:cNvPr id="41987" name="Rectangle 2"/>
          <p:cNvSpPr>
            <a:spLocks noGrp="1" noChangeArrowheads="1"/>
          </p:cNvSpPr>
          <p:nvPr>
            <p:ph type="title"/>
          </p:nvPr>
        </p:nvSpPr>
        <p:spPr>
          <a:xfrm>
            <a:off x="685800" y="381000"/>
            <a:ext cx="7772400" cy="990600"/>
          </a:xfrm>
        </p:spPr>
        <p:txBody>
          <a:bodyPr/>
          <a:lstStyle/>
          <a:p>
            <a:pPr eaLnBrk="1" hangingPunct="1"/>
            <a:r>
              <a:rPr lang="en-US" dirty="0" smtClean="0"/>
              <a:t>Source Code</a:t>
            </a:r>
            <a:endParaRPr lang="en-US" dirty="0"/>
          </a:p>
        </p:txBody>
      </p:sp>
      <p:sp>
        <p:nvSpPr>
          <p:cNvPr id="41988" name="Rectangle 3"/>
          <p:cNvSpPr>
            <a:spLocks noGrp="1" noChangeArrowheads="1"/>
          </p:cNvSpPr>
          <p:nvPr>
            <p:ph type="body" idx="1"/>
          </p:nvPr>
        </p:nvSpPr>
        <p:spPr>
          <a:xfrm>
            <a:off x="228600" y="1600200"/>
            <a:ext cx="8458200" cy="762000"/>
          </a:xfrm>
        </p:spPr>
        <p:txBody>
          <a:bodyPr/>
          <a:lstStyle/>
          <a:p>
            <a:pPr eaLnBrk="1" hangingPunct="1"/>
            <a:r>
              <a:rPr lang="en-US" dirty="0"/>
              <a:t>Source code</a:t>
            </a:r>
            <a:r>
              <a:rPr lang="en-US" dirty="0" smtClean="0"/>
              <a:t> for buffer overflow example</a:t>
            </a:r>
            <a:endParaRPr lang="en-US" dirty="0"/>
          </a:p>
        </p:txBody>
      </p:sp>
      <p:pic>
        <p:nvPicPr>
          <p:cNvPr id="41989" name="Picture 4" descr="&#10;source.jpg                                                     00152429Macintosh HD                   B7464D7A:"/>
          <p:cNvPicPr>
            <a:picLocks noChangeAspect="1" noChangeArrowheads="1"/>
          </p:cNvPicPr>
          <p:nvPr/>
        </p:nvPicPr>
        <p:blipFill>
          <a:blip r:embed="rId2"/>
          <a:srcRect/>
          <a:stretch>
            <a:fillRect/>
          </a:stretch>
        </p:blipFill>
        <p:spPr bwMode="auto">
          <a:xfrm>
            <a:off x="3429000" y="2590800"/>
            <a:ext cx="5334000" cy="3241675"/>
          </a:xfrm>
          <a:prstGeom prst="rect">
            <a:avLst/>
          </a:prstGeom>
          <a:noFill/>
          <a:ln w="9525">
            <a:noFill/>
            <a:miter lim="800000"/>
            <a:headEnd/>
            <a:tailEnd/>
          </a:ln>
        </p:spPr>
      </p:pic>
      <p:sp>
        <p:nvSpPr>
          <p:cNvPr id="41990" name="Rectangle 5"/>
          <p:cNvSpPr>
            <a:spLocks noChangeArrowheads="1"/>
          </p:cNvSpPr>
          <p:nvPr/>
        </p:nvSpPr>
        <p:spPr bwMode="auto">
          <a:xfrm>
            <a:off x="228600" y="2286000"/>
            <a:ext cx="3048000" cy="3733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Flaw easily</a:t>
            </a:r>
            <a:r>
              <a:rPr lang="en-US" sz="3200" dirty="0" smtClean="0"/>
              <a:t> exploited </a:t>
            </a:r>
            <a:r>
              <a:rPr lang="en-US" sz="3200" dirty="0"/>
              <a:t>by </a:t>
            </a:r>
            <a:r>
              <a:rPr lang="en-US" sz="3200" dirty="0" smtClean="0"/>
              <a:t>attacker…</a:t>
            </a:r>
          </a:p>
          <a:p>
            <a:pPr marL="342900" indent="-342900">
              <a:spcBef>
                <a:spcPct val="20000"/>
              </a:spcBef>
              <a:buClr>
                <a:schemeClr val="accent2"/>
              </a:buClr>
              <a:buSzPct val="75000"/>
              <a:buFont typeface="Wingdings" charset="2"/>
              <a:buChar char="q"/>
            </a:pPr>
            <a:r>
              <a:rPr lang="en-US" sz="3200" b="1" dirty="0" smtClean="0">
                <a:solidFill>
                  <a:schemeClr val="accent2"/>
                </a:solidFill>
              </a:rPr>
              <a:t>…without access to source </a:t>
            </a:r>
            <a:r>
              <a:rPr lang="en-US" sz="3200" b="1" dirty="0">
                <a:solidFill>
                  <a:schemeClr val="accent2"/>
                </a:solidFill>
              </a:rPr>
              <a:t>code!</a:t>
            </a:r>
            <a:endParaRPr lang="en-US" sz="3200" dirty="0">
              <a:solidFill>
                <a:schemeClr val="accent2"/>
              </a:solidFill>
            </a:endParaRPr>
          </a:p>
        </p:txBody>
      </p:sp>
      <p:sp>
        <p:nvSpPr>
          <p:cNvPr id="41991" name="Rectangle 9"/>
          <p:cNvSpPr>
            <a:spLocks noChangeArrowheads="1"/>
          </p:cNvSpPr>
          <p:nvPr/>
        </p:nvSpPr>
        <p:spPr bwMode="auto">
          <a:xfrm>
            <a:off x="3276600" y="2590800"/>
            <a:ext cx="5562600" cy="3200400"/>
          </a:xfrm>
          <a:prstGeom prst="rect">
            <a:avLst/>
          </a:prstGeom>
          <a:solidFill>
            <a:schemeClr val="bg1">
              <a:alpha val="0"/>
            </a:schemeClr>
          </a:solidFill>
          <a:ln w="476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828800"/>
          </a:xfrm>
        </p:spPr>
        <p:txBody>
          <a:bodyPr/>
          <a:lstStyle/>
          <a:p>
            <a:pPr>
              <a:spcAft>
                <a:spcPts val="1200"/>
              </a:spcAft>
            </a:pPr>
            <a:r>
              <a:rPr lang="en-US" dirty="0" smtClean="0"/>
              <a:t>Chapter 11: </a:t>
            </a:r>
            <a:br>
              <a:rPr lang="en-US" dirty="0" smtClean="0"/>
            </a:br>
            <a:r>
              <a:rPr lang="en-US" dirty="0" smtClean="0"/>
              <a:t>Software Flaws and Malware</a:t>
            </a:r>
            <a:endParaRPr lang="en-US" dirty="0"/>
          </a:p>
        </p:txBody>
      </p:sp>
      <p:sp>
        <p:nvSpPr>
          <p:cNvPr id="3" name="Content Placeholder 2"/>
          <p:cNvSpPr>
            <a:spLocks noGrp="1"/>
          </p:cNvSpPr>
          <p:nvPr>
            <p:ph idx="1"/>
          </p:nvPr>
        </p:nvSpPr>
        <p:spPr>
          <a:xfrm>
            <a:off x="457200" y="2209800"/>
            <a:ext cx="8077200" cy="3886200"/>
          </a:xfrm>
        </p:spPr>
        <p:txBody>
          <a:bodyPr/>
          <a:lstStyle/>
          <a:p>
            <a:pPr algn="r">
              <a:buNone/>
            </a:pPr>
            <a:r>
              <a:rPr lang="en-US" sz="2000" dirty="0" smtClean="0">
                <a:latin typeface="Times New Roman"/>
                <a:cs typeface="Times New Roman"/>
              </a:rPr>
              <a:t>If automobiles had followed the same development cycle as the computer, </a:t>
            </a:r>
          </a:p>
          <a:p>
            <a:pPr algn="r">
              <a:buNone/>
            </a:pPr>
            <a:r>
              <a:rPr lang="en-US" sz="2000" dirty="0" smtClean="0">
                <a:latin typeface="Times New Roman"/>
                <a:cs typeface="Times New Roman"/>
              </a:rPr>
              <a:t>a Rolls-Royce would today cost $100, get a million miles per gallon, </a:t>
            </a:r>
          </a:p>
          <a:p>
            <a:pPr algn="r">
              <a:buNone/>
            </a:pPr>
            <a:r>
              <a:rPr lang="en-US" sz="2000" dirty="0" smtClean="0">
                <a:latin typeface="Times New Roman"/>
                <a:cs typeface="Times New Roman"/>
              </a:rPr>
              <a:t>and explode once a year, killing everyone inside.</a:t>
            </a:r>
          </a:p>
          <a:p>
            <a:pPr algn="r">
              <a:buNone/>
            </a:pPr>
            <a:r>
              <a:rPr lang="en-US" sz="2000" dirty="0" smtClean="0">
                <a:latin typeface="Times New Roman"/>
                <a:cs typeface="Times New Roman"/>
              </a:rPr>
              <a:t> </a:t>
            </a:r>
            <a:r>
              <a:rPr lang="en-US" sz="2000" dirty="0" err="1" smtClean="0">
                <a:latin typeface="Times New Roman" charset="0"/>
                <a:ea typeface="Times New Roman" charset="0"/>
                <a:cs typeface="Times New Roman" charset="0"/>
                <a:sym typeface="Symbol" charset="2"/>
              </a:rPr>
              <a:t></a:t>
            </a:r>
            <a:r>
              <a:rPr lang="en-US" sz="2000" dirty="0" smtClean="0">
                <a:latin typeface="Times New Roman" charset="0"/>
                <a:ea typeface="Times New Roman" charset="0"/>
                <a:cs typeface="Times New Roman" charset="0"/>
                <a:sym typeface="Symbol" charset="2"/>
              </a:rPr>
              <a:t> </a:t>
            </a:r>
            <a:r>
              <a:rPr lang="en-US" sz="2000" dirty="0" smtClean="0">
                <a:latin typeface="Times New Roman"/>
                <a:cs typeface="Times New Roman"/>
              </a:rPr>
              <a:t>Robert X. </a:t>
            </a:r>
            <a:r>
              <a:rPr lang="en-US" sz="2000" dirty="0" err="1" smtClean="0">
                <a:latin typeface="Times New Roman"/>
                <a:cs typeface="Times New Roman"/>
              </a:rPr>
              <a:t>Cringely</a:t>
            </a:r>
            <a:endParaRPr lang="en-US" sz="2000" dirty="0" smtClean="0">
              <a:latin typeface="Times New Roman"/>
              <a:cs typeface="Times New Roman"/>
            </a:endParaRPr>
          </a:p>
          <a:p>
            <a:pPr algn="r">
              <a:buNone/>
            </a:pPr>
            <a:endParaRPr lang="en-US" sz="2400" i="1" dirty="0" smtClean="0">
              <a:latin typeface="Times New Roman"/>
              <a:cs typeface="Times New Roman"/>
            </a:endParaRPr>
          </a:p>
          <a:p>
            <a:pPr algn="r">
              <a:buNone/>
            </a:pPr>
            <a:r>
              <a:rPr lang="en-US" sz="2400" dirty="0" smtClean="0">
                <a:latin typeface="Times New Roman"/>
                <a:cs typeface="Times New Roman"/>
              </a:rPr>
              <a:t>My software never has bugs. It just develops random features.</a:t>
            </a:r>
          </a:p>
          <a:p>
            <a:pPr algn="r">
              <a:buNone/>
            </a:pP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a:cs typeface="Times New Roman"/>
              </a:rPr>
              <a:t>Anonymous</a:t>
            </a:r>
            <a:endParaRPr lang="en-US" sz="24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dirty="0" smtClean="0"/>
              <a:t> Part 4 </a:t>
            </a:r>
            <a:r>
              <a:rPr lang="en-US" dirty="0" err="1" smtClean="0">
                <a:sym typeface="Symbol" charset="2"/>
              </a:rPr>
              <a:t></a:t>
            </a:r>
            <a:r>
              <a:rPr lang="en-US" dirty="0" smtClean="0"/>
              <a:t> Software                                                                                                          </a:t>
            </a:r>
            <a:fld id="{C20D8DFE-4F81-B54F-8DE4-394E9A60B123}" type="slidenum">
              <a:rPr lang="en-US" smtClean="0">
                <a:latin typeface="Times New Roman" charset="0"/>
              </a:rPr>
              <a:pPr>
                <a:defRPr/>
              </a:pPr>
              <a:t>3</a:t>
            </a:fld>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54B17E3-B708-754A-90AC-0F5AB9B2135E}" type="slidenum">
              <a:rPr lang="en-US" smtClean="0">
                <a:latin typeface="Times New Roman" charset="0"/>
              </a:rPr>
              <a:pPr/>
              <a:t>30</a:t>
            </a:fld>
            <a:endParaRPr lang="en-US" smtClean="0">
              <a:latin typeface="Times New Roman" charset="0"/>
            </a:endParaRPr>
          </a:p>
        </p:txBody>
      </p:sp>
      <p:sp>
        <p:nvSpPr>
          <p:cNvPr id="43011" name="Rectangle 2"/>
          <p:cNvSpPr>
            <a:spLocks noGrp="1" noChangeArrowheads="1"/>
          </p:cNvSpPr>
          <p:nvPr>
            <p:ph type="title"/>
          </p:nvPr>
        </p:nvSpPr>
        <p:spPr>
          <a:xfrm>
            <a:off x="685800" y="457200"/>
            <a:ext cx="7772400" cy="1143000"/>
          </a:xfrm>
        </p:spPr>
        <p:txBody>
          <a:bodyPr/>
          <a:lstStyle/>
          <a:p>
            <a:pPr eaLnBrk="1" hangingPunct="1"/>
            <a:r>
              <a:rPr lang="en-US"/>
              <a:t>Stack Smashing Defenses</a:t>
            </a:r>
          </a:p>
        </p:txBody>
      </p:sp>
      <p:sp>
        <p:nvSpPr>
          <p:cNvPr id="43012" name="Rectangle 3"/>
          <p:cNvSpPr>
            <a:spLocks noGrp="1" noChangeArrowheads="1"/>
          </p:cNvSpPr>
          <p:nvPr>
            <p:ph type="body" idx="1"/>
          </p:nvPr>
        </p:nvSpPr>
        <p:spPr>
          <a:xfrm>
            <a:off x="685800" y="1676400"/>
            <a:ext cx="8001000" cy="4343400"/>
          </a:xfrm>
        </p:spPr>
        <p:txBody>
          <a:bodyPr/>
          <a:lstStyle/>
          <a:p>
            <a:pPr eaLnBrk="1" hangingPunct="1">
              <a:lnSpc>
                <a:spcPct val="90000"/>
              </a:lnSpc>
              <a:spcAft>
                <a:spcPts val="0"/>
              </a:spcAft>
            </a:pPr>
            <a:r>
              <a:rPr lang="en-US" sz="2800" dirty="0" smtClean="0"/>
              <a:t>Employ </a:t>
            </a:r>
            <a:r>
              <a:rPr lang="en-US" sz="2800" b="1" dirty="0" smtClean="0">
                <a:solidFill>
                  <a:schemeClr val="hlink"/>
                </a:solidFill>
              </a:rPr>
              <a:t>non-executable stack</a:t>
            </a:r>
            <a:endParaRPr lang="en-US" sz="2800" dirty="0" smtClean="0"/>
          </a:p>
          <a:p>
            <a:pPr lvl="1" eaLnBrk="1" hangingPunct="1">
              <a:lnSpc>
                <a:spcPct val="90000"/>
              </a:lnSpc>
              <a:spcAft>
                <a:spcPts val="0"/>
              </a:spcAft>
            </a:pPr>
            <a:r>
              <a:rPr lang="en-US" sz="2400" dirty="0" smtClean="0"/>
              <a:t>“No execute” </a:t>
            </a:r>
            <a:r>
              <a:rPr lang="en-US" sz="2400" b="1" dirty="0" smtClean="0">
                <a:solidFill>
                  <a:schemeClr val="hlink"/>
                </a:solidFill>
              </a:rPr>
              <a:t>NX bit</a:t>
            </a:r>
            <a:r>
              <a:rPr lang="en-US" sz="2400" dirty="0" smtClean="0"/>
              <a:t> (if available) </a:t>
            </a:r>
          </a:p>
          <a:p>
            <a:pPr lvl="1" eaLnBrk="1" hangingPunct="1">
              <a:lnSpc>
                <a:spcPct val="90000"/>
              </a:lnSpc>
              <a:spcAft>
                <a:spcPts val="0"/>
              </a:spcAft>
            </a:pPr>
            <a:r>
              <a:rPr lang="en-US" sz="2400" dirty="0" smtClean="0"/>
              <a:t>Seems like the logical thing to do, but some real code executes on the stack (Java, for example)</a:t>
            </a:r>
          </a:p>
          <a:p>
            <a:pPr eaLnBrk="1" hangingPunct="1">
              <a:lnSpc>
                <a:spcPct val="90000"/>
              </a:lnSpc>
              <a:spcAft>
                <a:spcPts val="0"/>
              </a:spcAft>
            </a:pPr>
            <a:r>
              <a:rPr lang="en-US" sz="2800" dirty="0" smtClean="0"/>
              <a:t>Use a </a:t>
            </a:r>
            <a:r>
              <a:rPr lang="en-US" sz="2800" b="1" dirty="0" smtClean="0">
                <a:solidFill>
                  <a:srgbClr val="FFF60D"/>
                </a:solidFill>
              </a:rPr>
              <a:t>canary</a:t>
            </a:r>
          </a:p>
          <a:p>
            <a:pPr eaLnBrk="1" hangingPunct="1">
              <a:lnSpc>
                <a:spcPct val="90000"/>
              </a:lnSpc>
              <a:spcAft>
                <a:spcPts val="0"/>
              </a:spcAft>
            </a:pPr>
            <a:r>
              <a:rPr lang="en-US" sz="2800" dirty="0" smtClean="0"/>
              <a:t>Address space layout randomization (</a:t>
            </a:r>
            <a:r>
              <a:rPr lang="en-US" sz="2800" b="1" dirty="0" smtClean="0">
                <a:solidFill>
                  <a:srgbClr val="3366FF"/>
                </a:solidFill>
              </a:rPr>
              <a:t>ASLR</a:t>
            </a:r>
            <a:r>
              <a:rPr lang="en-US" sz="2800" dirty="0" smtClean="0"/>
              <a:t>)</a:t>
            </a:r>
          </a:p>
          <a:p>
            <a:pPr eaLnBrk="1" hangingPunct="1">
              <a:lnSpc>
                <a:spcPct val="90000"/>
              </a:lnSpc>
              <a:spcAft>
                <a:spcPts val="0"/>
              </a:spcAft>
            </a:pPr>
            <a:r>
              <a:rPr lang="en-US" sz="2800" dirty="0" smtClean="0"/>
              <a:t>Use </a:t>
            </a:r>
            <a:r>
              <a:rPr lang="en-US" sz="2800" b="1" dirty="0" smtClean="0">
                <a:solidFill>
                  <a:schemeClr val="hlink"/>
                </a:solidFill>
              </a:rPr>
              <a:t>safe languages</a:t>
            </a:r>
            <a:r>
              <a:rPr lang="en-US" sz="2800" dirty="0" smtClean="0"/>
              <a:t> (Java, C#)</a:t>
            </a:r>
          </a:p>
          <a:p>
            <a:pPr eaLnBrk="1" hangingPunct="1">
              <a:lnSpc>
                <a:spcPct val="90000"/>
              </a:lnSpc>
              <a:spcAft>
                <a:spcPts val="0"/>
              </a:spcAft>
            </a:pPr>
            <a:r>
              <a:rPr lang="en-US" sz="2800" dirty="0" smtClean="0"/>
              <a:t>Use </a:t>
            </a:r>
            <a:r>
              <a:rPr lang="en-US" sz="2800" b="1" dirty="0" smtClean="0">
                <a:solidFill>
                  <a:schemeClr val="hlink"/>
                </a:solidFill>
              </a:rPr>
              <a:t>safer C functions</a:t>
            </a:r>
            <a:endParaRPr lang="en-US" sz="2800" dirty="0" smtClean="0"/>
          </a:p>
          <a:p>
            <a:pPr lvl="1" eaLnBrk="1" hangingPunct="1">
              <a:lnSpc>
                <a:spcPct val="90000"/>
              </a:lnSpc>
              <a:spcAft>
                <a:spcPts val="0"/>
              </a:spcAft>
            </a:pPr>
            <a:r>
              <a:rPr lang="en-US" sz="2400" dirty="0" smtClean="0"/>
              <a:t>For unsafe functions, safer versions exist</a:t>
            </a:r>
          </a:p>
          <a:p>
            <a:pPr lvl="1" eaLnBrk="1" hangingPunct="1">
              <a:lnSpc>
                <a:spcPct val="90000"/>
              </a:lnSpc>
              <a:spcAft>
                <a:spcPts val="0"/>
              </a:spcAft>
            </a:pPr>
            <a:r>
              <a:rPr lang="en-US" sz="2400" dirty="0" smtClean="0"/>
              <a:t>For example, </a:t>
            </a:r>
            <a:r>
              <a:rPr lang="en-US" sz="2400" dirty="0" err="1" smtClean="0">
                <a:latin typeface="Times-Roman" charset="0"/>
              </a:rPr>
              <a:t>strncpy</a:t>
            </a:r>
            <a:r>
              <a:rPr lang="en-US" sz="2400" dirty="0" smtClean="0"/>
              <a:t> instead of </a:t>
            </a:r>
            <a:r>
              <a:rPr lang="en-US" sz="2400" dirty="0" err="1" smtClean="0">
                <a:latin typeface="Times-Roman" charset="0"/>
              </a:rPr>
              <a:t>strcpy</a:t>
            </a:r>
            <a:endParaRPr lang="en-US" sz="2400" dirty="0" smtClean="0">
              <a:latin typeface="Times-Roman"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7553C5B-DBD6-0F48-8265-84AC5C77BA29}" type="slidenum">
              <a:rPr lang="en-US" smtClean="0">
                <a:latin typeface="Times New Roman" charset="0"/>
              </a:rPr>
              <a:pPr/>
              <a:t>31</a:t>
            </a:fld>
            <a:endParaRPr lang="en-US" smtClean="0">
              <a:latin typeface="Times New Roman" charset="0"/>
            </a:endParaRPr>
          </a:p>
        </p:txBody>
      </p:sp>
      <p:pic>
        <p:nvPicPr>
          <p:cNvPr id="547883" name="Picture 43" descr="Animal Characters 35.tiff                                      00118CF0Macintosh HD                   BC93A1CC:"/>
          <p:cNvPicPr>
            <a:picLocks noChangeAspect="1" noChangeArrowheads="1"/>
          </p:cNvPicPr>
          <p:nvPr/>
        </p:nvPicPr>
        <p:blipFill>
          <a:blip r:embed="rId4"/>
          <a:srcRect/>
          <a:stretch>
            <a:fillRect/>
          </a:stretch>
        </p:blipFill>
        <p:spPr bwMode="auto">
          <a:xfrm>
            <a:off x="8229600" y="4191000"/>
            <a:ext cx="468313" cy="787400"/>
          </a:xfrm>
          <a:prstGeom prst="rect">
            <a:avLst/>
          </a:prstGeom>
          <a:noFill/>
          <a:ln w="9525">
            <a:noFill/>
            <a:miter lim="800000"/>
            <a:headEnd/>
            <a:tailEnd/>
          </a:ln>
        </p:spPr>
      </p:pic>
      <p:sp>
        <p:nvSpPr>
          <p:cNvPr id="44036" name="Rectangle 42"/>
          <p:cNvSpPr>
            <a:spLocks noChangeArrowheads="1"/>
          </p:cNvSpPr>
          <p:nvPr/>
        </p:nvSpPr>
        <p:spPr bwMode="auto">
          <a:xfrm>
            <a:off x="6019800" y="42672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37" name="Rectangle 41"/>
          <p:cNvSpPr>
            <a:spLocks noChangeArrowheads="1"/>
          </p:cNvSpPr>
          <p:nvPr/>
        </p:nvSpPr>
        <p:spPr bwMode="auto">
          <a:xfrm>
            <a:off x="6019800" y="47244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38" name="Rectangle 40"/>
          <p:cNvSpPr>
            <a:spLocks noChangeArrowheads="1"/>
          </p:cNvSpPr>
          <p:nvPr/>
        </p:nvSpPr>
        <p:spPr bwMode="auto">
          <a:xfrm>
            <a:off x="6019800" y="42672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39" name="Rectangle 39"/>
          <p:cNvSpPr>
            <a:spLocks noChangeArrowheads="1"/>
          </p:cNvSpPr>
          <p:nvPr/>
        </p:nvSpPr>
        <p:spPr bwMode="auto">
          <a:xfrm>
            <a:off x="6019800" y="3810000"/>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547872" name="Rectangle 32"/>
          <p:cNvSpPr>
            <a:spLocks noChangeArrowheads="1"/>
          </p:cNvSpPr>
          <p:nvPr/>
        </p:nvSpPr>
        <p:spPr bwMode="auto">
          <a:xfrm>
            <a:off x="6019800" y="47244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547869" name="Rectangle 29"/>
          <p:cNvSpPr>
            <a:spLocks noChangeArrowheads="1"/>
          </p:cNvSpPr>
          <p:nvPr/>
        </p:nvSpPr>
        <p:spPr bwMode="auto">
          <a:xfrm>
            <a:off x="6019800" y="38100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44042" name="Rectangle 33"/>
          <p:cNvSpPr>
            <a:spLocks noChangeArrowheads="1"/>
          </p:cNvSpPr>
          <p:nvPr/>
        </p:nvSpPr>
        <p:spPr bwMode="auto">
          <a:xfrm>
            <a:off x="6019800" y="51927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43" name="Rectangle 34"/>
          <p:cNvSpPr>
            <a:spLocks noChangeArrowheads="1"/>
          </p:cNvSpPr>
          <p:nvPr/>
        </p:nvSpPr>
        <p:spPr bwMode="auto">
          <a:xfrm>
            <a:off x="6019800" y="56499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44" name="Rectangle 2"/>
          <p:cNvSpPr>
            <a:spLocks noGrp="1" noChangeArrowheads="1"/>
          </p:cNvSpPr>
          <p:nvPr>
            <p:ph type="title"/>
          </p:nvPr>
        </p:nvSpPr>
        <p:spPr>
          <a:xfrm>
            <a:off x="685800" y="381000"/>
            <a:ext cx="7772400" cy="838200"/>
          </a:xfrm>
        </p:spPr>
        <p:txBody>
          <a:bodyPr/>
          <a:lstStyle/>
          <a:p>
            <a:pPr eaLnBrk="1" hangingPunct="1"/>
            <a:r>
              <a:rPr lang="en-US"/>
              <a:t>Stack Smashing Defenses</a:t>
            </a:r>
          </a:p>
        </p:txBody>
      </p:sp>
      <p:sp>
        <p:nvSpPr>
          <p:cNvPr id="44045" name="Rectangle 3"/>
          <p:cNvSpPr>
            <a:spLocks noGrp="1" noChangeArrowheads="1"/>
          </p:cNvSpPr>
          <p:nvPr>
            <p:ph type="body" idx="1"/>
          </p:nvPr>
        </p:nvSpPr>
        <p:spPr>
          <a:xfrm>
            <a:off x="457200" y="1905000"/>
            <a:ext cx="4953000" cy="3505200"/>
          </a:xfrm>
        </p:spPr>
        <p:txBody>
          <a:bodyPr/>
          <a:lstStyle/>
          <a:p>
            <a:pPr eaLnBrk="1" hangingPunct="1">
              <a:spcAft>
                <a:spcPts val="600"/>
              </a:spcAft>
            </a:pPr>
            <a:r>
              <a:rPr lang="en-US" b="1" dirty="0">
                <a:solidFill>
                  <a:schemeClr val="accent2"/>
                </a:solidFill>
              </a:rPr>
              <a:t>Canary</a:t>
            </a:r>
            <a:endParaRPr lang="en-US" dirty="0"/>
          </a:p>
          <a:p>
            <a:pPr lvl="1" eaLnBrk="1" hangingPunct="1">
              <a:spcAft>
                <a:spcPts val="600"/>
              </a:spcAft>
            </a:pPr>
            <a:r>
              <a:rPr lang="en-US" dirty="0"/>
              <a:t>Run-time stack check</a:t>
            </a:r>
          </a:p>
          <a:p>
            <a:pPr lvl="1" eaLnBrk="1" hangingPunct="1">
              <a:spcAft>
                <a:spcPts val="600"/>
              </a:spcAft>
            </a:pPr>
            <a:r>
              <a:rPr lang="en-US" dirty="0"/>
              <a:t>Push canary onto stack</a:t>
            </a:r>
          </a:p>
          <a:p>
            <a:pPr lvl="1" eaLnBrk="1" hangingPunct="1">
              <a:spcAft>
                <a:spcPts val="600"/>
              </a:spcAft>
            </a:pPr>
            <a:r>
              <a:rPr lang="en-US" dirty="0"/>
              <a:t>Canary value:</a:t>
            </a:r>
          </a:p>
          <a:p>
            <a:pPr lvl="2" eaLnBrk="1" hangingPunct="1">
              <a:spcAft>
                <a:spcPts val="600"/>
              </a:spcAft>
            </a:pPr>
            <a:r>
              <a:rPr lang="en-US" dirty="0"/>
              <a:t>Constant </a:t>
            </a:r>
            <a:r>
              <a:rPr lang="en-US" dirty="0">
                <a:latin typeface="Times-Roman" charset="0"/>
              </a:rPr>
              <a:t>0x000aff0d</a:t>
            </a:r>
            <a:endParaRPr lang="en-US" dirty="0"/>
          </a:p>
          <a:p>
            <a:pPr lvl="2" eaLnBrk="1" hangingPunct="1">
              <a:spcAft>
                <a:spcPts val="600"/>
              </a:spcAft>
            </a:pPr>
            <a:r>
              <a:rPr lang="en-US" dirty="0" smtClean="0"/>
              <a:t>Or, </a:t>
            </a:r>
            <a:r>
              <a:rPr lang="en-US" dirty="0"/>
              <a:t>may depends on </a:t>
            </a:r>
            <a:r>
              <a:rPr lang="en-US" b="1" dirty="0">
                <a:latin typeface="Times-Roman" charset="0"/>
              </a:rPr>
              <a:t>ret</a:t>
            </a:r>
            <a:endParaRPr lang="en-US" dirty="0"/>
          </a:p>
        </p:txBody>
      </p:sp>
      <p:sp>
        <p:nvSpPr>
          <p:cNvPr id="547845" name="Rectangle 5"/>
          <p:cNvSpPr>
            <a:spLocks noChangeArrowheads="1"/>
          </p:cNvSpPr>
          <p:nvPr/>
        </p:nvSpPr>
        <p:spPr bwMode="auto">
          <a:xfrm>
            <a:off x="7772400" y="4313238"/>
            <a:ext cx="511175" cy="411162"/>
          </a:xfrm>
          <a:prstGeom prst="rect">
            <a:avLst/>
          </a:prstGeom>
          <a:noFill/>
          <a:ln w="9525">
            <a:noFill/>
            <a:miter lim="800000"/>
            <a:headEnd/>
            <a:tailEnd/>
          </a:ln>
        </p:spPr>
        <p:txBody>
          <a:bodyPr wrap="none">
            <a:prstTxWarp prst="textNoShape">
              <a:avLst/>
            </a:prstTxWarp>
            <a:spAutoFit/>
          </a:bodyPr>
          <a:lstStyle/>
          <a:p>
            <a:pPr>
              <a:lnSpc>
                <a:spcPct val="90000"/>
              </a:lnSpc>
              <a:buFont typeface="Symbol" charset="2"/>
              <a:buChar char="¬"/>
            </a:pPr>
            <a:r>
              <a:rPr lang="en-US" sz="2000"/>
              <a:t> </a:t>
            </a:r>
            <a:endParaRPr lang="en-US"/>
          </a:p>
        </p:txBody>
      </p:sp>
      <p:sp>
        <p:nvSpPr>
          <p:cNvPr id="44047" name="Rectangle 8"/>
          <p:cNvSpPr>
            <a:spLocks noChangeArrowheads="1"/>
          </p:cNvSpPr>
          <p:nvPr/>
        </p:nvSpPr>
        <p:spPr bwMode="auto">
          <a:xfrm>
            <a:off x="5029200" y="5649913"/>
            <a:ext cx="1009650"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high </a:t>
            </a:r>
            <a:r>
              <a:rPr lang="en-US" sz="2000">
                <a:sym typeface="Symbol" charset="2"/>
              </a:rPr>
              <a:t></a:t>
            </a:r>
            <a:endParaRPr lang="en-US"/>
          </a:p>
        </p:txBody>
      </p:sp>
      <p:sp>
        <p:nvSpPr>
          <p:cNvPr id="44048" name="Rectangle 13"/>
          <p:cNvSpPr>
            <a:spLocks noChangeArrowheads="1"/>
          </p:cNvSpPr>
          <p:nvPr/>
        </p:nvSpPr>
        <p:spPr bwMode="auto">
          <a:xfrm>
            <a:off x="6705600" y="1916113"/>
            <a:ext cx="315913" cy="517525"/>
          </a:xfrm>
          <a:prstGeom prst="rect">
            <a:avLst/>
          </a:prstGeom>
          <a:noFill/>
          <a:ln w="9525">
            <a:noFill/>
            <a:miter lim="800000"/>
            <a:headEnd/>
            <a:tailEnd/>
          </a:ln>
        </p:spPr>
        <p:txBody>
          <a:bodyPr wrap="none">
            <a:prstTxWarp prst="textNoShape">
              <a:avLst/>
            </a:prstTxWarp>
            <a:spAutoFit/>
          </a:bodyPr>
          <a:lstStyle/>
          <a:p>
            <a:pPr algn="ctr">
              <a:lnSpc>
                <a:spcPct val="50000"/>
              </a:lnSpc>
            </a:pPr>
            <a:r>
              <a:rPr lang="en-US" b="1"/>
              <a:t>:</a:t>
            </a:r>
          </a:p>
          <a:p>
            <a:pPr algn="ctr">
              <a:lnSpc>
                <a:spcPct val="50000"/>
              </a:lnSpc>
            </a:pPr>
            <a:r>
              <a:rPr lang="en-US" b="1"/>
              <a:t>:</a:t>
            </a:r>
          </a:p>
        </p:txBody>
      </p:sp>
      <p:sp>
        <p:nvSpPr>
          <p:cNvPr id="547854" name="Rectangle 14"/>
          <p:cNvSpPr>
            <a:spLocks noChangeArrowheads="1"/>
          </p:cNvSpPr>
          <p:nvPr/>
        </p:nvSpPr>
        <p:spPr bwMode="auto">
          <a:xfrm>
            <a:off x="6423025" y="3821113"/>
            <a:ext cx="9636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buffer</a:t>
            </a:r>
          </a:p>
        </p:txBody>
      </p:sp>
      <p:sp>
        <p:nvSpPr>
          <p:cNvPr id="547855" name="Rectangle 15"/>
          <p:cNvSpPr>
            <a:spLocks noChangeArrowheads="1"/>
          </p:cNvSpPr>
          <p:nvPr/>
        </p:nvSpPr>
        <p:spPr bwMode="auto">
          <a:xfrm>
            <a:off x="6724650" y="51927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a</a:t>
            </a:r>
          </a:p>
        </p:txBody>
      </p:sp>
      <p:sp>
        <p:nvSpPr>
          <p:cNvPr id="547856" name="Rectangle 16"/>
          <p:cNvSpPr>
            <a:spLocks noChangeArrowheads="1"/>
          </p:cNvSpPr>
          <p:nvPr/>
        </p:nvSpPr>
        <p:spPr bwMode="auto">
          <a:xfrm>
            <a:off x="6724650" y="5649913"/>
            <a:ext cx="3540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b</a:t>
            </a:r>
          </a:p>
        </p:txBody>
      </p:sp>
      <p:sp>
        <p:nvSpPr>
          <p:cNvPr id="44052" name="Rectangle 17"/>
          <p:cNvSpPr>
            <a:spLocks noChangeArrowheads="1"/>
          </p:cNvSpPr>
          <p:nvPr/>
        </p:nvSpPr>
        <p:spPr bwMode="auto">
          <a:xfrm>
            <a:off x="5151438" y="1382713"/>
            <a:ext cx="887412" cy="446087"/>
          </a:xfrm>
          <a:prstGeom prst="rect">
            <a:avLst/>
          </a:prstGeom>
          <a:noFill/>
          <a:ln w="9525">
            <a:noFill/>
            <a:miter lim="800000"/>
            <a:headEnd/>
            <a:tailEnd/>
          </a:ln>
        </p:spPr>
        <p:txBody>
          <a:bodyPr wrap="none">
            <a:prstTxWarp prst="textNoShape">
              <a:avLst/>
            </a:prstTxWarp>
            <a:spAutoFit/>
          </a:bodyPr>
          <a:lstStyle/>
          <a:p>
            <a:pPr>
              <a:buFont typeface="Symbol" charset="2"/>
              <a:buNone/>
            </a:pPr>
            <a:r>
              <a:rPr lang="en-US" sz="2000"/>
              <a:t>low </a:t>
            </a:r>
            <a:r>
              <a:rPr lang="en-US" sz="2000">
                <a:sym typeface="Symbol" charset="2"/>
              </a:rPr>
              <a:t></a:t>
            </a:r>
            <a:endParaRPr lang="en-US"/>
          </a:p>
        </p:txBody>
      </p:sp>
      <p:sp>
        <p:nvSpPr>
          <p:cNvPr id="547858" name="Rectangle 18"/>
          <p:cNvSpPr>
            <a:spLocks noChangeArrowheads="1"/>
          </p:cNvSpPr>
          <p:nvPr/>
        </p:nvSpPr>
        <p:spPr bwMode="auto">
          <a:xfrm>
            <a:off x="6229350" y="4724400"/>
            <a:ext cx="13192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overflow</a:t>
            </a:r>
          </a:p>
        </p:txBody>
      </p:sp>
      <p:sp>
        <p:nvSpPr>
          <p:cNvPr id="547860" name="Rectangle 20"/>
          <p:cNvSpPr>
            <a:spLocks noChangeArrowheads="1"/>
          </p:cNvSpPr>
          <p:nvPr/>
        </p:nvSpPr>
        <p:spPr bwMode="auto">
          <a:xfrm>
            <a:off x="6629400" y="4724400"/>
            <a:ext cx="5397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ret</a:t>
            </a:r>
          </a:p>
        </p:txBody>
      </p:sp>
      <p:sp>
        <p:nvSpPr>
          <p:cNvPr id="547863" name="AutoShape 23"/>
          <p:cNvSpPr>
            <a:spLocks noChangeArrowheads="1"/>
          </p:cNvSpPr>
          <p:nvPr/>
        </p:nvSpPr>
        <p:spPr bwMode="auto">
          <a:xfrm>
            <a:off x="8153400" y="4202113"/>
            <a:ext cx="609600" cy="685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44056" name="Rectangle 25"/>
          <p:cNvSpPr>
            <a:spLocks noChangeArrowheads="1"/>
          </p:cNvSpPr>
          <p:nvPr/>
        </p:nvSpPr>
        <p:spPr bwMode="auto">
          <a:xfrm>
            <a:off x="6019800" y="24495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57" name="Rectangle 26"/>
          <p:cNvSpPr>
            <a:spLocks noChangeArrowheads="1"/>
          </p:cNvSpPr>
          <p:nvPr/>
        </p:nvSpPr>
        <p:spPr bwMode="auto">
          <a:xfrm>
            <a:off x="6019800" y="1382713"/>
            <a:ext cx="1752600" cy="4572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44058" name="Rectangle 27"/>
          <p:cNvSpPr>
            <a:spLocks noChangeArrowheads="1"/>
          </p:cNvSpPr>
          <p:nvPr/>
        </p:nvSpPr>
        <p:spPr bwMode="auto">
          <a:xfrm>
            <a:off x="6019800" y="29067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44059" name="Rectangle 28"/>
          <p:cNvSpPr>
            <a:spLocks noChangeArrowheads="1"/>
          </p:cNvSpPr>
          <p:nvPr/>
        </p:nvSpPr>
        <p:spPr bwMode="auto">
          <a:xfrm>
            <a:off x="6019800" y="3363913"/>
            <a:ext cx="1752600" cy="457200"/>
          </a:xfrm>
          <a:prstGeom prst="rect">
            <a:avLst/>
          </a:prstGeom>
          <a:solidFill>
            <a:srgbClr val="0F69CC"/>
          </a:solidFill>
          <a:ln w="9525">
            <a:solidFill>
              <a:schemeClr val="tx1"/>
            </a:solidFill>
            <a:miter lim="800000"/>
            <a:headEnd/>
            <a:tailEnd/>
          </a:ln>
        </p:spPr>
        <p:txBody>
          <a:bodyPr wrap="none" anchor="ctr">
            <a:prstTxWarp prst="textNoShape">
              <a:avLst/>
            </a:prstTxWarp>
          </a:bodyPr>
          <a:lstStyle/>
          <a:p>
            <a:endParaRPr lang="en-US"/>
          </a:p>
        </p:txBody>
      </p:sp>
      <p:sp>
        <p:nvSpPr>
          <p:cNvPr id="547871" name="Rectangle 31"/>
          <p:cNvSpPr>
            <a:spLocks noChangeArrowheads="1"/>
          </p:cNvSpPr>
          <p:nvPr/>
        </p:nvSpPr>
        <p:spPr bwMode="auto">
          <a:xfrm>
            <a:off x="6019800" y="4267200"/>
            <a:ext cx="1752600" cy="457200"/>
          </a:xfrm>
          <a:prstGeom prst="rect">
            <a:avLst/>
          </a:prstGeom>
          <a:solidFill>
            <a:srgbClr val="FFFB10"/>
          </a:solidFill>
          <a:ln w="9525">
            <a:solidFill>
              <a:schemeClr val="tx1"/>
            </a:solidFill>
            <a:miter lim="800000"/>
            <a:headEnd/>
            <a:tailEnd/>
          </a:ln>
        </p:spPr>
        <p:txBody>
          <a:bodyPr wrap="none" anchor="ctr">
            <a:prstTxWarp prst="textNoShape">
              <a:avLst/>
            </a:prstTxWarp>
          </a:bodyPr>
          <a:lstStyle/>
          <a:p>
            <a:endParaRPr lang="en-US"/>
          </a:p>
        </p:txBody>
      </p:sp>
      <p:sp>
        <p:nvSpPr>
          <p:cNvPr id="547876" name="Rectangle 36"/>
          <p:cNvSpPr>
            <a:spLocks noChangeArrowheads="1"/>
          </p:cNvSpPr>
          <p:nvPr/>
        </p:nvSpPr>
        <p:spPr bwMode="auto">
          <a:xfrm>
            <a:off x="6019800" y="4267200"/>
            <a:ext cx="1752600" cy="457200"/>
          </a:xfrm>
          <a:prstGeom prst="rect">
            <a:avLst/>
          </a:prstGeom>
          <a:solidFill>
            <a:srgbClr val="FF180C"/>
          </a:solidFill>
          <a:ln w="9525">
            <a:solidFill>
              <a:schemeClr val="tx1"/>
            </a:solidFill>
            <a:miter lim="800000"/>
            <a:headEnd/>
            <a:tailEnd/>
          </a:ln>
        </p:spPr>
        <p:txBody>
          <a:bodyPr wrap="none" anchor="ctr">
            <a:prstTxWarp prst="textNoShape">
              <a:avLst/>
            </a:prstTxWarp>
          </a:bodyPr>
          <a:lstStyle/>
          <a:p>
            <a:endParaRPr lang="en-US"/>
          </a:p>
        </p:txBody>
      </p:sp>
      <p:sp>
        <p:nvSpPr>
          <p:cNvPr id="547878" name="Rectangle 38"/>
          <p:cNvSpPr>
            <a:spLocks noChangeArrowheads="1"/>
          </p:cNvSpPr>
          <p:nvPr/>
        </p:nvSpPr>
        <p:spPr bwMode="auto">
          <a:xfrm>
            <a:off x="6400800" y="4267200"/>
            <a:ext cx="1098550"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canary</a:t>
            </a:r>
          </a:p>
        </p:txBody>
      </p:sp>
      <p:sp>
        <p:nvSpPr>
          <p:cNvPr id="547875" name="Rectangle 35"/>
          <p:cNvSpPr>
            <a:spLocks noChangeArrowheads="1"/>
          </p:cNvSpPr>
          <p:nvPr/>
        </p:nvSpPr>
        <p:spPr bwMode="auto">
          <a:xfrm>
            <a:off x="6267450" y="4267200"/>
            <a:ext cx="1319213" cy="457200"/>
          </a:xfrm>
          <a:prstGeom prst="rect">
            <a:avLst/>
          </a:prstGeom>
          <a:noFill/>
          <a:ln w="9525">
            <a:noFill/>
            <a:miter lim="800000"/>
            <a:headEnd/>
            <a:tailEnd/>
          </a:ln>
        </p:spPr>
        <p:txBody>
          <a:bodyPr wrap="none">
            <a:prstTxWarp prst="textNoShape">
              <a:avLst/>
            </a:prstTxWarp>
            <a:spAutoFit/>
          </a:bodyPr>
          <a:lstStyle/>
          <a:p>
            <a:pPr algn="ctr"/>
            <a:r>
              <a:rPr lang="en-US">
                <a:latin typeface="Times-Roman" charset="0"/>
              </a:rPr>
              <a:t>overflow</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547856"/>
                                        </p:tgtEl>
                                        <p:attrNameLst>
                                          <p:attrName>style.visibility</p:attrName>
                                        </p:attrNameLst>
                                      </p:cBhvr>
                                      <p:to>
                                        <p:strVal val="visible"/>
                                      </p:to>
                                    </p:set>
                                  </p:childTnLst>
                                </p:cTn>
                              </p:par>
                            </p:childTnLst>
                          </p:cTn>
                        </p:par>
                        <p:par>
                          <p:cTn id="7" fill="hold">
                            <p:stCondLst>
                              <p:cond delay="500"/>
                            </p:stCondLst>
                            <p:childTnLst>
                              <p:par>
                                <p:cTn id="8" presetID="0" presetClass="entr" presetSubtype="1" fill="hold" grpId="0" nodeType="afterEffect">
                                  <p:stCondLst>
                                    <p:cond delay="0"/>
                                  </p:stCondLst>
                                  <p:childTnLst>
                                    <p:set>
                                      <p:cBhvr>
                                        <p:cTn id="9" dur="1" fill="hold">
                                          <p:stCondLst>
                                            <p:cond delay="499"/>
                                          </p:stCondLst>
                                        </p:cTn>
                                        <p:tgtEl>
                                          <p:spTgt spid="547855"/>
                                        </p:tgtEl>
                                        <p:attrNameLst>
                                          <p:attrName>style.visibility</p:attrName>
                                        </p:attrNameLst>
                                      </p:cBhvr>
                                      <p:to>
                                        <p:strVal val="visible"/>
                                      </p:to>
                                    </p:set>
                                  </p:childTnLst>
                                </p:cTn>
                              </p:par>
                            </p:childTnLst>
                          </p:cTn>
                        </p:par>
                        <p:par>
                          <p:cTn id="10" fill="hold">
                            <p:stCondLst>
                              <p:cond delay="1000"/>
                            </p:stCondLst>
                            <p:childTnLst>
                              <p:par>
                                <p:cTn id="11" presetID="0" presetClass="entr" presetSubtype="1" fill="hold" grpId="0" nodeType="afterEffect">
                                  <p:stCondLst>
                                    <p:cond delay="0"/>
                                  </p:stCondLst>
                                  <p:childTnLst>
                                    <p:set>
                                      <p:cBhvr>
                                        <p:cTn id="12" dur="1" fill="hold">
                                          <p:stCondLst>
                                            <p:cond delay="499"/>
                                          </p:stCondLst>
                                        </p:cTn>
                                        <p:tgtEl>
                                          <p:spTgt spid="547860"/>
                                        </p:tgtEl>
                                        <p:attrNameLst>
                                          <p:attrName>style.visibility</p:attrName>
                                        </p:attrNameLst>
                                      </p:cBhvr>
                                      <p:to>
                                        <p:strVal val="visible"/>
                                      </p:to>
                                    </p:set>
                                  </p:childTnLst>
                                </p:cTn>
                              </p:par>
                            </p:childTnLst>
                          </p:cTn>
                        </p:par>
                        <p:par>
                          <p:cTn id="13" fill="hold">
                            <p:stCondLst>
                              <p:cond delay="1500"/>
                            </p:stCondLst>
                            <p:childTnLst>
                              <p:par>
                                <p:cTn id="14" presetID="0" presetClass="entr" presetSubtype="1" fill="hold" grpId="0" nodeType="afterEffect">
                                  <p:stCondLst>
                                    <p:cond delay="0"/>
                                  </p:stCondLst>
                                  <p:childTnLst>
                                    <p:set>
                                      <p:cBhvr>
                                        <p:cTn id="15" dur="1" fill="hold">
                                          <p:stCondLst>
                                            <p:cond delay="499"/>
                                          </p:stCondLst>
                                        </p:cTn>
                                        <p:tgtEl>
                                          <p:spTgt spid="547878"/>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47871"/>
                                        </p:tgtEl>
                                        <p:attrNameLst>
                                          <p:attrName>style.visibility</p:attrName>
                                        </p:attrNameLst>
                                      </p:cBhvr>
                                      <p:to>
                                        <p:strVal val="visible"/>
                                      </p:to>
                                    </p:set>
                                  </p:childTnLst>
                                </p:cTn>
                              </p:par>
                            </p:childTnLst>
                          </p:cTn>
                        </p:par>
                        <p:par>
                          <p:cTn id="19" fill="hold">
                            <p:stCondLst>
                              <p:cond delay="2500"/>
                            </p:stCondLst>
                            <p:childTnLst>
                              <p:par>
                                <p:cTn id="20" presetID="2" presetClass="entr" presetSubtype="2" fill="hold" grpId="0" nodeType="afterEffect">
                                  <p:stCondLst>
                                    <p:cond delay="0"/>
                                  </p:stCondLst>
                                  <p:childTnLst>
                                    <p:set>
                                      <p:cBhvr>
                                        <p:cTn id="21" dur="1" fill="hold">
                                          <p:stCondLst>
                                            <p:cond delay="0"/>
                                          </p:stCondLst>
                                        </p:cTn>
                                        <p:tgtEl>
                                          <p:spTgt spid="547845"/>
                                        </p:tgtEl>
                                        <p:attrNameLst>
                                          <p:attrName>style.visibility</p:attrName>
                                        </p:attrNameLst>
                                      </p:cBhvr>
                                      <p:to>
                                        <p:strVal val="visible"/>
                                      </p:to>
                                    </p:set>
                                    <p:anim calcmode="lin" valueType="num">
                                      <p:cBhvr additive="base">
                                        <p:cTn id="22" dur="500" fill="hold"/>
                                        <p:tgtEl>
                                          <p:spTgt spid="547845"/>
                                        </p:tgtEl>
                                        <p:attrNameLst>
                                          <p:attrName>ppt_x</p:attrName>
                                        </p:attrNameLst>
                                      </p:cBhvr>
                                      <p:tavLst>
                                        <p:tav tm="0">
                                          <p:val>
                                            <p:strVal val="1+#ppt_w/2"/>
                                          </p:val>
                                        </p:tav>
                                        <p:tav tm="100000">
                                          <p:val>
                                            <p:strVal val="#ppt_x"/>
                                          </p:val>
                                        </p:tav>
                                      </p:tavLst>
                                    </p:anim>
                                    <p:anim calcmode="lin" valueType="num">
                                      <p:cBhvr additive="base">
                                        <p:cTn id="23" dur="500" fill="hold"/>
                                        <p:tgtEl>
                                          <p:spTgt spid="5478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
                                        </p:tgtEl>
                                      </p:cMediaNode>
                                    </p:audio>
                                  </p:subTnLst>
                                </p:cTn>
                              </p:par>
                            </p:childTnLst>
                          </p:cTn>
                        </p:par>
                        <p:par>
                          <p:cTn id="24" fill="hold">
                            <p:stCondLst>
                              <p:cond delay="3000"/>
                            </p:stCondLst>
                            <p:childTnLst>
                              <p:par>
                                <p:cTn id="25" presetID="2" presetClass="entr" presetSubtype="9" fill="hold" nodeType="afterEffect">
                                  <p:stCondLst>
                                    <p:cond delay="0"/>
                                  </p:stCondLst>
                                  <p:childTnLst>
                                    <p:set>
                                      <p:cBhvr>
                                        <p:cTn id="26" dur="1" fill="hold">
                                          <p:stCondLst>
                                            <p:cond delay="0"/>
                                          </p:stCondLst>
                                        </p:cTn>
                                        <p:tgtEl>
                                          <p:spTgt spid="547883"/>
                                        </p:tgtEl>
                                        <p:attrNameLst>
                                          <p:attrName>style.visibility</p:attrName>
                                        </p:attrNameLst>
                                      </p:cBhvr>
                                      <p:to>
                                        <p:strVal val="visible"/>
                                      </p:to>
                                    </p:set>
                                    <p:anim calcmode="lin" valueType="num">
                                      <p:cBhvr additive="base">
                                        <p:cTn id="27" dur="500" fill="hold"/>
                                        <p:tgtEl>
                                          <p:spTgt spid="547883"/>
                                        </p:tgtEl>
                                        <p:attrNameLst>
                                          <p:attrName>ppt_x</p:attrName>
                                        </p:attrNameLst>
                                      </p:cBhvr>
                                      <p:tavLst>
                                        <p:tav tm="0">
                                          <p:val>
                                            <p:strVal val="0-#ppt_w/2"/>
                                          </p:val>
                                        </p:tav>
                                        <p:tav tm="100000">
                                          <p:val>
                                            <p:strVal val="#ppt_x"/>
                                          </p:val>
                                        </p:tav>
                                      </p:tavLst>
                                    </p:anim>
                                    <p:anim calcmode="lin" valueType="num">
                                      <p:cBhvr additive="base">
                                        <p:cTn id="28" dur="500" fill="hold"/>
                                        <p:tgtEl>
                                          <p:spTgt spid="547883"/>
                                        </p:tgtEl>
                                        <p:attrNameLst>
                                          <p:attrName>ppt_y</p:attrName>
                                        </p:attrNameLst>
                                      </p:cBhvr>
                                      <p:tavLst>
                                        <p:tav tm="0">
                                          <p:val>
                                            <p:strVal val="0-#ppt_h/2"/>
                                          </p:val>
                                        </p:tav>
                                        <p:tav tm="100000">
                                          <p:val>
                                            <p:strVal val="#ppt_y"/>
                                          </p:val>
                                        </p:tav>
                                      </p:tavLst>
                                    </p:anim>
                                  </p:childTnLst>
                                </p:cTn>
                              </p:par>
                            </p:childTnLst>
                          </p:cTn>
                        </p:par>
                        <p:par>
                          <p:cTn id="29" fill="hold">
                            <p:stCondLst>
                              <p:cond delay="3500"/>
                            </p:stCondLst>
                            <p:childTnLst>
                              <p:par>
                                <p:cTn id="30" presetID="2" presetClass="entr" presetSubtype="1" fill="hold" grpId="0" nodeType="afterEffect">
                                  <p:stCondLst>
                                    <p:cond delay="0"/>
                                  </p:stCondLst>
                                  <p:childTnLst>
                                    <p:set>
                                      <p:cBhvr>
                                        <p:cTn id="31" dur="1" fill="hold">
                                          <p:stCondLst>
                                            <p:cond delay="0"/>
                                          </p:stCondLst>
                                        </p:cTn>
                                        <p:tgtEl>
                                          <p:spTgt spid="547854"/>
                                        </p:tgtEl>
                                        <p:attrNameLst>
                                          <p:attrName>style.visibility</p:attrName>
                                        </p:attrNameLst>
                                      </p:cBhvr>
                                      <p:to>
                                        <p:strVal val="visible"/>
                                      </p:to>
                                    </p:set>
                                    <p:anim calcmode="lin" valueType="num">
                                      <p:cBhvr additive="base">
                                        <p:cTn id="32" dur="500" fill="hold"/>
                                        <p:tgtEl>
                                          <p:spTgt spid="547854"/>
                                        </p:tgtEl>
                                        <p:attrNameLst>
                                          <p:attrName>ppt_x</p:attrName>
                                        </p:attrNameLst>
                                      </p:cBhvr>
                                      <p:tavLst>
                                        <p:tav tm="0">
                                          <p:val>
                                            <p:strVal val="#ppt_x"/>
                                          </p:val>
                                        </p:tav>
                                        <p:tav tm="100000">
                                          <p:val>
                                            <p:strVal val="#ppt_x"/>
                                          </p:val>
                                        </p:tav>
                                      </p:tavLst>
                                    </p:anim>
                                    <p:anim calcmode="lin" valueType="num">
                                      <p:cBhvr additive="base">
                                        <p:cTn id="33" dur="500" fill="hold"/>
                                        <p:tgtEl>
                                          <p:spTgt spid="547854"/>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47869"/>
                                        </p:tgtEl>
                                        <p:attrNameLst>
                                          <p:attrName>style.visibility</p:attrName>
                                        </p:attrNameLst>
                                      </p:cBhvr>
                                      <p:to>
                                        <p:strVal val="visible"/>
                                      </p:to>
                                    </p:set>
                                    <p:anim calcmode="lin" valueType="num">
                                      <p:cBhvr additive="base">
                                        <p:cTn id="38" dur="500" fill="hold"/>
                                        <p:tgtEl>
                                          <p:spTgt spid="547869"/>
                                        </p:tgtEl>
                                        <p:attrNameLst>
                                          <p:attrName>ppt_x</p:attrName>
                                        </p:attrNameLst>
                                      </p:cBhvr>
                                      <p:tavLst>
                                        <p:tav tm="0">
                                          <p:val>
                                            <p:strVal val="#ppt_x"/>
                                          </p:val>
                                        </p:tav>
                                        <p:tav tm="100000">
                                          <p:val>
                                            <p:strVal val="#ppt_x"/>
                                          </p:val>
                                        </p:tav>
                                      </p:tavLst>
                                    </p:anim>
                                    <p:anim calcmode="lin" valueType="num">
                                      <p:cBhvr additive="base">
                                        <p:cTn id="39" dur="500" fill="hold"/>
                                        <p:tgtEl>
                                          <p:spTgt spid="547869"/>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1" presetClass="exit" presetSubtype="0" fill="hold" grpId="1" nodeType="afterEffect">
                                  <p:stCondLst>
                                    <p:cond delay="0"/>
                                  </p:stCondLst>
                                  <p:childTnLst>
                                    <p:set>
                                      <p:cBhvr>
                                        <p:cTn id="42" dur="1" fill="hold">
                                          <p:stCondLst>
                                            <p:cond delay="499"/>
                                          </p:stCondLst>
                                        </p:cTn>
                                        <p:tgtEl>
                                          <p:spTgt spid="547878"/>
                                        </p:tgtEl>
                                        <p:attrNameLst>
                                          <p:attrName>style.visibility</p:attrName>
                                        </p:attrNameLst>
                                      </p:cBhvr>
                                      <p:to>
                                        <p:strVal val="hidden"/>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499"/>
                                          </p:stCondLst>
                                        </p:cTn>
                                        <p:tgtEl>
                                          <p:spTgt spid="547876"/>
                                        </p:tgtEl>
                                        <p:attrNameLst>
                                          <p:attrName>style.visibility</p:attrName>
                                        </p:attrNameLst>
                                      </p:cBhvr>
                                      <p:to>
                                        <p:strVal val="visible"/>
                                      </p:to>
                                    </p:set>
                                  </p:childTnLst>
                                </p:cTn>
                              </p:par>
                            </p:childTnLst>
                          </p:cTn>
                        </p:par>
                        <p:par>
                          <p:cTn id="46" fill="hold">
                            <p:stCondLst>
                              <p:cond delay="1500"/>
                            </p:stCondLst>
                            <p:childTnLst>
                              <p:par>
                                <p:cTn id="47" presetID="1" presetClass="entr" presetSubtype="1" fill="hold" grpId="0" nodeType="afterEffect">
                                  <p:stCondLst>
                                    <p:cond delay="0"/>
                                  </p:stCondLst>
                                  <p:childTnLst>
                                    <p:set>
                                      <p:cBhvr>
                                        <p:cTn id="48" dur="1" fill="hold">
                                          <p:stCondLst>
                                            <p:cond delay="499"/>
                                          </p:stCondLst>
                                        </p:cTn>
                                        <p:tgtEl>
                                          <p:spTgt spid="547875"/>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499"/>
                                          </p:stCondLst>
                                        </p:cTn>
                                        <p:tgtEl>
                                          <p:spTgt spid="547863"/>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3" name="Gun"/>
                                        </p:tgtEl>
                                      </p:cMediaNode>
                                    </p:audio>
                                  </p:subTnLst>
                                </p:cTn>
                              </p:par>
                            </p:childTnLst>
                          </p:cTn>
                        </p:par>
                        <p:par>
                          <p:cTn id="52" fill="hold">
                            <p:stCondLst>
                              <p:cond delay="2500"/>
                            </p:stCondLst>
                            <p:childTnLst>
                              <p:par>
                                <p:cTn id="53" presetID="1" presetClass="exit" presetSubtype="0" fill="hold" grpId="1" nodeType="afterEffect">
                                  <p:stCondLst>
                                    <p:cond delay="0"/>
                                  </p:stCondLst>
                                  <p:childTnLst>
                                    <p:set>
                                      <p:cBhvr>
                                        <p:cTn id="54" dur="1" fill="hold">
                                          <p:stCondLst>
                                            <p:cond delay="499"/>
                                          </p:stCondLst>
                                        </p:cTn>
                                        <p:tgtEl>
                                          <p:spTgt spid="547860"/>
                                        </p:tgtEl>
                                        <p:attrNameLst>
                                          <p:attrName>style.visibility</p:attrName>
                                        </p:attrNameLst>
                                      </p:cBhvr>
                                      <p:to>
                                        <p:strVal val="hidden"/>
                                      </p:to>
                                    </p:set>
                                  </p:childTnLst>
                                </p:cTn>
                              </p:par>
                            </p:childTnLst>
                          </p:cTn>
                        </p:par>
                        <p:par>
                          <p:cTn id="55" fill="hold">
                            <p:stCondLst>
                              <p:cond delay="3000"/>
                            </p:stCondLst>
                            <p:childTnLst>
                              <p:par>
                                <p:cTn id="56" presetID="1" presetClass="entr" presetSubtype="0" fill="hold" grpId="0" nodeType="afterEffect">
                                  <p:stCondLst>
                                    <p:cond delay="0"/>
                                  </p:stCondLst>
                                  <p:childTnLst>
                                    <p:set>
                                      <p:cBhvr>
                                        <p:cTn id="57" dur="1" fill="hold">
                                          <p:stCondLst>
                                            <p:cond delay="499"/>
                                          </p:stCondLst>
                                        </p:cTn>
                                        <p:tgtEl>
                                          <p:spTgt spid="547872"/>
                                        </p:tgtEl>
                                        <p:attrNameLst>
                                          <p:attrName>style.visibility</p:attrName>
                                        </p:attrNameLst>
                                      </p:cBhvr>
                                      <p:to>
                                        <p:strVal val="visible"/>
                                      </p:to>
                                    </p:set>
                                  </p:childTnLst>
                                </p:cTn>
                              </p:par>
                            </p:childTnLst>
                          </p:cTn>
                        </p:par>
                        <p:par>
                          <p:cTn id="58" fill="hold">
                            <p:stCondLst>
                              <p:cond delay="3500"/>
                            </p:stCondLst>
                            <p:childTnLst>
                              <p:par>
                                <p:cTn id="59" presetID="1" presetClass="entr" presetSubtype="1" fill="hold" grpId="0" nodeType="afterEffect">
                                  <p:stCondLst>
                                    <p:cond delay="0"/>
                                  </p:stCondLst>
                                  <p:childTnLst>
                                    <p:set>
                                      <p:cBhvr>
                                        <p:cTn id="60" dur="1" fill="hold">
                                          <p:stCondLst>
                                            <p:cond delay="499"/>
                                          </p:stCondLst>
                                        </p:cTn>
                                        <p:tgtEl>
                                          <p:spTgt spid="547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72" grpId="0" animBg="1"/>
      <p:bldP spid="547869" grpId="0" animBg="1"/>
      <p:bldP spid="547845" grpId="0" autoUpdateAnimBg="0"/>
      <p:bldP spid="547854" grpId="0" autoUpdateAnimBg="0"/>
      <p:bldP spid="547855" grpId="0" autoUpdateAnimBg="0"/>
      <p:bldP spid="547856" grpId="0" autoUpdateAnimBg="0"/>
      <p:bldP spid="547858" grpId="0" autoUpdateAnimBg="0"/>
      <p:bldP spid="547860" grpId="0" autoUpdateAnimBg="0"/>
      <p:bldP spid="547860" grpId="1" autoUpdateAnimBg="0"/>
      <p:bldP spid="547863" grpId="0" animBg="1"/>
      <p:bldP spid="547871" grpId="0" animBg="1"/>
      <p:bldP spid="547876" grpId="0" animBg="1"/>
      <p:bldP spid="547878" grpId="0" autoUpdateAnimBg="0"/>
      <p:bldP spid="547878" grpId="1" autoUpdateAnimBg="0"/>
      <p:bldP spid="54787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3920043-B62E-E948-AA0F-A5AA7ED33267}" type="slidenum">
              <a:rPr lang="en-US" smtClean="0">
                <a:latin typeface="Times New Roman" charset="0"/>
              </a:rPr>
              <a:pPr/>
              <a:t>32</a:t>
            </a:fld>
            <a:endParaRPr lang="en-US" smtClean="0">
              <a:latin typeface="Times New Roman" charset="0"/>
            </a:endParaRPr>
          </a:p>
        </p:txBody>
      </p:sp>
      <p:sp>
        <p:nvSpPr>
          <p:cNvPr id="45059" name="Rectangle 2"/>
          <p:cNvSpPr>
            <a:spLocks noGrp="1" noChangeArrowheads="1"/>
          </p:cNvSpPr>
          <p:nvPr>
            <p:ph type="title"/>
          </p:nvPr>
        </p:nvSpPr>
        <p:spPr>
          <a:xfrm>
            <a:off x="685800" y="457200"/>
            <a:ext cx="7772400" cy="914400"/>
          </a:xfrm>
        </p:spPr>
        <p:txBody>
          <a:bodyPr/>
          <a:lstStyle/>
          <a:p>
            <a:pPr eaLnBrk="1" hangingPunct="1"/>
            <a:r>
              <a:rPr lang="en-US"/>
              <a:t>Microsoft’s Canary</a:t>
            </a:r>
          </a:p>
        </p:txBody>
      </p:sp>
      <p:sp>
        <p:nvSpPr>
          <p:cNvPr id="223235" name="Rectangle 3"/>
          <p:cNvSpPr>
            <a:spLocks noGrp="1" noChangeArrowheads="1"/>
          </p:cNvSpPr>
          <p:nvPr>
            <p:ph type="body" idx="1"/>
          </p:nvPr>
        </p:nvSpPr>
        <p:spPr>
          <a:xfrm>
            <a:off x="685800" y="1600200"/>
            <a:ext cx="7772400" cy="4495800"/>
          </a:xfrm>
        </p:spPr>
        <p:txBody>
          <a:bodyPr/>
          <a:lstStyle/>
          <a:p>
            <a:pPr eaLnBrk="1" hangingPunct="1">
              <a:lnSpc>
                <a:spcPct val="90000"/>
              </a:lnSpc>
              <a:spcAft>
                <a:spcPts val="600"/>
              </a:spcAft>
            </a:pPr>
            <a:r>
              <a:rPr lang="en-US" sz="2800" dirty="0"/>
              <a:t>Microsoft added </a:t>
            </a:r>
            <a:r>
              <a:rPr lang="en-US" sz="2800" b="1" dirty="0">
                <a:solidFill>
                  <a:schemeClr val="accent2"/>
                </a:solidFill>
              </a:rPr>
              <a:t>buffer security check</a:t>
            </a:r>
            <a:r>
              <a:rPr lang="en-US" sz="2800" dirty="0"/>
              <a:t> feature to C++ with </a:t>
            </a:r>
            <a:r>
              <a:rPr lang="en-US" sz="2800" dirty="0">
                <a:latin typeface="Times-Roman" charset="0"/>
              </a:rPr>
              <a:t>/GS</a:t>
            </a:r>
            <a:r>
              <a:rPr lang="en-US" sz="2800" dirty="0"/>
              <a:t> compiler flag</a:t>
            </a:r>
          </a:p>
          <a:p>
            <a:pPr lvl="1" eaLnBrk="1" hangingPunct="1">
              <a:lnSpc>
                <a:spcPct val="90000"/>
              </a:lnSpc>
              <a:spcAft>
                <a:spcPts val="600"/>
              </a:spcAft>
            </a:pPr>
            <a:r>
              <a:rPr lang="en-US" sz="2400" dirty="0"/>
              <a:t>Based on canary (or “security cookie”)</a:t>
            </a:r>
          </a:p>
          <a:p>
            <a:pPr eaLnBrk="1" hangingPunct="1">
              <a:lnSpc>
                <a:spcPct val="90000"/>
              </a:lnSpc>
              <a:spcAft>
                <a:spcPts val="600"/>
              </a:spcAft>
              <a:buFont typeface="Wingdings" charset="2"/>
              <a:buNone/>
            </a:pPr>
            <a:r>
              <a:rPr lang="en-US" sz="2800" b="1" dirty="0">
                <a:solidFill>
                  <a:srgbClr val="FF0000"/>
                </a:solidFill>
              </a:rPr>
              <a:t>Q:</a:t>
            </a:r>
            <a:r>
              <a:rPr lang="en-US" sz="2800" dirty="0"/>
              <a:t> What to do when canary dies?</a:t>
            </a:r>
          </a:p>
          <a:p>
            <a:pPr eaLnBrk="1" hangingPunct="1">
              <a:lnSpc>
                <a:spcPct val="90000"/>
              </a:lnSpc>
              <a:spcAft>
                <a:spcPts val="600"/>
              </a:spcAft>
              <a:buFont typeface="Wingdings" charset="2"/>
              <a:buNone/>
            </a:pPr>
            <a:r>
              <a:rPr lang="en-US" sz="2800" b="1" dirty="0">
                <a:solidFill>
                  <a:srgbClr val="FF0000"/>
                </a:solidFill>
              </a:rPr>
              <a:t>A:</a:t>
            </a:r>
            <a:r>
              <a:rPr lang="en-US" sz="2800" dirty="0"/>
              <a:t> Check for user-supplied “handler”</a:t>
            </a:r>
          </a:p>
          <a:p>
            <a:pPr eaLnBrk="1" hangingPunct="1">
              <a:lnSpc>
                <a:spcPct val="90000"/>
              </a:lnSpc>
              <a:spcAft>
                <a:spcPts val="600"/>
              </a:spcAft>
            </a:pPr>
            <a:r>
              <a:rPr lang="en-US" sz="2800" dirty="0"/>
              <a:t>Handler shown to be subject to attack</a:t>
            </a:r>
          </a:p>
          <a:p>
            <a:pPr lvl="1" eaLnBrk="1" hangingPunct="1">
              <a:lnSpc>
                <a:spcPct val="90000"/>
              </a:lnSpc>
              <a:spcAft>
                <a:spcPts val="600"/>
              </a:spcAft>
            </a:pPr>
            <a:r>
              <a:rPr lang="en-US" sz="2400" dirty="0" smtClean="0"/>
              <a:t>Claimed </a:t>
            </a:r>
            <a:r>
              <a:rPr lang="en-US" sz="2400" dirty="0"/>
              <a:t>that attacker can specify handler code</a:t>
            </a:r>
          </a:p>
          <a:p>
            <a:pPr lvl="1" eaLnBrk="1" hangingPunct="1">
              <a:lnSpc>
                <a:spcPct val="90000"/>
              </a:lnSpc>
              <a:spcAft>
                <a:spcPts val="600"/>
              </a:spcAft>
            </a:pPr>
            <a:r>
              <a:rPr lang="en-US" sz="2400" dirty="0"/>
              <a:t>If so, formerly “safe” buffer overflows become exploitable when </a:t>
            </a:r>
            <a:r>
              <a:rPr lang="en-US" sz="2400" dirty="0">
                <a:latin typeface="Times-Roman" charset="0"/>
              </a:rPr>
              <a:t>/GS</a:t>
            </a:r>
            <a:r>
              <a:rPr lang="en-US" sz="2400" dirty="0"/>
              <a:t> is used!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3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23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23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23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323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3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62C0CD8-197B-774E-B996-91E12940A677}" type="slidenum">
              <a:rPr lang="en-US" smtClean="0">
                <a:latin typeface="Times New Roman" charset="0"/>
              </a:rPr>
              <a:pPr/>
              <a:t>33</a:t>
            </a:fld>
            <a:endParaRPr lang="en-US" smtClean="0">
              <a:latin typeface="Times New Roman" charset="0"/>
            </a:endParaRPr>
          </a:p>
        </p:txBody>
      </p:sp>
      <p:sp>
        <p:nvSpPr>
          <p:cNvPr id="46083" name="Rectangle 2"/>
          <p:cNvSpPr>
            <a:spLocks noGrp="1" noChangeArrowheads="1"/>
          </p:cNvSpPr>
          <p:nvPr>
            <p:ph type="title"/>
          </p:nvPr>
        </p:nvSpPr>
        <p:spPr>
          <a:xfrm>
            <a:off x="685800" y="381000"/>
            <a:ext cx="7772400" cy="1143000"/>
          </a:xfrm>
        </p:spPr>
        <p:txBody>
          <a:bodyPr/>
          <a:lstStyle/>
          <a:p>
            <a:pPr eaLnBrk="1" hangingPunct="1"/>
            <a:r>
              <a:rPr lang="en-US"/>
              <a:t>ASLR</a:t>
            </a:r>
          </a:p>
        </p:txBody>
      </p:sp>
      <p:sp>
        <p:nvSpPr>
          <p:cNvPr id="46084" name="Rectangle 3"/>
          <p:cNvSpPr>
            <a:spLocks noGrp="1" noChangeArrowheads="1"/>
          </p:cNvSpPr>
          <p:nvPr>
            <p:ph type="body" idx="1"/>
          </p:nvPr>
        </p:nvSpPr>
        <p:spPr>
          <a:xfrm>
            <a:off x="685800" y="1524000"/>
            <a:ext cx="7772400" cy="4572000"/>
          </a:xfrm>
        </p:spPr>
        <p:txBody>
          <a:bodyPr/>
          <a:lstStyle/>
          <a:p>
            <a:pPr eaLnBrk="1" hangingPunct="1">
              <a:lnSpc>
                <a:spcPct val="90000"/>
              </a:lnSpc>
              <a:spcAft>
                <a:spcPts val="600"/>
              </a:spcAft>
            </a:pPr>
            <a:r>
              <a:rPr lang="en-US" sz="2800" dirty="0"/>
              <a:t>Address Space Layout Randomization</a:t>
            </a:r>
          </a:p>
          <a:p>
            <a:pPr lvl="1" eaLnBrk="1" hangingPunct="1">
              <a:lnSpc>
                <a:spcPct val="90000"/>
              </a:lnSpc>
              <a:spcAft>
                <a:spcPts val="600"/>
              </a:spcAft>
            </a:pPr>
            <a:r>
              <a:rPr lang="en-US" sz="2400" dirty="0"/>
              <a:t>Randomize place where code loaded in memory</a:t>
            </a:r>
          </a:p>
          <a:p>
            <a:pPr eaLnBrk="1" hangingPunct="1">
              <a:lnSpc>
                <a:spcPct val="90000"/>
              </a:lnSpc>
              <a:spcAft>
                <a:spcPts val="600"/>
              </a:spcAft>
            </a:pPr>
            <a:r>
              <a:rPr lang="en-US" sz="2800" dirty="0"/>
              <a:t>Makes most buffer overflow attacks probabilistic</a:t>
            </a:r>
          </a:p>
          <a:p>
            <a:pPr eaLnBrk="1" hangingPunct="1">
              <a:lnSpc>
                <a:spcPct val="90000"/>
              </a:lnSpc>
              <a:spcAft>
                <a:spcPts val="600"/>
              </a:spcAft>
            </a:pPr>
            <a:r>
              <a:rPr lang="en-US" sz="2800" dirty="0"/>
              <a:t>Windows Vista uses 256 random layouts</a:t>
            </a:r>
          </a:p>
          <a:p>
            <a:pPr lvl="1" eaLnBrk="1" hangingPunct="1">
              <a:lnSpc>
                <a:spcPct val="90000"/>
              </a:lnSpc>
              <a:spcAft>
                <a:spcPts val="600"/>
              </a:spcAft>
            </a:pPr>
            <a:r>
              <a:rPr lang="en-US" sz="2400" dirty="0"/>
              <a:t>So about 1/256 chance buffer overflow </a:t>
            </a:r>
            <a:r>
              <a:rPr lang="en-US" sz="2400" dirty="0" smtClean="0"/>
              <a:t>works</a:t>
            </a:r>
          </a:p>
          <a:p>
            <a:pPr eaLnBrk="1" hangingPunct="1">
              <a:lnSpc>
                <a:spcPct val="90000"/>
              </a:lnSpc>
              <a:spcAft>
                <a:spcPts val="600"/>
              </a:spcAft>
            </a:pPr>
            <a:r>
              <a:rPr lang="en-US" sz="2800" dirty="0"/>
              <a:t>Similar thing in Mac</a:t>
            </a:r>
            <a:r>
              <a:rPr lang="en-US" sz="2800" dirty="0" smtClean="0"/>
              <a:t> OS X and </a:t>
            </a:r>
            <a:r>
              <a:rPr lang="en-US" sz="2800" dirty="0"/>
              <a:t>other </a:t>
            </a:r>
            <a:r>
              <a:rPr lang="en-US" sz="2800" dirty="0" err="1"/>
              <a:t>OSs</a:t>
            </a:r>
            <a:endParaRPr lang="en-US" sz="2800" dirty="0"/>
          </a:p>
          <a:p>
            <a:pPr eaLnBrk="1" hangingPunct="1">
              <a:lnSpc>
                <a:spcPct val="90000"/>
              </a:lnSpc>
              <a:spcAft>
                <a:spcPts val="600"/>
              </a:spcAft>
            </a:pPr>
            <a:r>
              <a:rPr lang="en-US" sz="2800" dirty="0">
                <a:hlinkClick r:id="rId2"/>
              </a:rPr>
              <a:t>Attacks</a:t>
            </a:r>
            <a:r>
              <a:rPr lang="en-US" sz="2800" dirty="0"/>
              <a:t> against </a:t>
            </a:r>
            <a:r>
              <a:rPr lang="en-US" sz="2800" dirty="0" smtClean="0"/>
              <a:t>Microsoft’s ASLR </a:t>
            </a:r>
            <a:r>
              <a:rPr lang="en-US" sz="2800" dirty="0"/>
              <a:t>do exist</a:t>
            </a:r>
          </a:p>
          <a:p>
            <a:pPr lvl="1" eaLnBrk="1" hangingPunct="1">
              <a:lnSpc>
                <a:spcPct val="90000"/>
              </a:lnSpc>
              <a:spcAft>
                <a:spcPts val="600"/>
              </a:spcAft>
            </a:pPr>
            <a:r>
              <a:rPr lang="en-US" sz="2400" dirty="0"/>
              <a:t>Possible to “de-randomize”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4987F5A-15B8-AA43-B897-78CD047B8194}" type="slidenum">
              <a:rPr lang="en-US" smtClean="0">
                <a:latin typeface="Times New Roman" charset="0"/>
              </a:rPr>
              <a:pPr/>
              <a:t>34</a:t>
            </a:fld>
            <a:endParaRPr lang="en-US" smtClean="0">
              <a:latin typeface="Times New Roman" charset="0"/>
            </a:endParaRPr>
          </a:p>
        </p:txBody>
      </p:sp>
      <p:sp>
        <p:nvSpPr>
          <p:cNvPr id="47107" name="Rectangle 2"/>
          <p:cNvSpPr>
            <a:spLocks noGrp="1" noChangeArrowheads="1"/>
          </p:cNvSpPr>
          <p:nvPr>
            <p:ph type="title"/>
          </p:nvPr>
        </p:nvSpPr>
        <p:spPr>
          <a:xfrm>
            <a:off x="685800" y="457200"/>
            <a:ext cx="7772400" cy="1143000"/>
          </a:xfrm>
        </p:spPr>
        <p:txBody>
          <a:bodyPr/>
          <a:lstStyle/>
          <a:p>
            <a:pPr eaLnBrk="1" hangingPunct="1"/>
            <a:r>
              <a:rPr lang="en-US" dirty="0"/>
              <a:t>Buffer Overflow</a:t>
            </a:r>
          </a:p>
        </p:txBody>
      </p:sp>
      <p:sp>
        <p:nvSpPr>
          <p:cNvPr id="47108" name="Rectangle 3"/>
          <p:cNvSpPr>
            <a:spLocks noGrp="1" noChangeArrowheads="1"/>
          </p:cNvSpPr>
          <p:nvPr>
            <p:ph type="body" idx="1"/>
          </p:nvPr>
        </p:nvSpPr>
        <p:spPr>
          <a:xfrm>
            <a:off x="685800" y="1600200"/>
            <a:ext cx="7848600" cy="4419600"/>
          </a:xfrm>
        </p:spPr>
        <p:txBody>
          <a:bodyPr/>
          <a:lstStyle/>
          <a:p>
            <a:pPr eaLnBrk="1" hangingPunct="1">
              <a:spcAft>
                <a:spcPts val="600"/>
              </a:spcAft>
            </a:pPr>
            <a:r>
              <a:rPr lang="en-US" sz="2800" dirty="0"/>
              <a:t>A </a:t>
            </a:r>
            <a:r>
              <a:rPr lang="en-US" sz="2800" dirty="0" smtClean="0"/>
              <a:t>major security </a:t>
            </a:r>
            <a:r>
              <a:rPr lang="en-US" sz="2800" dirty="0"/>
              <a:t>threat yesterday, today, and tomorrow</a:t>
            </a:r>
            <a:endParaRPr lang="en-US" sz="2800" dirty="0" smtClean="0"/>
          </a:p>
          <a:p>
            <a:pPr eaLnBrk="1" hangingPunct="1">
              <a:spcAft>
                <a:spcPts val="600"/>
              </a:spcAft>
            </a:pPr>
            <a:r>
              <a:rPr lang="en-US" sz="2800" dirty="0" smtClean="0"/>
              <a:t>The good news? </a:t>
            </a:r>
          </a:p>
          <a:p>
            <a:pPr lvl="1" eaLnBrk="1" hangingPunct="1">
              <a:spcAft>
                <a:spcPts val="600"/>
              </a:spcAft>
            </a:pPr>
            <a:r>
              <a:rPr lang="en-US" sz="2400" dirty="0" smtClean="0"/>
              <a:t>It </a:t>
            </a:r>
            <a:r>
              <a:rPr lang="en-US" sz="2400" u="sng" dirty="0" smtClean="0"/>
              <a:t>is</a:t>
            </a:r>
            <a:r>
              <a:rPr lang="en-US" sz="2400" dirty="0" smtClean="0"/>
              <a:t> possible to reduce </a:t>
            </a:r>
            <a:r>
              <a:rPr lang="en-US" sz="2400" dirty="0"/>
              <a:t>overflow </a:t>
            </a:r>
            <a:r>
              <a:rPr lang="en-US" sz="2400" dirty="0" smtClean="0"/>
              <a:t>attacks (safe </a:t>
            </a:r>
            <a:r>
              <a:rPr lang="en-US" sz="2400" dirty="0"/>
              <a:t>languages,</a:t>
            </a:r>
            <a:r>
              <a:rPr lang="en-US" sz="2400" dirty="0" smtClean="0"/>
              <a:t> NX bit, ASLR, education, etc.)</a:t>
            </a:r>
          </a:p>
          <a:p>
            <a:pPr eaLnBrk="1" hangingPunct="1">
              <a:spcAft>
                <a:spcPts val="600"/>
              </a:spcAft>
            </a:pPr>
            <a:r>
              <a:rPr lang="en-US" sz="2800" dirty="0" smtClean="0"/>
              <a:t>The bad news?</a:t>
            </a:r>
          </a:p>
          <a:p>
            <a:pPr lvl="1" eaLnBrk="1" hangingPunct="1">
              <a:spcAft>
                <a:spcPts val="600"/>
              </a:spcAft>
            </a:pPr>
            <a:r>
              <a:rPr lang="en-US" sz="2400" dirty="0" smtClean="0"/>
              <a:t>Buffer </a:t>
            </a:r>
            <a:r>
              <a:rPr lang="en-US" sz="2400" dirty="0"/>
              <a:t>overflows will exist for a long </a:t>
            </a:r>
            <a:r>
              <a:rPr lang="en-US" sz="2400" dirty="0" smtClean="0"/>
              <a:t>time</a:t>
            </a:r>
          </a:p>
          <a:p>
            <a:pPr lvl="1" eaLnBrk="1" hangingPunct="1">
              <a:spcAft>
                <a:spcPts val="600"/>
              </a:spcAft>
            </a:pPr>
            <a:r>
              <a:rPr lang="en-US" sz="2400" dirty="0" smtClean="0"/>
              <a:t>Why? Legacy code, bad </a:t>
            </a:r>
            <a:r>
              <a:rPr lang="en-US" sz="2400" dirty="0"/>
              <a:t>development </a:t>
            </a:r>
            <a:r>
              <a:rPr lang="en-US" sz="2400" dirty="0" smtClean="0"/>
              <a:t>practices, clever attacks, etc.</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fade">
                                      <p:cBhvr>
                                        <p:cTn id="7" dur="2000"/>
                                        <p:tgtEl>
                                          <p:spTgt spid="47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08">
                                            <p:txEl>
                                              <p:pRg st="1" end="1"/>
                                            </p:txEl>
                                          </p:spTgt>
                                        </p:tgtEl>
                                        <p:attrNameLst>
                                          <p:attrName>style.visibility</p:attrName>
                                        </p:attrNameLst>
                                      </p:cBhvr>
                                      <p:to>
                                        <p:strVal val="visible"/>
                                      </p:to>
                                    </p:set>
                                    <p:animEffect transition="in" filter="fade">
                                      <p:cBhvr>
                                        <p:cTn id="12" dur="2000"/>
                                        <p:tgtEl>
                                          <p:spTgt spid="4710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108">
                                            <p:txEl>
                                              <p:pRg st="2" end="2"/>
                                            </p:txEl>
                                          </p:spTgt>
                                        </p:tgtEl>
                                        <p:attrNameLst>
                                          <p:attrName>style.visibility</p:attrName>
                                        </p:attrNameLst>
                                      </p:cBhvr>
                                      <p:to>
                                        <p:strVal val="visible"/>
                                      </p:to>
                                    </p:set>
                                    <p:animEffect transition="in" filter="fade">
                                      <p:cBhvr>
                                        <p:cTn id="15" dur="2000"/>
                                        <p:tgtEl>
                                          <p:spTgt spid="4710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108">
                                            <p:txEl>
                                              <p:pRg st="3" end="3"/>
                                            </p:txEl>
                                          </p:spTgt>
                                        </p:tgtEl>
                                        <p:attrNameLst>
                                          <p:attrName>style.visibility</p:attrName>
                                        </p:attrNameLst>
                                      </p:cBhvr>
                                      <p:to>
                                        <p:strVal val="visible"/>
                                      </p:to>
                                    </p:set>
                                    <p:animEffect transition="in" filter="fade">
                                      <p:cBhvr>
                                        <p:cTn id="20" dur="2000"/>
                                        <p:tgtEl>
                                          <p:spTgt spid="4710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108">
                                            <p:txEl>
                                              <p:pRg st="4" end="4"/>
                                            </p:txEl>
                                          </p:spTgt>
                                        </p:tgtEl>
                                        <p:attrNameLst>
                                          <p:attrName>style.visibility</p:attrName>
                                        </p:attrNameLst>
                                      </p:cBhvr>
                                      <p:to>
                                        <p:strVal val="visible"/>
                                      </p:to>
                                    </p:set>
                                    <p:animEffect transition="in" filter="fade">
                                      <p:cBhvr>
                                        <p:cTn id="23" dur="2000"/>
                                        <p:tgtEl>
                                          <p:spTgt spid="47108">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108">
                                            <p:txEl>
                                              <p:pRg st="5" end="5"/>
                                            </p:txEl>
                                          </p:spTgt>
                                        </p:tgtEl>
                                        <p:attrNameLst>
                                          <p:attrName>style.visibility</p:attrName>
                                        </p:attrNameLst>
                                      </p:cBhvr>
                                      <p:to>
                                        <p:strVal val="visible"/>
                                      </p:to>
                                    </p:set>
                                    <p:animEffect transition="in" filter="fade">
                                      <p:cBhvr>
                                        <p:cTn id="26" dur="2000"/>
                                        <p:tgtEl>
                                          <p:spTgt spid="47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CC69B49-9427-F849-9F76-51BABE528855}" type="slidenum">
              <a:rPr lang="en-US" smtClean="0">
                <a:latin typeface="Times New Roman" charset="0"/>
              </a:rPr>
              <a:pPr/>
              <a:t>35</a:t>
            </a:fld>
            <a:endParaRPr lang="en-US" smtClean="0">
              <a:latin typeface="Times New Roman" charset="0"/>
            </a:endParaRPr>
          </a:p>
        </p:txBody>
      </p:sp>
      <p:sp>
        <p:nvSpPr>
          <p:cNvPr id="48131" name="Rectangle 2"/>
          <p:cNvSpPr>
            <a:spLocks noGrp="1" noChangeArrowheads="1"/>
          </p:cNvSpPr>
          <p:nvPr>
            <p:ph type="title"/>
          </p:nvPr>
        </p:nvSpPr>
        <p:spPr>
          <a:xfrm>
            <a:off x="685800" y="1371600"/>
            <a:ext cx="7772400" cy="1143000"/>
          </a:xfrm>
        </p:spPr>
        <p:txBody>
          <a:bodyPr/>
          <a:lstStyle/>
          <a:p>
            <a:pPr eaLnBrk="1" hangingPunct="1"/>
            <a:r>
              <a:rPr lang="en-US"/>
              <a:t>Incomplete Mediation</a:t>
            </a:r>
          </a:p>
        </p:txBody>
      </p:sp>
      <p:pic>
        <p:nvPicPr>
          <p:cNvPr id="48132" name="Picture 5" descr="School Kids 44.tiff                                            000675D6Macintosh HD                   BC93A1CC:"/>
          <p:cNvPicPr>
            <a:picLocks noChangeAspect="1" noChangeArrowheads="1"/>
          </p:cNvPicPr>
          <p:nvPr/>
        </p:nvPicPr>
        <p:blipFill>
          <a:blip r:embed="rId3"/>
          <a:srcRect/>
          <a:stretch>
            <a:fillRect/>
          </a:stretch>
        </p:blipFill>
        <p:spPr bwMode="auto">
          <a:xfrm>
            <a:off x="2914650" y="2667000"/>
            <a:ext cx="3257550" cy="26304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59C056F-7808-6141-9658-6E563E1855C5}" type="slidenum">
              <a:rPr lang="en-US" smtClean="0">
                <a:latin typeface="Times New Roman" charset="0"/>
              </a:rPr>
              <a:pPr/>
              <a:t>36</a:t>
            </a:fld>
            <a:endParaRPr lang="en-US" smtClean="0">
              <a:latin typeface="Times New Roman" charset="0"/>
            </a:endParaRPr>
          </a:p>
        </p:txBody>
      </p:sp>
      <p:sp>
        <p:nvSpPr>
          <p:cNvPr id="50179" name="Rectangle 2"/>
          <p:cNvSpPr>
            <a:spLocks noGrp="1" noChangeArrowheads="1"/>
          </p:cNvSpPr>
          <p:nvPr>
            <p:ph type="title"/>
          </p:nvPr>
        </p:nvSpPr>
        <p:spPr/>
        <p:txBody>
          <a:bodyPr/>
          <a:lstStyle/>
          <a:p>
            <a:pPr eaLnBrk="1" hangingPunct="1"/>
            <a:r>
              <a:rPr lang="en-US"/>
              <a:t>Input Validation</a:t>
            </a:r>
          </a:p>
        </p:txBody>
      </p:sp>
      <p:sp>
        <p:nvSpPr>
          <p:cNvPr id="50180" name="Rectangle 3"/>
          <p:cNvSpPr>
            <a:spLocks noGrp="1" noChangeArrowheads="1"/>
          </p:cNvSpPr>
          <p:nvPr>
            <p:ph type="body" idx="1"/>
          </p:nvPr>
        </p:nvSpPr>
        <p:spPr>
          <a:xfrm>
            <a:off x="685800" y="1828800"/>
            <a:ext cx="7772400" cy="4191000"/>
          </a:xfrm>
        </p:spPr>
        <p:txBody>
          <a:bodyPr/>
          <a:lstStyle/>
          <a:p>
            <a:pPr eaLnBrk="1" hangingPunct="1">
              <a:spcAft>
                <a:spcPts val="600"/>
              </a:spcAft>
            </a:pPr>
            <a:r>
              <a:rPr lang="en-US" sz="2800" dirty="0"/>
              <a:t>Consider: </a:t>
            </a:r>
            <a:r>
              <a:rPr lang="en-US" sz="2400" dirty="0" err="1">
                <a:latin typeface="Courier" charset="0"/>
              </a:rPr>
              <a:t>strcpy(buffer</a:t>
            </a:r>
            <a:r>
              <a:rPr lang="en-US" sz="2400" dirty="0">
                <a:latin typeface="Courier" charset="0"/>
              </a:rPr>
              <a:t>, argv[1])</a:t>
            </a:r>
            <a:endParaRPr lang="en-US" sz="2000" dirty="0">
              <a:latin typeface="Courier" charset="0"/>
            </a:endParaRPr>
          </a:p>
          <a:p>
            <a:pPr eaLnBrk="1" hangingPunct="1">
              <a:spcAft>
                <a:spcPts val="600"/>
              </a:spcAft>
            </a:pPr>
            <a:r>
              <a:rPr lang="en-US" sz="2800" dirty="0"/>
              <a:t>A buffer overflow occurs if</a:t>
            </a:r>
          </a:p>
          <a:p>
            <a:pPr eaLnBrk="1" hangingPunct="1">
              <a:spcAft>
                <a:spcPts val="600"/>
              </a:spcAft>
              <a:buFont typeface="Wingdings" charset="2"/>
              <a:buNone/>
            </a:pPr>
            <a:r>
              <a:rPr lang="en-US" sz="2800" dirty="0"/>
              <a:t>	</a:t>
            </a:r>
            <a:r>
              <a:rPr lang="en-US" sz="2800" dirty="0" err="1">
                <a:latin typeface="Courier" charset="0"/>
              </a:rPr>
              <a:t>len(buffer</a:t>
            </a:r>
            <a:r>
              <a:rPr lang="en-US" sz="2800" dirty="0">
                <a:latin typeface="Courier" charset="0"/>
              </a:rPr>
              <a:t>) &lt; len(argv[1])</a:t>
            </a:r>
          </a:p>
          <a:p>
            <a:pPr eaLnBrk="1" hangingPunct="1">
              <a:spcAft>
                <a:spcPts val="600"/>
              </a:spcAft>
            </a:pPr>
            <a:r>
              <a:rPr lang="en-US" sz="2800" dirty="0"/>
              <a:t>Software must </a:t>
            </a:r>
            <a:r>
              <a:rPr lang="en-US" sz="2800" b="1" dirty="0">
                <a:solidFill>
                  <a:schemeClr val="accent2"/>
                </a:solidFill>
              </a:rPr>
              <a:t>validate</a:t>
            </a:r>
            <a:r>
              <a:rPr lang="en-US" sz="2800" dirty="0"/>
              <a:t> the input by checking the length of </a:t>
            </a:r>
            <a:r>
              <a:rPr lang="en-US" sz="2800" dirty="0">
                <a:latin typeface="Courier" charset="0"/>
              </a:rPr>
              <a:t>argv[1]</a:t>
            </a:r>
            <a:endParaRPr lang="en-US" sz="2800" dirty="0"/>
          </a:p>
          <a:p>
            <a:pPr eaLnBrk="1" hangingPunct="1">
              <a:spcAft>
                <a:spcPts val="600"/>
              </a:spcAft>
            </a:pPr>
            <a:r>
              <a:rPr lang="en-US" sz="2800" dirty="0"/>
              <a:t>Failure to do so is an example of a more general problem: </a:t>
            </a:r>
            <a:r>
              <a:rPr lang="en-US" sz="2800" b="1" dirty="0">
                <a:solidFill>
                  <a:schemeClr val="accent2"/>
                </a:solidFill>
              </a:rPr>
              <a:t>incomplete mediation</a:t>
            </a:r>
            <a:endParaRPr lang="en-US" sz="2400" dirty="0">
              <a:latin typeface="Courier"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196E7C5-3CD1-9F45-A0A4-7685C75C3678}" type="slidenum">
              <a:rPr lang="en-US" smtClean="0">
                <a:latin typeface="Times New Roman" charset="0"/>
              </a:rPr>
              <a:pPr/>
              <a:t>37</a:t>
            </a:fld>
            <a:endParaRPr lang="en-US" smtClean="0">
              <a:latin typeface="Times New Roman" charset="0"/>
            </a:endParaRPr>
          </a:p>
        </p:txBody>
      </p:sp>
      <p:sp>
        <p:nvSpPr>
          <p:cNvPr id="51203" name="Rectangle 2"/>
          <p:cNvSpPr>
            <a:spLocks noGrp="1" noChangeArrowheads="1"/>
          </p:cNvSpPr>
          <p:nvPr>
            <p:ph type="title"/>
          </p:nvPr>
        </p:nvSpPr>
        <p:spPr>
          <a:xfrm>
            <a:off x="685800" y="457200"/>
            <a:ext cx="7772400" cy="1143000"/>
          </a:xfrm>
        </p:spPr>
        <p:txBody>
          <a:bodyPr/>
          <a:lstStyle/>
          <a:p>
            <a:pPr eaLnBrk="1" hangingPunct="1"/>
            <a:r>
              <a:rPr lang="en-US" dirty="0"/>
              <a:t>Input Validation</a:t>
            </a:r>
          </a:p>
        </p:txBody>
      </p:sp>
      <p:sp>
        <p:nvSpPr>
          <p:cNvPr id="51204" name="Rectangle 3"/>
          <p:cNvSpPr>
            <a:spLocks noGrp="1" noChangeArrowheads="1"/>
          </p:cNvSpPr>
          <p:nvPr>
            <p:ph type="body" idx="1"/>
          </p:nvPr>
        </p:nvSpPr>
        <p:spPr>
          <a:xfrm>
            <a:off x="685800" y="1600200"/>
            <a:ext cx="7772400" cy="4495800"/>
          </a:xfrm>
        </p:spPr>
        <p:txBody>
          <a:bodyPr/>
          <a:lstStyle/>
          <a:p>
            <a:pPr eaLnBrk="1" hangingPunct="1">
              <a:lnSpc>
                <a:spcPct val="90000"/>
              </a:lnSpc>
            </a:pPr>
            <a:r>
              <a:rPr lang="en-US" sz="2800" dirty="0"/>
              <a:t>Consider web form data </a:t>
            </a:r>
          </a:p>
          <a:p>
            <a:pPr eaLnBrk="1" hangingPunct="1">
              <a:lnSpc>
                <a:spcPct val="90000"/>
              </a:lnSpc>
            </a:pPr>
            <a:r>
              <a:rPr lang="en-US" sz="2800" dirty="0"/>
              <a:t>Suppose input is validated on client</a:t>
            </a:r>
          </a:p>
          <a:p>
            <a:pPr eaLnBrk="1" hangingPunct="1">
              <a:lnSpc>
                <a:spcPct val="90000"/>
              </a:lnSpc>
            </a:pPr>
            <a:r>
              <a:rPr lang="en-US" sz="2800" dirty="0"/>
              <a:t>For example, the following is valid</a:t>
            </a:r>
          </a:p>
          <a:p>
            <a:pPr lvl="1" eaLnBrk="1" hangingPunct="1">
              <a:lnSpc>
                <a:spcPct val="90000"/>
              </a:lnSpc>
              <a:buFontTx/>
              <a:buNone/>
            </a:pPr>
            <a:r>
              <a:rPr lang="en-US" sz="2000" dirty="0">
                <a:latin typeface="Courier" charset="0"/>
              </a:rPr>
              <a:t>http://</a:t>
            </a:r>
            <a:r>
              <a:rPr lang="en-US" sz="2000" dirty="0" err="1">
                <a:latin typeface="Courier" charset="0"/>
              </a:rPr>
              <a:t>www.things.com/orders/final&amp;custID</a:t>
            </a:r>
            <a:r>
              <a:rPr lang="en-US" sz="2000" dirty="0">
                <a:latin typeface="Courier" charset="0"/>
              </a:rPr>
              <a:t>=112&amp;num=55A&amp;qty=20&amp;price=10&amp;shipping=5&amp;total=205</a:t>
            </a:r>
            <a:endParaRPr lang="en-US" sz="2000" dirty="0"/>
          </a:p>
          <a:p>
            <a:pPr eaLnBrk="1" hangingPunct="1">
              <a:lnSpc>
                <a:spcPct val="90000"/>
              </a:lnSpc>
            </a:pPr>
            <a:r>
              <a:rPr lang="en-US" sz="2800" dirty="0"/>
              <a:t>Suppose input is not checked on server</a:t>
            </a:r>
          </a:p>
          <a:p>
            <a:pPr lvl="1" eaLnBrk="1" hangingPunct="1">
              <a:lnSpc>
                <a:spcPct val="90000"/>
              </a:lnSpc>
            </a:pPr>
            <a:r>
              <a:rPr lang="en-US" sz="2400" dirty="0"/>
              <a:t>Why bother since input checked on client?</a:t>
            </a:r>
          </a:p>
          <a:p>
            <a:pPr lvl="1" eaLnBrk="1" hangingPunct="1">
              <a:lnSpc>
                <a:spcPct val="90000"/>
              </a:lnSpc>
            </a:pPr>
            <a:r>
              <a:rPr lang="en-US" sz="2400" dirty="0"/>
              <a:t>Then attacker could send http message</a:t>
            </a:r>
          </a:p>
          <a:p>
            <a:pPr lvl="1" eaLnBrk="1" hangingPunct="1">
              <a:lnSpc>
                <a:spcPct val="90000"/>
              </a:lnSpc>
              <a:buFontTx/>
              <a:buNone/>
            </a:pPr>
            <a:r>
              <a:rPr lang="en-US" sz="2000" dirty="0">
                <a:latin typeface="Courier" charset="0"/>
              </a:rPr>
              <a:t>http://</a:t>
            </a:r>
            <a:r>
              <a:rPr lang="en-US" sz="2000" dirty="0" err="1">
                <a:latin typeface="Courier" charset="0"/>
              </a:rPr>
              <a:t>www.things.com/orders/final&amp;custID</a:t>
            </a:r>
            <a:r>
              <a:rPr lang="en-US" sz="2000" dirty="0">
                <a:latin typeface="Courier" charset="0"/>
              </a:rPr>
              <a:t>=112&amp;num=55A&amp;qty=20&amp;price=10&amp;shipping=5&amp;total=25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E721FF9-58E4-3D48-B4BE-8CADF6307AAE}" type="slidenum">
              <a:rPr lang="en-US" smtClean="0">
                <a:latin typeface="Times New Roman" charset="0"/>
              </a:rPr>
              <a:pPr/>
              <a:t>38</a:t>
            </a:fld>
            <a:endParaRPr lang="en-US" smtClean="0">
              <a:latin typeface="Times New Roman" charset="0"/>
            </a:endParaRPr>
          </a:p>
        </p:txBody>
      </p:sp>
      <p:sp>
        <p:nvSpPr>
          <p:cNvPr id="52227" name="Rectangle 2"/>
          <p:cNvSpPr>
            <a:spLocks noGrp="1" noChangeArrowheads="1"/>
          </p:cNvSpPr>
          <p:nvPr>
            <p:ph type="title"/>
          </p:nvPr>
        </p:nvSpPr>
        <p:spPr>
          <a:xfrm>
            <a:off x="685800" y="533400"/>
            <a:ext cx="7772400" cy="1143000"/>
          </a:xfrm>
        </p:spPr>
        <p:txBody>
          <a:bodyPr/>
          <a:lstStyle/>
          <a:p>
            <a:pPr eaLnBrk="1" hangingPunct="1"/>
            <a:r>
              <a:rPr lang="en-US"/>
              <a:t>Incomplete Mediation</a:t>
            </a:r>
          </a:p>
        </p:txBody>
      </p:sp>
      <p:sp>
        <p:nvSpPr>
          <p:cNvPr id="52228"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dirty="0"/>
              <a:t>Linux kernel</a:t>
            </a:r>
          </a:p>
          <a:p>
            <a:pPr lvl="1" eaLnBrk="1" hangingPunct="1">
              <a:lnSpc>
                <a:spcPct val="90000"/>
              </a:lnSpc>
              <a:spcAft>
                <a:spcPts val="600"/>
              </a:spcAft>
            </a:pPr>
            <a:r>
              <a:rPr lang="en-US" sz="2400" dirty="0" smtClean="0"/>
              <a:t>Research </a:t>
            </a:r>
            <a:r>
              <a:rPr lang="en-US" sz="2400" dirty="0"/>
              <a:t>revealed many buffer overflows</a:t>
            </a:r>
            <a:endParaRPr lang="en-US" sz="2400" dirty="0" smtClean="0"/>
          </a:p>
          <a:p>
            <a:pPr lvl="1" eaLnBrk="1" hangingPunct="1">
              <a:lnSpc>
                <a:spcPct val="90000"/>
              </a:lnSpc>
              <a:spcAft>
                <a:spcPts val="600"/>
              </a:spcAft>
            </a:pPr>
            <a:r>
              <a:rPr lang="en-US" sz="2400" dirty="0" smtClean="0"/>
              <a:t>Lots </a:t>
            </a:r>
            <a:r>
              <a:rPr lang="en-US" sz="2400" dirty="0"/>
              <a:t>of these</a:t>
            </a:r>
            <a:r>
              <a:rPr lang="en-US" sz="2400" dirty="0" smtClean="0"/>
              <a:t> due </a:t>
            </a:r>
            <a:r>
              <a:rPr lang="en-US" sz="2400" dirty="0"/>
              <a:t>to incomplete mediation</a:t>
            </a:r>
          </a:p>
          <a:p>
            <a:pPr eaLnBrk="1" hangingPunct="1">
              <a:lnSpc>
                <a:spcPct val="90000"/>
              </a:lnSpc>
              <a:spcAft>
                <a:spcPts val="600"/>
              </a:spcAft>
            </a:pPr>
            <a:r>
              <a:rPr lang="en-US" sz="2800" dirty="0"/>
              <a:t>Linux kernel is “good” software since</a:t>
            </a:r>
          </a:p>
          <a:p>
            <a:pPr lvl="1" eaLnBrk="1" hangingPunct="1">
              <a:lnSpc>
                <a:spcPct val="90000"/>
              </a:lnSpc>
              <a:spcAft>
                <a:spcPts val="600"/>
              </a:spcAft>
            </a:pPr>
            <a:r>
              <a:rPr lang="en-US" sz="2400" dirty="0"/>
              <a:t>Open-source </a:t>
            </a:r>
          </a:p>
          <a:p>
            <a:pPr lvl="1" eaLnBrk="1" hangingPunct="1">
              <a:lnSpc>
                <a:spcPct val="90000"/>
              </a:lnSpc>
              <a:spcAft>
                <a:spcPts val="600"/>
              </a:spcAft>
            </a:pPr>
            <a:r>
              <a:rPr lang="en-US" sz="2400" dirty="0"/>
              <a:t>Kernel </a:t>
            </a:r>
            <a:r>
              <a:rPr lang="en-US" sz="2400" dirty="0" err="1">
                <a:sym typeface="Symbol" charset="2"/>
              </a:rPr>
              <a:t></a:t>
            </a:r>
            <a:r>
              <a:rPr lang="en-US" sz="2400" dirty="0"/>
              <a:t> written by coding gurus</a:t>
            </a:r>
          </a:p>
          <a:p>
            <a:pPr eaLnBrk="1" hangingPunct="1">
              <a:lnSpc>
                <a:spcPct val="90000"/>
              </a:lnSpc>
              <a:spcAft>
                <a:spcPts val="600"/>
              </a:spcAft>
            </a:pPr>
            <a:r>
              <a:rPr lang="en-US" sz="2800" dirty="0"/>
              <a:t>Tools exist to help find such problems</a:t>
            </a:r>
          </a:p>
          <a:p>
            <a:pPr lvl="1" eaLnBrk="1" hangingPunct="1">
              <a:lnSpc>
                <a:spcPct val="90000"/>
              </a:lnSpc>
              <a:spcAft>
                <a:spcPts val="600"/>
              </a:spcAft>
            </a:pPr>
            <a:r>
              <a:rPr lang="en-US" sz="2400" dirty="0"/>
              <a:t>But incomplete mediation errors can be subtle</a:t>
            </a:r>
          </a:p>
          <a:p>
            <a:pPr lvl="1" eaLnBrk="1" hangingPunct="1">
              <a:lnSpc>
                <a:spcPct val="90000"/>
              </a:lnSpc>
              <a:spcAft>
                <a:spcPts val="600"/>
              </a:spcAft>
            </a:pPr>
            <a:r>
              <a:rPr lang="en-US" sz="2400" dirty="0"/>
              <a:t>And tools useful</a:t>
            </a:r>
            <a:r>
              <a:rPr lang="en-US" sz="2400" dirty="0" smtClean="0"/>
              <a:t> for </a:t>
            </a:r>
            <a:r>
              <a:rPr lang="en-US" sz="2400" dirty="0"/>
              <a:t>attackers too!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211E7AE-0623-2B48-8515-67F729461DE1}" type="slidenum">
              <a:rPr lang="en-US" smtClean="0">
                <a:latin typeface="Times New Roman" charset="0"/>
              </a:rPr>
              <a:pPr/>
              <a:t>39</a:t>
            </a:fld>
            <a:endParaRPr lang="en-US" smtClean="0">
              <a:latin typeface="Times New Roman" charset="0"/>
            </a:endParaRPr>
          </a:p>
        </p:txBody>
      </p:sp>
      <p:sp>
        <p:nvSpPr>
          <p:cNvPr id="53251" name="Rectangle 2"/>
          <p:cNvSpPr>
            <a:spLocks noGrp="1" noChangeArrowheads="1"/>
          </p:cNvSpPr>
          <p:nvPr>
            <p:ph type="title"/>
          </p:nvPr>
        </p:nvSpPr>
        <p:spPr>
          <a:xfrm>
            <a:off x="685800" y="1371600"/>
            <a:ext cx="7772400" cy="1143000"/>
          </a:xfrm>
        </p:spPr>
        <p:txBody>
          <a:bodyPr/>
          <a:lstStyle/>
          <a:p>
            <a:pPr eaLnBrk="1" hangingPunct="1"/>
            <a:r>
              <a:rPr lang="en-US"/>
              <a:t>Race Conditions</a:t>
            </a:r>
          </a:p>
        </p:txBody>
      </p:sp>
      <p:pic>
        <p:nvPicPr>
          <p:cNvPr id="53252" name="Picture 5" descr="People 32447.tiff                                              000675D6Macintosh HD                   BC93A1CC:"/>
          <p:cNvPicPr>
            <a:picLocks noChangeAspect="1" noChangeArrowheads="1"/>
          </p:cNvPicPr>
          <p:nvPr/>
        </p:nvPicPr>
        <p:blipFill>
          <a:blip r:embed="rId2"/>
          <a:srcRect/>
          <a:stretch>
            <a:fillRect/>
          </a:stretch>
        </p:blipFill>
        <p:spPr bwMode="auto">
          <a:xfrm>
            <a:off x="2647950" y="2743200"/>
            <a:ext cx="3752850" cy="22367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E1ED6CD-4610-8049-815A-00E7A97B1C62}" type="slidenum">
              <a:rPr lang="en-US" smtClean="0">
                <a:latin typeface="Times New Roman" charset="0"/>
              </a:rPr>
              <a:pPr/>
              <a:t>4</a:t>
            </a:fld>
            <a:endParaRPr lang="en-US" smtClean="0">
              <a:latin typeface="Times New Roman" charset="0"/>
            </a:endParaRPr>
          </a:p>
        </p:txBody>
      </p:sp>
      <p:sp>
        <p:nvSpPr>
          <p:cNvPr id="16387" name="Rectangle 2"/>
          <p:cNvSpPr>
            <a:spLocks noGrp="1" noChangeArrowheads="1"/>
          </p:cNvSpPr>
          <p:nvPr>
            <p:ph type="title"/>
          </p:nvPr>
        </p:nvSpPr>
        <p:spPr>
          <a:xfrm>
            <a:off x="685800" y="533400"/>
            <a:ext cx="7772400" cy="1143000"/>
          </a:xfrm>
        </p:spPr>
        <p:txBody>
          <a:bodyPr/>
          <a:lstStyle/>
          <a:p>
            <a:pPr eaLnBrk="1" hangingPunct="1"/>
            <a:r>
              <a:rPr lang="en-US"/>
              <a:t>Bad Software is Ubiquitous</a:t>
            </a:r>
          </a:p>
        </p:txBody>
      </p:sp>
      <p:sp>
        <p:nvSpPr>
          <p:cNvPr id="198659" name="Rectangle 3"/>
          <p:cNvSpPr>
            <a:spLocks noGrp="1" noChangeArrowheads="1"/>
          </p:cNvSpPr>
          <p:nvPr>
            <p:ph type="body" idx="1"/>
          </p:nvPr>
        </p:nvSpPr>
        <p:spPr>
          <a:xfrm>
            <a:off x="685800" y="1752600"/>
            <a:ext cx="7696200" cy="4267200"/>
          </a:xfrm>
        </p:spPr>
        <p:txBody>
          <a:bodyPr/>
          <a:lstStyle/>
          <a:p>
            <a:pPr eaLnBrk="1" hangingPunct="1">
              <a:lnSpc>
                <a:spcPct val="90000"/>
              </a:lnSpc>
            </a:pPr>
            <a:r>
              <a:rPr lang="en-US" sz="2400" dirty="0"/>
              <a:t>NASA Mars Lander (cost $165 million)</a:t>
            </a:r>
          </a:p>
          <a:p>
            <a:pPr lvl="1" eaLnBrk="1" hangingPunct="1">
              <a:lnSpc>
                <a:spcPct val="90000"/>
              </a:lnSpc>
            </a:pPr>
            <a:r>
              <a:rPr lang="en-US" sz="2000" dirty="0"/>
              <a:t>Crashed into Mars due </a:t>
            </a:r>
            <a:r>
              <a:rPr lang="en-US" sz="2000" dirty="0" smtClean="0"/>
              <a:t>to…</a:t>
            </a:r>
          </a:p>
          <a:p>
            <a:pPr lvl="1" eaLnBrk="1" hangingPunct="1">
              <a:lnSpc>
                <a:spcPct val="90000"/>
              </a:lnSpc>
            </a:pPr>
            <a:r>
              <a:rPr lang="en-US" sz="2000" dirty="0" smtClean="0"/>
              <a:t>…error </a:t>
            </a:r>
            <a:r>
              <a:rPr lang="en-US" sz="2000" dirty="0"/>
              <a:t>in converting English and metric units of measure</a:t>
            </a:r>
          </a:p>
          <a:p>
            <a:pPr lvl="1" eaLnBrk="1" hangingPunct="1">
              <a:lnSpc>
                <a:spcPct val="90000"/>
              </a:lnSpc>
            </a:pPr>
            <a:r>
              <a:rPr lang="en-US" sz="2000" dirty="0" smtClean="0"/>
              <a:t>Believe </a:t>
            </a:r>
            <a:r>
              <a:rPr lang="en-US" sz="2000" dirty="0"/>
              <a:t>it or not </a:t>
            </a:r>
          </a:p>
          <a:p>
            <a:pPr eaLnBrk="1" hangingPunct="1">
              <a:lnSpc>
                <a:spcPct val="90000"/>
              </a:lnSpc>
            </a:pPr>
            <a:r>
              <a:rPr lang="en-US" sz="2400" dirty="0"/>
              <a:t>Denver airport</a:t>
            </a:r>
          </a:p>
          <a:p>
            <a:pPr lvl="1" eaLnBrk="1" hangingPunct="1">
              <a:lnSpc>
                <a:spcPct val="90000"/>
              </a:lnSpc>
            </a:pPr>
            <a:r>
              <a:rPr lang="en-US" sz="2000" dirty="0" smtClean="0"/>
              <a:t>Baggage </a:t>
            </a:r>
            <a:r>
              <a:rPr lang="en-US" sz="2000" dirty="0"/>
              <a:t>handling </a:t>
            </a:r>
            <a:r>
              <a:rPr lang="en-US" sz="2000" dirty="0" smtClean="0"/>
              <a:t>system </a:t>
            </a:r>
            <a:r>
              <a:rPr lang="en-US" sz="2000" dirty="0" err="1" smtClean="0">
                <a:sym typeface="Symbol" charset="2"/>
              </a:rPr>
              <a:t></a:t>
            </a:r>
            <a:r>
              <a:rPr lang="en-US" sz="2000" dirty="0" smtClean="0"/>
              <a:t> very buggy software</a:t>
            </a:r>
          </a:p>
          <a:p>
            <a:pPr lvl="1" eaLnBrk="1" hangingPunct="1">
              <a:lnSpc>
                <a:spcPct val="90000"/>
              </a:lnSpc>
            </a:pPr>
            <a:r>
              <a:rPr lang="en-US" sz="2000" dirty="0"/>
              <a:t>Delayed airport opening by 11 months</a:t>
            </a:r>
          </a:p>
          <a:p>
            <a:pPr lvl="1" eaLnBrk="1" hangingPunct="1">
              <a:lnSpc>
                <a:spcPct val="90000"/>
              </a:lnSpc>
            </a:pPr>
            <a:r>
              <a:rPr lang="en-US" sz="2000" dirty="0"/>
              <a:t>Cost of delay exceeded $1 million/day</a:t>
            </a:r>
          </a:p>
          <a:p>
            <a:pPr lvl="1" eaLnBrk="1" hangingPunct="1">
              <a:lnSpc>
                <a:spcPct val="90000"/>
              </a:lnSpc>
            </a:pPr>
            <a:r>
              <a:rPr lang="en-US" sz="2000" dirty="0"/>
              <a:t>What happened to person responsible for this fiasco?</a:t>
            </a:r>
          </a:p>
          <a:p>
            <a:pPr eaLnBrk="1" hangingPunct="1">
              <a:lnSpc>
                <a:spcPct val="90000"/>
              </a:lnSpc>
            </a:pPr>
            <a:r>
              <a:rPr lang="en-US" sz="2400" dirty="0"/>
              <a:t>MV-22 Osprey</a:t>
            </a:r>
          </a:p>
          <a:p>
            <a:pPr lvl="1" eaLnBrk="1" hangingPunct="1">
              <a:lnSpc>
                <a:spcPct val="90000"/>
              </a:lnSpc>
            </a:pPr>
            <a:r>
              <a:rPr lang="en-US" sz="2000" dirty="0"/>
              <a:t>Advanced military aircraft</a:t>
            </a:r>
            <a:endParaRPr lang="en-US" sz="2000" dirty="0" smtClean="0"/>
          </a:p>
          <a:p>
            <a:pPr lvl="1" eaLnBrk="1" hangingPunct="1">
              <a:lnSpc>
                <a:spcPct val="90000"/>
              </a:lnSpc>
            </a:pPr>
            <a:r>
              <a:rPr lang="en-US" sz="2000" dirty="0" smtClean="0"/>
              <a:t>Faulty software can be fatal</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left)">
                                      <p:cBhvr>
                                        <p:cTn id="7" dur="500"/>
                                        <p:tgtEl>
                                          <p:spTgt spid="19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wipe(left)">
                                      <p:cBhvr>
                                        <p:cTn id="12" dur="500"/>
                                        <p:tgtEl>
                                          <p:spTgt spid="198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659">
                                            <p:txEl>
                                              <p:pRg st="2" end="2"/>
                                            </p:txEl>
                                          </p:spTgt>
                                        </p:tgtEl>
                                        <p:attrNameLst>
                                          <p:attrName>style.visibility</p:attrName>
                                        </p:attrNameLst>
                                      </p:cBhvr>
                                      <p:to>
                                        <p:strVal val="visible"/>
                                      </p:to>
                                    </p:set>
                                    <p:animEffect transition="in" filter="wipe(left)">
                                      <p:cBhvr>
                                        <p:cTn id="17" dur="500"/>
                                        <p:tgtEl>
                                          <p:spTgt spid="198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659">
                                            <p:txEl>
                                              <p:pRg st="3" end="3"/>
                                            </p:txEl>
                                          </p:spTgt>
                                        </p:tgtEl>
                                        <p:attrNameLst>
                                          <p:attrName>style.visibility</p:attrName>
                                        </p:attrNameLst>
                                      </p:cBhvr>
                                      <p:to>
                                        <p:strVal val="visible"/>
                                      </p:to>
                                    </p:set>
                                    <p:animEffect transition="in" filter="wipe(left)">
                                      <p:cBhvr>
                                        <p:cTn id="22" dur="500"/>
                                        <p:tgtEl>
                                          <p:spTgt spid="198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8659">
                                            <p:txEl>
                                              <p:pRg st="4" end="4"/>
                                            </p:txEl>
                                          </p:spTgt>
                                        </p:tgtEl>
                                        <p:attrNameLst>
                                          <p:attrName>style.visibility</p:attrName>
                                        </p:attrNameLst>
                                      </p:cBhvr>
                                      <p:to>
                                        <p:strVal val="visible"/>
                                      </p:to>
                                    </p:set>
                                    <p:animEffect transition="in" filter="wipe(left)">
                                      <p:cBhvr>
                                        <p:cTn id="27" dur="500"/>
                                        <p:tgtEl>
                                          <p:spTgt spid="198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8659">
                                            <p:txEl>
                                              <p:pRg st="5" end="5"/>
                                            </p:txEl>
                                          </p:spTgt>
                                        </p:tgtEl>
                                        <p:attrNameLst>
                                          <p:attrName>style.visibility</p:attrName>
                                        </p:attrNameLst>
                                      </p:cBhvr>
                                      <p:to>
                                        <p:strVal val="visible"/>
                                      </p:to>
                                    </p:set>
                                    <p:animEffect transition="in" filter="wipe(left)">
                                      <p:cBhvr>
                                        <p:cTn id="32" dur="500"/>
                                        <p:tgtEl>
                                          <p:spTgt spid="1986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8659">
                                            <p:txEl>
                                              <p:pRg st="6" end="6"/>
                                            </p:txEl>
                                          </p:spTgt>
                                        </p:tgtEl>
                                        <p:attrNameLst>
                                          <p:attrName>style.visibility</p:attrName>
                                        </p:attrNameLst>
                                      </p:cBhvr>
                                      <p:to>
                                        <p:strVal val="visible"/>
                                      </p:to>
                                    </p:set>
                                    <p:animEffect transition="in" filter="wipe(left)">
                                      <p:cBhvr>
                                        <p:cTn id="37" dur="500"/>
                                        <p:tgtEl>
                                          <p:spTgt spid="1986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8659">
                                            <p:txEl>
                                              <p:pRg st="7" end="7"/>
                                            </p:txEl>
                                          </p:spTgt>
                                        </p:tgtEl>
                                        <p:attrNameLst>
                                          <p:attrName>style.visibility</p:attrName>
                                        </p:attrNameLst>
                                      </p:cBhvr>
                                      <p:to>
                                        <p:strVal val="visible"/>
                                      </p:to>
                                    </p:set>
                                    <p:animEffect transition="in" filter="wipe(left)">
                                      <p:cBhvr>
                                        <p:cTn id="42" dur="500"/>
                                        <p:tgtEl>
                                          <p:spTgt spid="1986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8659">
                                            <p:txEl>
                                              <p:pRg st="8" end="8"/>
                                            </p:txEl>
                                          </p:spTgt>
                                        </p:tgtEl>
                                        <p:attrNameLst>
                                          <p:attrName>style.visibility</p:attrName>
                                        </p:attrNameLst>
                                      </p:cBhvr>
                                      <p:to>
                                        <p:strVal val="visible"/>
                                      </p:to>
                                    </p:set>
                                    <p:animEffect transition="in" filter="wipe(left)">
                                      <p:cBhvr>
                                        <p:cTn id="47" dur="500"/>
                                        <p:tgtEl>
                                          <p:spTgt spid="1986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8659">
                                            <p:txEl>
                                              <p:pRg st="9" end="9"/>
                                            </p:txEl>
                                          </p:spTgt>
                                        </p:tgtEl>
                                        <p:attrNameLst>
                                          <p:attrName>style.visibility</p:attrName>
                                        </p:attrNameLst>
                                      </p:cBhvr>
                                      <p:to>
                                        <p:strVal val="visible"/>
                                      </p:to>
                                    </p:set>
                                    <p:animEffect transition="in" filter="wipe(left)">
                                      <p:cBhvr>
                                        <p:cTn id="52" dur="500"/>
                                        <p:tgtEl>
                                          <p:spTgt spid="19865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8659">
                                            <p:txEl>
                                              <p:pRg st="10" end="10"/>
                                            </p:txEl>
                                          </p:spTgt>
                                        </p:tgtEl>
                                        <p:attrNameLst>
                                          <p:attrName>style.visibility</p:attrName>
                                        </p:attrNameLst>
                                      </p:cBhvr>
                                      <p:to>
                                        <p:strVal val="visible"/>
                                      </p:to>
                                    </p:set>
                                    <p:animEffect transition="in" filter="wipe(left)">
                                      <p:cBhvr>
                                        <p:cTn id="57" dur="500"/>
                                        <p:tgtEl>
                                          <p:spTgt spid="19865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8659">
                                            <p:txEl>
                                              <p:pRg st="11" end="11"/>
                                            </p:txEl>
                                          </p:spTgt>
                                        </p:tgtEl>
                                        <p:attrNameLst>
                                          <p:attrName>style.visibility</p:attrName>
                                        </p:attrNameLst>
                                      </p:cBhvr>
                                      <p:to>
                                        <p:strVal val="visible"/>
                                      </p:to>
                                    </p:set>
                                    <p:animEffect transition="in" filter="wipe(left)">
                                      <p:cBhvr>
                                        <p:cTn id="62" dur="500"/>
                                        <p:tgtEl>
                                          <p:spTgt spid="1986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E9E0808-CD15-DF46-B4DE-4CCB7BEF0016}" type="slidenum">
              <a:rPr lang="en-US" smtClean="0">
                <a:latin typeface="Times New Roman" charset="0"/>
              </a:rPr>
              <a:pPr/>
              <a:t>40</a:t>
            </a:fld>
            <a:endParaRPr lang="en-US" smtClean="0">
              <a:latin typeface="Times New Roman" charset="0"/>
            </a:endParaRPr>
          </a:p>
        </p:txBody>
      </p:sp>
      <p:sp>
        <p:nvSpPr>
          <p:cNvPr id="54275" name="Rectangle 2"/>
          <p:cNvSpPr>
            <a:spLocks noGrp="1" noChangeArrowheads="1"/>
          </p:cNvSpPr>
          <p:nvPr>
            <p:ph type="title"/>
          </p:nvPr>
        </p:nvSpPr>
        <p:spPr/>
        <p:txBody>
          <a:bodyPr/>
          <a:lstStyle/>
          <a:p>
            <a:pPr eaLnBrk="1" hangingPunct="1"/>
            <a:r>
              <a:rPr lang="en-US"/>
              <a:t>Race Condition</a:t>
            </a:r>
          </a:p>
        </p:txBody>
      </p:sp>
      <p:sp>
        <p:nvSpPr>
          <p:cNvPr id="54276" name="Rectangle 3"/>
          <p:cNvSpPr>
            <a:spLocks noGrp="1" noChangeArrowheads="1"/>
          </p:cNvSpPr>
          <p:nvPr>
            <p:ph type="body" idx="1"/>
          </p:nvPr>
        </p:nvSpPr>
        <p:spPr>
          <a:xfrm>
            <a:off x="685800" y="1828800"/>
            <a:ext cx="7924800" cy="4114800"/>
          </a:xfrm>
        </p:spPr>
        <p:txBody>
          <a:bodyPr/>
          <a:lstStyle/>
          <a:p>
            <a:pPr eaLnBrk="1" hangingPunct="1">
              <a:lnSpc>
                <a:spcPct val="90000"/>
              </a:lnSpc>
              <a:spcAft>
                <a:spcPts val="600"/>
              </a:spcAft>
            </a:pPr>
            <a:r>
              <a:rPr lang="en-US" sz="2800" dirty="0"/>
              <a:t>Security processes should be </a:t>
            </a:r>
            <a:r>
              <a:rPr lang="en-US" sz="2800" b="1" dirty="0">
                <a:solidFill>
                  <a:schemeClr val="accent2"/>
                </a:solidFill>
              </a:rPr>
              <a:t>atomic</a:t>
            </a:r>
          </a:p>
          <a:p>
            <a:pPr lvl="1" eaLnBrk="1" hangingPunct="1">
              <a:lnSpc>
                <a:spcPct val="90000"/>
              </a:lnSpc>
              <a:spcAft>
                <a:spcPts val="600"/>
              </a:spcAft>
            </a:pPr>
            <a:r>
              <a:rPr lang="en-US" sz="2400" dirty="0"/>
              <a:t>Occur “all at once”</a:t>
            </a:r>
          </a:p>
          <a:p>
            <a:pPr eaLnBrk="1" hangingPunct="1">
              <a:lnSpc>
                <a:spcPct val="90000"/>
              </a:lnSpc>
              <a:spcAft>
                <a:spcPts val="600"/>
              </a:spcAft>
            </a:pPr>
            <a:r>
              <a:rPr lang="en-US" sz="2800" dirty="0"/>
              <a:t>Race conditions can arise when security-critical process occurs in stages</a:t>
            </a:r>
          </a:p>
          <a:p>
            <a:pPr eaLnBrk="1" hangingPunct="1">
              <a:lnSpc>
                <a:spcPct val="90000"/>
              </a:lnSpc>
              <a:spcAft>
                <a:spcPts val="600"/>
              </a:spcAft>
            </a:pPr>
            <a:r>
              <a:rPr lang="en-US" sz="2800" dirty="0"/>
              <a:t>Attacker makes change between stages</a:t>
            </a:r>
          </a:p>
          <a:p>
            <a:pPr lvl="1" eaLnBrk="1" hangingPunct="1">
              <a:lnSpc>
                <a:spcPct val="90000"/>
              </a:lnSpc>
              <a:spcAft>
                <a:spcPts val="600"/>
              </a:spcAft>
            </a:pPr>
            <a:r>
              <a:rPr lang="en-US" sz="2400" dirty="0"/>
              <a:t>Often, between stage that gives authorization, but before stage that transfers ownership</a:t>
            </a:r>
          </a:p>
          <a:p>
            <a:pPr eaLnBrk="1" hangingPunct="1">
              <a:lnSpc>
                <a:spcPct val="90000"/>
              </a:lnSpc>
              <a:spcAft>
                <a:spcPts val="600"/>
              </a:spcAft>
            </a:pPr>
            <a:r>
              <a:rPr lang="en-US" sz="2800" dirty="0"/>
              <a:t>Example: Unix </a:t>
            </a:r>
            <a:r>
              <a:rPr lang="en-US" sz="2800" dirty="0" err="1">
                <a:latin typeface="Times-Roman" charset="0"/>
              </a:rPr>
              <a:t>mkdir</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5348519-3B81-7A4E-AC3A-25D3D3D0E77E}" type="slidenum">
              <a:rPr lang="en-US" smtClean="0">
                <a:latin typeface="Times New Roman" charset="0"/>
              </a:rPr>
              <a:pPr/>
              <a:t>41</a:t>
            </a:fld>
            <a:endParaRPr lang="en-US" smtClean="0">
              <a:latin typeface="Times New Roman" charset="0"/>
            </a:endParaRPr>
          </a:p>
        </p:txBody>
      </p:sp>
      <p:sp>
        <p:nvSpPr>
          <p:cNvPr id="55299" name="Rectangle 2"/>
          <p:cNvSpPr>
            <a:spLocks noGrp="1" noChangeArrowheads="1"/>
          </p:cNvSpPr>
          <p:nvPr>
            <p:ph type="title"/>
          </p:nvPr>
        </p:nvSpPr>
        <p:spPr>
          <a:xfrm>
            <a:off x="609600" y="762000"/>
            <a:ext cx="7848600" cy="838200"/>
          </a:xfrm>
        </p:spPr>
        <p:txBody>
          <a:bodyPr/>
          <a:lstStyle/>
          <a:p>
            <a:pPr eaLnBrk="1" hangingPunct="1"/>
            <a:r>
              <a:rPr lang="en-US">
                <a:latin typeface="Times-Roman" charset="0"/>
              </a:rPr>
              <a:t>mkdir</a:t>
            </a:r>
            <a:r>
              <a:rPr lang="en-US"/>
              <a:t> Race Condition</a:t>
            </a:r>
          </a:p>
        </p:txBody>
      </p:sp>
      <p:sp>
        <p:nvSpPr>
          <p:cNvPr id="55300" name="Rectangle 3"/>
          <p:cNvSpPr>
            <a:spLocks noChangeArrowheads="1"/>
          </p:cNvSpPr>
          <p:nvPr/>
        </p:nvSpPr>
        <p:spPr bwMode="auto">
          <a:xfrm>
            <a:off x="685800" y="1905000"/>
            <a:ext cx="7924800" cy="12192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sz="3200" dirty="0" err="1">
                <a:latin typeface="Times-Roman" charset="0"/>
              </a:rPr>
              <a:t>mkdir</a:t>
            </a:r>
            <a:r>
              <a:rPr lang="en-US" sz="3200" dirty="0"/>
              <a:t> creates new directory</a:t>
            </a:r>
          </a:p>
          <a:p>
            <a:pPr marL="342900" indent="-342900">
              <a:lnSpc>
                <a:spcPct val="85000"/>
              </a:lnSpc>
              <a:spcBef>
                <a:spcPct val="20000"/>
              </a:spcBef>
              <a:spcAft>
                <a:spcPts val="600"/>
              </a:spcAft>
              <a:buClr>
                <a:schemeClr val="accent2"/>
              </a:buClr>
              <a:buSzPct val="75000"/>
              <a:buFont typeface="Wingdings" charset="2"/>
              <a:buChar char="q"/>
            </a:pPr>
            <a:r>
              <a:rPr lang="en-US" sz="3200" dirty="0"/>
              <a:t>How </a:t>
            </a:r>
            <a:r>
              <a:rPr lang="en-US" sz="3200" dirty="0" err="1">
                <a:latin typeface="Times-Roman" charset="0"/>
              </a:rPr>
              <a:t>mkdir</a:t>
            </a:r>
            <a:r>
              <a:rPr lang="en-US" sz="3200" dirty="0"/>
              <a:t> is supposed to work</a:t>
            </a:r>
          </a:p>
        </p:txBody>
      </p:sp>
      <p:sp>
        <p:nvSpPr>
          <p:cNvPr id="196613" name="Rectangle 5"/>
          <p:cNvSpPr>
            <a:spLocks noChangeArrowheads="1"/>
          </p:cNvSpPr>
          <p:nvPr/>
        </p:nvSpPr>
        <p:spPr bwMode="auto">
          <a:xfrm>
            <a:off x="5257800" y="4102100"/>
            <a:ext cx="1416050" cy="800100"/>
          </a:xfrm>
          <a:prstGeom prst="rect">
            <a:avLst/>
          </a:prstGeom>
          <a:noFill/>
          <a:ln w="9525">
            <a:noFill/>
            <a:miter lim="800000"/>
            <a:headEnd/>
            <a:tailEnd/>
          </a:ln>
        </p:spPr>
        <p:txBody>
          <a:bodyPr wrap="none">
            <a:prstTxWarp prst="textNoShape">
              <a:avLst/>
            </a:prstTxWarp>
            <a:spAutoFit/>
          </a:bodyPr>
          <a:lstStyle/>
          <a:p>
            <a:r>
              <a:rPr lang="en-US" sz="2000"/>
              <a:t>1. Allocate</a:t>
            </a:r>
          </a:p>
          <a:p>
            <a:r>
              <a:rPr lang="en-US" sz="2000"/>
              <a:t>   space</a:t>
            </a:r>
          </a:p>
        </p:txBody>
      </p:sp>
      <p:sp>
        <p:nvSpPr>
          <p:cNvPr id="196615" name="Rectangle 7"/>
          <p:cNvSpPr>
            <a:spLocks noChangeArrowheads="1"/>
          </p:cNvSpPr>
          <p:nvPr/>
        </p:nvSpPr>
        <p:spPr bwMode="auto">
          <a:xfrm>
            <a:off x="5181600" y="4038600"/>
            <a:ext cx="1600200" cy="914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6616" name="Line 8"/>
          <p:cNvSpPr>
            <a:spLocks noChangeShapeType="1"/>
          </p:cNvSpPr>
          <p:nvPr/>
        </p:nvSpPr>
        <p:spPr bwMode="auto">
          <a:xfrm>
            <a:off x="2895600" y="4292600"/>
            <a:ext cx="2286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96617" name="Rectangle 9"/>
          <p:cNvSpPr>
            <a:spLocks noChangeArrowheads="1"/>
          </p:cNvSpPr>
          <p:nvPr/>
        </p:nvSpPr>
        <p:spPr bwMode="auto">
          <a:xfrm>
            <a:off x="3538538" y="3886200"/>
            <a:ext cx="804862"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mkdir</a:t>
            </a:r>
          </a:p>
        </p:txBody>
      </p:sp>
      <p:sp>
        <p:nvSpPr>
          <p:cNvPr id="196618" name="Line 10"/>
          <p:cNvSpPr>
            <a:spLocks noChangeShapeType="1"/>
          </p:cNvSpPr>
          <p:nvPr/>
        </p:nvSpPr>
        <p:spPr bwMode="auto">
          <a:xfrm flipH="1">
            <a:off x="2895600" y="4724400"/>
            <a:ext cx="2286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96619" name="Rectangle 11"/>
          <p:cNvSpPr>
            <a:spLocks noChangeArrowheads="1"/>
          </p:cNvSpPr>
          <p:nvPr/>
        </p:nvSpPr>
        <p:spPr bwMode="auto">
          <a:xfrm>
            <a:off x="3200400" y="4724400"/>
            <a:ext cx="1666875" cy="800100"/>
          </a:xfrm>
          <a:prstGeom prst="rect">
            <a:avLst/>
          </a:prstGeom>
          <a:noFill/>
          <a:ln w="9525">
            <a:noFill/>
            <a:miter lim="800000"/>
            <a:headEnd/>
            <a:tailEnd/>
          </a:ln>
        </p:spPr>
        <p:txBody>
          <a:bodyPr wrap="none">
            <a:prstTxWarp prst="textNoShape">
              <a:avLst/>
            </a:prstTxWarp>
            <a:spAutoFit/>
          </a:bodyPr>
          <a:lstStyle/>
          <a:p>
            <a:r>
              <a:rPr lang="en-US" sz="2000"/>
              <a:t>2. Transfer</a:t>
            </a:r>
          </a:p>
          <a:p>
            <a:r>
              <a:rPr lang="en-US" sz="2000"/>
              <a:t>    ownership</a:t>
            </a:r>
          </a:p>
        </p:txBody>
      </p:sp>
      <p:pic>
        <p:nvPicPr>
          <p:cNvPr id="55307" name="Picture 18" descr="alice3Rev.tiff                                                 0010273EMacintosh HD                   BC93A1CC:"/>
          <p:cNvPicPr>
            <a:picLocks noChangeAspect="1" noChangeArrowheads="1"/>
          </p:cNvPicPr>
          <p:nvPr/>
        </p:nvPicPr>
        <p:blipFill>
          <a:blip r:embed="rId3"/>
          <a:srcRect/>
          <a:stretch>
            <a:fillRect/>
          </a:stretch>
        </p:blipFill>
        <p:spPr bwMode="auto">
          <a:xfrm>
            <a:off x="1949450" y="3581400"/>
            <a:ext cx="946150" cy="162401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6"/>
                                        </p:tgtEl>
                                        <p:attrNameLst>
                                          <p:attrName>style.visibility</p:attrName>
                                        </p:attrNameLst>
                                      </p:cBhvr>
                                      <p:to>
                                        <p:strVal val="visible"/>
                                      </p:to>
                                    </p:set>
                                    <p:anim calcmode="lin" valueType="num">
                                      <p:cBhvr additive="base">
                                        <p:cTn id="7" dur="500" fill="hold"/>
                                        <p:tgtEl>
                                          <p:spTgt spid="196616"/>
                                        </p:tgtEl>
                                        <p:attrNameLst>
                                          <p:attrName>ppt_x</p:attrName>
                                        </p:attrNameLst>
                                      </p:cBhvr>
                                      <p:tavLst>
                                        <p:tav tm="0">
                                          <p:val>
                                            <p:strVal val="0-#ppt_w/2"/>
                                          </p:val>
                                        </p:tav>
                                        <p:tav tm="100000">
                                          <p:val>
                                            <p:strVal val="#ppt_x"/>
                                          </p:val>
                                        </p:tav>
                                      </p:tavLst>
                                    </p:anim>
                                    <p:anim calcmode="lin" valueType="num">
                                      <p:cBhvr additive="base">
                                        <p:cTn id="8" dur="500" fill="hold"/>
                                        <p:tgtEl>
                                          <p:spTgt spid="1966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96617"/>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96615"/>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966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96618"/>
                                        </p:tgtEl>
                                        <p:attrNameLst>
                                          <p:attrName>style.visibility</p:attrName>
                                        </p:attrNameLst>
                                      </p:cBhvr>
                                      <p:to>
                                        <p:strVal val="visible"/>
                                      </p:to>
                                    </p:set>
                                    <p:anim calcmode="lin" valueType="num">
                                      <p:cBhvr additive="base">
                                        <p:cTn id="22" dur="500" fill="hold"/>
                                        <p:tgtEl>
                                          <p:spTgt spid="196618"/>
                                        </p:tgtEl>
                                        <p:attrNameLst>
                                          <p:attrName>ppt_x</p:attrName>
                                        </p:attrNameLst>
                                      </p:cBhvr>
                                      <p:tavLst>
                                        <p:tav tm="0">
                                          <p:val>
                                            <p:strVal val="1+#ppt_w/2"/>
                                          </p:val>
                                        </p:tav>
                                        <p:tav tm="100000">
                                          <p:val>
                                            <p:strVal val="#ppt_x"/>
                                          </p:val>
                                        </p:tav>
                                      </p:tavLst>
                                    </p:anim>
                                    <p:anim calcmode="lin" valueType="num">
                                      <p:cBhvr additive="base">
                                        <p:cTn id="23" dur="500" fill="hold"/>
                                        <p:tgtEl>
                                          <p:spTgt spid="1966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Arrow"/>
                                        </p:tgtEl>
                                      </p:cMediaNode>
                                    </p:audio>
                                  </p:sub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96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autoUpdateAnimBg="0"/>
      <p:bldP spid="196615" grpId="0" animBg="1"/>
      <p:bldP spid="196616" grpId="0" animBg="1"/>
      <p:bldP spid="196617" grpId="0" autoUpdateAnimBg="0"/>
      <p:bldP spid="196618" grpId="0" animBg="1"/>
      <p:bldP spid="19661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A527FB1-B9B4-4C46-A596-5030F99865C4}" type="slidenum">
              <a:rPr lang="en-US" smtClean="0">
                <a:latin typeface="Times New Roman" charset="0"/>
              </a:rPr>
              <a:pPr/>
              <a:t>42</a:t>
            </a:fld>
            <a:endParaRPr lang="en-US" smtClean="0">
              <a:latin typeface="Times New Roman" charset="0"/>
            </a:endParaRPr>
          </a:p>
        </p:txBody>
      </p:sp>
      <p:sp>
        <p:nvSpPr>
          <p:cNvPr id="197645" name="Rectangle 13"/>
          <p:cNvSpPr>
            <a:spLocks noChangeArrowheads="1"/>
          </p:cNvSpPr>
          <p:nvPr/>
        </p:nvSpPr>
        <p:spPr bwMode="auto">
          <a:xfrm>
            <a:off x="4876800" y="3962400"/>
            <a:ext cx="2286000" cy="990600"/>
          </a:xfrm>
          <a:prstGeom prst="rect">
            <a:avLst/>
          </a:prstGeom>
          <a:solidFill>
            <a:srgbClr val="FF180C"/>
          </a:solidFill>
          <a:ln w="9525">
            <a:solidFill>
              <a:srgbClr val="FF0000"/>
            </a:solidFill>
            <a:miter lim="800000"/>
            <a:headEnd/>
            <a:tailEnd/>
          </a:ln>
        </p:spPr>
        <p:txBody>
          <a:bodyPr wrap="none" anchor="ctr">
            <a:prstTxWarp prst="textNoShape">
              <a:avLst/>
            </a:prstTxWarp>
          </a:bodyPr>
          <a:lstStyle/>
          <a:p>
            <a:endParaRPr lang="en-US"/>
          </a:p>
        </p:txBody>
      </p:sp>
      <p:sp>
        <p:nvSpPr>
          <p:cNvPr id="56324" name="Rectangle 2"/>
          <p:cNvSpPr>
            <a:spLocks noGrp="1" noChangeArrowheads="1"/>
          </p:cNvSpPr>
          <p:nvPr>
            <p:ph type="title"/>
          </p:nvPr>
        </p:nvSpPr>
        <p:spPr>
          <a:xfrm>
            <a:off x="685800" y="304800"/>
            <a:ext cx="7772400" cy="914400"/>
          </a:xfrm>
        </p:spPr>
        <p:txBody>
          <a:bodyPr/>
          <a:lstStyle/>
          <a:p>
            <a:pPr eaLnBrk="1" hangingPunct="1"/>
            <a:r>
              <a:rPr lang="en-US">
                <a:latin typeface="Times-Roman" charset="0"/>
              </a:rPr>
              <a:t>mkdir</a:t>
            </a:r>
            <a:r>
              <a:rPr lang="en-US"/>
              <a:t> Attack</a:t>
            </a:r>
          </a:p>
        </p:txBody>
      </p:sp>
      <p:sp>
        <p:nvSpPr>
          <p:cNvPr id="197635" name="Rectangle 3"/>
          <p:cNvSpPr>
            <a:spLocks noChangeArrowheads="1"/>
          </p:cNvSpPr>
          <p:nvPr/>
        </p:nvSpPr>
        <p:spPr bwMode="auto">
          <a:xfrm>
            <a:off x="685800" y="5105400"/>
            <a:ext cx="7848600" cy="11430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3200"/>
              <a:t>Not really a “race”</a:t>
            </a:r>
          </a:p>
          <a:p>
            <a:pPr marL="742950" lvl="1" indent="-285750">
              <a:lnSpc>
                <a:spcPct val="85000"/>
              </a:lnSpc>
              <a:spcBef>
                <a:spcPct val="20000"/>
              </a:spcBef>
              <a:buClr>
                <a:schemeClr val="accent2"/>
              </a:buClr>
              <a:buSzPct val="95000"/>
              <a:buFontTx/>
              <a:buChar char="o"/>
            </a:pPr>
            <a:r>
              <a:rPr lang="en-US" sz="2800">
                <a:ea typeface="ＭＳ Ｐゴシック" charset="-128"/>
                <a:cs typeface="ＭＳ Ｐゴシック" charset="-128"/>
              </a:rPr>
              <a:t>But attacker’s timing is critical</a:t>
            </a:r>
            <a:endParaRPr lang="en-US" sz="2800">
              <a:solidFill>
                <a:schemeClr val="accent2"/>
              </a:solidFill>
              <a:ea typeface="ＭＳ Ｐゴシック" charset="-128"/>
              <a:cs typeface="ＭＳ Ｐゴシック" charset="-128"/>
            </a:endParaRPr>
          </a:p>
        </p:txBody>
      </p:sp>
      <p:sp>
        <p:nvSpPr>
          <p:cNvPr id="197637" name="Rectangle 5"/>
          <p:cNvSpPr>
            <a:spLocks noChangeArrowheads="1"/>
          </p:cNvSpPr>
          <p:nvPr/>
        </p:nvSpPr>
        <p:spPr bwMode="auto">
          <a:xfrm>
            <a:off x="5257800" y="2349500"/>
            <a:ext cx="1416050" cy="800100"/>
          </a:xfrm>
          <a:prstGeom prst="rect">
            <a:avLst/>
          </a:prstGeom>
          <a:noFill/>
          <a:ln w="9525">
            <a:noFill/>
            <a:miter lim="800000"/>
            <a:headEnd/>
            <a:tailEnd/>
          </a:ln>
        </p:spPr>
        <p:txBody>
          <a:bodyPr wrap="none">
            <a:prstTxWarp prst="textNoShape">
              <a:avLst/>
            </a:prstTxWarp>
            <a:spAutoFit/>
          </a:bodyPr>
          <a:lstStyle/>
          <a:p>
            <a:r>
              <a:rPr lang="en-US" sz="2000"/>
              <a:t>1. Allocate</a:t>
            </a:r>
          </a:p>
          <a:p>
            <a:r>
              <a:rPr lang="en-US" sz="2000"/>
              <a:t>   space</a:t>
            </a:r>
          </a:p>
        </p:txBody>
      </p:sp>
      <p:sp>
        <p:nvSpPr>
          <p:cNvPr id="197639" name="Rectangle 7"/>
          <p:cNvSpPr>
            <a:spLocks noChangeArrowheads="1"/>
          </p:cNvSpPr>
          <p:nvPr/>
        </p:nvSpPr>
        <p:spPr bwMode="auto">
          <a:xfrm>
            <a:off x="5181600" y="2286000"/>
            <a:ext cx="1600200" cy="914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7640" name="Line 8"/>
          <p:cNvSpPr>
            <a:spLocks noChangeShapeType="1"/>
          </p:cNvSpPr>
          <p:nvPr/>
        </p:nvSpPr>
        <p:spPr bwMode="auto">
          <a:xfrm flipV="1">
            <a:off x="2895600" y="2540000"/>
            <a:ext cx="2286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97641" name="Rectangle 9"/>
          <p:cNvSpPr>
            <a:spLocks noChangeArrowheads="1"/>
          </p:cNvSpPr>
          <p:nvPr/>
        </p:nvSpPr>
        <p:spPr bwMode="auto">
          <a:xfrm>
            <a:off x="3581400" y="2133600"/>
            <a:ext cx="80486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mkdir</a:t>
            </a:r>
          </a:p>
        </p:txBody>
      </p:sp>
      <p:sp>
        <p:nvSpPr>
          <p:cNvPr id="197642" name="Line 10"/>
          <p:cNvSpPr>
            <a:spLocks noChangeShapeType="1"/>
          </p:cNvSpPr>
          <p:nvPr/>
        </p:nvSpPr>
        <p:spPr bwMode="auto">
          <a:xfrm flipH="1">
            <a:off x="2895600" y="2971800"/>
            <a:ext cx="2286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97643" name="Rectangle 11"/>
          <p:cNvSpPr>
            <a:spLocks noChangeArrowheads="1"/>
          </p:cNvSpPr>
          <p:nvPr/>
        </p:nvSpPr>
        <p:spPr bwMode="auto">
          <a:xfrm>
            <a:off x="3200400" y="2971800"/>
            <a:ext cx="1666875" cy="800100"/>
          </a:xfrm>
          <a:prstGeom prst="rect">
            <a:avLst/>
          </a:prstGeom>
          <a:noFill/>
          <a:ln w="9525">
            <a:noFill/>
            <a:miter lim="800000"/>
            <a:headEnd/>
            <a:tailEnd/>
          </a:ln>
        </p:spPr>
        <p:txBody>
          <a:bodyPr wrap="none">
            <a:prstTxWarp prst="textNoShape">
              <a:avLst/>
            </a:prstTxWarp>
            <a:spAutoFit/>
          </a:bodyPr>
          <a:lstStyle/>
          <a:p>
            <a:r>
              <a:rPr lang="en-US" sz="2000"/>
              <a:t>3. Transfer</a:t>
            </a:r>
          </a:p>
          <a:p>
            <a:r>
              <a:rPr lang="en-US" sz="2000"/>
              <a:t>    ownership</a:t>
            </a:r>
          </a:p>
        </p:txBody>
      </p:sp>
      <p:sp>
        <p:nvSpPr>
          <p:cNvPr id="197644" name="Rectangle 12"/>
          <p:cNvSpPr>
            <a:spLocks noChangeArrowheads="1"/>
          </p:cNvSpPr>
          <p:nvPr/>
        </p:nvSpPr>
        <p:spPr bwMode="auto">
          <a:xfrm>
            <a:off x="4953000" y="4038600"/>
            <a:ext cx="2097088" cy="800100"/>
          </a:xfrm>
          <a:prstGeom prst="rect">
            <a:avLst/>
          </a:prstGeom>
          <a:noFill/>
          <a:ln w="9525">
            <a:noFill/>
            <a:miter lim="800000"/>
            <a:headEnd/>
            <a:tailEnd/>
          </a:ln>
        </p:spPr>
        <p:txBody>
          <a:bodyPr wrap="none">
            <a:prstTxWarp prst="textNoShape">
              <a:avLst/>
            </a:prstTxWarp>
            <a:spAutoFit/>
          </a:bodyPr>
          <a:lstStyle/>
          <a:p>
            <a:r>
              <a:rPr lang="en-US" sz="2000"/>
              <a:t>2. Create link to</a:t>
            </a:r>
          </a:p>
          <a:p>
            <a:r>
              <a:rPr lang="en-US" sz="2000"/>
              <a:t>    password file</a:t>
            </a:r>
            <a:endParaRPr lang="en-US"/>
          </a:p>
        </p:txBody>
      </p:sp>
      <p:sp>
        <p:nvSpPr>
          <p:cNvPr id="197646" name="Line 14"/>
          <p:cNvSpPr>
            <a:spLocks noChangeShapeType="1"/>
          </p:cNvSpPr>
          <p:nvPr/>
        </p:nvSpPr>
        <p:spPr bwMode="auto">
          <a:xfrm flipV="1">
            <a:off x="6019800" y="3200400"/>
            <a:ext cx="0" cy="762000"/>
          </a:xfrm>
          <a:prstGeom prst="line">
            <a:avLst/>
          </a:prstGeom>
          <a:noFill/>
          <a:ln w="50800">
            <a:solidFill>
              <a:srgbClr val="FF0000"/>
            </a:solidFill>
            <a:round/>
            <a:headEnd/>
            <a:tailEnd type="triangle" w="med" len="med"/>
          </a:ln>
        </p:spPr>
        <p:txBody>
          <a:bodyPr wrap="none" anchor="ctr">
            <a:prstTxWarp prst="textNoShape">
              <a:avLst/>
            </a:prstTxWarp>
          </a:bodyPr>
          <a:lstStyle/>
          <a:p>
            <a:endParaRPr lang="en-US"/>
          </a:p>
        </p:txBody>
      </p:sp>
      <p:sp>
        <p:nvSpPr>
          <p:cNvPr id="56334" name="Rectangle 15"/>
          <p:cNvSpPr>
            <a:spLocks noChangeArrowheads="1"/>
          </p:cNvSpPr>
          <p:nvPr/>
        </p:nvSpPr>
        <p:spPr bwMode="auto">
          <a:xfrm>
            <a:off x="685800" y="1371600"/>
            <a:ext cx="76962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The </a:t>
            </a:r>
            <a:r>
              <a:rPr lang="en-US" sz="3200">
                <a:latin typeface="Times-Roman" charset="0"/>
              </a:rPr>
              <a:t>mkdir</a:t>
            </a:r>
            <a:r>
              <a:rPr lang="en-US" sz="3200"/>
              <a:t> </a:t>
            </a:r>
            <a:r>
              <a:rPr lang="en-US" sz="3200" b="1">
                <a:solidFill>
                  <a:schemeClr val="accent2"/>
                </a:solidFill>
              </a:rPr>
              <a:t>race condition</a:t>
            </a:r>
            <a:endParaRPr lang="en-US" sz="3200">
              <a:solidFill>
                <a:schemeClr val="accent2"/>
              </a:solidFill>
            </a:endParaRPr>
          </a:p>
        </p:txBody>
      </p:sp>
      <p:sp>
        <p:nvSpPr>
          <p:cNvPr id="197650" name="Rectangle 18"/>
          <p:cNvSpPr>
            <a:spLocks noChangeArrowheads="1"/>
          </p:cNvSpPr>
          <p:nvPr/>
        </p:nvSpPr>
        <p:spPr bwMode="auto">
          <a:xfrm>
            <a:off x="4876800" y="3962400"/>
            <a:ext cx="2286000" cy="990600"/>
          </a:xfrm>
          <a:prstGeom prst="rect">
            <a:avLst/>
          </a:prstGeom>
          <a:solidFill>
            <a:schemeClr val="bg1">
              <a:alpha val="0"/>
            </a:schemeClr>
          </a:solidFill>
          <a:ln w="31750">
            <a:solidFill>
              <a:schemeClr val="tx1"/>
            </a:solidFill>
            <a:miter lim="800000"/>
            <a:headEnd/>
            <a:tailEnd/>
          </a:ln>
        </p:spPr>
        <p:txBody>
          <a:bodyPr wrap="none" anchor="ctr">
            <a:prstTxWarp prst="textNoShape">
              <a:avLst/>
            </a:prstTxWarp>
          </a:bodyPr>
          <a:lstStyle/>
          <a:p>
            <a:endParaRPr lang="en-US"/>
          </a:p>
        </p:txBody>
      </p:sp>
      <p:pic>
        <p:nvPicPr>
          <p:cNvPr id="56336" name="Picture 20" descr="deedum2.tiff                                                   0010273EMacintosh HD                   BC93A1CC:"/>
          <p:cNvPicPr>
            <a:picLocks noChangeAspect="1" noChangeArrowheads="1"/>
          </p:cNvPicPr>
          <p:nvPr/>
        </p:nvPicPr>
        <p:blipFill>
          <a:blip r:embed="rId3"/>
          <a:srcRect/>
          <a:stretch>
            <a:fillRect/>
          </a:stretch>
        </p:blipFill>
        <p:spPr bwMode="auto">
          <a:xfrm>
            <a:off x="1782763" y="2133600"/>
            <a:ext cx="1112837" cy="1371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40"/>
                                        </p:tgtEl>
                                        <p:attrNameLst>
                                          <p:attrName>style.visibility</p:attrName>
                                        </p:attrNameLst>
                                      </p:cBhvr>
                                      <p:to>
                                        <p:strVal val="visible"/>
                                      </p:to>
                                    </p:set>
                                    <p:anim calcmode="lin" valueType="num">
                                      <p:cBhvr additive="base">
                                        <p:cTn id="7" dur="500" fill="hold"/>
                                        <p:tgtEl>
                                          <p:spTgt spid="197640"/>
                                        </p:tgtEl>
                                        <p:attrNameLst>
                                          <p:attrName>ppt_x</p:attrName>
                                        </p:attrNameLst>
                                      </p:cBhvr>
                                      <p:tavLst>
                                        <p:tav tm="0">
                                          <p:val>
                                            <p:strVal val="0-#ppt_w/2"/>
                                          </p:val>
                                        </p:tav>
                                        <p:tav tm="100000">
                                          <p:val>
                                            <p:strVal val="#ppt_x"/>
                                          </p:val>
                                        </p:tav>
                                      </p:tavLst>
                                    </p:anim>
                                    <p:anim calcmode="lin" valueType="num">
                                      <p:cBhvr additive="base">
                                        <p:cTn id="8" dur="500" fill="hold"/>
                                        <p:tgtEl>
                                          <p:spTgt spid="1976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97641"/>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97639"/>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9763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97646"/>
                                        </p:tgtEl>
                                        <p:attrNameLst>
                                          <p:attrName>style.visibility</p:attrName>
                                        </p:attrNameLst>
                                      </p:cBhvr>
                                      <p:to>
                                        <p:strVal val="visible"/>
                                      </p:to>
                                    </p:set>
                                    <p:anim calcmode="lin" valueType="num">
                                      <p:cBhvr additive="base">
                                        <p:cTn id="22" dur="500" fill="hold"/>
                                        <p:tgtEl>
                                          <p:spTgt spid="197646"/>
                                        </p:tgtEl>
                                        <p:attrNameLst>
                                          <p:attrName>ppt_x</p:attrName>
                                        </p:attrNameLst>
                                      </p:cBhvr>
                                      <p:tavLst>
                                        <p:tav tm="0">
                                          <p:val>
                                            <p:strVal val="#ppt_x"/>
                                          </p:val>
                                        </p:tav>
                                        <p:tav tm="100000">
                                          <p:val>
                                            <p:strVal val="#ppt_x"/>
                                          </p:val>
                                        </p:tav>
                                      </p:tavLst>
                                    </p:anim>
                                    <p:anim calcmode="lin" valueType="num">
                                      <p:cBhvr additive="base">
                                        <p:cTn id="23" dur="500" fill="hold"/>
                                        <p:tgtEl>
                                          <p:spTgt spid="19764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Arrow"/>
                                        </p:tgtEl>
                                      </p:cMediaNode>
                                    </p:audio>
                                  </p:sub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9765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197645"/>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1976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7642"/>
                                        </p:tgtEl>
                                        <p:attrNameLst>
                                          <p:attrName>style.visibility</p:attrName>
                                        </p:attrNameLst>
                                      </p:cBhvr>
                                      <p:to>
                                        <p:strVal val="visible"/>
                                      </p:to>
                                    </p:set>
                                    <p:anim calcmode="lin" valueType="num">
                                      <p:cBhvr additive="base">
                                        <p:cTn id="37" dur="500" fill="hold"/>
                                        <p:tgtEl>
                                          <p:spTgt spid="197642"/>
                                        </p:tgtEl>
                                        <p:attrNameLst>
                                          <p:attrName>ppt_x</p:attrName>
                                        </p:attrNameLst>
                                      </p:cBhvr>
                                      <p:tavLst>
                                        <p:tav tm="0">
                                          <p:val>
                                            <p:strVal val="1+#ppt_w/2"/>
                                          </p:val>
                                        </p:tav>
                                        <p:tav tm="100000">
                                          <p:val>
                                            <p:strVal val="#ppt_x"/>
                                          </p:val>
                                        </p:tav>
                                      </p:tavLst>
                                    </p:anim>
                                    <p:anim calcmode="lin" valueType="num">
                                      <p:cBhvr additive="base">
                                        <p:cTn id="38" dur="500" fill="hold"/>
                                        <p:tgtEl>
                                          <p:spTgt spid="1976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Arrow"/>
                                        </p:tgtEl>
                                      </p:cMediaNode>
                                    </p:audio>
                                  </p:sub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9764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97635">
                                            <p:txEl>
                                              <p:pRg st="0" end="0"/>
                                            </p:txEl>
                                          </p:spTgt>
                                        </p:tgtEl>
                                        <p:attrNameLst>
                                          <p:attrName>style.visibility</p:attrName>
                                        </p:attrNameLst>
                                      </p:cBhvr>
                                      <p:to>
                                        <p:strVal val="visible"/>
                                      </p:to>
                                    </p:set>
                                    <p:animEffect transition="in" filter="box(out)">
                                      <p:cBhvr>
                                        <p:cTn id="46" dur="500"/>
                                        <p:tgtEl>
                                          <p:spTgt spid="197635">
                                            <p:txEl>
                                              <p:pRg st="0" end="0"/>
                                            </p:txEl>
                                          </p:spTgt>
                                        </p:tgtEl>
                                      </p:cBhvr>
                                    </p:animEffect>
                                  </p:childTnLst>
                                </p:cTn>
                              </p:par>
                              <p:par>
                                <p:cTn id="47" presetID="4" presetClass="entr" presetSubtype="32" fill="hold" grpId="0" nodeType="withEffect">
                                  <p:stCondLst>
                                    <p:cond delay="0"/>
                                  </p:stCondLst>
                                  <p:childTnLst>
                                    <p:set>
                                      <p:cBhvr>
                                        <p:cTn id="48" dur="1" fill="hold">
                                          <p:stCondLst>
                                            <p:cond delay="0"/>
                                          </p:stCondLst>
                                        </p:cTn>
                                        <p:tgtEl>
                                          <p:spTgt spid="197635">
                                            <p:txEl>
                                              <p:pRg st="1" end="1"/>
                                            </p:txEl>
                                          </p:spTgt>
                                        </p:tgtEl>
                                        <p:attrNameLst>
                                          <p:attrName>style.visibility</p:attrName>
                                        </p:attrNameLst>
                                      </p:cBhvr>
                                      <p:to>
                                        <p:strVal val="visible"/>
                                      </p:to>
                                    </p:set>
                                    <p:animEffect transition="in" filter="box(out)">
                                      <p:cBhvr>
                                        <p:cTn id="49" dur="500"/>
                                        <p:tgtEl>
                                          <p:spTgt spid="197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5" grpId="0" animBg="1"/>
      <p:bldP spid="197635" grpId="0" build="p" autoUpdateAnimBg="0"/>
      <p:bldP spid="197637" grpId="0" autoUpdateAnimBg="0"/>
      <p:bldP spid="197639" grpId="0" animBg="1"/>
      <p:bldP spid="197640" grpId="0" animBg="1"/>
      <p:bldP spid="197641" grpId="0" autoUpdateAnimBg="0"/>
      <p:bldP spid="197642" grpId="0" animBg="1"/>
      <p:bldP spid="197643" grpId="0" autoUpdateAnimBg="0"/>
      <p:bldP spid="197644" grpId="0" autoUpdateAnimBg="0"/>
      <p:bldP spid="197646" grpId="0" animBg="1"/>
      <p:bldP spid="19765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BAF32AF-C148-4146-B028-57D16C9B088E}" type="slidenum">
              <a:rPr lang="en-US" smtClean="0">
                <a:latin typeface="Times New Roman" charset="0"/>
              </a:rPr>
              <a:pPr/>
              <a:t>43</a:t>
            </a:fld>
            <a:endParaRPr lang="en-US" smtClean="0">
              <a:latin typeface="Times New Roman" charset="0"/>
            </a:endParaRPr>
          </a:p>
        </p:txBody>
      </p:sp>
      <p:sp>
        <p:nvSpPr>
          <p:cNvPr id="57347" name="Rectangle 2"/>
          <p:cNvSpPr>
            <a:spLocks noGrp="1" noChangeArrowheads="1"/>
          </p:cNvSpPr>
          <p:nvPr>
            <p:ph type="title"/>
          </p:nvPr>
        </p:nvSpPr>
        <p:spPr>
          <a:xfrm>
            <a:off x="685800" y="457200"/>
            <a:ext cx="7772400" cy="1143000"/>
          </a:xfrm>
        </p:spPr>
        <p:txBody>
          <a:bodyPr/>
          <a:lstStyle/>
          <a:p>
            <a:pPr eaLnBrk="1" hangingPunct="1"/>
            <a:r>
              <a:rPr lang="en-US"/>
              <a:t>Race Conditions</a:t>
            </a:r>
          </a:p>
        </p:txBody>
      </p:sp>
      <p:sp>
        <p:nvSpPr>
          <p:cNvPr id="57348" name="Rectangle 3"/>
          <p:cNvSpPr>
            <a:spLocks noGrp="1" noChangeArrowheads="1"/>
          </p:cNvSpPr>
          <p:nvPr>
            <p:ph type="body" idx="1"/>
          </p:nvPr>
        </p:nvSpPr>
        <p:spPr>
          <a:xfrm>
            <a:off x="685800" y="1752600"/>
            <a:ext cx="7772400" cy="4419600"/>
          </a:xfrm>
        </p:spPr>
        <p:txBody>
          <a:bodyPr/>
          <a:lstStyle/>
          <a:p>
            <a:pPr eaLnBrk="1" hangingPunct="1">
              <a:lnSpc>
                <a:spcPct val="90000"/>
              </a:lnSpc>
              <a:spcAft>
                <a:spcPts val="600"/>
              </a:spcAft>
            </a:pPr>
            <a:r>
              <a:rPr lang="en-US" sz="2800" dirty="0"/>
              <a:t>Race conditions are common</a:t>
            </a:r>
          </a:p>
          <a:p>
            <a:pPr eaLnBrk="1" hangingPunct="1">
              <a:lnSpc>
                <a:spcPct val="90000"/>
              </a:lnSpc>
              <a:spcAft>
                <a:spcPts val="600"/>
              </a:spcAft>
            </a:pPr>
            <a:r>
              <a:rPr lang="en-US" sz="2800" dirty="0"/>
              <a:t>Race conditions may be more prevalent than buffer overflows</a:t>
            </a:r>
          </a:p>
          <a:p>
            <a:pPr eaLnBrk="1" hangingPunct="1">
              <a:lnSpc>
                <a:spcPct val="90000"/>
              </a:lnSpc>
              <a:spcAft>
                <a:spcPts val="600"/>
              </a:spcAft>
            </a:pPr>
            <a:r>
              <a:rPr lang="en-US" sz="2800" dirty="0"/>
              <a:t>But race conditions harder to exploit</a:t>
            </a:r>
          </a:p>
          <a:p>
            <a:pPr lvl="1" eaLnBrk="1" hangingPunct="1">
              <a:lnSpc>
                <a:spcPct val="90000"/>
              </a:lnSpc>
              <a:spcAft>
                <a:spcPts val="600"/>
              </a:spcAft>
            </a:pPr>
            <a:r>
              <a:rPr lang="en-US" sz="2400" dirty="0"/>
              <a:t>Buffer overflow is “low hanging fruit” today</a:t>
            </a:r>
          </a:p>
          <a:p>
            <a:pPr eaLnBrk="1" hangingPunct="1">
              <a:lnSpc>
                <a:spcPct val="90000"/>
              </a:lnSpc>
              <a:spcAft>
                <a:spcPts val="600"/>
              </a:spcAft>
            </a:pPr>
            <a:r>
              <a:rPr lang="en-US" sz="2800" dirty="0"/>
              <a:t>To prevent race conditions, make security-critical processes atomic</a:t>
            </a:r>
          </a:p>
          <a:p>
            <a:pPr lvl="1" eaLnBrk="1" hangingPunct="1">
              <a:lnSpc>
                <a:spcPct val="90000"/>
              </a:lnSpc>
              <a:spcAft>
                <a:spcPts val="600"/>
              </a:spcAft>
            </a:pPr>
            <a:r>
              <a:rPr lang="en-US" sz="2400" dirty="0"/>
              <a:t>Occur all at once, not in stages</a:t>
            </a:r>
          </a:p>
          <a:p>
            <a:pPr lvl="1" eaLnBrk="1" hangingPunct="1">
              <a:lnSpc>
                <a:spcPct val="90000"/>
              </a:lnSpc>
              <a:spcAft>
                <a:spcPts val="600"/>
              </a:spcAft>
            </a:pPr>
            <a:r>
              <a:rPr lang="en-US" sz="2400" dirty="0"/>
              <a:t>Not always easy to accomplish in practice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0F858B8-7044-0849-BA9B-8556FE579C8D}" type="slidenum">
              <a:rPr lang="en-US" smtClean="0">
                <a:latin typeface="Times New Roman" charset="0"/>
              </a:rPr>
              <a:pPr/>
              <a:t>44</a:t>
            </a:fld>
            <a:endParaRPr lang="en-US" smtClean="0">
              <a:latin typeface="Times New Roman" charset="0"/>
            </a:endParaRPr>
          </a:p>
        </p:txBody>
      </p:sp>
      <p:sp>
        <p:nvSpPr>
          <p:cNvPr id="58371" name="Rectangle 2"/>
          <p:cNvSpPr>
            <a:spLocks noGrp="1" noChangeArrowheads="1"/>
          </p:cNvSpPr>
          <p:nvPr>
            <p:ph type="title"/>
          </p:nvPr>
        </p:nvSpPr>
        <p:spPr>
          <a:xfrm>
            <a:off x="685800" y="1828800"/>
            <a:ext cx="7848600" cy="1524000"/>
          </a:xfrm>
        </p:spPr>
        <p:txBody>
          <a:bodyPr/>
          <a:lstStyle/>
          <a:p>
            <a:pPr eaLnBrk="1" hangingPunct="1"/>
            <a:r>
              <a:rPr lang="en-US"/>
              <a:t>Malware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42D8C0A-AB67-8E41-808F-3826B85DCF4E}" type="slidenum">
              <a:rPr lang="en-US" smtClean="0">
                <a:latin typeface="Times New Roman" charset="0"/>
              </a:rPr>
              <a:pPr/>
              <a:t>45</a:t>
            </a:fld>
            <a:endParaRPr lang="en-US" smtClean="0">
              <a:latin typeface="Times New Roman" charset="0"/>
            </a:endParaRPr>
          </a:p>
        </p:txBody>
      </p:sp>
      <p:sp>
        <p:nvSpPr>
          <p:cNvPr id="59395" name="Rectangle 2"/>
          <p:cNvSpPr>
            <a:spLocks noGrp="1" noChangeArrowheads="1"/>
          </p:cNvSpPr>
          <p:nvPr>
            <p:ph type="title"/>
          </p:nvPr>
        </p:nvSpPr>
        <p:spPr>
          <a:xfrm>
            <a:off x="685800" y="304800"/>
            <a:ext cx="7772400" cy="838200"/>
          </a:xfrm>
        </p:spPr>
        <p:txBody>
          <a:bodyPr/>
          <a:lstStyle/>
          <a:p>
            <a:pPr eaLnBrk="1" hangingPunct="1"/>
            <a:r>
              <a:rPr lang="en-US" dirty="0"/>
              <a:t>Malicious Software</a:t>
            </a:r>
          </a:p>
        </p:txBody>
      </p:sp>
      <p:sp>
        <p:nvSpPr>
          <p:cNvPr id="59396" name="Rectangle 3"/>
          <p:cNvSpPr>
            <a:spLocks noGrp="1" noChangeArrowheads="1"/>
          </p:cNvSpPr>
          <p:nvPr>
            <p:ph type="body" idx="1"/>
          </p:nvPr>
        </p:nvSpPr>
        <p:spPr>
          <a:xfrm>
            <a:off x="685800" y="1295400"/>
            <a:ext cx="8001000" cy="4953000"/>
          </a:xfrm>
        </p:spPr>
        <p:txBody>
          <a:bodyPr/>
          <a:lstStyle/>
          <a:p>
            <a:pPr marL="609600" indent="-609600" eaLnBrk="1" hangingPunct="1">
              <a:lnSpc>
                <a:spcPct val="90000"/>
              </a:lnSpc>
              <a:spcAft>
                <a:spcPts val="600"/>
              </a:spcAft>
            </a:pPr>
            <a:r>
              <a:rPr lang="en-US" sz="2800" dirty="0"/>
              <a:t>Malware is not new…</a:t>
            </a:r>
          </a:p>
          <a:p>
            <a:pPr marL="1009650" lvl="1" indent="-609600" eaLnBrk="1" hangingPunct="1">
              <a:lnSpc>
                <a:spcPct val="90000"/>
              </a:lnSpc>
              <a:spcAft>
                <a:spcPts val="600"/>
              </a:spcAft>
            </a:pPr>
            <a:r>
              <a:rPr lang="en-US" sz="2400" dirty="0"/>
              <a:t>Fred Cohen’s initial virus work in 1980’</a:t>
            </a:r>
            <a:r>
              <a:rPr lang="en-US" sz="2400" dirty="0" smtClean="0"/>
              <a:t>s</a:t>
            </a:r>
          </a:p>
          <a:p>
            <a:pPr marL="1009650" lvl="1" indent="-609600" eaLnBrk="1" hangingPunct="1">
              <a:lnSpc>
                <a:spcPct val="90000"/>
              </a:lnSpc>
              <a:spcAft>
                <a:spcPts val="600"/>
              </a:spcAft>
            </a:pPr>
            <a:r>
              <a:rPr lang="en-US" sz="2400" dirty="0" smtClean="0"/>
              <a:t>Cohen used </a:t>
            </a:r>
            <a:r>
              <a:rPr lang="en-US" sz="2400" dirty="0"/>
              <a:t>viruses to break MLS systems</a:t>
            </a:r>
          </a:p>
          <a:p>
            <a:pPr marL="609600" indent="-609600" eaLnBrk="1" hangingPunct="1">
              <a:lnSpc>
                <a:spcPct val="90000"/>
              </a:lnSpc>
              <a:spcAft>
                <a:spcPts val="600"/>
              </a:spcAft>
            </a:pPr>
            <a:r>
              <a:rPr lang="en-US" sz="2800" dirty="0"/>
              <a:t>Types of malware </a:t>
            </a:r>
            <a:r>
              <a:rPr lang="en-US" sz="2800" dirty="0" smtClean="0"/>
              <a:t>(no standard definition)</a:t>
            </a:r>
            <a:endParaRPr lang="en-US" sz="2800" dirty="0"/>
          </a:p>
          <a:p>
            <a:pPr marL="990600" lvl="1" indent="-533400" eaLnBrk="1" hangingPunct="1">
              <a:lnSpc>
                <a:spcPct val="90000"/>
              </a:lnSpc>
              <a:spcAft>
                <a:spcPts val="600"/>
              </a:spcAft>
            </a:pPr>
            <a:r>
              <a:rPr lang="en-US" sz="2400" b="1" dirty="0">
                <a:solidFill>
                  <a:schemeClr val="accent2"/>
                </a:solidFill>
              </a:rPr>
              <a:t>Virus</a:t>
            </a:r>
            <a:r>
              <a:rPr lang="en-US" sz="2400" dirty="0"/>
              <a:t> </a:t>
            </a:r>
            <a:r>
              <a:rPr lang="en-US" sz="2400" dirty="0" err="1">
                <a:sym typeface="Symbol" charset="2"/>
              </a:rPr>
              <a:t></a:t>
            </a:r>
            <a:r>
              <a:rPr lang="en-US" sz="2400" dirty="0"/>
              <a:t> passive propagation</a:t>
            </a:r>
          </a:p>
          <a:p>
            <a:pPr marL="990600" lvl="1" indent="-533400" eaLnBrk="1" hangingPunct="1">
              <a:lnSpc>
                <a:spcPct val="90000"/>
              </a:lnSpc>
              <a:spcAft>
                <a:spcPts val="600"/>
              </a:spcAft>
            </a:pPr>
            <a:r>
              <a:rPr lang="en-US" sz="2400" b="1" dirty="0">
                <a:solidFill>
                  <a:srgbClr val="FF0000"/>
                </a:solidFill>
              </a:rPr>
              <a:t>Worm</a:t>
            </a:r>
            <a:r>
              <a:rPr lang="en-US" sz="2400" dirty="0"/>
              <a:t> </a:t>
            </a:r>
            <a:r>
              <a:rPr lang="en-US" sz="2400" dirty="0" err="1">
                <a:sym typeface="Symbol" charset="2"/>
              </a:rPr>
              <a:t></a:t>
            </a:r>
            <a:r>
              <a:rPr lang="en-US" sz="2400" dirty="0"/>
              <a:t> active propagation</a:t>
            </a:r>
          </a:p>
          <a:p>
            <a:pPr marL="990600" lvl="1" indent="-533400" eaLnBrk="1" hangingPunct="1">
              <a:lnSpc>
                <a:spcPct val="90000"/>
              </a:lnSpc>
              <a:spcAft>
                <a:spcPts val="600"/>
              </a:spcAft>
            </a:pPr>
            <a:r>
              <a:rPr lang="en-US" sz="2400" dirty="0"/>
              <a:t>Trojan horse </a:t>
            </a:r>
            <a:r>
              <a:rPr lang="en-US" sz="2400" dirty="0" err="1">
                <a:sym typeface="Symbol" charset="2"/>
              </a:rPr>
              <a:t></a:t>
            </a:r>
            <a:r>
              <a:rPr lang="en-US" sz="2400" dirty="0"/>
              <a:t> unexpected functionality</a:t>
            </a:r>
          </a:p>
          <a:p>
            <a:pPr marL="990600" lvl="1" indent="-533400" eaLnBrk="1" hangingPunct="1">
              <a:lnSpc>
                <a:spcPct val="90000"/>
              </a:lnSpc>
              <a:spcAft>
                <a:spcPts val="600"/>
              </a:spcAft>
            </a:pPr>
            <a:r>
              <a:rPr lang="en-US" sz="2400" dirty="0"/>
              <a:t>Trapdoor/backdoor </a:t>
            </a:r>
            <a:r>
              <a:rPr lang="en-US" sz="2400" dirty="0" err="1">
                <a:sym typeface="Symbol" charset="2"/>
              </a:rPr>
              <a:t></a:t>
            </a:r>
            <a:r>
              <a:rPr lang="en-US" sz="2400" dirty="0"/>
              <a:t> unauthorized access</a:t>
            </a:r>
          </a:p>
          <a:p>
            <a:pPr marL="990600" lvl="1" indent="-533400" eaLnBrk="1" hangingPunct="1">
              <a:lnSpc>
                <a:spcPct val="90000"/>
              </a:lnSpc>
              <a:spcAft>
                <a:spcPts val="600"/>
              </a:spcAft>
            </a:pPr>
            <a:r>
              <a:rPr lang="en-US" sz="2400" dirty="0"/>
              <a:t>Rabbit </a:t>
            </a:r>
            <a:r>
              <a:rPr lang="en-US" sz="2400" dirty="0" err="1">
                <a:sym typeface="Symbol" charset="2"/>
              </a:rPr>
              <a:t></a:t>
            </a:r>
            <a:r>
              <a:rPr lang="en-US" sz="2400" dirty="0"/>
              <a:t> exhaust system </a:t>
            </a:r>
            <a:r>
              <a:rPr lang="en-US" sz="2400" dirty="0" smtClean="0"/>
              <a:t>resources</a:t>
            </a:r>
          </a:p>
          <a:p>
            <a:pPr marL="990600" lvl="1" indent="-533400" eaLnBrk="1" hangingPunct="1">
              <a:lnSpc>
                <a:spcPct val="90000"/>
              </a:lnSpc>
              <a:spcAft>
                <a:spcPts val="600"/>
              </a:spcAft>
            </a:pPr>
            <a:r>
              <a:rPr lang="en-US" sz="2400" dirty="0" smtClean="0"/>
              <a:t>Spyware </a:t>
            </a:r>
            <a:r>
              <a:rPr lang="en-US" sz="2400" dirty="0" err="1" smtClean="0">
                <a:sym typeface="Symbol" charset="2"/>
              </a:rPr>
              <a:t></a:t>
            </a:r>
            <a:r>
              <a:rPr lang="en-US" sz="2400" dirty="0" smtClean="0">
                <a:sym typeface="Symbol" charset="2"/>
              </a:rPr>
              <a:t> </a:t>
            </a:r>
            <a:r>
              <a:rPr lang="en-US" sz="2400" dirty="0" smtClean="0"/>
              <a:t>steals info, such as passwords</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07215BB-4415-7748-A9FA-A1FFD96CA9A9}" type="slidenum">
              <a:rPr lang="en-US" smtClean="0">
                <a:latin typeface="Times New Roman" charset="0"/>
              </a:rPr>
              <a:pPr/>
              <a:t>46</a:t>
            </a:fld>
            <a:endParaRPr lang="en-US" smtClean="0">
              <a:latin typeface="Times New Roman" charset="0"/>
            </a:endParaRPr>
          </a:p>
        </p:txBody>
      </p:sp>
      <p:sp>
        <p:nvSpPr>
          <p:cNvPr id="60419" name="Rectangle 2"/>
          <p:cNvSpPr>
            <a:spLocks noGrp="1" noChangeArrowheads="1"/>
          </p:cNvSpPr>
          <p:nvPr>
            <p:ph type="title"/>
          </p:nvPr>
        </p:nvSpPr>
        <p:spPr>
          <a:xfrm>
            <a:off x="685800" y="533400"/>
            <a:ext cx="7772400" cy="1143000"/>
          </a:xfrm>
        </p:spPr>
        <p:txBody>
          <a:bodyPr/>
          <a:lstStyle/>
          <a:p>
            <a:pPr eaLnBrk="1" hangingPunct="1"/>
            <a:r>
              <a:rPr lang="en-US" dirty="0"/>
              <a:t>Where do Viruses Live?</a:t>
            </a:r>
          </a:p>
        </p:txBody>
      </p:sp>
      <p:sp>
        <p:nvSpPr>
          <p:cNvPr id="60420" name="Rectangle 3"/>
          <p:cNvSpPr>
            <a:spLocks noGrp="1" noChangeArrowheads="1"/>
          </p:cNvSpPr>
          <p:nvPr>
            <p:ph type="body" idx="1"/>
          </p:nvPr>
        </p:nvSpPr>
        <p:spPr>
          <a:xfrm>
            <a:off x="685800" y="1828800"/>
            <a:ext cx="7924800" cy="4343400"/>
          </a:xfrm>
        </p:spPr>
        <p:txBody>
          <a:bodyPr/>
          <a:lstStyle/>
          <a:p>
            <a:pPr eaLnBrk="1" hangingPunct="1">
              <a:lnSpc>
                <a:spcPct val="80000"/>
              </a:lnSpc>
              <a:spcAft>
                <a:spcPts val="600"/>
              </a:spcAft>
            </a:pPr>
            <a:r>
              <a:rPr lang="en-US" sz="2800" dirty="0" smtClean="0"/>
              <a:t>They live just </a:t>
            </a:r>
            <a:r>
              <a:rPr lang="en-US" sz="2800" dirty="0"/>
              <a:t>about </a:t>
            </a:r>
            <a:r>
              <a:rPr lang="en-US" sz="2800" dirty="0" smtClean="0"/>
              <a:t>anywhere, such as…</a:t>
            </a:r>
            <a:endParaRPr lang="en-US" sz="2800" dirty="0"/>
          </a:p>
          <a:p>
            <a:pPr eaLnBrk="1" hangingPunct="1">
              <a:lnSpc>
                <a:spcPct val="80000"/>
              </a:lnSpc>
              <a:spcAft>
                <a:spcPts val="600"/>
              </a:spcAft>
            </a:pPr>
            <a:r>
              <a:rPr lang="en-US" sz="2800" dirty="0"/>
              <a:t>Boot sector</a:t>
            </a:r>
          </a:p>
          <a:p>
            <a:pPr lvl="1" eaLnBrk="1" hangingPunct="1">
              <a:lnSpc>
                <a:spcPct val="80000"/>
              </a:lnSpc>
              <a:spcAft>
                <a:spcPts val="600"/>
              </a:spcAft>
            </a:pPr>
            <a:r>
              <a:rPr lang="en-US" sz="2400" dirty="0"/>
              <a:t>Take control before anything else</a:t>
            </a:r>
          </a:p>
          <a:p>
            <a:pPr eaLnBrk="1" hangingPunct="1">
              <a:lnSpc>
                <a:spcPct val="80000"/>
              </a:lnSpc>
              <a:spcAft>
                <a:spcPts val="600"/>
              </a:spcAft>
            </a:pPr>
            <a:r>
              <a:rPr lang="en-US" sz="2800" dirty="0"/>
              <a:t>Memory resident</a:t>
            </a:r>
          </a:p>
          <a:p>
            <a:pPr lvl="1" eaLnBrk="1" hangingPunct="1">
              <a:lnSpc>
                <a:spcPct val="80000"/>
              </a:lnSpc>
              <a:spcAft>
                <a:spcPts val="600"/>
              </a:spcAft>
            </a:pPr>
            <a:r>
              <a:rPr lang="en-US" sz="2400" dirty="0"/>
              <a:t>Stays in memory</a:t>
            </a:r>
          </a:p>
          <a:p>
            <a:pPr eaLnBrk="1" hangingPunct="1">
              <a:lnSpc>
                <a:spcPct val="80000"/>
              </a:lnSpc>
              <a:spcAft>
                <a:spcPts val="600"/>
              </a:spcAft>
            </a:pPr>
            <a:r>
              <a:rPr lang="en-US" sz="2800" dirty="0"/>
              <a:t>Applications, macros, data, etc.</a:t>
            </a:r>
          </a:p>
          <a:p>
            <a:pPr eaLnBrk="1" hangingPunct="1">
              <a:lnSpc>
                <a:spcPct val="80000"/>
              </a:lnSpc>
              <a:spcAft>
                <a:spcPts val="600"/>
              </a:spcAft>
            </a:pPr>
            <a:r>
              <a:rPr lang="en-US" sz="2800" dirty="0"/>
              <a:t>Library routines</a:t>
            </a:r>
          </a:p>
          <a:p>
            <a:pPr eaLnBrk="1" hangingPunct="1">
              <a:lnSpc>
                <a:spcPct val="80000"/>
              </a:lnSpc>
              <a:spcAft>
                <a:spcPts val="600"/>
              </a:spcAft>
            </a:pPr>
            <a:r>
              <a:rPr lang="en-US" sz="2800" dirty="0"/>
              <a:t>Compilers, debuggers, virus checker, etc.</a:t>
            </a:r>
          </a:p>
          <a:p>
            <a:pPr lvl="1" eaLnBrk="1" hangingPunct="1">
              <a:lnSpc>
                <a:spcPct val="80000"/>
              </a:lnSpc>
              <a:spcAft>
                <a:spcPts val="600"/>
              </a:spcAft>
            </a:pPr>
            <a:r>
              <a:rPr lang="en-US" sz="2400" dirty="0"/>
              <a:t>These would be particularly nasty!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73DAD29-D639-5342-8804-0EA2F1225EB8}" type="slidenum">
              <a:rPr lang="en-US" smtClean="0">
                <a:latin typeface="Times New Roman" charset="0"/>
              </a:rPr>
              <a:pPr/>
              <a:t>47</a:t>
            </a:fld>
            <a:endParaRPr lang="en-US" smtClean="0">
              <a:latin typeface="Times New Roman" charset="0"/>
            </a:endParaRPr>
          </a:p>
        </p:txBody>
      </p:sp>
      <p:sp>
        <p:nvSpPr>
          <p:cNvPr id="61443" name="Rectangle 2"/>
          <p:cNvSpPr>
            <a:spLocks noGrp="1" noChangeArrowheads="1"/>
          </p:cNvSpPr>
          <p:nvPr>
            <p:ph type="title"/>
          </p:nvPr>
        </p:nvSpPr>
        <p:spPr/>
        <p:txBody>
          <a:bodyPr/>
          <a:lstStyle/>
          <a:p>
            <a:pPr eaLnBrk="1" hangingPunct="1"/>
            <a:r>
              <a:rPr lang="en-US"/>
              <a:t>Malware Examples</a:t>
            </a:r>
          </a:p>
        </p:txBody>
      </p:sp>
      <p:sp>
        <p:nvSpPr>
          <p:cNvPr id="61444" name="Rectangle 3"/>
          <p:cNvSpPr>
            <a:spLocks noGrp="1" noChangeArrowheads="1"/>
          </p:cNvSpPr>
          <p:nvPr>
            <p:ph type="body" idx="1"/>
          </p:nvPr>
        </p:nvSpPr>
        <p:spPr>
          <a:xfrm>
            <a:off x="685800" y="1905000"/>
            <a:ext cx="7848600" cy="4114800"/>
          </a:xfrm>
        </p:spPr>
        <p:txBody>
          <a:bodyPr/>
          <a:lstStyle/>
          <a:p>
            <a:pPr eaLnBrk="1" hangingPunct="1">
              <a:spcAft>
                <a:spcPts val="600"/>
              </a:spcAft>
            </a:pPr>
            <a:r>
              <a:rPr lang="en-US" sz="2800" dirty="0"/>
              <a:t>Brain virus (1986)</a:t>
            </a:r>
          </a:p>
          <a:p>
            <a:pPr eaLnBrk="1" hangingPunct="1">
              <a:spcAft>
                <a:spcPts val="600"/>
              </a:spcAft>
            </a:pPr>
            <a:r>
              <a:rPr lang="en-US" sz="2800" dirty="0"/>
              <a:t>Morris worm (1988)</a:t>
            </a:r>
          </a:p>
          <a:p>
            <a:pPr eaLnBrk="1" hangingPunct="1">
              <a:spcAft>
                <a:spcPts val="600"/>
              </a:spcAft>
            </a:pPr>
            <a:r>
              <a:rPr lang="en-US" sz="2800" dirty="0"/>
              <a:t>Code Red (2001)</a:t>
            </a:r>
          </a:p>
          <a:p>
            <a:pPr eaLnBrk="1" hangingPunct="1">
              <a:spcAft>
                <a:spcPts val="600"/>
              </a:spcAft>
            </a:pPr>
            <a:r>
              <a:rPr lang="en-US" sz="2800" dirty="0"/>
              <a:t>SQL Slammer (2004</a:t>
            </a:r>
            <a:r>
              <a:rPr lang="en-US" sz="2800" dirty="0" smtClean="0"/>
              <a:t>)</a:t>
            </a:r>
          </a:p>
          <a:p>
            <a:pPr eaLnBrk="1" hangingPunct="1">
              <a:spcAft>
                <a:spcPts val="600"/>
              </a:spcAft>
            </a:pPr>
            <a:r>
              <a:rPr lang="en-US" sz="2800" dirty="0" err="1" smtClean="0"/>
              <a:t>Stuxnet</a:t>
            </a:r>
            <a:r>
              <a:rPr lang="en-US" sz="2800" dirty="0" smtClean="0"/>
              <a:t> (2010)</a:t>
            </a:r>
          </a:p>
          <a:p>
            <a:pPr eaLnBrk="1" hangingPunct="1">
              <a:spcAft>
                <a:spcPts val="600"/>
              </a:spcAft>
            </a:pPr>
            <a:r>
              <a:rPr lang="en-US" sz="2800" dirty="0" err="1"/>
              <a:t>Botnets</a:t>
            </a:r>
            <a:r>
              <a:rPr lang="en-US" sz="2800" dirty="0"/>
              <a:t> (currently </a:t>
            </a:r>
            <a:r>
              <a:rPr lang="en-US" sz="2800" dirty="0" smtClean="0"/>
              <a:t>fashionable malware)</a:t>
            </a:r>
            <a:endParaRPr lang="en-US" sz="2800" dirty="0"/>
          </a:p>
          <a:p>
            <a:pPr eaLnBrk="1" hangingPunct="1">
              <a:spcAft>
                <a:spcPts val="600"/>
              </a:spcAft>
            </a:pPr>
            <a:r>
              <a:rPr lang="en-US" sz="2800" dirty="0"/>
              <a:t>Future of malware?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D28D971-EB8B-F246-821A-9E8F79848259}" type="slidenum">
              <a:rPr lang="en-US" smtClean="0">
                <a:latin typeface="Times New Roman" charset="0"/>
              </a:rPr>
              <a:pPr/>
              <a:t>48</a:t>
            </a:fld>
            <a:endParaRPr lang="en-US" smtClean="0">
              <a:latin typeface="Times New Roman" charset="0"/>
            </a:endParaRPr>
          </a:p>
        </p:txBody>
      </p:sp>
      <p:sp>
        <p:nvSpPr>
          <p:cNvPr id="62467" name="Rectangle 2"/>
          <p:cNvSpPr>
            <a:spLocks noGrp="1" noChangeArrowheads="1"/>
          </p:cNvSpPr>
          <p:nvPr>
            <p:ph type="title"/>
          </p:nvPr>
        </p:nvSpPr>
        <p:spPr>
          <a:xfrm>
            <a:off x="685800" y="381000"/>
            <a:ext cx="7772400" cy="1143000"/>
          </a:xfrm>
        </p:spPr>
        <p:txBody>
          <a:bodyPr/>
          <a:lstStyle/>
          <a:p>
            <a:pPr eaLnBrk="1" hangingPunct="1"/>
            <a:r>
              <a:rPr lang="en-US"/>
              <a:t>Brain</a:t>
            </a:r>
          </a:p>
        </p:txBody>
      </p:sp>
      <p:sp>
        <p:nvSpPr>
          <p:cNvPr id="62468" name="Rectangle 3"/>
          <p:cNvSpPr>
            <a:spLocks noGrp="1" noChangeArrowheads="1"/>
          </p:cNvSpPr>
          <p:nvPr>
            <p:ph type="body" idx="1"/>
          </p:nvPr>
        </p:nvSpPr>
        <p:spPr>
          <a:xfrm>
            <a:off x="685800" y="1524000"/>
            <a:ext cx="7772400" cy="4572000"/>
          </a:xfrm>
        </p:spPr>
        <p:txBody>
          <a:bodyPr/>
          <a:lstStyle/>
          <a:p>
            <a:pPr marL="609600" indent="-609600" eaLnBrk="1" hangingPunct="1">
              <a:lnSpc>
                <a:spcPct val="80000"/>
              </a:lnSpc>
              <a:spcAft>
                <a:spcPts val="600"/>
              </a:spcAft>
              <a:buFont typeface="Zapf Dingbats" charset="2"/>
              <a:buChar char="q"/>
            </a:pPr>
            <a:r>
              <a:rPr lang="en-US" sz="2800"/>
              <a:t>First appeared in 1986</a:t>
            </a:r>
          </a:p>
          <a:p>
            <a:pPr marL="609600" indent="-609600" eaLnBrk="1" hangingPunct="1">
              <a:lnSpc>
                <a:spcPct val="80000"/>
              </a:lnSpc>
              <a:spcAft>
                <a:spcPts val="600"/>
              </a:spcAft>
              <a:buFont typeface="Zapf Dingbats" charset="2"/>
              <a:buChar char="q"/>
            </a:pPr>
            <a:r>
              <a:rPr lang="en-US" sz="2800"/>
              <a:t>More annoying than harmful</a:t>
            </a:r>
          </a:p>
          <a:p>
            <a:pPr marL="609600" indent="-609600" eaLnBrk="1" hangingPunct="1">
              <a:lnSpc>
                <a:spcPct val="80000"/>
              </a:lnSpc>
              <a:spcAft>
                <a:spcPts val="600"/>
              </a:spcAft>
              <a:buFont typeface="Zapf Dingbats" charset="2"/>
              <a:buChar char="q"/>
            </a:pPr>
            <a:r>
              <a:rPr lang="en-US" sz="2800"/>
              <a:t>A prototype for later viruses</a:t>
            </a:r>
          </a:p>
          <a:p>
            <a:pPr marL="609600" indent="-609600" eaLnBrk="1" hangingPunct="1">
              <a:lnSpc>
                <a:spcPct val="80000"/>
              </a:lnSpc>
              <a:spcAft>
                <a:spcPts val="600"/>
              </a:spcAft>
              <a:buFont typeface="Zapf Dingbats" charset="2"/>
              <a:buChar char="q"/>
            </a:pPr>
            <a:r>
              <a:rPr lang="en-US" sz="2800"/>
              <a:t>Not much reaction by users</a:t>
            </a:r>
          </a:p>
          <a:p>
            <a:pPr marL="609600" indent="-609600" eaLnBrk="1" hangingPunct="1">
              <a:lnSpc>
                <a:spcPct val="80000"/>
              </a:lnSpc>
              <a:spcAft>
                <a:spcPts val="600"/>
              </a:spcAft>
              <a:buFont typeface="Zapf Dingbats" charset="2"/>
              <a:buChar char="q"/>
            </a:pPr>
            <a:r>
              <a:rPr lang="en-US" sz="2800"/>
              <a:t>What it did</a:t>
            </a:r>
          </a:p>
          <a:p>
            <a:pPr marL="990600" lvl="1" indent="-533400" eaLnBrk="1" hangingPunct="1">
              <a:lnSpc>
                <a:spcPct val="80000"/>
              </a:lnSpc>
              <a:spcAft>
                <a:spcPts val="600"/>
              </a:spcAft>
              <a:buFont typeface="Times" charset="0"/>
              <a:buAutoNum type="arabicPeriod"/>
            </a:pPr>
            <a:r>
              <a:rPr lang="en-US" sz="2400"/>
              <a:t>Placed itself in boot sector (and other places)</a:t>
            </a:r>
          </a:p>
          <a:p>
            <a:pPr marL="990600" lvl="1" indent="-533400" eaLnBrk="1" hangingPunct="1">
              <a:lnSpc>
                <a:spcPct val="80000"/>
              </a:lnSpc>
              <a:spcAft>
                <a:spcPts val="600"/>
              </a:spcAft>
              <a:buFont typeface="Times" charset="0"/>
              <a:buAutoNum type="arabicPeriod"/>
            </a:pPr>
            <a:r>
              <a:rPr lang="en-US" sz="2400"/>
              <a:t>Screened disk calls to avoid detection</a:t>
            </a:r>
          </a:p>
          <a:p>
            <a:pPr marL="990600" lvl="1" indent="-533400" eaLnBrk="1" hangingPunct="1">
              <a:lnSpc>
                <a:spcPct val="80000"/>
              </a:lnSpc>
              <a:spcAft>
                <a:spcPts val="600"/>
              </a:spcAft>
              <a:buFont typeface="Times" charset="0"/>
              <a:buAutoNum type="arabicPeriod"/>
            </a:pPr>
            <a:r>
              <a:rPr lang="en-US" sz="2400"/>
              <a:t>Each disk read, checked boot sector to see if boot sector infected; if not, goto 1</a:t>
            </a:r>
          </a:p>
          <a:p>
            <a:pPr marL="609600" indent="-609600" eaLnBrk="1" hangingPunct="1">
              <a:lnSpc>
                <a:spcPct val="80000"/>
              </a:lnSpc>
              <a:spcAft>
                <a:spcPts val="600"/>
              </a:spcAft>
              <a:buFont typeface="Zapf Dingbats" charset="2"/>
              <a:buChar char="q"/>
            </a:pPr>
            <a:r>
              <a:rPr lang="en-US" sz="2800"/>
              <a:t>Brain did nothing really malicious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1CF1547-8A71-DF4C-92C2-9A5E2162547F}" type="slidenum">
              <a:rPr lang="en-US" smtClean="0">
                <a:latin typeface="Times New Roman" charset="0"/>
              </a:rPr>
              <a:pPr/>
              <a:t>49</a:t>
            </a:fld>
            <a:endParaRPr lang="en-US" smtClean="0">
              <a:latin typeface="Times New Roman" charset="0"/>
            </a:endParaRPr>
          </a:p>
        </p:txBody>
      </p:sp>
      <p:sp>
        <p:nvSpPr>
          <p:cNvPr id="63491" name="Rectangle 2"/>
          <p:cNvSpPr>
            <a:spLocks noGrp="1" noChangeArrowheads="1"/>
          </p:cNvSpPr>
          <p:nvPr>
            <p:ph type="title"/>
          </p:nvPr>
        </p:nvSpPr>
        <p:spPr>
          <a:xfrm>
            <a:off x="685800" y="304800"/>
            <a:ext cx="7772400" cy="914400"/>
          </a:xfrm>
        </p:spPr>
        <p:txBody>
          <a:bodyPr/>
          <a:lstStyle/>
          <a:p>
            <a:pPr eaLnBrk="1" hangingPunct="1"/>
            <a:r>
              <a:rPr lang="en-US"/>
              <a:t>Morris Worm</a:t>
            </a:r>
          </a:p>
        </p:txBody>
      </p:sp>
      <p:sp>
        <p:nvSpPr>
          <p:cNvPr id="63492" name="Rectangle 3"/>
          <p:cNvSpPr>
            <a:spLocks noGrp="1" noChangeArrowheads="1"/>
          </p:cNvSpPr>
          <p:nvPr>
            <p:ph type="body" idx="1"/>
          </p:nvPr>
        </p:nvSpPr>
        <p:spPr>
          <a:xfrm>
            <a:off x="609600" y="1295400"/>
            <a:ext cx="8153400" cy="4800600"/>
          </a:xfrm>
        </p:spPr>
        <p:txBody>
          <a:bodyPr/>
          <a:lstStyle/>
          <a:p>
            <a:pPr eaLnBrk="1" hangingPunct="1">
              <a:lnSpc>
                <a:spcPct val="85000"/>
              </a:lnSpc>
              <a:spcAft>
                <a:spcPts val="600"/>
              </a:spcAft>
            </a:pPr>
            <a:r>
              <a:rPr lang="en-US" dirty="0"/>
              <a:t>First appeared in 1988</a:t>
            </a:r>
          </a:p>
          <a:p>
            <a:pPr eaLnBrk="1" hangingPunct="1">
              <a:lnSpc>
                <a:spcPct val="85000"/>
              </a:lnSpc>
              <a:spcAft>
                <a:spcPts val="600"/>
              </a:spcAft>
            </a:pPr>
            <a:r>
              <a:rPr lang="en-US" dirty="0"/>
              <a:t>What it tried to do</a:t>
            </a:r>
          </a:p>
          <a:p>
            <a:pPr lvl="1" eaLnBrk="1" hangingPunct="1">
              <a:lnSpc>
                <a:spcPct val="85000"/>
              </a:lnSpc>
              <a:spcAft>
                <a:spcPts val="600"/>
              </a:spcAft>
            </a:pPr>
            <a:r>
              <a:rPr lang="en-US" dirty="0"/>
              <a:t>Determine where it could spread, then…</a:t>
            </a:r>
          </a:p>
          <a:p>
            <a:pPr lvl="1" eaLnBrk="1" hangingPunct="1">
              <a:lnSpc>
                <a:spcPct val="85000"/>
              </a:lnSpc>
              <a:spcAft>
                <a:spcPts val="600"/>
              </a:spcAft>
            </a:pPr>
            <a:r>
              <a:rPr lang="en-US" dirty="0"/>
              <a:t>…spread its infection and…</a:t>
            </a:r>
          </a:p>
          <a:p>
            <a:pPr lvl="1" eaLnBrk="1" hangingPunct="1">
              <a:lnSpc>
                <a:spcPct val="85000"/>
              </a:lnSpc>
              <a:spcAft>
                <a:spcPts val="600"/>
              </a:spcAft>
            </a:pPr>
            <a:r>
              <a:rPr lang="en-US" dirty="0"/>
              <a:t>…remain undiscovered</a:t>
            </a:r>
          </a:p>
          <a:p>
            <a:pPr eaLnBrk="1" hangingPunct="1">
              <a:lnSpc>
                <a:spcPct val="85000"/>
              </a:lnSpc>
              <a:spcAft>
                <a:spcPts val="600"/>
              </a:spcAft>
            </a:pPr>
            <a:r>
              <a:rPr lang="en-US" dirty="0"/>
              <a:t>Morris claimed his worm had a bug!</a:t>
            </a:r>
          </a:p>
          <a:p>
            <a:pPr lvl="1" eaLnBrk="1" hangingPunct="1">
              <a:lnSpc>
                <a:spcPct val="85000"/>
              </a:lnSpc>
              <a:spcAft>
                <a:spcPts val="600"/>
              </a:spcAft>
            </a:pPr>
            <a:r>
              <a:rPr lang="en-US" dirty="0"/>
              <a:t>It tried to re-infect infected systems</a:t>
            </a:r>
          </a:p>
          <a:p>
            <a:pPr lvl="1" eaLnBrk="1" hangingPunct="1">
              <a:lnSpc>
                <a:spcPct val="85000"/>
              </a:lnSpc>
              <a:spcAft>
                <a:spcPts val="600"/>
              </a:spcAft>
            </a:pPr>
            <a:r>
              <a:rPr lang="en-US" dirty="0"/>
              <a:t>Led to resource exhaustion</a:t>
            </a:r>
          </a:p>
          <a:p>
            <a:pPr lvl="1" eaLnBrk="1" hangingPunct="1">
              <a:lnSpc>
                <a:spcPct val="85000"/>
              </a:lnSpc>
              <a:spcAft>
                <a:spcPts val="600"/>
              </a:spcAft>
            </a:pPr>
            <a:r>
              <a:rPr lang="en-US" dirty="0"/>
              <a:t>Effect was like a so-called rabbit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AD8F3E6-FC49-EC49-A4FC-7EAF2D6D4129}" type="slidenum">
              <a:rPr lang="en-US" smtClean="0">
                <a:latin typeface="Times New Roman" charset="0"/>
              </a:rPr>
              <a:pPr/>
              <a:t>5</a:t>
            </a:fld>
            <a:endParaRPr lang="en-US" smtClean="0">
              <a:latin typeface="Times New Roman" charset="0"/>
            </a:endParaRPr>
          </a:p>
        </p:txBody>
      </p:sp>
      <p:sp>
        <p:nvSpPr>
          <p:cNvPr id="17411" name="Rectangle 2"/>
          <p:cNvSpPr>
            <a:spLocks noGrp="1" noChangeArrowheads="1"/>
          </p:cNvSpPr>
          <p:nvPr>
            <p:ph type="title"/>
          </p:nvPr>
        </p:nvSpPr>
        <p:spPr/>
        <p:txBody>
          <a:bodyPr/>
          <a:lstStyle/>
          <a:p>
            <a:pPr eaLnBrk="1" hangingPunct="1"/>
            <a:r>
              <a:rPr lang="en-US" dirty="0"/>
              <a:t>Software Issues</a:t>
            </a:r>
          </a:p>
        </p:txBody>
      </p:sp>
      <p:sp>
        <p:nvSpPr>
          <p:cNvPr id="199683" name="Rectangle 3"/>
          <p:cNvSpPr>
            <a:spLocks noGrp="1" noChangeArrowheads="1"/>
          </p:cNvSpPr>
          <p:nvPr>
            <p:ph type="body" idx="1"/>
          </p:nvPr>
        </p:nvSpPr>
        <p:spPr>
          <a:xfrm>
            <a:off x="4953000" y="1981200"/>
            <a:ext cx="3962400" cy="3962400"/>
          </a:xfrm>
        </p:spPr>
        <p:txBody>
          <a:bodyPr/>
          <a:lstStyle/>
          <a:p>
            <a:pPr eaLnBrk="1" hangingPunct="1">
              <a:lnSpc>
                <a:spcPct val="90000"/>
              </a:lnSpc>
              <a:buFont typeface="Wingdings" charset="2"/>
              <a:buNone/>
            </a:pPr>
            <a:r>
              <a:rPr lang="en-US" sz="2800" b="1" dirty="0" smtClean="0">
                <a:solidFill>
                  <a:schemeClr val="accent2"/>
                </a:solidFill>
              </a:rPr>
              <a:t>Trudy </a:t>
            </a:r>
            <a:endParaRPr lang="en-US" sz="2800" b="1" dirty="0">
              <a:solidFill>
                <a:schemeClr val="accent2"/>
              </a:solidFill>
            </a:endParaRPr>
          </a:p>
          <a:p>
            <a:pPr eaLnBrk="1" hangingPunct="1">
              <a:lnSpc>
                <a:spcPct val="90000"/>
              </a:lnSpc>
              <a:spcAft>
                <a:spcPts val="600"/>
              </a:spcAft>
            </a:pPr>
            <a:r>
              <a:rPr lang="en-US" sz="2800" dirty="0"/>
              <a:t>Actively </a:t>
            </a:r>
            <a:r>
              <a:rPr lang="en-US" sz="2800" dirty="0" smtClean="0"/>
              <a:t>looks </a:t>
            </a:r>
            <a:r>
              <a:rPr lang="en-US" sz="2800" dirty="0"/>
              <a:t>for bugs and flaws</a:t>
            </a:r>
          </a:p>
          <a:p>
            <a:pPr eaLnBrk="1" hangingPunct="1">
              <a:lnSpc>
                <a:spcPct val="90000"/>
              </a:lnSpc>
              <a:spcAft>
                <a:spcPts val="600"/>
              </a:spcAft>
            </a:pPr>
            <a:r>
              <a:rPr lang="en-US" sz="2800" dirty="0" smtClean="0"/>
              <a:t>Likes </a:t>
            </a:r>
            <a:r>
              <a:rPr lang="en-US" sz="2800" dirty="0"/>
              <a:t>bad software…</a:t>
            </a:r>
          </a:p>
          <a:p>
            <a:pPr eaLnBrk="1" hangingPunct="1">
              <a:lnSpc>
                <a:spcPct val="90000"/>
              </a:lnSpc>
              <a:spcAft>
                <a:spcPts val="600"/>
              </a:spcAft>
            </a:pPr>
            <a:r>
              <a:rPr lang="en-US" sz="2800" dirty="0"/>
              <a:t>…and </a:t>
            </a:r>
            <a:r>
              <a:rPr lang="en-US" sz="2800" dirty="0" smtClean="0"/>
              <a:t>tries </a:t>
            </a:r>
            <a:r>
              <a:rPr lang="en-US" sz="2800" dirty="0"/>
              <a:t>to make it misbehave</a:t>
            </a:r>
          </a:p>
          <a:p>
            <a:pPr eaLnBrk="1" hangingPunct="1">
              <a:lnSpc>
                <a:spcPct val="90000"/>
              </a:lnSpc>
              <a:spcAft>
                <a:spcPts val="600"/>
              </a:spcAft>
            </a:pPr>
            <a:r>
              <a:rPr lang="en-US" sz="2800" dirty="0" smtClean="0"/>
              <a:t>Attacks systems via </a:t>
            </a:r>
            <a:r>
              <a:rPr lang="en-US" sz="2800" dirty="0"/>
              <a:t>bad software</a:t>
            </a:r>
          </a:p>
        </p:txBody>
      </p:sp>
      <p:sp>
        <p:nvSpPr>
          <p:cNvPr id="199684" name="Rectangle 4"/>
          <p:cNvSpPr>
            <a:spLocks noChangeArrowheads="1"/>
          </p:cNvSpPr>
          <p:nvPr/>
        </p:nvSpPr>
        <p:spPr bwMode="auto">
          <a:xfrm>
            <a:off x="457200" y="1981200"/>
            <a:ext cx="4038600" cy="4038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b="1" dirty="0" smtClean="0">
                <a:solidFill>
                  <a:schemeClr val="accent2"/>
                </a:solidFill>
              </a:rPr>
              <a:t>Alice and Bob</a:t>
            </a:r>
            <a:endParaRPr lang="en-US" sz="2800" dirty="0" smtClean="0"/>
          </a:p>
          <a:p>
            <a:pPr marL="342900" indent="-342900">
              <a:lnSpc>
                <a:spcPct val="90000"/>
              </a:lnSpc>
              <a:spcBef>
                <a:spcPct val="20000"/>
              </a:spcBef>
              <a:spcAft>
                <a:spcPts val="600"/>
              </a:spcAft>
              <a:buClr>
                <a:schemeClr val="accent2"/>
              </a:buClr>
              <a:buSzPct val="75000"/>
              <a:buFont typeface="Wingdings" charset="2"/>
              <a:buChar char="q"/>
            </a:pPr>
            <a:r>
              <a:rPr lang="en-US" sz="2800" dirty="0"/>
              <a:t>Find bugs and flaws by accident</a:t>
            </a:r>
          </a:p>
          <a:p>
            <a:pPr marL="342900" indent="-342900">
              <a:lnSpc>
                <a:spcPct val="90000"/>
              </a:lnSpc>
              <a:spcBef>
                <a:spcPct val="20000"/>
              </a:spcBef>
              <a:spcAft>
                <a:spcPts val="600"/>
              </a:spcAft>
              <a:buClr>
                <a:schemeClr val="accent2"/>
              </a:buClr>
              <a:buSzPct val="75000"/>
              <a:buFont typeface="Wingdings" charset="2"/>
              <a:buChar char="q"/>
            </a:pPr>
            <a:r>
              <a:rPr lang="en-US" sz="2800" dirty="0"/>
              <a:t>Hate bad software…</a:t>
            </a:r>
          </a:p>
          <a:p>
            <a:pPr marL="342900" indent="-342900">
              <a:lnSpc>
                <a:spcPct val="90000"/>
              </a:lnSpc>
              <a:spcBef>
                <a:spcPct val="20000"/>
              </a:spcBef>
              <a:spcAft>
                <a:spcPts val="600"/>
              </a:spcAft>
              <a:buClr>
                <a:schemeClr val="accent2"/>
              </a:buClr>
              <a:buSzPct val="75000"/>
              <a:buFont typeface="Wingdings" charset="2"/>
              <a:buChar char="q"/>
            </a:pPr>
            <a:r>
              <a:rPr lang="en-US" sz="2800" dirty="0"/>
              <a:t>…but</a:t>
            </a:r>
            <a:r>
              <a:rPr lang="en-US" sz="2800" dirty="0" smtClean="0"/>
              <a:t> they learn </a:t>
            </a:r>
            <a:r>
              <a:rPr lang="en-US" sz="2800" dirty="0"/>
              <a:t>to live with it</a:t>
            </a:r>
          </a:p>
          <a:p>
            <a:pPr marL="342900" indent="-342900">
              <a:lnSpc>
                <a:spcPct val="90000"/>
              </a:lnSpc>
              <a:spcBef>
                <a:spcPct val="20000"/>
              </a:spcBef>
              <a:spcAft>
                <a:spcPts val="600"/>
              </a:spcAft>
              <a:buClr>
                <a:schemeClr val="accent2"/>
              </a:buClr>
              <a:buSzPct val="75000"/>
              <a:buFont typeface="Wingdings" charset="2"/>
              <a:buChar char="q"/>
            </a:pPr>
            <a:r>
              <a:rPr lang="en-US" sz="2800" dirty="0"/>
              <a:t>Must make bad software work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684">
                                            <p:txEl>
                                              <p:pRg st="0" end="0"/>
                                            </p:txEl>
                                          </p:spTgt>
                                        </p:tgtEl>
                                        <p:attrNameLst>
                                          <p:attrName>style.visibility</p:attrName>
                                        </p:attrNameLst>
                                      </p:cBhvr>
                                      <p:to>
                                        <p:strVal val="visible"/>
                                      </p:to>
                                    </p:set>
                                    <p:animEffect transition="in" filter="blinds(horizontal)">
                                      <p:cBhvr>
                                        <p:cTn id="7" dur="500"/>
                                        <p:tgtEl>
                                          <p:spTgt spid="1996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684">
                                            <p:txEl>
                                              <p:pRg st="1" end="1"/>
                                            </p:txEl>
                                          </p:spTgt>
                                        </p:tgtEl>
                                        <p:attrNameLst>
                                          <p:attrName>style.visibility</p:attrName>
                                        </p:attrNameLst>
                                      </p:cBhvr>
                                      <p:to>
                                        <p:strVal val="visible"/>
                                      </p:to>
                                    </p:set>
                                    <p:animEffect transition="in" filter="blinds(horizontal)">
                                      <p:cBhvr>
                                        <p:cTn id="12" dur="500"/>
                                        <p:tgtEl>
                                          <p:spTgt spid="1996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9684">
                                            <p:txEl>
                                              <p:pRg st="2" end="2"/>
                                            </p:txEl>
                                          </p:spTgt>
                                        </p:tgtEl>
                                        <p:attrNameLst>
                                          <p:attrName>style.visibility</p:attrName>
                                        </p:attrNameLst>
                                      </p:cBhvr>
                                      <p:to>
                                        <p:strVal val="visible"/>
                                      </p:to>
                                    </p:set>
                                    <p:animEffect transition="in" filter="blinds(horizontal)">
                                      <p:cBhvr>
                                        <p:cTn id="17" dur="500"/>
                                        <p:tgtEl>
                                          <p:spTgt spid="1996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9684">
                                            <p:txEl>
                                              <p:pRg st="3" end="3"/>
                                            </p:txEl>
                                          </p:spTgt>
                                        </p:tgtEl>
                                        <p:attrNameLst>
                                          <p:attrName>style.visibility</p:attrName>
                                        </p:attrNameLst>
                                      </p:cBhvr>
                                      <p:to>
                                        <p:strVal val="visible"/>
                                      </p:to>
                                    </p:set>
                                    <p:animEffect transition="in" filter="blinds(horizontal)">
                                      <p:cBhvr>
                                        <p:cTn id="22" dur="500"/>
                                        <p:tgtEl>
                                          <p:spTgt spid="1996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9684">
                                            <p:txEl>
                                              <p:pRg st="4" end="4"/>
                                            </p:txEl>
                                          </p:spTgt>
                                        </p:tgtEl>
                                        <p:attrNameLst>
                                          <p:attrName>style.visibility</p:attrName>
                                        </p:attrNameLst>
                                      </p:cBhvr>
                                      <p:to>
                                        <p:strVal val="visible"/>
                                      </p:to>
                                    </p:set>
                                    <p:animEffect transition="in" filter="blinds(horizontal)">
                                      <p:cBhvr>
                                        <p:cTn id="27" dur="500"/>
                                        <p:tgtEl>
                                          <p:spTgt spid="1996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99683">
                                            <p:txEl>
                                              <p:pRg st="0" end="0"/>
                                            </p:txEl>
                                          </p:spTgt>
                                        </p:tgtEl>
                                        <p:attrNameLst>
                                          <p:attrName>style.visibility</p:attrName>
                                        </p:attrNameLst>
                                      </p:cBhvr>
                                      <p:to>
                                        <p:strVal val="visible"/>
                                      </p:to>
                                    </p:set>
                                    <p:animEffect transition="in" filter="blinds(vertical)">
                                      <p:cBhvr>
                                        <p:cTn id="32" dur="500"/>
                                        <p:tgtEl>
                                          <p:spTgt spid="19968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99683">
                                            <p:txEl>
                                              <p:pRg st="1" end="1"/>
                                            </p:txEl>
                                          </p:spTgt>
                                        </p:tgtEl>
                                        <p:attrNameLst>
                                          <p:attrName>style.visibility</p:attrName>
                                        </p:attrNameLst>
                                      </p:cBhvr>
                                      <p:to>
                                        <p:strVal val="visible"/>
                                      </p:to>
                                    </p:set>
                                    <p:animEffect transition="in" filter="blinds(vertical)">
                                      <p:cBhvr>
                                        <p:cTn id="37" dur="500"/>
                                        <p:tgtEl>
                                          <p:spTgt spid="19968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99683">
                                            <p:txEl>
                                              <p:pRg st="2" end="2"/>
                                            </p:txEl>
                                          </p:spTgt>
                                        </p:tgtEl>
                                        <p:attrNameLst>
                                          <p:attrName>style.visibility</p:attrName>
                                        </p:attrNameLst>
                                      </p:cBhvr>
                                      <p:to>
                                        <p:strVal val="visible"/>
                                      </p:to>
                                    </p:set>
                                    <p:animEffect transition="in" filter="blinds(vertical)">
                                      <p:cBhvr>
                                        <p:cTn id="42" dur="500"/>
                                        <p:tgtEl>
                                          <p:spTgt spid="19968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99683">
                                            <p:txEl>
                                              <p:pRg st="3" end="3"/>
                                            </p:txEl>
                                          </p:spTgt>
                                        </p:tgtEl>
                                        <p:attrNameLst>
                                          <p:attrName>style.visibility</p:attrName>
                                        </p:attrNameLst>
                                      </p:cBhvr>
                                      <p:to>
                                        <p:strVal val="visible"/>
                                      </p:to>
                                    </p:set>
                                    <p:animEffect transition="in" filter="blinds(vertical)">
                                      <p:cBhvr>
                                        <p:cTn id="47" dur="500"/>
                                        <p:tgtEl>
                                          <p:spTgt spid="19968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99683">
                                            <p:txEl>
                                              <p:pRg st="4" end="4"/>
                                            </p:txEl>
                                          </p:spTgt>
                                        </p:tgtEl>
                                        <p:attrNameLst>
                                          <p:attrName>style.visibility</p:attrName>
                                        </p:attrNameLst>
                                      </p:cBhvr>
                                      <p:to>
                                        <p:strVal val="visible"/>
                                      </p:to>
                                    </p:set>
                                    <p:animEffect transition="in" filter="blinds(vertical)">
                                      <p:cBhvr>
                                        <p:cTn id="52" dur="500"/>
                                        <p:tgtEl>
                                          <p:spTgt spid="199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P spid="199684"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F2C17347-DF21-944D-B9F5-2B9B8BA1B111}" type="slidenum">
              <a:rPr lang="en-US" smtClean="0">
                <a:latin typeface="Times New Roman" charset="0"/>
              </a:rPr>
              <a:pPr/>
              <a:t>50</a:t>
            </a:fld>
            <a:endParaRPr lang="en-US" smtClean="0">
              <a:latin typeface="Times New Roman" charset="0"/>
            </a:endParaRPr>
          </a:p>
        </p:txBody>
      </p:sp>
      <p:sp>
        <p:nvSpPr>
          <p:cNvPr id="64515" name="Rectangle 2"/>
          <p:cNvSpPr>
            <a:spLocks noGrp="1" noChangeArrowheads="1"/>
          </p:cNvSpPr>
          <p:nvPr>
            <p:ph type="title"/>
          </p:nvPr>
        </p:nvSpPr>
        <p:spPr/>
        <p:txBody>
          <a:bodyPr/>
          <a:lstStyle/>
          <a:p>
            <a:pPr eaLnBrk="1" hangingPunct="1"/>
            <a:r>
              <a:rPr lang="en-US"/>
              <a:t>How Morris Worm Spread</a:t>
            </a:r>
          </a:p>
        </p:txBody>
      </p:sp>
      <p:sp>
        <p:nvSpPr>
          <p:cNvPr id="64516" name="Rectangle 3"/>
          <p:cNvSpPr>
            <a:spLocks noGrp="1" noChangeArrowheads="1"/>
          </p:cNvSpPr>
          <p:nvPr>
            <p:ph type="body" idx="1"/>
          </p:nvPr>
        </p:nvSpPr>
        <p:spPr/>
        <p:txBody>
          <a:bodyPr/>
          <a:lstStyle/>
          <a:p>
            <a:pPr eaLnBrk="1" hangingPunct="1">
              <a:spcAft>
                <a:spcPts val="600"/>
              </a:spcAft>
            </a:pPr>
            <a:r>
              <a:rPr lang="en-US" dirty="0"/>
              <a:t>Obtained access to machines by…</a:t>
            </a:r>
          </a:p>
          <a:p>
            <a:pPr lvl="1" eaLnBrk="1" hangingPunct="1">
              <a:spcAft>
                <a:spcPts val="600"/>
              </a:spcAft>
            </a:pPr>
            <a:r>
              <a:rPr lang="en-US" dirty="0"/>
              <a:t>User account </a:t>
            </a:r>
            <a:r>
              <a:rPr lang="en-US" b="1" dirty="0">
                <a:solidFill>
                  <a:schemeClr val="hlink"/>
                </a:solidFill>
                <a:hlinkClick r:id="rId2"/>
              </a:rPr>
              <a:t>password guessing</a:t>
            </a:r>
            <a:endParaRPr lang="en-US" dirty="0"/>
          </a:p>
          <a:p>
            <a:pPr lvl="1" eaLnBrk="1" hangingPunct="1">
              <a:spcAft>
                <a:spcPts val="600"/>
              </a:spcAft>
            </a:pPr>
            <a:r>
              <a:rPr lang="en-US" dirty="0"/>
              <a:t>Exploit </a:t>
            </a:r>
            <a:r>
              <a:rPr lang="en-US" b="1" dirty="0">
                <a:solidFill>
                  <a:schemeClr val="hlink"/>
                </a:solidFill>
              </a:rPr>
              <a:t>buffer overflow</a:t>
            </a:r>
            <a:r>
              <a:rPr lang="en-US" dirty="0"/>
              <a:t> in </a:t>
            </a:r>
            <a:r>
              <a:rPr lang="en-US" dirty="0" err="1">
                <a:latin typeface="Times-Roman" charset="0"/>
              </a:rPr>
              <a:t>fingerd</a:t>
            </a:r>
            <a:endParaRPr lang="en-US" dirty="0"/>
          </a:p>
          <a:p>
            <a:pPr lvl="1" eaLnBrk="1" hangingPunct="1">
              <a:spcAft>
                <a:spcPts val="600"/>
              </a:spcAft>
            </a:pPr>
            <a:r>
              <a:rPr lang="en-US" dirty="0"/>
              <a:t>Exploit </a:t>
            </a:r>
            <a:r>
              <a:rPr lang="en-US" b="1" dirty="0">
                <a:solidFill>
                  <a:schemeClr val="hlink"/>
                </a:solidFill>
              </a:rPr>
              <a:t>trapdoor</a:t>
            </a:r>
            <a:r>
              <a:rPr lang="en-US" dirty="0"/>
              <a:t> in </a:t>
            </a:r>
            <a:r>
              <a:rPr lang="en-US" dirty="0" err="1">
                <a:latin typeface="Times-Roman" charset="0"/>
              </a:rPr>
              <a:t>sendmail</a:t>
            </a:r>
            <a:endParaRPr lang="en-US" dirty="0"/>
          </a:p>
          <a:p>
            <a:pPr eaLnBrk="1" hangingPunct="1">
              <a:spcAft>
                <a:spcPts val="600"/>
              </a:spcAft>
            </a:pPr>
            <a:r>
              <a:rPr lang="en-US" dirty="0"/>
              <a:t>Flaws in </a:t>
            </a:r>
            <a:r>
              <a:rPr lang="en-US" dirty="0" err="1">
                <a:latin typeface="Times-Roman" charset="0"/>
              </a:rPr>
              <a:t>fingerd</a:t>
            </a:r>
            <a:r>
              <a:rPr lang="en-US" dirty="0"/>
              <a:t> and </a:t>
            </a:r>
            <a:r>
              <a:rPr lang="en-US" dirty="0" err="1">
                <a:latin typeface="Times-Roman" charset="0"/>
              </a:rPr>
              <a:t>sendmail</a:t>
            </a:r>
            <a:r>
              <a:rPr lang="en-US" dirty="0"/>
              <a:t> were well-known, but not widely patched </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FB1509E-C4F4-E241-A2AB-CDFC489D65BF}" type="slidenum">
              <a:rPr lang="en-US" smtClean="0">
                <a:latin typeface="Times New Roman" charset="0"/>
              </a:rPr>
              <a:pPr/>
              <a:t>51</a:t>
            </a:fld>
            <a:endParaRPr lang="en-US" smtClean="0">
              <a:latin typeface="Times New Roman" charset="0"/>
            </a:endParaRPr>
          </a:p>
        </p:txBody>
      </p:sp>
      <p:sp>
        <p:nvSpPr>
          <p:cNvPr id="65539" name="Rectangle 2"/>
          <p:cNvSpPr>
            <a:spLocks noGrp="1" noChangeArrowheads="1"/>
          </p:cNvSpPr>
          <p:nvPr>
            <p:ph type="title"/>
          </p:nvPr>
        </p:nvSpPr>
        <p:spPr>
          <a:xfrm>
            <a:off x="685800" y="457200"/>
            <a:ext cx="7772400" cy="1143000"/>
          </a:xfrm>
        </p:spPr>
        <p:txBody>
          <a:bodyPr/>
          <a:lstStyle/>
          <a:p>
            <a:pPr eaLnBrk="1" hangingPunct="1"/>
            <a:r>
              <a:rPr lang="en-US" dirty="0" smtClean="0"/>
              <a:t>Bootstrap Loader</a:t>
            </a:r>
          </a:p>
        </p:txBody>
      </p:sp>
      <p:sp>
        <p:nvSpPr>
          <p:cNvPr id="65540" name="Rectangle 3"/>
          <p:cNvSpPr>
            <a:spLocks noGrp="1" noChangeArrowheads="1"/>
          </p:cNvSpPr>
          <p:nvPr>
            <p:ph type="body" idx="1"/>
          </p:nvPr>
        </p:nvSpPr>
        <p:spPr>
          <a:xfrm>
            <a:off x="685800" y="1905000"/>
            <a:ext cx="7924800" cy="4191000"/>
          </a:xfrm>
        </p:spPr>
        <p:txBody>
          <a:bodyPr/>
          <a:lstStyle/>
          <a:p>
            <a:pPr eaLnBrk="1" hangingPunct="1">
              <a:lnSpc>
                <a:spcPct val="90000"/>
              </a:lnSpc>
              <a:spcAft>
                <a:spcPts val="600"/>
              </a:spcAft>
            </a:pPr>
            <a:r>
              <a:rPr lang="en-US" dirty="0"/>
              <a:t>Once</a:t>
            </a:r>
            <a:r>
              <a:rPr lang="en-US" dirty="0" smtClean="0"/>
              <a:t> Morris worm </a:t>
            </a:r>
            <a:r>
              <a:rPr lang="en-US" dirty="0"/>
              <a:t>got access…</a:t>
            </a:r>
          </a:p>
          <a:p>
            <a:pPr eaLnBrk="1" hangingPunct="1">
              <a:lnSpc>
                <a:spcPct val="90000"/>
              </a:lnSpc>
              <a:spcAft>
                <a:spcPts val="600"/>
              </a:spcAft>
            </a:pPr>
            <a:r>
              <a:rPr lang="en-US" dirty="0"/>
              <a:t>“Bootstrap loader” sent to victim</a:t>
            </a:r>
          </a:p>
          <a:p>
            <a:pPr lvl="1" eaLnBrk="1" hangingPunct="1">
              <a:lnSpc>
                <a:spcPct val="90000"/>
              </a:lnSpc>
              <a:spcAft>
                <a:spcPts val="600"/>
              </a:spcAft>
            </a:pPr>
            <a:r>
              <a:rPr lang="en-US" dirty="0"/>
              <a:t>99 lines of C code</a:t>
            </a:r>
          </a:p>
          <a:p>
            <a:pPr eaLnBrk="1" hangingPunct="1">
              <a:lnSpc>
                <a:spcPct val="90000"/>
              </a:lnSpc>
              <a:spcAft>
                <a:spcPts val="600"/>
              </a:spcAft>
            </a:pPr>
            <a:r>
              <a:rPr lang="en-US" dirty="0"/>
              <a:t>Victim compiled and executed code</a:t>
            </a:r>
          </a:p>
          <a:p>
            <a:pPr eaLnBrk="1" hangingPunct="1">
              <a:lnSpc>
                <a:spcPct val="90000"/>
              </a:lnSpc>
              <a:spcAft>
                <a:spcPts val="600"/>
              </a:spcAft>
            </a:pPr>
            <a:r>
              <a:rPr lang="en-US" dirty="0"/>
              <a:t>Bootstrap loader fetched the worm</a:t>
            </a:r>
          </a:p>
          <a:p>
            <a:pPr eaLnBrk="1" hangingPunct="1">
              <a:lnSpc>
                <a:spcPct val="90000"/>
              </a:lnSpc>
              <a:spcAft>
                <a:spcPts val="600"/>
              </a:spcAft>
            </a:pPr>
            <a:r>
              <a:rPr lang="en-US" dirty="0"/>
              <a:t>Victim </a:t>
            </a:r>
            <a:r>
              <a:rPr lang="en-US" b="1" dirty="0">
                <a:solidFill>
                  <a:schemeClr val="accent2"/>
                </a:solidFill>
              </a:rPr>
              <a:t>authenticated</a:t>
            </a:r>
            <a:r>
              <a:rPr lang="en-US" dirty="0"/>
              <a:t> </a:t>
            </a:r>
            <a:r>
              <a:rPr lang="en-US" dirty="0" smtClean="0"/>
              <a:t>sender</a:t>
            </a:r>
          </a:p>
          <a:p>
            <a:pPr lvl="1" eaLnBrk="1" hangingPunct="1">
              <a:lnSpc>
                <a:spcPct val="90000"/>
              </a:lnSpc>
              <a:spcAft>
                <a:spcPts val="600"/>
              </a:spcAft>
            </a:pPr>
            <a:r>
              <a:rPr lang="en-US" dirty="0"/>
              <a:t>Don’t want user to get a</a:t>
            </a:r>
            <a:r>
              <a:rPr lang="en-US" dirty="0" smtClean="0"/>
              <a:t> bad </a:t>
            </a:r>
            <a:r>
              <a:rPr lang="en-US" dirty="0"/>
              <a:t>worm…</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85A9A44-F04B-4A40-8AB3-C5B5337B8A97}" type="slidenum">
              <a:rPr lang="en-US" smtClean="0">
                <a:latin typeface="Times New Roman" charset="0"/>
              </a:rPr>
              <a:pPr/>
              <a:t>52</a:t>
            </a:fld>
            <a:endParaRPr lang="en-US" smtClean="0">
              <a:latin typeface="Times New Roman" charset="0"/>
            </a:endParaRPr>
          </a:p>
        </p:txBody>
      </p:sp>
      <p:sp>
        <p:nvSpPr>
          <p:cNvPr id="66563" name="Rectangle 2"/>
          <p:cNvSpPr>
            <a:spLocks noGrp="1" noChangeArrowheads="1"/>
          </p:cNvSpPr>
          <p:nvPr>
            <p:ph type="title"/>
          </p:nvPr>
        </p:nvSpPr>
        <p:spPr/>
        <p:txBody>
          <a:bodyPr/>
          <a:lstStyle/>
          <a:p>
            <a:pPr eaLnBrk="1" hangingPunct="1"/>
            <a:r>
              <a:rPr lang="en-US"/>
              <a:t>How to Remain Undetected?</a:t>
            </a:r>
          </a:p>
        </p:txBody>
      </p:sp>
      <p:sp>
        <p:nvSpPr>
          <p:cNvPr id="66564" name="Rectangle 3"/>
          <p:cNvSpPr>
            <a:spLocks noGrp="1" noChangeArrowheads="1"/>
          </p:cNvSpPr>
          <p:nvPr>
            <p:ph type="body" idx="1"/>
          </p:nvPr>
        </p:nvSpPr>
        <p:spPr>
          <a:xfrm>
            <a:off x="685800" y="1828800"/>
            <a:ext cx="7924800" cy="4191000"/>
          </a:xfrm>
        </p:spPr>
        <p:txBody>
          <a:bodyPr/>
          <a:lstStyle/>
          <a:p>
            <a:pPr eaLnBrk="1" hangingPunct="1">
              <a:spcAft>
                <a:spcPts val="600"/>
              </a:spcAft>
            </a:pPr>
            <a:r>
              <a:rPr lang="en-US" dirty="0"/>
              <a:t>If transmission interrupted,</a:t>
            </a:r>
            <a:r>
              <a:rPr lang="en-US" dirty="0" smtClean="0"/>
              <a:t> all code </a:t>
            </a:r>
            <a:r>
              <a:rPr lang="en-US" dirty="0"/>
              <a:t>deleted</a:t>
            </a:r>
          </a:p>
          <a:p>
            <a:pPr eaLnBrk="1" hangingPunct="1">
              <a:spcAft>
                <a:spcPts val="600"/>
              </a:spcAft>
            </a:pPr>
            <a:r>
              <a:rPr lang="en-US" dirty="0"/>
              <a:t>Code encrypted when downloaded</a:t>
            </a:r>
          </a:p>
          <a:p>
            <a:pPr eaLnBrk="1" hangingPunct="1">
              <a:spcAft>
                <a:spcPts val="600"/>
              </a:spcAft>
            </a:pPr>
            <a:r>
              <a:rPr lang="en-US" dirty="0"/>
              <a:t>Code deleted after decrypt/compile</a:t>
            </a:r>
          </a:p>
          <a:p>
            <a:pPr eaLnBrk="1" hangingPunct="1">
              <a:spcAft>
                <a:spcPts val="600"/>
              </a:spcAft>
            </a:pPr>
            <a:r>
              <a:rPr lang="en-US" dirty="0"/>
              <a:t>When running, worm regularly changed name and process identifier (PID)</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D59A73D-BA59-984E-80A1-5C9F01653474}" type="slidenum">
              <a:rPr lang="en-US" smtClean="0">
                <a:latin typeface="Times New Roman" charset="0"/>
              </a:rPr>
              <a:pPr/>
              <a:t>53</a:t>
            </a:fld>
            <a:endParaRPr lang="en-US" smtClean="0">
              <a:latin typeface="Times New Roman" charset="0"/>
            </a:endParaRPr>
          </a:p>
        </p:txBody>
      </p:sp>
      <p:sp>
        <p:nvSpPr>
          <p:cNvPr id="67587" name="Rectangle 2"/>
          <p:cNvSpPr>
            <a:spLocks noGrp="1" noChangeArrowheads="1"/>
          </p:cNvSpPr>
          <p:nvPr>
            <p:ph type="title"/>
          </p:nvPr>
        </p:nvSpPr>
        <p:spPr>
          <a:xfrm>
            <a:off x="685800" y="457200"/>
            <a:ext cx="7772400" cy="1143000"/>
          </a:xfrm>
        </p:spPr>
        <p:txBody>
          <a:bodyPr/>
          <a:lstStyle/>
          <a:p>
            <a:pPr eaLnBrk="1" hangingPunct="1"/>
            <a:r>
              <a:rPr lang="en-US"/>
              <a:t>Morris Worm: Bottom Line</a:t>
            </a:r>
          </a:p>
        </p:txBody>
      </p:sp>
      <p:sp>
        <p:nvSpPr>
          <p:cNvPr id="168963" name="Rectangle 3"/>
          <p:cNvSpPr>
            <a:spLocks noGrp="1" noChangeArrowheads="1"/>
          </p:cNvSpPr>
          <p:nvPr>
            <p:ph type="body" idx="1"/>
          </p:nvPr>
        </p:nvSpPr>
        <p:spPr>
          <a:xfrm>
            <a:off x="685800" y="1828800"/>
            <a:ext cx="8077200" cy="4191000"/>
          </a:xfrm>
        </p:spPr>
        <p:txBody>
          <a:bodyPr/>
          <a:lstStyle/>
          <a:p>
            <a:pPr eaLnBrk="1" hangingPunct="1">
              <a:lnSpc>
                <a:spcPct val="90000"/>
              </a:lnSpc>
              <a:spcAft>
                <a:spcPts val="600"/>
              </a:spcAft>
            </a:pPr>
            <a:r>
              <a:rPr lang="en-US" sz="2800" dirty="0"/>
              <a:t>Shock to</a:t>
            </a:r>
            <a:r>
              <a:rPr lang="en-US" sz="2800" dirty="0" smtClean="0"/>
              <a:t> the Internet </a:t>
            </a:r>
            <a:r>
              <a:rPr lang="en-US" sz="2800" dirty="0"/>
              <a:t>community of 1988</a:t>
            </a:r>
          </a:p>
          <a:p>
            <a:pPr lvl="1" eaLnBrk="1" hangingPunct="1">
              <a:lnSpc>
                <a:spcPct val="90000"/>
              </a:lnSpc>
              <a:spcAft>
                <a:spcPts val="600"/>
              </a:spcAft>
            </a:pPr>
            <a:r>
              <a:rPr lang="en-US" sz="2400" dirty="0"/>
              <a:t>Internet of 1988 </a:t>
            </a:r>
            <a:r>
              <a:rPr lang="en-US" sz="2400" b="1" i="1" dirty="0">
                <a:solidFill>
                  <a:schemeClr val="hlink"/>
                </a:solidFill>
              </a:rPr>
              <a:t>much</a:t>
            </a:r>
            <a:r>
              <a:rPr lang="en-US" sz="2400" dirty="0"/>
              <a:t> different than today</a:t>
            </a:r>
          </a:p>
          <a:p>
            <a:pPr eaLnBrk="1" hangingPunct="1">
              <a:lnSpc>
                <a:spcPct val="90000"/>
              </a:lnSpc>
              <a:spcAft>
                <a:spcPts val="600"/>
              </a:spcAft>
            </a:pPr>
            <a:r>
              <a:rPr lang="en-US" sz="2800" dirty="0"/>
              <a:t>Internet designed to</a:t>
            </a:r>
            <a:r>
              <a:rPr lang="en-US" sz="2800" dirty="0" smtClean="0"/>
              <a:t> survive </a:t>
            </a:r>
            <a:r>
              <a:rPr lang="en-US" sz="2800" dirty="0"/>
              <a:t>nuclear war</a:t>
            </a:r>
          </a:p>
          <a:p>
            <a:pPr lvl="1" eaLnBrk="1" hangingPunct="1">
              <a:lnSpc>
                <a:spcPct val="90000"/>
              </a:lnSpc>
              <a:spcAft>
                <a:spcPts val="600"/>
              </a:spcAft>
            </a:pPr>
            <a:r>
              <a:rPr lang="en-US" sz="2400" dirty="0"/>
              <a:t>Yet, brought down by one graduate student!</a:t>
            </a:r>
          </a:p>
          <a:p>
            <a:pPr lvl="1" eaLnBrk="1" hangingPunct="1">
              <a:lnSpc>
                <a:spcPct val="90000"/>
              </a:lnSpc>
              <a:spcAft>
                <a:spcPts val="600"/>
              </a:spcAft>
            </a:pPr>
            <a:r>
              <a:rPr lang="en-US" sz="2400" dirty="0"/>
              <a:t>At the time, Morris’ father worked at NSA…</a:t>
            </a:r>
          </a:p>
          <a:p>
            <a:pPr eaLnBrk="1" hangingPunct="1">
              <a:lnSpc>
                <a:spcPct val="90000"/>
              </a:lnSpc>
              <a:spcAft>
                <a:spcPts val="600"/>
              </a:spcAft>
            </a:pPr>
            <a:r>
              <a:rPr lang="en-US" sz="2800" dirty="0"/>
              <a:t>Could have been much worse</a:t>
            </a:r>
          </a:p>
          <a:p>
            <a:pPr eaLnBrk="1" hangingPunct="1">
              <a:lnSpc>
                <a:spcPct val="90000"/>
              </a:lnSpc>
              <a:spcAft>
                <a:spcPts val="600"/>
              </a:spcAft>
            </a:pPr>
            <a:r>
              <a:rPr lang="en-US" sz="2800" dirty="0"/>
              <a:t>Result? CERT, more security awareness</a:t>
            </a:r>
          </a:p>
          <a:p>
            <a:pPr eaLnBrk="1" hangingPunct="1">
              <a:lnSpc>
                <a:spcPct val="90000"/>
              </a:lnSpc>
              <a:spcAft>
                <a:spcPts val="600"/>
              </a:spcAft>
            </a:pPr>
            <a:r>
              <a:rPr lang="en-US" sz="2800" dirty="0"/>
              <a:t>But should have been a wakeup call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ox(out)">
                                      <p:cBhvr>
                                        <p:cTn id="7" dur="500"/>
                                        <p:tgtEl>
                                          <p:spTgt spid="168963">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68963">
                                            <p:txEl>
                                              <p:pRg st="1" end="1"/>
                                            </p:txEl>
                                          </p:spTgt>
                                        </p:tgtEl>
                                        <p:attrNameLst>
                                          <p:attrName>style.visibility</p:attrName>
                                        </p:attrNameLst>
                                      </p:cBhvr>
                                      <p:to>
                                        <p:strVal val="visible"/>
                                      </p:to>
                                    </p:set>
                                    <p:animEffect transition="in" filter="box(out)">
                                      <p:cBhvr>
                                        <p:cTn id="10" dur="500"/>
                                        <p:tgtEl>
                                          <p:spTgt spid="168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Effect transition="in" filter="box(out)">
                                      <p:cBhvr>
                                        <p:cTn id="15" dur="500"/>
                                        <p:tgtEl>
                                          <p:spTgt spid="168963">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168963">
                                            <p:txEl>
                                              <p:pRg st="3" end="3"/>
                                            </p:txEl>
                                          </p:spTgt>
                                        </p:tgtEl>
                                        <p:attrNameLst>
                                          <p:attrName>style.visibility</p:attrName>
                                        </p:attrNameLst>
                                      </p:cBhvr>
                                      <p:to>
                                        <p:strVal val="visible"/>
                                      </p:to>
                                    </p:set>
                                    <p:animEffect transition="in" filter="box(out)">
                                      <p:cBhvr>
                                        <p:cTn id="18" dur="500"/>
                                        <p:tgtEl>
                                          <p:spTgt spid="168963">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168963">
                                            <p:txEl>
                                              <p:pRg st="4" end="4"/>
                                            </p:txEl>
                                          </p:spTgt>
                                        </p:tgtEl>
                                        <p:attrNameLst>
                                          <p:attrName>style.visibility</p:attrName>
                                        </p:attrNameLst>
                                      </p:cBhvr>
                                      <p:to>
                                        <p:strVal val="visible"/>
                                      </p:to>
                                    </p:set>
                                    <p:animEffect transition="in" filter="box(out)">
                                      <p:cBhvr>
                                        <p:cTn id="21" dur="500"/>
                                        <p:tgtEl>
                                          <p:spTgt spid="168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68963">
                                            <p:txEl>
                                              <p:pRg st="5" end="5"/>
                                            </p:txEl>
                                          </p:spTgt>
                                        </p:tgtEl>
                                        <p:attrNameLst>
                                          <p:attrName>style.visibility</p:attrName>
                                        </p:attrNameLst>
                                      </p:cBhvr>
                                      <p:to>
                                        <p:strVal val="visible"/>
                                      </p:to>
                                    </p:set>
                                    <p:animEffect transition="in" filter="box(out)">
                                      <p:cBhvr>
                                        <p:cTn id="26" dur="500"/>
                                        <p:tgtEl>
                                          <p:spTgt spid="16896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animEffect transition="in" filter="box(out)">
                                      <p:cBhvr>
                                        <p:cTn id="31" dur="500"/>
                                        <p:tgtEl>
                                          <p:spTgt spid="16896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68963">
                                            <p:txEl>
                                              <p:pRg st="7" end="7"/>
                                            </p:txEl>
                                          </p:spTgt>
                                        </p:tgtEl>
                                        <p:attrNameLst>
                                          <p:attrName>style.visibility</p:attrName>
                                        </p:attrNameLst>
                                      </p:cBhvr>
                                      <p:to>
                                        <p:strVal val="visible"/>
                                      </p:to>
                                    </p:set>
                                    <p:animEffect transition="in" filter="box(out)">
                                      <p:cBhvr>
                                        <p:cTn id="36" dur="500"/>
                                        <p:tgtEl>
                                          <p:spTgt spid="168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D4D177E-B7B9-2F45-BB96-35E7FA0B3FAE}" type="slidenum">
              <a:rPr lang="en-US" smtClean="0">
                <a:latin typeface="Times New Roman" charset="0"/>
              </a:rPr>
              <a:pPr/>
              <a:t>54</a:t>
            </a:fld>
            <a:endParaRPr lang="en-US" smtClean="0">
              <a:latin typeface="Times New Roman" charset="0"/>
            </a:endParaRPr>
          </a:p>
        </p:txBody>
      </p:sp>
      <p:sp>
        <p:nvSpPr>
          <p:cNvPr id="68611" name="Rectangle 2"/>
          <p:cNvSpPr>
            <a:spLocks noGrp="1" noChangeArrowheads="1"/>
          </p:cNvSpPr>
          <p:nvPr>
            <p:ph type="title"/>
          </p:nvPr>
        </p:nvSpPr>
        <p:spPr>
          <a:xfrm>
            <a:off x="685800" y="457200"/>
            <a:ext cx="7772400" cy="990600"/>
          </a:xfrm>
        </p:spPr>
        <p:txBody>
          <a:bodyPr/>
          <a:lstStyle/>
          <a:p>
            <a:pPr eaLnBrk="1" hangingPunct="1"/>
            <a:r>
              <a:rPr lang="en-US"/>
              <a:t>Code Red Worm</a:t>
            </a:r>
          </a:p>
        </p:txBody>
      </p:sp>
      <p:sp>
        <p:nvSpPr>
          <p:cNvPr id="68612" name="Rectangle 3"/>
          <p:cNvSpPr>
            <a:spLocks noGrp="1" noChangeArrowheads="1"/>
          </p:cNvSpPr>
          <p:nvPr>
            <p:ph type="body" idx="1"/>
          </p:nvPr>
        </p:nvSpPr>
        <p:spPr>
          <a:xfrm>
            <a:off x="685800" y="1600200"/>
            <a:ext cx="7924800" cy="4648200"/>
          </a:xfrm>
        </p:spPr>
        <p:txBody>
          <a:bodyPr/>
          <a:lstStyle/>
          <a:p>
            <a:pPr eaLnBrk="1" hangingPunct="1">
              <a:lnSpc>
                <a:spcPct val="85000"/>
              </a:lnSpc>
              <a:spcAft>
                <a:spcPts val="600"/>
              </a:spcAft>
            </a:pPr>
            <a:r>
              <a:rPr lang="en-US" dirty="0"/>
              <a:t>Appeared in July 2001</a:t>
            </a:r>
          </a:p>
          <a:p>
            <a:pPr eaLnBrk="1" hangingPunct="1">
              <a:lnSpc>
                <a:spcPct val="85000"/>
              </a:lnSpc>
              <a:spcAft>
                <a:spcPts val="600"/>
              </a:spcAft>
            </a:pPr>
            <a:r>
              <a:rPr lang="en-US" dirty="0"/>
              <a:t>Infected more than </a:t>
            </a:r>
            <a:r>
              <a:rPr lang="en-US" b="1" dirty="0">
                <a:solidFill>
                  <a:schemeClr val="accent2"/>
                </a:solidFill>
              </a:rPr>
              <a:t>250,000 systems in about 15 hours</a:t>
            </a:r>
          </a:p>
          <a:p>
            <a:pPr eaLnBrk="1" hangingPunct="1">
              <a:lnSpc>
                <a:spcPct val="85000"/>
              </a:lnSpc>
              <a:spcAft>
                <a:spcPts val="600"/>
              </a:spcAft>
            </a:pPr>
            <a:r>
              <a:rPr lang="en-US" dirty="0"/>
              <a:t>Eventually infected 750,000 out of about 6,000,000 vulnerable systems</a:t>
            </a:r>
          </a:p>
          <a:p>
            <a:pPr eaLnBrk="1" hangingPunct="1">
              <a:lnSpc>
                <a:spcPct val="85000"/>
              </a:lnSpc>
              <a:spcAft>
                <a:spcPts val="600"/>
              </a:spcAft>
            </a:pPr>
            <a:r>
              <a:rPr lang="en-US" dirty="0"/>
              <a:t>Exploited buffer overflow in Microsoft IIS server software</a:t>
            </a:r>
          </a:p>
          <a:p>
            <a:pPr lvl="1" eaLnBrk="1" hangingPunct="1">
              <a:lnSpc>
                <a:spcPct val="85000"/>
              </a:lnSpc>
              <a:spcAft>
                <a:spcPts val="600"/>
              </a:spcAft>
            </a:pPr>
            <a:r>
              <a:rPr lang="en-US" dirty="0"/>
              <a:t>Then monitor traffic on port 80, looking for other susceptible servers</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767F0FB-0F7F-3744-A34C-7D8577712663}" type="slidenum">
              <a:rPr lang="en-US" smtClean="0">
                <a:latin typeface="Times New Roman" charset="0"/>
              </a:rPr>
              <a:pPr/>
              <a:t>55</a:t>
            </a:fld>
            <a:endParaRPr lang="en-US" smtClean="0">
              <a:latin typeface="Times New Roman" charset="0"/>
            </a:endParaRPr>
          </a:p>
        </p:txBody>
      </p:sp>
      <p:sp>
        <p:nvSpPr>
          <p:cNvPr id="69635" name="Rectangle 2"/>
          <p:cNvSpPr>
            <a:spLocks noGrp="1" noChangeArrowheads="1"/>
          </p:cNvSpPr>
          <p:nvPr>
            <p:ph type="title"/>
          </p:nvPr>
        </p:nvSpPr>
        <p:spPr>
          <a:xfrm>
            <a:off x="685800" y="457200"/>
            <a:ext cx="7772400" cy="1143000"/>
          </a:xfrm>
        </p:spPr>
        <p:txBody>
          <a:bodyPr/>
          <a:lstStyle/>
          <a:p>
            <a:pPr eaLnBrk="1" hangingPunct="1"/>
            <a:r>
              <a:rPr lang="en-US"/>
              <a:t>Code Red: What it Did</a:t>
            </a:r>
          </a:p>
        </p:txBody>
      </p:sp>
      <p:sp>
        <p:nvSpPr>
          <p:cNvPr id="69636" name="Rectangle 3"/>
          <p:cNvSpPr>
            <a:spLocks noGrp="1" noChangeArrowheads="1"/>
          </p:cNvSpPr>
          <p:nvPr>
            <p:ph type="body" idx="1"/>
          </p:nvPr>
        </p:nvSpPr>
        <p:spPr>
          <a:xfrm>
            <a:off x="685800" y="1752600"/>
            <a:ext cx="8077200" cy="4419600"/>
          </a:xfrm>
        </p:spPr>
        <p:txBody>
          <a:bodyPr/>
          <a:lstStyle/>
          <a:p>
            <a:pPr eaLnBrk="1" hangingPunct="1">
              <a:spcAft>
                <a:spcPts val="600"/>
              </a:spcAft>
            </a:pPr>
            <a:r>
              <a:rPr lang="en-US" sz="2800" dirty="0"/>
              <a:t>Day 1 to 19 of month: spread its infection</a:t>
            </a:r>
          </a:p>
          <a:p>
            <a:pPr eaLnBrk="1" hangingPunct="1">
              <a:spcAft>
                <a:spcPts val="600"/>
              </a:spcAft>
            </a:pPr>
            <a:r>
              <a:rPr lang="en-US" sz="2800" dirty="0"/>
              <a:t>Day 20 to 27: distributed denial of service attack (</a:t>
            </a:r>
            <a:r>
              <a:rPr lang="en-US" sz="2800" dirty="0" err="1"/>
              <a:t>DDoS</a:t>
            </a:r>
            <a:r>
              <a:rPr lang="en-US" sz="2800" dirty="0"/>
              <a:t>) on </a:t>
            </a:r>
            <a:r>
              <a:rPr lang="en-US" sz="2800" dirty="0" err="1">
                <a:latin typeface="Courier" charset="0"/>
              </a:rPr>
              <a:t>www.whitehouse.gov</a:t>
            </a:r>
            <a:endParaRPr lang="en-US" sz="2800" dirty="0"/>
          </a:p>
          <a:p>
            <a:pPr eaLnBrk="1" hangingPunct="1">
              <a:spcAft>
                <a:spcPts val="600"/>
              </a:spcAft>
            </a:pPr>
            <a:r>
              <a:rPr lang="en-US" sz="2800" dirty="0"/>
              <a:t>Later version (several variants)</a:t>
            </a:r>
          </a:p>
          <a:p>
            <a:pPr lvl="1" eaLnBrk="1" hangingPunct="1">
              <a:spcAft>
                <a:spcPts val="600"/>
              </a:spcAft>
            </a:pPr>
            <a:r>
              <a:rPr lang="en-US" sz="2400" dirty="0"/>
              <a:t>Included trapdoor for remote access</a:t>
            </a:r>
          </a:p>
          <a:p>
            <a:pPr lvl="1" eaLnBrk="1" hangingPunct="1">
              <a:spcAft>
                <a:spcPts val="600"/>
              </a:spcAft>
            </a:pPr>
            <a:r>
              <a:rPr lang="en-US" sz="2400" dirty="0"/>
              <a:t>Rebooted to flush worm, leaving only trapdoor</a:t>
            </a:r>
          </a:p>
          <a:p>
            <a:pPr eaLnBrk="1" hangingPunct="1">
              <a:spcAft>
                <a:spcPts val="600"/>
              </a:spcAft>
            </a:pPr>
            <a:r>
              <a:rPr lang="en-US" sz="2800" dirty="0"/>
              <a:t>Some </a:t>
            </a:r>
            <a:r>
              <a:rPr lang="en-US" sz="2800" dirty="0" smtClean="0"/>
              <a:t>said </a:t>
            </a:r>
            <a:r>
              <a:rPr lang="en-US" sz="2800" dirty="0"/>
              <a:t>it was “beta test for info warfare”</a:t>
            </a:r>
          </a:p>
          <a:p>
            <a:pPr lvl="1" eaLnBrk="1" hangingPunct="1">
              <a:spcAft>
                <a:spcPts val="600"/>
              </a:spcAft>
            </a:pPr>
            <a:r>
              <a:rPr lang="en-US" sz="2400" dirty="0" smtClean="0"/>
              <a:t>But, </a:t>
            </a:r>
            <a:r>
              <a:rPr lang="en-US" sz="2400" dirty="0"/>
              <a:t>no evidence to support this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C1B6E85-7B3A-194C-B10E-49B92BAB5E34}" type="slidenum">
              <a:rPr lang="en-US" smtClean="0">
                <a:latin typeface="Times New Roman" charset="0"/>
              </a:rPr>
              <a:pPr/>
              <a:t>56</a:t>
            </a:fld>
            <a:endParaRPr lang="en-US" smtClean="0">
              <a:latin typeface="Times New Roman" charset="0"/>
            </a:endParaRPr>
          </a:p>
        </p:txBody>
      </p:sp>
      <p:sp>
        <p:nvSpPr>
          <p:cNvPr id="70659" name="Rectangle 2"/>
          <p:cNvSpPr>
            <a:spLocks noGrp="1" noChangeArrowheads="1"/>
          </p:cNvSpPr>
          <p:nvPr>
            <p:ph type="title"/>
          </p:nvPr>
        </p:nvSpPr>
        <p:spPr>
          <a:xfrm>
            <a:off x="685800" y="457200"/>
            <a:ext cx="4191000" cy="914400"/>
          </a:xfrm>
        </p:spPr>
        <p:txBody>
          <a:bodyPr/>
          <a:lstStyle/>
          <a:p>
            <a:pPr eaLnBrk="1" hangingPunct="1"/>
            <a:r>
              <a:rPr lang="en-US"/>
              <a:t>SQL Slammer</a:t>
            </a:r>
          </a:p>
        </p:txBody>
      </p:sp>
      <p:sp>
        <p:nvSpPr>
          <p:cNvPr id="209923" name="Rectangle 3"/>
          <p:cNvSpPr>
            <a:spLocks noGrp="1" noChangeArrowheads="1"/>
          </p:cNvSpPr>
          <p:nvPr>
            <p:ph type="body" idx="1"/>
          </p:nvPr>
        </p:nvSpPr>
        <p:spPr>
          <a:xfrm>
            <a:off x="381000" y="1752600"/>
            <a:ext cx="4953000" cy="4267200"/>
          </a:xfrm>
        </p:spPr>
        <p:txBody>
          <a:bodyPr/>
          <a:lstStyle/>
          <a:p>
            <a:pPr eaLnBrk="1" hangingPunct="1">
              <a:lnSpc>
                <a:spcPct val="85000"/>
              </a:lnSpc>
              <a:spcAft>
                <a:spcPts val="1200"/>
              </a:spcAft>
            </a:pPr>
            <a:r>
              <a:rPr lang="en-US" sz="2800"/>
              <a:t>Infected </a:t>
            </a:r>
            <a:r>
              <a:rPr lang="en-US" sz="2800" b="1">
                <a:solidFill>
                  <a:srgbClr val="FF0000"/>
                </a:solidFill>
              </a:rPr>
              <a:t>75,000 systems</a:t>
            </a:r>
            <a:r>
              <a:rPr lang="en-US" sz="2800"/>
              <a:t> </a:t>
            </a:r>
            <a:r>
              <a:rPr lang="en-US" sz="2800" b="1">
                <a:solidFill>
                  <a:srgbClr val="FF0000"/>
                </a:solidFill>
              </a:rPr>
              <a:t>in 10 minutes!</a:t>
            </a:r>
            <a:endParaRPr lang="en-US" sz="2800" b="1">
              <a:solidFill>
                <a:schemeClr val="accent2"/>
              </a:solidFill>
            </a:endParaRPr>
          </a:p>
          <a:p>
            <a:pPr eaLnBrk="1" hangingPunct="1">
              <a:lnSpc>
                <a:spcPct val="85000"/>
              </a:lnSpc>
              <a:spcAft>
                <a:spcPts val="1200"/>
              </a:spcAft>
            </a:pPr>
            <a:r>
              <a:rPr lang="en-US" sz="2800"/>
              <a:t>At its peak, infections doubled every 8.5 seconds</a:t>
            </a:r>
          </a:p>
          <a:p>
            <a:pPr eaLnBrk="1" hangingPunct="1">
              <a:lnSpc>
                <a:spcPct val="85000"/>
              </a:lnSpc>
              <a:spcAft>
                <a:spcPts val="1200"/>
              </a:spcAft>
            </a:pPr>
            <a:r>
              <a:rPr lang="en-US" sz="2800"/>
              <a:t>Spread “too fast”…</a:t>
            </a:r>
          </a:p>
          <a:p>
            <a:pPr eaLnBrk="1" hangingPunct="1">
              <a:lnSpc>
                <a:spcPct val="85000"/>
              </a:lnSpc>
              <a:spcAft>
                <a:spcPts val="1200"/>
              </a:spcAft>
            </a:pPr>
            <a:r>
              <a:rPr lang="en-US" sz="2800"/>
              <a:t>…so it “burned out” available bandwidth</a:t>
            </a:r>
          </a:p>
        </p:txBody>
      </p:sp>
      <p:pic>
        <p:nvPicPr>
          <p:cNvPr id="70661" name="Picture 6" descr="sapphire5min.gif                                               0007DDCBMacintosh HD                   B7464D7A:"/>
          <p:cNvPicPr>
            <a:picLocks noChangeAspect="1" noChangeArrowheads="1"/>
          </p:cNvPicPr>
          <p:nvPr/>
        </p:nvPicPr>
        <p:blipFill>
          <a:blip r:embed="rId2"/>
          <a:srcRect/>
          <a:stretch>
            <a:fillRect/>
          </a:stretch>
        </p:blipFill>
        <p:spPr bwMode="auto">
          <a:xfrm>
            <a:off x="5410200" y="3490913"/>
            <a:ext cx="3178175" cy="2605087"/>
          </a:xfrm>
          <a:prstGeom prst="rect">
            <a:avLst/>
          </a:prstGeom>
          <a:noFill/>
          <a:ln w="9525">
            <a:noFill/>
            <a:miter lim="800000"/>
            <a:headEnd/>
            <a:tailEnd/>
          </a:ln>
        </p:spPr>
      </p:pic>
      <p:pic>
        <p:nvPicPr>
          <p:cNvPr id="70662" name="Picture 7" descr="newsapphire12hr.gif                                            0007DDCBMacintosh HD                   B7464D7A:"/>
          <p:cNvPicPr>
            <a:picLocks noChangeAspect="1" noChangeArrowheads="1"/>
          </p:cNvPicPr>
          <p:nvPr/>
        </p:nvPicPr>
        <p:blipFill>
          <a:blip r:embed="rId3"/>
          <a:srcRect/>
          <a:stretch>
            <a:fillRect/>
          </a:stretch>
        </p:blipFill>
        <p:spPr bwMode="auto">
          <a:xfrm>
            <a:off x="5486400" y="514350"/>
            <a:ext cx="3276600" cy="26860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box(out)">
                                      <p:cBhvr>
                                        <p:cTn id="12" dur="500"/>
                                        <p:tgtEl>
                                          <p:spTgt spid="209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box(out)">
                                      <p:cBhvr>
                                        <p:cTn id="17" dur="500"/>
                                        <p:tgtEl>
                                          <p:spTgt spid="209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9923">
                                            <p:txEl>
                                              <p:pRg st="3" end="3"/>
                                            </p:txEl>
                                          </p:spTgt>
                                        </p:tgtEl>
                                        <p:attrNameLst>
                                          <p:attrName>style.visibility</p:attrName>
                                        </p:attrNameLst>
                                      </p:cBhvr>
                                      <p:to>
                                        <p:strVal val="visible"/>
                                      </p:to>
                                    </p:set>
                                    <p:animEffect transition="in" filter="box(out)">
                                      <p:cBhvr>
                                        <p:cTn id="22" dur="500"/>
                                        <p:tgtEl>
                                          <p:spTgt spid="20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D12CEB1-8B05-5E4B-B7A2-28838F50F394}" type="slidenum">
              <a:rPr lang="en-US" smtClean="0">
                <a:latin typeface="Times New Roman" charset="0"/>
              </a:rPr>
              <a:pPr/>
              <a:t>57</a:t>
            </a:fld>
            <a:endParaRPr lang="en-US" smtClean="0">
              <a:latin typeface="Times New Roman" charset="0"/>
            </a:endParaRPr>
          </a:p>
        </p:txBody>
      </p:sp>
      <p:sp>
        <p:nvSpPr>
          <p:cNvPr id="71683" name="Rectangle 2"/>
          <p:cNvSpPr>
            <a:spLocks noGrp="1" noChangeArrowheads="1"/>
          </p:cNvSpPr>
          <p:nvPr>
            <p:ph type="title"/>
          </p:nvPr>
        </p:nvSpPr>
        <p:spPr>
          <a:xfrm>
            <a:off x="457200" y="457200"/>
            <a:ext cx="8229600" cy="1219200"/>
          </a:xfrm>
        </p:spPr>
        <p:txBody>
          <a:bodyPr/>
          <a:lstStyle/>
          <a:p>
            <a:pPr eaLnBrk="1" hangingPunct="1"/>
            <a:r>
              <a:rPr lang="en-US"/>
              <a:t>Why was Slammer Successful?</a:t>
            </a:r>
          </a:p>
        </p:txBody>
      </p:sp>
      <p:sp>
        <p:nvSpPr>
          <p:cNvPr id="354307" name="Rectangle 3"/>
          <p:cNvSpPr>
            <a:spLocks noGrp="1" noChangeArrowheads="1"/>
          </p:cNvSpPr>
          <p:nvPr>
            <p:ph type="body" idx="1"/>
          </p:nvPr>
        </p:nvSpPr>
        <p:spPr>
          <a:xfrm>
            <a:off x="609600" y="1828800"/>
            <a:ext cx="8001000" cy="4191000"/>
          </a:xfrm>
        </p:spPr>
        <p:txBody>
          <a:bodyPr/>
          <a:lstStyle/>
          <a:p>
            <a:pPr eaLnBrk="1" hangingPunct="1">
              <a:lnSpc>
                <a:spcPct val="90000"/>
              </a:lnSpc>
              <a:spcAft>
                <a:spcPts val="600"/>
              </a:spcAft>
            </a:pPr>
            <a:r>
              <a:rPr lang="en-US"/>
              <a:t>Worm size: </a:t>
            </a:r>
            <a:r>
              <a:rPr lang="en-US" b="1">
                <a:solidFill>
                  <a:schemeClr val="accent2"/>
                </a:solidFill>
              </a:rPr>
              <a:t>one 376-byte UDP packet</a:t>
            </a:r>
          </a:p>
          <a:p>
            <a:pPr eaLnBrk="1" hangingPunct="1">
              <a:lnSpc>
                <a:spcPct val="90000"/>
              </a:lnSpc>
              <a:spcAft>
                <a:spcPts val="600"/>
              </a:spcAft>
            </a:pPr>
            <a:r>
              <a:rPr lang="en-US"/>
              <a:t>Firewalls often let one packet thru</a:t>
            </a:r>
          </a:p>
          <a:p>
            <a:pPr lvl="1" eaLnBrk="1" hangingPunct="1">
              <a:lnSpc>
                <a:spcPct val="90000"/>
              </a:lnSpc>
              <a:spcAft>
                <a:spcPts val="600"/>
              </a:spcAft>
            </a:pPr>
            <a:r>
              <a:rPr lang="en-US"/>
              <a:t>Then monitor ongoing “connections”</a:t>
            </a:r>
          </a:p>
          <a:p>
            <a:pPr eaLnBrk="1" hangingPunct="1">
              <a:lnSpc>
                <a:spcPct val="90000"/>
              </a:lnSpc>
              <a:spcAft>
                <a:spcPts val="600"/>
              </a:spcAft>
            </a:pPr>
            <a:r>
              <a:rPr lang="en-US"/>
              <a:t>Expectation was that much more data required for an attack</a:t>
            </a:r>
          </a:p>
          <a:p>
            <a:pPr lvl="1" eaLnBrk="1" hangingPunct="1">
              <a:lnSpc>
                <a:spcPct val="90000"/>
              </a:lnSpc>
              <a:spcAft>
                <a:spcPts val="600"/>
              </a:spcAft>
            </a:pPr>
            <a:r>
              <a:rPr lang="en-US"/>
              <a:t>So no need to worry about 1 small packet</a:t>
            </a:r>
          </a:p>
          <a:p>
            <a:pPr eaLnBrk="1" hangingPunct="1">
              <a:lnSpc>
                <a:spcPct val="90000"/>
              </a:lnSpc>
              <a:spcAft>
                <a:spcPts val="600"/>
              </a:spcAft>
            </a:pPr>
            <a:r>
              <a:rPr lang="en-US"/>
              <a:t>Slammer defied “experts”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box(out)">
                                      <p:cBhvr>
                                        <p:cTn id="7" dur="500"/>
                                        <p:tgtEl>
                                          <p:spTgt spid="354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box(out)">
                                      <p:cBhvr>
                                        <p:cTn id="12" dur="500"/>
                                        <p:tgtEl>
                                          <p:spTgt spid="354307">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54307">
                                            <p:txEl>
                                              <p:pRg st="2" end="2"/>
                                            </p:txEl>
                                          </p:spTgt>
                                        </p:tgtEl>
                                        <p:attrNameLst>
                                          <p:attrName>style.visibility</p:attrName>
                                        </p:attrNameLst>
                                      </p:cBhvr>
                                      <p:to>
                                        <p:strVal val="visible"/>
                                      </p:to>
                                    </p:set>
                                    <p:animEffect transition="in" filter="box(out)">
                                      <p:cBhvr>
                                        <p:cTn id="15" dur="500"/>
                                        <p:tgtEl>
                                          <p:spTgt spid="3543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54307">
                                            <p:txEl>
                                              <p:pRg st="3" end="3"/>
                                            </p:txEl>
                                          </p:spTgt>
                                        </p:tgtEl>
                                        <p:attrNameLst>
                                          <p:attrName>style.visibility</p:attrName>
                                        </p:attrNameLst>
                                      </p:cBhvr>
                                      <p:to>
                                        <p:strVal val="visible"/>
                                      </p:to>
                                    </p:set>
                                    <p:animEffect transition="in" filter="box(out)">
                                      <p:cBhvr>
                                        <p:cTn id="20" dur="500"/>
                                        <p:tgtEl>
                                          <p:spTgt spid="354307">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354307">
                                            <p:txEl>
                                              <p:pRg st="4" end="4"/>
                                            </p:txEl>
                                          </p:spTgt>
                                        </p:tgtEl>
                                        <p:attrNameLst>
                                          <p:attrName>style.visibility</p:attrName>
                                        </p:attrNameLst>
                                      </p:cBhvr>
                                      <p:to>
                                        <p:strVal val="visible"/>
                                      </p:to>
                                    </p:set>
                                    <p:animEffect transition="in" filter="box(out)">
                                      <p:cBhvr>
                                        <p:cTn id="23" dur="500"/>
                                        <p:tgtEl>
                                          <p:spTgt spid="35430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54307">
                                            <p:txEl>
                                              <p:pRg st="5" end="5"/>
                                            </p:txEl>
                                          </p:spTgt>
                                        </p:tgtEl>
                                        <p:attrNameLst>
                                          <p:attrName>style.visibility</p:attrName>
                                        </p:attrNameLst>
                                      </p:cBhvr>
                                      <p:to>
                                        <p:strVal val="visible"/>
                                      </p:to>
                                    </p:set>
                                    <p:animEffect transition="in" filter="box(out)">
                                      <p:cBhvr>
                                        <p:cTn id="28" dur="500"/>
                                        <p:tgtEl>
                                          <p:spTgt spid="354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err="1" smtClean="0"/>
              <a:t>Stuxnet</a:t>
            </a:r>
            <a:endParaRPr lang="en-US" dirty="0"/>
          </a:p>
        </p:txBody>
      </p:sp>
      <p:sp>
        <p:nvSpPr>
          <p:cNvPr id="3" name="Content Placeholder 2"/>
          <p:cNvSpPr>
            <a:spLocks noGrp="1"/>
          </p:cNvSpPr>
          <p:nvPr>
            <p:ph idx="1"/>
          </p:nvPr>
        </p:nvSpPr>
        <p:spPr>
          <a:xfrm>
            <a:off x="685800" y="1676400"/>
            <a:ext cx="7924800" cy="4419600"/>
          </a:xfrm>
        </p:spPr>
        <p:txBody>
          <a:bodyPr/>
          <a:lstStyle/>
          <a:p>
            <a:r>
              <a:rPr lang="en-US" dirty="0" smtClean="0"/>
              <a:t>Malware for information warfare…</a:t>
            </a:r>
          </a:p>
          <a:p>
            <a:r>
              <a:rPr lang="en-US" dirty="0" smtClean="0"/>
              <a:t>Discovered in 2010</a:t>
            </a:r>
          </a:p>
          <a:p>
            <a:pPr lvl="1"/>
            <a:r>
              <a:rPr lang="en-US" dirty="0" smtClean="0"/>
              <a:t>Origins go back to 2008, or earlier</a:t>
            </a:r>
          </a:p>
          <a:p>
            <a:r>
              <a:rPr lang="en-US" dirty="0" smtClean="0"/>
              <a:t>Apparently, targeted Iranian nuclear processing facility</a:t>
            </a:r>
          </a:p>
          <a:p>
            <a:pPr lvl="1"/>
            <a:r>
              <a:rPr lang="en-US" dirty="0" smtClean="0"/>
              <a:t>Reprogrammed specific type of PLC </a:t>
            </a:r>
          </a:p>
          <a:p>
            <a:pPr lvl="1"/>
            <a:r>
              <a:rPr lang="en-US" dirty="0" smtClean="0"/>
              <a:t>Changed speed of centrifuges, causing damage to about 1000 of them </a:t>
            </a:r>
          </a:p>
          <a:p>
            <a:pPr lvl="1"/>
            <a:endParaRPr lang="en-US" dirty="0" smtClean="0"/>
          </a:p>
        </p:txBody>
      </p:sp>
      <p:sp>
        <p:nvSpPr>
          <p:cNvPr id="4" name="Footer Placeholder 3"/>
          <p:cNvSpPr>
            <a:spLocks noGrp="1"/>
          </p:cNvSpPr>
          <p:nvPr>
            <p:ph type="ftr" sz="quarter" idx="10"/>
          </p:nvPr>
        </p:nvSpPr>
        <p:spPr/>
        <p:txBody>
          <a:bodyPr/>
          <a:lstStyle/>
          <a:p>
            <a:pPr>
              <a:defRPr/>
            </a:pPr>
            <a:r>
              <a:rPr lang="en-US" smtClean="0"/>
              <a:t> Part 4 </a:t>
            </a:r>
            <a:r>
              <a:rPr lang="en-US" smtClean="0">
                <a:sym typeface="Symbol" charset="2"/>
              </a:rPr>
              <a:t></a:t>
            </a:r>
            <a:r>
              <a:rPr lang="en-US" smtClean="0"/>
              <a:t> Software                                                                                                          </a:t>
            </a:r>
            <a:fld id="{DAA46C5D-650A-C14E-A1D4-DA5A5486ABE4}" type="slidenum">
              <a:rPr lang="en-US" smtClean="0">
                <a:latin typeface="Times New Roman" charset="0"/>
              </a:rPr>
              <a:pPr>
                <a:defRPr/>
              </a:pPr>
              <a:t>58</a:t>
            </a:fld>
            <a:endParaRPr lang="en-US">
              <a:latin typeface="Times New Roman"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err="1" smtClean="0"/>
              <a:t>Stuxnet</a:t>
            </a:r>
            <a:endParaRPr lang="en-US" dirty="0"/>
          </a:p>
        </p:txBody>
      </p:sp>
      <p:sp>
        <p:nvSpPr>
          <p:cNvPr id="3" name="Content Placeholder 2"/>
          <p:cNvSpPr>
            <a:spLocks noGrp="1"/>
          </p:cNvSpPr>
          <p:nvPr>
            <p:ph idx="1"/>
          </p:nvPr>
        </p:nvSpPr>
        <p:spPr>
          <a:xfrm>
            <a:off x="685800" y="1524000"/>
            <a:ext cx="7848600" cy="4572000"/>
          </a:xfrm>
        </p:spPr>
        <p:txBody>
          <a:bodyPr/>
          <a:lstStyle/>
          <a:p>
            <a:r>
              <a:rPr lang="en-US" dirty="0" smtClean="0"/>
              <a:t>Many advanced features including…</a:t>
            </a:r>
          </a:p>
          <a:p>
            <a:pPr lvl="1"/>
            <a:r>
              <a:rPr lang="en-US" dirty="0" smtClean="0"/>
              <a:t>Infect system via removable drives </a:t>
            </a:r>
            <a:r>
              <a:rPr lang="en-US" dirty="0" err="1" smtClean="0">
                <a:sym typeface="Symbol" charset="2"/>
              </a:rPr>
              <a:t></a:t>
            </a:r>
            <a:r>
              <a:rPr lang="en-US" dirty="0" smtClean="0">
                <a:sym typeface="Symbol" charset="2"/>
              </a:rPr>
              <a:t> </a:t>
            </a:r>
            <a:r>
              <a:rPr lang="en-US" dirty="0" smtClean="0"/>
              <a:t>able to get behind “</a:t>
            </a:r>
            <a:r>
              <a:rPr lang="en-US" dirty="0" err="1" smtClean="0"/>
              <a:t>airgap</a:t>
            </a:r>
            <a:r>
              <a:rPr lang="en-US" dirty="0" smtClean="0"/>
              <a:t>” firewalls</a:t>
            </a:r>
          </a:p>
          <a:p>
            <a:pPr lvl="1"/>
            <a:r>
              <a:rPr lang="en-US" dirty="0" smtClean="0"/>
              <a:t>Used 4 </a:t>
            </a:r>
            <a:r>
              <a:rPr lang="en-US" dirty="0" err="1" smtClean="0"/>
              <a:t>unpatched</a:t>
            </a:r>
            <a:r>
              <a:rPr lang="en-US" dirty="0" smtClean="0"/>
              <a:t> MS vulnerabilities</a:t>
            </a:r>
          </a:p>
          <a:p>
            <a:pPr lvl="1"/>
            <a:r>
              <a:rPr lang="en-US" dirty="0" smtClean="0"/>
              <a:t>Updates via P2P over a LAN</a:t>
            </a:r>
          </a:p>
          <a:p>
            <a:pPr lvl="1"/>
            <a:r>
              <a:rPr lang="en-US" dirty="0" smtClean="0"/>
              <a:t>Contact C&amp;C server for code/updates</a:t>
            </a:r>
          </a:p>
          <a:p>
            <a:pPr lvl="1"/>
            <a:r>
              <a:rPr lang="en-US" dirty="0" smtClean="0"/>
              <a:t>Includes a Windows </a:t>
            </a:r>
            <a:r>
              <a:rPr lang="en-US" dirty="0" err="1" smtClean="0"/>
              <a:t>rootkit</a:t>
            </a:r>
            <a:r>
              <a:rPr lang="en-US" dirty="0" smtClean="0"/>
              <a:t> for stealth</a:t>
            </a:r>
          </a:p>
          <a:p>
            <a:pPr lvl="1"/>
            <a:r>
              <a:rPr lang="en-US" dirty="0" smtClean="0"/>
              <a:t>Significant </a:t>
            </a:r>
            <a:r>
              <a:rPr lang="en-US" dirty="0" err="1" smtClean="0"/>
              <a:t>exfiltration</a:t>
            </a:r>
            <a:r>
              <a:rPr lang="en-US" dirty="0" smtClean="0"/>
              <a:t>/recon capability</a:t>
            </a:r>
          </a:p>
          <a:p>
            <a:pPr lvl="1"/>
            <a:r>
              <a:rPr lang="en-US" dirty="0" smtClean="0"/>
              <a:t>Used a compromised private key</a:t>
            </a:r>
          </a:p>
        </p:txBody>
      </p:sp>
      <p:sp>
        <p:nvSpPr>
          <p:cNvPr id="4" name="Footer Placeholder 3"/>
          <p:cNvSpPr>
            <a:spLocks noGrp="1"/>
          </p:cNvSpPr>
          <p:nvPr>
            <p:ph type="ftr" sz="quarter" idx="10"/>
          </p:nvPr>
        </p:nvSpPr>
        <p:spPr/>
        <p:txBody>
          <a:bodyPr/>
          <a:lstStyle/>
          <a:p>
            <a:pPr>
              <a:defRPr/>
            </a:pPr>
            <a:r>
              <a:rPr lang="en-US" smtClean="0"/>
              <a:t> Part 4 </a:t>
            </a:r>
            <a:r>
              <a:rPr lang="en-US" smtClean="0">
                <a:sym typeface="Symbol" charset="2"/>
              </a:rPr>
              <a:t></a:t>
            </a:r>
            <a:r>
              <a:rPr lang="en-US" smtClean="0"/>
              <a:t> Software                                                                                                          </a:t>
            </a:r>
            <a:fld id="{DAA46C5D-650A-C14E-A1D4-DA5A5486ABE4}" type="slidenum">
              <a:rPr lang="en-US" smtClean="0">
                <a:latin typeface="Times New Roman" charset="0"/>
              </a:rPr>
              <a:pPr>
                <a:defRPr/>
              </a:pPr>
              <a:t>59</a:t>
            </a:fld>
            <a:endParaRPr 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02721F4-9915-2B42-89DD-0B2BA71774B0}" type="slidenum">
              <a:rPr lang="en-US" smtClean="0">
                <a:latin typeface="Times New Roman" charset="0"/>
              </a:rPr>
              <a:pPr/>
              <a:t>6</a:t>
            </a:fld>
            <a:endParaRPr lang="en-US" smtClean="0">
              <a:latin typeface="Times New Roman" charset="0"/>
            </a:endParaRPr>
          </a:p>
        </p:txBody>
      </p:sp>
      <p:sp>
        <p:nvSpPr>
          <p:cNvPr id="18435" name="Rectangle 2"/>
          <p:cNvSpPr>
            <a:spLocks noGrp="1" noChangeArrowheads="1"/>
          </p:cNvSpPr>
          <p:nvPr>
            <p:ph type="title"/>
          </p:nvPr>
        </p:nvSpPr>
        <p:spPr>
          <a:xfrm>
            <a:off x="685800" y="228600"/>
            <a:ext cx="7772400" cy="1143000"/>
          </a:xfrm>
        </p:spPr>
        <p:txBody>
          <a:bodyPr/>
          <a:lstStyle/>
          <a:p>
            <a:pPr eaLnBrk="1" hangingPunct="1"/>
            <a:r>
              <a:rPr lang="en-US"/>
              <a:t>Complexity</a:t>
            </a:r>
          </a:p>
        </p:txBody>
      </p:sp>
      <p:sp>
        <p:nvSpPr>
          <p:cNvPr id="18436" name="Rectangle 3"/>
          <p:cNvSpPr>
            <a:spLocks noGrp="1" noChangeArrowheads="1"/>
          </p:cNvSpPr>
          <p:nvPr>
            <p:ph type="body" idx="1"/>
          </p:nvPr>
        </p:nvSpPr>
        <p:spPr>
          <a:xfrm>
            <a:off x="685800" y="1447800"/>
            <a:ext cx="7543800" cy="838200"/>
          </a:xfrm>
        </p:spPr>
        <p:txBody>
          <a:bodyPr/>
          <a:lstStyle/>
          <a:p>
            <a:pPr eaLnBrk="1" hangingPunct="1">
              <a:lnSpc>
                <a:spcPct val="90000"/>
              </a:lnSpc>
            </a:pPr>
            <a:r>
              <a:rPr lang="en-US" sz="2400"/>
              <a:t>“Complexity is the enemy of security”, Paul Kocher, Cryptography Research, Inc.</a:t>
            </a:r>
          </a:p>
        </p:txBody>
      </p:sp>
      <p:sp>
        <p:nvSpPr>
          <p:cNvPr id="201766" name="Rectangle 38"/>
          <p:cNvSpPr>
            <a:spLocks noChangeArrowheads="1"/>
          </p:cNvSpPr>
          <p:nvPr/>
        </p:nvSpPr>
        <p:spPr bwMode="auto">
          <a:xfrm>
            <a:off x="685800" y="5181600"/>
            <a:ext cx="7467600" cy="914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a:t>A new car contains more LOC than was required to land the Apollo astronauts on the moon </a:t>
            </a:r>
          </a:p>
        </p:txBody>
      </p:sp>
      <p:graphicFrame>
        <p:nvGraphicFramePr>
          <p:cNvPr id="9" name="Table 8"/>
          <p:cNvGraphicFramePr>
            <a:graphicFrameLocks noGrp="1"/>
          </p:cNvGraphicFramePr>
          <p:nvPr/>
        </p:nvGraphicFramePr>
        <p:xfrm>
          <a:off x="1371600" y="24384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System</a:t>
                      </a:r>
                      <a:endParaRPr lang="en-US" dirty="0"/>
                    </a:p>
                  </a:txBody>
                  <a:tcPr/>
                </a:tc>
                <a:tc>
                  <a:txBody>
                    <a:bodyPr/>
                    <a:lstStyle/>
                    <a:p>
                      <a:pPr algn="ctr"/>
                      <a:r>
                        <a:rPr lang="en-US" dirty="0" smtClean="0"/>
                        <a:t>Lines of Code (LOC)</a:t>
                      </a:r>
                      <a:endParaRPr lang="en-US" dirty="0"/>
                    </a:p>
                  </a:txBody>
                  <a:tcPr/>
                </a:tc>
              </a:tr>
              <a:tr h="370840">
                <a:tc>
                  <a:txBody>
                    <a:bodyPr/>
                    <a:lstStyle/>
                    <a:p>
                      <a:pPr algn="ctr"/>
                      <a:r>
                        <a:rPr lang="en-US" dirty="0" smtClean="0"/>
                        <a:t>Netscape</a:t>
                      </a:r>
                      <a:endParaRPr lang="en-US" dirty="0"/>
                    </a:p>
                  </a:txBody>
                  <a:tcPr/>
                </a:tc>
                <a:tc>
                  <a:txBody>
                    <a:bodyPr/>
                    <a:lstStyle/>
                    <a:p>
                      <a:pPr algn="ctr"/>
                      <a:r>
                        <a:rPr lang="en-US" dirty="0" smtClean="0"/>
                        <a:t>17 million</a:t>
                      </a:r>
                      <a:endParaRPr lang="en-US" dirty="0"/>
                    </a:p>
                  </a:txBody>
                  <a:tcPr/>
                </a:tc>
              </a:tr>
              <a:tr h="370840">
                <a:tc>
                  <a:txBody>
                    <a:bodyPr/>
                    <a:lstStyle/>
                    <a:p>
                      <a:pPr algn="ctr"/>
                      <a:r>
                        <a:rPr lang="en-US" dirty="0" smtClean="0"/>
                        <a:t>Space Shuttle</a:t>
                      </a:r>
                      <a:endParaRPr lang="en-US" dirty="0"/>
                    </a:p>
                  </a:txBody>
                  <a:tcPr/>
                </a:tc>
                <a:tc>
                  <a:txBody>
                    <a:bodyPr/>
                    <a:lstStyle/>
                    <a:p>
                      <a:pPr algn="ctr"/>
                      <a:r>
                        <a:rPr lang="en-US" dirty="0" smtClean="0"/>
                        <a:t>10 million</a:t>
                      </a:r>
                      <a:endParaRPr lang="en-US" dirty="0"/>
                    </a:p>
                  </a:txBody>
                  <a:tcPr/>
                </a:tc>
              </a:tr>
              <a:tr h="370840">
                <a:tc>
                  <a:txBody>
                    <a:bodyPr/>
                    <a:lstStyle/>
                    <a:p>
                      <a:pPr algn="ctr"/>
                      <a:r>
                        <a:rPr lang="en-US" dirty="0" smtClean="0"/>
                        <a:t>Linux</a:t>
                      </a:r>
                      <a:r>
                        <a:rPr lang="en-US" baseline="0" dirty="0" smtClean="0"/>
                        <a:t> kernel 2.6.0</a:t>
                      </a:r>
                      <a:endParaRPr lang="en-US" dirty="0"/>
                    </a:p>
                  </a:txBody>
                  <a:tcPr/>
                </a:tc>
                <a:tc>
                  <a:txBody>
                    <a:bodyPr/>
                    <a:lstStyle/>
                    <a:p>
                      <a:pPr algn="ctr"/>
                      <a:r>
                        <a:rPr lang="en-US" dirty="0" smtClean="0"/>
                        <a:t>  5 million</a:t>
                      </a:r>
                      <a:endParaRPr lang="en-US" dirty="0"/>
                    </a:p>
                  </a:txBody>
                  <a:tcPr/>
                </a:tc>
              </a:tr>
              <a:tr h="370840">
                <a:tc>
                  <a:txBody>
                    <a:bodyPr/>
                    <a:lstStyle/>
                    <a:p>
                      <a:pPr algn="ctr"/>
                      <a:r>
                        <a:rPr lang="en-US" dirty="0" smtClean="0"/>
                        <a:t>Windows XP</a:t>
                      </a:r>
                      <a:endParaRPr lang="en-US" dirty="0"/>
                    </a:p>
                  </a:txBody>
                  <a:tcPr/>
                </a:tc>
                <a:tc>
                  <a:txBody>
                    <a:bodyPr/>
                    <a:lstStyle/>
                    <a:p>
                      <a:pPr algn="ctr"/>
                      <a:r>
                        <a:rPr lang="en-US" dirty="0" smtClean="0"/>
                        <a:t>40 million</a:t>
                      </a:r>
                      <a:endParaRPr lang="en-US" dirty="0"/>
                    </a:p>
                  </a:txBody>
                  <a:tcPr/>
                </a:tc>
              </a:tr>
              <a:tr h="370840">
                <a:tc>
                  <a:txBody>
                    <a:bodyPr/>
                    <a:lstStyle/>
                    <a:p>
                      <a:pPr algn="ctr"/>
                      <a:r>
                        <a:rPr lang="en-US" dirty="0" smtClean="0"/>
                        <a:t>Mac OS X 10.4</a:t>
                      </a:r>
                      <a:endParaRPr lang="en-US" dirty="0"/>
                    </a:p>
                  </a:txBody>
                  <a:tcPr/>
                </a:tc>
                <a:tc>
                  <a:txBody>
                    <a:bodyPr/>
                    <a:lstStyle/>
                    <a:p>
                      <a:pPr algn="ctr"/>
                      <a:r>
                        <a:rPr lang="en-US" dirty="0" smtClean="0"/>
                        <a:t>86 million</a:t>
                      </a:r>
                      <a:endParaRPr lang="en-US" dirty="0"/>
                    </a:p>
                  </a:txBody>
                  <a:tcPr/>
                </a:tc>
              </a:tr>
              <a:tr h="370840">
                <a:tc>
                  <a:txBody>
                    <a:bodyPr/>
                    <a:lstStyle/>
                    <a:p>
                      <a:pPr algn="ctr"/>
                      <a:r>
                        <a:rPr lang="en-US" dirty="0" smtClean="0"/>
                        <a:t>Boeing 777</a:t>
                      </a:r>
                      <a:endParaRPr lang="en-US" dirty="0"/>
                    </a:p>
                  </a:txBody>
                  <a:tcPr/>
                </a:tc>
                <a:tc>
                  <a:txBody>
                    <a:bodyPr/>
                    <a:lstStyle/>
                    <a:p>
                      <a:pPr algn="ctr"/>
                      <a:r>
                        <a:rPr lang="en-US" dirty="0" smtClean="0"/>
                        <a:t>  7 million</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1766"/>
                                        </p:tgtEl>
                                        <p:attrNameLst>
                                          <p:attrName>style.visibility</p:attrName>
                                        </p:attrNameLst>
                                      </p:cBhvr>
                                      <p:to>
                                        <p:strVal val="visible"/>
                                      </p:to>
                                    </p:set>
                                    <p:animEffect transition="in" filter="checkerboard(across)">
                                      <p:cBhvr>
                                        <p:cTn id="7" dur="500"/>
                                        <p:tgtEl>
                                          <p:spTgt spid="201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Related to </a:t>
            </a:r>
            <a:r>
              <a:rPr lang="en-US" dirty="0" err="1" smtClean="0"/>
              <a:t>Stuxnet</a:t>
            </a:r>
            <a:endParaRPr lang="en-US" dirty="0"/>
          </a:p>
        </p:txBody>
      </p:sp>
      <p:sp>
        <p:nvSpPr>
          <p:cNvPr id="3" name="Content Placeholder 2"/>
          <p:cNvSpPr>
            <a:spLocks noGrp="1"/>
          </p:cNvSpPr>
          <p:nvPr>
            <p:ph idx="1"/>
          </p:nvPr>
        </p:nvSpPr>
        <p:spPr/>
        <p:txBody>
          <a:bodyPr/>
          <a:lstStyle/>
          <a:p>
            <a:r>
              <a:rPr lang="en-US" dirty="0" err="1" smtClean="0"/>
              <a:t>Duqu</a:t>
            </a:r>
            <a:r>
              <a:rPr lang="en-US" dirty="0" smtClean="0"/>
              <a:t> (2011)</a:t>
            </a:r>
          </a:p>
          <a:p>
            <a:pPr lvl="1"/>
            <a:r>
              <a:rPr lang="en-US" dirty="0" smtClean="0"/>
              <a:t>Likely that developers had access to </a:t>
            </a:r>
            <a:r>
              <a:rPr lang="en-US" dirty="0" err="1" smtClean="0"/>
              <a:t>Stuxnet</a:t>
            </a:r>
            <a:r>
              <a:rPr lang="en-US" dirty="0" smtClean="0"/>
              <a:t> source code</a:t>
            </a:r>
          </a:p>
          <a:p>
            <a:pPr lvl="1"/>
            <a:r>
              <a:rPr lang="en-US" dirty="0" smtClean="0"/>
              <a:t>Apparently, used mostly for info stealing </a:t>
            </a:r>
          </a:p>
          <a:p>
            <a:r>
              <a:rPr lang="en-US" dirty="0" smtClean="0"/>
              <a:t>Flame (2012)</a:t>
            </a:r>
          </a:p>
          <a:p>
            <a:pPr lvl="1"/>
            <a:r>
              <a:rPr lang="en-US" dirty="0" smtClean="0"/>
              <a:t>May be “most complex” malware ever</a:t>
            </a:r>
          </a:p>
          <a:p>
            <a:pPr lvl="1"/>
            <a:r>
              <a:rPr lang="en-US" dirty="0" smtClean="0"/>
              <a:t>Very sophisticated spyware mechanisms</a:t>
            </a:r>
            <a:endParaRPr lang="en-US" dirty="0"/>
          </a:p>
        </p:txBody>
      </p:sp>
      <p:sp>
        <p:nvSpPr>
          <p:cNvPr id="4" name="Footer Placeholder 3"/>
          <p:cNvSpPr>
            <a:spLocks noGrp="1"/>
          </p:cNvSpPr>
          <p:nvPr>
            <p:ph type="ftr" sz="quarter" idx="10"/>
          </p:nvPr>
        </p:nvSpPr>
        <p:spPr/>
        <p:txBody>
          <a:bodyPr/>
          <a:lstStyle/>
          <a:p>
            <a:pPr>
              <a:defRPr/>
            </a:pPr>
            <a:r>
              <a:rPr lang="en-US" smtClean="0"/>
              <a:t> Part 4 </a:t>
            </a:r>
            <a:r>
              <a:rPr lang="en-US" smtClean="0">
                <a:sym typeface="Symbol" charset="2"/>
              </a:rPr>
              <a:t></a:t>
            </a:r>
            <a:r>
              <a:rPr lang="en-US" smtClean="0"/>
              <a:t> Software                                                                                                          </a:t>
            </a:r>
            <a:fld id="{DAA46C5D-650A-C14E-A1D4-DA5A5486ABE4}" type="slidenum">
              <a:rPr lang="en-US" smtClean="0">
                <a:latin typeface="Times New Roman" charset="0"/>
              </a:rPr>
              <a:pPr>
                <a:defRPr/>
              </a:pPr>
              <a:t>60</a:t>
            </a:fld>
            <a:endParaRPr lang="en-US">
              <a:latin typeface="Times New Roma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2A421C4-DB89-3641-AFE9-C65CBD37607F}" type="slidenum">
              <a:rPr lang="en-US" smtClean="0">
                <a:latin typeface="Times New Roman" charset="0"/>
              </a:rPr>
              <a:pPr/>
              <a:t>61</a:t>
            </a:fld>
            <a:endParaRPr lang="en-US" smtClean="0">
              <a:latin typeface="Times New Roman" charset="0"/>
            </a:endParaRPr>
          </a:p>
        </p:txBody>
      </p:sp>
      <p:sp>
        <p:nvSpPr>
          <p:cNvPr id="72707" name="Rectangle 2"/>
          <p:cNvSpPr>
            <a:spLocks noGrp="1" noChangeArrowheads="1"/>
          </p:cNvSpPr>
          <p:nvPr>
            <p:ph type="title"/>
          </p:nvPr>
        </p:nvSpPr>
        <p:spPr>
          <a:xfrm>
            <a:off x="685800" y="533400"/>
            <a:ext cx="7772400" cy="1143000"/>
          </a:xfrm>
        </p:spPr>
        <p:txBody>
          <a:bodyPr/>
          <a:lstStyle/>
          <a:p>
            <a:pPr eaLnBrk="1" hangingPunct="1"/>
            <a:r>
              <a:rPr lang="en-US"/>
              <a:t>Trojan Horse Example</a:t>
            </a:r>
          </a:p>
        </p:txBody>
      </p:sp>
      <p:sp>
        <p:nvSpPr>
          <p:cNvPr id="539651" name="Rectangle 3"/>
          <p:cNvSpPr>
            <a:spLocks noGrp="1" noChangeArrowheads="1"/>
          </p:cNvSpPr>
          <p:nvPr>
            <p:ph type="body" idx="1"/>
          </p:nvPr>
        </p:nvSpPr>
        <p:spPr>
          <a:xfrm>
            <a:off x="685800" y="1905000"/>
            <a:ext cx="6172200" cy="1905000"/>
          </a:xfrm>
        </p:spPr>
        <p:txBody>
          <a:bodyPr/>
          <a:lstStyle/>
          <a:p>
            <a:pPr eaLnBrk="1" hangingPunct="1">
              <a:spcAft>
                <a:spcPts val="600"/>
              </a:spcAft>
            </a:pPr>
            <a:r>
              <a:rPr lang="en-US" sz="2800"/>
              <a:t>Trojan: unexpected functionality</a:t>
            </a:r>
          </a:p>
          <a:p>
            <a:pPr eaLnBrk="1" hangingPunct="1">
              <a:spcAft>
                <a:spcPts val="600"/>
              </a:spcAft>
            </a:pPr>
            <a:r>
              <a:rPr lang="en-US" sz="2800"/>
              <a:t>Prototype trojan for the Mac </a:t>
            </a:r>
          </a:p>
          <a:p>
            <a:pPr eaLnBrk="1" hangingPunct="1">
              <a:spcAft>
                <a:spcPts val="600"/>
              </a:spcAft>
            </a:pPr>
            <a:r>
              <a:rPr lang="en-US" sz="2800"/>
              <a:t>File icon for </a:t>
            </a:r>
            <a:r>
              <a:rPr lang="en-US" sz="2800">
                <a:latin typeface="Times-Roman" charset="0"/>
              </a:rPr>
              <a:t>freeMusic.mp3</a:t>
            </a:r>
            <a:r>
              <a:rPr lang="en-US" sz="2800"/>
              <a:t>: </a:t>
            </a:r>
          </a:p>
        </p:txBody>
      </p:sp>
      <p:sp>
        <p:nvSpPr>
          <p:cNvPr id="539654" name="Rectangle 6"/>
          <p:cNvSpPr>
            <a:spLocks noChangeArrowheads="1"/>
          </p:cNvSpPr>
          <p:nvPr/>
        </p:nvSpPr>
        <p:spPr bwMode="auto">
          <a:xfrm>
            <a:off x="685800" y="3657600"/>
            <a:ext cx="8001000" cy="2514600"/>
          </a:xfrm>
          <a:prstGeom prst="rect">
            <a:avLst/>
          </a:prstGeom>
          <a:noFill/>
          <a:ln w="9525">
            <a:noFill/>
            <a:miter lim="800000"/>
            <a:headEnd/>
            <a:tailEnd/>
          </a:ln>
        </p:spPr>
        <p:txBody>
          <a:bodyPr>
            <a:prstTxWarp prst="textNoShape">
              <a:avLst/>
            </a:prstTxWarp>
          </a:bodyPr>
          <a:lstStyle/>
          <a:p>
            <a:pPr marL="342900" indent="-342900">
              <a:spcBef>
                <a:spcPct val="20000"/>
              </a:spcBef>
              <a:spcAft>
                <a:spcPts val="600"/>
              </a:spcAft>
              <a:buClr>
                <a:schemeClr val="accent2"/>
              </a:buClr>
              <a:buSzPct val="75000"/>
              <a:buFont typeface="Wingdings" charset="2"/>
              <a:buChar char="q"/>
            </a:pPr>
            <a:r>
              <a:rPr lang="en-US" sz="2800"/>
              <a:t>For a real mp3, double click on icon</a:t>
            </a:r>
          </a:p>
          <a:p>
            <a:pPr marL="742950" lvl="1" indent="-285750">
              <a:spcBef>
                <a:spcPct val="20000"/>
              </a:spcBef>
              <a:spcAft>
                <a:spcPts val="600"/>
              </a:spcAft>
              <a:buClr>
                <a:schemeClr val="accent2"/>
              </a:buClr>
              <a:buSzPct val="95000"/>
              <a:buFontTx/>
              <a:buChar char="o"/>
            </a:pPr>
            <a:r>
              <a:rPr lang="en-US">
                <a:ea typeface="ＭＳ Ｐゴシック" charset="-128"/>
                <a:cs typeface="ＭＳ Ｐゴシック" charset="-128"/>
              </a:rPr>
              <a:t>iTunes opens</a:t>
            </a:r>
          </a:p>
          <a:p>
            <a:pPr marL="742950" lvl="1" indent="-285750">
              <a:spcBef>
                <a:spcPct val="20000"/>
              </a:spcBef>
              <a:spcAft>
                <a:spcPts val="600"/>
              </a:spcAft>
              <a:buClr>
                <a:schemeClr val="accent2"/>
              </a:buClr>
              <a:buSzPct val="95000"/>
              <a:buFontTx/>
              <a:buChar char="o"/>
            </a:pPr>
            <a:r>
              <a:rPr lang="en-US">
                <a:ea typeface="ＭＳ Ｐゴシック" charset="-128"/>
                <a:cs typeface="ＭＳ Ｐゴシック" charset="-128"/>
              </a:rPr>
              <a:t>Music in mp3 file plays</a:t>
            </a:r>
          </a:p>
          <a:p>
            <a:pPr marL="342900" indent="-342900">
              <a:spcBef>
                <a:spcPct val="20000"/>
              </a:spcBef>
              <a:spcAft>
                <a:spcPts val="600"/>
              </a:spcAft>
              <a:buClr>
                <a:schemeClr val="accent2"/>
              </a:buClr>
              <a:buSzPct val="75000"/>
              <a:buFont typeface="Wingdings" charset="2"/>
              <a:buChar char="q"/>
            </a:pPr>
            <a:r>
              <a:rPr lang="en-US" sz="2800"/>
              <a:t>But for </a:t>
            </a:r>
            <a:r>
              <a:rPr lang="en-US" sz="2800">
                <a:latin typeface="Times-Roman" charset="0"/>
              </a:rPr>
              <a:t>freeMusic.mp3</a:t>
            </a:r>
            <a:r>
              <a:rPr lang="en-US" sz="2800"/>
              <a:t>, unexpected results…</a:t>
            </a:r>
          </a:p>
        </p:txBody>
      </p:sp>
      <p:pic>
        <p:nvPicPr>
          <p:cNvPr id="72710" name="Picture 7" descr="freeMusic.tiff                                                 000EFA5AMacintosh HD                   BC93A1CC:"/>
          <p:cNvPicPr>
            <a:picLocks noChangeAspect="1" noChangeArrowheads="1"/>
          </p:cNvPicPr>
          <p:nvPr/>
        </p:nvPicPr>
        <p:blipFill>
          <a:blip r:embed="rId2"/>
          <a:srcRect/>
          <a:stretch>
            <a:fillRect/>
          </a:stretch>
        </p:blipFill>
        <p:spPr bwMode="auto">
          <a:xfrm>
            <a:off x="6604000" y="2971800"/>
            <a:ext cx="1397000" cy="812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3422256" presetClass="entr" presetSubtype="2" fill="hold" grpId="0" nodeType="clickEffect">
                                  <p:stCondLst>
                                    <p:cond delay="0"/>
                                  </p:stCondLst>
                                  <p:childTnLst>
                                    <p:set>
                                      <p:cBhvr>
                                        <p:cTn id="6" dur="1" fill="hold">
                                          <p:stCondLst>
                                            <p:cond delay="499"/>
                                          </p:stCondLst>
                                        </p:cTn>
                                        <p:tgtEl>
                                          <p:spTgt spid="539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03422256" presetClass="entr" presetSubtype="2" fill="hold" grpId="0" nodeType="clickEffect">
                                  <p:stCondLst>
                                    <p:cond delay="0"/>
                                  </p:stCondLst>
                                  <p:childTnLst>
                                    <p:set>
                                      <p:cBhvr>
                                        <p:cTn id="10" dur="1" fill="hold">
                                          <p:stCondLst>
                                            <p:cond delay="499"/>
                                          </p:stCondLst>
                                        </p:cTn>
                                        <p:tgtEl>
                                          <p:spTgt spid="539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03422256" presetClass="entr" presetSubtype="2" fill="hold" grpId="0" nodeType="clickEffect">
                                  <p:stCondLst>
                                    <p:cond delay="0"/>
                                  </p:stCondLst>
                                  <p:childTnLst>
                                    <p:set>
                                      <p:cBhvr>
                                        <p:cTn id="14" dur="1" fill="hold">
                                          <p:stCondLst>
                                            <p:cond delay="499"/>
                                          </p:stCondLst>
                                        </p:cTn>
                                        <p:tgtEl>
                                          <p:spTgt spid="539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03422256" presetClass="entr" presetSubtype="0" fill="hold" grpId="0" nodeType="clickEffect">
                                  <p:stCondLst>
                                    <p:cond delay="0"/>
                                  </p:stCondLst>
                                  <p:childTnLst>
                                    <p:set>
                                      <p:cBhvr>
                                        <p:cTn id="18" dur="1" fill="hold">
                                          <p:stCondLst>
                                            <p:cond delay="499"/>
                                          </p:stCondLst>
                                        </p:cTn>
                                        <p:tgtEl>
                                          <p:spTgt spid="539654">
                                            <p:txEl>
                                              <p:pRg st="0" end="0"/>
                                            </p:txEl>
                                          </p:spTgt>
                                        </p:tgtEl>
                                        <p:attrNameLst>
                                          <p:attrName>style.visibility</p:attrName>
                                        </p:attrNameLst>
                                      </p:cBhvr>
                                      <p:to>
                                        <p:strVal val="visible"/>
                                      </p:to>
                                    </p:set>
                                  </p:childTnLst>
                                </p:cTn>
                              </p:par>
                              <p:par>
                                <p:cTn id="19" presetID="603422256" presetClass="entr" presetSubtype="0" fill="hold" grpId="0" nodeType="withEffect">
                                  <p:stCondLst>
                                    <p:cond delay="0"/>
                                  </p:stCondLst>
                                  <p:childTnLst>
                                    <p:set>
                                      <p:cBhvr>
                                        <p:cTn id="20" dur="1" fill="hold">
                                          <p:stCondLst>
                                            <p:cond delay="499"/>
                                          </p:stCondLst>
                                        </p:cTn>
                                        <p:tgtEl>
                                          <p:spTgt spid="539654">
                                            <p:txEl>
                                              <p:pRg st="1" end="1"/>
                                            </p:txEl>
                                          </p:spTgt>
                                        </p:tgtEl>
                                        <p:attrNameLst>
                                          <p:attrName>style.visibility</p:attrName>
                                        </p:attrNameLst>
                                      </p:cBhvr>
                                      <p:to>
                                        <p:strVal val="visible"/>
                                      </p:to>
                                    </p:set>
                                  </p:childTnLst>
                                </p:cTn>
                              </p:par>
                              <p:par>
                                <p:cTn id="21" presetID="603422256" presetClass="entr" presetSubtype="0" fill="hold" grpId="0" nodeType="withEffect">
                                  <p:stCondLst>
                                    <p:cond delay="0"/>
                                  </p:stCondLst>
                                  <p:childTnLst>
                                    <p:set>
                                      <p:cBhvr>
                                        <p:cTn id="22" dur="1" fill="hold">
                                          <p:stCondLst>
                                            <p:cond delay="499"/>
                                          </p:stCondLst>
                                        </p:cTn>
                                        <p:tgtEl>
                                          <p:spTgt spid="53965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03422256" presetClass="entr" presetSubtype="0" fill="hold" grpId="0" nodeType="clickEffect">
                                  <p:stCondLst>
                                    <p:cond delay="0"/>
                                  </p:stCondLst>
                                  <p:childTnLst>
                                    <p:set>
                                      <p:cBhvr>
                                        <p:cTn id="26" dur="1" fill="hold">
                                          <p:stCondLst>
                                            <p:cond delay="499"/>
                                          </p:stCondLst>
                                        </p:cTn>
                                        <p:tgtEl>
                                          <p:spTgt spid="5396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autoUpdateAnimBg="0"/>
      <p:bldP spid="539654"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88A60E3-6688-ED48-B2CE-A63EF110C91F}" type="slidenum">
              <a:rPr lang="en-US" smtClean="0">
                <a:latin typeface="Times New Roman" charset="0"/>
              </a:rPr>
              <a:pPr/>
              <a:t>62</a:t>
            </a:fld>
            <a:endParaRPr lang="en-US" smtClean="0">
              <a:latin typeface="Times New Roman" charset="0"/>
            </a:endParaRPr>
          </a:p>
        </p:txBody>
      </p:sp>
      <p:sp>
        <p:nvSpPr>
          <p:cNvPr id="73731" name="Rectangle 2"/>
          <p:cNvSpPr>
            <a:spLocks noGrp="1" noChangeArrowheads="1"/>
          </p:cNvSpPr>
          <p:nvPr>
            <p:ph type="title"/>
          </p:nvPr>
        </p:nvSpPr>
        <p:spPr>
          <a:xfrm>
            <a:off x="685800" y="457200"/>
            <a:ext cx="7772400" cy="1143000"/>
          </a:xfrm>
        </p:spPr>
        <p:txBody>
          <a:bodyPr/>
          <a:lstStyle/>
          <a:p>
            <a:pPr eaLnBrk="1" hangingPunct="1"/>
            <a:r>
              <a:rPr lang="en-US" dirty="0" smtClean="0"/>
              <a:t>Mac Trojan</a:t>
            </a:r>
            <a:endParaRPr lang="en-US" dirty="0"/>
          </a:p>
        </p:txBody>
      </p:sp>
      <p:sp>
        <p:nvSpPr>
          <p:cNvPr id="540675" name="Rectangle 3"/>
          <p:cNvSpPr>
            <a:spLocks noGrp="1" noChangeArrowheads="1"/>
          </p:cNvSpPr>
          <p:nvPr>
            <p:ph type="body" idx="1"/>
          </p:nvPr>
        </p:nvSpPr>
        <p:spPr>
          <a:xfrm>
            <a:off x="685800" y="1752600"/>
            <a:ext cx="7772400" cy="2514600"/>
          </a:xfrm>
        </p:spPr>
        <p:txBody>
          <a:bodyPr/>
          <a:lstStyle/>
          <a:p>
            <a:pPr eaLnBrk="1" hangingPunct="1">
              <a:spcAft>
                <a:spcPts val="600"/>
              </a:spcAft>
            </a:pPr>
            <a:r>
              <a:rPr lang="en-US"/>
              <a:t>Double click on </a:t>
            </a:r>
            <a:r>
              <a:rPr lang="en-US">
                <a:latin typeface="Times-Roman" charset="0"/>
              </a:rPr>
              <a:t>freeMusic.mp3</a:t>
            </a:r>
            <a:endParaRPr lang="en-US"/>
          </a:p>
          <a:p>
            <a:pPr lvl="1" eaLnBrk="1" hangingPunct="1">
              <a:spcAft>
                <a:spcPts val="600"/>
              </a:spcAft>
            </a:pPr>
            <a:r>
              <a:rPr lang="en-US"/>
              <a:t>iTunes opens (expected)</a:t>
            </a:r>
          </a:p>
          <a:p>
            <a:pPr lvl="1" eaLnBrk="1" hangingPunct="1">
              <a:spcAft>
                <a:spcPts val="600"/>
              </a:spcAft>
            </a:pPr>
            <a:r>
              <a:rPr lang="en-US"/>
              <a:t>“Wild Laugh” (not expected)</a:t>
            </a:r>
          </a:p>
          <a:p>
            <a:pPr lvl="1" eaLnBrk="1" hangingPunct="1">
              <a:spcAft>
                <a:spcPts val="600"/>
              </a:spcAft>
            </a:pPr>
            <a:r>
              <a:rPr lang="en-US"/>
              <a:t>Message box (not expected) </a:t>
            </a:r>
          </a:p>
        </p:txBody>
      </p:sp>
      <p:pic>
        <p:nvPicPr>
          <p:cNvPr id="73733" name="Picture 5" descr="window.tiff                                                    000EFA5AMacintosh HD                   BC93A1CC:"/>
          <p:cNvPicPr>
            <a:picLocks noChangeAspect="1" noChangeArrowheads="1"/>
          </p:cNvPicPr>
          <p:nvPr/>
        </p:nvPicPr>
        <p:blipFill>
          <a:blip r:embed="rId2"/>
          <a:srcRect/>
          <a:stretch>
            <a:fillRect/>
          </a:stretch>
        </p:blipFill>
        <p:spPr bwMode="auto">
          <a:xfrm>
            <a:off x="1219200" y="4241800"/>
            <a:ext cx="6019800" cy="1854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Effect transition="in" filter="checkerboard(across)">
                                      <p:cBhvr>
                                        <p:cTn id="7" dur="500"/>
                                        <p:tgtEl>
                                          <p:spTgt spid="540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40675">
                                            <p:txEl>
                                              <p:pRg st="1" end="1"/>
                                            </p:txEl>
                                          </p:spTgt>
                                        </p:tgtEl>
                                        <p:attrNameLst>
                                          <p:attrName>style.visibility</p:attrName>
                                        </p:attrNameLst>
                                      </p:cBhvr>
                                      <p:to>
                                        <p:strVal val="visible"/>
                                      </p:to>
                                    </p:set>
                                    <p:animEffect transition="in" filter="checkerboard(across)">
                                      <p:cBhvr>
                                        <p:cTn id="12" dur="500"/>
                                        <p:tgtEl>
                                          <p:spTgt spid="540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40675">
                                            <p:txEl>
                                              <p:pRg st="2" end="2"/>
                                            </p:txEl>
                                          </p:spTgt>
                                        </p:tgtEl>
                                        <p:attrNameLst>
                                          <p:attrName>style.visibility</p:attrName>
                                        </p:attrNameLst>
                                      </p:cBhvr>
                                      <p:to>
                                        <p:strVal val="visible"/>
                                      </p:to>
                                    </p:set>
                                    <p:animEffect transition="in" filter="checkerboard(across)">
                                      <p:cBhvr>
                                        <p:cTn id="17" dur="500"/>
                                        <p:tgtEl>
                                          <p:spTgt spid="540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40675">
                                            <p:txEl>
                                              <p:pRg st="3" end="3"/>
                                            </p:txEl>
                                          </p:spTgt>
                                        </p:tgtEl>
                                        <p:attrNameLst>
                                          <p:attrName>style.visibility</p:attrName>
                                        </p:attrNameLst>
                                      </p:cBhvr>
                                      <p:to>
                                        <p:strVal val="visible"/>
                                      </p:to>
                                    </p:set>
                                    <p:animEffect transition="in" filter="checkerboard(across)">
                                      <p:cBhvr>
                                        <p:cTn id="22" dur="500"/>
                                        <p:tgtEl>
                                          <p:spTgt spid="540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DC2AA3F-4B97-294E-AE19-6BB86CC3FA9E}" type="slidenum">
              <a:rPr lang="en-US" smtClean="0">
                <a:latin typeface="Times New Roman" charset="0"/>
              </a:rPr>
              <a:pPr/>
              <a:t>63</a:t>
            </a:fld>
            <a:endParaRPr lang="en-US" smtClean="0">
              <a:latin typeface="Times New Roman" charset="0"/>
            </a:endParaRPr>
          </a:p>
        </p:txBody>
      </p:sp>
      <p:sp>
        <p:nvSpPr>
          <p:cNvPr id="74755" name="Rectangle 2"/>
          <p:cNvSpPr>
            <a:spLocks noGrp="1" noChangeArrowheads="1"/>
          </p:cNvSpPr>
          <p:nvPr>
            <p:ph type="title"/>
          </p:nvPr>
        </p:nvSpPr>
        <p:spPr>
          <a:xfrm>
            <a:off x="685800" y="152400"/>
            <a:ext cx="7772400" cy="1143000"/>
          </a:xfrm>
        </p:spPr>
        <p:txBody>
          <a:bodyPr/>
          <a:lstStyle/>
          <a:p>
            <a:pPr eaLnBrk="1" hangingPunct="1"/>
            <a:r>
              <a:rPr lang="en-US" dirty="0" smtClean="0"/>
              <a:t>Trojan Example</a:t>
            </a:r>
            <a:endParaRPr lang="en-US" dirty="0"/>
          </a:p>
        </p:txBody>
      </p:sp>
      <p:sp>
        <p:nvSpPr>
          <p:cNvPr id="541699" name="Rectangle 3"/>
          <p:cNvSpPr>
            <a:spLocks noGrp="1" noChangeArrowheads="1"/>
          </p:cNvSpPr>
          <p:nvPr>
            <p:ph type="body" idx="1"/>
          </p:nvPr>
        </p:nvSpPr>
        <p:spPr>
          <a:xfrm>
            <a:off x="685800" y="1295400"/>
            <a:ext cx="7696200" cy="1143000"/>
          </a:xfrm>
        </p:spPr>
        <p:txBody>
          <a:bodyPr/>
          <a:lstStyle/>
          <a:p>
            <a:pPr eaLnBrk="1" hangingPunct="1">
              <a:lnSpc>
                <a:spcPct val="90000"/>
              </a:lnSpc>
              <a:spcAft>
                <a:spcPts val="600"/>
              </a:spcAft>
            </a:pPr>
            <a:r>
              <a:rPr lang="en-US" sz="2800" dirty="0"/>
              <a:t>How does </a:t>
            </a:r>
            <a:r>
              <a:rPr lang="en-US" sz="2800" dirty="0">
                <a:latin typeface="Times-Roman" charset="0"/>
              </a:rPr>
              <a:t>freeMusic.mp3</a:t>
            </a:r>
            <a:r>
              <a:rPr lang="en-US" sz="2800" dirty="0"/>
              <a:t> </a:t>
            </a:r>
            <a:r>
              <a:rPr lang="en-US" sz="2800" dirty="0" err="1"/>
              <a:t>trojan</a:t>
            </a:r>
            <a:r>
              <a:rPr lang="en-US" sz="2800" dirty="0"/>
              <a:t> work?</a:t>
            </a:r>
          </a:p>
          <a:p>
            <a:pPr eaLnBrk="1" hangingPunct="1">
              <a:lnSpc>
                <a:spcPct val="90000"/>
              </a:lnSpc>
              <a:spcAft>
                <a:spcPts val="600"/>
              </a:spcAft>
            </a:pPr>
            <a:r>
              <a:rPr lang="en-US" sz="2800" dirty="0"/>
              <a:t>This “mp3” is an application, not </a:t>
            </a:r>
            <a:r>
              <a:rPr lang="en-US" sz="2800" dirty="0" smtClean="0"/>
              <a:t>data</a:t>
            </a:r>
            <a:endParaRPr lang="en-US" sz="2800" dirty="0"/>
          </a:p>
        </p:txBody>
      </p:sp>
      <p:sp>
        <p:nvSpPr>
          <p:cNvPr id="541701" name="Rectangle 5"/>
          <p:cNvSpPr>
            <a:spLocks noChangeArrowheads="1"/>
          </p:cNvSpPr>
          <p:nvPr/>
        </p:nvSpPr>
        <p:spPr bwMode="auto">
          <a:xfrm>
            <a:off x="685800" y="4648200"/>
            <a:ext cx="7924800" cy="1600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a:t>This trojan is harmless, but…</a:t>
            </a:r>
          </a:p>
          <a:p>
            <a:pPr marL="342900" indent="-342900">
              <a:lnSpc>
                <a:spcPct val="90000"/>
              </a:lnSpc>
              <a:spcBef>
                <a:spcPct val="20000"/>
              </a:spcBef>
              <a:spcAft>
                <a:spcPts val="600"/>
              </a:spcAft>
              <a:buClr>
                <a:schemeClr val="accent2"/>
              </a:buClr>
              <a:buSzPct val="75000"/>
              <a:buFont typeface="Wingdings" charset="2"/>
              <a:buChar char="q"/>
            </a:pPr>
            <a:r>
              <a:rPr lang="en-US" sz="2800"/>
              <a:t>…could have done anything user could do</a:t>
            </a:r>
          </a:p>
          <a:p>
            <a:pPr marL="742950" lvl="1" indent="-285750">
              <a:lnSpc>
                <a:spcPct val="90000"/>
              </a:lnSpc>
              <a:spcBef>
                <a:spcPct val="20000"/>
              </a:spcBef>
              <a:spcAft>
                <a:spcPts val="600"/>
              </a:spcAft>
              <a:buClr>
                <a:schemeClr val="accent2"/>
              </a:buClr>
              <a:buSzPct val="95000"/>
              <a:buFontTx/>
              <a:buChar char="o"/>
            </a:pPr>
            <a:r>
              <a:rPr lang="en-US">
                <a:ea typeface="ＭＳ Ｐゴシック" charset="-128"/>
                <a:cs typeface="ＭＳ Ｐゴシック" charset="-128"/>
              </a:rPr>
              <a:t>Delete files, download files, launch apps, etc.</a:t>
            </a:r>
          </a:p>
        </p:txBody>
      </p:sp>
      <p:pic>
        <p:nvPicPr>
          <p:cNvPr id="74758" name="Picture 6" descr="trojan.tiff                                                    000EFA5AMacintosh HD                   BC93A1CC:"/>
          <p:cNvPicPr>
            <a:picLocks noChangeAspect="1" noChangeArrowheads="1"/>
          </p:cNvPicPr>
          <p:nvPr/>
        </p:nvPicPr>
        <p:blipFill>
          <a:blip r:embed="rId2"/>
          <a:srcRect/>
          <a:stretch>
            <a:fillRect/>
          </a:stretch>
        </p:blipFill>
        <p:spPr bwMode="auto">
          <a:xfrm>
            <a:off x="768350" y="2473325"/>
            <a:ext cx="7766050" cy="20986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3371392" presetClass="entr" presetSubtype="2" fill="hold" grpId="0" nodeType="clickEffect">
                                  <p:stCondLst>
                                    <p:cond delay="0"/>
                                  </p:stCondLst>
                                  <p:childTnLst>
                                    <p:set>
                                      <p:cBhvr>
                                        <p:cTn id="6" dur="1" fill="hold">
                                          <p:stCondLst>
                                            <p:cond delay="499"/>
                                          </p:stCondLst>
                                        </p:cTn>
                                        <p:tgtEl>
                                          <p:spTgt spid="541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03371392" presetClass="entr" presetSubtype="2" fill="hold" grpId="0" nodeType="clickEffect">
                                  <p:stCondLst>
                                    <p:cond delay="0"/>
                                  </p:stCondLst>
                                  <p:childTnLst>
                                    <p:set>
                                      <p:cBhvr>
                                        <p:cTn id="10" dur="1" fill="hold">
                                          <p:stCondLst>
                                            <p:cond delay="499"/>
                                          </p:stCondLst>
                                        </p:cTn>
                                        <p:tgtEl>
                                          <p:spTgt spid="541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03371392" presetClass="entr" presetSubtype="0" fill="hold" grpId="0" nodeType="clickEffect">
                                  <p:stCondLst>
                                    <p:cond delay="0"/>
                                  </p:stCondLst>
                                  <p:childTnLst>
                                    <p:set>
                                      <p:cBhvr>
                                        <p:cTn id="14" dur="1" fill="hold">
                                          <p:stCondLst>
                                            <p:cond delay="499"/>
                                          </p:stCondLst>
                                        </p:cTn>
                                        <p:tgtEl>
                                          <p:spTgt spid="54170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03371392" presetClass="entr" presetSubtype="0" fill="hold" grpId="0" nodeType="clickEffect">
                                  <p:stCondLst>
                                    <p:cond delay="0"/>
                                  </p:stCondLst>
                                  <p:childTnLst>
                                    <p:set>
                                      <p:cBhvr>
                                        <p:cTn id="18" dur="1" fill="hold">
                                          <p:stCondLst>
                                            <p:cond delay="499"/>
                                          </p:stCondLst>
                                        </p:cTn>
                                        <p:tgtEl>
                                          <p:spTgt spid="541701">
                                            <p:txEl>
                                              <p:pRg st="1" end="1"/>
                                            </p:txEl>
                                          </p:spTgt>
                                        </p:tgtEl>
                                        <p:attrNameLst>
                                          <p:attrName>style.visibility</p:attrName>
                                        </p:attrNameLst>
                                      </p:cBhvr>
                                      <p:to>
                                        <p:strVal val="visible"/>
                                      </p:to>
                                    </p:set>
                                  </p:childTnLst>
                                </p:cTn>
                              </p:par>
                              <p:par>
                                <p:cTn id="19" presetID="603371392" presetClass="entr" presetSubtype="0" fill="hold" grpId="0" nodeType="withEffect">
                                  <p:stCondLst>
                                    <p:cond delay="0"/>
                                  </p:stCondLst>
                                  <p:childTnLst>
                                    <p:set>
                                      <p:cBhvr>
                                        <p:cTn id="20" dur="1" fill="hold">
                                          <p:stCondLst>
                                            <p:cond delay="499"/>
                                          </p:stCondLst>
                                        </p:cTn>
                                        <p:tgtEl>
                                          <p:spTgt spid="5417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autoUpdateAnimBg="0"/>
      <p:bldP spid="54170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CB2B6C7-CA1F-CD4D-87BE-A4F770A821C1}" type="slidenum">
              <a:rPr lang="en-US" smtClean="0">
                <a:latin typeface="Times New Roman" charset="0"/>
              </a:rPr>
              <a:pPr/>
              <a:t>64</a:t>
            </a:fld>
            <a:endParaRPr lang="en-US" smtClean="0">
              <a:latin typeface="Times New Roman" charset="0"/>
            </a:endParaRPr>
          </a:p>
        </p:txBody>
      </p:sp>
      <p:sp>
        <p:nvSpPr>
          <p:cNvPr id="75779" name="Rectangle 2"/>
          <p:cNvSpPr>
            <a:spLocks noGrp="1" noChangeArrowheads="1"/>
          </p:cNvSpPr>
          <p:nvPr>
            <p:ph type="title"/>
          </p:nvPr>
        </p:nvSpPr>
        <p:spPr/>
        <p:txBody>
          <a:bodyPr/>
          <a:lstStyle/>
          <a:p>
            <a:pPr eaLnBrk="1" hangingPunct="1"/>
            <a:r>
              <a:rPr lang="en-US"/>
              <a:t>Malware Detection</a:t>
            </a:r>
          </a:p>
        </p:txBody>
      </p:sp>
      <p:sp>
        <p:nvSpPr>
          <p:cNvPr id="75780" name="Rectangle 3"/>
          <p:cNvSpPr>
            <a:spLocks noGrp="1" noChangeArrowheads="1"/>
          </p:cNvSpPr>
          <p:nvPr>
            <p:ph type="body" idx="1"/>
          </p:nvPr>
        </p:nvSpPr>
        <p:spPr/>
        <p:txBody>
          <a:bodyPr/>
          <a:lstStyle/>
          <a:p>
            <a:pPr eaLnBrk="1" hangingPunct="1">
              <a:lnSpc>
                <a:spcPct val="90000"/>
              </a:lnSpc>
              <a:spcAft>
                <a:spcPts val="600"/>
              </a:spcAft>
            </a:pPr>
            <a:r>
              <a:rPr lang="en-US" dirty="0"/>
              <a:t>Three common detection methods</a:t>
            </a:r>
          </a:p>
          <a:p>
            <a:pPr lvl="1" eaLnBrk="1" hangingPunct="1">
              <a:lnSpc>
                <a:spcPct val="90000"/>
              </a:lnSpc>
              <a:spcAft>
                <a:spcPts val="600"/>
              </a:spcAft>
            </a:pPr>
            <a:r>
              <a:rPr lang="en-US" dirty="0"/>
              <a:t>Signature detection</a:t>
            </a:r>
          </a:p>
          <a:p>
            <a:pPr lvl="1" eaLnBrk="1" hangingPunct="1">
              <a:lnSpc>
                <a:spcPct val="90000"/>
              </a:lnSpc>
              <a:spcAft>
                <a:spcPts val="600"/>
              </a:spcAft>
            </a:pPr>
            <a:r>
              <a:rPr lang="en-US" dirty="0"/>
              <a:t>Change detection</a:t>
            </a:r>
          </a:p>
          <a:p>
            <a:pPr lvl="1" eaLnBrk="1" hangingPunct="1">
              <a:lnSpc>
                <a:spcPct val="90000"/>
              </a:lnSpc>
              <a:spcAft>
                <a:spcPts val="600"/>
              </a:spcAft>
            </a:pPr>
            <a:r>
              <a:rPr lang="en-US" dirty="0"/>
              <a:t>Anomaly detection</a:t>
            </a:r>
          </a:p>
          <a:p>
            <a:pPr eaLnBrk="1" hangingPunct="1">
              <a:lnSpc>
                <a:spcPct val="90000"/>
              </a:lnSpc>
              <a:spcAft>
                <a:spcPts val="600"/>
              </a:spcAft>
            </a:pPr>
            <a:r>
              <a:rPr lang="en-US" dirty="0"/>
              <a:t>We briefly discuss each</a:t>
            </a:r>
            <a:r>
              <a:rPr lang="en-US" dirty="0" smtClean="0"/>
              <a:t> of these</a:t>
            </a:r>
          </a:p>
          <a:p>
            <a:pPr lvl="1" eaLnBrk="1" hangingPunct="1">
              <a:lnSpc>
                <a:spcPct val="90000"/>
              </a:lnSpc>
              <a:spcAft>
                <a:spcPts val="600"/>
              </a:spcAft>
            </a:pPr>
            <a:r>
              <a:rPr lang="en-US" dirty="0"/>
              <a:t>And consider advantages…</a:t>
            </a:r>
          </a:p>
          <a:p>
            <a:pPr lvl="1" eaLnBrk="1" hangingPunct="1">
              <a:lnSpc>
                <a:spcPct val="90000"/>
              </a:lnSpc>
              <a:spcAft>
                <a:spcPts val="600"/>
              </a:spcAft>
            </a:pPr>
            <a:r>
              <a:rPr lang="en-US" dirty="0"/>
              <a:t>…and </a:t>
            </a:r>
            <a:r>
              <a:rPr lang="en-US" dirty="0" smtClean="0"/>
              <a:t>disadvantages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3E934A6-BA59-5C4D-BF07-E582034C25C1}" type="slidenum">
              <a:rPr lang="en-US" smtClean="0">
                <a:latin typeface="Times New Roman" charset="0"/>
              </a:rPr>
              <a:pPr/>
              <a:t>65</a:t>
            </a:fld>
            <a:endParaRPr lang="en-US" smtClean="0">
              <a:latin typeface="Times New Roman" charset="0"/>
            </a:endParaRPr>
          </a:p>
        </p:txBody>
      </p:sp>
      <p:sp>
        <p:nvSpPr>
          <p:cNvPr id="76803" name="Rectangle 2"/>
          <p:cNvSpPr>
            <a:spLocks noGrp="1" noChangeArrowheads="1"/>
          </p:cNvSpPr>
          <p:nvPr>
            <p:ph type="title"/>
          </p:nvPr>
        </p:nvSpPr>
        <p:spPr>
          <a:xfrm>
            <a:off x="685800" y="152400"/>
            <a:ext cx="7772400" cy="914400"/>
          </a:xfrm>
        </p:spPr>
        <p:txBody>
          <a:bodyPr/>
          <a:lstStyle/>
          <a:p>
            <a:pPr eaLnBrk="1" hangingPunct="1"/>
            <a:r>
              <a:rPr lang="en-US"/>
              <a:t>Signature Detection</a:t>
            </a:r>
          </a:p>
        </p:txBody>
      </p:sp>
      <p:sp>
        <p:nvSpPr>
          <p:cNvPr id="530435" name="Rectangle 3"/>
          <p:cNvSpPr>
            <a:spLocks noGrp="1" noChangeArrowheads="1"/>
          </p:cNvSpPr>
          <p:nvPr>
            <p:ph type="body" idx="1"/>
          </p:nvPr>
        </p:nvSpPr>
        <p:spPr>
          <a:xfrm>
            <a:off x="685800" y="1143000"/>
            <a:ext cx="8153400" cy="4953000"/>
          </a:xfrm>
        </p:spPr>
        <p:txBody>
          <a:bodyPr/>
          <a:lstStyle/>
          <a:p>
            <a:pPr eaLnBrk="1" hangingPunct="1">
              <a:lnSpc>
                <a:spcPct val="90000"/>
              </a:lnSpc>
              <a:spcAft>
                <a:spcPts val="600"/>
              </a:spcAft>
            </a:pPr>
            <a:r>
              <a:rPr lang="en-US" sz="2800" dirty="0"/>
              <a:t>A </a:t>
            </a:r>
            <a:r>
              <a:rPr lang="en-US" sz="2800" b="1" dirty="0">
                <a:solidFill>
                  <a:schemeClr val="accent2"/>
                </a:solidFill>
              </a:rPr>
              <a:t>signature</a:t>
            </a:r>
            <a:r>
              <a:rPr lang="en-US" sz="2800" dirty="0"/>
              <a:t> may be a string of bits in exe</a:t>
            </a:r>
          </a:p>
          <a:p>
            <a:pPr lvl="1" eaLnBrk="1" hangingPunct="1">
              <a:lnSpc>
                <a:spcPct val="90000"/>
              </a:lnSpc>
              <a:spcAft>
                <a:spcPts val="600"/>
              </a:spcAft>
            </a:pPr>
            <a:r>
              <a:rPr lang="en-US" sz="2400" dirty="0"/>
              <a:t>Might also use wildcards, hash values, etc.</a:t>
            </a:r>
          </a:p>
          <a:p>
            <a:pPr eaLnBrk="1" hangingPunct="1">
              <a:lnSpc>
                <a:spcPct val="90000"/>
              </a:lnSpc>
              <a:spcAft>
                <a:spcPts val="600"/>
              </a:spcAft>
            </a:pPr>
            <a:r>
              <a:rPr lang="en-US" sz="2800" dirty="0"/>
              <a:t>For example, W32/Beast virus has signature </a:t>
            </a:r>
          </a:p>
          <a:p>
            <a:pPr eaLnBrk="1" hangingPunct="1">
              <a:lnSpc>
                <a:spcPct val="90000"/>
              </a:lnSpc>
              <a:spcAft>
                <a:spcPts val="600"/>
              </a:spcAft>
              <a:buFont typeface="Wingdings" charset="2"/>
              <a:buNone/>
            </a:pPr>
            <a:r>
              <a:rPr lang="en-US" sz="2800" dirty="0">
                <a:latin typeface="Times New Roman" charset="0"/>
                <a:ea typeface="Calibri" charset="0"/>
                <a:cs typeface="Calibri" charset="0"/>
              </a:rPr>
              <a:t>	83EB 0274 EB0E 740A 81EB 0301 0000</a:t>
            </a:r>
            <a:endParaRPr lang="en-US" sz="2800" dirty="0"/>
          </a:p>
          <a:p>
            <a:pPr lvl="1" eaLnBrk="1" hangingPunct="1">
              <a:lnSpc>
                <a:spcPct val="90000"/>
              </a:lnSpc>
              <a:spcAft>
                <a:spcPts val="600"/>
              </a:spcAft>
            </a:pPr>
            <a:r>
              <a:rPr lang="en-US" sz="2400" dirty="0"/>
              <a:t>That is, this string of bits appears in virus</a:t>
            </a:r>
          </a:p>
          <a:p>
            <a:pPr eaLnBrk="1" hangingPunct="1">
              <a:lnSpc>
                <a:spcPct val="90000"/>
              </a:lnSpc>
              <a:spcAft>
                <a:spcPts val="600"/>
              </a:spcAft>
            </a:pPr>
            <a:r>
              <a:rPr lang="en-US" sz="2800" dirty="0"/>
              <a:t>We can search for this signature in all files</a:t>
            </a:r>
          </a:p>
          <a:p>
            <a:pPr eaLnBrk="1" hangingPunct="1">
              <a:lnSpc>
                <a:spcPct val="90000"/>
              </a:lnSpc>
              <a:spcAft>
                <a:spcPts val="600"/>
              </a:spcAft>
            </a:pPr>
            <a:r>
              <a:rPr lang="en-US" sz="2800" dirty="0"/>
              <a:t>If string found, have we found W32/Beast?</a:t>
            </a:r>
          </a:p>
          <a:p>
            <a:pPr lvl="1" eaLnBrk="1" hangingPunct="1">
              <a:lnSpc>
                <a:spcPct val="90000"/>
              </a:lnSpc>
              <a:spcAft>
                <a:spcPts val="600"/>
              </a:spcAft>
            </a:pPr>
            <a:r>
              <a:rPr lang="en-US" sz="2400" dirty="0"/>
              <a:t>Not necessarily </a:t>
            </a:r>
            <a:r>
              <a:rPr lang="en-US" sz="2400" dirty="0" err="1">
                <a:sym typeface="Symbol" charset="2"/>
              </a:rPr>
              <a:t></a:t>
            </a:r>
            <a:r>
              <a:rPr lang="en-US" sz="2400" dirty="0"/>
              <a:t> string could</a:t>
            </a:r>
            <a:r>
              <a:rPr lang="en-US" sz="2400" dirty="0" smtClean="0"/>
              <a:t> be in normal code</a:t>
            </a:r>
          </a:p>
          <a:p>
            <a:pPr lvl="1" eaLnBrk="1" hangingPunct="1">
              <a:lnSpc>
                <a:spcPct val="90000"/>
              </a:lnSpc>
              <a:spcAft>
                <a:spcPts val="600"/>
              </a:spcAft>
            </a:pPr>
            <a:r>
              <a:rPr lang="en-US" sz="2400" dirty="0"/>
              <a:t>At random, chance is only </a:t>
            </a:r>
            <a:r>
              <a:rPr lang="en-US" sz="2400" dirty="0">
                <a:latin typeface="Times-Roman" charset="0"/>
              </a:rPr>
              <a:t>1/2</a:t>
            </a:r>
            <a:r>
              <a:rPr lang="en-US" sz="2400" baseline="30000" dirty="0">
                <a:latin typeface="Times-Roman" charset="0"/>
              </a:rPr>
              <a:t>112</a:t>
            </a:r>
            <a:r>
              <a:rPr lang="en-US" sz="2400" dirty="0" smtClean="0">
                <a:latin typeface="Times-Roman" charset="0"/>
              </a:rPr>
              <a:t> </a:t>
            </a:r>
            <a:endParaRPr lang="en-US" sz="2400" dirty="0" smtClean="0"/>
          </a:p>
          <a:p>
            <a:pPr lvl="1" eaLnBrk="1" hangingPunct="1">
              <a:lnSpc>
                <a:spcPct val="90000"/>
              </a:lnSpc>
              <a:spcAft>
                <a:spcPts val="600"/>
              </a:spcAft>
            </a:pPr>
            <a:r>
              <a:rPr lang="en-US" sz="2400" dirty="0" smtClean="0"/>
              <a:t>But software </a:t>
            </a:r>
            <a:r>
              <a:rPr lang="en-US" sz="2400" dirty="0"/>
              <a:t>is not </a:t>
            </a:r>
            <a:r>
              <a:rPr lang="en-US" sz="2400" dirty="0" smtClean="0"/>
              <a:t>random…</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Effect transition="in" filter="box(out)">
                                      <p:cBhvr>
                                        <p:cTn id="7" dur="500"/>
                                        <p:tgtEl>
                                          <p:spTgt spid="530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30435">
                                            <p:txEl>
                                              <p:pRg st="1" end="1"/>
                                            </p:txEl>
                                          </p:spTgt>
                                        </p:tgtEl>
                                        <p:attrNameLst>
                                          <p:attrName>style.visibility</p:attrName>
                                        </p:attrNameLst>
                                      </p:cBhvr>
                                      <p:to>
                                        <p:strVal val="visible"/>
                                      </p:to>
                                    </p:set>
                                    <p:animEffect transition="in" filter="box(out)">
                                      <p:cBhvr>
                                        <p:cTn id="12" dur="500"/>
                                        <p:tgtEl>
                                          <p:spTgt spid="530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30435">
                                            <p:txEl>
                                              <p:pRg st="2" end="2"/>
                                            </p:txEl>
                                          </p:spTgt>
                                        </p:tgtEl>
                                        <p:attrNameLst>
                                          <p:attrName>style.visibility</p:attrName>
                                        </p:attrNameLst>
                                      </p:cBhvr>
                                      <p:to>
                                        <p:strVal val="visible"/>
                                      </p:to>
                                    </p:set>
                                    <p:animEffect transition="in" filter="box(out)">
                                      <p:cBhvr>
                                        <p:cTn id="17" dur="500"/>
                                        <p:tgtEl>
                                          <p:spTgt spid="530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30435">
                                            <p:txEl>
                                              <p:pRg st="3" end="3"/>
                                            </p:txEl>
                                          </p:spTgt>
                                        </p:tgtEl>
                                        <p:attrNameLst>
                                          <p:attrName>style.visibility</p:attrName>
                                        </p:attrNameLst>
                                      </p:cBhvr>
                                      <p:to>
                                        <p:strVal val="visible"/>
                                      </p:to>
                                    </p:set>
                                    <p:animEffect transition="in" filter="box(out)">
                                      <p:cBhvr>
                                        <p:cTn id="22" dur="500"/>
                                        <p:tgtEl>
                                          <p:spTgt spid="530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30435">
                                            <p:txEl>
                                              <p:pRg st="4" end="4"/>
                                            </p:txEl>
                                          </p:spTgt>
                                        </p:tgtEl>
                                        <p:attrNameLst>
                                          <p:attrName>style.visibility</p:attrName>
                                        </p:attrNameLst>
                                      </p:cBhvr>
                                      <p:to>
                                        <p:strVal val="visible"/>
                                      </p:to>
                                    </p:set>
                                    <p:animEffect transition="in" filter="box(out)">
                                      <p:cBhvr>
                                        <p:cTn id="27" dur="500"/>
                                        <p:tgtEl>
                                          <p:spTgt spid="530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30435">
                                            <p:txEl>
                                              <p:pRg st="5" end="5"/>
                                            </p:txEl>
                                          </p:spTgt>
                                        </p:tgtEl>
                                        <p:attrNameLst>
                                          <p:attrName>style.visibility</p:attrName>
                                        </p:attrNameLst>
                                      </p:cBhvr>
                                      <p:to>
                                        <p:strVal val="visible"/>
                                      </p:to>
                                    </p:set>
                                    <p:animEffect transition="in" filter="box(out)">
                                      <p:cBhvr>
                                        <p:cTn id="32" dur="500"/>
                                        <p:tgtEl>
                                          <p:spTgt spid="530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30435">
                                            <p:txEl>
                                              <p:pRg st="6" end="6"/>
                                            </p:txEl>
                                          </p:spTgt>
                                        </p:tgtEl>
                                        <p:attrNameLst>
                                          <p:attrName>style.visibility</p:attrName>
                                        </p:attrNameLst>
                                      </p:cBhvr>
                                      <p:to>
                                        <p:strVal val="visible"/>
                                      </p:to>
                                    </p:set>
                                    <p:animEffect transition="in" filter="box(out)">
                                      <p:cBhvr>
                                        <p:cTn id="37" dur="500"/>
                                        <p:tgtEl>
                                          <p:spTgt spid="5304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30435">
                                            <p:txEl>
                                              <p:pRg st="7" end="7"/>
                                            </p:txEl>
                                          </p:spTgt>
                                        </p:tgtEl>
                                        <p:attrNameLst>
                                          <p:attrName>style.visibility</p:attrName>
                                        </p:attrNameLst>
                                      </p:cBhvr>
                                      <p:to>
                                        <p:strVal val="visible"/>
                                      </p:to>
                                    </p:set>
                                    <p:animEffect transition="in" filter="box(out)">
                                      <p:cBhvr>
                                        <p:cTn id="42" dur="500"/>
                                        <p:tgtEl>
                                          <p:spTgt spid="5304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30435">
                                            <p:txEl>
                                              <p:pRg st="8" end="8"/>
                                            </p:txEl>
                                          </p:spTgt>
                                        </p:tgtEl>
                                        <p:attrNameLst>
                                          <p:attrName>style.visibility</p:attrName>
                                        </p:attrNameLst>
                                      </p:cBhvr>
                                      <p:to>
                                        <p:strVal val="visible"/>
                                      </p:to>
                                    </p:set>
                                    <p:animEffect transition="in" filter="box(out)">
                                      <p:cBhvr>
                                        <p:cTn id="47" dur="500"/>
                                        <p:tgtEl>
                                          <p:spTgt spid="5304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30435">
                                            <p:txEl>
                                              <p:pRg st="9" end="9"/>
                                            </p:txEl>
                                          </p:spTgt>
                                        </p:tgtEl>
                                        <p:attrNameLst>
                                          <p:attrName>style.visibility</p:attrName>
                                        </p:attrNameLst>
                                      </p:cBhvr>
                                      <p:to>
                                        <p:strVal val="visible"/>
                                      </p:to>
                                    </p:set>
                                    <p:animEffect transition="in" filter="box(out)">
                                      <p:cBhvr>
                                        <p:cTn id="52" dur="500"/>
                                        <p:tgtEl>
                                          <p:spTgt spid="530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bldLvl="2"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DF1E7AE-91DA-D845-BFA2-947C53472932}" type="slidenum">
              <a:rPr lang="en-US" smtClean="0">
                <a:latin typeface="Times New Roman" charset="0"/>
              </a:rPr>
              <a:pPr/>
              <a:t>66</a:t>
            </a:fld>
            <a:endParaRPr lang="en-US" smtClean="0">
              <a:latin typeface="Times New Roman" charset="0"/>
            </a:endParaRPr>
          </a:p>
        </p:txBody>
      </p:sp>
      <p:sp>
        <p:nvSpPr>
          <p:cNvPr id="77827" name="Rectangle 2"/>
          <p:cNvSpPr>
            <a:spLocks noGrp="1" noChangeArrowheads="1"/>
          </p:cNvSpPr>
          <p:nvPr>
            <p:ph type="title"/>
          </p:nvPr>
        </p:nvSpPr>
        <p:spPr>
          <a:xfrm>
            <a:off x="685800" y="457200"/>
            <a:ext cx="7772400" cy="838200"/>
          </a:xfrm>
        </p:spPr>
        <p:txBody>
          <a:bodyPr/>
          <a:lstStyle/>
          <a:p>
            <a:pPr eaLnBrk="1" hangingPunct="1"/>
            <a:r>
              <a:rPr lang="en-US" dirty="0"/>
              <a:t>Signature </a:t>
            </a:r>
            <a:r>
              <a:rPr lang="en-US" dirty="0" smtClean="0"/>
              <a:t>Detection</a:t>
            </a:r>
            <a:endParaRPr lang="en-US" dirty="0"/>
          </a:p>
        </p:txBody>
      </p:sp>
      <p:sp>
        <p:nvSpPr>
          <p:cNvPr id="77828" name="Rectangle 3"/>
          <p:cNvSpPr>
            <a:spLocks noGrp="1" noChangeArrowheads="1"/>
          </p:cNvSpPr>
          <p:nvPr>
            <p:ph type="body" idx="1"/>
          </p:nvPr>
        </p:nvSpPr>
        <p:spPr>
          <a:xfrm>
            <a:off x="685800" y="1371600"/>
            <a:ext cx="7772400" cy="4648200"/>
          </a:xfrm>
        </p:spPr>
        <p:txBody>
          <a:bodyPr/>
          <a:lstStyle/>
          <a:p>
            <a:pPr eaLnBrk="1" hangingPunct="1">
              <a:lnSpc>
                <a:spcPct val="85000"/>
              </a:lnSpc>
              <a:spcAft>
                <a:spcPts val="600"/>
              </a:spcAft>
            </a:pPr>
            <a:r>
              <a:rPr lang="en-US" sz="2800" dirty="0"/>
              <a:t>Advantages</a:t>
            </a:r>
          </a:p>
          <a:p>
            <a:pPr lvl="1" eaLnBrk="1" hangingPunct="1">
              <a:lnSpc>
                <a:spcPct val="85000"/>
              </a:lnSpc>
              <a:spcAft>
                <a:spcPts val="600"/>
              </a:spcAft>
            </a:pPr>
            <a:r>
              <a:rPr lang="en-US" sz="2400" dirty="0"/>
              <a:t>Effective on “ordinary” malware</a:t>
            </a:r>
          </a:p>
          <a:p>
            <a:pPr lvl="1" eaLnBrk="1" hangingPunct="1">
              <a:lnSpc>
                <a:spcPct val="85000"/>
              </a:lnSpc>
              <a:spcAft>
                <a:spcPts val="600"/>
              </a:spcAft>
            </a:pPr>
            <a:r>
              <a:rPr lang="en-US" sz="2400" dirty="0"/>
              <a:t>Minimal burden for users/administrators</a:t>
            </a:r>
          </a:p>
          <a:p>
            <a:pPr eaLnBrk="1" hangingPunct="1">
              <a:lnSpc>
                <a:spcPct val="85000"/>
              </a:lnSpc>
              <a:spcAft>
                <a:spcPts val="600"/>
              </a:spcAft>
            </a:pPr>
            <a:r>
              <a:rPr lang="en-US" sz="2800" dirty="0"/>
              <a:t>Disadvantages</a:t>
            </a:r>
          </a:p>
          <a:p>
            <a:pPr lvl="1" eaLnBrk="1" hangingPunct="1">
              <a:lnSpc>
                <a:spcPct val="85000"/>
              </a:lnSpc>
              <a:spcAft>
                <a:spcPts val="600"/>
              </a:spcAft>
            </a:pPr>
            <a:r>
              <a:rPr lang="en-US" sz="2400" dirty="0"/>
              <a:t>Signature file can be large (</a:t>
            </a:r>
            <a:r>
              <a:rPr lang="en-US" sz="2400" dirty="0" smtClean="0"/>
              <a:t>10s of thousands)</a:t>
            </a:r>
            <a:r>
              <a:rPr lang="en-US" sz="2400" dirty="0"/>
              <a:t>…</a:t>
            </a:r>
          </a:p>
          <a:p>
            <a:pPr lvl="1" eaLnBrk="1" hangingPunct="1">
              <a:lnSpc>
                <a:spcPct val="85000"/>
              </a:lnSpc>
              <a:spcAft>
                <a:spcPts val="600"/>
              </a:spcAft>
            </a:pPr>
            <a:r>
              <a:rPr lang="en-US" sz="2400" dirty="0"/>
              <a:t>…making scanning slow</a:t>
            </a:r>
          </a:p>
          <a:p>
            <a:pPr lvl="1" eaLnBrk="1" hangingPunct="1">
              <a:lnSpc>
                <a:spcPct val="85000"/>
              </a:lnSpc>
              <a:spcAft>
                <a:spcPts val="600"/>
              </a:spcAft>
            </a:pPr>
            <a:r>
              <a:rPr lang="en-US" sz="2400" dirty="0"/>
              <a:t>Signature files must be kept up to date</a:t>
            </a:r>
          </a:p>
          <a:p>
            <a:pPr lvl="1" eaLnBrk="1" hangingPunct="1">
              <a:lnSpc>
                <a:spcPct val="85000"/>
              </a:lnSpc>
              <a:spcAft>
                <a:spcPts val="600"/>
              </a:spcAft>
            </a:pPr>
            <a:r>
              <a:rPr lang="en-US" sz="2400" b="1" i="1" dirty="0"/>
              <a:t>Cannot detect unknown viruses</a:t>
            </a:r>
            <a:endParaRPr lang="en-US" sz="2400" dirty="0"/>
          </a:p>
          <a:p>
            <a:pPr lvl="1" eaLnBrk="1" hangingPunct="1">
              <a:lnSpc>
                <a:spcPct val="85000"/>
              </a:lnSpc>
              <a:spcAft>
                <a:spcPts val="600"/>
              </a:spcAft>
            </a:pPr>
            <a:r>
              <a:rPr lang="en-US" sz="2400" dirty="0"/>
              <a:t>Cannot detect some advanced types of malware</a:t>
            </a:r>
            <a:endParaRPr lang="en-US" sz="2400" dirty="0" smtClean="0"/>
          </a:p>
          <a:p>
            <a:pPr eaLnBrk="1" hangingPunct="1">
              <a:lnSpc>
                <a:spcPct val="85000"/>
              </a:lnSpc>
              <a:spcAft>
                <a:spcPts val="600"/>
              </a:spcAft>
            </a:pPr>
            <a:r>
              <a:rPr lang="en-US" sz="2800" dirty="0" smtClean="0"/>
              <a:t>The </a:t>
            </a:r>
            <a:r>
              <a:rPr lang="en-US" sz="2800" dirty="0"/>
              <a:t>most popular detection method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AB518A0-8A46-104B-BB2C-1A6E06EEB1BA}" type="slidenum">
              <a:rPr lang="en-US" smtClean="0">
                <a:latin typeface="Times New Roman" charset="0"/>
              </a:rPr>
              <a:pPr/>
              <a:t>67</a:t>
            </a:fld>
            <a:endParaRPr lang="en-US" smtClean="0">
              <a:latin typeface="Times New Roman" charset="0"/>
            </a:endParaRPr>
          </a:p>
        </p:txBody>
      </p:sp>
      <p:sp>
        <p:nvSpPr>
          <p:cNvPr id="78851" name="Rectangle 2"/>
          <p:cNvSpPr>
            <a:spLocks noGrp="1" noChangeArrowheads="1"/>
          </p:cNvSpPr>
          <p:nvPr>
            <p:ph type="title"/>
          </p:nvPr>
        </p:nvSpPr>
        <p:spPr>
          <a:xfrm>
            <a:off x="685800" y="609600"/>
            <a:ext cx="7772400" cy="838200"/>
          </a:xfrm>
        </p:spPr>
        <p:txBody>
          <a:bodyPr/>
          <a:lstStyle/>
          <a:p>
            <a:pPr eaLnBrk="1" hangingPunct="1"/>
            <a:r>
              <a:rPr lang="en-US"/>
              <a:t>Change Detection</a:t>
            </a:r>
          </a:p>
        </p:txBody>
      </p:sp>
      <p:sp>
        <p:nvSpPr>
          <p:cNvPr id="78852" name="Rectangle 3"/>
          <p:cNvSpPr>
            <a:spLocks noGrp="1" noChangeArrowheads="1"/>
          </p:cNvSpPr>
          <p:nvPr>
            <p:ph type="body" idx="1"/>
          </p:nvPr>
        </p:nvSpPr>
        <p:spPr>
          <a:xfrm>
            <a:off x="457200" y="1752600"/>
            <a:ext cx="8229600" cy="4419600"/>
          </a:xfrm>
        </p:spPr>
        <p:txBody>
          <a:bodyPr/>
          <a:lstStyle/>
          <a:p>
            <a:pPr eaLnBrk="1" hangingPunct="1">
              <a:spcAft>
                <a:spcPts val="600"/>
              </a:spcAft>
            </a:pPr>
            <a:r>
              <a:rPr lang="en-US" dirty="0"/>
              <a:t>Viruses must live somewhere </a:t>
            </a:r>
          </a:p>
          <a:p>
            <a:pPr eaLnBrk="1" hangingPunct="1">
              <a:spcAft>
                <a:spcPts val="600"/>
              </a:spcAft>
            </a:pPr>
            <a:r>
              <a:rPr lang="en-US" dirty="0"/>
              <a:t>If</a:t>
            </a:r>
            <a:r>
              <a:rPr lang="en-US" dirty="0" smtClean="0"/>
              <a:t> you detect a </a:t>
            </a:r>
            <a:r>
              <a:rPr lang="en-US" dirty="0"/>
              <a:t>file has changed, it might have been infected</a:t>
            </a:r>
          </a:p>
          <a:p>
            <a:pPr eaLnBrk="1" hangingPunct="1">
              <a:spcAft>
                <a:spcPts val="600"/>
              </a:spcAft>
            </a:pPr>
            <a:r>
              <a:rPr lang="en-US" dirty="0"/>
              <a:t>How to detect changes?</a:t>
            </a:r>
          </a:p>
          <a:p>
            <a:pPr lvl="1" eaLnBrk="1" hangingPunct="1">
              <a:spcAft>
                <a:spcPts val="600"/>
              </a:spcAft>
            </a:pPr>
            <a:r>
              <a:rPr lang="en-US" dirty="0"/>
              <a:t>Hash files and (securely) store hash values</a:t>
            </a:r>
          </a:p>
          <a:p>
            <a:pPr lvl="1" eaLnBrk="1" hangingPunct="1">
              <a:spcAft>
                <a:spcPts val="600"/>
              </a:spcAft>
            </a:pPr>
            <a:r>
              <a:rPr lang="en-US" dirty="0"/>
              <a:t>Periodically </a:t>
            </a:r>
            <a:r>
              <a:rPr lang="en-US" dirty="0" smtClean="0"/>
              <a:t>re-compute </a:t>
            </a:r>
            <a:r>
              <a:rPr lang="en-US" dirty="0"/>
              <a:t>hashes and compare</a:t>
            </a:r>
          </a:p>
          <a:p>
            <a:pPr lvl="1" eaLnBrk="1" hangingPunct="1">
              <a:spcAft>
                <a:spcPts val="600"/>
              </a:spcAft>
            </a:pPr>
            <a:r>
              <a:rPr lang="en-US" dirty="0"/>
              <a:t>If hash changes, file </a:t>
            </a:r>
            <a:r>
              <a:rPr lang="en-US" b="1" dirty="0">
                <a:solidFill>
                  <a:schemeClr val="hlink"/>
                </a:solidFill>
              </a:rPr>
              <a:t>might</a:t>
            </a:r>
            <a:r>
              <a:rPr lang="en-US" dirty="0"/>
              <a:t> be infected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85C8C7F-9A00-1E4F-B119-815E89A641AD}" type="slidenum">
              <a:rPr lang="en-US" smtClean="0">
                <a:latin typeface="Times New Roman" charset="0"/>
              </a:rPr>
              <a:pPr/>
              <a:t>68</a:t>
            </a:fld>
            <a:endParaRPr lang="en-US" smtClean="0">
              <a:latin typeface="Times New Roman" charset="0"/>
            </a:endParaRPr>
          </a:p>
        </p:txBody>
      </p:sp>
      <p:sp>
        <p:nvSpPr>
          <p:cNvPr id="79875" name="Rectangle 2"/>
          <p:cNvSpPr>
            <a:spLocks noGrp="1" noChangeArrowheads="1"/>
          </p:cNvSpPr>
          <p:nvPr>
            <p:ph type="title"/>
          </p:nvPr>
        </p:nvSpPr>
        <p:spPr>
          <a:xfrm>
            <a:off x="685800" y="609600"/>
            <a:ext cx="7772400" cy="838200"/>
          </a:xfrm>
        </p:spPr>
        <p:txBody>
          <a:bodyPr/>
          <a:lstStyle/>
          <a:p>
            <a:pPr eaLnBrk="1" hangingPunct="1"/>
            <a:r>
              <a:rPr lang="en-US"/>
              <a:t>Change Detection</a:t>
            </a:r>
          </a:p>
        </p:txBody>
      </p:sp>
      <p:sp>
        <p:nvSpPr>
          <p:cNvPr id="79876"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a:t>Advantages</a:t>
            </a:r>
          </a:p>
          <a:p>
            <a:pPr lvl="1" eaLnBrk="1" hangingPunct="1">
              <a:lnSpc>
                <a:spcPct val="90000"/>
              </a:lnSpc>
              <a:spcAft>
                <a:spcPts val="600"/>
              </a:spcAft>
            </a:pPr>
            <a:r>
              <a:rPr lang="en-US" sz="2400" dirty="0"/>
              <a:t>Virtually no false negatives</a:t>
            </a:r>
          </a:p>
          <a:p>
            <a:pPr lvl="1" eaLnBrk="1" hangingPunct="1">
              <a:lnSpc>
                <a:spcPct val="90000"/>
              </a:lnSpc>
              <a:spcAft>
                <a:spcPts val="600"/>
              </a:spcAft>
            </a:pPr>
            <a:r>
              <a:rPr lang="en-US" sz="2400" dirty="0"/>
              <a:t>Can even detect previously unknown malware</a:t>
            </a:r>
          </a:p>
          <a:p>
            <a:pPr eaLnBrk="1" hangingPunct="1">
              <a:lnSpc>
                <a:spcPct val="90000"/>
              </a:lnSpc>
              <a:spcAft>
                <a:spcPts val="600"/>
              </a:spcAft>
            </a:pPr>
            <a:r>
              <a:rPr lang="en-US" sz="2800" dirty="0"/>
              <a:t>Disadvantages</a:t>
            </a:r>
          </a:p>
          <a:p>
            <a:pPr lvl="1" eaLnBrk="1" hangingPunct="1">
              <a:lnSpc>
                <a:spcPct val="90000"/>
              </a:lnSpc>
              <a:spcAft>
                <a:spcPts val="600"/>
              </a:spcAft>
            </a:pPr>
            <a:r>
              <a:rPr lang="en-US" sz="2400" dirty="0"/>
              <a:t>Many files change </a:t>
            </a:r>
            <a:r>
              <a:rPr lang="en-US" sz="2400" dirty="0" err="1">
                <a:sym typeface="Symbol" charset="2"/>
              </a:rPr>
              <a:t></a:t>
            </a:r>
            <a:r>
              <a:rPr lang="en-US" sz="2400" dirty="0"/>
              <a:t> and often</a:t>
            </a:r>
          </a:p>
          <a:p>
            <a:pPr lvl="1" eaLnBrk="1" hangingPunct="1">
              <a:lnSpc>
                <a:spcPct val="90000"/>
              </a:lnSpc>
              <a:spcAft>
                <a:spcPts val="600"/>
              </a:spcAft>
            </a:pPr>
            <a:r>
              <a:rPr lang="en-US" sz="2400" dirty="0"/>
              <a:t>Many false alarms (false positives)</a:t>
            </a:r>
          </a:p>
          <a:p>
            <a:pPr lvl="1" eaLnBrk="1" hangingPunct="1">
              <a:lnSpc>
                <a:spcPct val="90000"/>
              </a:lnSpc>
              <a:spcAft>
                <a:spcPts val="600"/>
              </a:spcAft>
            </a:pPr>
            <a:r>
              <a:rPr lang="en-US" sz="2400" dirty="0"/>
              <a:t>Heavy burden on users/administrators</a:t>
            </a:r>
          </a:p>
          <a:p>
            <a:pPr lvl="1" eaLnBrk="1" hangingPunct="1">
              <a:lnSpc>
                <a:spcPct val="90000"/>
              </a:lnSpc>
              <a:spcAft>
                <a:spcPts val="600"/>
              </a:spcAft>
            </a:pPr>
            <a:r>
              <a:rPr lang="en-US" sz="2400" dirty="0"/>
              <a:t>If suspicious change detected, then </a:t>
            </a:r>
            <a:r>
              <a:rPr lang="en-US" sz="2400" dirty="0" smtClean="0"/>
              <a:t>what? Might </a:t>
            </a:r>
            <a:r>
              <a:rPr lang="en-US" sz="2400" dirty="0"/>
              <a:t>fall back on </a:t>
            </a:r>
            <a:r>
              <a:rPr lang="en-US" sz="2400" dirty="0" smtClean="0"/>
              <a:t>signature detection</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CC0D059-ADE9-E84E-B875-F1EF3D1802E5}" type="slidenum">
              <a:rPr lang="en-US" smtClean="0">
                <a:latin typeface="Times New Roman" charset="0"/>
              </a:rPr>
              <a:pPr/>
              <a:t>69</a:t>
            </a:fld>
            <a:endParaRPr lang="en-US" smtClean="0">
              <a:latin typeface="Times New Roman" charset="0"/>
            </a:endParaRPr>
          </a:p>
        </p:txBody>
      </p:sp>
      <p:sp>
        <p:nvSpPr>
          <p:cNvPr id="80899" name="Rectangle 2"/>
          <p:cNvSpPr>
            <a:spLocks noGrp="1" noChangeArrowheads="1"/>
          </p:cNvSpPr>
          <p:nvPr>
            <p:ph type="title"/>
          </p:nvPr>
        </p:nvSpPr>
        <p:spPr>
          <a:xfrm>
            <a:off x="685800" y="533400"/>
            <a:ext cx="7772400" cy="838200"/>
          </a:xfrm>
        </p:spPr>
        <p:txBody>
          <a:bodyPr/>
          <a:lstStyle/>
          <a:p>
            <a:pPr eaLnBrk="1" hangingPunct="1"/>
            <a:r>
              <a:rPr lang="en-US"/>
              <a:t>Anomaly Detection</a:t>
            </a:r>
          </a:p>
        </p:txBody>
      </p:sp>
      <p:sp>
        <p:nvSpPr>
          <p:cNvPr id="80900" name="Rectangle 3"/>
          <p:cNvSpPr>
            <a:spLocks noGrp="1" noChangeArrowheads="1"/>
          </p:cNvSpPr>
          <p:nvPr>
            <p:ph type="body" idx="1"/>
          </p:nvPr>
        </p:nvSpPr>
        <p:spPr>
          <a:xfrm>
            <a:off x="685800" y="1676400"/>
            <a:ext cx="7772400" cy="4495800"/>
          </a:xfrm>
        </p:spPr>
        <p:txBody>
          <a:bodyPr/>
          <a:lstStyle/>
          <a:p>
            <a:pPr eaLnBrk="1" hangingPunct="1">
              <a:lnSpc>
                <a:spcPct val="90000"/>
              </a:lnSpc>
              <a:spcAft>
                <a:spcPts val="600"/>
              </a:spcAft>
            </a:pPr>
            <a:r>
              <a:rPr lang="en-US" sz="2800" dirty="0"/>
              <a:t>Monitor system for anything “unusual” or “virus-like” or</a:t>
            </a:r>
            <a:r>
              <a:rPr lang="en-US" sz="2800" dirty="0" smtClean="0"/>
              <a:t> “potentially malicious” </a:t>
            </a:r>
            <a:r>
              <a:rPr lang="en-US" sz="2800" dirty="0"/>
              <a:t>or … </a:t>
            </a:r>
          </a:p>
          <a:p>
            <a:pPr eaLnBrk="1" hangingPunct="1">
              <a:lnSpc>
                <a:spcPct val="90000"/>
              </a:lnSpc>
              <a:spcAft>
                <a:spcPts val="600"/>
              </a:spcAft>
            </a:pPr>
            <a:r>
              <a:rPr lang="en-US" sz="2800" dirty="0"/>
              <a:t>Examples of</a:t>
            </a:r>
            <a:r>
              <a:rPr lang="en-US" sz="2800" dirty="0" smtClean="0"/>
              <a:t> anomalous things</a:t>
            </a:r>
          </a:p>
          <a:p>
            <a:pPr lvl="1" eaLnBrk="1" hangingPunct="1">
              <a:lnSpc>
                <a:spcPct val="90000"/>
              </a:lnSpc>
              <a:spcAft>
                <a:spcPts val="600"/>
              </a:spcAft>
            </a:pPr>
            <a:r>
              <a:rPr lang="en-US" sz="2400" dirty="0"/>
              <a:t>Files change in some unexpected way</a:t>
            </a:r>
          </a:p>
          <a:p>
            <a:pPr lvl="1" eaLnBrk="1" hangingPunct="1">
              <a:lnSpc>
                <a:spcPct val="90000"/>
              </a:lnSpc>
              <a:spcAft>
                <a:spcPts val="600"/>
              </a:spcAft>
            </a:pPr>
            <a:r>
              <a:rPr lang="en-US" sz="2400" dirty="0"/>
              <a:t>System misbehaves in some way</a:t>
            </a:r>
          </a:p>
          <a:p>
            <a:pPr lvl="1" eaLnBrk="1" hangingPunct="1">
              <a:lnSpc>
                <a:spcPct val="90000"/>
              </a:lnSpc>
              <a:spcAft>
                <a:spcPts val="600"/>
              </a:spcAft>
            </a:pPr>
            <a:r>
              <a:rPr lang="en-US" sz="2400" dirty="0"/>
              <a:t>Unexpected network activity</a:t>
            </a:r>
          </a:p>
          <a:p>
            <a:pPr lvl="1" eaLnBrk="1" hangingPunct="1">
              <a:lnSpc>
                <a:spcPct val="90000"/>
              </a:lnSpc>
              <a:spcAft>
                <a:spcPts val="600"/>
              </a:spcAft>
            </a:pPr>
            <a:r>
              <a:rPr lang="en-US" sz="2400" dirty="0"/>
              <a:t>Unexpected file access, etc., etc., etc</a:t>
            </a:r>
            <a:r>
              <a:rPr lang="en-US" sz="2400" dirty="0" smtClean="0"/>
              <a:t>., etc.</a:t>
            </a:r>
          </a:p>
          <a:p>
            <a:pPr eaLnBrk="1" hangingPunct="1">
              <a:lnSpc>
                <a:spcPct val="90000"/>
              </a:lnSpc>
              <a:spcAft>
                <a:spcPts val="600"/>
              </a:spcAft>
            </a:pPr>
            <a:r>
              <a:rPr lang="en-US" sz="2800" dirty="0"/>
              <a:t>But, we must first define “normal”</a:t>
            </a:r>
            <a:endParaRPr lang="en-US" sz="2800" dirty="0" smtClean="0"/>
          </a:p>
          <a:p>
            <a:pPr lvl="1" eaLnBrk="1" hangingPunct="1">
              <a:lnSpc>
                <a:spcPct val="90000"/>
              </a:lnSpc>
              <a:spcAft>
                <a:spcPts val="600"/>
              </a:spcAft>
            </a:pPr>
            <a:r>
              <a:rPr lang="en-US" sz="2400" dirty="0" smtClean="0"/>
              <a:t>And normal </a:t>
            </a:r>
            <a:r>
              <a:rPr lang="en-US" sz="2400" dirty="0"/>
              <a:t>can (and must) change over </a:t>
            </a:r>
            <a:r>
              <a:rPr lang="en-US" sz="2400" dirty="0" smtClean="0"/>
              <a:t>time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AAEFCE4-4B53-D545-998E-705BF7BC97FD}" type="slidenum">
              <a:rPr lang="en-US" smtClean="0">
                <a:latin typeface="Times New Roman" charset="0"/>
              </a:rPr>
              <a:pPr/>
              <a:t>7</a:t>
            </a:fld>
            <a:endParaRPr lang="en-US" smtClean="0">
              <a:latin typeface="Times New Roman" charset="0"/>
            </a:endParaRPr>
          </a:p>
        </p:txBody>
      </p:sp>
      <p:sp>
        <p:nvSpPr>
          <p:cNvPr id="19459" name="Rectangle 2"/>
          <p:cNvSpPr>
            <a:spLocks noGrp="1" noChangeArrowheads="1"/>
          </p:cNvSpPr>
          <p:nvPr>
            <p:ph type="title"/>
          </p:nvPr>
        </p:nvSpPr>
        <p:spPr>
          <a:xfrm>
            <a:off x="685800" y="457200"/>
            <a:ext cx="7772400" cy="1143000"/>
          </a:xfrm>
        </p:spPr>
        <p:txBody>
          <a:bodyPr/>
          <a:lstStyle/>
          <a:p>
            <a:pPr eaLnBrk="1" hangingPunct="1"/>
            <a:r>
              <a:rPr lang="en-US"/>
              <a:t>Lines of Code and Bugs</a:t>
            </a:r>
          </a:p>
        </p:txBody>
      </p:sp>
      <p:sp>
        <p:nvSpPr>
          <p:cNvPr id="202755" name="Rectangle 3"/>
          <p:cNvSpPr>
            <a:spLocks noGrp="1" noChangeArrowheads="1"/>
          </p:cNvSpPr>
          <p:nvPr>
            <p:ph type="body" idx="1"/>
          </p:nvPr>
        </p:nvSpPr>
        <p:spPr>
          <a:xfrm>
            <a:off x="685800" y="1752600"/>
            <a:ext cx="7848600" cy="4267200"/>
          </a:xfrm>
        </p:spPr>
        <p:txBody>
          <a:bodyPr/>
          <a:lstStyle/>
          <a:p>
            <a:pPr eaLnBrk="1" hangingPunct="1">
              <a:lnSpc>
                <a:spcPct val="90000"/>
              </a:lnSpc>
              <a:spcAft>
                <a:spcPts val="600"/>
              </a:spcAft>
            </a:pPr>
            <a:r>
              <a:rPr lang="en-US" sz="2800" dirty="0"/>
              <a:t>Conservative estimate: 5 bugs/</a:t>
            </a:r>
            <a:r>
              <a:rPr lang="en-US" sz="2800" dirty="0" smtClean="0"/>
              <a:t>10,000 </a:t>
            </a:r>
            <a:r>
              <a:rPr lang="en-US" sz="2800" dirty="0"/>
              <a:t>LOC</a:t>
            </a:r>
          </a:p>
          <a:p>
            <a:pPr eaLnBrk="1" hangingPunct="1">
              <a:lnSpc>
                <a:spcPct val="90000"/>
              </a:lnSpc>
              <a:spcAft>
                <a:spcPts val="600"/>
              </a:spcAft>
            </a:pPr>
            <a:r>
              <a:rPr lang="en-US" sz="2800" b="1" dirty="0">
                <a:solidFill>
                  <a:schemeClr val="accent2"/>
                </a:solidFill>
              </a:rPr>
              <a:t>Do the math</a:t>
            </a:r>
            <a:endParaRPr lang="en-US" sz="2800" dirty="0"/>
          </a:p>
          <a:p>
            <a:pPr lvl="1" eaLnBrk="1" hangingPunct="1">
              <a:lnSpc>
                <a:spcPct val="90000"/>
              </a:lnSpc>
              <a:spcAft>
                <a:spcPts val="600"/>
              </a:spcAft>
            </a:pPr>
            <a:r>
              <a:rPr lang="en-US" sz="2400" dirty="0"/>
              <a:t>Typical computer: </a:t>
            </a:r>
            <a:r>
              <a:rPr lang="en-US" sz="2400" dirty="0" smtClean="0"/>
              <a:t>3k </a:t>
            </a:r>
            <a:r>
              <a:rPr lang="en-US" sz="2400" dirty="0" err="1"/>
              <a:t>exe’s</a:t>
            </a:r>
            <a:r>
              <a:rPr lang="en-US" sz="2400" dirty="0"/>
              <a:t> of </a:t>
            </a:r>
            <a:r>
              <a:rPr lang="en-US" sz="2400" dirty="0" smtClean="0"/>
              <a:t>100k LOC each</a:t>
            </a:r>
            <a:endParaRPr lang="en-US" sz="2400" dirty="0"/>
          </a:p>
          <a:p>
            <a:pPr lvl="1" eaLnBrk="1" hangingPunct="1">
              <a:lnSpc>
                <a:spcPct val="90000"/>
              </a:lnSpc>
              <a:spcAft>
                <a:spcPts val="600"/>
              </a:spcAft>
            </a:pPr>
            <a:r>
              <a:rPr lang="en-US" sz="2400" dirty="0"/>
              <a:t>Conservative estimate: 50 bugs/exe</a:t>
            </a:r>
            <a:endParaRPr lang="en-US" sz="2400" dirty="0" smtClean="0"/>
          </a:p>
          <a:p>
            <a:pPr lvl="1" eaLnBrk="1" hangingPunct="1">
              <a:lnSpc>
                <a:spcPct val="90000"/>
              </a:lnSpc>
              <a:spcAft>
                <a:spcPts val="600"/>
              </a:spcAft>
            </a:pPr>
            <a:r>
              <a:rPr lang="en-US" sz="2400" dirty="0" smtClean="0"/>
              <a:t>Implies </a:t>
            </a:r>
            <a:r>
              <a:rPr lang="en-US" sz="2400" dirty="0"/>
              <a:t>about 150k bugs per computer</a:t>
            </a:r>
          </a:p>
          <a:p>
            <a:pPr lvl="1" eaLnBrk="1" hangingPunct="1">
              <a:lnSpc>
                <a:spcPct val="90000"/>
              </a:lnSpc>
              <a:spcAft>
                <a:spcPts val="600"/>
              </a:spcAft>
            </a:pPr>
            <a:r>
              <a:rPr lang="en-US" sz="2400" dirty="0"/>
              <a:t>So, 30,000-node network has 4.5 billion bugs</a:t>
            </a:r>
          </a:p>
          <a:p>
            <a:pPr lvl="1" eaLnBrk="1" hangingPunct="1">
              <a:lnSpc>
                <a:spcPct val="90000"/>
              </a:lnSpc>
              <a:spcAft>
                <a:spcPts val="600"/>
              </a:spcAft>
            </a:pPr>
            <a:r>
              <a:rPr lang="en-US" sz="2400" dirty="0"/>
              <a:t>Maybe only 10% of bugs security-critical and only 10% of those remotely exploitable</a:t>
            </a:r>
          </a:p>
          <a:p>
            <a:pPr lvl="1" eaLnBrk="1" hangingPunct="1">
              <a:lnSpc>
                <a:spcPct val="90000"/>
              </a:lnSpc>
              <a:spcAft>
                <a:spcPts val="600"/>
              </a:spcAft>
            </a:pPr>
            <a:r>
              <a:rPr lang="en-US" sz="2400" dirty="0"/>
              <a:t>Then “only” </a:t>
            </a:r>
            <a:r>
              <a:rPr lang="en-US" sz="2400" dirty="0" smtClean="0"/>
              <a:t>45 </a:t>
            </a:r>
            <a:r>
              <a:rPr lang="en-US" sz="2400" dirty="0"/>
              <a:t>million critical security flaws!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box(out)">
                                      <p:cBhvr>
                                        <p:cTn id="7" dur="500"/>
                                        <p:tgtEl>
                                          <p:spTgt spid="202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box(out)">
                                      <p:cBhvr>
                                        <p:cTn id="12" dur="500"/>
                                        <p:tgtEl>
                                          <p:spTgt spid="202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Effect transition="in" filter="box(out)">
                                      <p:cBhvr>
                                        <p:cTn id="17" dur="500"/>
                                        <p:tgtEl>
                                          <p:spTgt spid="202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2755">
                                            <p:txEl>
                                              <p:pRg st="3" end="3"/>
                                            </p:txEl>
                                          </p:spTgt>
                                        </p:tgtEl>
                                        <p:attrNameLst>
                                          <p:attrName>style.visibility</p:attrName>
                                        </p:attrNameLst>
                                      </p:cBhvr>
                                      <p:to>
                                        <p:strVal val="visible"/>
                                      </p:to>
                                    </p:set>
                                    <p:animEffect transition="in" filter="box(out)">
                                      <p:cBhvr>
                                        <p:cTn id="22" dur="500"/>
                                        <p:tgtEl>
                                          <p:spTgt spid="202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2755">
                                            <p:txEl>
                                              <p:pRg st="4" end="4"/>
                                            </p:txEl>
                                          </p:spTgt>
                                        </p:tgtEl>
                                        <p:attrNameLst>
                                          <p:attrName>style.visibility</p:attrName>
                                        </p:attrNameLst>
                                      </p:cBhvr>
                                      <p:to>
                                        <p:strVal val="visible"/>
                                      </p:to>
                                    </p:set>
                                    <p:animEffect transition="in" filter="box(out)">
                                      <p:cBhvr>
                                        <p:cTn id="27" dur="500"/>
                                        <p:tgtEl>
                                          <p:spTgt spid="2027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2755">
                                            <p:txEl>
                                              <p:pRg st="5" end="5"/>
                                            </p:txEl>
                                          </p:spTgt>
                                        </p:tgtEl>
                                        <p:attrNameLst>
                                          <p:attrName>style.visibility</p:attrName>
                                        </p:attrNameLst>
                                      </p:cBhvr>
                                      <p:to>
                                        <p:strVal val="visible"/>
                                      </p:to>
                                    </p:set>
                                    <p:animEffect transition="in" filter="box(out)">
                                      <p:cBhvr>
                                        <p:cTn id="32" dur="500"/>
                                        <p:tgtEl>
                                          <p:spTgt spid="2027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02755">
                                            <p:txEl>
                                              <p:pRg st="6" end="6"/>
                                            </p:txEl>
                                          </p:spTgt>
                                        </p:tgtEl>
                                        <p:attrNameLst>
                                          <p:attrName>style.visibility</p:attrName>
                                        </p:attrNameLst>
                                      </p:cBhvr>
                                      <p:to>
                                        <p:strVal val="visible"/>
                                      </p:to>
                                    </p:set>
                                    <p:animEffect transition="in" filter="box(out)">
                                      <p:cBhvr>
                                        <p:cTn id="37" dur="500"/>
                                        <p:tgtEl>
                                          <p:spTgt spid="2027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2755">
                                            <p:txEl>
                                              <p:pRg st="7" end="7"/>
                                            </p:txEl>
                                          </p:spTgt>
                                        </p:tgtEl>
                                        <p:attrNameLst>
                                          <p:attrName>style.visibility</p:attrName>
                                        </p:attrNameLst>
                                      </p:cBhvr>
                                      <p:to>
                                        <p:strVal val="visible"/>
                                      </p:to>
                                    </p:set>
                                    <p:animEffect transition="in" filter="box(out)">
                                      <p:cBhvr>
                                        <p:cTn id="42" dur="500"/>
                                        <p:tgtEl>
                                          <p:spTgt spid="202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bldLvl="2"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4E337D23-F886-2A4C-BAC5-29A26E6A17C2}" type="slidenum">
              <a:rPr lang="en-US" smtClean="0">
                <a:latin typeface="Times New Roman" charset="0"/>
              </a:rPr>
              <a:pPr/>
              <a:t>70</a:t>
            </a:fld>
            <a:endParaRPr lang="en-US" smtClean="0">
              <a:latin typeface="Times New Roman" charset="0"/>
            </a:endParaRPr>
          </a:p>
        </p:txBody>
      </p:sp>
      <p:sp>
        <p:nvSpPr>
          <p:cNvPr id="81923" name="Rectangle 2"/>
          <p:cNvSpPr>
            <a:spLocks noGrp="1" noChangeArrowheads="1"/>
          </p:cNvSpPr>
          <p:nvPr>
            <p:ph type="title"/>
          </p:nvPr>
        </p:nvSpPr>
        <p:spPr>
          <a:xfrm>
            <a:off x="685800" y="457200"/>
            <a:ext cx="7772400" cy="838200"/>
          </a:xfrm>
        </p:spPr>
        <p:txBody>
          <a:bodyPr/>
          <a:lstStyle/>
          <a:p>
            <a:pPr eaLnBrk="1" hangingPunct="1"/>
            <a:r>
              <a:rPr lang="en-US"/>
              <a:t>Anomaly Detection</a:t>
            </a:r>
          </a:p>
        </p:txBody>
      </p:sp>
      <p:sp>
        <p:nvSpPr>
          <p:cNvPr id="81924" name="Rectangle 3"/>
          <p:cNvSpPr>
            <a:spLocks noGrp="1" noChangeArrowheads="1"/>
          </p:cNvSpPr>
          <p:nvPr>
            <p:ph type="body" idx="1"/>
          </p:nvPr>
        </p:nvSpPr>
        <p:spPr>
          <a:xfrm>
            <a:off x="685800" y="1447800"/>
            <a:ext cx="7772400" cy="4648200"/>
          </a:xfrm>
        </p:spPr>
        <p:txBody>
          <a:bodyPr/>
          <a:lstStyle/>
          <a:p>
            <a:pPr eaLnBrk="1" hangingPunct="1">
              <a:lnSpc>
                <a:spcPct val="85000"/>
              </a:lnSpc>
              <a:spcAft>
                <a:spcPts val="600"/>
              </a:spcAft>
            </a:pPr>
            <a:r>
              <a:rPr lang="en-US" sz="2800" dirty="0"/>
              <a:t>Advantages</a:t>
            </a:r>
          </a:p>
          <a:p>
            <a:pPr lvl="1" eaLnBrk="1" hangingPunct="1">
              <a:lnSpc>
                <a:spcPct val="85000"/>
              </a:lnSpc>
              <a:spcAft>
                <a:spcPts val="600"/>
              </a:spcAft>
            </a:pPr>
            <a:r>
              <a:rPr lang="en-US" sz="2400" dirty="0"/>
              <a:t>Chance of detecting unknown malware</a:t>
            </a:r>
          </a:p>
          <a:p>
            <a:pPr eaLnBrk="1" hangingPunct="1">
              <a:lnSpc>
                <a:spcPct val="85000"/>
              </a:lnSpc>
              <a:spcAft>
                <a:spcPts val="600"/>
              </a:spcAft>
            </a:pPr>
            <a:r>
              <a:rPr lang="en-US" sz="2800" dirty="0"/>
              <a:t>Disadvantages</a:t>
            </a:r>
          </a:p>
          <a:p>
            <a:pPr lvl="1" eaLnBrk="1" hangingPunct="1">
              <a:lnSpc>
                <a:spcPct val="85000"/>
              </a:lnSpc>
              <a:spcAft>
                <a:spcPts val="600"/>
              </a:spcAft>
            </a:pPr>
            <a:r>
              <a:rPr lang="en-US" sz="2400" dirty="0"/>
              <a:t>No proven track record</a:t>
            </a:r>
          </a:p>
          <a:p>
            <a:pPr lvl="1" eaLnBrk="1" hangingPunct="1">
              <a:lnSpc>
                <a:spcPct val="85000"/>
              </a:lnSpc>
              <a:spcAft>
                <a:spcPts val="600"/>
              </a:spcAft>
            </a:pPr>
            <a:r>
              <a:rPr lang="en-US" sz="2400" dirty="0"/>
              <a:t>Trudy can make abnormal look normal (go slow)</a:t>
            </a:r>
          </a:p>
          <a:p>
            <a:pPr lvl="1" eaLnBrk="1" hangingPunct="1">
              <a:lnSpc>
                <a:spcPct val="85000"/>
              </a:lnSpc>
              <a:spcAft>
                <a:spcPts val="600"/>
              </a:spcAft>
            </a:pPr>
            <a:r>
              <a:rPr lang="en-US" sz="2400" dirty="0"/>
              <a:t>Must be combined with another method (e.g., signature detection)</a:t>
            </a:r>
          </a:p>
          <a:p>
            <a:pPr eaLnBrk="1" hangingPunct="1">
              <a:lnSpc>
                <a:spcPct val="85000"/>
              </a:lnSpc>
              <a:spcAft>
                <a:spcPts val="600"/>
              </a:spcAft>
            </a:pPr>
            <a:r>
              <a:rPr lang="en-US" sz="2800" dirty="0"/>
              <a:t>Also popular in intrusion detection (IDS)</a:t>
            </a:r>
            <a:endParaRPr lang="en-US" sz="2800" dirty="0" smtClean="0"/>
          </a:p>
          <a:p>
            <a:pPr eaLnBrk="1" hangingPunct="1">
              <a:lnSpc>
                <a:spcPct val="85000"/>
              </a:lnSpc>
              <a:spcAft>
                <a:spcPts val="600"/>
              </a:spcAft>
            </a:pPr>
            <a:r>
              <a:rPr lang="en-US" sz="2800" dirty="0" smtClean="0"/>
              <a:t>Difficult </a:t>
            </a:r>
            <a:r>
              <a:rPr lang="en-US" sz="2800" dirty="0"/>
              <a:t>unsolved (unsolvable?) problem</a:t>
            </a:r>
          </a:p>
          <a:p>
            <a:pPr lvl="1" eaLnBrk="1" hangingPunct="1">
              <a:lnSpc>
                <a:spcPct val="85000"/>
              </a:lnSpc>
              <a:spcAft>
                <a:spcPts val="600"/>
              </a:spcAft>
            </a:pPr>
            <a:r>
              <a:rPr lang="en-US" sz="2400" dirty="0"/>
              <a:t>Reminds me of AI…</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6EAF878-9009-FE46-AC1F-F3865166C95F}" type="slidenum">
              <a:rPr lang="en-US" smtClean="0">
                <a:latin typeface="Times New Roman" charset="0"/>
              </a:rPr>
              <a:pPr/>
              <a:t>71</a:t>
            </a:fld>
            <a:endParaRPr lang="en-US" smtClean="0">
              <a:latin typeface="Times New Roman" charset="0"/>
            </a:endParaRPr>
          </a:p>
        </p:txBody>
      </p:sp>
      <p:sp>
        <p:nvSpPr>
          <p:cNvPr id="82947" name="Rectangle 2"/>
          <p:cNvSpPr>
            <a:spLocks noGrp="1" noChangeArrowheads="1"/>
          </p:cNvSpPr>
          <p:nvPr>
            <p:ph type="title"/>
          </p:nvPr>
        </p:nvSpPr>
        <p:spPr>
          <a:xfrm>
            <a:off x="685800" y="304800"/>
            <a:ext cx="7772400" cy="1143000"/>
          </a:xfrm>
        </p:spPr>
        <p:txBody>
          <a:bodyPr/>
          <a:lstStyle/>
          <a:p>
            <a:pPr eaLnBrk="1" hangingPunct="1"/>
            <a:r>
              <a:rPr lang="en-US" dirty="0"/>
              <a:t>Future of Malware</a:t>
            </a:r>
          </a:p>
        </p:txBody>
      </p:sp>
      <p:sp>
        <p:nvSpPr>
          <p:cNvPr id="172035" name="Rectangle 3"/>
          <p:cNvSpPr>
            <a:spLocks noGrp="1" noChangeArrowheads="1"/>
          </p:cNvSpPr>
          <p:nvPr>
            <p:ph type="body" idx="1"/>
          </p:nvPr>
        </p:nvSpPr>
        <p:spPr>
          <a:xfrm>
            <a:off x="685800" y="1447800"/>
            <a:ext cx="8001000" cy="4572000"/>
          </a:xfrm>
        </p:spPr>
        <p:txBody>
          <a:bodyPr/>
          <a:lstStyle/>
          <a:p>
            <a:pPr eaLnBrk="1" hangingPunct="1">
              <a:lnSpc>
                <a:spcPct val="95000"/>
              </a:lnSpc>
              <a:spcAft>
                <a:spcPts val="600"/>
              </a:spcAft>
            </a:pPr>
            <a:r>
              <a:rPr lang="en-US" sz="2800" dirty="0"/>
              <a:t>Recent trends</a:t>
            </a:r>
          </a:p>
          <a:p>
            <a:pPr lvl="1" eaLnBrk="1" hangingPunct="1">
              <a:lnSpc>
                <a:spcPct val="95000"/>
              </a:lnSpc>
              <a:spcAft>
                <a:spcPts val="600"/>
              </a:spcAft>
            </a:pPr>
            <a:r>
              <a:rPr lang="en-US" sz="2400" dirty="0"/>
              <a:t>Encrypted, polymorphic, metamorphic malware</a:t>
            </a:r>
          </a:p>
          <a:p>
            <a:pPr lvl="1" eaLnBrk="1" hangingPunct="1">
              <a:lnSpc>
                <a:spcPct val="95000"/>
              </a:lnSpc>
              <a:spcAft>
                <a:spcPts val="600"/>
              </a:spcAft>
            </a:pPr>
            <a:r>
              <a:rPr lang="en-US" sz="2400" dirty="0"/>
              <a:t>Fast replication/Warhol worms</a:t>
            </a:r>
          </a:p>
          <a:p>
            <a:pPr lvl="1" eaLnBrk="1" hangingPunct="1">
              <a:lnSpc>
                <a:spcPct val="95000"/>
              </a:lnSpc>
              <a:spcAft>
                <a:spcPts val="600"/>
              </a:spcAft>
            </a:pPr>
            <a:r>
              <a:rPr lang="en-US" sz="2400" dirty="0"/>
              <a:t>Flash worms, slow worms</a:t>
            </a:r>
          </a:p>
          <a:p>
            <a:pPr lvl="1" eaLnBrk="1" hangingPunct="1">
              <a:lnSpc>
                <a:spcPct val="95000"/>
              </a:lnSpc>
              <a:spcAft>
                <a:spcPts val="600"/>
              </a:spcAft>
            </a:pPr>
            <a:r>
              <a:rPr lang="en-US" sz="2400" dirty="0" err="1"/>
              <a:t>Botnets</a:t>
            </a:r>
            <a:endParaRPr lang="en-US" sz="2400" dirty="0"/>
          </a:p>
          <a:p>
            <a:pPr eaLnBrk="1" hangingPunct="1">
              <a:lnSpc>
                <a:spcPct val="95000"/>
              </a:lnSpc>
              <a:spcAft>
                <a:spcPts val="600"/>
              </a:spcAft>
            </a:pPr>
            <a:r>
              <a:rPr lang="en-US" sz="2800" dirty="0"/>
              <a:t>The future is bright for malware</a:t>
            </a:r>
          </a:p>
          <a:p>
            <a:pPr lvl="1" eaLnBrk="1" hangingPunct="1">
              <a:lnSpc>
                <a:spcPct val="95000"/>
              </a:lnSpc>
              <a:spcAft>
                <a:spcPts val="600"/>
              </a:spcAft>
            </a:pPr>
            <a:r>
              <a:rPr lang="en-US" sz="2400" dirty="0"/>
              <a:t>Good news for the bad guys…</a:t>
            </a:r>
          </a:p>
          <a:p>
            <a:pPr lvl="1" eaLnBrk="1" hangingPunct="1">
              <a:lnSpc>
                <a:spcPct val="95000"/>
              </a:lnSpc>
              <a:spcAft>
                <a:spcPts val="600"/>
              </a:spcAft>
            </a:pPr>
            <a:r>
              <a:rPr lang="en-US" sz="2400" dirty="0"/>
              <a:t>…bad news for the good guys</a:t>
            </a:r>
          </a:p>
          <a:p>
            <a:pPr eaLnBrk="1" hangingPunct="1">
              <a:lnSpc>
                <a:spcPct val="95000"/>
              </a:lnSpc>
              <a:spcAft>
                <a:spcPts val="600"/>
              </a:spcAft>
            </a:pPr>
            <a:r>
              <a:rPr lang="en-US" sz="2800" dirty="0"/>
              <a:t>Future of malware detection?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ox(out)">
                                      <p:cBhvr>
                                        <p:cTn id="7" dur="500"/>
                                        <p:tgtEl>
                                          <p:spTgt spid="172035">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ox(out)">
                                      <p:cBhvr>
                                        <p:cTn id="10" dur="500"/>
                                        <p:tgtEl>
                                          <p:spTgt spid="172035">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ox(out)">
                                      <p:cBhvr>
                                        <p:cTn id="13" dur="500"/>
                                        <p:tgtEl>
                                          <p:spTgt spid="172035">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ox(out)">
                                      <p:cBhvr>
                                        <p:cTn id="16" dur="500"/>
                                        <p:tgtEl>
                                          <p:spTgt spid="172035">
                                            <p:txEl>
                                              <p:pRg st="3" end="3"/>
                                            </p:txEl>
                                          </p:spTgt>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ox(out)">
                                      <p:cBhvr>
                                        <p:cTn id="19" dur="500"/>
                                        <p:tgtEl>
                                          <p:spTgt spid="17203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72035">
                                            <p:txEl>
                                              <p:pRg st="5" end="5"/>
                                            </p:txEl>
                                          </p:spTgt>
                                        </p:tgtEl>
                                        <p:attrNameLst>
                                          <p:attrName>style.visibility</p:attrName>
                                        </p:attrNameLst>
                                      </p:cBhvr>
                                      <p:to>
                                        <p:strVal val="visible"/>
                                      </p:to>
                                    </p:set>
                                    <p:animEffect transition="in" filter="box(out)">
                                      <p:cBhvr>
                                        <p:cTn id="24" dur="500"/>
                                        <p:tgtEl>
                                          <p:spTgt spid="172035">
                                            <p:txEl>
                                              <p:pRg st="5" end="5"/>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172035">
                                            <p:txEl>
                                              <p:pRg st="6" end="6"/>
                                            </p:txEl>
                                          </p:spTgt>
                                        </p:tgtEl>
                                        <p:attrNameLst>
                                          <p:attrName>style.visibility</p:attrName>
                                        </p:attrNameLst>
                                      </p:cBhvr>
                                      <p:to>
                                        <p:strVal val="visible"/>
                                      </p:to>
                                    </p:set>
                                    <p:animEffect transition="in" filter="box(out)">
                                      <p:cBhvr>
                                        <p:cTn id="27" dur="500"/>
                                        <p:tgtEl>
                                          <p:spTgt spid="172035">
                                            <p:txEl>
                                              <p:pRg st="6" end="6"/>
                                            </p:txEl>
                                          </p:spTgt>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172035">
                                            <p:txEl>
                                              <p:pRg st="7" end="7"/>
                                            </p:txEl>
                                          </p:spTgt>
                                        </p:tgtEl>
                                        <p:attrNameLst>
                                          <p:attrName>style.visibility</p:attrName>
                                        </p:attrNameLst>
                                      </p:cBhvr>
                                      <p:to>
                                        <p:strVal val="visible"/>
                                      </p:to>
                                    </p:set>
                                    <p:animEffect transition="in" filter="box(out)">
                                      <p:cBhvr>
                                        <p:cTn id="30" dur="500"/>
                                        <p:tgtEl>
                                          <p:spTgt spid="17203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72035">
                                            <p:txEl>
                                              <p:pRg st="8" end="8"/>
                                            </p:txEl>
                                          </p:spTgt>
                                        </p:tgtEl>
                                        <p:attrNameLst>
                                          <p:attrName>style.visibility</p:attrName>
                                        </p:attrNameLst>
                                      </p:cBhvr>
                                      <p:to>
                                        <p:strVal val="visible"/>
                                      </p:to>
                                    </p:set>
                                    <p:animEffect transition="in" filter="box(out)">
                                      <p:cBhvr>
                                        <p:cTn id="35" dur="500"/>
                                        <p:tgtEl>
                                          <p:spTgt spid="1720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C6CFDB9-E6B7-6448-AF94-400E16642FE2}" type="slidenum">
              <a:rPr lang="en-US" smtClean="0">
                <a:latin typeface="Times New Roman" charset="0"/>
              </a:rPr>
              <a:pPr/>
              <a:t>72</a:t>
            </a:fld>
            <a:endParaRPr lang="en-US" smtClean="0">
              <a:latin typeface="Times New Roman" charset="0"/>
            </a:endParaRPr>
          </a:p>
        </p:txBody>
      </p:sp>
      <p:sp>
        <p:nvSpPr>
          <p:cNvPr id="83971" name="Rectangle 2"/>
          <p:cNvSpPr>
            <a:spLocks noGrp="1" noChangeArrowheads="1"/>
          </p:cNvSpPr>
          <p:nvPr>
            <p:ph type="title"/>
          </p:nvPr>
        </p:nvSpPr>
        <p:spPr/>
        <p:txBody>
          <a:bodyPr/>
          <a:lstStyle/>
          <a:p>
            <a:pPr eaLnBrk="1" hangingPunct="1"/>
            <a:r>
              <a:rPr lang="en-US"/>
              <a:t>Encrypted Viruses</a:t>
            </a:r>
          </a:p>
        </p:txBody>
      </p:sp>
      <p:sp>
        <p:nvSpPr>
          <p:cNvPr id="83972" name="Rectangle 3"/>
          <p:cNvSpPr>
            <a:spLocks noGrp="1" noChangeArrowheads="1"/>
          </p:cNvSpPr>
          <p:nvPr>
            <p:ph type="body" idx="1"/>
          </p:nvPr>
        </p:nvSpPr>
        <p:spPr>
          <a:xfrm>
            <a:off x="685800" y="1828800"/>
            <a:ext cx="8001000" cy="4114800"/>
          </a:xfrm>
        </p:spPr>
        <p:txBody>
          <a:bodyPr/>
          <a:lstStyle/>
          <a:p>
            <a:pPr eaLnBrk="1" hangingPunct="1">
              <a:spcAft>
                <a:spcPts val="600"/>
              </a:spcAft>
            </a:pPr>
            <a:r>
              <a:rPr lang="en-US" sz="2800" dirty="0"/>
              <a:t>Virus</a:t>
            </a:r>
            <a:r>
              <a:rPr lang="en-US" sz="2800" dirty="0" smtClean="0"/>
              <a:t> writers </a:t>
            </a:r>
            <a:r>
              <a:rPr lang="en-US" sz="2800" dirty="0"/>
              <a:t>know </a:t>
            </a:r>
            <a:r>
              <a:rPr lang="en-US" sz="2800" b="1" dirty="0">
                <a:solidFill>
                  <a:schemeClr val="hlink"/>
                </a:solidFill>
              </a:rPr>
              <a:t>signature </a:t>
            </a:r>
            <a:r>
              <a:rPr lang="en-US" sz="2800" b="1" dirty="0" smtClean="0">
                <a:solidFill>
                  <a:schemeClr val="hlink"/>
                </a:solidFill>
              </a:rPr>
              <a:t>detection </a:t>
            </a:r>
            <a:r>
              <a:rPr lang="en-US" sz="2800" dirty="0" smtClean="0"/>
              <a:t>used</a:t>
            </a:r>
          </a:p>
          <a:p>
            <a:pPr eaLnBrk="1" hangingPunct="1">
              <a:spcAft>
                <a:spcPts val="600"/>
              </a:spcAft>
            </a:pPr>
            <a:r>
              <a:rPr lang="en-US" sz="2800" dirty="0"/>
              <a:t>So, how to evade signature detection?</a:t>
            </a:r>
          </a:p>
          <a:p>
            <a:pPr eaLnBrk="1" hangingPunct="1">
              <a:spcAft>
                <a:spcPts val="600"/>
              </a:spcAft>
            </a:pPr>
            <a:r>
              <a:rPr lang="en-US" sz="2800" dirty="0"/>
              <a:t>Encrypting the virus is a good approach</a:t>
            </a:r>
          </a:p>
          <a:p>
            <a:pPr lvl="1" eaLnBrk="1" hangingPunct="1">
              <a:spcAft>
                <a:spcPts val="600"/>
              </a:spcAft>
            </a:pPr>
            <a:r>
              <a:rPr lang="en-US" sz="2400" dirty="0" err="1"/>
              <a:t>Ciphertext</a:t>
            </a:r>
            <a:r>
              <a:rPr lang="en-US" sz="2400" dirty="0"/>
              <a:t> looks like random bits</a:t>
            </a:r>
          </a:p>
          <a:p>
            <a:pPr lvl="1" eaLnBrk="1" hangingPunct="1">
              <a:spcAft>
                <a:spcPts val="600"/>
              </a:spcAft>
            </a:pPr>
            <a:r>
              <a:rPr lang="en-US" sz="2400" dirty="0"/>
              <a:t>Different key, then different “random” bits</a:t>
            </a:r>
          </a:p>
          <a:p>
            <a:pPr lvl="1" eaLnBrk="1" hangingPunct="1">
              <a:spcAft>
                <a:spcPts val="600"/>
              </a:spcAft>
            </a:pPr>
            <a:r>
              <a:rPr lang="en-US" sz="2400" dirty="0"/>
              <a:t>So, different copies have no common signature</a:t>
            </a:r>
          </a:p>
          <a:p>
            <a:pPr eaLnBrk="1" hangingPunct="1">
              <a:spcAft>
                <a:spcPts val="600"/>
              </a:spcAft>
            </a:pPr>
            <a:r>
              <a:rPr lang="en-US" sz="2800" dirty="0"/>
              <a:t>Encryption often used in viruses today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DB1C3D5-F004-8F49-992B-3D3F50EBF6A5}" type="slidenum">
              <a:rPr lang="en-US" smtClean="0">
                <a:latin typeface="Times New Roman" charset="0"/>
              </a:rPr>
              <a:pPr/>
              <a:t>73</a:t>
            </a:fld>
            <a:endParaRPr lang="en-US" smtClean="0">
              <a:latin typeface="Times New Roman" charset="0"/>
            </a:endParaRPr>
          </a:p>
        </p:txBody>
      </p:sp>
      <p:sp>
        <p:nvSpPr>
          <p:cNvPr id="84995" name="Rectangle 2"/>
          <p:cNvSpPr>
            <a:spLocks noGrp="1" noChangeArrowheads="1"/>
          </p:cNvSpPr>
          <p:nvPr>
            <p:ph type="title"/>
          </p:nvPr>
        </p:nvSpPr>
        <p:spPr/>
        <p:txBody>
          <a:bodyPr/>
          <a:lstStyle/>
          <a:p>
            <a:pPr eaLnBrk="1" hangingPunct="1"/>
            <a:r>
              <a:rPr lang="en-US"/>
              <a:t>Encrypted Viruses</a:t>
            </a:r>
          </a:p>
        </p:txBody>
      </p:sp>
      <p:sp>
        <p:nvSpPr>
          <p:cNvPr id="553987" name="Rectangle 3"/>
          <p:cNvSpPr>
            <a:spLocks noGrp="1" noChangeArrowheads="1"/>
          </p:cNvSpPr>
          <p:nvPr>
            <p:ph type="body" idx="1"/>
          </p:nvPr>
        </p:nvSpPr>
        <p:spPr/>
        <p:txBody>
          <a:bodyPr/>
          <a:lstStyle/>
          <a:p>
            <a:pPr eaLnBrk="1" hangingPunct="1">
              <a:lnSpc>
                <a:spcPct val="90000"/>
              </a:lnSpc>
              <a:spcAft>
                <a:spcPts val="600"/>
              </a:spcAft>
            </a:pPr>
            <a:r>
              <a:rPr lang="en-US" sz="2800"/>
              <a:t>How to detect encrypted viruses?</a:t>
            </a:r>
          </a:p>
          <a:p>
            <a:pPr eaLnBrk="1" hangingPunct="1">
              <a:lnSpc>
                <a:spcPct val="90000"/>
              </a:lnSpc>
              <a:spcAft>
                <a:spcPts val="600"/>
              </a:spcAft>
            </a:pPr>
            <a:r>
              <a:rPr lang="en-US" sz="2800"/>
              <a:t>Scan for the decryptor code</a:t>
            </a:r>
          </a:p>
          <a:p>
            <a:pPr lvl="1" eaLnBrk="1" hangingPunct="1">
              <a:lnSpc>
                <a:spcPct val="90000"/>
              </a:lnSpc>
              <a:spcAft>
                <a:spcPts val="600"/>
              </a:spcAft>
            </a:pPr>
            <a:r>
              <a:rPr lang="en-US" sz="2400"/>
              <a:t>More-or-less standard signature detection</a:t>
            </a:r>
          </a:p>
          <a:p>
            <a:pPr lvl="1" eaLnBrk="1" hangingPunct="1">
              <a:lnSpc>
                <a:spcPct val="90000"/>
              </a:lnSpc>
              <a:spcAft>
                <a:spcPts val="600"/>
              </a:spcAft>
            </a:pPr>
            <a:r>
              <a:rPr lang="en-US" sz="2400"/>
              <a:t>But may be more false alarms</a:t>
            </a:r>
          </a:p>
          <a:p>
            <a:pPr eaLnBrk="1" hangingPunct="1">
              <a:lnSpc>
                <a:spcPct val="90000"/>
              </a:lnSpc>
              <a:spcAft>
                <a:spcPts val="600"/>
              </a:spcAft>
            </a:pPr>
            <a:r>
              <a:rPr lang="en-US" sz="2800"/>
              <a:t>Why not encrypt the decryptor code?</a:t>
            </a:r>
          </a:p>
          <a:p>
            <a:pPr lvl="1" eaLnBrk="1" hangingPunct="1">
              <a:lnSpc>
                <a:spcPct val="90000"/>
              </a:lnSpc>
              <a:spcAft>
                <a:spcPts val="600"/>
              </a:spcAft>
            </a:pPr>
            <a:r>
              <a:rPr lang="en-US" sz="2400"/>
              <a:t>Then encrypt the decryptor of the decryptor (and so on…)</a:t>
            </a:r>
          </a:p>
          <a:p>
            <a:pPr eaLnBrk="1" hangingPunct="1">
              <a:lnSpc>
                <a:spcPct val="90000"/>
              </a:lnSpc>
              <a:spcAft>
                <a:spcPts val="600"/>
              </a:spcAft>
            </a:pPr>
            <a:r>
              <a:rPr lang="en-US" sz="2800"/>
              <a:t>Encryption of limited value to virus writers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box(out)">
                                      <p:cBhvr>
                                        <p:cTn id="7" dur="500"/>
                                        <p:tgtEl>
                                          <p:spTgt spid="5539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3987">
                                            <p:txEl>
                                              <p:pRg st="1" end="1"/>
                                            </p:txEl>
                                          </p:spTgt>
                                        </p:tgtEl>
                                        <p:attrNameLst>
                                          <p:attrName>style.visibility</p:attrName>
                                        </p:attrNameLst>
                                      </p:cBhvr>
                                      <p:to>
                                        <p:strVal val="visible"/>
                                      </p:to>
                                    </p:set>
                                    <p:animEffect transition="in" filter="box(out)">
                                      <p:cBhvr>
                                        <p:cTn id="12" dur="500"/>
                                        <p:tgtEl>
                                          <p:spTgt spid="5539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553987">
                                            <p:txEl>
                                              <p:pRg st="2" end="2"/>
                                            </p:txEl>
                                          </p:spTgt>
                                        </p:tgtEl>
                                        <p:attrNameLst>
                                          <p:attrName>style.visibility</p:attrName>
                                        </p:attrNameLst>
                                      </p:cBhvr>
                                      <p:to>
                                        <p:strVal val="visible"/>
                                      </p:to>
                                    </p:set>
                                    <p:animEffect transition="in" filter="box(out)">
                                      <p:cBhvr>
                                        <p:cTn id="15" dur="500"/>
                                        <p:tgtEl>
                                          <p:spTgt spid="5539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553987">
                                            <p:txEl>
                                              <p:pRg st="3" end="3"/>
                                            </p:txEl>
                                          </p:spTgt>
                                        </p:tgtEl>
                                        <p:attrNameLst>
                                          <p:attrName>style.visibility</p:attrName>
                                        </p:attrNameLst>
                                      </p:cBhvr>
                                      <p:to>
                                        <p:strVal val="visible"/>
                                      </p:to>
                                    </p:set>
                                    <p:animEffect transition="in" filter="box(out)">
                                      <p:cBhvr>
                                        <p:cTn id="18" dur="500"/>
                                        <p:tgtEl>
                                          <p:spTgt spid="5539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53987">
                                            <p:txEl>
                                              <p:pRg st="4" end="4"/>
                                            </p:txEl>
                                          </p:spTgt>
                                        </p:tgtEl>
                                        <p:attrNameLst>
                                          <p:attrName>style.visibility</p:attrName>
                                        </p:attrNameLst>
                                      </p:cBhvr>
                                      <p:to>
                                        <p:strVal val="visible"/>
                                      </p:to>
                                    </p:set>
                                    <p:animEffect transition="in" filter="box(out)">
                                      <p:cBhvr>
                                        <p:cTn id="23" dur="500"/>
                                        <p:tgtEl>
                                          <p:spTgt spid="55398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553987">
                                            <p:txEl>
                                              <p:pRg st="5" end="5"/>
                                            </p:txEl>
                                          </p:spTgt>
                                        </p:tgtEl>
                                        <p:attrNameLst>
                                          <p:attrName>style.visibility</p:attrName>
                                        </p:attrNameLst>
                                      </p:cBhvr>
                                      <p:to>
                                        <p:strVal val="visible"/>
                                      </p:to>
                                    </p:set>
                                    <p:animEffect transition="in" filter="box(out)">
                                      <p:cBhvr>
                                        <p:cTn id="26" dur="500"/>
                                        <p:tgtEl>
                                          <p:spTgt spid="55398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53987">
                                            <p:txEl>
                                              <p:pRg st="6" end="6"/>
                                            </p:txEl>
                                          </p:spTgt>
                                        </p:tgtEl>
                                        <p:attrNameLst>
                                          <p:attrName>style.visibility</p:attrName>
                                        </p:attrNameLst>
                                      </p:cBhvr>
                                      <p:to>
                                        <p:strVal val="visible"/>
                                      </p:to>
                                    </p:set>
                                    <p:animEffect transition="in" filter="box(out)">
                                      <p:cBhvr>
                                        <p:cTn id="31" dur="500"/>
                                        <p:tgtEl>
                                          <p:spTgt spid="55398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DABC1F5-5D70-0342-8303-5DCBC0457146}" type="slidenum">
              <a:rPr lang="en-US" smtClean="0">
                <a:latin typeface="Times New Roman" charset="0"/>
              </a:rPr>
              <a:pPr/>
              <a:t>74</a:t>
            </a:fld>
            <a:endParaRPr lang="en-US" smtClean="0">
              <a:latin typeface="Times New Roman" charset="0"/>
            </a:endParaRPr>
          </a:p>
        </p:txBody>
      </p:sp>
      <p:sp>
        <p:nvSpPr>
          <p:cNvPr id="86019" name="Rectangle 2"/>
          <p:cNvSpPr>
            <a:spLocks noGrp="1" noChangeArrowheads="1"/>
          </p:cNvSpPr>
          <p:nvPr>
            <p:ph type="title"/>
          </p:nvPr>
        </p:nvSpPr>
        <p:spPr>
          <a:xfrm>
            <a:off x="685800" y="457200"/>
            <a:ext cx="7772400" cy="1143000"/>
          </a:xfrm>
        </p:spPr>
        <p:txBody>
          <a:bodyPr/>
          <a:lstStyle/>
          <a:p>
            <a:pPr eaLnBrk="1" hangingPunct="1"/>
            <a:r>
              <a:rPr lang="en-US"/>
              <a:t>Polymorphic Malware</a:t>
            </a:r>
          </a:p>
        </p:txBody>
      </p:sp>
      <p:sp>
        <p:nvSpPr>
          <p:cNvPr id="536579" name="Rectangle 3"/>
          <p:cNvSpPr>
            <a:spLocks noGrp="1" noChangeArrowheads="1"/>
          </p:cNvSpPr>
          <p:nvPr>
            <p:ph type="body" idx="1"/>
          </p:nvPr>
        </p:nvSpPr>
        <p:spPr>
          <a:xfrm>
            <a:off x="685800" y="1676400"/>
            <a:ext cx="7848600" cy="4419600"/>
          </a:xfrm>
        </p:spPr>
        <p:txBody>
          <a:bodyPr/>
          <a:lstStyle/>
          <a:p>
            <a:pPr eaLnBrk="1" hangingPunct="1">
              <a:spcAft>
                <a:spcPts val="600"/>
              </a:spcAft>
            </a:pPr>
            <a:r>
              <a:rPr lang="en-US" sz="2800" dirty="0"/>
              <a:t>Polymorphic worm</a:t>
            </a:r>
          </a:p>
          <a:p>
            <a:pPr lvl="1" eaLnBrk="1" hangingPunct="1">
              <a:spcAft>
                <a:spcPts val="600"/>
              </a:spcAft>
            </a:pPr>
            <a:r>
              <a:rPr lang="en-US" sz="2400" dirty="0"/>
              <a:t>Body of worm is encrypted</a:t>
            </a:r>
          </a:p>
          <a:p>
            <a:pPr lvl="1" eaLnBrk="1" hangingPunct="1">
              <a:spcAft>
                <a:spcPts val="600"/>
              </a:spcAft>
            </a:pPr>
            <a:r>
              <a:rPr lang="en-US" sz="2400" dirty="0" err="1"/>
              <a:t>Decryptor</a:t>
            </a:r>
            <a:r>
              <a:rPr lang="en-US" sz="2400" dirty="0"/>
              <a:t> code is “mutated” (or “morphed”) </a:t>
            </a:r>
          </a:p>
          <a:p>
            <a:pPr lvl="1" eaLnBrk="1" hangingPunct="1">
              <a:spcAft>
                <a:spcPts val="600"/>
              </a:spcAft>
            </a:pPr>
            <a:r>
              <a:rPr lang="en-US" sz="2400" dirty="0"/>
              <a:t>Trying to hide </a:t>
            </a:r>
            <a:r>
              <a:rPr lang="en-US" sz="2400" dirty="0" err="1"/>
              <a:t>decryptor</a:t>
            </a:r>
            <a:r>
              <a:rPr lang="en-US" sz="2400" dirty="0"/>
              <a:t> signature</a:t>
            </a:r>
          </a:p>
          <a:p>
            <a:pPr lvl="1" eaLnBrk="1" hangingPunct="1">
              <a:spcAft>
                <a:spcPts val="600"/>
              </a:spcAft>
            </a:pPr>
            <a:r>
              <a:rPr lang="en-US" sz="2400" dirty="0"/>
              <a:t>Like an encrypted worm on steroids…</a:t>
            </a:r>
          </a:p>
          <a:p>
            <a:pPr eaLnBrk="1" hangingPunct="1">
              <a:spcAft>
                <a:spcPts val="600"/>
              </a:spcAft>
              <a:buFont typeface="Wingdings" charset="2"/>
              <a:buNone/>
            </a:pPr>
            <a:r>
              <a:rPr lang="en-US" sz="2800" b="1" dirty="0">
                <a:solidFill>
                  <a:schemeClr val="hlink"/>
                </a:solidFill>
              </a:rPr>
              <a:t>Q</a:t>
            </a:r>
            <a:r>
              <a:rPr lang="en-US" sz="2800" dirty="0"/>
              <a:t>: How to detect?</a:t>
            </a:r>
          </a:p>
          <a:p>
            <a:pPr eaLnBrk="1" hangingPunct="1">
              <a:spcAft>
                <a:spcPts val="600"/>
              </a:spcAft>
              <a:buFont typeface="Wingdings" charset="2"/>
              <a:buNone/>
            </a:pPr>
            <a:r>
              <a:rPr lang="en-US" sz="2800" b="1" dirty="0">
                <a:solidFill>
                  <a:schemeClr val="accent2"/>
                </a:solidFill>
              </a:rPr>
              <a:t>A</a:t>
            </a:r>
            <a:r>
              <a:rPr lang="en-US" sz="2800" dirty="0"/>
              <a:t>: Emulation </a:t>
            </a:r>
            <a:r>
              <a:rPr lang="en-US" sz="2800" dirty="0" err="1">
                <a:sym typeface="Symbol" charset="2"/>
              </a:rPr>
              <a:t></a:t>
            </a:r>
            <a:r>
              <a:rPr lang="en-US" sz="2800" dirty="0"/>
              <a:t> let the code decrypt itself</a:t>
            </a:r>
          </a:p>
          <a:p>
            <a:pPr lvl="1" eaLnBrk="1" hangingPunct="1">
              <a:spcAft>
                <a:spcPts val="600"/>
              </a:spcAft>
            </a:pPr>
            <a:r>
              <a:rPr lang="en-US" sz="2400" dirty="0" smtClean="0"/>
              <a:t>Slow, </a:t>
            </a:r>
            <a:r>
              <a:rPr lang="en-US" sz="2400" dirty="0"/>
              <a:t>and anti-emulation is possible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box(out)">
                                      <p:cBhvr>
                                        <p:cTn id="7" dur="500"/>
                                        <p:tgtEl>
                                          <p:spTgt spid="5365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536579">
                                            <p:txEl>
                                              <p:pRg st="1" end="1"/>
                                            </p:txEl>
                                          </p:spTgt>
                                        </p:tgtEl>
                                        <p:attrNameLst>
                                          <p:attrName>style.visibility</p:attrName>
                                        </p:attrNameLst>
                                      </p:cBhvr>
                                      <p:to>
                                        <p:strVal val="visible"/>
                                      </p:to>
                                    </p:set>
                                    <p:animEffect transition="in" filter="box(out)">
                                      <p:cBhvr>
                                        <p:cTn id="10" dur="500"/>
                                        <p:tgtEl>
                                          <p:spTgt spid="53657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536579">
                                            <p:txEl>
                                              <p:pRg st="2" end="2"/>
                                            </p:txEl>
                                          </p:spTgt>
                                        </p:tgtEl>
                                        <p:attrNameLst>
                                          <p:attrName>style.visibility</p:attrName>
                                        </p:attrNameLst>
                                      </p:cBhvr>
                                      <p:to>
                                        <p:strVal val="visible"/>
                                      </p:to>
                                    </p:set>
                                    <p:animEffect transition="in" filter="box(out)">
                                      <p:cBhvr>
                                        <p:cTn id="13" dur="500"/>
                                        <p:tgtEl>
                                          <p:spTgt spid="536579">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536579">
                                            <p:txEl>
                                              <p:pRg st="3" end="3"/>
                                            </p:txEl>
                                          </p:spTgt>
                                        </p:tgtEl>
                                        <p:attrNameLst>
                                          <p:attrName>style.visibility</p:attrName>
                                        </p:attrNameLst>
                                      </p:cBhvr>
                                      <p:to>
                                        <p:strVal val="visible"/>
                                      </p:to>
                                    </p:set>
                                    <p:animEffect transition="in" filter="box(out)">
                                      <p:cBhvr>
                                        <p:cTn id="16" dur="500"/>
                                        <p:tgtEl>
                                          <p:spTgt spid="536579">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536579">
                                            <p:txEl>
                                              <p:pRg st="4" end="4"/>
                                            </p:txEl>
                                          </p:spTgt>
                                        </p:tgtEl>
                                        <p:attrNameLst>
                                          <p:attrName>style.visibility</p:attrName>
                                        </p:attrNameLst>
                                      </p:cBhvr>
                                      <p:to>
                                        <p:strVal val="visible"/>
                                      </p:to>
                                    </p:set>
                                    <p:animEffect transition="in" filter="box(out)">
                                      <p:cBhvr>
                                        <p:cTn id="19" dur="500"/>
                                        <p:tgtEl>
                                          <p:spTgt spid="536579">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536579">
                                            <p:txEl>
                                              <p:pRg st="5" end="5"/>
                                            </p:txEl>
                                          </p:spTgt>
                                        </p:tgtEl>
                                        <p:attrNameLst>
                                          <p:attrName>style.visibility</p:attrName>
                                        </p:attrNameLst>
                                      </p:cBhvr>
                                      <p:to>
                                        <p:strVal val="visible"/>
                                      </p:to>
                                    </p:set>
                                    <p:animEffect transition="in" filter="box(out)">
                                      <p:cBhvr>
                                        <p:cTn id="24" dur="500"/>
                                        <p:tgtEl>
                                          <p:spTgt spid="536579">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536579">
                                            <p:txEl>
                                              <p:pRg st="6" end="6"/>
                                            </p:txEl>
                                          </p:spTgt>
                                        </p:tgtEl>
                                        <p:attrNameLst>
                                          <p:attrName>style.visibility</p:attrName>
                                        </p:attrNameLst>
                                      </p:cBhvr>
                                      <p:to>
                                        <p:strVal val="visible"/>
                                      </p:to>
                                    </p:set>
                                    <p:animEffect transition="in" filter="box(out)">
                                      <p:cBhvr>
                                        <p:cTn id="29" dur="500"/>
                                        <p:tgtEl>
                                          <p:spTgt spid="536579">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536579">
                                            <p:txEl>
                                              <p:pRg st="7" end="7"/>
                                            </p:txEl>
                                          </p:spTgt>
                                        </p:tgtEl>
                                        <p:attrNameLst>
                                          <p:attrName>style.visibility</p:attrName>
                                        </p:attrNameLst>
                                      </p:cBhvr>
                                      <p:to>
                                        <p:strVal val="visible"/>
                                      </p:to>
                                    </p:set>
                                    <p:animEffect transition="in" filter="box(out)">
                                      <p:cBhvr>
                                        <p:cTn id="32" dur="500"/>
                                        <p:tgtEl>
                                          <p:spTgt spid="536579">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A0D131-1863-414A-8550-760E88DBC22B}" type="slidenum">
              <a:rPr lang="en-US" smtClean="0">
                <a:latin typeface="Times New Roman" charset="0"/>
              </a:rPr>
              <a:pPr/>
              <a:t>75</a:t>
            </a:fld>
            <a:endParaRPr lang="en-US" smtClean="0">
              <a:latin typeface="Times New Roman" charset="0"/>
            </a:endParaRPr>
          </a:p>
        </p:txBody>
      </p:sp>
      <p:sp>
        <p:nvSpPr>
          <p:cNvPr id="87043" name="Rectangle 2"/>
          <p:cNvSpPr>
            <a:spLocks noGrp="1" noChangeArrowheads="1"/>
          </p:cNvSpPr>
          <p:nvPr>
            <p:ph type="title"/>
          </p:nvPr>
        </p:nvSpPr>
        <p:spPr>
          <a:xfrm>
            <a:off x="685800" y="381000"/>
            <a:ext cx="7772400" cy="1143000"/>
          </a:xfrm>
        </p:spPr>
        <p:txBody>
          <a:bodyPr/>
          <a:lstStyle/>
          <a:p>
            <a:pPr eaLnBrk="1" hangingPunct="1"/>
            <a:r>
              <a:rPr lang="en-US"/>
              <a:t>Metamorphic Malware</a:t>
            </a:r>
          </a:p>
        </p:txBody>
      </p:sp>
      <p:sp>
        <p:nvSpPr>
          <p:cNvPr id="87044" name="Rectangle 3"/>
          <p:cNvSpPr>
            <a:spLocks noGrp="1" noChangeArrowheads="1"/>
          </p:cNvSpPr>
          <p:nvPr>
            <p:ph type="body" idx="1"/>
          </p:nvPr>
        </p:nvSpPr>
        <p:spPr>
          <a:xfrm>
            <a:off x="685800" y="1600200"/>
            <a:ext cx="7696200" cy="4419600"/>
          </a:xfrm>
        </p:spPr>
        <p:txBody>
          <a:bodyPr/>
          <a:lstStyle/>
          <a:p>
            <a:pPr eaLnBrk="1" hangingPunct="1">
              <a:spcAft>
                <a:spcPts val="600"/>
              </a:spcAft>
            </a:pPr>
            <a:r>
              <a:rPr lang="en-US" sz="2800"/>
              <a:t>A metamorphic worm mutates before infecting a new system</a:t>
            </a:r>
          </a:p>
          <a:p>
            <a:pPr lvl="1" eaLnBrk="1" hangingPunct="1">
              <a:spcAft>
                <a:spcPts val="600"/>
              </a:spcAft>
            </a:pPr>
            <a:r>
              <a:rPr lang="en-US" sz="2400"/>
              <a:t>Sometimes called “body polymorphic”</a:t>
            </a:r>
          </a:p>
          <a:p>
            <a:pPr eaLnBrk="1" hangingPunct="1">
              <a:spcAft>
                <a:spcPts val="600"/>
              </a:spcAft>
            </a:pPr>
            <a:r>
              <a:rPr lang="en-US" sz="2800"/>
              <a:t>Such a worm can, in principle, evade signature-based detection</a:t>
            </a:r>
          </a:p>
          <a:p>
            <a:pPr eaLnBrk="1" hangingPunct="1">
              <a:spcAft>
                <a:spcPts val="600"/>
              </a:spcAft>
            </a:pPr>
            <a:r>
              <a:rPr lang="en-US" sz="2800"/>
              <a:t>Mutated worm must function the same</a:t>
            </a:r>
          </a:p>
          <a:p>
            <a:pPr lvl="1" eaLnBrk="1" hangingPunct="1">
              <a:spcAft>
                <a:spcPts val="600"/>
              </a:spcAft>
            </a:pPr>
            <a:r>
              <a:rPr lang="en-US" sz="2400"/>
              <a:t>And be “different enough” to avoid detection</a:t>
            </a:r>
          </a:p>
          <a:p>
            <a:pPr eaLnBrk="1" hangingPunct="1">
              <a:spcAft>
                <a:spcPts val="600"/>
              </a:spcAft>
            </a:pPr>
            <a:r>
              <a:rPr lang="en-US" sz="2800"/>
              <a:t>Detection is a difficult research problem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A70D21D7-9B2E-3840-A17A-70A12C9596F4}" type="slidenum">
              <a:rPr lang="en-US" smtClean="0">
                <a:latin typeface="Times New Roman" charset="0"/>
              </a:rPr>
              <a:pPr/>
              <a:t>76</a:t>
            </a:fld>
            <a:endParaRPr lang="en-US" smtClean="0">
              <a:latin typeface="Times New Roman" charset="0"/>
            </a:endParaRPr>
          </a:p>
        </p:txBody>
      </p:sp>
      <p:sp>
        <p:nvSpPr>
          <p:cNvPr id="88067" name="Rectangle 2"/>
          <p:cNvSpPr>
            <a:spLocks noGrp="1" noChangeArrowheads="1"/>
          </p:cNvSpPr>
          <p:nvPr>
            <p:ph type="title"/>
          </p:nvPr>
        </p:nvSpPr>
        <p:spPr>
          <a:xfrm>
            <a:off x="685800" y="457200"/>
            <a:ext cx="7772400" cy="1143000"/>
          </a:xfrm>
        </p:spPr>
        <p:txBody>
          <a:bodyPr/>
          <a:lstStyle/>
          <a:p>
            <a:pPr eaLnBrk="1" hangingPunct="1"/>
            <a:r>
              <a:rPr lang="en-US"/>
              <a:t>Metamorphic Worm</a:t>
            </a:r>
          </a:p>
        </p:txBody>
      </p:sp>
      <p:sp>
        <p:nvSpPr>
          <p:cNvPr id="88068" name="Rectangle 3"/>
          <p:cNvSpPr>
            <a:spLocks noGrp="1" noChangeArrowheads="1"/>
          </p:cNvSpPr>
          <p:nvPr>
            <p:ph type="body" idx="1"/>
          </p:nvPr>
        </p:nvSpPr>
        <p:spPr>
          <a:xfrm>
            <a:off x="685800" y="1600200"/>
            <a:ext cx="7772400" cy="4419600"/>
          </a:xfrm>
        </p:spPr>
        <p:txBody>
          <a:bodyPr/>
          <a:lstStyle/>
          <a:p>
            <a:pPr eaLnBrk="1" hangingPunct="1">
              <a:lnSpc>
                <a:spcPct val="110000"/>
              </a:lnSpc>
              <a:spcAft>
                <a:spcPts val="600"/>
              </a:spcAft>
            </a:pPr>
            <a:r>
              <a:rPr lang="en-US" sz="2800"/>
              <a:t>One approach to metamorphic replication… </a:t>
            </a:r>
          </a:p>
          <a:p>
            <a:pPr lvl="1" eaLnBrk="1" hangingPunct="1">
              <a:lnSpc>
                <a:spcPct val="110000"/>
              </a:lnSpc>
              <a:spcAft>
                <a:spcPts val="600"/>
              </a:spcAft>
            </a:pPr>
            <a:r>
              <a:rPr lang="en-US" sz="2400"/>
              <a:t>The worm is disassembled</a:t>
            </a:r>
          </a:p>
          <a:p>
            <a:pPr lvl="1" eaLnBrk="1" hangingPunct="1">
              <a:lnSpc>
                <a:spcPct val="110000"/>
              </a:lnSpc>
              <a:spcAft>
                <a:spcPts val="600"/>
              </a:spcAft>
            </a:pPr>
            <a:r>
              <a:rPr lang="en-US" sz="2400"/>
              <a:t>Worm then stripped to a base form</a:t>
            </a:r>
          </a:p>
          <a:p>
            <a:pPr lvl="1" eaLnBrk="1" hangingPunct="1">
              <a:lnSpc>
                <a:spcPct val="110000"/>
              </a:lnSpc>
              <a:spcAft>
                <a:spcPts val="600"/>
              </a:spcAft>
            </a:pPr>
            <a:r>
              <a:rPr lang="en-US" sz="2400"/>
              <a:t>Random variations inserted into code (permute the code, insert dead code, etc., etc.)</a:t>
            </a:r>
          </a:p>
          <a:p>
            <a:pPr lvl="1" eaLnBrk="1" hangingPunct="1">
              <a:lnSpc>
                <a:spcPct val="110000"/>
              </a:lnSpc>
              <a:spcAft>
                <a:spcPts val="600"/>
              </a:spcAft>
            </a:pPr>
            <a:r>
              <a:rPr lang="en-US" sz="2400"/>
              <a:t>Assemble the resulting code</a:t>
            </a:r>
          </a:p>
          <a:p>
            <a:pPr eaLnBrk="1" hangingPunct="1">
              <a:lnSpc>
                <a:spcPct val="110000"/>
              </a:lnSpc>
              <a:spcAft>
                <a:spcPts val="600"/>
              </a:spcAft>
            </a:pPr>
            <a:r>
              <a:rPr lang="en-US" sz="2800"/>
              <a:t>Result is a worm with same functionality as original, but different signature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708F52BB-BF43-C349-A495-2B4E97D8A1B6}" type="slidenum">
              <a:rPr lang="en-US" smtClean="0">
                <a:latin typeface="Times New Roman" charset="0"/>
              </a:rPr>
              <a:pPr/>
              <a:t>77</a:t>
            </a:fld>
            <a:endParaRPr lang="en-US" smtClean="0">
              <a:latin typeface="Times New Roman" charset="0"/>
            </a:endParaRPr>
          </a:p>
        </p:txBody>
      </p:sp>
      <p:sp>
        <p:nvSpPr>
          <p:cNvPr id="89091" name="Rectangle 2"/>
          <p:cNvSpPr>
            <a:spLocks noGrp="1" noChangeArrowheads="1"/>
          </p:cNvSpPr>
          <p:nvPr>
            <p:ph type="title"/>
          </p:nvPr>
        </p:nvSpPr>
        <p:spPr>
          <a:xfrm>
            <a:off x="685800" y="533400"/>
            <a:ext cx="7696200" cy="914400"/>
          </a:xfrm>
        </p:spPr>
        <p:txBody>
          <a:bodyPr/>
          <a:lstStyle/>
          <a:p>
            <a:pPr eaLnBrk="1" hangingPunct="1"/>
            <a:r>
              <a:rPr lang="en-US"/>
              <a:t>Warhol Worm</a:t>
            </a:r>
          </a:p>
        </p:txBody>
      </p:sp>
      <p:sp>
        <p:nvSpPr>
          <p:cNvPr id="177155" name="Rectangle 3"/>
          <p:cNvSpPr>
            <a:spLocks noGrp="1" noChangeArrowheads="1"/>
          </p:cNvSpPr>
          <p:nvPr>
            <p:ph type="body" idx="1"/>
          </p:nvPr>
        </p:nvSpPr>
        <p:spPr>
          <a:xfrm>
            <a:off x="685800" y="1752600"/>
            <a:ext cx="8001000" cy="4343400"/>
          </a:xfrm>
        </p:spPr>
        <p:txBody>
          <a:bodyPr/>
          <a:lstStyle/>
          <a:p>
            <a:pPr eaLnBrk="1" hangingPunct="1">
              <a:lnSpc>
                <a:spcPct val="85000"/>
              </a:lnSpc>
              <a:spcAft>
                <a:spcPts val="600"/>
              </a:spcAft>
            </a:pPr>
            <a:r>
              <a:rPr lang="en-US" sz="2800">
                <a:solidFill>
                  <a:srgbClr val="000020"/>
                </a:solidFill>
              </a:rPr>
              <a:t>“In the future everybody will be world-famous for 15 minutes” </a:t>
            </a:r>
            <a:r>
              <a:rPr lang="en-US">
                <a:sym typeface="Symbol" charset="2"/>
              </a:rPr>
              <a:t></a:t>
            </a:r>
            <a:r>
              <a:rPr lang="en-US" sz="2800">
                <a:solidFill>
                  <a:srgbClr val="000020"/>
                </a:solidFill>
              </a:rPr>
              <a:t> Andy Warhol</a:t>
            </a:r>
            <a:endParaRPr lang="en-US" sz="2800"/>
          </a:p>
          <a:p>
            <a:pPr eaLnBrk="1" hangingPunct="1">
              <a:lnSpc>
                <a:spcPct val="85000"/>
              </a:lnSpc>
              <a:spcAft>
                <a:spcPts val="600"/>
              </a:spcAft>
            </a:pPr>
            <a:r>
              <a:rPr lang="en-US" sz="2800"/>
              <a:t>Warhol Worm is designed to infect the entire Internet in 15 minutes</a:t>
            </a:r>
          </a:p>
          <a:p>
            <a:pPr eaLnBrk="1" hangingPunct="1">
              <a:lnSpc>
                <a:spcPct val="85000"/>
              </a:lnSpc>
              <a:spcAft>
                <a:spcPts val="600"/>
              </a:spcAft>
            </a:pPr>
            <a:r>
              <a:rPr lang="en-US" sz="2800"/>
              <a:t>Slammer infected 250,000 in 10 minutes</a:t>
            </a:r>
          </a:p>
          <a:p>
            <a:pPr lvl="1" eaLnBrk="1" hangingPunct="1">
              <a:lnSpc>
                <a:spcPct val="85000"/>
              </a:lnSpc>
              <a:spcAft>
                <a:spcPts val="600"/>
              </a:spcAft>
            </a:pPr>
            <a:r>
              <a:rPr lang="en-US" sz="2400"/>
              <a:t>“Burned out” bandwidth</a:t>
            </a:r>
          </a:p>
          <a:p>
            <a:pPr lvl="1" eaLnBrk="1" hangingPunct="1">
              <a:lnSpc>
                <a:spcPct val="85000"/>
              </a:lnSpc>
              <a:spcAft>
                <a:spcPts val="600"/>
              </a:spcAft>
            </a:pPr>
            <a:r>
              <a:rPr lang="en-US" sz="2400"/>
              <a:t>Could </a:t>
            </a:r>
            <a:r>
              <a:rPr lang="en-US" sz="2400" b="1">
                <a:solidFill>
                  <a:schemeClr val="accent2"/>
                </a:solidFill>
              </a:rPr>
              <a:t>not</a:t>
            </a:r>
            <a:r>
              <a:rPr lang="en-US" sz="2400"/>
              <a:t> have infected entire Internet in 15 minutes </a:t>
            </a:r>
            <a:r>
              <a:rPr lang="en-US">
                <a:sym typeface="Symbol" charset="2"/>
              </a:rPr>
              <a:t></a:t>
            </a:r>
            <a:r>
              <a:rPr lang="en-US" sz="2400"/>
              <a:t> too bandwidth intensive</a:t>
            </a:r>
          </a:p>
          <a:p>
            <a:pPr eaLnBrk="1" hangingPunct="1">
              <a:lnSpc>
                <a:spcPct val="85000"/>
              </a:lnSpc>
              <a:spcAft>
                <a:spcPts val="600"/>
              </a:spcAft>
            </a:pPr>
            <a:r>
              <a:rPr lang="en-US" sz="2800"/>
              <a:t>Can rapid worm do “better” than Slammer?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box(out)">
                                      <p:cBhvr>
                                        <p:cTn id="7" dur="500"/>
                                        <p:tgtEl>
                                          <p:spTgt spid="177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box(out)">
                                      <p:cBhvr>
                                        <p:cTn id="12" dur="500"/>
                                        <p:tgtEl>
                                          <p:spTgt spid="177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7155">
                                            <p:txEl>
                                              <p:pRg st="2" end="2"/>
                                            </p:txEl>
                                          </p:spTgt>
                                        </p:tgtEl>
                                        <p:attrNameLst>
                                          <p:attrName>style.visibility</p:attrName>
                                        </p:attrNameLst>
                                      </p:cBhvr>
                                      <p:to>
                                        <p:strVal val="visible"/>
                                      </p:to>
                                    </p:set>
                                    <p:animEffect transition="in" filter="box(out)">
                                      <p:cBhvr>
                                        <p:cTn id="17" dur="500"/>
                                        <p:tgtEl>
                                          <p:spTgt spid="17715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77155">
                                            <p:txEl>
                                              <p:pRg st="3" end="3"/>
                                            </p:txEl>
                                          </p:spTgt>
                                        </p:tgtEl>
                                        <p:attrNameLst>
                                          <p:attrName>style.visibility</p:attrName>
                                        </p:attrNameLst>
                                      </p:cBhvr>
                                      <p:to>
                                        <p:strVal val="visible"/>
                                      </p:to>
                                    </p:set>
                                    <p:animEffect transition="in" filter="box(out)">
                                      <p:cBhvr>
                                        <p:cTn id="20" dur="500"/>
                                        <p:tgtEl>
                                          <p:spTgt spid="177155">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177155">
                                            <p:txEl>
                                              <p:pRg st="4" end="4"/>
                                            </p:txEl>
                                          </p:spTgt>
                                        </p:tgtEl>
                                        <p:attrNameLst>
                                          <p:attrName>style.visibility</p:attrName>
                                        </p:attrNameLst>
                                      </p:cBhvr>
                                      <p:to>
                                        <p:strVal val="visible"/>
                                      </p:to>
                                    </p:set>
                                    <p:animEffect transition="in" filter="box(out)">
                                      <p:cBhvr>
                                        <p:cTn id="23" dur="500"/>
                                        <p:tgtEl>
                                          <p:spTgt spid="17715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77155">
                                            <p:txEl>
                                              <p:pRg st="5" end="5"/>
                                            </p:txEl>
                                          </p:spTgt>
                                        </p:tgtEl>
                                        <p:attrNameLst>
                                          <p:attrName>style.visibility</p:attrName>
                                        </p:attrNameLst>
                                      </p:cBhvr>
                                      <p:to>
                                        <p:strVal val="visible"/>
                                      </p:to>
                                    </p:set>
                                    <p:animEffect transition="in" filter="box(out)">
                                      <p:cBhvr>
                                        <p:cTn id="28" dur="500"/>
                                        <p:tgtEl>
                                          <p:spTgt spid="177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EBB232F3-86B0-3F4E-AE18-583BF19B32CD}" type="slidenum">
              <a:rPr lang="en-US" smtClean="0">
                <a:latin typeface="Times New Roman" charset="0"/>
              </a:rPr>
              <a:pPr/>
              <a:t>78</a:t>
            </a:fld>
            <a:endParaRPr lang="en-US" smtClean="0">
              <a:latin typeface="Times New Roman" charset="0"/>
            </a:endParaRPr>
          </a:p>
        </p:txBody>
      </p:sp>
      <p:sp>
        <p:nvSpPr>
          <p:cNvPr id="90115" name="Rectangle 2"/>
          <p:cNvSpPr>
            <a:spLocks noGrp="1" noChangeArrowheads="1"/>
          </p:cNvSpPr>
          <p:nvPr>
            <p:ph type="title"/>
          </p:nvPr>
        </p:nvSpPr>
        <p:spPr>
          <a:xfrm>
            <a:off x="685800" y="381000"/>
            <a:ext cx="7696200" cy="914400"/>
          </a:xfrm>
        </p:spPr>
        <p:txBody>
          <a:bodyPr/>
          <a:lstStyle/>
          <a:p>
            <a:pPr eaLnBrk="1" hangingPunct="1"/>
            <a:r>
              <a:rPr lang="en-US"/>
              <a:t>A Possible Warhol Worm</a:t>
            </a:r>
          </a:p>
        </p:txBody>
      </p:sp>
      <p:sp>
        <p:nvSpPr>
          <p:cNvPr id="356355" name="Rectangle 3"/>
          <p:cNvSpPr>
            <a:spLocks noGrp="1" noChangeArrowheads="1"/>
          </p:cNvSpPr>
          <p:nvPr>
            <p:ph type="body" idx="1"/>
          </p:nvPr>
        </p:nvSpPr>
        <p:spPr>
          <a:xfrm>
            <a:off x="685800" y="1371600"/>
            <a:ext cx="7772400" cy="4876800"/>
          </a:xfrm>
        </p:spPr>
        <p:txBody>
          <a:bodyPr/>
          <a:lstStyle/>
          <a:p>
            <a:pPr eaLnBrk="1" hangingPunct="1">
              <a:lnSpc>
                <a:spcPct val="90000"/>
              </a:lnSpc>
              <a:spcAft>
                <a:spcPts val="600"/>
              </a:spcAft>
            </a:pPr>
            <a:r>
              <a:rPr lang="en-US" sz="2800" dirty="0"/>
              <a:t>Seed worm with an initial </a:t>
            </a:r>
            <a:r>
              <a:rPr lang="en-US" sz="2800" b="1" dirty="0">
                <a:solidFill>
                  <a:schemeClr val="accent2"/>
                </a:solidFill>
              </a:rPr>
              <a:t>hit list</a:t>
            </a:r>
            <a:r>
              <a:rPr lang="en-US" sz="2800" dirty="0"/>
              <a:t> containing a set of vulnerable IP addresses</a:t>
            </a:r>
          </a:p>
          <a:p>
            <a:pPr lvl="1" eaLnBrk="1" hangingPunct="1">
              <a:lnSpc>
                <a:spcPct val="90000"/>
              </a:lnSpc>
              <a:spcAft>
                <a:spcPts val="600"/>
              </a:spcAft>
            </a:pPr>
            <a:r>
              <a:rPr lang="en-US" sz="2400" dirty="0"/>
              <a:t>Depends on the particular exploit</a:t>
            </a:r>
          </a:p>
          <a:p>
            <a:pPr lvl="1" eaLnBrk="1" hangingPunct="1">
              <a:lnSpc>
                <a:spcPct val="90000"/>
              </a:lnSpc>
              <a:spcAft>
                <a:spcPts val="600"/>
              </a:spcAft>
            </a:pPr>
            <a:r>
              <a:rPr lang="en-US" sz="2400" dirty="0"/>
              <a:t>Tools exist for identifying vulnerable systems</a:t>
            </a:r>
          </a:p>
          <a:p>
            <a:pPr eaLnBrk="1" hangingPunct="1">
              <a:lnSpc>
                <a:spcPct val="90000"/>
              </a:lnSpc>
              <a:spcAft>
                <a:spcPts val="600"/>
              </a:spcAft>
            </a:pPr>
            <a:r>
              <a:rPr lang="en-US" sz="2800" dirty="0"/>
              <a:t>Each successful initial infection would attack selected part of IP address </a:t>
            </a:r>
            <a:r>
              <a:rPr lang="en-US" sz="2800" dirty="0" smtClean="0"/>
              <a:t>space</a:t>
            </a:r>
          </a:p>
          <a:p>
            <a:pPr eaLnBrk="1" hangingPunct="1">
              <a:lnSpc>
                <a:spcPct val="90000"/>
              </a:lnSpc>
              <a:spcAft>
                <a:spcPts val="600"/>
              </a:spcAft>
            </a:pPr>
            <a:r>
              <a:rPr lang="en-US" sz="2800" dirty="0" smtClean="0"/>
              <a:t>Could infect entire Internet in 15 minutes!</a:t>
            </a:r>
          </a:p>
          <a:p>
            <a:pPr eaLnBrk="1" hangingPunct="1">
              <a:lnSpc>
                <a:spcPct val="90000"/>
              </a:lnSpc>
              <a:spcAft>
                <a:spcPts val="600"/>
              </a:spcAft>
            </a:pPr>
            <a:r>
              <a:rPr lang="en-US" sz="2800" dirty="0"/>
              <a:t>No worm this sophisticated has yet been seen in the wild (as of </a:t>
            </a:r>
            <a:r>
              <a:rPr lang="en-US" sz="2800" dirty="0" smtClean="0"/>
              <a:t>2011)</a:t>
            </a:r>
            <a:endParaRPr lang="en-US" sz="2800" dirty="0"/>
          </a:p>
          <a:p>
            <a:pPr lvl="1" eaLnBrk="1" hangingPunct="1">
              <a:lnSpc>
                <a:spcPct val="90000"/>
              </a:lnSpc>
              <a:spcAft>
                <a:spcPts val="600"/>
              </a:spcAft>
            </a:pPr>
            <a:r>
              <a:rPr lang="en-US" sz="2400" dirty="0"/>
              <a:t>Slammer generated random IP </a:t>
            </a:r>
            <a:r>
              <a:rPr lang="en-US" sz="2400" dirty="0" smtClean="0"/>
              <a:t>addresses</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box(out)">
                                      <p:cBhvr>
                                        <p:cTn id="7" dur="500"/>
                                        <p:tgtEl>
                                          <p:spTgt spid="356355">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56355">
                                            <p:txEl>
                                              <p:pRg st="1" end="1"/>
                                            </p:txEl>
                                          </p:spTgt>
                                        </p:tgtEl>
                                        <p:attrNameLst>
                                          <p:attrName>style.visibility</p:attrName>
                                        </p:attrNameLst>
                                      </p:cBhvr>
                                      <p:to>
                                        <p:strVal val="visible"/>
                                      </p:to>
                                    </p:set>
                                    <p:animEffect transition="in" filter="box(out)">
                                      <p:cBhvr>
                                        <p:cTn id="10" dur="500"/>
                                        <p:tgtEl>
                                          <p:spTgt spid="356355">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356355">
                                            <p:txEl>
                                              <p:pRg st="2" end="2"/>
                                            </p:txEl>
                                          </p:spTgt>
                                        </p:tgtEl>
                                        <p:attrNameLst>
                                          <p:attrName>style.visibility</p:attrName>
                                        </p:attrNameLst>
                                      </p:cBhvr>
                                      <p:to>
                                        <p:strVal val="visible"/>
                                      </p:to>
                                    </p:set>
                                    <p:animEffect transition="in" filter="box(out)">
                                      <p:cBhvr>
                                        <p:cTn id="13" dur="500"/>
                                        <p:tgtEl>
                                          <p:spTgt spid="3563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56355">
                                            <p:txEl>
                                              <p:pRg st="3" end="3"/>
                                            </p:txEl>
                                          </p:spTgt>
                                        </p:tgtEl>
                                        <p:attrNameLst>
                                          <p:attrName>style.visibility</p:attrName>
                                        </p:attrNameLst>
                                      </p:cBhvr>
                                      <p:to>
                                        <p:strVal val="visible"/>
                                      </p:to>
                                    </p:set>
                                    <p:animEffect transition="in" filter="box(out)">
                                      <p:cBhvr>
                                        <p:cTn id="18" dur="500"/>
                                        <p:tgtEl>
                                          <p:spTgt spid="3563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56355">
                                            <p:txEl>
                                              <p:pRg st="4" end="4"/>
                                            </p:txEl>
                                          </p:spTgt>
                                        </p:tgtEl>
                                        <p:attrNameLst>
                                          <p:attrName>style.visibility</p:attrName>
                                        </p:attrNameLst>
                                      </p:cBhvr>
                                      <p:to>
                                        <p:strVal val="visible"/>
                                      </p:to>
                                    </p:set>
                                    <p:animEffect transition="in" filter="box(out)">
                                      <p:cBhvr>
                                        <p:cTn id="23" dur="500"/>
                                        <p:tgtEl>
                                          <p:spTgt spid="35635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56355">
                                            <p:txEl>
                                              <p:pRg st="5" end="5"/>
                                            </p:txEl>
                                          </p:spTgt>
                                        </p:tgtEl>
                                        <p:attrNameLst>
                                          <p:attrName>style.visibility</p:attrName>
                                        </p:attrNameLst>
                                      </p:cBhvr>
                                      <p:to>
                                        <p:strVal val="visible"/>
                                      </p:to>
                                    </p:set>
                                    <p:animEffect transition="in" filter="box(out)">
                                      <p:cBhvr>
                                        <p:cTn id="28" dur="500"/>
                                        <p:tgtEl>
                                          <p:spTgt spid="356355">
                                            <p:txEl>
                                              <p:pRg st="5" end="5"/>
                                            </p:txEl>
                                          </p:spTgt>
                                        </p:tgtEl>
                                      </p:cBhvr>
                                    </p:animEffect>
                                  </p:childTnLst>
                                </p:cTn>
                              </p:par>
                              <p:par>
                                <p:cTn id="29" presetID="4" presetClass="entr" presetSubtype="32" fill="hold" grpId="0" nodeType="withEffect">
                                  <p:stCondLst>
                                    <p:cond delay="0"/>
                                  </p:stCondLst>
                                  <p:childTnLst>
                                    <p:set>
                                      <p:cBhvr>
                                        <p:cTn id="30" dur="1" fill="hold">
                                          <p:stCondLst>
                                            <p:cond delay="0"/>
                                          </p:stCondLst>
                                        </p:cTn>
                                        <p:tgtEl>
                                          <p:spTgt spid="356355">
                                            <p:txEl>
                                              <p:pRg st="6" end="6"/>
                                            </p:txEl>
                                          </p:spTgt>
                                        </p:tgtEl>
                                        <p:attrNameLst>
                                          <p:attrName>style.visibility</p:attrName>
                                        </p:attrNameLst>
                                      </p:cBhvr>
                                      <p:to>
                                        <p:strVal val="visible"/>
                                      </p:to>
                                    </p:set>
                                    <p:animEffect transition="in" filter="box(out)">
                                      <p:cBhvr>
                                        <p:cTn id="31" dur="500"/>
                                        <p:tgtEl>
                                          <p:spTgt spid="356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5831F3AC-D527-8845-A87F-BCEF561DA353}" type="slidenum">
              <a:rPr lang="en-US" smtClean="0">
                <a:latin typeface="Times New Roman" charset="0"/>
              </a:rPr>
              <a:pPr/>
              <a:t>79</a:t>
            </a:fld>
            <a:endParaRPr lang="en-US" smtClean="0">
              <a:latin typeface="Times New Roman" charset="0"/>
            </a:endParaRPr>
          </a:p>
        </p:txBody>
      </p:sp>
      <p:sp>
        <p:nvSpPr>
          <p:cNvPr id="91139" name="Rectangle 2"/>
          <p:cNvSpPr>
            <a:spLocks noGrp="1" noChangeArrowheads="1"/>
          </p:cNvSpPr>
          <p:nvPr>
            <p:ph type="title"/>
          </p:nvPr>
        </p:nvSpPr>
        <p:spPr>
          <a:xfrm>
            <a:off x="685800" y="609600"/>
            <a:ext cx="7772400" cy="914400"/>
          </a:xfrm>
        </p:spPr>
        <p:txBody>
          <a:bodyPr/>
          <a:lstStyle/>
          <a:p>
            <a:pPr eaLnBrk="1" hangingPunct="1"/>
            <a:r>
              <a:rPr lang="en-US"/>
              <a:t>Flash Worm</a:t>
            </a:r>
          </a:p>
        </p:txBody>
      </p:sp>
      <p:sp>
        <p:nvSpPr>
          <p:cNvPr id="173059" name="Rectangle 3"/>
          <p:cNvSpPr>
            <a:spLocks noGrp="1" noChangeArrowheads="1"/>
          </p:cNvSpPr>
          <p:nvPr>
            <p:ph type="body" idx="1"/>
          </p:nvPr>
        </p:nvSpPr>
        <p:spPr>
          <a:xfrm>
            <a:off x="457200" y="1752600"/>
            <a:ext cx="8382000" cy="4267200"/>
          </a:xfrm>
        </p:spPr>
        <p:txBody>
          <a:bodyPr/>
          <a:lstStyle/>
          <a:p>
            <a:pPr eaLnBrk="1" hangingPunct="1">
              <a:lnSpc>
                <a:spcPct val="95000"/>
              </a:lnSpc>
              <a:spcAft>
                <a:spcPts val="600"/>
              </a:spcAft>
            </a:pPr>
            <a:r>
              <a:rPr lang="en-US" sz="2800" dirty="0" smtClean="0"/>
              <a:t>Can we </a:t>
            </a:r>
            <a:r>
              <a:rPr lang="en-US" sz="2800" dirty="0"/>
              <a:t>do “better” than Warhol worm?</a:t>
            </a:r>
          </a:p>
          <a:p>
            <a:pPr eaLnBrk="1" hangingPunct="1">
              <a:lnSpc>
                <a:spcPct val="95000"/>
              </a:lnSpc>
              <a:spcAft>
                <a:spcPts val="600"/>
              </a:spcAft>
            </a:pPr>
            <a:r>
              <a:rPr lang="en-US" sz="2800" dirty="0"/>
              <a:t>Infect entire Internet in less than 15 minutes?</a:t>
            </a:r>
          </a:p>
          <a:p>
            <a:pPr eaLnBrk="1" hangingPunct="1">
              <a:lnSpc>
                <a:spcPct val="95000"/>
              </a:lnSpc>
              <a:spcAft>
                <a:spcPts val="600"/>
              </a:spcAft>
            </a:pPr>
            <a:r>
              <a:rPr lang="en-US" sz="2800" dirty="0"/>
              <a:t>Searching for vulnerable IP addresses is the slow part of any worm attack</a:t>
            </a:r>
          </a:p>
          <a:p>
            <a:pPr eaLnBrk="1" hangingPunct="1">
              <a:lnSpc>
                <a:spcPct val="95000"/>
              </a:lnSpc>
              <a:spcAft>
                <a:spcPts val="600"/>
              </a:spcAft>
            </a:pPr>
            <a:r>
              <a:rPr lang="en-US" sz="2800" dirty="0"/>
              <a:t>Searching might be bandwidth limited</a:t>
            </a:r>
          </a:p>
          <a:p>
            <a:pPr lvl="1" eaLnBrk="1" hangingPunct="1">
              <a:lnSpc>
                <a:spcPct val="95000"/>
              </a:lnSpc>
              <a:spcAft>
                <a:spcPts val="600"/>
              </a:spcAft>
            </a:pPr>
            <a:r>
              <a:rPr lang="en-US" sz="2400" dirty="0"/>
              <a:t>Like Slammer</a:t>
            </a:r>
          </a:p>
          <a:p>
            <a:pPr eaLnBrk="1" hangingPunct="1">
              <a:lnSpc>
                <a:spcPct val="95000"/>
              </a:lnSpc>
              <a:spcAft>
                <a:spcPts val="600"/>
              </a:spcAft>
            </a:pPr>
            <a:r>
              <a:rPr lang="en-US" sz="2800" b="1" dirty="0">
                <a:solidFill>
                  <a:schemeClr val="hlink"/>
                </a:solidFill>
              </a:rPr>
              <a:t>Flash worm</a:t>
            </a:r>
            <a:r>
              <a:rPr lang="en-US" sz="2800" dirty="0"/>
              <a:t> designed to infect entire Internet almost instantly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box(out)">
                                      <p:cBhvr>
                                        <p:cTn id="7" dur="500"/>
                                        <p:tgtEl>
                                          <p:spTgt spid="173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box(out)">
                                      <p:cBhvr>
                                        <p:cTn id="12" dur="500"/>
                                        <p:tgtEl>
                                          <p:spTgt spid="173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Effect transition="in" filter="box(out)">
                                      <p:cBhvr>
                                        <p:cTn id="17" dur="500"/>
                                        <p:tgtEl>
                                          <p:spTgt spid="173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3059">
                                            <p:txEl>
                                              <p:pRg st="3" end="3"/>
                                            </p:txEl>
                                          </p:spTgt>
                                        </p:tgtEl>
                                        <p:attrNameLst>
                                          <p:attrName>style.visibility</p:attrName>
                                        </p:attrNameLst>
                                      </p:cBhvr>
                                      <p:to>
                                        <p:strVal val="visible"/>
                                      </p:to>
                                    </p:set>
                                    <p:animEffect transition="in" filter="box(out)">
                                      <p:cBhvr>
                                        <p:cTn id="22" dur="500"/>
                                        <p:tgtEl>
                                          <p:spTgt spid="173059">
                                            <p:txEl>
                                              <p:pRg st="3" end="3"/>
                                            </p:txEl>
                                          </p:spTgt>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173059">
                                            <p:txEl>
                                              <p:pRg st="4" end="4"/>
                                            </p:txEl>
                                          </p:spTgt>
                                        </p:tgtEl>
                                        <p:attrNameLst>
                                          <p:attrName>style.visibility</p:attrName>
                                        </p:attrNameLst>
                                      </p:cBhvr>
                                      <p:to>
                                        <p:strVal val="visible"/>
                                      </p:to>
                                    </p:set>
                                    <p:animEffect transition="in" filter="box(out)">
                                      <p:cBhvr>
                                        <p:cTn id="25" dur="500"/>
                                        <p:tgtEl>
                                          <p:spTgt spid="17305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73059">
                                            <p:txEl>
                                              <p:pRg st="5" end="5"/>
                                            </p:txEl>
                                          </p:spTgt>
                                        </p:tgtEl>
                                        <p:attrNameLst>
                                          <p:attrName>style.visibility</p:attrName>
                                        </p:attrNameLst>
                                      </p:cBhvr>
                                      <p:to>
                                        <p:strVal val="visible"/>
                                      </p:to>
                                    </p:set>
                                    <p:animEffect transition="in" filter="box(out)">
                                      <p:cBhvr>
                                        <p:cTn id="30" dur="500"/>
                                        <p:tgtEl>
                                          <p:spTgt spid="173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E59EC05-7CA0-FE47-A90B-CCA77B105E5C}" type="slidenum">
              <a:rPr lang="en-US" smtClean="0">
                <a:latin typeface="Times New Roman" charset="0"/>
              </a:rPr>
              <a:pPr/>
              <a:t>8</a:t>
            </a:fld>
            <a:endParaRPr lang="en-US" smtClean="0">
              <a:latin typeface="Times New Roman" charset="0"/>
            </a:endParaRPr>
          </a:p>
        </p:txBody>
      </p:sp>
      <p:sp>
        <p:nvSpPr>
          <p:cNvPr id="20483" name="Rectangle 2"/>
          <p:cNvSpPr>
            <a:spLocks noGrp="1" noChangeArrowheads="1"/>
          </p:cNvSpPr>
          <p:nvPr>
            <p:ph type="title"/>
          </p:nvPr>
        </p:nvSpPr>
        <p:spPr/>
        <p:txBody>
          <a:bodyPr/>
          <a:lstStyle/>
          <a:p>
            <a:pPr eaLnBrk="1" hangingPunct="1"/>
            <a:r>
              <a:rPr lang="en-US"/>
              <a:t>Software Security Topics</a:t>
            </a:r>
          </a:p>
        </p:txBody>
      </p:sp>
      <p:sp>
        <p:nvSpPr>
          <p:cNvPr id="20484"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Program flaws (unintentional)</a:t>
            </a:r>
          </a:p>
          <a:p>
            <a:pPr lvl="1" eaLnBrk="1" hangingPunct="1">
              <a:lnSpc>
                <a:spcPct val="90000"/>
              </a:lnSpc>
              <a:spcAft>
                <a:spcPts val="600"/>
              </a:spcAft>
            </a:pPr>
            <a:r>
              <a:rPr lang="en-US" sz="2400" dirty="0"/>
              <a:t>Buffer overflow</a:t>
            </a:r>
          </a:p>
          <a:p>
            <a:pPr lvl="1" eaLnBrk="1" hangingPunct="1">
              <a:lnSpc>
                <a:spcPct val="90000"/>
              </a:lnSpc>
              <a:spcAft>
                <a:spcPts val="600"/>
              </a:spcAft>
            </a:pPr>
            <a:r>
              <a:rPr lang="en-US" sz="2400" dirty="0"/>
              <a:t>Incomplete mediation</a:t>
            </a:r>
          </a:p>
          <a:p>
            <a:pPr lvl="1" eaLnBrk="1" hangingPunct="1">
              <a:lnSpc>
                <a:spcPct val="90000"/>
              </a:lnSpc>
              <a:spcAft>
                <a:spcPts val="600"/>
              </a:spcAft>
            </a:pPr>
            <a:r>
              <a:rPr lang="en-US" sz="2400" dirty="0"/>
              <a:t>Race conditions</a:t>
            </a:r>
          </a:p>
          <a:p>
            <a:pPr eaLnBrk="1" hangingPunct="1">
              <a:lnSpc>
                <a:spcPct val="90000"/>
              </a:lnSpc>
              <a:spcAft>
                <a:spcPts val="600"/>
              </a:spcAft>
            </a:pPr>
            <a:r>
              <a:rPr lang="en-US" sz="2800" dirty="0"/>
              <a:t>Malicious software (intentional)</a:t>
            </a:r>
          </a:p>
          <a:p>
            <a:pPr lvl="1" eaLnBrk="1" hangingPunct="1">
              <a:lnSpc>
                <a:spcPct val="90000"/>
              </a:lnSpc>
              <a:spcAft>
                <a:spcPts val="600"/>
              </a:spcAft>
            </a:pPr>
            <a:r>
              <a:rPr lang="en-US" sz="2400" dirty="0"/>
              <a:t>Viruses</a:t>
            </a:r>
          </a:p>
          <a:p>
            <a:pPr lvl="1" eaLnBrk="1" hangingPunct="1">
              <a:lnSpc>
                <a:spcPct val="90000"/>
              </a:lnSpc>
              <a:spcAft>
                <a:spcPts val="600"/>
              </a:spcAft>
            </a:pPr>
            <a:r>
              <a:rPr lang="en-US" sz="2400" dirty="0"/>
              <a:t>Worms</a:t>
            </a:r>
          </a:p>
          <a:p>
            <a:pPr lvl="1" eaLnBrk="1" hangingPunct="1">
              <a:lnSpc>
                <a:spcPct val="90000"/>
              </a:lnSpc>
              <a:spcAft>
                <a:spcPts val="600"/>
              </a:spcAft>
            </a:pPr>
            <a:r>
              <a:rPr lang="en-US" sz="2400" dirty="0"/>
              <a:t>Other breeds of malware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ADD92D6-88EE-5448-95AD-D0A67745F9CF}" type="slidenum">
              <a:rPr lang="en-US" smtClean="0">
                <a:latin typeface="Times New Roman" charset="0"/>
              </a:rPr>
              <a:pPr/>
              <a:t>80</a:t>
            </a:fld>
            <a:endParaRPr lang="en-US" smtClean="0">
              <a:latin typeface="Times New Roman" charset="0"/>
            </a:endParaRPr>
          </a:p>
        </p:txBody>
      </p:sp>
      <p:sp>
        <p:nvSpPr>
          <p:cNvPr id="92163" name="Rectangle 2"/>
          <p:cNvSpPr>
            <a:spLocks noGrp="1" noChangeArrowheads="1"/>
          </p:cNvSpPr>
          <p:nvPr>
            <p:ph type="title"/>
          </p:nvPr>
        </p:nvSpPr>
        <p:spPr>
          <a:xfrm>
            <a:off x="685800" y="381000"/>
            <a:ext cx="7772400" cy="762000"/>
          </a:xfrm>
        </p:spPr>
        <p:txBody>
          <a:bodyPr/>
          <a:lstStyle/>
          <a:p>
            <a:pPr eaLnBrk="1" hangingPunct="1"/>
            <a:r>
              <a:rPr lang="en-US"/>
              <a:t>Flash Worm</a:t>
            </a:r>
          </a:p>
        </p:txBody>
      </p:sp>
      <p:sp>
        <p:nvSpPr>
          <p:cNvPr id="92164" name="Rectangle 3"/>
          <p:cNvSpPr>
            <a:spLocks noGrp="1" noChangeArrowheads="1"/>
          </p:cNvSpPr>
          <p:nvPr>
            <p:ph type="body" idx="1"/>
          </p:nvPr>
        </p:nvSpPr>
        <p:spPr>
          <a:xfrm>
            <a:off x="685800" y="1295400"/>
            <a:ext cx="7848600" cy="2743200"/>
          </a:xfrm>
        </p:spPr>
        <p:txBody>
          <a:bodyPr/>
          <a:lstStyle/>
          <a:p>
            <a:pPr eaLnBrk="1" hangingPunct="1">
              <a:lnSpc>
                <a:spcPct val="80000"/>
              </a:lnSpc>
              <a:spcAft>
                <a:spcPts val="600"/>
              </a:spcAft>
            </a:pPr>
            <a:r>
              <a:rPr lang="en-US" sz="2800" dirty="0"/>
              <a:t>Predetermine </a:t>
            </a:r>
            <a:r>
              <a:rPr lang="en-US" sz="2800" b="1" dirty="0">
                <a:solidFill>
                  <a:schemeClr val="accent2"/>
                </a:solidFill>
              </a:rPr>
              <a:t>all</a:t>
            </a:r>
            <a:r>
              <a:rPr lang="en-US" sz="2800" dirty="0"/>
              <a:t> vulnerable IP addresses</a:t>
            </a:r>
          </a:p>
          <a:p>
            <a:pPr lvl="1" eaLnBrk="1" hangingPunct="1">
              <a:lnSpc>
                <a:spcPct val="80000"/>
              </a:lnSpc>
              <a:spcAft>
                <a:spcPts val="600"/>
              </a:spcAft>
            </a:pPr>
            <a:r>
              <a:rPr lang="en-US" sz="2400" dirty="0"/>
              <a:t>Depends on details of the attack</a:t>
            </a:r>
          </a:p>
          <a:p>
            <a:pPr eaLnBrk="1" hangingPunct="1">
              <a:lnSpc>
                <a:spcPct val="80000"/>
              </a:lnSpc>
              <a:spcAft>
                <a:spcPts val="600"/>
              </a:spcAft>
            </a:pPr>
            <a:r>
              <a:rPr lang="en-US" sz="2800" dirty="0"/>
              <a:t>Embed these addresses in </a:t>
            </a:r>
            <a:r>
              <a:rPr lang="en-US" sz="2800" dirty="0" err="1"/>
              <a:t>worm(s</a:t>
            </a:r>
            <a:r>
              <a:rPr lang="en-US" sz="2800" dirty="0"/>
              <a:t>)</a:t>
            </a:r>
          </a:p>
          <a:p>
            <a:pPr lvl="1" eaLnBrk="1" hangingPunct="1">
              <a:lnSpc>
                <a:spcPct val="80000"/>
              </a:lnSpc>
              <a:spcAft>
                <a:spcPts val="600"/>
              </a:spcAft>
            </a:pPr>
            <a:r>
              <a:rPr lang="en-US" sz="2400" dirty="0"/>
              <a:t>Results </a:t>
            </a:r>
            <a:r>
              <a:rPr lang="en-US" sz="2400" dirty="0" smtClean="0"/>
              <a:t>in </a:t>
            </a:r>
            <a:r>
              <a:rPr lang="en-US" sz="2400" dirty="0"/>
              <a:t>huge </a:t>
            </a:r>
            <a:r>
              <a:rPr lang="en-US" sz="2400" dirty="0" err="1"/>
              <a:t>worm(s</a:t>
            </a:r>
            <a:r>
              <a:rPr lang="en-US" sz="2400" dirty="0"/>
              <a:t>)</a:t>
            </a:r>
          </a:p>
          <a:p>
            <a:pPr lvl="1" eaLnBrk="1" hangingPunct="1">
              <a:lnSpc>
                <a:spcPct val="80000"/>
              </a:lnSpc>
              <a:spcAft>
                <a:spcPts val="600"/>
              </a:spcAft>
            </a:pPr>
            <a:r>
              <a:rPr lang="en-US" sz="2400" dirty="0"/>
              <a:t>But, the worm replicates, it splits</a:t>
            </a:r>
          </a:p>
          <a:p>
            <a:pPr eaLnBrk="1" hangingPunct="1">
              <a:lnSpc>
                <a:spcPct val="80000"/>
              </a:lnSpc>
              <a:spcAft>
                <a:spcPts val="600"/>
              </a:spcAft>
            </a:pPr>
            <a:r>
              <a:rPr lang="en-US" sz="2800" dirty="0"/>
              <a:t>No wasted time or bandwidth!</a:t>
            </a:r>
          </a:p>
        </p:txBody>
      </p:sp>
      <p:sp>
        <p:nvSpPr>
          <p:cNvPr id="92165" name="Rectangle 4"/>
          <p:cNvSpPr>
            <a:spLocks noChangeArrowheads="1"/>
          </p:cNvSpPr>
          <p:nvPr/>
        </p:nvSpPr>
        <p:spPr bwMode="auto">
          <a:xfrm>
            <a:off x="1905000" y="4267200"/>
            <a:ext cx="40386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66" name="Line 5"/>
          <p:cNvSpPr>
            <a:spLocks noChangeShapeType="1"/>
          </p:cNvSpPr>
          <p:nvPr/>
        </p:nvSpPr>
        <p:spPr bwMode="auto">
          <a:xfrm flipH="1">
            <a:off x="2514600" y="4495800"/>
            <a:ext cx="137160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67" name="Line 6"/>
          <p:cNvSpPr>
            <a:spLocks noChangeShapeType="1"/>
          </p:cNvSpPr>
          <p:nvPr/>
        </p:nvSpPr>
        <p:spPr bwMode="auto">
          <a:xfrm>
            <a:off x="3962400" y="4495800"/>
            <a:ext cx="137160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68" name="Rectangle 7"/>
          <p:cNvSpPr>
            <a:spLocks noChangeArrowheads="1"/>
          </p:cNvSpPr>
          <p:nvPr/>
        </p:nvSpPr>
        <p:spPr bwMode="auto">
          <a:xfrm>
            <a:off x="1219200" y="4953000"/>
            <a:ext cx="20574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69" name="Rectangle 8"/>
          <p:cNvSpPr>
            <a:spLocks noChangeArrowheads="1"/>
          </p:cNvSpPr>
          <p:nvPr/>
        </p:nvSpPr>
        <p:spPr bwMode="auto">
          <a:xfrm>
            <a:off x="4648200" y="4953000"/>
            <a:ext cx="19050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0" name="Line 9"/>
          <p:cNvSpPr>
            <a:spLocks noChangeShapeType="1"/>
          </p:cNvSpPr>
          <p:nvPr/>
        </p:nvSpPr>
        <p:spPr bwMode="auto">
          <a:xfrm flipH="1">
            <a:off x="1219200" y="5181600"/>
            <a:ext cx="914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71" name="Line 10"/>
          <p:cNvSpPr>
            <a:spLocks noChangeShapeType="1"/>
          </p:cNvSpPr>
          <p:nvPr/>
        </p:nvSpPr>
        <p:spPr bwMode="auto">
          <a:xfrm>
            <a:off x="2209800" y="51816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72" name="Line 11"/>
          <p:cNvSpPr>
            <a:spLocks noChangeShapeType="1"/>
          </p:cNvSpPr>
          <p:nvPr/>
        </p:nvSpPr>
        <p:spPr bwMode="auto">
          <a:xfrm>
            <a:off x="5715000" y="51816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73" name="Line 12"/>
          <p:cNvSpPr>
            <a:spLocks noChangeShapeType="1"/>
          </p:cNvSpPr>
          <p:nvPr/>
        </p:nvSpPr>
        <p:spPr bwMode="auto">
          <a:xfrm flipH="1">
            <a:off x="4724400" y="5181600"/>
            <a:ext cx="914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2174" name="Rectangle 13"/>
          <p:cNvSpPr>
            <a:spLocks noChangeArrowheads="1"/>
          </p:cNvSpPr>
          <p:nvPr/>
        </p:nvSpPr>
        <p:spPr bwMode="auto">
          <a:xfrm>
            <a:off x="685800" y="5562600"/>
            <a:ext cx="10668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5" name="Rectangle 14"/>
          <p:cNvSpPr>
            <a:spLocks noChangeArrowheads="1"/>
          </p:cNvSpPr>
          <p:nvPr/>
        </p:nvSpPr>
        <p:spPr bwMode="auto">
          <a:xfrm>
            <a:off x="2514600" y="5562600"/>
            <a:ext cx="10668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6" name="Rectangle 15"/>
          <p:cNvSpPr>
            <a:spLocks noChangeArrowheads="1"/>
          </p:cNvSpPr>
          <p:nvPr/>
        </p:nvSpPr>
        <p:spPr bwMode="auto">
          <a:xfrm>
            <a:off x="4191000" y="5562600"/>
            <a:ext cx="10668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7" name="Rectangle 16"/>
          <p:cNvSpPr>
            <a:spLocks noChangeArrowheads="1"/>
          </p:cNvSpPr>
          <p:nvPr/>
        </p:nvSpPr>
        <p:spPr bwMode="auto">
          <a:xfrm>
            <a:off x="6019800" y="5562600"/>
            <a:ext cx="10668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92178" name="Rectangle 17"/>
          <p:cNvSpPr>
            <a:spLocks noChangeArrowheads="1"/>
          </p:cNvSpPr>
          <p:nvPr/>
        </p:nvSpPr>
        <p:spPr bwMode="auto">
          <a:xfrm>
            <a:off x="6096000" y="4125913"/>
            <a:ext cx="2130425" cy="446087"/>
          </a:xfrm>
          <a:prstGeom prst="rect">
            <a:avLst/>
          </a:prstGeom>
          <a:noFill/>
          <a:ln w="9525">
            <a:noFill/>
            <a:miter lim="800000"/>
            <a:headEnd/>
            <a:tailEnd/>
          </a:ln>
        </p:spPr>
        <p:txBody>
          <a:bodyPr wrap="none">
            <a:prstTxWarp prst="textNoShape">
              <a:avLst/>
            </a:prstTxWarp>
            <a:spAutoFit/>
          </a:bodyPr>
          <a:lstStyle/>
          <a:p>
            <a:r>
              <a:rPr lang="en-US" sz="2000"/>
              <a:t>Original worm(s)</a:t>
            </a:r>
            <a:endParaRPr lang="en-US"/>
          </a:p>
        </p:txBody>
      </p:sp>
      <p:sp>
        <p:nvSpPr>
          <p:cNvPr id="92179" name="Rectangle 18"/>
          <p:cNvSpPr>
            <a:spLocks noChangeArrowheads="1"/>
          </p:cNvSpPr>
          <p:nvPr/>
        </p:nvSpPr>
        <p:spPr bwMode="auto">
          <a:xfrm>
            <a:off x="6653213" y="4800600"/>
            <a:ext cx="1873250" cy="446088"/>
          </a:xfrm>
          <a:prstGeom prst="rect">
            <a:avLst/>
          </a:prstGeom>
          <a:noFill/>
          <a:ln w="9525">
            <a:noFill/>
            <a:miter lim="800000"/>
            <a:headEnd/>
            <a:tailEnd/>
          </a:ln>
        </p:spPr>
        <p:txBody>
          <a:bodyPr wrap="none">
            <a:prstTxWarp prst="textNoShape">
              <a:avLst/>
            </a:prstTxWarp>
            <a:spAutoFit/>
          </a:bodyPr>
          <a:lstStyle/>
          <a:p>
            <a:r>
              <a:rPr lang="en-US" sz="2000"/>
              <a:t>1st generation</a:t>
            </a:r>
            <a:endParaRPr lang="en-US"/>
          </a:p>
        </p:txBody>
      </p:sp>
      <p:sp>
        <p:nvSpPr>
          <p:cNvPr id="92180" name="Rectangle 19"/>
          <p:cNvSpPr>
            <a:spLocks noChangeArrowheads="1"/>
          </p:cNvSpPr>
          <p:nvPr/>
        </p:nvSpPr>
        <p:spPr bwMode="auto">
          <a:xfrm>
            <a:off x="7191375" y="5410200"/>
            <a:ext cx="1952625" cy="446088"/>
          </a:xfrm>
          <a:prstGeom prst="rect">
            <a:avLst/>
          </a:prstGeom>
          <a:noFill/>
          <a:ln w="9525">
            <a:noFill/>
            <a:miter lim="800000"/>
            <a:headEnd/>
            <a:tailEnd/>
          </a:ln>
        </p:spPr>
        <p:txBody>
          <a:bodyPr>
            <a:prstTxWarp prst="textNoShape">
              <a:avLst/>
            </a:prstTxWarp>
            <a:spAutoFit/>
          </a:bodyPr>
          <a:lstStyle/>
          <a:p>
            <a:r>
              <a:rPr lang="en-US" sz="2000"/>
              <a:t>2nd generation</a:t>
            </a:r>
          </a:p>
        </p:txBody>
      </p:sp>
      <p:sp>
        <p:nvSpPr>
          <p:cNvPr id="92181" name="Line 20"/>
          <p:cNvSpPr>
            <a:spLocks noChangeShapeType="1"/>
          </p:cNvSpPr>
          <p:nvPr/>
        </p:nvSpPr>
        <p:spPr bwMode="auto">
          <a:xfrm flipH="1">
            <a:off x="7620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2" name="Line 21"/>
          <p:cNvSpPr>
            <a:spLocks noChangeShapeType="1"/>
          </p:cNvSpPr>
          <p:nvPr/>
        </p:nvSpPr>
        <p:spPr bwMode="auto">
          <a:xfrm flipH="1">
            <a:off x="26670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3" name="Line 22"/>
          <p:cNvSpPr>
            <a:spLocks noChangeShapeType="1"/>
          </p:cNvSpPr>
          <p:nvPr/>
        </p:nvSpPr>
        <p:spPr bwMode="auto">
          <a:xfrm flipH="1">
            <a:off x="42672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4" name="Line 23"/>
          <p:cNvSpPr>
            <a:spLocks noChangeShapeType="1"/>
          </p:cNvSpPr>
          <p:nvPr/>
        </p:nvSpPr>
        <p:spPr bwMode="auto">
          <a:xfrm flipH="1">
            <a:off x="61722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5" name="Line 24"/>
          <p:cNvSpPr>
            <a:spLocks noChangeShapeType="1"/>
          </p:cNvSpPr>
          <p:nvPr/>
        </p:nvSpPr>
        <p:spPr bwMode="auto">
          <a:xfrm>
            <a:off x="12954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6" name="Line 25"/>
          <p:cNvSpPr>
            <a:spLocks noChangeShapeType="1"/>
          </p:cNvSpPr>
          <p:nvPr/>
        </p:nvSpPr>
        <p:spPr bwMode="auto">
          <a:xfrm>
            <a:off x="32004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7" name="Line 26"/>
          <p:cNvSpPr>
            <a:spLocks noChangeShapeType="1"/>
          </p:cNvSpPr>
          <p:nvPr/>
        </p:nvSpPr>
        <p:spPr bwMode="auto">
          <a:xfrm>
            <a:off x="48006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
        <p:nvSpPr>
          <p:cNvPr id="92188" name="Line 27"/>
          <p:cNvSpPr>
            <a:spLocks noChangeShapeType="1"/>
          </p:cNvSpPr>
          <p:nvPr/>
        </p:nvSpPr>
        <p:spPr bwMode="auto">
          <a:xfrm>
            <a:off x="6705600" y="5791200"/>
            <a:ext cx="381000" cy="228600"/>
          </a:xfrm>
          <a:prstGeom prst="line">
            <a:avLst/>
          </a:prstGeom>
          <a:noFill/>
          <a:ln w="9525">
            <a:solidFill>
              <a:schemeClr val="tx1"/>
            </a:solidFill>
            <a:prstDash val="sysDot"/>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0FC5F65F-F419-1845-9F63-C4CE55580490}" type="slidenum">
              <a:rPr lang="en-US" smtClean="0">
                <a:latin typeface="Times New Roman" charset="0"/>
              </a:rPr>
              <a:pPr/>
              <a:t>81</a:t>
            </a:fld>
            <a:endParaRPr lang="en-US" smtClean="0">
              <a:latin typeface="Times New Roman" charset="0"/>
            </a:endParaRPr>
          </a:p>
        </p:txBody>
      </p:sp>
      <p:sp>
        <p:nvSpPr>
          <p:cNvPr id="93187" name="Rectangle 2"/>
          <p:cNvSpPr>
            <a:spLocks noGrp="1" noChangeArrowheads="1"/>
          </p:cNvSpPr>
          <p:nvPr>
            <p:ph type="title"/>
          </p:nvPr>
        </p:nvSpPr>
        <p:spPr>
          <a:xfrm>
            <a:off x="685800" y="381000"/>
            <a:ext cx="7772400" cy="1143000"/>
          </a:xfrm>
        </p:spPr>
        <p:txBody>
          <a:bodyPr/>
          <a:lstStyle/>
          <a:p>
            <a:pPr eaLnBrk="1" hangingPunct="1"/>
            <a:r>
              <a:rPr lang="en-US"/>
              <a:t>Flash Worm</a:t>
            </a:r>
          </a:p>
        </p:txBody>
      </p:sp>
      <p:sp>
        <p:nvSpPr>
          <p:cNvPr id="93188" name="Rectangle 3"/>
          <p:cNvSpPr>
            <a:spLocks noGrp="1" noChangeArrowheads="1"/>
          </p:cNvSpPr>
          <p:nvPr>
            <p:ph type="body" idx="1"/>
          </p:nvPr>
        </p:nvSpPr>
        <p:spPr>
          <a:xfrm>
            <a:off x="685800" y="1600200"/>
            <a:ext cx="7924800" cy="4495800"/>
          </a:xfrm>
        </p:spPr>
        <p:txBody>
          <a:bodyPr/>
          <a:lstStyle/>
          <a:p>
            <a:pPr eaLnBrk="1" hangingPunct="1">
              <a:spcAft>
                <a:spcPts val="600"/>
              </a:spcAft>
            </a:pPr>
            <a:r>
              <a:rPr lang="en-US" sz="2800" dirty="0"/>
              <a:t>Estimated that ideal flash worm could infect the entire Internet in </a:t>
            </a:r>
            <a:r>
              <a:rPr lang="en-US" sz="2800" b="1" dirty="0">
                <a:solidFill>
                  <a:srgbClr val="FF0000"/>
                </a:solidFill>
              </a:rPr>
              <a:t>15 seconds!</a:t>
            </a:r>
            <a:endParaRPr lang="en-US" sz="2800" dirty="0"/>
          </a:p>
          <a:p>
            <a:pPr lvl="1" eaLnBrk="1" hangingPunct="1">
              <a:spcAft>
                <a:spcPts val="600"/>
              </a:spcAft>
            </a:pPr>
            <a:r>
              <a:rPr lang="en-US" sz="2400" dirty="0"/>
              <a:t>Some debate as to actual time it would take</a:t>
            </a:r>
          </a:p>
          <a:p>
            <a:pPr lvl="1" eaLnBrk="1" hangingPunct="1">
              <a:spcAft>
                <a:spcPts val="600"/>
              </a:spcAft>
            </a:pPr>
            <a:r>
              <a:rPr lang="en-US" sz="2400" dirty="0"/>
              <a:t>Estimates range from 2 seconds to 2 minutes</a:t>
            </a:r>
          </a:p>
          <a:p>
            <a:pPr eaLnBrk="1" hangingPunct="1">
              <a:spcAft>
                <a:spcPts val="600"/>
              </a:spcAft>
            </a:pPr>
            <a:r>
              <a:rPr lang="en-US" sz="2800" dirty="0"/>
              <a:t>In any case…</a:t>
            </a:r>
          </a:p>
          <a:p>
            <a:pPr eaLnBrk="1" hangingPunct="1">
              <a:spcAft>
                <a:spcPts val="600"/>
              </a:spcAft>
            </a:pPr>
            <a:r>
              <a:rPr lang="en-US" sz="2800" dirty="0"/>
              <a:t>…much faster than humans could respond</a:t>
            </a:r>
          </a:p>
          <a:p>
            <a:pPr eaLnBrk="1" hangingPunct="1">
              <a:spcAft>
                <a:spcPts val="600"/>
              </a:spcAft>
            </a:pPr>
            <a:r>
              <a:rPr lang="en-US" sz="2800" dirty="0"/>
              <a:t>So, any defense must be fully automated</a:t>
            </a:r>
          </a:p>
          <a:p>
            <a:pPr eaLnBrk="1" hangingPunct="1">
              <a:spcAft>
                <a:spcPts val="600"/>
              </a:spcAft>
            </a:pPr>
            <a:r>
              <a:rPr lang="en-US" sz="2800" dirty="0"/>
              <a:t>How to defend against such attacks?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B6CBC95-4078-F949-92A0-AB0D1E26800F}" type="slidenum">
              <a:rPr lang="en-US" smtClean="0">
                <a:latin typeface="Times New Roman" charset="0"/>
              </a:rPr>
              <a:pPr/>
              <a:t>82</a:t>
            </a:fld>
            <a:endParaRPr lang="en-US" smtClean="0">
              <a:latin typeface="Times New Roman" charset="0"/>
            </a:endParaRPr>
          </a:p>
        </p:txBody>
      </p:sp>
      <p:sp>
        <p:nvSpPr>
          <p:cNvPr id="94211" name="Rectangle 2"/>
          <p:cNvSpPr>
            <a:spLocks noGrp="1" noChangeArrowheads="1"/>
          </p:cNvSpPr>
          <p:nvPr>
            <p:ph type="title"/>
          </p:nvPr>
        </p:nvSpPr>
        <p:spPr>
          <a:xfrm>
            <a:off x="685800" y="304800"/>
            <a:ext cx="7772400" cy="1143000"/>
          </a:xfrm>
        </p:spPr>
        <p:txBody>
          <a:bodyPr/>
          <a:lstStyle/>
          <a:p>
            <a:pPr eaLnBrk="1" hangingPunct="1"/>
            <a:r>
              <a:rPr lang="en-US" dirty="0"/>
              <a:t>Rapid Malware Defenses</a:t>
            </a:r>
          </a:p>
        </p:txBody>
      </p:sp>
      <p:sp>
        <p:nvSpPr>
          <p:cNvPr id="94212" name="Rectangle 3"/>
          <p:cNvSpPr>
            <a:spLocks noGrp="1" noChangeArrowheads="1"/>
          </p:cNvSpPr>
          <p:nvPr>
            <p:ph type="body" idx="1"/>
          </p:nvPr>
        </p:nvSpPr>
        <p:spPr>
          <a:xfrm>
            <a:off x="685800" y="1524000"/>
            <a:ext cx="7924800" cy="4572000"/>
          </a:xfrm>
        </p:spPr>
        <p:txBody>
          <a:bodyPr/>
          <a:lstStyle/>
          <a:p>
            <a:pPr eaLnBrk="1" hangingPunct="1">
              <a:lnSpc>
                <a:spcPct val="90000"/>
              </a:lnSpc>
              <a:spcAft>
                <a:spcPts val="600"/>
              </a:spcAft>
            </a:pPr>
            <a:r>
              <a:rPr lang="en-US"/>
              <a:t>Master IDS watches over network</a:t>
            </a:r>
          </a:p>
          <a:p>
            <a:pPr lvl="1" eaLnBrk="1" hangingPunct="1">
              <a:lnSpc>
                <a:spcPct val="90000"/>
              </a:lnSpc>
              <a:spcAft>
                <a:spcPts val="600"/>
              </a:spcAft>
            </a:pPr>
            <a:r>
              <a:rPr lang="en-US"/>
              <a:t>“Infection” proceeds on part of network</a:t>
            </a:r>
          </a:p>
          <a:p>
            <a:pPr lvl="1" eaLnBrk="1" hangingPunct="1">
              <a:lnSpc>
                <a:spcPct val="90000"/>
              </a:lnSpc>
              <a:spcAft>
                <a:spcPts val="600"/>
              </a:spcAft>
            </a:pPr>
            <a:r>
              <a:rPr lang="en-US"/>
              <a:t>Determines whether an attack or not</a:t>
            </a:r>
          </a:p>
          <a:p>
            <a:pPr lvl="1" eaLnBrk="1" hangingPunct="1">
              <a:lnSpc>
                <a:spcPct val="90000"/>
              </a:lnSpc>
              <a:spcAft>
                <a:spcPts val="600"/>
              </a:spcAft>
            </a:pPr>
            <a:r>
              <a:rPr lang="en-US"/>
              <a:t>If so, IDS saves most of the network</a:t>
            </a:r>
          </a:p>
          <a:p>
            <a:pPr lvl="1" eaLnBrk="1" hangingPunct="1">
              <a:lnSpc>
                <a:spcPct val="90000"/>
              </a:lnSpc>
              <a:spcAft>
                <a:spcPts val="600"/>
              </a:spcAft>
            </a:pPr>
            <a:r>
              <a:rPr lang="en-US"/>
              <a:t>If not, only a slight delay</a:t>
            </a:r>
          </a:p>
          <a:p>
            <a:pPr eaLnBrk="1" hangingPunct="1">
              <a:lnSpc>
                <a:spcPct val="90000"/>
              </a:lnSpc>
              <a:spcAft>
                <a:spcPts val="600"/>
              </a:spcAft>
            </a:pPr>
            <a:r>
              <a:rPr lang="en-US"/>
              <a:t>Beneficial worm</a:t>
            </a:r>
          </a:p>
          <a:p>
            <a:pPr lvl="1" eaLnBrk="1" hangingPunct="1">
              <a:lnSpc>
                <a:spcPct val="90000"/>
              </a:lnSpc>
              <a:spcAft>
                <a:spcPts val="600"/>
              </a:spcAft>
            </a:pPr>
            <a:r>
              <a:rPr lang="en-US"/>
              <a:t>Disinfect faster than the worm infects</a:t>
            </a:r>
          </a:p>
          <a:p>
            <a:pPr eaLnBrk="1" hangingPunct="1">
              <a:lnSpc>
                <a:spcPct val="90000"/>
              </a:lnSpc>
              <a:spcAft>
                <a:spcPts val="600"/>
              </a:spcAft>
            </a:pPr>
            <a:r>
              <a:rPr lang="en-US"/>
              <a:t>Other approaches?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01DAC98-B5C5-104C-B9FA-91A5E371A0A1}" type="slidenum">
              <a:rPr lang="en-US" smtClean="0">
                <a:latin typeface="Times New Roman" charset="0"/>
              </a:rPr>
              <a:pPr/>
              <a:t>83</a:t>
            </a:fld>
            <a:endParaRPr lang="en-US" smtClean="0">
              <a:latin typeface="Times New Roman" charset="0"/>
            </a:endParaRPr>
          </a:p>
        </p:txBody>
      </p:sp>
      <p:sp>
        <p:nvSpPr>
          <p:cNvPr id="95235" name="Rectangle 2"/>
          <p:cNvSpPr>
            <a:spLocks noGrp="1" noChangeArrowheads="1"/>
          </p:cNvSpPr>
          <p:nvPr>
            <p:ph type="title"/>
          </p:nvPr>
        </p:nvSpPr>
        <p:spPr/>
        <p:txBody>
          <a:bodyPr/>
          <a:lstStyle/>
          <a:p>
            <a:pPr eaLnBrk="1" hangingPunct="1"/>
            <a:r>
              <a:rPr lang="en-US"/>
              <a:t>Push vs Pull Malware</a:t>
            </a:r>
          </a:p>
        </p:txBody>
      </p:sp>
      <p:sp>
        <p:nvSpPr>
          <p:cNvPr id="95236" name="Rectangle 3"/>
          <p:cNvSpPr>
            <a:spLocks noGrp="1" noChangeArrowheads="1"/>
          </p:cNvSpPr>
          <p:nvPr>
            <p:ph type="body" idx="1"/>
          </p:nvPr>
        </p:nvSpPr>
        <p:spPr/>
        <p:txBody>
          <a:bodyPr/>
          <a:lstStyle/>
          <a:p>
            <a:pPr eaLnBrk="1" hangingPunct="1">
              <a:lnSpc>
                <a:spcPct val="90000"/>
              </a:lnSpc>
              <a:spcAft>
                <a:spcPts val="600"/>
              </a:spcAft>
            </a:pPr>
            <a:r>
              <a:rPr lang="en-US"/>
              <a:t>Viruses/worms examples of “push”</a:t>
            </a:r>
          </a:p>
          <a:p>
            <a:pPr eaLnBrk="1" hangingPunct="1">
              <a:lnSpc>
                <a:spcPct val="90000"/>
              </a:lnSpc>
              <a:spcAft>
                <a:spcPts val="600"/>
              </a:spcAft>
            </a:pPr>
            <a:r>
              <a:rPr lang="en-US"/>
              <a:t>Recently, a lot of “pull” malware</a:t>
            </a:r>
          </a:p>
          <a:p>
            <a:pPr eaLnBrk="1" hangingPunct="1">
              <a:lnSpc>
                <a:spcPct val="90000"/>
              </a:lnSpc>
              <a:spcAft>
                <a:spcPts val="600"/>
              </a:spcAft>
            </a:pPr>
            <a:r>
              <a:rPr lang="en-US"/>
              <a:t>Scenario</a:t>
            </a:r>
          </a:p>
          <a:p>
            <a:pPr lvl="1" eaLnBrk="1" hangingPunct="1">
              <a:lnSpc>
                <a:spcPct val="90000"/>
              </a:lnSpc>
              <a:spcAft>
                <a:spcPts val="600"/>
              </a:spcAft>
            </a:pPr>
            <a:r>
              <a:rPr lang="en-US"/>
              <a:t>A compromised web server</a:t>
            </a:r>
          </a:p>
          <a:p>
            <a:pPr lvl="1" eaLnBrk="1" hangingPunct="1">
              <a:lnSpc>
                <a:spcPct val="90000"/>
              </a:lnSpc>
              <a:spcAft>
                <a:spcPts val="600"/>
              </a:spcAft>
            </a:pPr>
            <a:r>
              <a:rPr lang="en-US"/>
              <a:t>Visit a website at compromised server</a:t>
            </a:r>
          </a:p>
          <a:p>
            <a:pPr lvl="1" eaLnBrk="1" hangingPunct="1">
              <a:lnSpc>
                <a:spcPct val="90000"/>
              </a:lnSpc>
              <a:spcAft>
                <a:spcPts val="600"/>
              </a:spcAft>
            </a:pPr>
            <a:r>
              <a:rPr lang="en-US"/>
              <a:t>Malware loaded on you machine</a:t>
            </a:r>
          </a:p>
          <a:p>
            <a:pPr eaLnBrk="1" hangingPunct="1">
              <a:lnSpc>
                <a:spcPct val="90000"/>
              </a:lnSpc>
              <a:spcAft>
                <a:spcPts val="600"/>
              </a:spcAft>
            </a:pPr>
            <a:r>
              <a:rPr lang="en-US"/>
              <a:t>Good paper: </a:t>
            </a:r>
            <a:r>
              <a:rPr lang="en-US">
                <a:hlinkClick r:id="rId2"/>
              </a:rPr>
              <a:t>Ghost in the Browser</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8045145-20CC-3A4E-9767-5DFD2DCC3748}" type="slidenum">
              <a:rPr lang="en-US" smtClean="0">
                <a:latin typeface="Times New Roman" charset="0"/>
              </a:rPr>
              <a:pPr/>
              <a:t>84</a:t>
            </a:fld>
            <a:endParaRPr lang="en-US" smtClean="0">
              <a:latin typeface="Times New Roman" charset="0"/>
            </a:endParaRPr>
          </a:p>
        </p:txBody>
      </p:sp>
      <p:sp>
        <p:nvSpPr>
          <p:cNvPr id="96259" name="Rectangle 2"/>
          <p:cNvSpPr>
            <a:spLocks noGrp="1" noChangeArrowheads="1"/>
          </p:cNvSpPr>
          <p:nvPr>
            <p:ph type="title"/>
          </p:nvPr>
        </p:nvSpPr>
        <p:spPr/>
        <p:txBody>
          <a:bodyPr/>
          <a:lstStyle/>
          <a:p>
            <a:pPr eaLnBrk="1" hangingPunct="1"/>
            <a:r>
              <a:rPr lang="en-US"/>
              <a:t>Botnet</a:t>
            </a:r>
          </a:p>
        </p:txBody>
      </p:sp>
      <p:sp>
        <p:nvSpPr>
          <p:cNvPr id="96260" name="Rectangle 3"/>
          <p:cNvSpPr>
            <a:spLocks noGrp="1" noChangeArrowheads="1"/>
          </p:cNvSpPr>
          <p:nvPr>
            <p:ph type="body" idx="1"/>
          </p:nvPr>
        </p:nvSpPr>
        <p:spPr/>
        <p:txBody>
          <a:bodyPr/>
          <a:lstStyle/>
          <a:p>
            <a:pPr eaLnBrk="1" hangingPunct="1">
              <a:lnSpc>
                <a:spcPct val="90000"/>
              </a:lnSpc>
              <a:spcAft>
                <a:spcPts val="600"/>
              </a:spcAft>
            </a:pPr>
            <a:r>
              <a:rPr lang="en-US" sz="2800" dirty="0" err="1"/>
              <a:t>Botnet</a:t>
            </a:r>
            <a:r>
              <a:rPr lang="en-US" sz="2800" dirty="0"/>
              <a:t>: a “network” of infected machines</a:t>
            </a:r>
          </a:p>
          <a:p>
            <a:pPr eaLnBrk="1" hangingPunct="1">
              <a:lnSpc>
                <a:spcPct val="90000"/>
              </a:lnSpc>
              <a:spcAft>
                <a:spcPts val="600"/>
              </a:spcAft>
            </a:pPr>
            <a:r>
              <a:rPr lang="en-US" sz="2800" dirty="0"/>
              <a:t>Infected machines are “bots”</a:t>
            </a:r>
          </a:p>
          <a:p>
            <a:pPr lvl="1" eaLnBrk="1" hangingPunct="1">
              <a:lnSpc>
                <a:spcPct val="90000"/>
              </a:lnSpc>
              <a:spcAft>
                <a:spcPts val="600"/>
              </a:spcAft>
            </a:pPr>
            <a:r>
              <a:rPr lang="en-US" sz="2400" dirty="0"/>
              <a:t>Victim is unaware of infection (stealthy)</a:t>
            </a:r>
          </a:p>
          <a:p>
            <a:pPr eaLnBrk="1" hangingPunct="1">
              <a:lnSpc>
                <a:spcPct val="90000"/>
              </a:lnSpc>
              <a:spcAft>
                <a:spcPts val="600"/>
              </a:spcAft>
            </a:pPr>
            <a:r>
              <a:rPr lang="en-US" sz="2800" dirty="0" err="1"/>
              <a:t>Botmaster</a:t>
            </a:r>
            <a:r>
              <a:rPr lang="en-US" sz="2800" dirty="0"/>
              <a:t> controls </a:t>
            </a:r>
            <a:r>
              <a:rPr lang="en-US" sz="2800" dirty="0" err="1"/>
              <a:t>botnet</a:t>
            </a:r>
            <a:endParaRPr lang="en-US" sz="2800" dirty="0"/>
          </a:p>
          <a:p>
            <a:pPr lvl="1" eaLnBrk="1" hangingPunct="1">
              <a:lnSpc>
                <a:spcPct val="90000"/>
              </a:lnSpc>
              <a:spcAft>
                <a:spcPts val="600"/>
              </a:spcAft>
            </a:pPr>
            <a:r>
              <a:rPr lang="en-US" sz="2400" dirty="0"/>
              <a:t>Generally, using IRC</a:t>
            </a:r>
            <a:endParaRPr lang="en-US" sz="2400" dirty="0" smtClean="0"/>
          </a:p>
          <a:p>
            <a:pPr lvl="1" eaLnBrk="1" hangingPunct="1">
              <a:lnSpc>
                <a:spcPct val="90000"/>
              </a:lnSpc>
              <a:spcAft>
                <a:spcPts val="600"/>
              </a:spcAft>
            </a:pPr>
            <a:r>
              <a:rPr lang="en-US" sz="2400" dirty="0" smtClean="0"/>
              <a:t>P2P </a:t>
            </a:r>
            <a:r>
              <a:rPr lang="en-US" sz="2400" dirty="0" err="1"/>
              <a:t>botnet</a:t>
            </a:r>
            <a:r>
              <a:rPr lang="en-US" sz="2400" dirty="0"/>
              <a:t> </a:t>
            </a:r>
            <a:r>
              <a:rPr lang="en-US" sz="2400" dirty="0" smtClean="0"/>
              <a:t>architectures exist</a:t>
            </a:r>
          </a:p>
          <a:p>
            <a:pPr eaLnBrk="1" hangingPunct="1">
              <a:lnSpc>
                <a:spcPct val="90000"/>
              </a:lnSpc>
              <a:spcAft>
                <a:spcPts val="600"/>
              </a:spcAft>
            </a:pPr>
            <a:r>
              <a:rPr lang="en-US" sz="2800" dirty="0" err="1"/>
              <a:t>Botnets</a:t>
            </a:r>
            <a:r>
              <a:rPr lang="en-US" sz="2800" dirty="0"/>
              <a:t> used for…</a:t>
            </a:r>
          </a:p>
          <a:p>
            <a:pPr lvl="1" eaLnBrk="1" hangingPunct="1">
              <a:lnSpc>
                <a:spcPct val="90000"/>
              </a:lnSpc>
              <a:spcAft>
                <a:spcPts val="600"/>
              </a:spcAft>
            </a:pPr>
            <a:r>
              <a:rPr lang="en-US" sz="2400" dirty="0"/>
              <a:t>Spam, </a:t>
            </a:r>
            <a:r>
              <a:rPr lang="en-US" sz="2400" dirty="0" err="1"/>
              <a:t>DoS</a:t>
            </a:r>
            <a:r>
              <a:rPr lang="en-US" sz="2400" dirty="0"/>
              <a:t> attacks, </a:t>
            </a:r>
            <a:r>
              <a:rPr lang="en-US" sz="2400" dirty="0" err="1"/>
              <a:t>keylogging</a:t>
            </a:r>
            <a:r>
              <a:rPr lang="en-US" sz="2400" dirty="0"/>
              <a:t>, ID theft, etc.</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9EB406F3-446A-644D-9C5E-602EBC0EB006}" type="slidenum">
              <a:rPr lang="en-US" smtClean="0">
                <a:latin typeface="Times New Roman" charset="0"/>
              </a:rPr>
              <a:pPr/>
              <a:t>85</a:t>
            </a:fld>
            <a:endParaRPr lang="en-US" smtClean="0">
              <a:latin typeface="Times New Roman" charset="0"/>
            </a:endParaRPr>
          </a:p>
        </p:txBody>
      </p:sp>
      <p:sp>
        <p:nvSpPr>
          <p:cNvPr id="97283" name="Rectangle 2"/>
          <p:cNvSpPr>
            <a:spLocks noGrp="1" noChangeArrowheads="1"/>
          </p:cNvSpPr>
          <p:nvPr>
            <p:ph type="title"/>
          </p:nvPr>
        </p:nvSpPr>
        <p:spPr>
          <a:xfrm>
            <a:off x="685800" y="381000"/>
            <a:ext cx="7772400" cy="1143000"/>
          </a:xfrm>
        </p:spPr>
        <p:txBody>
          <a:bodyPr/>
          <a:lstStyle/>
          <a:p>
            <a:pPr eaLnBrk="1" hangingPunct="1"/>
            <a:r>
              <a:rPr lang="en-US"/>
              <a:t>Botnet Examples</a:t>
            </a:r>
          </a:p>
        </p:txBody>
      </p:sp>
      <p:sp>
        <p:nvSpPr>
          <p:cNvPr id="97284" name="Rectangle 3"/>
          <p:cNvSpPr>
            <a:spLocks noGrp="1" noChangeArrowheads="1"/>
          </p:cNvSpPr>
          <p:nvPr>
            <p:ph type="body" idx="1"/>
          </p:nvPr>
        </p:nvSpPr>
        <p:spPr>
          <a:xfrm>
            <a:off x="685800" y="1524000"/>
            <a:ext cx="7772400" cy="4419600"/>
          </a:xfrm>
        </p:spPr>
        <p:txBody>
          <a:bodyPr/>
          <a:lstStyle/>
          <a:p>
            <a:pPr eaLnBrk="1" hangingPunct="1">
              <a:lnSpc>
                <a:spcPct val="90000"/>
              </a:lnSpc>
              <a:spcAft>
                <a:spcPts val="600"/>
              </a:spcAft>
            </a:pPr>
            <a:r>
              <a:rPr lang="en-US" sz="2800"/>
              <a:t>XtremBot </a:t>
            </a:r>
          </a:p>
          <a:p>
            <a:pPr lvl="1" eaLnBrk="1" hangingPunct="1">
              <a:lnSpc>
                <a:spcPct val="90000"/>
              </a:lnSpc>
              <a:spcAft>
                <a:spcPts val="600"/>
              </a:spcAft>
            </a:pPr>
            <a:r>
              <a:rPr lang="en-US" sz="2400"/>
              <a:t>Similar bots: Agobot, Forbot, Phatbot </a:t>
            </a:r>
          </a:p>
          <a:p>
            <a:pPr lvl="1" eaLnBrk="1" hangingPunct="1">
              <a:lnSpc>
                <a:spcPct val="90000"/>
              </a:lnSpc>
              <a:spcAft>
                <a:spcPts val="600"/>
              </a:spcAft>
            </a:pPr>
            <a:r>
              <a:rPr lang="en-US" sz="2400"/>
              <a:t>Highly modular, easily modified</a:t>
            </a:r>
          </a:p>
          <a:p>
            <a:pPr lvl="1" eaLnBrk="1" hangingPunct="1">
              <a:lnSpc>
                <a:spcPct val="90000"/>
              </a:lnSpc>
              <a:spcAft>
                <a:spcPts val="600"/>
              </a:spcAft>
            </a:pPr>
            <a:r>
              <a:rPr lang="en-US" sz="2400"/>
              <a:t>Source code readily available (GPL license)</a:t>
            </a:r>
          </a:p>
          <a:p>
            <a:pPr eaLnBrk="1" hangingPunct="1">
              <a:lnSpc>
                <a:spcPct val="90000"/>
              </a:lnSpc>
              <a:spcAft>
                <a:spcPts val="600"/>
              </a:spcAft>
            </a:pPr>
            <a:r>
              <a:rPr lang="en-US" sz="2800"/>
              <a:t>UrXbot</a:t>
            </a:r>
          </a:p>
          <a:p>
            <a:pPr lvl="1" eaLnBrk="1" hangingPunct="1">
              <a:lnSpc>
                <a:spcPct val="90000"/>
              </a:lnSpc>
              <a:spcAft>
                <a:spcPts val="600"/>
              </a:spcAft>
            </a:pPr>
            <a:r>
              <a:rPr lang="en-US" sz="2400"/>
              <a:t>Similar bots: SDBot, UrBot, Rbot</a:t>
            </a:r>
          </a:p>
          <a:p>
            <a:pPr lvl="1" eaLnBrk="1" hangingPunct="1">
              <a:lnSpc>
                <a:spcPct val="90000"/>
              </a:lnSpc>
              <a:spcAft>
                <a:spcPts val="600"/>
              </a:spcAft>
            </a:pPr>
            <a:r>
              <a:rPr lang="en-US" sz="2400"/>
              <a:t>Less sophisticated than XtremBot type</a:t>
            </a:r>
          </a:p>
          <a:p>
            <a:pPr eaLnBrk="1" hangingPunct="1">
              <a:lnSpc>
                <a:spcPct val="90000"/>
              </a:lnSpc>
              <a:spcAft>
                <a:spcPts val="600"/>
              </a:spcAft>
            </a:pPr>
            <a:r>
              <a:rPr lang="en-US" sz="2800"/>
              <a:t>GT-Bots and mIRC-based bots</a:t>
            </a:r>
          </a:p>
          <a:p>
            <a:pPr lvl="1" eaLnBrk="1" hangingPunct="1">
              <a:lnSpc>
                <a:spcPct val="90000"/>
              </a:lnSpc>
              <a:spcAft>
                <a:spcPts val="600"/>
              </a:spcAft>
            </a:pPr>
            <a:r>
              <a:rPr lang="en-US" sz="2400"/>
              <a:t>mIRC is common IRC client for Windows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F652AEF-6409-E14F-B9DA-02DA541A21E8}" type="slidenum">
              <a:rPr lang="en-US" smtClean="0">
                <a:latin typeface="Times New Roman" charset="0"/>
              </a:rPr>
              <a:pPr/>
              <a:t>86</a:t>
            </a:fld>
            <a:endParaRPr lang="en-US" smtClean="0">
              <a:latin typeface="Times New Roman" charset="0"/>
            </a:endParaRPr>
          </a:p>
        </p:txBody>
      </p:sp>
      <p:sp>
        <p:nvSpPr>
          <p:cNvPr id="98307" name="Rectangle 2"/>
          <p:cNvSpPr>
            <a:spLocks noGrp="1" noChangeArrowheads="1"/>
          </p:cNvSpPr>
          <p:nvPr>
            <p:ph type="title"/>
          </p:nvPr>
        </p:nvSpPr>
        <p:spPr>
          <a:xfrm>
            <a:off x="685800" y="381000"/>
            <a:ext cx="7772400" cy="1143000"/>
          </a:xfrm>
        </p:spPr>
        <p:txBody>
          <a:bodyPr/>
          <a:lstStyle/>
          <a:p>
            <a:pPr eaLnBrk="1" hangingPunct="1"/>
            <a:r>
              <a:rPr lang="en-US" dirty="0" smtClean="0"/>
              <a:t>More </a:t>
            </a:r>
            <a:r>
              <a:rPr lang="en-US" dirty="0" err="1" smtClean="0"/>
              <a:t>Botnet</a:t>
            </a:r>
            <a:r>
              <a:rPr lang="en-US" dirty="0" smtClean="0"/>
              <a:t> Examples</a:t>
            </a:r>
          </a:p>
        </p:txBody>
      </p:sp>
      <p:sp>
        <p:nvSpPr>
          <p:cNvPr id="98308" name="Rectangle 3"/>
          <p:cNvSpPr>
            <a:spLocks noGrp="1" noChangeArrowheads="1"/>
          </p:cNvSpPr>
          <p:nvPr>
            <p:ph type="body" idx="1"/>
          </p:nvPr>
        </p:nvSpPr>
        <p:spPr>
          <a:xfrm>
            <a:off x="685800" y="1524000"/>
            <a:ext cx="7772400" cy="4419600"/>
          </a:xfrm>
        </p:spPr>
        <p:txBody>
          <a:bodyPr/>
          <a:lstStyle/>
          <a:p>
            <a:pPr eaLnBrk="1" hangingPunct="1">
              <a:lnSpc>
                <a:spcPct val="90000"/>
              </a:lnSpc>
              <a:spcAft>
                <a:spcPts val="600"/>
              </a:spcAft>
            </a:pPr>
            <a:r>
              <a:rPr lang="en-US" sz="2800" smtClean="0"/>
              <a:t>Mariposa </a:t>
            </a:r>
          </a:p>
          <a:p>
            <a:pPr lvl="1" eaLnBrk="1" hangingPunct="1">
              <a:lnSpc>
                <a:spcPct val="90000"/>
              </a:lnSpc>
              <a:spcAft>
                <a:spcPts val="600"/>
              </a:spcAft>
            </a:pPr>
            <a:r>
              <a:rPr lang="en-US" sz="2400" smtClean="0"/>
              <a:t>Used to steal credit card info</a:t>
            </a:r>
          </a:p>
          <a:p>
            <a:pPr lvl="1" eaLnBrk="1" hangingPunct="1">
              <a:lnSpc>
                <a:spcPct val="90000"/>
              </a:lnSpc>
              <a:spcAft>
                <a:spcPts val="600"/>
              </a:spcAft>
            </a:pPr>
            <a:r>
              <a:rPr lang="en-US" sz="2400" smtClean="0"/>
              <a:t>Creator arrested in July 2010</a:t>
            </a:r>
          </a:p>
          <a:p>
            <a:pPr eaLnBrk="1" hangingPunct="1">
              <a:lnSpc>
                <a:spcPct val="90000"/>
              </a:lnSpc>
              <a:spcAft>
                <a:spcPts val="600"/>
              </a:spcAft>
            </a:pPr>
            <a:r>
              <a:rPr lang="en-US" sz="2800" smtClean="0"/>
              <a:t>Conficker</a:t>
            </a:r>
          </a:p>
          <a:p>
            <a:pPr lvl="1" eaLnBrk="1" hangingPunct="1">
              <a:lnSpc>
                <a:spcPct val="90000"/>
              </a:lnSpc>
              <a:spcAft>
                <a:spcPts val="600"/>
              </a:spcAft>
            </a:pPr>
            <a:r>
              <a:rPr lang="en-US" sz="2400" smtClean="0"/>
              <a:t>Estimated 10M infected hosts (2009)</a:t>
            </a:r>
          </a:p>
          <a:p>
            <a:pPr eaLnBrk="1" hangingPunct="1">
              <a:lnSpc>
                <a:spcPct val="90000"/>
              </a:lnSpc>
              <a:spcAft>
                <a:spcPts val="600"/>
              </a:spcAft>
            </a:pPr>
            <a:r>
              <a:rPr lang="en-US" sz="2800" smtClean="0"/>
              <a:t>Kraken</a:t>
            </a:r>
          </a:p>
          <a:p>
            <a:pPr lvl="1" eaLnBrk="1" hangingPunct="1">
              <a:lnSpc>
                <a:spcPct val="90000"/>
              </a:lnSpc>
              <a:spcAft>
                <a:spcPts val="600"/>
              </a:spcAft>
            </a:pPr>
            <a:r>
              <a:rPr lang="en-US" sz="2400" smtClean="0"/>
              <a:t>Largest as of 2008 (400,000 infections)</a:t>
            </a:r>
          </a:p>
          <a:p>
            <a:pPr eaLnBrk="1" hangingPunct="1">
              <a:lnSpc>
                <a:spcPct val="90000"/>
              </a:lnSpc>
              <a:spcAft>
                <a:spcPts val="600"/>
              </a:spcAft>
            </a:pPr>
            <a:r>
              <a:rPr lang="en-US" sz="2800" smtClean="0"/>
              <a:t>Srizbi</a:t>
            </a:r>
          </a:p>
          <a:p>
            <a:pPr lvl="1" eaLnBrk="1" hangingPunct="1">
              <a:lnSpc>
                <a:spcPct val="90000"/>
              </a:lnSpc>
              <a:spcAft>
                <a:spcPts val="600"/>
              </a:spcAft>
            </a:pPr>
            <a:r>
              <a:rPr lang="en-US" sz="2400" smtClean="0"/>
              <a:t>For spam, one of largest as of 2008</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21BFE700-FF22-D149-B186-2E09BCBDEA75}" type="slidenum">
              <a:rPr lang="en-US" smtClean="0">
                <a:latin typeface="Times New Roman" charset="0"/>
              </a:rPr>
              <a:pPr/>
              <a:t>87</a:t>
            </a:fld>
            <a:endParaRPr lang="en-US" smtClean="0">
              <a:latin typeface="Times New Roman" charset="0"/>
            </a:endParaRPr>
          </a:p>
        </p:txBody>
      </p:sp>
      <p:sp>
        <p:nvSpPr>
          <p:cNvPr id="99331" name="Rectangle 2"/>
          <p:cNvSpPr>
            <a:spLocks noGrp="1" noChangeArrowheads="1"/>
          </p:cNvSpPr>
          <p:nvPr>
            <p:ph type="title"/>
          </p:nvPr>
        </p:nvSpPr>
        <p:spPr>
          <a:xfrm>
            <a:off x="533400" y="381000"/>
            <a:ext cx="8077200" cy="1219200"/>
          </a:xfrm>
        </p:spPr>
        <p:txBody>
          <a:bodyPr/>
          <a:lstStyle/>
          <a:p>
            <a:pPr eaLnBrk="1" hangingPunct="1"/>
            <a:r>
              <a:rPr lang="en-US"/>
              <a:t>Computer Infections</a:t>
            </a:r>
          </a:p>
        </p:txBody>
      </p:sp>
      <p:sp>
        <p:nvSpPr>
          <p:cNvPr id="99332" name="Rectangle 3"/>
          <p:cNvSpPr>
            <a:spLocks noGrp="1" noChangeArrowheads="1"/>
          </p:cNvSpPr>
          <p:nvPr>
            <p:ph type="body" idx="1"/>
          </p:nvPr>
        </p:nvSpPr>
        <p:spPr>
          <a:xfrm>
            <a:off x="685800" y="1600200"/>
            <a:ext cx="8001000" cy="4572000"/>
          </a:xfrm>
        </p:spPr>
        <p:txBody>
          <a:bodyPr/>
          <a:lstStyle/>
          <a:p>
            <a:pPr eaLnBrk="1" hangingPunct="1">
              <a:lnSpc>
                <a:spcPct val="95000"/>
              </a:lnSpc>
              <a:spcAft>
                <a:spcPts val="600"/>
              </a:spcAft>
            </a:pPr>
            <a:r>
              <a:rPr lang="en-US" sz="2800" dirty="0"/>
              <a:t>Analogies are made between computer viruses/worms and biological diseases</a:t>
            </a:r>
          </a:p>
          <a:p>
            <a:pPr eaLnBrk="1" hangingPunct="1">
              <a:lnSpc>
                <a:spcPct val="95000"/>
              </a:lnSpc>
              <a:spcAft>
                <a:spcPts val="600"/>
              </a:spcAft>
            </a:pPr>
            <a:r>
              <a:rPr lang="en-US" sz="2800" dirty="0"/>
              <a:t>There are differences</a:t>
            </a:r>
          </a:p>
          <a:p>
            <a:pPr lvl="1" eaLnBrk="1" hangingPunct="1">
              <a:lnSpc>
                <a:spcPct val="95000"/>
              </a:lnSpc>
              <a:spcAft>
                <a:spcPts val="600"/>
              </a:spcAft>
            </a:pPr>
            <a:r>
              <a:rPr lang="en-US" sz="2400" dirty="0"/>
              <a:t>Computer infections are much quicker</a:t>
            </a:r>
          </a:p>
          <a:p>
            <a:pPr lvl="1" eaLnBrk="1" hangingPunct="1">
              <a:lnSpc>
                <a:spcPct val="95000"/>
              </a:lnSpc>
              <a:spcAft>
                <a:spcPts val="600"/>
              </a:spcAft>
            </a:pPr>
            <a:r>
              <a:rPr lang="en-US" sz="2400" dirty="0"/>
              <a:t>Ability to intervene in computer outbreak is more limited (vaccination?)</a:t>
            </a:r>
          </a:p>
          <a:p>
            <a:pPr lvl="1" eaLnBrk="1" hangingPunct="1">
              <a:lnSpc>
                <a:spcPct val="95000"/>
              </a:lnSpc>
              <a:spcAft>
                <a:spcPts val="600"/>
              </a:spcAft>
            </a:pPr>
            <a:r>
              <a:rPr lang="en-US" sz="2400" dirty="0"/>
              <a:t>Bio disease models often not applicable</a:t>
            </a:r>
          </a:p>
          <a:p>
            <a:pPr lvl="1" eaLnBrk="1" hangingPunct="1">
              <a:lnSpc>
                <a:spcPct val="95000"/>
              </a:lnSpc>
              <a:spcAft>
                <a:spcPts val="600"/>
              </a:spcAft>
            </a:pPr>
            <a:r>
              <a:rPr lang="en-US" sz="2400" dirty="0"/>
              <a:t>“Distance” almost meaningless on Internet</a:t>
            </a:r>
          </a:p>
          <a:p>
            <a:pPr eaLnBrk="1" hangingPunct="1">
              <a:lnSpc>
                <a:spcPct val="95000"/>
              </a:lnSpc>
              <a:spcAft>
                <a:spcPts val="600"/>
              </a:spcAft>
            </a:pPr>
            <a:r>
              <a:rPr lang="en-US" sz="2800" dirty="0"/>
              <a:t>But there are some similarities</a:t>
            </a:r>
            <a:r>
              <a:rPr lang="en-US" sz="2800" dirty="0" smtClean="0"/>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DCBD357-BC82-A94E-9D95-B35F2E810D5B}" type="slidenum">
              <a:rPr lang="en-US" smtClean="0">
                <a:latin typeface="Times New Roman" charset="0"/>
              </a:rPr>
              <a:pPr/>
              <a:t>88</a:t>
            </a:fld>
            <a:endParaRPr lang="en-US" smtClean="0">
              <a:latin typeface="Times New Roman" charset="0"/>
            </a:endParaRPr>
          </a:p>
        </p:txBody>
      </p:sp>
      <p:sp>
        <p:nvSpPr>
          <p:cNvPr id="100355" name="Rectangle 2"/>
          <p:cNvSpPr>
            <a:spLocks noGrp="1" noChangeArrowheads="1"/>
          </p:cNvSpPr>
          <p:nvPr>
            <p:ph type="title"/>
          </p:nvPr>
        </p:nvSpPr>
        <p:spPr>
          <a:xfrm>
            <a:off x="533400" y="228600"/>
            <a:ext cx="8077200" cy="1219200"/>
          </a:xfrm>
        </p:spPr>
        <p:txBody>
          <a:bodyPr/>
          <a:lstStyle/>
          <a:p>
            <a:pPr eaLnBrk="1" hangingPunct="1"/>
            <a:r>
              <a:rPr lang="en-US"/>
              <a:t>Computer Infections</a:t>
            </a:r>
          </a:p>
        </p:txBody>
      </p:sp>
      <p:sp>
        <p:nvSpPr>
          <p:cNvPr id="100356" name="Rectangle 3"/>
          <p:cNvSpPr>
            <a:spLocks noGrp="1" noChangeArrowheads="1"/>
          </p:cNvSpPr>
          <p:nvPr>
            <p:ph type="body" idx="1"/>
          </p:nvPr>
        </p:nvSpPr>
        <p:spPr>
          <a:xfrm>
            <a:off x="685800" y="1447800"/>
            <a:ext cx="8153400" cy="4648200"/>
          </a:xfrm>
        </p:spPr>
        <p:txBody>
          <a:bodyPr/>
          <a:lstStyle/>
          <a:p>
            <a:pPr eaLnBrk="1" hangingPunct="1">
              <a:lnSpc>
                <a:spcPct val="90000"/>
              </a:lnSpc>
              <a:spcAft>
                <a:spcPts val="0"/>
              </a:spcAft>
            </a:pPr>
            <a:r>
              <a:rPr lang="en-US" sz="2800" dirty="0"/>
              <a:t>Cyber “diseases” </a:t>
            </a:r>
            <a:r>
              <a:rPr lang="en-US" sz="2800" dirty="0" err="1"/>
              <a:t>vs</a:t>
            </a:r>
            <a:r>
              <a:rPr lang="en-US" sz="2800" dirty="0"/>
              <a:t> biological diseases</a:t>
            </a:r>
          </a:p>
          <a:p>
            <a:pPr eaLnBrk="1" hangingPunct="1">
              <a:lnSpc>
                <a:spcPct val="90000"/>
              </a:lnSpc>
              <a:spcAft>
                <a:spcPts val="0"/>
              </a:spcAft>
            </a:pPr>
            <a:r>
              <a:rPr lang="en-US" sz="2800" dirty="0"/>
              <a:t>One similarity</a:t>
            </a:r>
          </a:p>
          <a:p>
            <a:pPr lvl="1" eaLnBrk="1" hangingPunct="1">
              <a:lnSpc>
                <a:spcPct val="90000"/>
              </a:lnSpc>
              <a:spcAft>
                <a:spcPts val="0"/>
              </a:spcAft>
            </a:pPr>
            <a:r>
              <a:rPr lang="en-US" sz="2400" dirty="0"/>
              <a:t>In nature, too few susceptible individuals and disease will die out</a:t>
            </a:r>
          </a:p>
          <a:p>
            <a:pPr lvl="1" eaLnBrk="1" hangingPunct="1">
              <a:lnSpc>
                <a:spcPct val="90000"/>
              </a:lnSpc>
              <a:spcAft>
                <a:spcPts val="0"/>
              </a:spcAft>
            </a:pPr>
            <a:r>
              <a:rPr lang="en-US" sz="2400" dirty="0"/>
              <a:t>In the Internet, too few susceptible systems and worm might fail to take hold</a:t>
            </a:r>
          </a:p>
          <a:p>
            <a:pPr eaLnBrk="1" hangingPunct="1">
              <a:lnSpc>
                <a:spcPct val="90000"/>
              </a:lnSpc>
              <a:spcAft>
                <a:spcPts val="0"/>
              </a:spcAft>
            </a:pPr>
            <a:r>
              <a:rPr lang="en-US" sz="2800" dirty="0"/>
              <a:t>One difference</a:t>
            </a:r>
          </a:p>
          <a:p>
            <a:pPr lvl="1" eaLnBrk="1" hangingPunct="1">
              <a:lnSpc>
                <a:spcPct val="90000"/>
              </a:lnSpc>
              <a:spcAft>
                <a:spcPts val="0"/>
              </a:spcAft>
            </a:pPr>
            <a:r>
              <a:rPr lang="en-US" sz="2400" dirty="0"/>
              <a:t>In nature, diseases attack more-or-less at random</a:t>
            </a:r>
          </a:p>
          <a:p>
            <a:pPr lvl="1" eaLnBrk="1" hangingPunct="1">
              <a:lnSpc>
                <a:spcPct val="90000"/>
              </a:lnSpc>
              <a:spcAft>
                <a:spcPts val="0"/>
              </a:spcAft>
            </a:pPr>
            <a:r>
              <a:rPr lang="en-US" sz="2400" dirty="0"/>
              <a:t>Cyber attackers select most “desirable” targets</a:t>
            </a:r>
          </a:p>
          <a:p>
            <a:pPr lvl="1" eaLnBrk="1" hangingPunct="1">
              <a:lnSpc>
                <a:spcPct val="90000"/>
              </a:lnSpc>
              <a:spcAft>
                <a:spcPts val="0"/>
              </a:spcAft>
            </a:pPr>
            <a:r>
              <a:rPr lang="en-US" sz="2400" dirty="0"/>
              <a:t>Cyber attacks are more focused and </a:t>
            </a:r>
            <a:r>
              <a:rPr lang="en-US" sz="2400" dirty="0" smtClean="0"/>
              <a:t>damaging</a:t>
            </a:r>
          </a:p>
          <a:p>
            <a:pPr eaLnBrk="1" hangingPunct="1">
              <a:lnSpc>
                <a:spcPct val="90000"/>
              </a:lnSpc>
              <a:spcAft>
                <a:spcPts val="0"/>
              </a:spcAft>
            </a:pPr>
            <a:r>
              <a:rPr lang="en-US" sz="2800" dirty="0" smtClean="0"/>
              <a:t>Mobile devices an interesting hybrid case</a:t>
            </a:r>
            <a:endParaRPr lang="en-US" sz="28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9BC4AB8-BC8D-644E-B4EC-01BB6722EB45}" type="slidenum">
              <a:rPr lang="en-US" smtClean="0">
                <a:latin typeface="Times New Roman" charset="0"/>
              </a:rPr>
              <a:pPr/>
              <a:t>89</a:t>
            </a:fld>
            <a:endParaRPr lang="en-US" smtClean="0">
              <a:latin typeface="Times New Roman" charset="0"/>
            </a:endParaRPr>
          </a:p>
        </p:txBody>
      </p:sp>
      <p:sp>
        <p:nvSpPr>
          <p:cNvPr id="101379" name="Rectangle 4"/>
          <p:cNvSpPr>
            <a:spLocks noChangeArrowheads="1"/>
          </p:cNvSpPr>
          <p:nvPr/>
        </p:nvSpPr>
        <p:spPr bwMode="auto">
          <a:xfrm>
            <a:off x="3200400" y="5105400"/>
            <a:ext cx="1371600" cy="457200"/>
          </a:xfrm>
          <a:prstGeom prst="rect">
            <a:avLst/>
          </a:prstGeom>
          <a:solidFill>
            <a:schemeClr val="tx2"/>
          </a:solidFill>
          <a:ln w="9525">
            <a:solidFill>
              <a:schemeClr val="tx1"/>
            </a:solidFill>
            <a:miter lim="800000"/>
            <a:headEnd/>
            <a:tailEnd/>
          </a:ln>
        </p:spPr>
        <p:txBody>
          <a:bodyPr wrap="none" anchor="ctr">
            <a:prstTxWarp prst="textNoShape">
              <a:avLst/>
            </a:prstTxWarp>
          </a:bodyPr>
          <a:lstStyle/>
          <a:p>
            <a:endParaRPr lang="en-US"/>
          </a:p>
        </p:txBody>
      </p:sp>
      <p:sp>
        <p:nvSpPr>
          <p:cNvPr id="101380" name="Rectangle 2"/>
          <p:cNvSpPr>
            <a:spLocks noGrp="1" noChangeArrowheads="1"/>
          </p:cNvSpPr>
          <p:nvPr>
            <p:ph type="title"/>
          </p:nvPr>
        </p:nvSpPr>
        <p:spPr/>
        <p:txBody>
          <a:bodyPr/>
          <a:lstStyle/>
          <a:p>
            <a:pPr eaLnBrk="1" hangingPunct="1"/>
            <a:r>
              <a:rPr lang="en-US"/>
              <a:t>Future Malware Detection?</a:t>
            </a:r>
          </a:p>
        </p:txBody>
      </p:sp>
      <p:sp>
        <p:nvSpPr>
          <p:cNvPr id="101381" name="Rectangle 3"/>
          <p:cNvSpPr>
            <a:spLocks noGrp="1" noChangeArrowheads="1"/>
          </p:cNvSpPr>
          <p:nvPr>
            <p:ph type="body" idx="1"/>
          </p:nvPr>
        </p:nvSpPr>
        <p:spPr/>
        <p:txBody>
          <a:bodyPr/>
          <a:lstStyle/>
          <a:p>
            <a:pPr eaLnBrk="1" hangingPunct="1">
              <a:spcAft>
                <a:spcPts val="600"/>
              </a:spcAft>
            </a:pPr>
            <a:r>
              <a:rPr lang="en-US" sz="2800" dirty="0" smtClean="0"/>
              <a:t>Malware today far outnumbers </a:t>
            </a:r>
            <a:r>
              <a:rPr lang="en-US" sz="2800" dirty="0"/>
              <a:t>“</a:t>
            </a:r>
            <a:r>
              <a:rPr lang="en-US" sz="2800" dirty="0" err="1"/>
              <a:t>goodware</a:t>
            </a:r>
            <a:r>
              <a:rPr lang="en-US" sz="2800" dirty="0"/>
              <a:t>”</a:t>
            </a:r>
          </a:p>
          <a:p>
            <a:pPr lvl="1" eaLnBrk="1" hangingPunct="1">
              <a:spcAft>
                <a:spcPts val="600"/>
              </a:spcAft>
            </a:pPr>
            <a:r>
              <a:rPr lang="en-US" sz="2400" dirty="0"/>
              <a:t>Metamorphic copies of existing malware</a:t>
            </a:r>
          </a:p>
          <a:p>
            <a:pPr lvl="1" eaLnBrk="1" hangingPunct="1">
              <a:spcAft>
                <a:spcPts val="600"/>
              </a:spcAft>
            </a:pPr>
            <a:r>
              <a:rPr lang="en-US" sz="2400" dirty="0"/>
              <a:t>Many</a:t>
            </a:r>
            <a:r>
              <a:rPr lang="en-US" sz="2400" dirty="0" smtClean="0"/>
              <a:t> virus </a:t>
            </a:r>
            <a:r>
              <a:rPr lang="en-US" sz="2400" dirty="0"/>
              <a:t>toolkits available</a:t>
            </a:r>
          </a:p>
          <a:p>
            <a:pPr lvl="1" eaLnBrk="1" hangingPunct="1">
              <a:spcAft>
                <a:spcPts val="600"/>
              </a:spcAft>
            </a:pPr>
            <a:r>
              <a:rPr lang="en-US" sz="2400" dirty="0" smtClean="0"/>
              <a:t>Trudy can recycle </a:t>
            </a:r>
            <a:r>
              <a:rPr lang="en-US" sz="2400" dirty="0"/>
              <a:t>old viruses,</a:t>
            </a:r>
            <a:r>
              <a:rPr lang="en-US" sz="2400" dirty="0" smtClean="0"/>
              <a:t> new signatures</a:t>
            </a:r>
          </a:p>
          <a:p>
            <a:pPr eaLnBrk="1" hangingPunct="1">
              <a:spcAft>
                <a:spcPts val="600"/>
              </a:spcAft>
            </a:pPr>
            <a:r>
              <a:rPr lang="en-US" sz="2800" dirty="0" smtClean="0"/>
              <a:t>So, may </a:t>
            </a:r>
            <a:r>
              <a:rPr lang="en-US" sz="2800" dirty="0"/>
              <a:t>be better to “detect” good code</a:t>
            </a:r>
          </a:p>
          <a:p>
            <a:pPr lvl="1" eaLnBrk="1" hangingPunct="1">
              <a:spcAft>
                <a:spcPts val="600"/>
              </a:spcAft>
            </a:pPr>
            <a:r>
              <a:rPr lang="en-US" sz="2400" dirty="0"/>
              <a:t>If code  not on</a:t>
            </a:r>
            <a:r>
              <a:rPr lang="en-US" sz="2400" dirty="0" smtClean="0"/>
              <a:t> approved </a:t>
            </a:r>
            <a:r>
              <a:rPr lang="en-US" sz="2400" dirty="0"/>
              <a:t>list, assume it’s bad</a:t>
            </a:r>
          </a:p>
          <a:p>
            <a:pPr lvl="1" eaLnBrk="1" hangingPunct="1">
              <a:spcAft>
                <a:spcPts val="600"/>
              </a:spcAft>
            </a:pPr>
            <a:r>
              <a:rPr lang="en-US" sz="2400" dirty="0"/>
              <a:t>That is, use </a:t>
            </a:r>
            <a:r>
              <a:rPr lang="en-US" sz="2400" b="1" dirty="0" err="1">
                <a:solidFill>
                  <a:schemeClr val="bg1"/>
                </a:solidFill>
              </a:rPr>
              <a:t>whitelist</a:t>
            </a:r>
            <a:r>
              <a:rPr lang="en-US" sz="2400" dirty="0"/>
              <a:t> instead of </a:t>
            </a:r>
            <a:r>
              <a:rPr lang="en-US" sz="2400" b="1" dirty="0"/>
              <a:t>blacklist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C69E5EF-1409-6046-9773-6ED16E2263C4}" type="slidenum">
              <a:rPr lang="en-US" smtClean="0">
                <a:latin typeface="Times New Roman" charset="0"/>
              </a:rPr>
              <a:pPr/>
              <a:t>9</a:t>
            </a:fld>
            <a:endParaRPr lang="en-US" smtClean="0">
              <a:latin typeface="Times New Roman" charset="0"/>
            </a:endParaRPr>
          </a:p>
        </p:txBody>
      </p:sp>
      <p:sp>
        <p:nvSpPr>
          <p:cNvPr id="21507" name="Rectangle 2"/>
          <p:cNvSpPr>
            <a:spLocks noGrp="1" noChangeArrowheads="1"/>
          </p:cNvSpPr>
          <p:nvPr>
            <p:ph type="title"/>
          </p:nvPr>
        </p:nvSpPr>
        <p:spPr/>
        <p:txBody>
          <a:bodyPr/>
          <a:lstStyle/>
          <a:p>
            <a:pPr eaLnBrk="1" hangingPunct="1"/>
            <a:r>
              <a:rPr lang="en-US"/>
              <a:t>Program Flaws</a:t>
            </a:r>
          </a:p>
        </p:txBody>
      </p:sp>
      <p:sp>
        <p:nvSpPr>
          <p:cNvPr id="21508" name="Rectangle 3"/>
          <p:cNvSpPr>
            <a:spLocks noGrp="1" noChangeArrowheads="1"/>
          </p:cNvSpPr>
          <p:nvPr>
            <p:ph type="body" idx="1"/>
          </p:nvPr>
        </p:nvSpPr>
        <p:spPr>
          <a:xfrm>
            <a:off x="685800" y="1828800"/>
            <a:ext cx="7772400" cy="3429000"/>
          </a:xfrm>
        </p:spPr>
        <p:txBody>
          <a:bodyPr/>
          <a:lstStyle/>
          <a:p>
            <a:pPr eaLnBrk="1" hangingPunct="1">
              <a:lnSpc>
                <a:spcPct val="90000"/>
              </a:lnSpc>
              <a:spcAft>
                <a:spcPts val="600"/>
              </a:spcAft>
            </a:pPr>
            <a:r>
              <a:rPr lang="en-US" sz="2800"/>
              <a:t>An </a:t>
            </a:r>
            <a:r>
              <a:rPr lang="en-US" sz="2800" b="1">
                <a:solidFill>
                  <a:schemeClr val="accent2"/>
                </a:solidFill>
              </a:rPr>
              <a:t>error</a:t>
            </a:r>
            <a:r>
              <a:rPr lang="en-US" sz="2800"/>
              <a:t> is a programming mistake</a:t>
            </a:r>
          </a:p>
          <a:p>
            <a:pPr lvl="1" eaLnBrk="1" hangingPunct="1">
              <a:lnSpc>
                <a:spcPct val="90000"/>
              </a:lnSpc>
              <a:spcAft>
                <a:spcPts val="600"/>
              </a:spcAft>
            </a:pPr>
            <a:r>
              <a:rPr lang="en-US" sz="2400"/>
              <a:t>To err is human</a:t>
            </a:r>
          </a:p>
          <a:p>
            <a:pPr eaLnBrk="1" hangingPunct="1">
              <a:lnSpc>
                <a:spcPct val="90000"/>
              </a:lnSpc>
              <a:spcAft>
                <a:spcPts val="600"/>
              </a:spcAft>
            </a:pPr>
            <a:r>
              <a:rPr lang="en-US" sz="2800"/>
              <a:t>An error may lead to incorrect state: </a:t>
            </a:r>
            <a:r>
              <a:rPr lang="en-US" sz="2800" b="1">
                <a:solidFill>
                  <a:schemeClr val="accent2"/>
                </a:solidFill>
              </a:rPr>
              <a:t>fault</a:t>
            </a:r>
            <a:endParaRPr lang="en-US" sz="2800">
              <a:solidFill>
                <a:schemeClr val="accent2"/>
              </a:solidFill>
            </a:endParaRPr>
          </a:p>
          <a:p>
            <a:pPr lvl="1" eaLnBrk="1" hangingPunct="1">
              <a:lnSpc>
                <a:spcPct val="90000"/>
              </a:lnSpc>
              <a:spcAft>
                <a:spcPts val="600"/>
              </a:spcAft>
            </a:pPr>
            <a:r>
              <a:rPr lang="en-US" sz="2400"/>
              <a:t>A fault is internal to the program</a:t>
            </a:r>
          </a:p>
          <a:p>
            <a:pPr eaLnBrk="1" hangingPunct="1">
              <a:lnSpc>
                <a:spcPct val="90000"/>
              </a:lnSpc>
              <a:spcAft>
                <a:spcPts val="600"/>
              </a:spcAft>
            </a:pPr>
            <a:r>
              <a:rPr lang="en-US" sz="2800"/>
              <a:t>A fault may lead to a </a:t>
            </a:r>
            <a:r>
              <a:rPr lang="en-US" sz="2800" b="1">
                <a:solidFill>
                  <a:schemeClr val="accent2"/>
                </a:solidFill>
              </a:rPr>
              <a:t>failure</a:t>
            </a:r>
            <a:r>
              <a:rPr lang="en-US" sz="2800"/>
              <a:t>, where a system departs from its expected behavior</a:t>
            </a:r>
          </a:p>
          <a:p>
            <a:pPr lvl="1" eaLnBrk="1" hangingPunct="1">
              <a:lnSpc>
                <a:spcPct val="90000"/>
              </a:lnSpc>
              <a:spcAft>
                <a:spcPts val="600"/>
              </a:spcAft>
            </a:pPr>
            <a:r>
              <a:rPr lang="en-US" sz="2400"/>
              <a:t>A failure is externally observable</a:t>
            </a:r>
          </a:p>
        </p:txBody>
      </p:sp>
      <p:sp>
        <p:nvSpPr>
          <p:cNvPr id="141316" name="Rectangle 4"/>
          <p:cNvSpPr>
            <a:spLocks noChangeArrowheads="1"/>
          </p:cNvSpPr>
          <p:nvPr/>
        </p:nvSpPr>
        <p:spPr bwMode="auto">
          <a:xfrm>
            <a:off x="998538" y="5502275"/>
            <a:ext cx="954087"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error</a:t>
            </a:r>
          </a:p>
        </p:txBody>
      </p:sp>
      <p:sp>
        <p:nvSpPr>
          <p:cNvPr id="141317" name="Rectangle 5"/>
          <p:cNvSpPr>
            <a:spLocks noChangeArrowheads="1"/>
          </p:cNvSpPr>
          <p:nvPr/>
        </p:nvSpPr>
        <p:spPr bwMode="auto">
          <a:xfrm>
            <a:off x="3886200" y="5487988"/>
            <a:ext cx="893763"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fault</a:t>
            </a:r>
          </a:p>
        </p:txBody>
      </p:sp>
      <p:sp>
        <p:nvSpPr>
          <p:cNvPr id="141318" name="Rectangle 6"/>
          <p:cNvSpPr>
            <a:spLocks noChangeArrowheads="1"/>
          </p:cNvSpPr>
          <p:nvPr/>
        </p:nvSpPr>
        <p:spPr bwMode="auto">
          <a:xfrm>
            <a:off x="6696075" y="5487988"/>
            <a:ext cx="1152525"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failure</a:t>
            </a:r>
          </a:p>
        </p:txBody>
      </p:sp>
      <p:sp>
        <p:nvSpPr>
          <p:cNvPr id="141319" name="Line 7"/>
          <p:cNvSpPr>
            <a:spLocks noChangeShapeType="1"/>
          </p:cNvSpPr>
          <p:nvPr/>
        </p:nvSpPr>
        <p:spPr bwMode="auto">
          <a:xfrm>
            <a:off x="1981200" y="5776913"/>
            <a:ext cx="1905000" cy="0"/>
          </a:xfrm>
          <a:prstGeom prst="line">
            <a:avLst/>
          </a:prstGeom>
          <a:noFill/>
          <a:ln w="50800">
            <a:solidFill>
              <a:srgbClr val="FF0000"/>
            </a:solidFill>
            <a:round/>
            <a:headEnd/>
            <a:tailEnd type="triangle" w="med" len="med"/>
          </a:ln>
        </p:spPr>
        <p:txBody>
          <a:bodyPr wrap="none" anchor="ctr">
            <a:prstTxWarp prst="textNoShape">
              <a:avLst/>
            </a:prstTxWarp>
          </a:bodyPr>
          <a:lstStyle/>
          <a:p>
            <a:endParaRPr lang="en-US"/>
          </a:p>
        </p:txBody>
      </p:sp>
      <p:sp>
        <p:nvSpPr>
          <p:cNvPr id="141320" name="Line 8"/>
          <p:cNvSpPr>
            <a:spLocks noChangeShapeType="1"/>
          </p:cNvSpPr>
          <p:nvPr/>
        </p:nvSpPr>
        <p:spPr bwMode="auto">
          <a:xfrm>
            <a:off x="4800600" y="5776913"/>
            <a:ext cx="1905000" cy="0"/>
          </a:xfrm>
          <a:prstGeom prst="line">
            <a:avLst/>
          </a:prstGeom>
          <a:noFill/>
          <a:ln w="50800">
            <a:solidFill>
              <a:srgbClr val="FF0000"/>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6"/>
                                        </p:tgtEl>
                                        <p:attrNameLst>
                                          <p:attrName>style.visibility</p:attrName>
                                        </p:attrNameLst>
                                      </p:cBhvr>
                                      <p:to>
                                        <p:strVal val="visible"/>
                                      </p:to>
                                    </p:set>
                                  </p:childTnLst>
                                </p:cTn>
                              </p:par>
                            </p:childTnLst>
                          </p:cTn>
                        </p:par>
                        <p:par>
                          <p:cTn id="7" fill="hold">
                            <p:stCondLst>
                              <p:cond delay="500"/>
                            </p:stCondLst>
                            <p:childTnLst>
                              <p:par>
                                <p:cTn id="8" presetID="2" presetClass="entr" presetSubtype="8" fill="hold" grpId="0" nodeType="afterEffect">
                                  <p:stCondLst>
                                    <p:cond delay="0"/>
                                  </p:stCondLst>
                                  <p:childTnLst>
                                    <p:set>
                                      <p:cBhvr>
                                        <p:cTn id="9" dur="1" fill="hold">
                                          <p:stCondLst>
                                            <p:cond delay="0"/>
                                          </p:stCondLst>
                                        </p:cTn>
                                        <p:tgtEl>
                                          <p:spTgt spid="141319"/>
                                        </p:tgtEl>
                                        <p:attrNameLst>
                                          <p:attrName>style.visibility</p:attrName>
                                        </p:attrNameLst>
                                      </p:cBhvr>
                                      <p:to>
                                        <p:strVal val="visible"/>
                                      </p:to>
                                    </p:set>
                                    <p:anim calcmode="lin" valueType="num">
                                      <p:cBhvr additive="base">
                                        <p:cTn id="10" dur="500" fill="hold"/>
                                        <p:tgtEl>
                                          <p:spTgt spid="141319"/>
                                        </p:tgtEl>
                                        <p:attrNameLst>
                                          <p:attrName>ppt_x</p:attrName>
                                        </p:attrNameLst>
                                      </p:cBhvr>
                                      <p:tavLst>
                                        <p:tav tm="0">
                                          <p:val>
                                            <p:strVal val="0-#ppt_w/2"/>
                                          </p:val>
                                        </p:tav>
                                        <p:tav tm="100000">
                                          <p:val>
                                            <p:strVal val="#ppt_x"/>
                                          </p:val>
                                        </p:tav>
                                      </p:tavLst>
                                    </p:anim>
                                    <p:anim calcmode="lin" valueType="num">
                                      <p:cBhvr additive="base">
                                        <p:cTn id="11" dur="500" fill="hold"/>
                                        <p:tgtEl>
                                          <p:spTgt spid="1413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
                                            </p:cond>
                                          </p:stCondLst>
                                          <p:endCondLst>
                                            <p:cond evt="onStopAudio" delay="0">
                                              <p:tgtEl>
                                                <p:sldTgt/>
                                              </p:tgtEl>
                                            </p:cond>
                                          </p:endCondLst>
                                        </p:cTn>
                                        <p:tgtEl>
                                          <p:sndTgt r:embed="rId2" name="Arrow"/>
                                        </p:tgtEl>
                                      </p:cMediaNode>
                                    </p:audio>
                                  </p:sub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41317"/>
                                        </p:tgtEl>
                                        <p:attrNameLst>
                                          <p:attrName>style.visibility</p:attrName>
                                        </p:attrNameLst>
                                      </p:cBhvr>
                                      <p:to>
                                        <p:strVal val="visible"/>
                                      </p:to>
                                    </p:se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141320"/>
                                        </p:tgtEl>
                                        <p:attrNameLst>
                                          <p:attrName>style.visibility</p:attrName>
                                        </p:attrNameLst>
                                      </p:cBhvr>
                                      <p:to>
                                        <p:strVal val="visible"/>
                                      </p:to>
                                    </p:set>
                                    <p:anim calcmode="lin" valueType="num">
                                      <p:cBhvr additive="base">
                                        <p:cTn id="18" dur="500" fill="hold"/>
                                        <p:tgtEl>
                                          <p:spTgt spid="141320"/>
                                        </p:tgtEl>
                                        <p:attrNameLst>
                                          <p:attrName>ppt_x</p:attrName>
                                        </p:attrNameLst>
                                      </p:cBhvr>
                                      <p:tavLst>
                                        <p:tav tm="0">
                                          <p:val>
                                            <p:strVal val="0-#ppt_w/2"/>
                                          </p:val>
                                        </p:tav>
                                        <p:tav tm="100000">
                                          <p:val>
                                            <p:strVal val="#ppt_x"/>
                                          </p:val>
                                        </p:tav>
                                      </p:tavLst>
                                    </p:anim>
                                    <p:anim calcmode="lin" valueType="num">
                                      <p:cBhvr additive="base">
                                        <p:cTn id="19" dur="500" fill="hold"/>
                                        <p:tgtEl>
                                          <p:spTgt spid="1413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Arrow"/>
                                        </p:tgtEl>
                                      </p:cMediaNode>
                                    </p:audio>
                                  </p:sub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1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17" grpId="0" autoUpdateAnimBg="0"/>
      <p:bldP spid="141318" grpId="0" autoUpdateAnimBg="0"/>
      <p:bldP spid="141319" grpId="0" animBg="1"/>
      <p:bldP spid="14132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398E6A2-8C89-E441-BB0F-08CB55B646EA}" type="slidenum">
              <a:rPr lang="en-US" smtClean="0">
                <a:latin typeface="Times New Roman" charset="0"/>
              </a:rPr>
              <a:pPr/>
              <a:t>90</a:t>
            </a:fld>
            <a:endParaRPr lang="en-US" smtClean="0">
              <a:latin typeface="Times New Roman" charset="0"/>
            </a:endParaRPr>
          </a:p>
        </p:txBody>
      </p:sp>
      <p:sp>
        <p:nvSpPr>
          <p:cNvPr id="102403" name="Rectangle 2"/>
          <p:cNvSpPr>
            <a:spLocks noGrp="1" noChangeArrowheads="1"/>
          </p:cNvSpPr>
          <p:nvPr>
            <p:ph type="title"/>
          </p:nvPr>
        </p:nvSpPr>
        <p:spPr>
          <a:xfrm>
            <a:off x="1524000" y="1676400"/>
            <a:ext cx="6096000" cy="2971800"/>
          </a:xfrm>
        </p:spPr>
        <p:txBody>
          <a:bodyPr/>
          <a:lstStyle/>
          <a:p>
            <a:pPr eaLnBrk="1" hangingPunct="1"/>
            <a:r>
              <a:rPr lang="en-US"/>
              <a:t>Miscellaneous        Software-Based Attacks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5639A59-596C-954F-9C8D-8E655F9CF052}" type="slidenum">
              <a:rPr lang="en-US" smtClean="0">
                <a:latin typeface="Times New Roman" charset="0"/>
              </a:rPr>
              <a:pPr/>
              <a:t>91</a:t>
            </a:fld>
            <a:endParaRPr lang="en-US" smtClean="0">
              <a:latin typeface="Times New Roman" charset="0"/>
            </a:endParaRPr>
          </a:p>
        </p:txBody>
      </p:sp>
      <p:sp>
        <p:nvSpPr>
          <p:cNvPr id="103427" name="Rectangle 2"/>
          <p:cNvSpPr>
            <a:spLocks noGrp="1" noChangeArrowheads="1"/>
          </p:cNvSpPr>
          <p:nvPr>
            <p:ph type="title"/>
          </p:nvPr>
        </p:nvSpPr>
        <p:spPr/>
        <p:txBody>
          <a:bodyPr/>
          <a:lstStyle/>
          <a:p>
            <a:pPr eaLnBrk="1" hangingPunct="1"/>
            <a:r>
              <a:rPr lang="en-US"/>
              <a:t>Miscellaneous Attacks</a:t>
            </a:r>
          </a:p>
        </p:txBody>
      </p:sp>
      <p:sp>
        <p:nvSpPr>
          <p:cNvPr id="103428" name="Rectangle 3"/>
          <p:cNvSpPr>
            <a:spLocks noGrp="1" noChangeArrowheads="1"/>
          </p:cNvSpPr>
          <p:nvPr>
            <p:ph type="body" idx="1"/>
          </p:nvPr>
        </p:nvSpPr>
        <p:spPr/>
        <p:txBody>
          <a:bodyPr/>
          <a:lstStyle/>
          <a:p>
            <a:pPr eaLnBrk="1" hangingPunct="1">
              <a:lnSpc>
                <a:spcPct val="90000"/>
              </a:lnSpc>
              <a:spcAft>
                <a:spcPts val="600"/>
              </a:spcAft>
            </a:pPr>
            <a:r>
              <a:rPr lang="en-US" dirty="0"/>
              <a:t>Numerous attacks involve software</a:t>
            </a:r>
          </a:p>
          <a:p>
            <a:pPr eaLnBrk="1" hangingPunct="1">
              <a:lnSpc>
                <a:spcPct val="90000"/>
              </a:lnSpc>
              <a:spcAft>
                <a:spcPts val="600"/>
              </a:spcAft>
            </a:pPr>
            <a:r>
              <a:rPr lang="en-US" dirty="0"/>
              <a:t>We’ll discuss a few issues that do not fit </a:t>
            </a:r>
            <a:r>
              <a:rPr lang="en-US" dirty="0" smtClean="0"/>
              <a:t>into </a:t>
            </a:r>
            <a:r>
              <a:rPr lang="en-US" dirty="0"/>
              <a:t>previous categories</a:t>
            </a:r>
          </a:p>
          <a:p>
            <a:pPr lvl="1" eaLnBrk="1" hangingPunct="1">
              <a:lnSpc>
                <a:spcPct val="90000"/>
              </a:lnSpc>
              <a:spcAft>
                <a:spcPts val="600"/>
              </a:spcAft>
            </a:pPr>
            <a:r>
              <a:rPr lang="en-US" dirty="0"/>
              <a:t>Salami attack</a:t>
            </a:r>
          </a:p>
          <a:p>
            <a:pPr lvl="1" eaLnBrk="1" hangingPunct="1">
              <a:lnSpc>
                <a:spcPct val="90000"/>
              </a:lnSpc>
              <a:spcAft>
                <a:spcPts val="600"/>
              </a:spcAft>
            </a:pPr>
            <a:r>
              <a:rPr lang="en-US" dirty="0"/>
              <a:t>Linearization attack</a:t>
            </a:r>
          </a:p>
          <a:p>
            <a:pPr lvl="1" eaLnBrk="1" hangingPunct="1">
              <a:lnSpc>
                <a:spcPct val="90000"/>
              </a:lnSpc>
              <a:spcAft>
                <a:spcPts val="600"/>
              </a:spcAft>
            </a:pPr>
            <a:r>
              <a:rPr lang="en-US" dirty="0"/>
              <a:t>Time bomb</a:t>
            </a:r>
          </a:p>
          <a:p>
            <a:pPr lvl="1" eaLnBrk="1" hangingPunct="1">
              <a:lnSpc>
                <a:spcPct val="90000"/>
              </a:lnSpc>
              <a:spcAft>
                <a:spcPts val="600"/>
              </a:spcAft>
            </a:pPr>
            <a:r>
              <a:rPr lang="en-US" dirty="0"/>
              <a:t>Can you ever trust software?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CBB254C0-9D3C-F040-B9CA-40F5436FFDF9}" type="slidenum">
              <a:rPr lang="en-US" smtClean="0">
                <a:latin typeface="Times New Roman" charset="0"/>
              </a:rPr>
              <a:pPr/>
              <a:t>92</a:t>
            </a:fld>
            <a:endParaRPr lang="en-US" smtClean="0">
              <a:latin typeface="Times New Roman" charset="0"/>
            </a:endParaRPr>
          </a:p>
        </p:txBody>
      </p:sp>
      <p:sp>
        <p:nvSpPr>
          <p:cNvPr id="104451" name="Rectangle 2"/>
          <p:cNvSpPr>
            <a:spLocks noGrp="1" noChangeArrowheads="1"/>
          </p:cNvSpPr>
          <p:nvPr>
            <p:ph type="title"/>
          </p:nvPr>
        </p:nvSpPr>
        <p:spPr>
          <a:xfrm>
            <a:off x="685800" y="304800"/>
            <a:ext cx="7772400" cy="1143000"/>
          </a:xfrm>
        </p:spPr>
        <p:txBody>
          <a:bodyPr/>
          <a:lstStyle/>
          <a:p>
            <a:pPr eaLnBrk="1" hangingPunct="1"/>
            <a:r>
              <a:rPr lang="en-US"/>
              <a:t>Salami Attack</a:t>
            </a:r>
          </a:p>
        </p:txBody>
      </p:sp>
      <p:sp>
        <p:nvSpPr>
          <p:cNvPr id="104452" name="Rectangle 3"/>
          <p:cNvSpPr>
            <a:spLocks noGrp="1" noChangeArrowheads="1"/>
          </p:cNvSpPr>
          <p:nvPr>
            <p:ph type="body" idx="1"/>
          </p:nvPr>
        </p:nvSpPr>
        <p:spPr>
          <a:xfrm>
            <a:off x="685800" y="1447800"/>
            <a:ext cx="7772400" cy="4724400"/>
          </a:xfrm>
        </p:spPr>
        <p:txBody>
          <a:bodyPr/>
          <a:lstStyle/>
          <a:p>
            <a:pPr eaLnBrk="1" hangingPunct="1">
              <a:lnSpc>
                <a:spcPct val="90000"/>
              </a:lnSpc>
              <a:spcAft>
                <a:spcPts val="600"/>
              </a:spcAft>
            </a:pPr>
            <a:r>
              <a:rPr lang="en-US" sz="2800"/>
              <a:t>What is Salami attack?</a:t>
            </a:r>
          </a:p>
          <a:p>
            <a:pPr lvl="1" eaLnBrk="1" hangingPunct="1">
              <a:lnSpc>
                <a:spcPct val="90000"/>
              </a:lnSpc>
              <a:spcAft>
                <a:spcPts val="600"/>
              </a:spcAft>
            </a:pPr>
            <a:r>
              <a:rPr lang="en-US" sz="2400"/>
              <a:t>Programmer “slices off” small amounts of money</a:t>
            </a:r>
          </a:p>
          <a:p>
            <a:pPr lvl="1" eaLnBrk="1" hangingPunct="1">
              <a:lnSpc>
                <a:spcPct val="90000"/>
              </a:lnSpc>
              <a:spcAft>
                <a:spcPts val="600"/>
              </a:spcAft>
            </a:pPr>
            <a:r>
              <a:rPr lang="en-US" sz="2400"/>
              <a:t>Slices are hard for victim to detect</a:t>
            </a:r>
          </a:p>
          <a:p>
            <a:pPr eaLnBrk="1" hangingPunct="1">
              <a:lnSpc>
                <a:spcPct val="90000"/>
              </a:lnSpc>
              <a:spcAft>
                <a:spcPts val="600"/>
              </a:spcAft>
            </a:pPr>
            <a:r>
              <a:rPr lang="en-US" sz="2800"/>
              <a:t>Example</a:t>
            </a:r>
          </a:p>
          <a:p>
            <a:pPr lvl="1" eaLnBrk="1" hangingPunct="1">
              <a:lnSpc>
                <a:spcPct val="90000"/>
              </a:lnSpc>
              <a:spcAft>
                <a:spcPts val="600"/>
              </a:spcAft>
            </a:pPr>
            <a:r>
              <a:rPr lang="en-US" sz="2400"/>
              <a:t>Bank calculates interest on accounts</a:t>
            </a:r>
          </a:p>
          <a:p>
            <a:pPr lvl="1" eaLnBrk="1" hangingPunct="1">
              <a:lnSpc>
                <a:spcPct val="90000"/>
              </a:lnSpc>
              <a:spcAft>
                <a:spcPts val="600"/>
              </a:spcAft>
            </a:pPr>
            <a:r>
              <a:rPr lang="en-US" sz="2400"/>
              <a:t>Programmer “slices off” any fraction of a cent and puts it in his own account</a:t>
            </a:r>
          </a:p>
          <a:p>
            <a:pPr lvl="1" eaLnBrk="1" hangingPunct="1">
              <a:lnSpc>
                <a:spcPct val="90000"/>
              </a:lnSpc>
              <a:spcAft>
                <a:spcPts val="600"/>
              </a:spcAft>
            </a:pPr>
            <a:r>
              <a:rPr lang="en-US" sz="2400"/>
              <a:t>No customer notices missing partial cent</a:t>
            </a:r>
          </a:p>
          <a:p>
            <a:pPr lvl="1" eaLnBrk="1" hangingPunct="1">
              <a:lnSpc>
                <a:spcPct val="90000"/>
              </a:lnSpc>
              <a:spcAft>
                <a:spcPts val="600"/>
              </a:spcAft>
            </a:pPr>
            <a:r>
              <a:rPr lang="en-US" sz="2400"/>
              <a:t>Bank may not notice any problem</a:t>
            </a:r>
          </a:p>
          <a:p>
            <a:pPr lvl="1" eaLnBrk="1" hangingPunct="1">
              <a:lnSpc>
                <a:spcPct val="90000"/>
              </a:lnSpc>
              <a:spcAft>
                <a:spcPts val="600"/>
              </a:spcAft>
            </a:pPr>
            <a:r>
              <a:rPr lang="en-US" sz="2400"/>
              <a:t>Over time, programmer makes lots of money!</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881E96D-CF47-A147-BABD-8C3882566FDD}" type="slidenum">
              <a:rPr lang="en-US" smtClean="0">
                <a:latin typeface="Times New Roman" charset="0"/>
              </a:rPr>
              <a:pPr/>
              <a:t>93</a:t>
            </a:fld>
            <a:endParaRPr lang="en-US" smtClean="0">
              <a:latin typeface="Times New Roman" charset="0"/>
            </a:endParaRPr>
          </a:p>
        </p:txBody>
      </p:sp>
      <p:sp>
        <p:nvSpPr>
          <p:cNvPr id="105475" name="Rectangle 2"/>
          <p:cNvSpPr>
            <a:spLocks noGrp="1" noChangeArrowheads="1"/>
          </p:cNvSpPr>
          <p:nvPr>
            <p:ph type="title"/>
          </p:nvPr>
        </p:nvSpPr>
        <p:spPr>
          <a:xfrm>
            <a:off x="685800" y="457200"/>
            <a:ext cx="7772400" cy="1143000"/>
          </a:xfrm>
        </p:spPr>
        <p:txBody>
          <a:bodyPr/>
          <a:lstStyle/>
          <a:p>
            <a:pPr eaLnBrk="1" hangingPunct="1"/>
            <a:r>
              <a:rPr lang="en-US"/>
              <a:t>Salami Attack</a:t>
            </a:r>
          </a:p>
        </p:txBody>
      </p:sp>
      <p:sp>
        <p:nvSpPr>
          <p:cNvPr id="105476"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dirty="0"/>
              <a:t>Such attacks are possible for insiders</a:t>
            </a:r>
          </a:p>
          <a:p>
            <a:pPr eaLnBrk="1" hangingPunct="1">
              <a:lnSpc>
                <a:spcPct val="90000"/>
              </a:lnSpc>
              <a:spcAft>
                <a:spcPts val="600"/>
              </a:spcAft>
            </a:pPr>
            <a:r>
              <a:rPr lang="en-US" sz="2800" dirty="0"/>
              <a:t>Do salami attacks actually occur?</a:t>
            </a:r>
          </a:p>
          <a:p>
            <a:pPr lvl="1" eaLnBrk="1" hangingPunct="1">
              <a:lnSpc>
                <a:spcPct val="90000"/>
              </a:lnSpc>
              <a:spcAft>
                <a:spcPts val="600"/>
              </a:spcAft>
            </a:pPr>
            <a:r>
              <a:rPr lang="en-US" sz="2400" dirty="0"/>
              <a:t>Or</a:t>
            </a:r>
            <a:r>
              <a:rPr lang="en-US" sz="2400" dirty="0" smtClean="0"/>
              <a:t> is it just </a:t>
            </a:r>
            <a:r>
              <a:rPr lang="en-US" sz="2400" i="1" dirty="0">
                <a:solidFill>
                  <a:schemeClr val="hlink"/>
                </a:solidFill>
                <a:hlinkClick r:id="rId2"/>
              </a:rPr>
              <a:t>Office Space</a:t>
            </a:r>
            <a:r>
              <a:rPr lang="en-US" sz="2400" dirty="0">
                <a:hlinkClick r:id="rId2"/>
              </a:rPr>
              <a:t> </a:t>
            </a:r>
            <a:r>
              <a:rPr lang="en-US" sz="2400" dirty="0"/>
              <a:t>folklore?</a:t>
            </a:r>
          </a:p>
          <a:p>
            <a:pPr eaLnBrk="1" hangingPunct="1">
              <a:lnSpc>
                <a:spcPct val="90000"/>
              </a:lnSpc>
              <a:spcAft>
                <a:spcPts val="600"/>
              </a:spcAft>
            </a:pPr>
            <a:r>
              <a:rPr lang="en-US" sz="2800" dirty="0"/>
              <a:t>Programmer added a few cents to every employee payroll tax withholding</a:t>
            </a:r>
          </a:p>
          <a:p>
            <a:pPr lvl="1" eaLnBrk="1" hangingPunct="1">
              <a:lnSpc>
                <a:spcPct val="90000"/>
              </a:lnSpc>
              <a:spcAft>
                <a:spcPts val="600"/>
              </a:spcAft>
            </a:pPr>
            <a:r>
              <a:rPr lang="en-US" sz="2400" dirty="0"/>
              <a:t>But money credited to programmer’s tax</a:t>
            </a:r>
          </a:p>
          <a:p>
            <a:pPr lvl="1" eaLnBrk="1" hangingPunct="1">
              <a:lnSpc>
                <a:spcPct val="90000"/>
              </a:lnSpc>
              <a:spcAft>
                <a:spcPts val="600"/>
              </a:spcAft>
            </a:pPr>
            <a:r>
              <a:rPr lang="en-US" sz="2400" dirty="0"/>
              <a:t>Programmer got a big tax refund!</a:t>
            </a:r>
          </a:p>
          <a:p>
            <a:pPr eaLnBrk="1" hangingPunct="1">
              <a:lnSpc>
                <a:spcPct val="90000"/>
              </a:lnSpc>
              <a:spcAft>
                <a:spcPts val="600"/>
              </a:spcAft>
            </a:pPr>
            <a:r>
              <a:rPr lang="en-US" sz="2800" dirty="0"/>
              <a:t>Rent-a-car franchise in Florida inflated gas tank capacity to overcharge customers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15CE143F-D072-B444-B68E-7956EE8C5036}" type="slidenum">
              <a:rPr lang="en-US" smtClean="0">
                <a:latin typeface="Times New Roman" charset="0"/>
              </a:rPr>
              <a:pPr/>
              <a:t>94</a:t>
            </a:fld>
            <a:endParaRPr lang="en-US" smtClean="0">
              <a:latin typeface="Times New Roman" charset="0"/>
            </a:endParaRPr>
          </a:p>
        </p:txBody>
      </p:sp>
      <p:sp>
        <p:nvSpPr>
          <p:cNvPr id="106499" name="Rectangle 2"/>
          <p:cNvSpPr>
            <a:spLocks noGrp="1" noChangeArrowheads="1"/>
          </p:cNvSpPr>
          <p:nvPr>
            <p:ph type="title"/>
          </p:nvPr>
        </p:nvSpPr>
        <p:spPr>
          <a:xfrm>
            <a:off x="685800" y="381000"/>
            <a:ext cx="7772400" cy="914400"/>
          </a:xfrm>
        </p:spPr>
        <p:txBody>
          <a:bodyPr/>
          <a:lstStyle/>
          <a:p>
            <a:pPr eaLnBrk="1" hangingPunct="1"/>
            <a:r>
              <a:rPr lang="en-US"/>
              <a:t>Salami Attacks</a:t>
            </a:r>
          </a:p>
        </p:txBody>
      </p:sp>
      <p:sp>
        <p:nvSpPr>
          <p:cNvPr id="362499" name="Rectangle 3"/>
          <p:cNvSpPr>
            <a:spLocks noGrp="1" noChangeArrowheads="1"/>
          </p:cNvSpPr>
          <p:nvPr>
            <p:ph type="body" idx="1"/>
          </p:nvPr>
        </p:nvSpPr>
        <p:spPr>
          <a:xfrm>
            <a:off x="685800" y="1371600"/>
            <a:ext cx="7772400" cy="4800600"/>
          </a:xfrm>
        </p:spPr>
        <p:txBody>
          <a:bodyPr/>
          <a:lstStyle/>
          <a:p>
            <a:pPr eaLnBrk="1" hangingPunct="1">
              <a:lnSpc>
                <a:spcPct val="85000"/>
              </a:lnSpc>
              <a:spcAft>
                <a:spcPts val="600"/>
              </a:spcAft>
            </a:pPr>
            <a:r>
              <a:rPr lang="en-US" sz="2800" dirty="0"/>
              <a:t>Employee reprogrammed Taco Bell cash register: $2.99 item registered as $0.01</a:t>
            </a:r>
          </a:p>
          <a:p>
            <a:pPr lvl="1" eaLnBrk="1" hangingPunct="1">
              <a:lnSpc>
                <a:spcPct val="85000"/>
              </a:lnSpc>
              <a:spcAft>
                <a:spcPts val="600"/>
              </a:spcAft>
            </a:pPr>
            <a:r>
              <a:rPr lang="en-US" sz="2400" dirty="0"/>
              <a:t>Employee pocketed $2.98 on each such item</a:t>
            </a:r>
          </a:p>
          <a:p>
            <a:pPr lvl="1" eaLnBrk="1" hangingPunct="1">
              <a:lnSpc>
                <a:spcPct val="85000"/>
              </a:lnSpc>
              <a:spcAft>
                <a:spcPts val="600"/>
              </a:spcAft>
            </a:pPr>
            <a:r>
              <a:rPr lang="en-US" sz="2400" dirty="0"/>
              <a:t>A large “slice” of salami!</a:t>
            </a:r>
          </a:p>
          <a:p>
            <a:pPr eaLnBrk="1" hangingPunct="1">
              <a:lnSpc>
                <a:spcPct val="85000"/>
              </a:lnSpc>
              <a:spcAft>
                <a:spcPts val="600"/>
              </a:spcAft>
            </a:pPr>
            <a:r>
              <a:rPr lang="en-US" sz="2800" dirty="0"/>
              <a:t>In LA, four men installed computer chip that overstated amount of gas pumped</a:t>
            </a:r>
          </a:p>
          <a:p>
            <a:pPr lvl="1" eaLnBrk="1" hangingPunct="1">
              <a:lnSpc>
                <a:spcPct val="85000"/>
              </a:lnSpc>
              <a:spcAft>
                <a:spcPts val="600"/>
              </a:spcAft>
            </a:pPr>
            <a:r>
              <a:rPr lang="en-US" sz="2400" dirty="0"/>
              <a:t>Customers complained when they had to pay for more gas than tank could </a:t>
            </a:r>
            <a:r>
              <a:rPr lang="en-US" sz="2400" dirty="0" smtClean="0"/>
              <a:t>hold</a:t>
            </a:r>
          </a:p>
          <a:p>
            <a:pPr lvl="1" eaLnBrk="1" hangingPunct="1">
              <a:lnSpc>
                <a:spcPct val="85000"/>
              </a:lnSpc>
              <a:spcAft>
                <a:spcPts val="600"/>
              </a:spcAft>
            </a:pPr>
            <a:r>
              <a:rPr lang="en-US" sz="2400" dirty="0"/>
              <a:t>Hard to detect since chip programmed to give correct amount when 5 or 10 gallons purchased</a:t>
            </a:r>
          </a:p>
          <a:p>
            <a:pPr lvl="1" eaLnBrk="1" hangingPunct="1">
              <a:lnSpc>
                <a:spcPct val="85000"/>
              </a:lnSpc>
              <a:spcAft>
                <a:spcPts val="600"/>
              </a:spcAft>
            </a:pPr>
            <a:r>
              <a:rPr lang="en-US" sz="2400" dirty="0"/>
              <a:t>Inspector usually asked for 5 or 10 </a:t>
            </a:r>
            <a:r>
              <a:rPr lang="en-US" sz="2400" dirty="0" smtClean="0"/>
              <a:t>gallons</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box(out)">
                                      <p:cBhvr>
                                        <p:cTn id="7" dur="500"/>
                                        <p:tgtEl>
                                          <p:spTgt spid="362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box(out)">
                                      <p:cBhvr>
                                        <p:cTn id="12" dur="500"/>
                                        <p:tgtEl>
                                          <p:spTgt spid="362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62499">
                                            <p:txEl>
                                              <p:pRg st="2" end="2"/>
                                            </p:txEl>
                                          </p:spTgt>
                                        </p:tgtEl>
                                        <p:attrNameLst>
                                          <p:attrName>style.visibility</p:attrName>
                                        </p:attrNameLst>
                                      </p:cBhvr>
                                      <p:to>
                                        <p:strVal val="visible"/>
                                      </p:to>
                                    </p:set>
                                    <p:animEffect transition="in" filter="box(out)">
                                      <p:cBhvr>
                                        <p:cTn id="17" dur="500"/>
                                        <p:tgtEl>
                                          <p:spTgt spid="362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62499">
                                            <p:txEl>
                                              <p:pRg st="3" end="3"/>
                                            </p:txEl>
                                          </p:spTgt>
                                        </p:tgtEl>
                                        <p:attrNameLst>
                                          <p:attrName>style.visibility</p:attrName>
                                        </p:attrNameLst>
                                      </p:cBhvr>
                                      <p:to>
                                        <p:strVal val="visible"/>
                                      </p:to>
                                    </p:set>
                                    <p:animEffect transition="in" filter="box(out)">
                                      <p:cBhvr>
                                        <p:cTn id="22" dur="500"/>
                                        <p:tgtEl>
                                          <p:spTgt spid="3624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62499">
                                            <p:txEl>
                                              <p:pRg st="4" end="4"/>
                                            </p:txEl>
                                          </p:spTgt>
                                        </p:tgtEl>
                                        <p:attrNameLst>
                                          <p:attrName>style.visibility</p:attrName>
                                        </p:attrNameLst>
                                      </p:cBhvr>
                                      <p:to>
                                        <p:strVal val="visible"/>
                                      </p:to>
                                    </p:set>
                                    <p:animEffect transition="in" filter="box(out)">
                                      <p:cBhvr>
                                        <p:cTn id="27" dur="500"/>
                                        <p:tgtEl>
                                          <p:spTgt spid="3624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62499">
                                            <p:txEl>
                                              <p:pRg st="5" end="5"/>
                                            </p:txEl>
                                          </p:spTgt>
                                        </p:tgtEl>
                                        <p:attrNameLst>
                                          <p:attrName>style.visibility</p:attrName>
                                        </p:attrNameLst>
                                      </p:cBhvr>
                                      <p:to>
                                        <p:strVal val="visible"/>
                                      </p:to>
                                    </p:set>
                                    <p:animEffect transition="in" filter="box(out)">
                                      <p:cBhvr>
                                        <p:cTn id="32" dur="500"/>
                                        <p:tgtEl>
                                          <p:spTgt spid="3624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62499">
                                            <p:txEl>
                                              <p:pRg st="6" end="6"/>
                                            </p:txEl>
                                          </p:spTgt>
                                        </p:tgtEl>
                                        <p:attrNameLst>
                                          <p:attrName>style.visibility</p:attrName>
                                        </p:attrNameLst>
                                      </p:cBhvr>
                                      <p:to>
                                        <p:strVal val="visible"/>
                                      </p:to>
                                    </p:set>
                                    <p:animEffect transition="in" filter="box(out)">
                                      <p:cBhvr>
                                        <p:cTn id="37" dur="500"/>
                                        <p:tgtEl>
                                          <p:spTgt spid="362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bldLvl="2"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B69CC04E-6761-EF48-9796-7E0E4A63AA68}" type="slidenum">
              <a:rPr lang="en-US" smtClean="0">
                <a:latin typeface="Times New Roman" charset="0"/>
              </a:rPr>
              <a:pPr/>
              <a:t>95</a:t>
            </a:fld>
            <a:endParaRPr lang="en-US" smtClean="0">
              <a:latin typeface="Times New Roman" charset="0"/>
            </a:endParaRPr>
          </a:p>
        </p:txBody>
      </p:sp>
      <p:sp>
        <p:nvSpPr>
          <p:cNvPr id="107523" name="Rectangle 2"/>
          <p:cNvSpPr>
            <a:spLocks noGrp="1" noChangeArrowheads="1"/>
          </p:cNvSpPr>
          <p:nvPr>
            <p:ph type="title"/>
          </p:nvPr>
        </p:nvSpPr>
        <p:spPr/>
        <p:txBody>
          <a:bodyPr/>
          <a:lstStyle/>
          <a:p>
            <a:pPr eaLnBrk="1" hangingPunct="1"/>
            <a:r>
              <a:rPr lang="en-US"/>
              <a:t>Linearization Attack</a:t>
            </a:r>
          </a:p>
        </p:txBody>
      </p:sp>
      <p:sp>
        <p:nvSpPr>
          <p:cNvPr id="107524" name="Rectangle 3"/>
          <p:cNvSpPr>
            <a:spLocks noGrp="1" noChangeArrowheads="1"/>
          </p:cNvSpPr>
          <p:nvPr>
            <p:ph type="body" idx="1"/>
          </p:nvPr>
        </p:nvSpPr>
        <p:spPr>
          <a:xfrm>
            <a:off x="228600" y="1905000"/>
            <a:ext cx="3810000" cy="4038600"/>
          </a:xfrm>
        </p:spPr>
        <p:txBody>
          <a:bodyPr/>
          <a:lstStyle/>
          <a:p>
            <a:pPr eaLnBrk="1" hangingPunct="1">
              <a:lnSpc>
                <a:spcPct val="90000"/>
              </a:lnSpc>
              <a:spcAft>
                <a:spcPts val="600"/>
              </a:spcAft>
            </a:pPr>
            <a:r>
              <a:rPr lang="en-US" sz="2800" dirty="0"/>
              <a:t>Program checks for serial number </a:t>
            </a:r>
            <a:r>
              <a:rPr lang="en-US" sz="2800" dirty="0">
                <a:latin typeface="Times-Roman" charset="0"/>
              </a:rPr>
              <a:t>S123N456</a:t>
            </a:r>
            <a:endParaRPr lang="en-US" sz="2800" dirty="0"/>
          </a:p>
          <a:p>
            <a:pPr eaLnBrk="1" hangingPunct="1">
              <a:lnSpc>
                <a:spcPct val="90000"/>
              </a:lnSpc>
              <a:spcAft>
                <a:spcPts val="600"/>
              </a:spcAft>
            </a:pPr>
            <a:r>
              <a:rPr lang="en-US" sz="2800" dirty="0"/>
              <a:t>For efficiency, check made one character at a time</a:t>
            </a:r>
          </a:p>
          <a:p>
            <a:pPr eaLnBrk="1" hangingPunct="1">
              <a:lnSpc>
                <a:spcPct val="90000"/>
              </a:lnSpc>
              <a:spcAft>
                <a:spcPts val="600"/>
              </a:spcAft>
            </a:pPr>
            <a:r>
              <a:rPr lang="en-US" sz="2800" dirty="0"/>
              <a:t>Can attacker take advantage of this?</a:t>
            </a:r>
          </a:p>
        </p:txBody>
      </p:sp>
      <p:pic>
        <p:nvPicPr>
          <p:cNvPr id="107525" name="Picture 4" descr="001.jpg                                                        0007DDCBMacintosh HD                   B7464D7A:"/>
          <p:cNvPicPr>
            <a:picLocks noChangeAspect="1" noChangeArrowheads="1"/>
          </p:cNvPicPr>
          <p:nvPr/>
        </p:nvPicPr>
        <p:blipFill>
          <a:blip r:embed="rId2"/>
          <a:srcRect/>
          <a:stretch>
            <a:fillRect/>
          </a:stretch>
        </p:blipFill>
        <p:spPr bwMode="auto">
          <a:xfrm>
            <a:off x="4203700" y="2209800"/>
            <a:ext cx="4787900" cy="3438525"/>
          </a:xfrm>
          <a:prstGeom prst="rect">
            <a:avLst/>
          </a:prstGeom>
          <a:noFill/>
          <a:ln w="9525">
            <a:noFill/>
            <a:miter lim="800000"/>
            <a:headEnd/>
            <a:tailEnd/>
          </a:ln>
        </p:spPr>
      </p:pic>
      <p:sp>
        <p:nvSpPr>
          <p:cNvPr id="107526" name="Rectangle 5"/>
          <p:cNvSpPr>
            <a:spLocks noChangeArrowheads="1"/>
          </p:cNvSpPr>
          <p:nvPr/>
        </p:nvSpPr>
        <p:spPr bwMode="auto">
          <a:xfrm>
            <a:off x="4191000" y="2133600"/>
            <a:ext cx="4724400" cy="3505200"/>
          </a:xfrm>
          <a:prstGeom prst="rect">
            <a:avLst/>
          </a:prstGeom>
          <a:solidFill>
            <a:schemeClr val="bg1">
              <a:alpha val="0"/>
            </a:schemeClr>
          </a:solidFill>
          <a:ln w="44450">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6A4DC5EB-BA50-BC41-89F3-8E9CBA15A021}" type="slidenum">
              <a:rPr lang="en-US" smtClean="0">
                <a:latin typeface="Times New Roman" charset="0"/>
              </a:rPr>
              <a:pPr/>
              <a:t>96</a:t>
            </a:fld>
            <a:endParaRPr lang="en-US" smtClean="0">
              <a:latin typeface="Times New Roman" charset="0"/>
            </a:endParaRPr>
          </a:p>
        </p:txBody>
      </p:sp>
      <p:sp>
        <p:nvSpPr>
          <p:cNvPr id="108547" name="Rectangle 2"/>
          <p:cNvSpPr>
            <a:spLocks noGrp="1" noChangeArrowheads="1"/>
          </p:cNvSpPr>
          <p:nvPr>
            <p:ph type="title"/>
          </p:nvPr>
        </p:nvSpPr>
        <p:spPr>
          <a:xfrm>
            <a:off x="685800" y="381000"/>
            <a:ext cx="7772400" cy="990600"/>
          </a:xfrm>
        </p:spPr>
        <p:txBody>
          <a:bodyPr/>
          <a:lstStyle/>
          <a:p>
            <a:pPr eaLnBrk="1" hangingPunct="1"/>
            <a:r>
              <a:rPr lang="en-US"/>
              <a:t>Linearization Attack</a:t>
            </a:r>
          </a:p>
        </p:txBody>
      </p:sp>
      <p:sp>
        <p:nvSpPr>
          <p:cNvPr id="108548" name="Rectangle 3"/>
          <p:cNvSpPr>
            <a:spLocks noGrp="1" noChangeArrowheads="1"/>
          </p:cNvSpPr>
          <p:nvPr>
            <p:ph type="body" idx="1"/>
          </p:nvPr>
        </p:nvSpPr>
        <p:spPr>
          <a:xfrm>
            <a:off x="685800" y="1447800"/>
            <a:ext cx="7848600" cy="4648200"/>
          </a:xfrm>
        </p:spPr>
        <p:txBody>
          <a:bodyPr/>
          <a:lstStyle/>
          <a:p>
            <a:pPr eaLnBrk="1" hangingPunct="1">
              <a:lnSpc>
                <a:spcPct val="95000"/>
              </a:lnSpc>
              <a:spcAft>
                <a:spcPts val="600"/>
              </a:spcAft>
            </a:pPr>
            <a:r>
              <a:rPr lang="en-US" sz="2800" dirty="0" smtClean="0"/>
              <a:t>Correct number </a:t>
            </a:r>
            <a:r>
              <a:rPr lang="en-US" sz="2800" dirty="0"/>
              <a:t>takes longer than incorrect </a:t>
            </a:r>
          </a:p>
          <a:p>
            <a:pPr eaLnBrk="1" hangingPunct="1">
              <a:lnSpc>
                <a:spcPct val="95000"/>
              </a:lnSpc>
              <a:spcAft>
                <a:spcPts val="600"/>
              </a:spcAft>
            </a:pPr>
            <a:r>
              <a:rPr lang="en-US" sz="2800" dirty="0"/>
              <a:t>Trudy tries all 1st characters</a:t>
            </a:r>
          </a:p>
          <a:p>
            <a:pPr lvl="1" eaLnBrk="1" hangingPunct="1">
              <a:lnSpc>
                <a:spcPct val="95000"/>
              </a:lnSpc>
              <a:spcAft>
                <a:spcPts val="600"/>
              </a:spcAft>
            </a:pPr>
            <a:r>
              <a:rPr lang="en-US" sz="2400" dirty="0"/>
              <a:t>Find that </a:t>
            </a:r>
            <a:r>
              <a:rPr lang="en-US" dirty="0">
                <a:latin typeface="Times-Roman" charset="0"/>
              </a:rPr>
              <a:t>S</a:t>
            </a:r>
            <a:r>
              <a:rPr lang="en-US" sz="2400" dirty="0"/>
              <a:t> takes longest</a:t>
            </a:r>
          </a:p>
          <a:p>
            <a:pPr eaLnBrk="1" hangingPunct="1">
              <a:lnSpc>
                <a:spcPct val="95000"/>
              </a:lnSpc>
              <a:spcAft>
                <a:spcPts val="600"/>
              </a:spcAft>
            </a:pPr>
            <a:r>
              <a:rPr lang="en-US" sz="2800" dirty="0"/>
              <a:t>Then she guesses all 2nd characters: </a:t>
            </a:r>
            <a:r>
              <a:rPr lang="en-US" sz="2800" dirty="0">
                <a:latin typeface="Times-Roman" charset="0"/>
              </a:rPr>
              <a:t>S</a:t>
            </a:r>
            <a:r>
              <a:rPr lang="en-US" sz="2800" dirty="0">
                <a:latin typeface="Times-Roman" charset="0"/>
                <a:sym typeface="Symbol" charset="2"/>
              </a:rPr>
              <a:t></a:t>
            </a:r>
            <a:endParaRPr lang="en-US" sz="2800" dirty="0"/>
          </a:p>
          <a:p>
            <a:pPr lvl="1" eaLnBrk="1" hangingPunct="1">
              <a:lnSpc>
                <a:spcPct val="95000"/>
              </a:lnSpc>
              <a:spcAft>
                <a:spcPts val="600"/>
              </a:spcAft>
            </a:pPr>
            <a:r>
              <a:rPr lang="en-US" sz="2400" dirty="0"/>
              <a:t>Finds </a:t>
            </a:r>
            <a:r>
              <a:rPr lang="en-US" sz="2400" dirty="0">
                <a:latin typeface="Times-Roman" charset="0"/>
              </a:rPr>
              <a:t>S1</a:t>
            </a:r>
            <a:r>
              <a:rPr lang="en-US" sz="2400" dirty="0"/>
              <a:t> takes longest</a:t>
            </a:r>
          </a:p>
          <a:p>
            <a:pPr eaLnBrk="1" hangingPunct="1">
              <a:lnSpc>
                <a:spcPct val="95000"/>
              </a:lnSpc>
              <a:spcAft>
                <a:spcPts val="600"/>
              </a:spcAft>
            </a:pPr>
            <a:r>
              <a:rPr lang="en-US" sz="2800" dirty="0"/>
              <a:t>And so on…</a:t>
            </a:r>
          </a:p>
          <a:p>
            <a:pPr eaLnBrk="1" hangingPunct="1">
              <a:lnSpc>
                <a:spcPct val="95000"/>
              </a:lnSpc>
              <a:spcAft>
                <a:spcPts val="600"/>
              </a:spcAft>
            </a:pPr>
            <a:r>
              <a:rPr lang="en-US" sz="2800" dirty="0"/>
              <a:t>Trudy</a:t>
            </a:r>
            <a:r>
              <a:rPr lang="en-US" sz="2800" dirty="0" smtClean="0"/>
              <a:t> can recover </a:t>
            </a:r>
            <a:r>
              <a:rPr lang="en-US" sz="2800" dirty="0"/>
              <a:t>one character at a time!</a:t>
            </a:r>
            <a:endParaRPr lang="en-US" sz="2800" dirty="0" smtClean="0"/>
          </a:p>
          <a:p>
            <a:pPr lvl="1" eaLnBrk="1" hangingPunct="1">
              <a:lnSpc>
                <a:spcPct val="95000"/>
              </a:lnSpc>
              <a:spcAft>
                <a:spcPts val="600"/>
              </a:spcAft>
            </a:pPr>
            <a:r>
              <a:rPr lang="en-US" sz="2400" dirty="0" smtClean="0"/>
              <a:t>Same </a:t>
            </a:r>
            <a:r>
              <a:rPr lang="en-US" sz="2400" dirty="0"/>
              <a:t>principle</a:t>
            </a:r>
            <a:r>
              <a:rPr lang="en-US" sz="2400" dirty="0" smtClean="0"/>
              <a:t> as used </a:t>
            </a:r>
            <a:r>
              <a:rPr lang="en-US" sz="2400" dirty="0"/>
              <a:t>in lock picking</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80A52DE9-F581-4647-82ED-3DF7266BE80F}" type="slidenum">
              <a:rPr lang="en-US" smtClean="0">
                <a:latin typeface="Times New Roman" charset="0"/>
              </a:rPr>
              <a:pPr/>
              <a:t>97</a:t>
            </a:fld>
            <a:endParaRPr lang="en-US" smtClean="0">
              <a:latin typeface="Times New Roman" charset="0"/>
            </a:endParaRPr>
          </a:p>
        </p:txBody>
      </p:sp>
      <p:sp>
        <p:nvSpPr>
          <p:cNvPr id="109571" name="Rectangle 2"/>
          <p:cNvSpPr>
            <a:spLocks noGrp="1" noChangeArrowheads="1"/>
          </p:cNvSpPr>
          <p:nvPr>
            <p:ph type="title"/>
          </p:nvPr>
        </p:nvSpPr>
        <p:spPr/>
        <p:txBody>
          <a:bodyPr/>
          <a:lstStyle/>
          <a:p>
            <a:pPr eaLnBrk="1" hangingPunct="1"/>
            <a:r>
              <a:rPr lang="en-US"/>
              <a:t>Linearization Attack</a:t>
            </a:r>
          </a:p>
        </p:txBody>
      </p:sp>
      <p:sp>
        <p:nvSpPr>
          <p:cNvPr id="109572" name="Rectangle 3"/>
          <p:cNvSpPr>
            <a:spLocks noGrp="1" noChangeArrowheads="1"/>
          </p:cNvSpPr>
          <p:nvPr>
            <p:ph type="body" idx="1"/>
          </p:nvPr>
        </p:nvSpPr>
        <p:spPr/>
        <p:txBody>
          <a:bodyPr/>
          <a:lstStyle/>
          <a:p>
            <a:pPr eaLnBrk="1" hangingPunct="1">
              <a:lnSpc>
                <a:spcPct val="90000"/>
              </a:lnSpc>
              <a:spcAft>
                <a:spcPts val="600"/>
              </a:spcAft>
            </a:pPr>
            <a:r>
              <a:rPr lang="en-US" sz="2800" dirty="0" smtClean="0"/>
              <a:t>What is the advantage to attacking serial number one character at a time?</a:t>
            </a:r>
          </a:p>
          <a:p>
            <a:pPr eaLnBrk="1" hangingPunct="1">
              <a:lnSpc>
                <a:spcPct val="90000"/>
              </a:lnSpc>
              <a:spcAft>
                <a:spcPts val="600"/>
              </a:spcAft>
            </a:pPr>
            <a:r>
              <a:rPr lang="en-US" sz="2800" dirty="0" smtClean="0"/>
              <a:t>Suppose serial number is 8 characters and each has 128 possible values</a:t>
            </a:r>
          </a:p>
          <a:p>
            <a:pPr lvl="1" eaLnBrk="1" hangingPunct="1">
              <a:lnSpc>
                <a:spcPct val="90000"/>
              </a:lnSpc>
              <a:spcAft>
                <a:spcPts val="600"/>
              </a:spcAft>
            </a:pPr>
            <a:r>
              <a:rPr lang="en-US" sz="2400" dirty="0" smtClean="0"/>
              <a:t>Then 128</a:t>
            </a:r>
            <a:r>
              <a:rPr lang="en-US" sz="2400" baseline="30000" dirty="0" smtClean="0"/>
              <a:t>8</a:t>
            </a:r>
            <a:r>
              <a:rPr lang="en-US" sz="2400" dirty="0" smtClean="0"/>
              <a:t> = 2</a:t>
            </a:r>
            <a:r>
              <a:rPr lang="en-US" sz="2400" baseline="30000" dirty="0" smtClean="0"/>
              <a:t>56</a:t>
            </a:r>
            <a:r>
              <a:rPr lang="en-US" sz="2400" dirty="0" smtClean="0"/>
              <a:t> possible serial numbers</a:t>
            </a:r>
          </a:p>
          <a:p>
            <a:pPr lvl="1" eaLnBrk="1" hangingPunct="1">
              <a:lnSpc>
                <a:spcPct val="90000"/>
              </a:lnSpc>
              <a:spcAft>
                <a:spcPts val="600"/>
              </a:spcAft>
            </a:pPr>
            <a:r>
              <a:rPr lang="en-US" sz="2400" dirty="0" smtClean="0"/>
              <a:t>Attacker would guess the serial number in about 2</a:t>
            </a:r>
            <a:r>
              <a:rPr lang="en-US" sz="2400" baseline="30000" dirty="0" smtClean="0"/>
              <a:t>55</a:t>
            </a:r>
            <a:r>
              <a:rPr lang="en-US" sz="2400" dirty="0" smtClean="0"/>
              <a:t> tries </a:t>
            </a:r>
            <a:r>
              <a:rPr lang="en-US" sz="2400" dirty="0" err="1" smtClean="0">
                <a:sym typeface="Symbol" charset="2"/>
              </a:rPr>
              <a:t></a:t>
            </a:r>
            <a:r>
              <a:rPr lang="en-US" sz="2400" dirty="0" smtClean="0"/>
              <a:t> a lot of work!</a:t>
            </a:r>
          </a:p>
          <a:p>
            <a:pPr lvl="1" eaLnBrk="1" hangingPunct="1">
              <a:lnSpc>
                <a:spcPct val="90000"/>
              </a:lnSpc>
              <a:spcAft>
                <a:spcPts val="600"/>
              </a:spcAft>
            </a:pPr>
            <a:r>
              <a:rPr lang="en-US" sz="2400" dirty="0" smtClean="0"/>
              <a:t>Using the linearization attack, the work is about 8 </a:t>
            </a:r>
            <a:r>
              <a:rPr lang="en-US" sz="2400" dirty="0" err="1" smtClean="0">
                <a:sym typeface="Symbol" charset="2"/>
              </a:rPr>
              <a:t></a:t>
            </a:r>
            <a:r>
              <a:rPr lang="en-US" sz="2400" dirty="0" smtClean="0">
                <a:sym typeface="Symbol" charset="2"/>
              </a:rPr>
              <a:t> (</a:t>
            </a:r>
            <a:r>
              <a:rPr lang="en-US" sz="2400" dirty="0" smtClean="0"/>
              <a:t>128/2) = 2</a:t>
            </a:r>
            <a:r>
              <a:rPr lang="en-US" sz="2400" baseline="30000" dirty="0" smtClean="0"/>
              <a:t>9</a:t>
            </a:r>
            <a:r>
              <a:rPr lang="en-US" sz="2400" dirty="0" smtClean="0"/>
              <a:t> which is easy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3ED5C8F2-912C-9847-ADCE-A18912697686}" type="slidenum">
              <a:rPr lang="en-US" smtClean="0">
                <a:latin typeface="Times New Roman" charset="0"/>
              </a:rPr>
              <a:pPr/>
              <a:t>98</a:t>
            </a:fld>
            <a:endParaRPr lang="en-US" smtClean="0">
              <a:latin typeface="Times New Roman" charset="0"/>
            </a:endParaRPr>
          </a:p>
        </p:txBody>
      </p:sp>
      <p:sp>
        <p:nvSpPr>
          <p:cNvPr id="110595" name="Rectangle 2"/>
          <p:cNvSpPr>
            <a:spLocks noGrp="1" noChangeArrowheads="1"/>
          </p:cNvSpPr>
          <p:nvPr>
            <p:ph type="title"/>
          </p:nvPr>
        </p:nvSpPr>
        <p:spPr/>
        <p:txBody>
          <a:bodyPr/>
          <a:lstStyle/>
          <a:p>
            <a:pPr eaLnBrk="1" hangingPunct="1"/>
            <a:r>
              <a:rPr lang="en-US"/>
              <a:t>Linearization Attack</a:t>
            </a:r>
          </a:p>
        </p:txBody>
      </p:sp>
      <p:sp>
        <p:nvSpPr>
          <p:cNvPr id="110596" name="Rectangle 3"/>
          <p:cNvSpPr>
            <a:spLocks noGrp="1" noChangeArrowheads="1"/>
          </p:cNvSpPr>
          <p:nvPr>
            <p:ph type="body" idx="1"/>
          </p:nvPr>
        </p:nvSpPr>
        <p:spPr>
          <a:xfrm>
            <a:off x="685800" y="1828800"/>
            <a:ext cx="7696200" cy="4114800"/>
          </a:xfrm>
        </p:spPr>
        <p:txBody>
          <a:bodyPr/>
          <a:lstStyle/>
          <a:p>
            <a:pPr eaLnBrk="1" hangingPunct="1">
              <a:lnSpc>
                <a:spcPct val="95000"/>
              </a:lnSpc>
              <a:spcAft>
                <a:spcPts val="600"/>
              </a:spcAft>
            </a:pPr>
            <a:r>
              <a:rPr lang="en-US" sz="2800" dirty="0"/>
              <a:t>A real-world linearization attack</a:t>
            </a:r>
          </a:p>
          <a:p>
            <a:pPr eaLnBrk="1" hangingPunct="1">
              <a:lnSpc>
                <a:spcPct val="95000"/>
              </a:lnSpc>
              <a:spcAft>
                <a:spcPts val="600"/>
              </a:spcAft>
            </a:pPr>
            <a:r>
              <a:rPr lang="en-US" sz="2800" dirty="0"/>
              <a:t>TENEX (an ancient timeshare system)</a:t>
            </a:r>
          </a:p>
          <a:p>
            <a:pPr lvl="1" eaLnBrk="1" hangingPunct="1">
              <a:lnSpc>
                <a:spcPct val="95000"/>
              </a:lnSpc>
              <a:spcAft>
                <a:spcPts val="600"/>
              </a:spcAft>
            </a:pPr>
            <a:r>
              <a:rPr lang="en-US" sz="2400" dirty="0"/>
              <a:t>Passwords checked one character at a time</a:t>
            </a:r>
          </a:p>
          <a:p>
            <a:pPr lvl="1" eaLnBrk="1" hangingPunct="1">
              <a:lnSpc>
                <a:spcPct val="95000"/>
              </a:lnSpc>
              <a:spcAft>
                <a:spcPts val="600"/>
              </a:spcAft>
            </a:pPr>
            <a:r>
              <a:rPr lang="en-US" sz="2400" dirty="0"/>
              <a:t>Careful timing was</a:t>
            </a:r>
            <a:r>
              <a:rPr lang="en-US" sz="2400" dirty="0" smtClean="0"/>
              <a:t> </a:t>
            </a:r>
            <a:r>
              <a:rPr lang="en-US" sz="2400" b="1" i="1" dirty="0" smtClean="0"/>
              <a:t>not</a:t>
            </a:r>
            <a:r>
              <a:rPr lang="en-US" sz="2400" dirty="0" smtClean="0"/>
              <a:t> </a:t>
            </a:r>
            <a:r>
              <a:rPr lang="en-US" sz="2400" dirty="0"/>
              <a:t>necessary, instead…</a:t>
            </a:r>
          </a:p>
          <a:p>
            <a:pPr lvl="1" eaLnBrk="1" hangingPunct="1">
              <a:lnSpc>
                <a:spcPct val="95000"/>
              </a:lnSpc>
              <a:spcAft>
                <a:spcPts val="600"/>
              </a:spcAft>
            </a:pPr>
            <a:r>
              <a:rPr lang="en-US" sz="2400" dirty="0"/>
              <a:t>…could arrange for a “page fault” when next unknown character guessed correctly</a:t>
            </a:r>
          </a:p>
          <a:p>
            <a:pPr lvl="1" eaLnBrk="1" hangingPunct="1">
              <a:lnSpc>
                <a:spcPct val="95000"/>
              </a:lnSpc>
              <a:spcAft>
                <a:spcPts val="600"/>
              </a:spcAft>
            </a:pPr>
            <a:r>
              <a:rPr lang="en-US" sz="2400" dirty="0"/>
              <a:t>Page fault register was user accessible</a:t>
            </a:r>
          </a:p>
          <a:p>
            <a:pPr eaLnBrk="1" hangingPunct="1">
              <a:lnSpc>
                <a:spcPct val="95000"/>
              </a:lnSpc>
              <a:spcAft>
                <a:spcPts val="600"/>
              </a:spcAft>
            </a:pPr>
            <a:r>
              <a:rPr lang="en-US" sz="2800" dirty="0"/>
              <a:t>Attack was very easy in practice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p:spPr>
        <p:txBody>
          <a:bodyPr/>
          <a:lstStyle/>
          <a:p>
            <a:r>
              <a:rPr lang="en-US" smtClean="0"/>
              <a:t> Part 4 </a:t>
            </a:r>
            <a:r>
              <a:rPr lang="en-US" smtClean="0">
                <a:sym typeface="Symbol" charset="2"/>
              </a:rPr>
              <a:t></a:t>
            </a:r>
            <a:r>
              <a:rPr lang="en-US" smtClean="0"/>
              <a:t> Software                                                                                                          </a:t>
            </a:r>
            <a:fld id="{D32A6EF6-5CC2-5948-8737-ACD215FAFD76}" type="slidenum">
              <a:rPr lang="en-US" smtClean="0">
                <a:latin typeface="Times New Roman" charset="0"/>
              </a:rPr>
              <a:pPr/>
              <a:t>99</a:t>
            </a:fld>
            <a:endParaRPr lang="en-US" smtClean="0">
              <a:latin typeface="Times New Roman" charset="0"/>
            </a:endParaRPr>
          </a:p>
        </p:txBody>
      </p:sp>
      <p:sp>
        <p:nvSpPr>
          <p:cNvPr id="111619" name="Rectangle 2"/>
          <p:cNvSpPr>
            <a:spLocks noGrp="1" noChangeArrowheads="1"/>
          </p:cNvSpPr>
          <p:nvPr>
            <p:ph type="title"/>
          </p:nvPr>
        </p:nvSpPr>
        <p:spPr>
          <a:xfrm>
            <a:off x="685800" y="381000"/>
            <a:ext cx="7772400" cy="1143000"/>
          </a:xfrm>
        </p:spPr>
        <p:txBody>
          <a:bodyPr/>
          <a:lstStyle/>
          <a:p>
            <a:pPr eaLnBrk="1" hangingPunct="1"/>
            <a:r>
              <a:rPr lang="en-US"/>
              <a:t>Time Bomb</a:t>
            </a:r>
          </a:p>
        </p:txBody>
      </p:sp>
      <p:sp>
        <p:nvSpPr>
          <p:cNvPr id="111620" name="Rectangle 3"/>
          <p:cNvSpPr>
            <a:spLocks noGrp="1" noChangeArrowheads="1"/>
          </p:cNvSpPr>
          <p:nvPr>
            <p:ph type="body" idx="1"/>
          </p:nvPr>
        </p:nvSpPr>
        <p:spPr>
          <a:xfrm>
            <a:off x="609600" y="1600200"/>
            <a:ext cx="8001000" cy="4495800"/>
          </a:xfrm>
        </p:spPr>
        <p:txBody>
          <a:bodyPr/>
          <a:lstStyle/>
          <a:p>
            <a:pPr eaLnBrk="1" hangingPunct="1">
              <a:lnSpc>
                <a:spcPct val="90000"/>
              </a:lnSpc>
              <a:spcAft>
                <a:spcPts val="600"/>
              </a:spcAft>
            </a:pPr>
            <a:r>
              <a:rPr lang="en-US" sz="2800" dirty="0"/>
              <a:t>In 1986 </a:t>
            </a:r>
            <a:r>
              <a:rPr lang="en-US" sz="2800" dirty="0">
                <a:hlinkClick r:id="rId2"/>
              </a:rPr>
              <a:t>Donald Gene Burleson</a:t>
            </a:r>
            <a:r>
              <a:rPr lang="en-US" sz="2800" dirty="0"/>
              <a:t> told employer to stop withholding taxes from his paycheck</a:t>
            </a:r>
          </a:p>
          <a:p>
            <a:pPr eaLnBrk="1" hangingPunct="1">
              <a:lnSpc>
                <a:spcPct val="90000"/>
              </a:lnSpc>
              <a:spcAft>
                <a:spcPts val="600"/>
              </a:spcAft>
            </a:pPr>
            <a:r>
              <a:rPr lang="en-US" sz="2800" dirty="0"/>
              <a:t>His company refused</a:t>
            </a:r>
          </a:p>
          <a:p>
            <a:pPr eaLnBrk="1" hangingPunct="1">
              <a:lnSpc>
                <a:spcPct val="90000"/>
              </a:lnSpc>
              <a:spcAft>
                <a:spcPts val="600"/>
              </a:spcAft>
            </a:pPr>
            <a:r>
              <a:rPr lang="en-US" sz="2800" dirty="0"/>
              <a:t>He planned to sue his company</a:t>
            </a:r>
          </a:p>
          <a:p>
            <a:pPr lvl="1" eaLnBrk="1" hangingPunct="1">
              <a:lnSpc>
                <a:spcPct val="90000"/>
              </a:lnSpc>
              <a:spcAft>
                <a:spcPts val="600"/>
              </a:spcAft>
            </a:pPr>
            <a:r>
              <a:rPr lang="en-US" sz="2400" dirty="0"/>
              <a:t>He used company</a:t>
            </a:r>
            <a:r>
              <a:rPr lang="en-US" sz="2400" dirty="0" smtClean="0"/>
              <a:t> time </a:t>
            </a:r>
            <a:r>
              <a:rPr lang="en-US" sz="2400" dirty="0"/>
              <a:t>to prepare legal docs</a:t>
            </a:r>
          </a:p>
          <a:p>
            <a:pPr lvl="1" eaLnBrk="1" hangingPunct="1">
              <a:lnSpc>
                <a:spcPct val="90000"/>
              </a:lnSpc>
              <a:spcAft>
                <a:spcPts val="600"/>
              </a:spcAft>
            </a:pPr>
            <a:r>
              <a:rPr lang="en-US" sz="2400" dirty="0"/>
              <a:t>Company found out and fired him</a:t>
            </a:r>
          </a:p>
          <a:p>
            <a:pPr eaLnBrk="1" hangingPunct="1">
              <a:lnSpc>
                <a:spcPct val="90000"/>
              </a:lnSpc>
              <a:spcAft>
                <a:spcPts val="600"/>
              </a:spcAft>
            </a:pPr>
            <a:r>
              <a:rPr lang="en-US" sz="2800" dirty="0"/>
              <a:t>Burleson had been working on malware…</a:t>
            </a:r>
          </a:p>
          <a:p>
            <a:pPr lvl="1" eaLnBrk="1" hangingPunct="1">
              <a:lnSpc>
                <a:spcPct val="90000"/>
              </a:lnSpc>
              <a:spcAft>
                <a:spcPts val="600"/>
              </a:spcAft>
            </a:pPr>
            <a:r>
              <a:rPr lang="en-US" sz="2400" dirty="0"/>
              <a:t>After being fired, his software “time bomb” deleted important company data</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8980</TotalTime>
  <Words>14762</Words>
  <Application>Microsoft Macintosh PowerPoint</Application>
  <PresentationFormat>On-screen Show (4:3)</PresentationFormat>
  <Paragraphs>2590</Paragraphs>
  <Slides>275</Slides>
  <Notes>4</Notes>
  <HiddenSlides>0</HiddenSlides>
  <MMClips>1</MMClips>
  <ScaleCrop>false</ScaleCrop>
  <HeadingPairs>
    <vt:vector size="4" baseType="variant">
      <vt:variant>
        <vt:lpstr>Theme</vt:lpstr>
      </vt:variant>
      <vt:variant>
        <vt:i4>1</vt:i4>
      </vt:variant>
      <vt:variant>
        <vt:lpstr>Slide Titles</vt:lpstr>
      </vt:variant>
      <vt:variant>
        <vt:i4>275</vt:i4>
      </vt:variant>
    </vt:vector>
  </HeadingPairs>
  <TitlesOfParts>
    <vt:vector size="276" baseType="lpstr">
      <vt:lpstr>Default Design</vt:lpstr>
      <vt:lpstr>Part IV: Software</vt:lpstr>
      <vt:lpstr>Why Software?</vt:lpstr>
      <vt:lpstr>Chapter 11:  Software Flaws and Malware</vt:lpstr>
      <vt:lpstr>Bad Software is Ubiquitous</vt:lpstr>
      <vt:lpstr>Software Issues</vt:lpstr>
      <vt:lpstr>Complexity</vt:lpstr>
      <vt:lpstr>Lines of Code and Bugs</vt:lpstr>
      <vt:lpstr>Software Security Topics</vt:lpstr>
      <vt:lpstr>Program Flaws</vt:lpstr>
      <vt:lpstr>Example</vt:lpstr>
      <vt:lpstr>Secure Software</vt:lpstr>
      <vt:lpstr>Program Flaws</vt:lpstr>
      <vt:lpstr>Buffer Overflow</vt:lpstr>
      <vt:lpstr>Attack Scenario</vt:lpstr>
      <vt:lpstr>Buffer Overflow</vt:lpstr>
      <vt:lpstr>Simple Buffer Overflow</vt:lpstr>
      <vt:lpstr>Memory Organization</vt:lpstr>
      <vt:lpstr>Simplified Stack Example</vt:lpstr>
      <vt:lpstr>Smashing the Stack</vt:lpstr>
      <vt:lpstr>Smashing the Stack</vt:lpstr>
      <vt:lpstr>Smashing the Stack</vt:lpstr>
      <vt:lpstr>Stack Smashing Summary</vt:lpstr>
      <vt:lpstr>Stack Smashing Example</vt:lpstr>
      <vt:lpstr>Buffer Overflow Present?</vt:lpstr>
      <vt:lpstr>Disassemble Code</vt:lpstr>
      <vt:lpstr>Buffer Overflow Attack</vt:lpstr>
      <vt:lpstr>Overflow Attack, Take 2</vt:lpstr>
      <vt:lpstr>Buffer Overflow</vt:lpstr>
      <vt:lpstr>Source Code</vt:lpstr>
      <vt:lpstr>Stack Smashing Defenses</vt:lpstr>
      <vt:lpstr>Stack Smashing Defenses</vt:lpstr>
      <vt:lpstr>Microsoft’s Canary</vt:lpstr>
      <vt:lpstr>ASLR</vt:lpstr>
      <vt:lpstr>Buffer Overflow</vt:lpstr>
      <vt:lpstr>Incomplete Mediation</vt:lpstr>
      <vt:lpstr>Input Validation</vt:lpstr>
      <vt:lpstr>Input Validation</vt:lpstr>
      <vt:lpstr>Incomplete Mediation</vt:lpstr>
      <vt:lpstr>Race Conditions</vt:lpstr>
      <vt:lpstr>Race Condition</vt:lpstr>
      <vt:lpstr>mkdir Race Condition</vt:lpstr>
      <vt:lpstr>mkdir Attack</vt:lpstr>
      <vt:lpstr>Race Conditions</vt:lpstr>
      <vt:lpstr>Malware</vt:lpstr>
      <vt:lpstr>Malicious Software</vt:lpstr>
      <vt:lpstr>Where do Viruses Live?</vt:lpstr>
      <vt:lpstr>Malware Examples</vt:lpstr>
      <vt:lpstr>Brain</vt:lpstr>
      <vt:lpstr>Morris Worm</vt:lpstr>
      <vt:lpstr>How Morris Worm Spread</vt:lpstr>
      <vt:lpstr>Bootstrap Loader</vt:lpstr>
      <vt:lpstr>How to Remain Undetected?</vt:lpstr>
      <vt:lpstr>Morris Worm: Bottom Line</vt:lpstr>
      <vt:lpstr>Code Red Worm</vt:lpstr>
      <vt:lpstr>Code Red: What it Did</vt:lpstr>
      <vt:lpstr>SQL Slammer</vt:lpstr>
      <vt:lpstr>Why was Slammer Successful?</vt:lpstr>
      <vt:lpstr>Stuxnet</vt:lpstr>
      <vt:lpstr>Stuxnet</vt:lpstr>
      <vt:lpstr>Malware Related to Stuxnet</vt:lpstr>
      <vt:lpstr>Trojan Horse Example</vt:lpstr>
      <vt:lpstr>Mac Trojan</vt:lpstr>
      <vt:lpstr>Trojan Example</vt:lpstr>
      <vt:lpstr>Malware Detection</vt:lpstr>
      <vt:lpstr>Signature Detection</vt:lpstr>
      <vt:lpstr>Signature Detection</vt:lpstr>
      <vt:lpstr>Change Detection</vt:lpstr>
      <vt:lpstr>Change Detection</vt:lpstr>
      <vt:lpstr>Anomaly Detection</vt:lpstr>
      <vt:lpstr>Anomaly Detection</vt:lpstr>
      <vt:lpstr>Future of Malware</vt:lpstr>
      <vt:lpstr>Encrypted Viruses</vt:lpstr>
      <vt:lpstr>Encrypted Viruses</vt:lpstr>
      <vt:lpstr>Polymorphic Malware</vt:lpstr>
      <vt:lpstr>Metamorphic Malware</vt:lpstr>
      <vt:lpstr>Metamorphic Worm</vt:lpstr>
      <vt:lpstr>Warhol Worm</vt:lpstr>
      <vt:lpstr>A Possible Warhol Worm</vt:lpstr>
      <vt:lpstr>Flash Worm</vt:lpstr>
      <vt:lpstr>Flash Worm</vt:lpstr>
      <vt:lpstr>Flash Worm</vt:lpstr>
      <vt:lpstr>Rapid Malware Defenses</vt:lpstr>
      <vt:lpstr>Push vs Pull Malware</vt:lpstr>
      <vt:lpstr>Botnet</vt:lpstr>
      <vt:lpstr>Botnet Examples</vt:lpstr>
      <vt:lpstr>More Botnet Examples</vt:lpstr>
      <vt:lpstr>Computer Infections</vt:lpstr>
      <vt:lpstr>Computer Infections</vt:lpstr>
      <vt:lpstr>Future Malware Detection?</vt:lpstr>
      <vt:lpstr>Miscellaneous        Software-Based Attacks</vt:lpstr>
      <vt:lpstr>Miscellaneous Attacks</vt:lpstr>
      <vt:lpstr>Salami Attack</vt:lpstr>
      <vt:lpstr>Salami Attack</vt:lpstr>
      <vt:lpstr>Salami Attacks</vt:lpstr>
      <vt:lpstr>Linearization Attack</vt:lpstr>
      <vt:lpstr>Linearization Attack</vt:lpstr>
      <vt:lpstr>Linearization Attack</vt:lpstr>
      <vt:lpstr>Linearization Attack</vt:lpstr>
      <vt:lpstr>Time Bomb</vt:lpstr>
      <vt:lpstr>Time Bomb</vt:lpstr>
      <vt:lpstr>Trusting Software</vt:lpstr>
      <vt:lpstr>Trusting Software</vt:lpstr>
      <vt:lpstr>Chapter 12:  Insecurity in Software</vt:lpstr>
      <vt:lpstr>Software Reverse Engineering (SRE)</vt:lpstr>
      <vt:lpstr>SRE</vt:lpstr>
      <vt:lpstr>SRE</vt:lpstr>
      <vt:lpstr>SRE Tools</vt:lpstr>
      <vt:lpstr>SRE Tools</vt:lpstr>
      <vt:lpstr>Why is Debugger Needed?</vt:lpstr>
      <vt:lpstr>SRE Necessary Skills</vt:lpstr>
      <vt:lpstr>SRE Example</vt:lpstr>
      <vt:lpstr>SRE Example</vt:lpstr>
      <vt:lpstr>SRE Example</vt:lpstr>
      <vt:lpstr>SRE Example</vt:lpstr>
      <vt:lpstr>SRE Example</vt:lpstr>
      <vt:lpstr>SRE Example</vt:lpstr>
      <vt:lpstr>SRE Example</vt:lpstr>
      <vt:lpstr>SRE Example</vt:lpstr>
      <vt:lpstr>SRE Example</vt:lpstr>
      <vt:lpstr>SRE Example</vt:lpstr>
      <vt:lpstr>SRE Attack Mitigation</vt:lpstr>
      <vt:lpstr>Anti-disassembly</vt:lpstr>
      <vt:lpstr>Anti-disassembly Example</vt:lpstr>
      <vt:lpstr>Anti-debugging</vt:lpstr>
      <vt:lpstr>Anti-debugger Example</vt:lpstr>
      <vt:lpstr>Anti-debugger Example</vt:lpstr>
      <vt:lpstr>Tamper-resistance</vt:lpstr>
      <vt:lpstr>Code Obfuscation</vt:lpstr>
      <vt:lpstr>Code Obfuscation</vt:lpstr>
      <vt:lpstr>Authentication Example</vt:lpstr>
      <vt:lpstr>Obfuscation</vt:lpstr>
      <vt:lpstr>Software Cloning</vt:lpstr>
      <vt:lpstr>Metamorphic Software</vt:lpstr>
      <vt:lpstr>Metamorphic Software</vt:lpstr>
      <vt:lpstr>Metamorphic Software</vt:lpstr>
      <vt:lpstr>Cloning vs Metamorphism</vt:lpstr>
      <vt:lpstr>Metamorphic Software</vt:lpstr>
      <vt:lpstr>Digital Rights Management</vt:lpstr>
      <vt:lpstr>Digital Rights Management</vt:lpstr>
      <vt:lpstr>What is DRM?</vt:lpstr>
      <vt:lpstr>Persistent Protection</vt:lpstr>
      <vt:lpstr>What Can be Done?</vt:lpstr>
      <vt:lpstr>Is Crypto the Answer?</vt:lpstr>
      <vt:lpstr>Is Crypto the Answer?</vt:lpstr>
      <vt:lpstr>Current State of DRM</vt:lpstr>
      <vt:lpstr>DRM Limitations</vt:lpstr>
      <vt:lpstr>Software-based DRM</vt:lpstr>
      <vt:lpstr>DRM for PDF Documents</vt:lpstr>
      <vt:lpstr>Protecting a Document</vt:lpstr>
      <vt:lpstr>Accessing a Document</vt:lpstr>
      <vt:lpstr>Security Issues</vt:lpstr>
      <vt:lpstr>Security Overview</vt:lpstr>
      <vt:lpstr>Tamper-Resistance</vt:lpstr>
      <vt:lpstr>Obfuscation</vt:lpstr>
      <vt:lpstr>Other Security Features</vt:lpstr>
      <vt:lpstr>Security Not Implemented</vt:lpstr>
      <vt:lpstr>DRM for Streaming Media</vt:lpstr>
      <vt:lpstr>Attacks on Streaming Media</vt:lpstr>
      <vt:lpstr>Design Features</vt:lpstr>
      <vt:lpstr>Scrambling Algorithms</vt:lpstr>
      <vt:lpstr>Server-side Scrambling</vt:lpstr>
      <vt:lpstr>Select Scrambling Algorithm</vt:lpstr>
      <vt:lpstr>Client-side De-scrambling</vt:lpstr>
      <vt:lpstr>Why Scrambling?</vt:lpstr>
      <vt:lpstr>Why Metamorphism?</vt:lpstr>
      <vt:lpstr>DRM for a P2P Application</vt:lpstr>
      <vt:lpstr>P2P File Sharing: Query</vt:lpstr>
      <vt:lpstr>P2P File Sharing with POS</vt:lpstr>
      <vt:lpstr>POS</vt:lpstr>
      <vt:lpstr>POS Conclusions</vt:lpstr>
      <vt:lpstr>DRM in the Enterprise</vt:lpstr>
      <vt:lpstr>What’s Different in Enterprise DRM?</vt:lpstr>
      <vt:lpstr>Enterprise DRM</vt:lpstr>
      <vt:lpstr>DRM Failures</vt:lpstr>
      <vt:lpstr>DRM Conclusions</vt:lpstr>
      <vt:lpstr>Secure Software Development</vt:lpstr>
      <vt:lpstr>Penetrate and Patch</vt:lpstr>
      <vt:lpstr>Why Penetrate and Patch?</vt:lpstr>
      <vt:lpstr>Why Penetrate and Patch?</vt:lpstr>
      <vt:lpstr>Penetrate and Patch Fallacy</vt:lpstr>
      <vt:lpstr>Open vs Closed Source</vt:lpstr>
      <vt:lpstr>Open Source Security</vt:lpstr>
      <vt:lpstr>Open Source Security</vt:lpstr>
      <vt:lpstr>Closed Source Security</vt:lpstr>
      <vt:lpstr>Open vs Closed Source</vt:lpstr>
      <vt:lpstr>Open vs Closed Source</vt:lpstr>
      <vt:lpstr>Open vs Closed Source</vt:lpstr>
      <vt:lpstr>Security and Testing</vt:lpstr>
      <vt:lpstr>Security and Testing</vt:lpstr>
      <vt:lpstr>Security and Testing</vt:lpstr>
      <vt:lpstr>Security and Testing</vt:lpstr>
      <vt:lpstr>Security and Testing</vt:lpstr>
      <vt:lpstr>Security Testing: Do the Math</vt:lpstr>
      <vt:lpstr>Software Development</vt:lpstr>
      <vt:lpstr>Secure Software Development</vt:lpstr>
      <vt:lpstr>Secure Software Development</vt:lpstr>
      <vt:lpstr>Design</vt:lpstr>
      <vt:lpstr>Hazard Analysis</vt:lpstr>
      <vt:lpstr>Peer Review</vt:lpstr>
      <vt:lpstr>Levels of Testing</vt:lpstr>
      <vt:lpstr>Types of Testing</vt:lpstr>
      <vt:lpstr>Other Testing Issues</vt:lpstr>
      <vt:lpstr>Testing Case History</vt:lpstr>
      <vt:lpstr>Security Testing: The Bottom Line</vt:lpstr>
      <vt:lpstr>Security Testing: The Bottom Line</vt:lpstr>
      <vt:lpstr>Configuration Issues</vt:lpstr>
      <vt:lpstr>Postmortem</vt:lpstr>
      <vt:lpstr>Software Security</vt:lpstr>
      <vt:lpstr>Software and Security</vt:lpstr>
      <vt:lpstr>Chapter 13:  Operating Systems and Security</vt:lpstr>
      <vt:lpstr>OS and Security</vt:lpstr>
      <vt:lpstr>OS Security Challenges</vt:lpstr>
      <vt:lpstr>OS Security Functions</vt:lpstr>
      <vt:lpstr>Memory Protection</vt:lpstr>
      <vt:lpstr>Memory Protection</vt:lpstr>
      <vt:lpstr>Memory Protection</vt:lpstr>
      <vt:lpstr>Segmentation</vt:lpstr>
      <vt:lpstr>Segmentation</vt:lpstr>
      <vt:lpstr>Segmentation</vt:lpstr>
      <vt:lpstr>Segmentation Advantages</vt:lpstr>
      <vt:lpstr>Segmentation Disadvantages</vt:lpstr>
      <vt:lpstr>Paging</vt:lpstr>
      <vt:lpstr>Paging</vt:lpstr>
      <vt:lpstr>Other OS Security Functions</vt:lpstr>
      <vt:lpstr>Trusted Operating System</vt:lpstr>
      <vt:lpstr>Trusted Operating System</vt:lpstr>
      <vt:lpstr>Trust vs Security</vt:lpstr>
      <vt:lpstr>Trusted Systems</vt:lpstr>
      <vt:lpstr>Trusted OS</vt:lpstr>
      <vt:lpstr>General Security Principles</vt:lpstr>
      <vt:lpstr>OS Security</vt:lpstr>
      <vt:lpstr>OS Services</vt:lpstr>
      <vt:lpstr>Trusted OS</vt:lpstr>
      <vt:lpstr>Trusted OS Services</vt:lpstr>
      <vt:lpstr>MAC and DAC</vt:lpstr>
      <vt:lpstr>Object Reuse Protection</vt:lpstr>
      <vt:lpstr>Trusted Path</vt:lpstr>
      <vt:lpstr>Audit</vt:lpstr>
      <vt:lpstr>Security Kernel</vt:lpstr>
      <vt:lpstr>Security Kernel</vt:lpstr>
      <vt:lpstr>Reference Monitor</vt:lpstr>
      <vt:lpstr>Trusted Computing Base</vt:lpstr>
      <vt:lpstr>TCB Implementation</vt:lpstr>
      <vt:lpstr>Poor TCB Design</vt:lpstr>
      <vt:lpstr>Better TCB Design</vt:lpstr>
      <vt:lpstr>Trusted OS Summary</vt:lpstr>
      <vt:lpstr>NGSCB</vt:lpstr>
      <vt:lpstr>Next Generation Secure Computing Base</vt:lpstr>
      <vt:lpstr>NGSCB</vt:lpstr>
      <vt:lpstr>Motivation for TCG/NGSCB</vt:lpstr>
      <vt:lpstr>TCG/NGSCB</vt:lpstr>
      <vt:lpstr>NGSCB Design Goals</vt:lpstr>
      <vt:lpstr>NGSCB Disclaimer</vt:lpstr>
      <vt:lpstr>NGSCB Architecture</vt:lpstr>
      <vt:lpstr>NGSCB</vt:lpstr>
      <vt:lpstr>NGSCB Process Isolation</vt:lpstr>
      <vt:lpstr>NGSCB Sealed Storage </vt:lpstr>
      <vt:lpstr>NGSCB Secure Path </vt:lpstr>
      <vt:lpstr>NGSCB Attestation (1) </vt:lpstr>
      <vt:lpstr>NGSCB Attestation (2) </vt:lpstr>
      <vt:lpstr>NGSCB Compelling Apps (1)</vt:lpstr>
      <vt:lpstr>NGSCB Compelling Apps (2)</vt:lpstr>
      <vt:lpstr>NGSCB According to MS</vt:lpstr>
      <vt:lpstr>NGSCB Critics</vt:lpstr>
      <vt:lpstr>Anderson’s NGSCB Criticism (1)</vt:lpstr>
      <vt:lpstr>Anderson’s NGSCB Criticism (2)</vt:lpstr>
      <vt:lpstr>Anderson’s NGSCB Criticism (3)</vt:lpstr>
      <vt:lpstr>Thomborson’s NGSCB Criticism</vt:lpstr>
      <vt:lpstr>Thomborson’s NGSCB Criticism</vt:lpstr>
      <vt:lpstr>NGSCB Bottom Line (1)</vt:lpstr>
      <vt:lpstr>NGSCB Bottom Line (2)</vt:lpstr>
      <vt:lpstr>Software Summary</vt:lpstr>
      <vt:lpstr>Software Summary</vt:lpstr>
      <vt:lpstr>Software Summary</vt:lpstr>
      <vt:lpstr>Course Summary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c:title>
  <dc:subject/>
  <dc:creator>Mark Stamp</dc:creator>
  <cp:keywords/>
  <dc:description/>
  <cp:lastModifiedBy>Mark Stamp</cp:lastModifiedBy>
  <cp:revision>1426</cp:revision>
  <cp:lastPrinted>2005-01-22T21:32:15Z</cp:lastPrinted>
  <dcterms:created xsi:type="dcterms:W3CDTF">2015-04-28T13:43:41Z</dcterms:created>
  <dcterms:modified xsi:type="dcterms:W3CDTF">2015-12-03T14:50:58Z</dcterms:modified>
  <cp:category/>
</cp:coreProperties>
</file>