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68.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76.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16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148.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71.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46.xml"/>
  <Override ContentType="application/vnd.openxmlformats-officedocument.presentationml.notesSlide+xml" PartName="/ppt/notesSlides/notesSlide172.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174.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169.xml"/>
  <Override ContentType="application/vnd.openxmlformats-officedocument.presentationml.notesSlide+xml" PartName="/ppt/notesSlides/notesSlide177.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65.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170.xml"/>
  <Override ContentType="application/vnd.openxmlformats-officedocument.presentationml.notesSlide+xml" PartName="/ppt/notesSlides/notesSlide167.xml"/>
  <Override ContentType="application/vnd.openxmlformats-officedocument.presentationml.notesSlide+xml" PartName="/ppt/notesSlides/notesSlide58.xml"/>
  <Override ContentType="application/vnd.openxmlformats-officedocument.presentationml.notesSlide+xml" PartName="/ppt/notesSlides/notesSlide140.xml"/>
  <Override ContentType="application/vnd.openxmlformats-officedocument.presentationml.notesSlide+xml" PartName="/ppt/notesSlides/notesSlide154.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164.xml"/>
  <Override ContentType="application/vnd.openxmlformats-officedocument.presentationml.notesSlide+xml" PartName="/ppt/notesSlides/notesSlide38.xml"/>
  <Override ContentType="application/vnd.openxmlformats-officedocument.presentationml.notesSlide+xml" PartName="/ppt/notesSlides/notesSlide173.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16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75.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164.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7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17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170.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54.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141.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68.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159.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176.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57.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165.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73.xml"/>
  <Override ContentType="application/vnd.openxmlformats-officedocument.presentationml.slide+xml" PartName="/ppt/slides/slide147.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153.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71.xml"/>
  <Override ContentType="application/vnd.openxmlformats-officedocument.presentationml.slide+xml" PartName="/ppt/slides/slide14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167.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169.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51.xml"/>
  <Override ContentType="application/vnd.openxmlformats-officedocument.presentationml.slide+xml" PartName="/ppt/slides/slide177.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160.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43.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32.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15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 id="419" r:id="rId170"/>
    <p:sldId id="420" r:id="rId171"/>
    <p:sldId id="421" r:id="rId172"/>
    <p:sldId id="422" r:id="rId173"/>
    <p:sldId id="423" r:id="rId174"/>
    <p:sldId id="424" r:id="rId175"/>
    <p:sldId id="425" r:id="rId176"/>
    <p:sldId id="426" r:id="rId177"/>
    <p:sldId id="427" r:id="rId178"/>
    <p:sldId id="428" r:id="rId179"/>
    <p:sldId id="429" r:id="rId180"/>
    <p:sldId id="430" r:id="rId181"/>
    <p:sldId id="431" r:id="rId182"/>
    <p:sldId id="432" r:id="rId183"/>
  </p:sldIdLst>
  <p:sldSz cy="5143500" cx="9144000"/>
  <p:notesSz cx="6858000" cy="9144000"/>
  <p:embeddedFontLst>
    <p:embeddedFont>
      <p:font typeface="PT Sans Narrow"/>
      <p:regular r:id="rId184"/>
      <p:bold r:id="rId185"/>
    </p:embeddedFont>
    <p:embeddedFont>
      <p:font typeface="Open Sans"/>
      <p:regular r:id="rId186"/>
      <p:bold r:id="rId187"/>
      <p:italic r:id="rId188"/>
      <p:boldItalic r:id="rId18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856FE36-D016-452D-8830-00D743A74A90}">
  <a:tblStyle styleId="{F856FE36-D016-452D-8830-00D743A74A9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48" Type="http://schemas.openxmlformats.org/officeDocument/2006/relationships/slide" Target="slides/slide42.xml"/><Relationship Id="rId187" Type="http://schemas.openxmlformats.org/officeDocument/2006/relationships/font" Target="fonts/OpenSans-bold.fntdata"/><Relationship Id="rId47" Type="http://schemas.openxmlformats.org/officeDocument/2006/relationships/slide" Target="slides/slide41.xml"/><Relationship Id="rId186" Type="http://schemas.openxmlformats.org/officeDocument/2006/relationships/font" Target="fonts/OpenSans-regular.fntdata"/><Relationship Id="rId185" Type="http://schemas.openxmlformats.org/officeDocument/2006/relationships/font" Target="fonts/PTSansNarrow-bold.fntdata"/><Relationship Id="rId49" Type="http://schemas.openxmlformats.org/officeDocument/2006/relationships/slide" Target="slides/slide43.xml"/><Relationship Id="rId184" Type="http://schemas.openxmlformats.org/officeDocument/2006/relationships/font" Target="fonts/PTSansNarrow-regular.fntdata"/><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89" Type="http://schemas.openxmlformats.org/officeDocument/2006/relationships/font" Target="fonts/OpenSans-boldItalic.fntdata"/><Relationship Id="rId100" Type="http://schemas.openxmlformats.org/officeDocument/2006/relationships/slide" Target="slides/slide94.xml"/><Relationship Id="rId188" Type="http://schemas.openxmlformats.org/officeDocument/2006/relationships/font" Target="fonts/OpenSans-italic.fntdata"/><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183" Type="http://schemas.openxmlformats.org/officeDocument/2006/relationships/slide" Target="slides/slide177.xml"/><Relationship Id="rId32" Type="http://schemas.openxmlformats.org/officeDocument/2006/relationships/slide" Target="slides/slide26.xml"/><Relationship Id="rId182" Type="http://schemas.openxmlformats.org/officeDocument/2006/relationships/slide" Target="slides/slide176.xml"/><Relationship Id="rId35" Type="http://schemas.openxmlformats.org/officeDocument/2006/relationships/slide" Target="slides/slide29.xml"/><Relationship Id="rId181" Type="http://schemas.openxmlformats.org/officeDocument/2006/relationships/slide" Target="slides/slide175.xml"/><Relationship Id="rId34" Type="http://schemas.openxmlformats.org/officeDocument/2006/relationships/slide" Target="slides/slide28.xml"/><Relationship Id="rId180" Type="http://schemas.openxmlformats.org/officeDocument/2006/relationships/slide" Target="slides/slide174.xml"/><Relationship Id="rId37" Type="http://schemas.openxmlformats.org/officeDocument/2006/relationships/slide" Target="slides/slide31.xml"/><Relationship Id="rId176" Type="http://schemas.openxmlformats.org/officeDocument/2006/relationships/slide" Target="slides/slide170.xml"/><Relationship Id="rId36" Type="http://schemas.openxmlformats.org/officeDocument/2006/relationships/slide" Target="slides/slide30.xml"/><Relationship Id="rId175" Type="http://schemas.openxmlformats.org/officeDocument/2006/relationships/slide" Target="slides/slide169.xml"/><Relationship Id="rId39" Type="http://schemas.openxmlformats.org/officeDocument/2006/relationships/slide" Target="slides/slide33.xml"/><Relationship Id="rId174" Type="http://schemas.openxmlformats.org/officeDocument/2006/relationships/slide" Target="slides/slide168.xml"/><Relationship Id="rId38" Type="http://schemas.openxmlformats.org/officeDocument/2006/relationships/slide" Target="slides/slide32.xml"/><Relationship Id="rId173" Type="http://schemas.openxmlformats.org/officeDocument/2006/relationships/slide" Target="slides/slide167.xml"/><Relationship Id="rId179" Type="http://schemas.openxmlformats.org/officeDocument/2006/relationships/slide" Target="slides/slide173.xml"/><Relationship Id="rId178" Type="http://schemas.openxmlformats.org/officeDocument/2006/relationships/slide" Target="slides/slide172.xml"/><Relationship Id="rId177" Type="http://schemas.openxmlformats.org/officeDocument/2006/relationships/slide" Target="slides/slide171.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29" Type="http://schemas.openxmlformats.org/officeDocument/2006/relationships/slide" Target="slides/slide123.xml"/><Relationship Id="rId128" Type="http://schemas.openxmlformats.org/officeDocument/2006/relationships/slide" Target="slides/slide122.xml"/><Relationship Id="rId127" Type="http://schemas.openxmlformats.org/officeDocument/2006/relationships/slide" Target="slides/slide121.xml"/><Relationship Id="rId126" Type="http://schemas.openxmlformats.org/officeDocument/2006/relationships/slide" Target="slides/slide120.xml"/><Relationship Id="rId26" Type="http://schemas.openxmlformats.org/officeDocument/2006/relationships/slide" Target="slides/slide20.xml"/><Relationship Id="rId121" Type="http://schemas.openxmlformats.org/officeDocument/2006/relationships/slide" Target="slides/slide115.xml"/><Relationship Id="rId25" Type="http://schemas.openxmlformats.org/officeDocument/2006/relationships/slide" Target="slides/slide19.xml"/><Relationship Id="rId120" Type="http://schemas.openxmlformats.org/officeDocument/2006/relationships/slide" Target="slides/slide114.xml"/><Relationship Id="rId28" Type="http://schemas.openxmlformats.org/officeDocument/2006/relationships/slide" Target="slides/slide22.xml"/><Relationship Id="rId27" Type="http://schemas.openxmlformats.org/officeDocument/2006/relationships/slide" Target="slides/slide21.xml"/><Relationship Id="rId125" Type="http://schemas.openxmlformats.org/officeDocument/2006/relationships/slide" Target="slides/slide119.xml"/><Relationship Id="rId29" Type="http://schemas.openxmlformats.org/officeDocument/2006/relationships/slide" Target="slides/slide23.xml"/><Relationship Id="rId124" Type="http://schemas.openxmlformats.org/officeDocument/2006/relationships/slide" Target="slides/slide118.xml"/><Relationship Id="rId123" Type="http://schemas.openxmlformats.org/officeDocument/2006/relationships/slide" Target="slides/slide117.xml"/><Relationship Id="rId122" Type="http://schemas.openxmlformats.org/officeDocument/2006/relationships/slide" Target="slides/slide116.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slide" Target="slides/slide113.xml"/><Relationship Id="rId15" Type="http://schemas.openxmlformats.org/officeDocument/2006/relationships/slide" Target="slides/slide9.xml"/><Relationship Id="rId110" Type="http://schemas.openxmlformats.org/officeDocument/2006/relationships/slide" Target="slides/slide104.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slide" Target="slides/slide108.xml"/><Relationship Id="rId18" Type="http://schemas.openxmlformats.org/officeDocument/2006/relationships/slide" Target="slides/slide12.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150" Type="http://schemas.openxmlformats.org/officeDocument/2006/relationships/slide" Target="slides/slide144.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slide" Target="slides/slide143.xml"/><Relationship Id="rId4" Type="http://schemas.openxmlformats.org/officeDocument/2006/relationships/tableStyles" Target="tableStyles.xml"/><Relationship Id="rId148" Type="http://schemas.openxmlformats.org/officeDocument/2006/relationships/slide" Target="slides/slide142.xml"/><Relationship Id="rId9" Type="http://schemas.openxmlformats.org/officeDocument/2006/relationships/slide" Target="slides/slide3.xml"/><Relationship Id="rId143" Type="http://schemas.openxmlformats.org/officeDocument/2006/relationships/slide" Target="slides/slide137.xml"/><Relationship Id="rId142" Type="http://schemas.openxmlformats.org/officeDocument/2006/relationships/slide" Target="slides/slide136.xml"/><Relationship Id="rId141" Type="http://schemas.openxmlformats.org/officeDocument/2006/relationships/slide" Target="slides/slide135.xml"/><Relationship Id="rId140" Type="http://schemas.openxmlformats.org/officeDocument/2006/relationships/slide" Target="slides/slide134.xml"/><Relationship Id="rId5" Type="http://schemas.openxmlformats.org/officeDocument/2006/relationships/slideMaster" Target="slideMasters/slideMaster1.xml"/><Relationship Id="rId147" Type="http://schemas.openxmlformats.org/officeDocument/2006/relationships/slide" Target="slides/slide141.xml"/><Relationship Id="rId6" Type="http://schemas.openxmlformats.org/officeDocument/2006/relationships/notesMaster" Target="notesMasters/notesMaster1.xml"/><Relationship Id="rId146" Type="http://schemas.openxmlformats.org/officeDocument/2006/relationships/slide" Target="slides/slide140.xml"/><Relationship Id="rId7" Type="http://schemas.openxmlformats.org/officeDocument/2006/relationships/slide" Target="slides/slide1.xml"/><Relationship Id="rId145" Type="http://schemas.openxmlformats.org/officeDocument/2006/relationships/slide" Target="slides/slide139.xml"/><Relationship Id="rId8" Type="http://schemas.openxmlformats.org/officeDocument/2006/relationships/slide" Target="slides/slide2.xml"/><Relationship Id="rId144" Type="http://schemas.openxmlformats.org/officeDocument/2006/relationships/slide" Target="slides/slide138.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139" Type="http://schemas.openxmlformats.org/officeDocument/2006/relationships/slide" Target="slides/slide133.xml"/><Relationship Id="rId138" Type="http://schemas.openxmlformats.org/officeDocument/2006/relationships/slide" Target="slides/slide132.xml"/><Relationship Id="rId137" Type="http://schemas.openxmlformats.org/officeDocument/2006/relationships/slide" Target="slides/slide131.xml"/><Relationship Id="rId132" Type="http://schemas.openxmlformats.org/officeDocument/2006/relationships/slide" Target="slides/slide126.xml"/><Relationship Id="rId131" Type="http://schemas.openxmlformats.org/officeDocument/2006/relationships/slide" Target="slides/slide125.xml"/><Relationship Id="rId130" Type="http://schemas.openxmlformats.org/officeDocument/2006/relationships/slide" Target="slides/slide124.xml"/><Relationship Id="rId136" Type="http://schemas.openxmlformats.org/officeDocument/2006/relationships/slide" Target="slides/slide130.xml"/><Relationship Id="rId135" Type="http://schemas.openxmlformats.org/officeDocument/2006/relationships/slide" Target="slides/slide129.xml"/><Relationship Id="rId134" Type="http://schemas.openxmlformats.org/officeDocument/2006/relationships/slide" Target="slides/slide128.xml"/><Relationship Id="rId133" Type="http://schemas.openxmlformats.org/officeDocument/2006/relationships/slide" Target="slides/slide127.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172" Type="http://schemas.openxmlformats.org/officeDocument/2006/relationships/slide" Target="slides/slide166.xml"/><Relationship Id="rId65" Type="http://schemas.openxmlformats.org/officeDocument/2006/relationships/slide" Target="slides/slide59.xml"/><Relationship Id="rId171" Type="http://schemas.openxmlformats.org/officeDocument/2006/relationships/slide" Target="slides/slide165.xml"/><Relationship Id="rId68" Type="http://schemas.openxmlformats.org/officeDocument/2006/relationships/slide" Target="slides/slide62.xml"/><Relationship Id="rId170" Type="http://schemas.openxmlformats.org/officeDocument/2006/relationships/slide" Target="slides/slide164.xml"/><Relationship Id="rId67" Type="http://schemas.openxmlformats.org/officeDocument/2006/relationships/slide" Target="slides/slide61.xml"/><Relationship Id="rId60" Type="http://schemas.openxmlformats.org/officeDocument/2006/relationships/slide" Target="slides/slide54.xml"/><Relationship Id="rId165" Type="http://schemas.openxmlformats.org/officeDocument/2006/relationships/slide" Target="slides/slide159.xml"/><Relationship Id="rId69" Type="http://schemas.openxmlformats.org/officeDocument/2006/relationships/slide" Target="slides/slide63.xml"/><Relationship Id="rId164" Type="http://schemas.openxmlformats.org/officeDocument/2006/relationships/slide" Target="slides/slide158.xml"/><Relationship Id="rId163" Type="http://schemas.openxmlformats.org/officeDocument/2006/relationships/slide" Target="slides/slide157.xml"/><Relationship Id="rId162" Type="http://schemas.openxmlformats.org/officeDocument/2006/relationships/slide" Target="slides/slide156.xml"/><Relationship Id="rId169" Type="http://schemas.openxmlformats.org/officeDocument/2006/relationships/slide" Target="slides/slide163.xml"/><Relationship Id="rId168" Type="http://schemas.openxmlformats.org/officeDocument/2006/relationships/slide" Target="slides/slide162.xml"/><Relationship Id="rId167" Type="http://schemas.openxmlformats.org/officeDocument/2006/relationships/slide" Target="slides/slide161.xml"/><Relationship Id="rId166" Type="http://schemas.openxmlformats.org/officeDocument/2006/relationships/slide" Target="slides/slide160.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161" Type="http://schemas.openxmlformats.org/officeDocument/2006/relationships/slide" Target="slides/slide155.xml"/><Relationship Id="rId54" Type="http://schemas.openxmlformats.org/officeDocument/2006/relationships/slide" Target="slides/slide48.xml"/><Relationship Id="rId160" Type="http://schemas.openxmlformats.org/officeDocument/2006/relationships/slide" Target="slides/slide154.xml"/><Relationship Id="rId57" Type="http://schemas.openxmlformats.org/officeDocument/2006/relationships/slide" Target="slides/slide51.xml"/><Relationship Id="rId56" Type="http://schemas.openxmlformats.org/officeDocument/2006/relationships/slide" Target="slides/slide50.xml"/><Relationship Id="rId159" Type="http://schemas.openxmlformats.org/officeDocument/2006/relationships/slide" Target="slides/slide153.xml"/><Relationship Id="rId59" Type="http://schemas.openxmlformats.org/officeDocument/2006/relationships/slide" Target="slides/slide53.xml"/><Relationship Id="rId154" Type="http://schemas.openxmlformats.org/officeDocument/2006/relationships/slide" Target="slides/slide148.xml"/><Relationship Id="rId58" Type="http://schemas.openxmlformats.org/officeDocument/2006/relationships/slide" Target="slides/slide52.xml"/><Relationship Id="rId153" Type="http://schemas.openxmlformats.org/officeDocument/2006/relationships/slide" Target="slides/slide147.xml"/><Relationship Id="rId152" Type="http://schemas.openxmlformats.org/officeDocument/2006/relationships/slide" Target="slides/slide146.xml"/><Relationship Id="rId151" Type="http://schemas.openxmlformats.org/officeDocument/2006/relationships/slide" Target="slides/slide145.xml"/><Relationship Id="rId158" Type="http://schemas.openxmlformats.org/officeDocument/2006/relationships/slide" Target="slides/slide152.xml"/><Relationship Id="rId157" Type="http://schemas.openxmlformats.org/officeDocument/2006/relationships/slide" Target="slides/slide151.xml"/><Relationship Id="rId156" Type="http://schemas.openxmlformats.org/officeDocument/2006/relationships/slide" Target="slides/slide150.xml"/><Relationship Id="rId155" Type="http://schemas.openxmlformats.org/officeDocument/2006/relationships/slide" Target="slides/slide14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5d4c756e82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5d4c756e82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4" name="Shape 654"/>
        <p:cNvGrpSpPr/>
        <p:nvPr/>
      </p:nvGrpSpPr>
      <p:grpSpPr>
        <a:xfrm>
          <a:off x="0" y="0"/>
          <a:ext cx="0" cy="0"/>
          <a:chOff x="0" y="0"/>
          <a:chExt cx="0" cy="0"/>
        </a:xfrm>
      </p:grpSpPr>
      <p:sp>
        <p:nvSpPr>
          <p:cNvPr id="655" name="Google Shape;655;g5d5bcfa8b7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5d5bcfa8b7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0" name="Shape 660"/>
        <p:cNvGrpSpPr/>
        <p:nvPr/>
      </p:nvGrpSpPr>
      <p:grpSpPr>
        <a:xfrm>
          <a:off x="0" y="0"/>
          <a:ext cx="0" cy="0"/>
          <a:chOff x="0" y="0"/>
          <a:chExt cx="0" cy="0"/>
        </a:xfrm>
      </p:grpSpPr>
      <p:sp>
        <p:nvSpPr>
          <p:cNvPr id="661" name="Google Shape;661;g5d5bcfa8b7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5d5bcfa8b7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6" name="Shape 666"/>
        <p:cNvGrpSpPr/>
        <p:nvPr/>
      </p:nvGrpSpPr>
      <p:grpSpPr>
        <a:xfrm>
          <a:off x="0" y="0"/>
          <a:ext cx="0" cy="0"/>
          <a:chOff x="0" y="0"/>
          <a:chExt cx="0" cy="0"/>
        </a:xfrm>
      </p:grpSpPr>
      <p:sp>
        <p:nvSpPr>
          <p:cNvPr id="667" name="Google Shape;667;g5d5bcfa8b7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8" name="Google Shape;668;g5d5bcfa8b7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2" name="Shape 672"/>
        <p:cNvGrpSpPr/>
        <p:nvPr/>
      </p:nvGrpSpPr>
      <p:grpSpPr>
        <a:xfrm>
          <a:off x="0" y="0"/>
          <a:ext cx="0" cy="0"/>
          <a:chOff x="0" y="0"/>
          <a:chExt cx="0" cy="0"/>
        </a:xfrm>
      </p:grpSpPr>
      <p:sp>
        <p:nvSpPr>
          <p:cNvPr id="673" name="Google Shape;673;g5d5bcfa8b7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4" name="Google Shape;674;g5d5bcfa8b7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8" name="Shape 678"/>
        <p:cNvGrpSpPr/>
        <p:nvPr/>
      </p:nvGrpSpPr>
      <p:grpSpPr>
        <a:xfrm>
          <a:off x="0" y="0"/>
          <a:ext cx="0" cy="0"/>
          <a:chOff x="0" y="0"/>
          <a:chExt cx="0" cy="0"/>
        </a:xfrm>
      </p:grpSpPr>
      <p:sp>
        <p:nvSpPr>
          <p:cNvPr id="679" name="Google Shape;679;g5d671882b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0" name="Google Shape;680;g5d671882b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4" name="Shape 684"/>
        <p:cNvGrpSpPr/>
        <p:nvPr/>
      </p:nvGrpSpPr>
      <p:grpSpPr>
        <a:xfrm>
          <a:off x="0" y="0"/>
          <a:ext cx="0" cy="0"/>
          <a:chOff x="0" y="0"/>
          <a:chExt cx="0" cy="0"/>
        </a:xfrm>
      </p:grpSpPr>
      <p:sp>
        <p:nvSpPr>
          <p:cNvPr id="685" name="Google Shape;685;g5d671882b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5d671882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0" name="Shape 690"/>
        <p:cNvGrpSpPr/>
        <p:nvPr/>
      </p:nvGrpSpPr>
      <p:grpSpPr>
        <a:xfrm>
          <a:off x="0" y="0"/>
          <a:ext cx="0" cy="0"/>
          <a:chOff x="0" y="0"/>
          <a:chExt cx="0" cy="0"/>
        </a:xfrm>
      </p:grpSpPr>
      <p:sp>
        <p:nvSpPr>
          <p:cNvPr id="691" name="Google Shape;691;g5d671882b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2" name="Google Shape;692;g5d671882b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6" name="Shape 696"/>
        <p:cNvGrpSpPr/>
        <p:nvPr/>
      </p:nvGrpSpPr>
      <p:grpSpPr>
        <a:xfrm>
          <a:off x="0" y="0"/>
          <a:ext cx="0" cy="0"/>
          <a:chOff x="0" y="0"/>
          <a:chExt cx="0" cy="0"/>
        </a:xfrm>
      </p:grpSpPr>
      <p:sp>
        <p:nvSpPr>
          <p:cNvPr id="697" name="Google Shape;697;g5d671882b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8" name="Google Shape;698;g5d671882b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2" name="Shape 702"/>
        <p:cNvGrpSpPr/>
        <p:nvPr/>
      </p:nvGrpSpPr>
      <p:grpSpPr>
        <a:xfrm>
          <a:off x="0" y="0"/>
          <a:ext cx="0" cy="0"/>
          <a:chOff x="0" y="0"/>
          <a:chExt cx="0" cy="0"/>
        </a:xfrm>
      </p:grpSpPr>
      <p:sp>
        <p:nvSpPr>
          <p:cNvPr id="703" name="Google Shape;703;g5d671882b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4" name="Google Shape;704;g5d671882b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8" name="Shape 708"/>
        <p:cNvGrpSpPr/>
        <p:nvPr/>
      </p:nvGrpSpPr>
      <p:grpSpPr>
        <a:xfrm>
          <a:off x="0" y="0"/>
          <a:ext cx="0" cy="0"/>
          <a:chOff x="0" y="0"/>
          <a:chExt cx="0" cy="0"/>
        </a:xfrm>
      </p:grpSpPr>
      <p:sp>
        <p:nvSpPr>
          <p:cNvPr id="709" name="Google Shape;709;g5d671882b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0" name="Google Shape;710;g5d671882b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5d4c756e82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5d4c756e82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4" name="Shape 714"/>
        <p:cNvGrpSpPr/>
        <p:nvPr/>
      </p:nvGrpSpPr>
      <p:grpSpPr>
        <a:xfrm>
          <a:off x="0" y="0"/>
          <a:ext cx="0" cy="0"/>
          <a:chOff x="0" y="0"/>
          <a:chExt cx="0" cy="0"/>
        </a:xfrm>
      </p:grpSpPr>
      <p:sp>
        <p:nvSpPr>
          <p:cNvPr id="715" name="Google Shape;715;g5d671882b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6" name="Google Shape;716;g5d671882b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0" name="Shape 720"/>
        <p:cNvGrpSpPr/>
        <p:nvPr/>
      </p:nvGrpSpPr>
      <p:grpSpPr>
        <a:xfrm>
          <a:off x="0" y="0"/>
          <a:ext cx="0" cy="0"/>
          <a:chOff x="0" y="0"/>
          <a:chExt cx="0" cy="0"/>
        </a:xfrm>
      </p:grpSpPr>
      <p:sp>
        <p:nvSpPr>
          <p:cNvPr id="721" name="Google Shape;721;g5d671882b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2" name="Google Shape;722;g5d671882b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6" name="Shape 726"/>
        <p:cNvGrpSpPr/>
        <p:nvPr/>
      </p:nvGrpSpPr>
      <p:grpSpPr>
        <a:xfrm>
          <a:off x="0" y="0"/>
          <a:ext cx="0" cy="0"/>
          <a:chOff x="0" y="0"/>
          <a:chExt cx="0" cy="0"/>
        </a:xfrm>
      </p:grpSpPr>
      <p:sp>
        <p:nvSpPr>
          <p:cNvPr id="727" name="Google Shape;727;g5d671882b5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8" name="Google Shape;728;g5d671882b5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2" name="Shape 732"/>
        <p:cNvGrpSpPr/>
        <p:nvPr/>
      </p:nvGrpSpPr>
      <p:grpSpPr>
        <a:xfrm>
          <a:off x="0" y="0"/>
          <a:ext cx="0" cy="0"/>
          <a:chOff x="0" y="0"/>
          <a:chExt cx="0" cy="0"/>
        </a:xfrm>
      </p:grpSpPr>
      <p:sp>
        <p:nvSpPr>
          <p:cNvPr id="733" name="Google Shape;733;g5d671882b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4" name="Google Shape;734;g5d671882b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8" name="Shape 738"/>
        <p:cNvGrpSpPr/>
        <p:nvPr/>
      </p:nvGrpSpPr>
      <p:grpSpPr>
        <a:xfrm>
          <a:off x="0" y="0"/>
          <a:ext cx="0" cy="0"/>
          <a:chOff x="0" y="0"/>
          <a:chExt cx="0" cy="0"/>
        </a:xfrm>
      </p:grpSpPr>
      <p:sp>
        <p:nvSpPr>
          <p:cNvPr id="739" name="Google Shape;739;g5d671882b5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0" name="Google Shape;740;g5d671882b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4" name="Shape 744"/>
        <p:cNvGrpSpPr/>
        <p:nvPr/>
      </p:nvGrpSpPr>
      <p:grpSpPr>
        <a:xfrm>
          <a:off x="0" y="0"/>
          <a:ext cx="0" cy="0"/>
          <a:chOff x="0" y="0"/>
          <a:chExt cx="0" cy="0"/>
        </a:xfrm>
      </p:grpSpPr>
      <p:sp>
        <p:nvSpPr>
          <p:cNvPr id="745" name="Google Shape;745;g5d671882b5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6" name="Google Shape;746;g5d671882b5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0" name="Shape 750"/>
        <p:cNvGrpSpPr/>
        <p:nvPr/>
      </p:nvGrpSpPr>
      <p:grpSpPr>
        <a:xfrm>
          <a:off x="0" y="0"/>
          <a:ext cx="0" cy="0"/>
          <a:chOff x="0" y="0"/>
          <a:chExt cx="0" cy="0"/>
        </a:xfrm>
      </p:grpSpPr>
      <p:sp>
        <p:nvSpPr>
          <p:cNvPr id="751" name="Google Shape;751;g5d671882b5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2" name="Google Shape;752;g5d671882b5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6" name="Shape 756"/>
        <p:cNvGrpSpPr/>
        <p:nvPr/>
      </p:nvGrpSpPr>
      <p:grpSpPr>
        <a:xfrm>
          <a:off x="0" y="0"/>
          <a:ext cx="0" cy="0"/>
          <a:chOff x="0" y="0"/>
          <a:chExt cx="0" cy="0"/>
        </a:xfrm>
      </p:grpSpPr>
      <p:sp>
        <p:nvSpPr>
          <p:cNvPr id="757" name="Google Shape;757;g5d671882b5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8" name="Google Shape;758;g5d671882b5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1" name="Shape 761"/>
        <p:cNvGrpSpPr/>
        <p:nvPr/>
      </p:nvGrpSpPr>
      <p:grpSpPr>
        <a:xfrm>
          <a:off x="0" y="0"/>
          <a:ext cx="0" cy="0"/>
          <a:chOff x="0" y="0"/>
          <a:chExt cx="0" cy="0"/>
        </a:xfrm>
      </p:grpSpPr>
      <p:sp>
        <p:nvSpPr>
          <p:cNvPr id="762" name="Google Shape;762;g5d671882b5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3" name="Google Shape;763;g5d671882b5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7" name="Shape 767"/>
        <p:cNvGrpSpPr/>
        <p:nvPr/>
      </p:nvGrpSpPr>
      <p:grpSpPr>
        <a:xfrm>
          <a:off x="0" y="0"/>
          <a:ext cx="0" cy="0"/>
          <a:chOff x="0" y="0"/>
          <a:chExt cx="0" cy="0"/>
        </a:xfrm>
      </p:grpSpPr>
      <p:sp>
        <p:nvSpPr>
          <p:cNvPr id="768" name="Google Shape;768;g5d6d326b95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9" name="Google Shape;769;g5d6d326b9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5d4c756e82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5d4c756e82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3" name="Shape 773"/>
        <p:cNvGrpSpPr/>
        <p:nvPr/>
      </p:nvGrpSpPr>
      <p:grpSpPr>
        <a:xfrm>
          <a:off x="0" y="0"/>
          <a:ext cx="0" cy="0"/>
          <a:chOff x="0" y="0"/>
          <a:chExt cx="0" cy="0"/>
        </a:xfrm>
      </p:grpSpPr>
      <p:sp>
        <p:nvSpPr>
          <p:cNvPr id="774" name="Google Shape;774;g5d6d326b9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5" name="Google Shape;775;g5d6d326b9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9" name="Shape 779"/>
        <p:cNvGrpSpPr/>
        <p:nvPr/>
      </p:nvGrpSpPr>
      <p:grpSpPr>
        <a:xfrm>
          <a:off x="0" y="0"/>
          <a:ext cx="0" cy="0"/>
          <a:chOff x="0" y="0"/>
          <a:chExt cx="0" cy="0"/>
        </a:xfrm>
      </p:grpSpPr>
      <p:sp>
        <p:nvSpPr>
          <p:cNvPr id="780" name="Google Shape;780;g5d6d326b9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1" name="Google Shape;781;g5d6d326b9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5" name="Shape 785"/>
        <p:cNvGrpSpPr/>
        <p:nvPr/>
      </p:nvGrpSpPr>
      <p:grpSpPr>
        <a:xfrm>
          <a:off x="0" y="0"/>
          <a:ext cx="0" cy="0"/>
          <a:chOff x="0" y="0"/>
          <a:chExt cx="0" cy="0"/>
        </a:xfrm>
      </p:grpSpPr>
      <p:sp>
        <p:nvSpPr>
          <p:cNvPr id="786" name="Google Shape;786;g5d6d326b9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7" name="Google Shape;787;g5d6d326b9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1" name="Shape 791"/>
        <p:cNvGrpSpPr/>
        <p:nvPr/>
      </p:nvGrpSpPr>
      <p:grpSpPr>
        <a:xfrm>
          <a:off x="0" y="0"/>
          <a:ext cx="0" cy="0"/>
          <a:chOff x="0" y="0"/>
          <a:chExt cx="0" cy="0"/>
        </a:xfrm>
      </p:grpSpPr>
      <p:sp>
        <p:nvSpPr>
          <p:cNvPr id="792" name="Google Shape;792;g5d6d326b9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3" name="Google Shape;793;g5d6d326b9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7" name="Shape 797"/>
        <p:cNvGrpSpPr/>
        <p:nvPr/>
      </p:nvGrpSpPr>
      <p:grpSpPr>
        <a:xfrm>
          <a:off x="0" y="0"/>
          <a:ext cx="0" cy="0"/>
          <a:chOff x="0" y="0"/>
          <a:chExt cx="0" cy="0"/>
        </a:xfrm>
      </p:grpSpPr>
      <p:sp>
        <p:nvSpPr>
          <p:cNvPr id="798" name="Google Shape;798;g5d6d326b9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9" name="Google Shape;799;g5d6d326b9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3" name="Shape 803"/>
        <p:cNvGrpSpPr/>
        <p:nvPr/>
      </p:nvGrpSpPr>
      <p:grpSpPr>
        <a:xfrm>
          <a:off x="0" y="0"/>
          <a:ext cx="0" cy="0"/>
          <a:chOff x="0" y="0"/>
          <a:chExt cx="0" cy="0"/>
        </a:xfrm>
      </p:grpSpPr>
      <p:sp>
        <p:nvSpPr>
          <p:cNvPr id="804" name="Google Shape;804;g5d6d326b9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5" name="Google Shape;805;g5d6d326b9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9" name="Shape 809"/>
        <p:cNvGrpSpPr/>
        <p:nvPr/>
      </p:nvGrpSpPr>
      <p:grpSpPr>
        <a:xfrm>
          <a:off x="0" y="0"/>
          <a:ext cx="0" cy="0"/>
          <a:chOff x="0" y="0"/>
          <a:chExt cx="0" cy="0"/>
        </a:xfrm>
      </p:grpSpPr>
      <p:sp>
        <p:nvSpPr>
          <p:cNvPr id="810" name="Google Shape;810;g5d6d326b95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1" name="Google Shape;811;g5d6d326b95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5" name="Shape 815"/>
        <p:cNvGrpSpPr/>
        <p:nvPr/>
      </p:nvGrpSpPr>
      <p:grpSpPr>
        <a:xfrm>
          <a:off x="0" y="0"/>
          <a:ext cx="0" cy="0"/>
          <a:chOff x="0" y="0"/>
          <a:chExt cx="0" cy="0"/>
        </a:xfrm>
      </p:grpSpPr>
      <p:sp>
        <p:nvSpPr>
          <p:cNvPr id="816" name="Google Shape;816;g5d6d326b9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7" name="Google Shape;817;g5d6d326b9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1" name="Shape 821"/>
        <p:cNvGrpSpPr/>
        <p:nvPr/>
      </p:nvGrpSpPr>
      <p:grpSpPr>
        <a:xfrm>
          <a:off x="0" y="0"/>
          <a:ext cx="0" cy="0"/>
          <a:chOff x="0" y="0"/>
          <a:chExt cx="0" cy="0"/>
        </a:xfrm>
      </p:grpSpPr>
      <p:sp>
        <p:nvSpPr>
          <p:cNvPr id="822" name="Google Shape;822;g5d6d326b95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3" name="Google Shape;823;g5d6d326b9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7" name="Shape 827"/>
        <p:cNvGrpSpPr/>
        <p:nvPr/>
      </p:nvGrpSpPr>
      <p:grpSpPr>
        <a:xfrm>
          <a:off x="0" y="0"/>
          <a:ext cx="0" cy="0"/>
          <a:chOff x="0" y="0"/>
          <a:chExt cx="0" cy="0"/>
        </a:xfrm>
      </p:grpSpPr>
      <p:sp>
        <p:nvSpPr>
          <p:cNvPr id="828" name="Google Shape;828;g5d6d326b95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9" name="Google Shape;829;g5d6d326b95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5d4c756e82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5d4c756e82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3" name="Shape 833"/>
        <p:cNvGrpSpPr/>
        <p:nvPr/>
      </p:nvGrpSpPr>
      <p:grpSpPr>
        <a:xfrm>
          <a:off x="0" y="0"/>
          <a:ext cx="0" cy="0"/>
          <a:chOff x="0" y="0"/>
          <a:chExt cx="0" cy="0"/>
        </a:xfrm>
      </p:grpSpPr>
      <p:sp>
        <p:nvSpPr>
          <p:cNvPr id="834" name="Google Shape;834;g5d78186c3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5" name="Google Shape;835;g5d78186c3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9" name="Shape 839"/>
        <p:cNvGrpSpPr/>
        <p:nvPr/>
      </p:nvGrpSpPr>
      <p:grpSpPr>
        <a:xfrm>
          <a:off x="0" y="0"/>
          <a:ext cx="0" cy="0"/>
          <a:chOff x="0" y="0"/>
          <a:chExt cx="0" cy="0"/>
        </a:xfrm>
      </p:grpSpPr>
      <p:sp>
        <p:nvSpPr>
          <p:cNvPr id="840" name="Google Shape;840;g5d78186c3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1" name="Google Shape;841;g5d78186c3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5" name="Shape 845"/>
        <p:cNvGrpSpPr/>
        <p:nvPr/>
      </p:nvGrpSpPr>
      <p:grpSpPr>
        <a:xfrm>
          <a:off x="0" y="0"/>
          <a:ext cx="0" cy="0"/>
          <a:chOff x="0" y="0"/>
          <a:chExt cx="0" cy="0"/>
        </a:xfrm>
      </p:grpSpPr>
      <p:sp>
        <p:nvSpPr>
          <p:cNvPr id="846" name="Google Shape;846;g5d78186c3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7" name="Google Shape;847;g5d78186c3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1" name="Shape 851"/>
        <p:cNvGrpSpPr/>
        <p:nvPr/>
      </p:nvGrpSpPr>
      <p:grpSpPr>
        <a:xfrm>
          <a:off x="0" y="0"/>
          <a:ext cx="0" cy="0"/>
          <a:chOff x="0" y="0"/>
          <a:chExt cx="0" cy="0"/>
        </a:xfrm>
      </p:grpSpPr>
      <p:sp>
        <p:nvSpPr>
          <p:cNvPr id="852" name="Google Shape;852;g5d78186c3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3" name="Google Shape;853;g5d78186c3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7" name="Shape 857"/>
        <p:cNvGrpSpPr/>
        <p:nvPr/>
      </p:nvGrpSpPr>
      <p:grpSpPr>
        <a:xfrm>
          <a:off x="0" y="0"/>
          <a:ext cx="0" cy="0"/>
          <a:chOff x="0" y="0"/>
          <a:chExt cx="0" cy="0"/>
        </a:xfrm>
      </p:grpSpPr>
      <p:sp>
        <p:nvSpPr>
          <p:cNvPr id="858" name="Google Shape;858;g5d78186c3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9" name="Google Shape;859;g5d78186c3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3" name="Shape 863"/>
        <p:cNvGrpSpPr/>
        <p:nvPr/>
      </p:nvGrpSpPr>
      <p:grpSpPr>
        <a:xfrm>
          <a:off x="0" y="0"/>
          <a:ext cx="0" cy="0"/>
          <a:chOff x="0" y="0"/>
          <a:chExt cx="0" cy="0"/>
        </a:xfrm>
      </p:grpSpPr>
      <p:sp>
        <p:nvSpPr>
          <p:cNvPr id="864" name="Google Shape;864;g5d78186c38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5" name="Google Shape;865;g5d78186c38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9" name="Shape 869"/>
        <p:cNvGrpSpPr/>
        <p:nvPr/>
      </p:nvGrpSpPr>
      <p:grpSpPr>
        <a:xfrm>
          <a:off x="0" y="0"/>
          <a:ext cx="0" cy="0"/>
          <a:chOff x="0" y="0"/>
          <a:chExt cx="0" cy="0"/>
        </a:xfrm>
      </p:grpSpPr>
      <p:sp>
        <p:nvSpPr>
          <p:cNvPr id="870" name="Google Shape;870;g5d78186c38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1" name="Google Shape;871;g5d78186c38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5" name="Shape 875"/>
        <p:cNvGrpSpPr/>
        <p:nvPr/>
      </p:nvGrpSpPr>
      <p:grpSpPr>
        <a:xfrm>
          <a:off x="0" y="0"/>
          <a:ext cx="0" cy="0"/>
          <a:chOff x="0" y="0"/>
          <a:chExt cx="0" cy="0"/>
        </a:xfrm>
      </p:grpSpPr>
      <p:sp>
        <p:nvSpPr>
          <p:cNvPr id="876" name="Google Shape;876;g5d78186c38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7" name="Google Shape;877;g5d78186c38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1" name="Shape 881"/>
        <p:cNvGrpSpPr/>
        <p:nvPr/>
      </p:nvGrpSpPr>
      <p:grpSpPr>
        <a:xfrm>
          <a:off x="0" y="0"/>
          <a:ext cx="0" cy="0"/>
          <a:chOff x="0" y="0"/>
          <a:chExt cx="0" cy="0"/>
        </a:xfrm>
      </p:grpSpPr>
      <p:sp>
        <p:nvSpPr>
          <p:cNvPr id="882" name="Google Shape;882;g5d78186c38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3" name="Google Shape;883;g5d78186c38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7" name="Shape 887"/>
        <p:cNvGrpSpPr/>
        <p:nvPr/>
      </p:nvGrpSpPr>
      <p:grpSpPr>
        <a:xfrm>
          <a:off x="0" y="0"/>
          <a:ext cx="0" cy="0"/>
          <a:chOff x="0" y="0"/>
          <a:chExt cx="0" cy="0"/>
        </a:xfrm>
      </p:grpSpPr>
      <p:sp>
        <p:nvSpPr>
          <p:cNvPr id="888" name="Google Shape;888;g5d78186c38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9" name="Google Shape;889;g5d78186c38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5d4c756e82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5d4c756e82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3" name="Shape 893"/>
        <p:cNvGrpSpPr/>
        <p:nvPr/>
      </p:nvGrpSpPr>
      <p:grpSpPr>
        <a:xfrm>
          <a:off x="0" y="0"/>
          <a:ext cx="0" cy="0"/>
          <a:chOff x="0" y="0"/>
          <a:chExt cx="0" cy="0"/>
        </a:xfrm>
      </p:grpSpPr>
      <p:sp>
        <p:nvSpPr>
          <p:cNvPr id="894" name="Google Shape;894;g5d78186c38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5" name="Google Shape;895;g5d78186c38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0" name="Shape 900"/>
        <p:cNvGrpSpPr/>
        <p:nvPr/>
      </p:nvGrpSpPr>
      <p:grpSpPr>
        <a:xfrm>
          <a:off x="0" y="0"/>
          <a:ext cx="0" cy="0"/>
          <a:chOff x="0" y="0"/>
          <a:chExt cx="0" cy="0"/>
        </a:xfrm>
      </p:grpSpPr>
      <p:sp>
        <p:nvSpPr>
          <p:cNvPr id="901" name="Google Shape;901;g5d78186c38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2" name="Google Shape;902;g5d78186c38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6" name="Shape 906"/>
        <p:cNvGrpSpPr/>
        <p:nvPr/>
      </p:nvGrpSpPr>
      <p:grpSpPr>
        <a:xfrm>
          <a:off x="0" y="0"/>
          <a:ext cx="0" cy="0"/>
          <a:chOff x="0" y="0"/>
          <a:chExt cx="0" cy="0"/>
        </a:xfrm>
      </p:grpSpPr>
      <p:sp>
        <p:nvSpPr>
          <p:cNvPr id="907" name="Google Shape;907;g5d78186c38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8" name="Google Shape;908;g5d78186c38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2" name="Shape 912"/>
        <p:cNvGrpSpPr/>
        <p:nvPr/>
      </p:nvGrpSpPr>
      <p:grpSpPr>
        <a:xfrm>
          <a:off x="0" y="0"/>
          <a:ext cx="0" cy="0"/>
          <a:chOff x="0" y="0"/>
          <a:chExt cx="0" cy="0"/>
        </a:xfrm>
      </p:grpSpPr>
      <p:sp>
        <p:nvSpPr>
          <p:cNvPr id="913" name="Google Shape;913;g5d9ab347f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4" name="Google Shape;914;g5d9ab347f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7" name="Shape 917"/>
        <p:cNvGrpSpPr/>
        <p:nvPr/>
      </p:nvGrpSpPr>
      <p:grpSpPr>
        <a:xfrm>
          <a:off x="0" y="0"/>
          <a:ext cx="0" cy="0"/>
          <a:chOff x="0" y="0"/>
          <a:chExt cx="0" cy="0"/>
        </a:xfrm>
      </p:grpSpPr>
      <p:sp>
        <p:nvSpPr>
          <p:cNvPr id="918" name="Google Shape;918;g5d9ab347f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9" name="Google Shape;919;g5d9ab347f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3" name="Shape 923"/>
        <p:cNvGrpSpPr/>
        <p:nvPr/>
      </p:nvGrpSpPr>
      <p:grpSpPr>
        <a:xfrm>
          <a:off x="0" y="0"/>
          <a:ext cx="0" cy="0"/>
          <a:chOff x="0" y="0"/>
          <a:chExt cx="0" cy="0"/>
        </a:xfrm>
      </p:grpSpPr>
      <p:sp>
        <p:nvSpPr>
          <p:cNvPr id="924" name="Google Shape;924;g5d9ab347f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5" name="Google Shape;925;g5d9ab347f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0" name="Shape 930"/>
        <p:cNvGrpSpPr/>
        <p:nvPr/>
      </p:nvGrpSpPr>
      <p:grpSpPr>
        <a:xfrm>
          <a:off x="0" y="0"/>
          <a:ext cx="0" cy="0"/>
          <a:chOff x="0" y="0"/>
          <a:chExt cx="0" cy="0"/>
        </a:xfrm>
      </p:grpSpPr>
      <p:sp>
        <p:nvSpPr>
          <p:cNvPr id="931" name="Google Shape;931;g5d9ab347f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2" name="Google Shape;932;g5d9ab347f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6" name="Shape 936"/>
        <p:cNvGrpSpPr/>
        <p:nvPr/>
      </p:nvGrpSpPr>
      <p:grpSpPr>
        <a:xfrm>
          <a:off x="0" y="0"/>
          <a:ext cx="0" cy="0"/>
          <a:chOff x="0" y="0"/>
          <a:chExt cx="0" cy="0"/>
        </a:xfrm>
      </p:grpSpPr>
      <p:sp>
        <p:nvSpPr>
          <p:cNvPr id="937" name="Google Shape;937;g5d9ab347f1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8" name="Google Shape;938;g5d9ab347f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2" name="Shape 942"/>
        <p:cNvGrpSpPr/>
        <p:nvPr/>
      </p:nvGrpSpPr>
      <p:grpSpPr>
        <a:xfrm>
          <a:off x="0" y="0"/>
          <a:ext cx="0" cy="0"/>
          <a:chOff x="0" y="0"/>
          <a:chExt cx="0" cy="0"/>
        </a:xfrm>
      </p:grpSpPr>
      <p:sp>
        <p:nvSpPr>
          <p:cNvPr id="943" name="Google Shape;943;g5d78186c38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4" name="Google Shape;944;g5d78186c38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8" name="Shape 948"/>
        <p:cNvGrpSpPr/>
        <p:nvPr/>
      </p:nvGrpSpPr>
      <p:grpSpPr>
        <a:xfrm>
          <a:off x="0" y="0"/>
          <a:ext cx="0" cy="0"/>
          <a:chOff x="0" y="0"/>
          <a:chExt cx="0" cy="0"/>
        </a:xfrm>
      </p:grpSpPr>
      <p:sp>
        <p:nvSpPr>
          <p:cNvPr id="949" name="Google Shape;949;g5d78186c38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0" name="Google Shape;950;g5d78186c38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5d4c756e82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5d4c756e82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4" name="Shape 954"/>
        <p:cNvGrpSpPr/>
        <p:nvPr/>
      </p:nvGrpSpPr>
      <p:grpSpPr>
        <a:xfrm>
          <a:off x="0" y="0"/>
          <a:ext cx="0" cy="0"/>
          <a:chOff x="0" y="0"/>
          <a:chExt cx="0" cy="0"/>
        </a:xfrm>
      </p:grpSpPr>
      <p:sp>
        <p:nvSpPr>
          <p:cNvPr id="955" name="Google Shape;955;g5d9ab347f1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6" name="Google Shape;956;g5d9ab347f1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0" name="Shape 960"/>
        <p:cNvGrpSpPr/>
        <p:nvPr/>
      </p:nvGrpSpPr>
      <p:grpSpPr>
        <a:xfrm>
          <a:off x="0" y="0"/>
          <a:ext cx="0" cy="0"/>
          <a:chOff x="0" y="0"/>
          <a:chExt cx="0" cy="0"/>
        </a:xfrm>
      </p:grpSpPr>
      <p:sp>
        <p:nvSpPr>
          <p:cNvPr id="961" name="Google Shape;961;g5d9ab347f1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2" name="Google Shape;962;g5d9ab347f1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6" name="Shape 966"/>
        <p:cNvGrpSpPr/>
        <p:nvPr/>
      </p:nvGrpSpPr>
      <p:grpSpPr>
        <a:xfrm>
          <a:off x="0" y="0"/>
          <a:ext cx="0" cy="0"/>
          <a:chOff x="0" y="0"/>
          <a:chExt cx="0" cy="0"/>
        </a:xfrm>
      </p:grpSpPr>
      <p:sp>
        <p:nvSpPr>
          <p:cNvPr id="967" name="Google Shape;967;g5d78186c38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8" name="Google Shape;968;g5d78186c38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2" name="Shape 972"/>
        <p:cNvGrpSpPr/>
        <p:nvPr/>
      </p:nvGrpSpPr>
      <p:grpSpPr>
        <a:xfrm>
          <a:off x="0" y="0"/>
          <a:ext cx="0" cy="0"/>
          <a:chOff x="0" y="0"/>
          <a:chExt cx="0" cy="0"/>
        </a:xfrm>
      </p:grpSpPr>
      <p:sp>
        <p:nvSpPr>
          <p:cNvPr id="973" name="Google Shape;973;g5d9ab347f1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4" name="Google Shape;974;g5d9ab347f1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8" name="Shape 978"/>
        <p:cNvGrpSpPr/>
        <p:nvPr/>
      </p:nvGrpSpPr>
      <p:grpSpPr>
        <a:xfrm>
          <a:off x="0" y="0"/>
          <a:ext cx="0" cy="0"/>
          <a:chOff x="0" y="0"/>
          <a:chExt cx="0" cy="0"/>
        </a:xfrm>
      </p:grpSpPr>
      <p:sp>
        <p:nvSpPr>
          <p:cNvPr id="979" name="Google Shape;979;g5d9ab347f1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0" name="Google Shape;980;g5d9ab347f1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4" name="Shape 984"/>
        <p:cNvGrpSpPr/>
        <p:nvPr/>
      </p:nvGrpSpPr>
      <p:grpSpPr>
        <a:xfrm>
          <a:off x="0" y="0"/>
          <a:ext cx="0" cy="0"/>
          <a:chOff x="0" y="0"/>
          <a:chExt cx="0" cy="0"/>
        </a:xfrm>
      </p:grpSpPr>
      <p:sp>
        <p:nvSpPr>
          <p:cNvPr id="985" name="Google Shape;985;g5d9ab347f1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6" name="Google Shape;986;g5d9ab347f1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0" name="Shape 990"/>
        <p:cNvGrpSpPr/>
        <p:nvPr/>
      </p:nvGrpSpPr>
      <p:grpSpPr>
        <a:xfrm>
          <a:off x="0" y="0"/>
          <a:ext cx="0" cy="0"/>
          <a:chOff x="0" y="0"/>
          <a:chExt cx="0" cy="0"/>
        </a:xfrm>
      </p:grpSpPr>
      <p:sp>
        <p:nvSpPr>
          <p:cNvPr id="991" name="Google Shape;991;g5d9ab347f1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2" name="Google Shape;992;g5d9ab347f1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6" name="Shape 996"/>
        <p:cNvGrpSpPr/>
        <p:nvPr/>
      </p:nvGrpSpPr>
      <p:grpSpPr>
        <a:xfrm>
          <a:off x="0" y="0"/>
          <a:ext cx="0" cy="0"/>
          <a:chOff x="0" y="0"/>
          <a:chExt cx="0" cy="0"/>
        </a:xfrm>
      </p:grpSpPr>
      <p:sp>
        <p:nvSpPr>
          <p:cNvPr id="997" name="Google Shape;997;g5d9ab347f1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8" name="Google Shape;998;g5d9ab347f1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2" name="Shape 1002"/>
        <p:cNvGrpSpPr/>
        <p:nvPr/>
      </p:nvGrpSpPr>
      <p:grpSpPr>
        <a:xfrm>
          <a:off x="0" y="0"/>
          <a:ext cx="0" cy="0"/>
          <a:chOff x="0" y="0"/>
          <a:chExt cx="0" cy="0"/>
        </a:xfrm>
      </p:grpSpPr>
      <p:sp>
        <p:nvSpPr>
          <p:cNvPr id="1003" name="Google Shape;1003;g5d9ab347f1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4" name="Google Shape;1004;g5d9ab347f1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8" name="Shape 1008"/>
        <p:cNvGrpSpPr/>
        <p:nvPr/>
      </p:nvGrpSpPr>
      <p:grpSpPr>
        <a:xfrm>
          <a:off x="0" y="0"/>
          <a:ext cx="0" cy="0"/>
          <a:chOff x="0" y="0"/>
          <a:chExt cx="0" cy="0"/>
        </a:xfrm>
      </p:grpSpPr>
      <p:sp>
        <p:nvSpPr>
          <p:cNvPr id="1009" name="Google Shape;1009;g5d9ab347f1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0" name="Google Shape;1010;g5d9ab347f1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5d4c756e82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5d4c756e82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4" name="Shape 1014"/>
        <p:cNvGrpSpPr/>
        <p:nvPr/>
      </p:nvGrpSpPr>
      <p:grpSpPr>
        <a:xfrm>
          <a:off x="0" y="0"/>
          <a:ext cx="0" cy="0"/>
          <a:chOff x="0" y="0"/>
          <a:chExt cx="0" cy="0"/>
        </a:xfrm>
      </p:grpSpPr>
      <p:sp>
        <p:nvSpPr>
          <p:cNvPr id="1015" name="Google Shape;1015;g5d9ab347f1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6" name="Google Shape;1016;g5d9ab347f1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0" name="Shape 1020"/>
        <p:cNvGrpSpPr/>
        <p:nvPr/>
      </p:nvGrpSpPr>
      <p:grpSpPr>
        <a:xfrm>
          <a:off x="0" y="0"/>
          <a:ext cx="0" cy="0"/>
          <a:chOff x="0" y="0"/>
          <a:chExt cx="0" cy="0"/>
        </a:xfrm>
      </p:grpSpPr>
      <p:sp>
        <p:nvSpPr>
          <p:cNvPr id="1021" name="Google Shape;1021;g5d9ab347f1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2" name="Google Shape;1022;g5d9ab347f1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6" name="Shape 1026"/>
        <p:cNvGrpSpPr/>
        <p:nvPr/>
      </p:nvGrpSpPr>
      <p:grpSpPr>
        <a:xfrm>
          <a:off x="0" y="0"/>
          <a:ext cx="0" cy="0"/>
          <a:chOff x="0" y="0"/>
          <a:chExt cx="0" cy="0"/>
        </a:xfrm>
      </p:grpSpPr>
      <p:sp>
        <p:nvSpPr>
          <p:cNvPr id="1027" name="Google Shape;1027;g5ef74bbf8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8" name="Google Shape;1028;g5ef74bbf8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2" name="Shape 1032"/>
        <p:cNvGrpSpPr/>
        <p:nvPr/>
      </p:nvGrpSpPr>
      <p:grpSpPr>
        <a:xfrm>
          <a:off x="0" y="0"/>
          <a:ext cx="0" cy="0"/>
          <a:chOff x="0" y="0"/>
          <a:chExt cx="0" cy="0"/>
        </a:xfrm>
      </p:grpSpPr>
      <p:sp>
        <p:nvSpPr>
          <p:cNvPr id="1033" name="Google Shape;1033;g5d9ab347f1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4" name="Google Shape;1034;g5d9ab347f1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8" name="Shape 1038"/>
        <p:cNvGrpSpPr/>
        <p:nvPr/>
      </p:nvGrpSpPr>
      <p:grpSpPr>
        <a:xfrm>
          <a:off x="0" y="0"/>
          <a:ext cx="0" cy="0"/>
          <a:chOff x="0" y="0"/>
          <a:chExt cx="0" cy="0"/>
        </a:xfrm>
      </p:grpSpPr>
      <p:sp>
        <p:nvSpPr>
          <p:cNvPr id="1039" name="Google Shape;1039;g5d9ab347f1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0" name="Google Shape;1040;g5d9ab347f1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3" name="Shape 1043"/>
        <p:cNvGrpSpPr/>
        <p:nvPr/>
      </p:nvGrpSpPr>
      <p:grpSpPr>
        <a:xfrm>
          <a:off x="0" y="0"/>
          <a:ext cx="0" cy="0"/>
          <a:chOff x="0" y="0"/>
          <a:chExt cx="0" cy="0"/>
        </a:xfrm>
      </p:grpSpPr>
      <p:sp>
        <p:nvSpPr>
          <p:cNvPr id="1044" name="Google Shape;1044;g5d9ab347f1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5" name="Google Shape;1045;g5d9ab347f1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9" name="Shape 1049"/>
        <p:cNvGrpSpPr/>
        <p:nvPr/>
      </p:nvGrpSpPr>
      <p:grpSpPr>
        <a:xfrm>
          <a:off x="0" y="0"/>
          <a:ext cx="0" cy="0"/>
          <a:chOff x="0" y="0"/>
          <a:chExt cx="0" cy="0"/>
        </a:xfrm>
      </p:grpSpPr>
      <p:sp>
        <p:nvSpPr>
          <p:cNvPr id="1050" name="Google Shape;1050;g5f07c3a6d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1" name="Google Shape;1051;g5f07c3a6d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4" name="Shape 1054"/>
        <p:cNvGrpSpPr/>
        <p:nvPr/>
      </p:nvGrpSpPr>
      <p:grpSpPr>
        <a:xfrm>
          <a:off x="0" y="0"/>
          <a:ext cx="0" cy="0"/>
          <a:chOff x="0" y="0"/>
          <a:chExt cx="0" cy="0"/>
        </a:xfrm>
      </p:grpSpPr>
      <p:sp>
        <p:nvSpPr>
          <p:cNvPr id="1055" name="Google Shape;1055;g5f07c3a6d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6" name="Google Shape;1056;g5f07c3a6d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9" name="Shape 1059"/>
        <p:cNvGrpSpPr/>
        <p:nvPr/>
      </p:nvGrpSpPr>
      <p:grpSpPr>
        <a:xfrm>
          <a:off x="0" y="0"/>
          <a:ext cx="0" cy="0"/>
          <a:chOff x="0" y="0"/>
          <a:chExt cx="0" cy="0"/>
        </a:xfrm>
      </p:grpSpPr>
      <p:sp>
        <p:nvSpPr>
          <p:cNvPr id="1060" name="Google Shape;1060;g5f07c3a6d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1" name="Google Shape;1061;g5f07c3a6d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4" name="Shape 1064"/>
        <p:cNvGrpSpPr/>
        <p:nvPr/>
      </p:nvGrpSpPr>
      <p:grpSpPr>
        <a:xfrm>
          <a:off x="0" y="0"/>
          <a:ext cx="0" cy="0"/>
          <a:chOff x="0" y="0"/>
          <a:chExt cx="0" cy="0"/>
        </a:xfrm>
      </p:grpSpPr>
      <p:sp>
        <p:nvSpPr>
          <p:cNvPr id="1065" name="Google Shape;1065;g5d9ab347f1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6" name="Google Shape;1066;g5d9ab347f1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5d4c756e82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5d4c756e82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0" name="Shape 1070"/>
        <p:cNvGrpSpPr/>
        <p:nvPr/>
      </p:nvGrpSpPr>
      <p:grpSpPr>
        <a:xfrm>
          <a:off x="0" y="0"/>
          <a:ext cx="0" cy="0"/>
          <a:chOff x="0" y="0"/>
          <a:chExt cx="0" cy="0"/>
        </a:xfrm>
      </p:grpSpPr>
      <p:sp>
        <p:nvSpPr>
          <p:cNvPr id="1071" name="Google Shape;1071;g5f07c3a6d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2" name="Google Shape;1072;g5f07c3a6d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5" name="Shape 1075"/>
        <p:cNvGrpSpPr/>
        <p:nvPr/>
      </p:nvGrpSpPr>
      <p:grpSpPr>
        <a:xfrm>
          <a:off x="0" y="0"/>
          <a:ext cx="0" cy="0"/>
          <a:chOff x="0" y="0"/>
          <a:chExt cx="0" cy="0"/>
        </a:xfrm>
      </p:grpSpPr>
      <p:sp>
        <p:nvSpPr>
          <p:cNvPr id="1076" name="Google Shape;1076;g5f07c3a6d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7" name="Google Shape;1077;g5f07c3a6d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1" name="Shape 1081"/>
        <p:cNvGrpSpPr/>
        <p:nvPr/>
      </p:nvGrpSpPr>
      <p:grpSpPr>
        <a:xfrm>
          <a:off x="0" y="0"/>
          <a:ext cx="0" cy="0"/>
          <a:chOff x="0" y="0"/>
          <a:chExt cx="0" cy="0"/>
        </a:xfrm>
      </p:grpSpPr>
      <p:sp>
        <p:nvSpPr>
          <p:cNvPr id="1082" name="Google Shape;1082;g5f07c3a6d9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3" name="Google Shape;1083;g5f07c3a6d9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6" name="Shape 1086"/>
        <p:cNvGrpSpPr/>
        <p:nvPr/>
      </p:nvGrpSpPr>
      <p:grpSpPr>
        <a:xfrm>
          <a:off x="0" y="0"/>
          <a:ext cx="0" cy="0"/>
          <a:chOff x="0" y="0"/>
          <a:chExt cx="0" cy="0"/>
        </a:xfrm>
      </p:grpSpPr>
      <p:sp>
        <p:nvSpPr>
          <p:cNvPr id="1087" name="Google Shape;1087;g5f07c3a6d9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8" name="Google Shape;1088;g5f07c3a6d9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1" name="Shape 1091"/>
        <p:cNvGrpSpPr/>
        <p:nvPr/>
      </p:nvGrpSpPr>
      <p:grpSpPr>
        <a:xfrm>
          <a:off x="0" y="0"/>
          <a:ext cx="0" cy="0"/>
          <a:chOff x="0" y="0"/>
          <a:chExt cx="0" cy="0"/>
        </a:xfrm>
      </p:grpSpPr>
      <p:sp>
        <p:nvSpPr>
          <p:cNvPr id="1092" name="Google Shape;1092;g5f07c3a6d9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3" name="Google Shape;1093;g5f07c3a6d9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6" name="Shape 1096"/>
        <p:cNvGrpSpPr/>
        <p:nvPr/>
      </p:nvGrpSpPr>
      <p:grpSpPr>
        <a:xfrm>
          <a:off x="0" y="0"/>
          <a:ext cx="0" cy="0"/>
          <a:chOff x="0" y="0"/>
          <a:chExt cx="0" cy="0"/>
        </a:xfrm>
      </p:grpSpPr>
      <p:sp>
        <p:nvSpPr>
          <p:cNvPr id="1097" name="Google Shape;1097;g5f07c3a6d9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8" name="Google Shape;1098;g5f07c3a6d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2" name="Shape 1102"/>
        <p:cNvGrpSpPr/>
        <p:nvPr/>
      </p:nvGrpSpPr>
      <p:grpSpPr>
        <a:xfrm>
          <a:off x="0" y="0"/>
          <a:ext cx="0" cy="0"/>
          <a:chOff x="0" y="0"/>
          <a:chExt cx="0" cy="0"/>
        </a:xfrm>
      </p:grpSpPr>
      <p:sp>
        <p:nvSpPr>
          <p:cNvPr id="1103" name="Google Shape;1103;g5f07c3a6d9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4" name="Google Shape;1104;g5f07c3a6d9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8" name="Shape 1108"/>
        <p:cNvGrpSpPr/>
        <p:nvPr/>
      </p:nvGrpSpPr>
      <p:grpSpPr>
        <a:xfrm>
          <a:off x="0" y="0"/>
          <a:ext cx="0" cy="0"/>
          <a:chOff x="0" y="0"/>
          <a:chExt cx="0" cy="0"/>
        </a:xfrm>
      </p:grpSpPr>
      <p:sp>
        <p:nvSpPr>
          <p:cNvPr id="1109" name="Google Shape;1109;g5f07c3a6d9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0" name="Google Shape;1110;g5f07c3a6d9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5d5133718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5d5133718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5d4c756e82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5d4c756e82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5d514a9f7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d514a9f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5d4c756e82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5d4c756e82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5d4c756e82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5d4c756e82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5d4c756e82_0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5d4c756e82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5d4c756e82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5d4c756e82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5d4c756e82_0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5d4c756e82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5d51337182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5d51337182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5d4c756e82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5d4c756e82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5d4c756e82_0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5d4c756e82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5d4c756e82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5d4c756e82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5d4c756e82_0_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5d4c756e82_0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5d4c756e8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d4c756e8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5d4c756e82_0_4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5d4c756e82_0_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5d4c756e82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5d4c756e82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5d4c756e82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5d4c756e82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5d4c756e82_0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5d4c756e82_0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5d4c756e82_0_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5d4c756e82_0_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5d4c756e82_0_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5d4c756e82_0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5d4c756e82_0_5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5d4c756e82_0_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5d4c756e82_0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5d4c756e82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5d4c756e82_0_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5d4c756e82_0_5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5d4c756e82_0_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5d4c756e82_0_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5d4c756e82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5d4c756e82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5d4c756e82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5d4c756e82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5d4c756e82_0_5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5d4c756e82_0_5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5d4c756e82_0_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5d4c756e82_0_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5d4c756e82_0_5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5d4c756e82_0_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5d4c756e82_0_5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5d4c756e82_0_5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5d4c756e82_0_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5d4c756e82_0_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5d4c756e82_0_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5d4c756e82_0_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g5d4c756e82_0_5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5d4c756e82_0_5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g5d4c756e82_0_5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5d4c756e82_0_5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g5d4c756e82_0_5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5d4c756e82_0_5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5d5133718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d5133718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g5d4c756e82_0_5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5d4c756e82_0_5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Google Shape;365;g5d4c756e82_0_5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5d4c756e82_0_5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g5d4c756e82_0_5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5d4c756e82_0_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Google Shape;377;g5d4c756e82_0_5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5d4c756e82_0_5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Google Shape;383;g5d4c756e82_0_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5d4c756e82_0_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Google Shape;389;g5d4c756e82_0_6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5d4c756e82_0_6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Google Shape;395;g5d4c756e82_0_6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5d4c756e82_0_6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Google Shape;401;g5d4c756e82_0_6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5d4c756e82_0_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Google Shape;407;g5d4c756e82_0_6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5d4c756e82_0_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1" name="Shape 411"/>
        <p:cNvGrpSpPr/>
        <p:nvPr/>
      </p:nvGrpSpPr>
      <p:grpSpPr>
        <a:xfrm>
          <a:off x="0" y="0"/>
          <a:ext cx="0" cy="0"/>
          <a:chOff x="0" y="0"/>
          <a:chExt cx="0" cy="0"/>
        </a:xfrm>
      </p:grpSpPr>
      <p:sp>
        <p:nvSpPr>
          <p:cNvPr id="412" name="Google Shape;412;g5d5bcfa8b7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5d5bcfa8b7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5d5133718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5d5133718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Google Shape;417;g5d5bcfa8b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5d5bcfa8b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2" name="Shape 422"/>
        <p:cNvGrpSpPr/>
        <p:nvPr/>
      </p:nvGrpSpPr>
      <p:grpSpPr>
        <a:xfrm>
          <a:off x="0" y="0"/>
          <a:ext cx="0" cy="0"/>
          <a:chOff x="0" y="0"/>
          <a:chExt cx="0" cy="0"/>
        </a:xfrm>
      </p:grpSpPr>
      <p:sp>
        <p:nvSpPr>
          <p:cNvPr id="423" name="Google Shape;423;g5d5bcfa8b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5d5bcfa8b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8" name="Shape 428"/>
        <p:cNvGrpSpPr/>
        <p:nvPr/>
      </p:nvGrpSpPr>
      <p:grpSpPr>
        <a:xfrm>
          <a:off x="0" y="0"/>
          <a:ext cx="0" cy="0"/>
          <a:chOff x="0" y="0"/>
          <a:chExt cx="0" cy="0"/>
        </a:xfrm>
      </p:grpSpPr>
      <p:sp>
        <p:nvSpPr>
          <p:cNvPr id="429" name="Google Shape;429;g5d5bcfa8b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5d5bcfa8b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4" name="Shape 434"/>
        <p:cNvGrpSpPr/>
        <p:nvPr/>
      </p:nvGrpSpPr>
      <p:grpSpPr>
        <a:xfrm>
          <a:off x="0" y="0"/>
          <a:ext cx="0" cy="0"/>
          <a:chOff x="0" y="0"/>
          <a:chExt cx="0" cy="0"/>
        </a:xfrm>
      </p:grpSpPr>
      <p:sp>
        <p:nvSpPr>
          <p:cNvPr id="435" name="Google Shape;435;g5d5bcfa8b7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5d5bcfa8b7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0" name="Shape 440"/>
        <p:cNvGrpSpPr/>
        <p:nvPr/>
      </p:nvGrpSpPr>
      <p:grpSpPr>
        <a:xfrm>
          <a:off x="0" y="0"/>
          <a:ext cx="0" cy="0"/>
          <a:chOff x="0" y="0"/>
          <a:chExt cx="0" cy="0"/>
        </a:xfrm>
      </p:grpSpPr>
      <p:sp>
        <p:nvSpPr>
          <p:cNvPr id="441" name="Google Shape;441;g5d5bcfa8b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5d5bcfa8b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6" name="Shape 446"/>
        <p:cNvGrpSpPr/>
        <p:nvPr/>
      </p:nvGrpSpPr>
      <p:grpSpPr>
        <a:xfrm>
          <a:off x="0" y="0"/>
          <a:ext cx="0" cy="0"/>
          <a:chOff x="0" y="0"/>
          <a:chExt cx="0" cy="0"/>
        </a:xfrm>
      </p:grpSpPr>
      <p:sp>
        <p:nvSpPr>
          <p:cNvPr id="447" name="Google Shape;447;g5d5bcfa8b7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5d5bcfa8b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2" name="Shape 452"/>
        <p:cNvGrpSpPr/>
        <p:nvPr/>
      </p:nvGrpSpPr>
      <p:grpSpPr>
        <a:xfrm>
          <a:off x="0" y="0"/>
          <a:ext cx="0" cy="0"/>
          <a:chOff x="0" y="0"/>
          <a:chExt cx="0" cy="0"/>
        </a:xfrm>
      </p:grpSpPr>
      <p:sp>
        <p:nvSpPr>
          <p:cNvPr id="453" name="Google Shape;453;g5d5bcfa8b7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5d5bcfa8b7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8" name="Shape 458"/>
        <p:cNvGrpSpPr/>
        <p:nvPr/>
      </p:nvGrpSpPr>
      <p:grpSpPr>
        <a:xfrm>
          <a:off x="0" y="0"/>
          <a:ext cx="0" cy="0"/>
          <a:chOff x="0" y="0"/>
          <a:chExt cx="0" cy="0"/>
        </a:xfrm>
      </p:grpSpPr>
      <p:sp>
        <p:nvSpPr>
          <p:cNvPr id="459" name="Google Shape;459;g5d5bcfa8b7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5d5bcfa8b7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4" name="Shape 464"/>
        <p:cNvGrpSpPr/>
        <p:nvPr/>
      </p:nvGrpSpPr>
      <p:grpSpPr>
        <a:xfrm>
          <a:off x="0" y="0"/>
          <a:ext cx="0" cy="0"/>
          <a:chOff x="0" y="0"/>
          <a:chExt cx="0" cy="0"/>
        </a:xfrm>
      </p:grpSpPr>
      <p:sp>
        <p:nvSpPr>
          <p:cNvPr id="465" name="Google Shape;465;g5d5bcfa8b7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5d5bcfa8b7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4" name="Shape 474"/>
        <p:cNvGrpSpPr/>
        <p:nvPr/>
      </p:nvGrpSpPr>
      <p:grpSpPr>
        <a:xfrm>
          <a:off x="0" y="0"/>
          <a:ext cx="0" cy="0"/>
          <a:chOff x="0" y="0"/>
          <a:chExt cx="0" cy="0"/>
        </a:xfrm>
      </p:grpSpPr>
      <p:sp>
        <p:nvSpPr>
          <p:cNvPr id="475" name="Google Shape;475;g5d5bcfa8b7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5d5bcfa8b7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5d4c756e82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5d4c756e82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0" name="Shape 480"/>
        <p:cNvGrpSpPr/>
        <p:nvPr/>
      </p:nvGrpSpPr>
      <p:grpSpPr>
        <a:xfrm>
          <a:off x="0" y="0"/>
          <a:ext cx="0" cy="0"/>
          <a:chOff x="0" y="0"/>
          <a:chExt cx="0" cy="0"/>
        </a:xfrm>
      </p:grpSpPr>
      <p:sp>
        <p:nvSpPr>
          <p:cNvPr id="481" name="Google Shape;481;g5d5bcfa8b7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5d5bcfa8b7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6" name="Shape 486"/>
        <p:cNvGrpSpPr/>
        <p:nvPr/>
      </p:nvGrpSpPr>
      <p:grpSpPr>
        <a:xfrm>
          <a:off x="0" y="0"/>
          <a:ext cx="0" cy="0"/>
          <a:chOff x="0" y="0"/>
          <a:chExt cx="0" cy="0"/>
        </a:xfrm>
      </p:grpSpPr>
      <p:sp>
        <p:nvSpPr>
          <p:cNvPr id="487" name="Google Shape;487;g5d5bcfa8b7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5d5bcfa8b7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2" name="Shape 492"/>
        <p:cNvGrpSpPr/>
        <p:nvPr/>
      </p:nvGrpSpPr>
      <p:grpSpPr>
        <a:xfrm>
          <a:off x="0" y="0"/>
          <a:ext cx="0" cy="0"/>
          <a:chOff x="0" y="0"/>
          <a:chExt cx="0" cy="0"/>
        </a:xfrm>
      </p:grpSpPr>
      <p:sp>
        <p:nvSpPr>
          <p:cNvPr id="493" name="Google Shape;493;g5d5bcfa8b7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5d5bcfa8b7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8" name="Shape 498"/>
        <p:cNvGrpSpPr/>
        <p:nvPr/>
      </p:nvGrpSpPr>
      <p:grpSpPr>
        <a:xfrm>
          <a:off x="0" y="0"/>
          <a:ext cx="0" cy="0"/>
          <a:chOff x="0" y="0"/>
          <a:chExt cx="0" cy="0"/>
        </a:xfrm>
      </p:grpSpPr>
      <p:sp>
        <p:nvSpPr>
          <p:cNvPr id="499" name="Google Shape;499;g5d5bcfa8b7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5d5bcfa8b7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4" name="Shape 504"/>
        <p:cNvGrpSpPr/>
        <p:nvPr/>
      </p:nvGrpSpPr>
      <p:grpSpPr>
        <a:xfrm>
          <a:off x="0" y="0"/>
          <a:ext cx="0" cy="0"/>
          <a:chOff x="0" y="0"/>
          <a:chExt cx="0" cy="0"/>
        </a:xfrm>
      </p:grpSpPr>
      <p:sp>
        <p:nvSpPr>
          <p:cNvPr id="505" name="Google Shape;505;g5d5bcfa8b7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5d5bcfa8b7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0" name="Shape 510"/>
        <p:cNvGrpSpPr/>
        <p:nvPr/>
      </p:nvGrpSpPr>
      <p:grpSpPr>
        <a:xfrm>
          <a:off x="0" y="0"/>
          <a:ext cx="0" cy="0"/>
          <a:chOff x="0" y="0"/>
          <a:chExt cx="0" cy="0"/>
        </a:xfrm>
      </p:grpSpPr>
      <p:sp>
        <p:nvSpPr>
          <p:cNvPr id="511" name="Google Shape;511;g5d5bcfa8b7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5d5bcfa8b7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5" name="Shape 515"/>
        <p:cNvGrpSpPr/>
        <p:nvPr/>
      </p:nvGrpSpPr>
      <p:grpSpPr>
        <a:xfrm>
          <a:off x="0" y="0"/>
          <a:ext cx="0" cy="0"/>
          <a:chOff x="0" y="0"/>
          <a:chExt cx="0" cy="0"/>
        </a:xfrm>
      </p:grpSpPr>
      <p:sp>
        <p:nvSpPr>
          <p:cNvPr id="516" name="Google Shape;516;g5d5bcfa8b7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5d5bcfa8b7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1" name="Shape 521"/>
        <p:cNvGrpSpPr/>
        <p:nvPr/>
      </p:nvGrpSpPr>
      <p:grpSpPr>
        <a:xfrm>
          <a:off x="0" y="0"/>
          <a:ext cx="0" cy="0"/>
          <a:chOff x="0" y="0"/>
          <a:chExt cx="0" cy="0"/>
        </a:xfrm>
      </p:grpSpPr>
      <p:sp>
        <p:nvSpPr>
          <p:cNvPr id="522" name="Google Shape;522;g5d5bcfa8b7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5d5bcfa8b7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7" name="Shape 527"/>
        <p:cNvGrpSpPr/>
        <p:nvPr/>
      </p:nvGrpSpPr>
      <p:grpSpPr>
        <a:xfrm>
          <a:off x="0" y="0"/>
          <a:ext cx="0" cy="0"/>
          <a:chOff x="0" y="0"/>
          <a:chExt cx="0" cy="0"/>
        </a:xfrm>
      </p:grpSpPr>
      <p:sp>
        <p:nvSpPr>
          <p:cNvPr id="528" name="Google Shape;528;g5d5bcfa8b7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5d5bcfa8b7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2" name="Shape 532"/>
        <p:cNvGrpSpPr/>
        <p:nvPr/>
      </p:nvGrpSpPr>
      <p:grpSpPr>
        <a:xfrm>
          <a:off x="0" y="0"/>
          <a:ext cx="0" cy="0"/>
          <a:chOff x="0" y="0"/>
          <a:chExt cx="0" cy="0"/>
        </a:xfrm>
      </p:grpSpPr>
      <p:sp>
        <p:nvSpPr>
          <p:cNvPr id="533" name="Google Shape;533;g5d5bcfa8b7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5d5bcfa8b7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5d4c756e82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5d4c756e82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8" name="Shape 538"/>
        <p:cNvGrpSpPr/>
        <p:nvPr/>
      </p:nvGrpSpPr>
      <p:grpSpPr>
        <a:xfrm>
          <a:off x="0" y="0"/>
          <a:ext cx="0" cy="0"/>
          <a:chOff x="0" y="0"/>
          <a:chExt cx="0" cy="0"/>
        </a:xfrm>
      </p:grpSpPr>
      <p:sp>
        <p:nvSpPr>
          <p:cNvPr id="539" name="Google Shape;539;g5d5bcfa8b7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5d5bcfa8b7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4" name="Shape 544"/>
        <p:cNvGrpSpPr/>
        <p:nvPr/>
      </p:nvGrpSpPr>
      <p:grpSpPr>
        <a:xfrm>
          <a:off x="0" y="0"/>
          <a:ext cx="0" cy="0"/>
          <a:chOff x="0" y="0"/>
          <a:chExt cx="0" cy="0"/>
        </a:xfrm>
      </p:grpSpPr>
      <p:sp>
        <p:nvSpPr>
          <p:cNvPr id="545" name="Google Shape;545;g5d5bcfa8b7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5d5bcfa8b7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0" name="Shape 550"/>
        <p:cNvGrpSpPr/>
        <p:nvPr/>
      </p:nvGrpSpPr>
      <p:grpSpPr>
        <a:xfrm>
          <a:off x="0" y="0"/>
          <a:ext cx="0" cy="0"/>
          <a:chOff x="0" y="0"/>
          <a:chExt cx="0" cy="0"/>
        </a:xfrm>
      </p:grpSpPr>
      <p:sp>
        <p:nvSpPr>
          <p:cNvPr id="551" name="Google Shape;551;g5d5bcfa8b7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5d5bcfa8b7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6" name="Shape 556"/>
        <p:cNvGrpSpPr/>
        <p:nvPr/>
      </p:nvGrpSpPr>
      <p:grpSpPr>
        <a:xfrm>
          <a:off x="0" y="0"/>
          <a:ext cx="0" cy="0"/>
          <a:chOff x="0" y="0"/>
          <a:chExt cx="0" cy="0"/>
        </a:xfrm>
      </p:grpSpPr>
      <p:sp>
        <p:nvSpPr>
          <p:cNvPr id="557" name="Google Shape;557;g5d5bcfa8b7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5d5bcfa8b7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2" name="Shape 562"/>
        <p:cNvGrpSpPr/>
        <p:nvPr/>
      </p:nvGrpSpPr>
      <p:grpSpPr>
        <a:xfrm>
          <a:off x="0" y="0"/>
          <a:ext cx="0" cy="0"/>
          <a:chOff x="0" y="0"/>
          <a:chExt cx="0" cy="0"/>
        </a:xfrm>
      </p:grpSpPr>
      <p:sp>
        <p:nvSpPr>
          <p:cNvPr id="563" name="Google Shape;563;g5d5bcfa8b7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5d5bcfa8b7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8" name="Shape 568"/>
        <p:cNvGrpSpPr/>
        <p:nvPr/>
      </p:nvGrpSpPr>
      <p:grpSpPr>
        <a:xfrm>
          <a:off x="0" y="0"/>
          <a:ext cx="0" cy="0"/>
          <a:chOff x="0" y="0"/>
          <a:chExt cx="0" cy="0"/>
        </a:xfrm>
      </p:grpSpPr>
      <p:sp>
        <p:nvSpPr>
          <p:cNvPr id="569" name="Google Shape;569;g5d5bcfa8b7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5d5bcfa8b7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3" name="Shape 573"/>
        <p:cNvGrpSpPr/>
        <p:nvPr/>
      </p:nvGrpSpPr>
      <p:grpSpPr>
        <a:xfrm>
          <a:off x="0" y="0"/>
          <a:ext cx="0" cy="0"/>
          <a:chOff x="0" y="0"/>
          <a:chExt cx="0" cy="0"/>
        </a:xfrm>
      </p:grpSpPr>
      <p:sp>
        <p:nvSpPr>
          <p:cNvPr id="574" name="Google Shape;574;g5d5bcfa8b7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5d5bcfa8b7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9" name="Shape 579"/>
        <p:cNvGrpSpPr/>
        <p:nvPr/>
      </p:nvGrpSpPr>
      <p:grpSpPr>
        <a:xfrm>
          <a:off x="0" y="0"/>
          <a:ext cx="0" cy="0"/>
          <a:chOff x="0" y="0"/>
          <a:chExt cx="0" cy="0"/>
        </a:xfrm>
      </p:grpSpPr>
      <p:sp>
        <p:nvSpPr>
          <p:cNvPr id="580" name="Google Shape;580;g5d5bcfa8b7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5d5bcfa8b7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5" name="Shape 585"/>
        <p:cNvGrpSpPr/>
        <p:nvPr/>
      </p:nvGrpSpPr>
      <p:grpSpPr>
        <a:xfrm>
          <a:off x="0" y="0"/>
          <a:ext cx="0" cy="0"/>
          <a:chOff x="0" y="0"/>
          <a:chExt cx="0" cy="0"/>
        </a:xfrm>
      </p:grpSpPr>
      <p:sp>
        <p:nvSpPr>
          <p:cNvPr id="586" name="Google Shape;586;g5d5bcfa8b7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5d5bcfa8b7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0" name="Shape 590"/>
        <p:cNvGrpSpPr/>
        <p:nvPr/>
      </p:nvGrpSpPr>
      <p:grpSpPr>
        <a:xfrm>
          <a:off x="0" y="0"/>
          <a:ext cx="0" cy="0"/>
          <a:chOff x="0" y="0"/>
          <a:chExt cx="0" cy="0"/>
        </a:xfrm>
      </p:grpSpPr>
      <p:sp>
        <p:nvSpPr>
          <p:cNvPr id="591" name="Google Shape;591;g5d5bcfa8b7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5d5bcfa8b7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5d4c756e82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5d4c756e82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6" name="Shape 596"/>
        <p:cNvGrpSpPr/>
        <p:nvPr/>
      </p:nvGrpSpPr>
      <p:grpSpPr>
        <a:xfrm>
          <a:off x="0" y="0"/>
          <a:ext cx="0" cy="0"/>
          <a:chOff x="0" y="0"/>
          <a:chExt cx="0" cy="0"/>
        </a:xfrm>
      </p:grpSpPr>
      <p:sp>
        <p:nvSpPr>
          <p:cNvPr id="597" name="Google Shape;597;g5d5bcfa8b7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5d5bcfa8b7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2" name="Shape 602"/>
        <p:cNvGrpSpPr/>
        <p:nvPr/>
      </p:nvGrpSpPr>
      <p:grpSpPr>
        <a:xfrm>
          <a:off x="0" y="0"/>
          <a:ext cx="0" cy="0"/>
          <a:chOff x="0" y="0"/>
          <a:chExt cx="0" cy="0"/>
        </a:xfrm>
      </p:grpSpPr>
      <p:sp>
        <p:nvSpPr>
          <p:cNvPr id="603" name="Google Shape;603;g5d5bcfa8b7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5d5bcfa8b7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7" name="Shape 607"/>
        <p:cNvGrpSpPr/>
        <p:nvPr/>
      </p:nvGrpSpPr>
      <p:grpSpPr>
        <a:xfrm>
          <a:off x="0" y="0"/>
          <a:ext cx="0" cy="0"/>
          <a:chOff x="0" y="0"/>
          <a:chExt cx="0" cy="0"/>
        </a:xfrm>
      </p:grpSpPr>
      <p:sp>
        <p:nvSpPr>
          <p:cNvPr id="608" name="Google Shape;608;g5d5bcfa8b7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9" name="Google Shape;609;g5d5bcfa8b7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3" name="Shape 613"/>
        <p:cNvGrpSpPr/>
        <p:nvPr/>
      </p:nvGrpSpPr>
      <p:grpSpPr>
        <a:xfrm>
          <a:off x="0" y="0"/>
          <a:ext cx="0" cy="0"/>
          <a:chOff x="0" y="0"/>
          <a:chExt cx="0" cy="0"/>
        </a:xfrm>
      </p:grpSpPr>
      <p:sp>
        <p:nvSpPr>
          <p:cNvPr id="614" name="Google Shape;614;g5d5bcfa8b7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5d5bcfa8b7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9" name="Shape 619"/>
        <p:cNvGrpSpPr/>
        <p:nvPr/>
      </p:nvGrpSpPr>
      <p:grpSpPr>
        <a:xfrm>
          <a:off x="0" y="0"/>
          <a:ext cx="0" cy="0"/>
          <a:chOff x="0" y="0"/>
          <a:chExt cx="0" cy="0"/>
        </a:xfrm>
      </p:grpSpPr>
      <p:sp>
        <p:nvSpPr>
          <p:cNvPr id="620" name="Google Shape;620;g5d5bcfa8b7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1" name="Google Shape;621;g5d5bcfa8b7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4" name="Shape 624"/>
        <p:cNvGrpSpPr/>
        <p:nvPr/>
      </p:nvGrpSpPr>
      <p:grpSpPr>
        <a:xfrm>
          <a:off x="0" y="0"/>
          <a:ext cx="0" cy="0"/>
          <a:chOff x="0" y="0"/>
          <a:chExt cx="0" cy="0"/>
        </a:xfrm>
      </p:grpSpPr>
      <p:sp>
        <p:nvSpPr>
          <p:cNvPr id="625" name="Google Shape;625;g5d5bcfa8b7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5d5bcfa8b7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0" name="Shape 630"/>
        <p:cNvGrpSpPr/>
        <p:nvPr/>
      </p:nvGrpSpPr>
      <p:grpSpPr>
        <a:xfrm>
          <a:off x="0" y="0"/>
          <a:ext cx="0" cy="0"/>
          <a:chOff x="0" y="0"/>
          <a:chExt cx="0" cy="0"/>
        </a:xfrm>
      </p:grpSpPr>
      <p:sp>
        <p:nvSpPr>
          <p:cNvPr id="631" name="Google Shape;631;g5d5bcfa8b7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5d5bcfa8b7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6" name="Shape 636"/>
        <p:cNvGrpSpPr/>
        <p:nvPr/>
      </p:nvGrpSpPr>
      <p:grpSpPr>
        <a:xfrm>
          <a:off x="0" y="0"/>
          <a:ext cx="0" cy="0"/>
          <a:chOff x="0" y="0"/>
          <a:chExt cx="0" cy="0"/>
        </a:xfrm>
      </p:grpSpPr>
      <p:sp>
        <p:nvSpPr>
          <p:cNvPr id="637" name="Google Shape;637;g5d5bcfa8b7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8" name="Google Shape;638;g5d5bcfa8b7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2" name="Shape 642"/>
        <p:cNvGrpSpPr/>
        <p:nvPr/>
      </p:nvGrpSpPr>
      <p:grpSpPr>
        <a:xfrm>
          <a:off x="0" y="0"/>
          <a:ext cx="0" cy="0"/>
          <a:chOff x="0" y="0"/>
          <a:chExt cx="0" cy="0"/>
        </a:xfrm>
      </p:grpSpPr>
      <p:sp>
        <p:nvSpPr>
          <p:cNvPr id="643" name="Google Shape;643;g5d5bcfa8b7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4" name="Google Shape;644;g5d5bcfa8b7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8" name="Shape 648"/>
        <p:cNvGrpSpPr/>
        <p:nvPr/>
      </p:nvGrpSpPr>
      <p:grpSpPr>
        <a:xfrm>
          <a:off x="0" y="0"/>
          <a:ext cx="0" cy="0"/>
          <a:chOff x="0" y="0"/>
          <a:chExt cx="0" cy="0"/>
        </a:xfrm>
      </p:grpSpPr>
      <p:sp>
        <p:nvSpPr>
          <p:cNvPr id="649" name="Google Shape;649;g5d5bcfa8b7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5d5bcfa8b7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 Id="rId3" Type="http://schemas.openxmlformats.org/officeDocument/2006/relationships/hyperlink" Target="https://www.techopedia.com/definition/25972/modular-programming" TargetMode="External"/><Relationship Id="rId4" Type="http://schemas.openxmlformats.org/officeDocument/2006/relationships/hyperlink" Target="https://www.quora.com/What-is-code-reusability" TargetMode="Externa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0.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4.xml"/><Relationship Id="rId3" Type="http://schemas.openxmlformats.org/officeDocument/2006/relationships/image" Target="../media/image1.jp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5.xml"/><Relationship Id="rId3" Type="http://schemas.openxmlformats.org/officeDocument/2006/relationships/image" Target="../media/image5.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8.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0.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5.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8.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0.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5.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6.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8.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0.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4.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5.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6.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Programming with Python</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300"/>
              <a:t>Presidential Initiative for</a:t>
            </a:r>
            <a:endParaRPr sz="2300"/>
          </a:p>
          <a:p>
            <a:pPr indent="0" lvl="0" marL="0" rtl="0" algn="ctr">
              <a:spcBef>
                <a:spcPts val="0"/>
              </a:spcBef>
              <a:spcAft>
                <a:spcPts val="0"/>
              </a:spcAft>
              <a:buNone/>
            </a:pPr>
            <a:r>
              <a:rPr lang="en" sz="2300"/>
              <a:t>Artificial Intelligence &amp; Computing</a:t>
            </a:r>
            <a:endParaRPr sz="2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Sciences and Artificial Intelligence</a:t>
            </a:r>
            <a:endParaRPr/>
          </a:p>
        </p:txBody>
      </p:sp>
      <p:sp>
        <p:nvSpPr>
          <p:cNvPr id="123" name="Google Shape;123;p2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Python is the </a:t>
            </a:r>
            <a:r>
              <a:rPr b="1" lang="en" sz="2400"/>
              <a:t>fastest adoptable language</a:t>
            </a:r>
            <a:r>
              <a:rPr lang="en" sz="2400"/>
              <a:t> in data science and artificial intelligence.</a:t>
            </a:r>
            <a:endParaRPr sz="2400"/>
          </a:p>
          <a:p>
            <a:pPr indent="0" lvl="0" marL="457200" rtl="0" algn="l">
              <a:spcBef>
                <a:spcPts val="1600"/>
              </a:spcBef>
              <a:spcAft>
                <a:spcPts val="0"/>
              </a:spcAft>
              <a:buNone/>
            </a:pPr>
            <a:r>
              <a:t/>
            </a:r>
            <a:endParaRPr sz="2400"/>
          </a:p>
          <a:p>
            <a:pPr indent="-381000" lvl="0" marL="457200" rtl="0" algn="l">
              <a:spcBef>
                <a:spcPts val="1600"/>
              </a:spcBef>
              <a:spcAft>
                <a:spcPts val="0"/>
              </a:spcAft>
              <a:buSzPts val="2400"/>
              <a:buChar char="●"/>
            </a:pPr>
            <a:r>
              <a:rPr lang="en" sz="2400"/>
              <a:t>One of the most famous machine learning libraries </a:t>
            </a:r>
            <a:r>
              <a:rPr lang="en" sz="2400"/>
              <a:t>produced by Google</a:t>
            </a:r>
            <a:r>
              <a:rPr lang="en" sz="2400"/>
              <a:t>, </a:t>
            </a:r>
            <a:r>
              <a:rPr b="1" lang="en" sz="2400"/>
              <a:t>Tensorflow</a:t>
            </a:r>
            <a:r>
              <a:rPr lang="en" sz="2400"/>
              <a:t>, is python based </a:t>
            </a:r>
            <a:endParaRPr sz="2400"/>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7" name="Shape 657"/>
        <p:cNvGrpSpPr/>
        <p:nvPr/>
      </p:nvGrpSpPr>
      <p:grpSpPr>
        <a:xfrm>
          <a:off x="0" y="0"/>
          <a:ext cx="0" cy="0"/>
          <a:chOff x="0" y="0"/>
          <a:chExt cx="0" cy="0"/>
        </a:xfrm>
      </p:grpSpPr>
      <p:sp>
        <p:nvSpPr>
          <p:cNvPr id="658" name="Google Shape;658;p11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Dictionary adding keys</a:t>
            </a:r>
            <a:endParaRPr/>
          </a:p>
        </p:txBody>
      </p:sp>
      <p:sp>
        <p:nvSpPr>
          <p:cNvPr id="659" name="Google Shape;659;p112"/>
          <p:cNvSpPr txBox="1"/>
          <p:nvPr>
            <p:ph idx="1" type="body"/>
          </p:nvPr>
        </p:nvSpPr>
        <p:spPr>
          <a:xfrm>
            <a:off x="311700" y="1190125"/>
            <a:ext cx="8663400" cy="3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latin typeface="Courier New"/>
                <a:ea typeface="Courier New"/>
                <a:cs typeface="Courier New"/>
                <a:sym typeface="Courier New"/>
              </a:rPr>
              <a:t>student = {‘Name’: ‘Zaid’, ‘Class’: ‘AI’, ‘Program’: ‘PIAIC’, ‘Age’: 42}</a:t>
            </a:r>
            <a:endParaRPr i="1">
              <a:latin typeface="Courier New"/>
              <a:ea typeface="Courier New"/>
              <a:cs typeface="Courier New"/>
              <a:sym typeface="Courier New"/>
            </a:endParaRPr>
          </a:p>
          <a:p>
            <a:pPr indent="0" lvl="0" marL="0" rtl="0" algn="l">
              <a:spcBef>
                <a:spcPts val="1600"/>
              </a:spcBef>
              <a:spcAft>
                <a:spcPts val="0"/>
              </a:spcAft>
              <a:buNone/>
            </a:pPr>
            <a:r>
              <a:rPr lang="en"/>
              <a:t>In the dictionary </a:t>
            </a:r>
            <a:r>
              <a:rPr i="1" lang="en">
                <a:latin typeface="Courier New"/>
                <a:ea typeface="Courier New"/>
                <a:cs typeface="Courier New"/>
                <a:sym typeface="Courier New"/>
              </a:rPr>
              <a:t>student </a:t>
            </a:r>
            <a:r>
              <a:rPr lang="en"/>
              <a:t>we don’t have </a:t>
            </a:r>
            <a:r>
              <a:rPr i="1" lang="en">
                <a:latin typeface="Courier New"/>
                <a:ea typeface="Courier New"/>
                <a:cs typeface="Courier New"/>
                <a:sym typeface="Courier New"/>
              </a:rPr>
              <a:t>FatherName </a:t>
            </a:r>
            <a:r>
              <a:rPr lang="en"/>
              <a:t>key what if now I want assign a value to this key in dictionary?</a:t>
            </a:r>
            <a:endParaRPr/>
          </a:p>
          <a:p>
            <a:pPr indent="0" lvl="0" marL="0" rtl="0" algn="l">
              <a:spcBef>
                <a:spcPts val="1600"/>
              </a:spcBef>
              <a:spcAft>
                <a:spcPts val="0"/>
              </a:spcAft>
              <a:buNone/>
            </a:pPr>
            <a:r>
              <a:rPr i="1" lang="en">
                <a:latin typeface="Courier New"/>
                <a:ea typeface="Courier New"/>
                <a:cs typeface="Courier New"/>
                <a:sym typeface="Courier New"/>
              </a:rPr>
              <a:t>student[‘FatherName’] = ‘Bakar’</a:t>
            </a:r>
            <a:endParaRPr i="1">
              <a:latin typeface="Courier New"/>
              <a:ea typeface="Courier New"/>
              <a:cs typeface="Courier New"/>
              <a:sym typeface="Courier New"/>
            </a:endParaRPr>
          </a:p>
          <a:p>
            <a:pPr indent="0" lvl="0" marL="0" rtl="0" algn="l">
              <a:spcBef>
                <a:spcPts val="1600"/>
              </a:spcBef>
              <a:spcAft>
                <a:spcPts val="1600"/>
              </a:spcAft>
              <a:buNone/>
            </a:pPr>
            <a:r>
              <a:rPr lang="en"/>
              <a:t>When we are assigning a value in a key which does not exists, Python creates the key and assigns the value in the key. If key is already present the value is overwritten.</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3" name="Shape 663"/>
        <p:cNvGrpSpPr/>
        <p:nvPr/>
      </p:nvGrpSpPr>
      <p:grpSpPr>
        <a:xfrm>
          <a:off x="0" y="0"/>
          <a:ext cx="0" cy="0"/>
          <a:chOff x="0" y="0"/>
          <a:chExt cx="0" cy="0"/>
        </a:xfrm>
      </p:grpSpPr>
      <p:sp>
        <p:nvSpPr>
          <p:cNvPr id="664" name="Google Shape;664;p113"/>
          <p:cNvSpPr txBox="1"/>
          <p:nvPr>
            <p:ph type="title"/>
          </p:nvPr>
        </p:nvSpPr>
        <p:spPr>
          <a:xfrm>
            <a:off x="311700" y="1304850"/>
            <a:ext cx="85206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DEMO</a:t>
            </a:r>
            <a:endParaRPr/>
          </a:p>
        </p:txBody>
      </p:sp>
      <p:sp>
        <p:nvSpPr>
          <p:cNvPr id="665" name="Google Shape;665;p113"/>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9" name="Shape 669"/>
        <p:cNvGrpSpPr/>
        <p:nvPr/>
      </p:nvGrpSpPr>
      <p:grpSpPr>
        <a:xfrm>
          <a:off x="0" y="0"/>
          <a:ext cx="0" cy="0"/>
          <a:chOff x="0" y="0"/>
          <a:chExt cx="0" cy="0"/>
        </a:xfrm>
      </p:grpSpPr>
      <p:sp>
        <p:nvSpPr>
          <p:cNvPr id="670" name="Google Shape;670;p1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Dictionary removing items</a:t>
            </a:r>
            <a:endParaRPr/>
          </a:p>
        </p:txBody>
      </p:sp>
      <p:sp>
        <p:nvSpPr>
          <p:cNvPr id="671" name="Google Shape;671;p114"/>
          <p:cNvSpPr txBox="1"/>
          <p:nvPr>
            <p:ph idx="1" type="body"/>
          </p:nvPr>
        </p:nvSpPr>
        <p:spPr>
          <a:xfrm>
            <a:off x="311700" y="1190125"/>
            <a:ext cx="8663400" cy="3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latin typeface="Courier New"/>
                <a:ea typeface="Courier New"/>
                <a:cs typeface="Courier New"/>
                <a:sym typeface="Courier New"/>
              </a:rPr>
              <a:t>student = {‘Name’: ‘Zaid’, ‘Class’: ‘AI’, ‘Program’: ‘PIAIC’, ‘Age’: 42}</a:t>
            </a:r>
            <a:endParaRPr i="1">
              <a:latin typeface="Courier New"/>
              <a:ea typeface="Courier New"/>
              <a:cs typeface="Courier New"/>
              <a:sym typeface="Courier New"/>
            </a:endParaRPr>
          </a:p>
          <a:p>
            <a:pPr indent="0" lvl="0" marL="0" rtl="0" algn="l">
              <a:spcBef>
                <a:spcPts val="1600"/>
              </a:spcBef>
              <a:spcAft>
                <a:spcPts val="0"/>
              </a:spcAft>
              <a:buNone/>
            </a:pPr>
            <a:r>
              <a:rPr lang="en"/>
              <a:t>There are cases when you need to delete a key value pair from dictionary e.g.</a:t>
            </a:r>
            <a:endParaRPr/>
          </a:p>
          <a:p>
            <a:pPr indent="0" lvl="0" marL="0" rtl="0" algn="l">
              <a:spcBef>
                <a:spcPts val="1600"/>
              </a:spcBef>
              <a:spcAft>
                <a:spcPts val="0"/>
              </a:spcAft>
              <a:buNone/>
            </a:pPr>
            <a:r>
              <a:rPr i="1" lang="en">
                <a:latin typeface="Courier New"/>
                <a:ea typeface="Courier New"/>
                <a:cs typeface="Courier New"/>
                <a:sym typeface="Courier New"/>
              </a:rPr>
              <a:t>del student[‘Program’]</a:t>
            </a:r>
            <a:endParaRPr i="1">
              <a:latin typeface="Courier New"/>
              <a:ea typeface="Courier New"/>
              <a:cs typeface="Courier New"/>
              <a:sym typeface="Courier New"/>
            </a:endParaRPr>
          </a:p>
          <a:p>
            <a:pPr indent="0" lvl="0" marL="0" rtl="0" algn="l">
              <a:spcBef>
                <a:spcPts val="1600"/>
              </a:spcBef>
              <a:spcAft>
                <a:spcPts val="0"/>
              </a:spcAft>
              <a:buNone/>
            </a:pPr>
            <a:r>
              <a:rPr i="1" lang="en">
                <a:latin typeface="Courier New"/>
                <a:ea typeface="Courier New"/>
                <a:cs typeface="Courier New"/>
                <a:sym typeface="Courier New"/>
              </a:rPr>
              <a:t>print(student)</a:t>
            </a:r>
            <a:endParaRPr i="1">
              <a:latin typeface="Courier New"/>
              <a:ea typeface="Courier New"/>
              <a:cs typeface="Courier New"/>
              <a:sym typeface="Courier New"/>
            </a:endParaRPr>
          </a:p>
          <a:p>
            <a:pPr indent="0" lvl="0" marL="0" rtl="0" algn="l">
              <a:spcBef>
                <a:spcPts val="1600"/>
              </a:spcBef>
              <a:spcAft>
                <a:spcPts val="1600"/>
              </a:spcAft>
              <a:buNone/>
            </a:pPr>
            <a:r>
              <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5" name="Shape 675"/>
        <p:cNvGrpSpPr/>
        <p:nvPr/>
      </p:nvGrpSpPr>
      <p:grpSpPr>
        <a:xfrm>
          <a:off x="0" y="0"/>
          <a:ext cx="0" cy="0"/>
          <a:chOff x="0" y="0"/>
          <a:chExt cx="0" cy="0"/>
        </a:xfrm>
      </p:grpSpPr>
      <p:sp>
        <p:nvSpPr>
          <p:cNvPr id="676" name="Google Shape;676;p115"/>
          <p:cNvSpPr txBox="1"/>
          <p:nvPr>
            <p:ph type="title"/>
          </p:nvPr>
        </p:nvSpPr>
        <p:spPr>
          <a:xfrm>
            <a:off x="311700" y="1304850"/>
            <a:ext cx="85206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DEMO</a:t>
            </a:r>
            <a:endParaRPr/>
          </a:p>
        </p:txBody>
      </p:sp>
      <p:sp>
        <p:nvSpPr>
          <p:cNvPr id="677" name="Google Shape;677;p115"/>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1" name="Shape 681"/>
        <p:cNvGrpSpPr/>
        <p:nvPr/>
      </p:nvGrpSpPr>
      <p:grpSpPr>
        <a:xfrm>
          <a:off x="0" y="0"/>
          <a:ext cx="0" cy="0"/>
          <a:chOff x="0" y="0"/>
          <a:chExt cx="0" cy="0"/>
        </a:xfrm>
      </p:grpSpPr>
      <p:sp>
        <p:nvSpPr>
          <p:cNvPr id="682" name="Google Shape;682;p1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Dictionary iterating items</a:t>
            </a:r>
            <a:endParaRPr/>
          </a:p>
        </p:txBody>
      </p:sp>
      <p:sp>
        <p:nvSpPr>
          <p:cNvPr id="683" name="Google Shape;683;p116"/>
          <p:cNvSpPr txBox="1"/>
          <p:nvPr>
            <p:ph idx="1" type="body"/>
          </p:nvPr>
        </p:nvSpPr>
        <p:spPr>
          <a:xfrm>
            <a:off x="311700" y="1190125"/>
            <a:ext cx="8663400" cy="3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Python provides 3 methods over dictionary object to iterate over dictionary values, keys and key value pair</a:t>
            </a:r>
            <a:endParaRPr/>
          </a:p>
          <a:p>
            <a:pPr indent="0" lvl="0" marL="0" rtl="0" algn="l">
              <a:spcBef>
                <a:spcPts val="1600"/>
              </a:spcBef>
              <a:spcAft>
                <a:spcPts val="0"/>
              </a:spcAft>
              <a:buNone/>
            </a:pPr>
            <a:r>
              <a:rPr i="1" lang="en">
                <a:latin typeface="Courier New"/>
                <a:ea typeface="Courier New"/>
                <a:cs typeface="Courier New"/>
                <a:sym typeface="Courier New"/>
              </a:rPr>
              <a:t>student = {‘Name’: ‘Zaid’, ‘Class’: ‘AI’, ‘Program’: ‘PIAIC’, ‘Age’: 42}</a:t>
            </a:r>
            <a:endParaRPr i="1">
              <a:latin typeface="Courier New"/>
              <a:ea typeface="Courier New"/>
              <a:cs typeface="Courier New"/>
              <a:sym typeface="Courier New"/>
            </a:endParaRPr>
          </a:p>
          <a:p>
            <a:pPr indent="0" lvl="0" marL="0" rtl="0" algn="l">
              <a:spcBef>
                <a:spcPts val="1600"/>
              </a:spcBef>
              <a:spcAft>
                <a:spcPts val="0"/>
              </a:spcAft>
              <a:buNone/>
            </a:pPr>
            <a:r>
              <a:rPr i="1" lang="en">
                <a:latin typeface="Courier New"/>
                <a:ea typeface="Courier New"/>
                <a:cs typeface="Courier New"/>
                <a:sym typeface="Courier New"/>
              </a:rPr>
              <a:t>for value in student.values():</a:t>
            </a:r>
            <a:endParaRPr i="1">
              <a:latin typeface="Courier New"/>
              <a:ea typeface="Courier New"/>
              <a:cs typeface="Courier New"/>
              <a:sym typeface="Courier New"/>
            </a:endParaRPr>
          </a:p>
          <a:p>
            <a:pPr indent="0" lvl="0" marL="0" rtl="0" algn="l">
              <a:spcBef>
                <a:spcPts val="1600"/>
              </a:spcBef>
              <a:spcAft>
                <a:spcPts val="0"/>
              </a:spcAft>
              <a:buNone/>
            </a:pPr>
            <a:r>
              <a:rPr i="1" lang="en">
                <a:latin typeface="Courier New"/>
                <a:ea typeface="Courier New"/>
                <a:cs typeface="Courier New"/>
                <a:sym typeface="Courier New"/>
              </a:rPr>
              <a:t>	print(value)</a:t>
            </a:r>
            <a:endParaRPr i="1">
              <a:latin typeface="Courier New"/>
              <a:ea typeface="Courier New"/>
              <a:cs typeface="Courier New"/>
              <a:sym typeface="Courier New"/>
            </a:endParaRPr>
          </a:p>
          <a:p>
            <a:pPr indent="0" lvl="0" marL="0" rtl="0" algn="l">
              <a:spcBef>
                <a:spcPts val="1600"/>
              </a:spcBef>
              <a:spcAft>
                <a:spcPts val="0"/>
              </a:spcAft>
              <a:buNone/>
            </a:pPr>
            <a:r>
              <a:rPr i="1" lang="en">
                <a:latin typeface="Courier New"/>
                <a:ea typeface="Courier New"/>
                <a:cs typeface="Courier New"/>
                <a:sym typeface="Courier New"/>
              </a:rPr>
              <a:t>for key in student.keys():</a:t>
            </a:r>
            <a:endParaRPr i="1">
              <a:latin typeface="Courier New"/>
              <a:ea typeface="Courier New"/>
              <a:cs typeface="Courier New"/>
              <a:sym typeface="Courier New"/>
            </a:endParaRPr>
          </a:p>
          <a:p>
            <a:pPr indent="0" lvl="0" marL="0" rtl="0" algn="l">
              <a:spcBef>
                <a:spcPts val="1600"/>
              </a:spcBef>
              <a:spcAft>
                <a:spcPts val="0"/>
              </a:spcAft>
              <a:buNone/>
            </a:pPr>
            <a:r>
              <a:rPr i="1" lang="en">
                <a:latin typeface="Courier New"/>
                <a:ea typeface="Courier New"/>
                <a:cs typeface="Courier New"/>
                <a:sym typeface="Courier New"/>
              </a:rPr>
              <a:t>	print(key)</a:t>
            </a:r>
            <a:endParaRPr i="1">
              <a:latin typeface="Courier New"/>
              <a:ea typeface="Courier New"/>
              <a:cs typeface="Courier New"/>
              <a:sym typeface="Courier New"/>
            </a:endParaRPr>
          </a:p>
          <a:p>
            <a:pPr indent="0" lvl="0" marL="0" rtl="0" algn="l">
              <a:spcBef>
                <a:spcPts val="1600"/>
              </a:spcBef>
              <a:spcAft>
                <a:spcPts val="1600"/>
              </a:spcAft>
              <a:buNone/>
            </a:pPr>
            <a:r>
              <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7" name="Shape 687"/>
        <p:cNvGrpSpPr/>
        <p:nvPr/>
      </p:nvGrpSpPr>
      <p:grpSpPr>
        <a:xfrm>
          <a:off x="0" y="0"/>
          <a:ext cx="0" cy="0"/>
          <a:chOff x="0" y="0"/>
          <a:chExt cx="0" cy="0"/>
        </a:xfrm>
      </p:grpSpPr>
      <p:sp>
        <p:nvSpPr>
          <p:cNvPr id="688" name="Google Shape;688;p1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Dictionary iterating items Contd.</a:t>
            </a:r>
            <a:endParaRPr/>
          </a:p>
        </p:txBody>
      </p:sp>
      <p:sp>
        <p:nvSpPr>
          <p:cNvPr id="689" name="Google Shape;689;p117"/>
          <p:cNvSpPr txBox="1"/>
          <p:nvPr>
            <p:ph idx="1" type="body"/>
          </p:nvPr>
        </p:nvSpPr>
        <p:spPr>
          <a:xfrm>
            <a:off x="311700" y="1190125"/>
            <a:ext cx="8663400" cy="3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Python provides 3 methods over dictionary object to iterate over dictionary values, keys and key value pair</a:t>
            </a:r>
            <a:endParaRPr/>
          </a:p>
          <a:p>
            <a:pPr indent="0" lvl="0" marL="0" rtl="0" algn="l">
              <a:spcBef>
                <a:spcPts val="1600"/>
              </a:spcBef>
              <a:spcAft>
                <a:spcPts val="0"/>
              </a:spcAft>
              <a:buNone/>
            </a:pPr>
            <a:r>
              <a:rPr i="1" lang="en">
                <a:latin typeface="Courier New"/>
                <a:ea typeface="Courier New"/>
                <a:cs typeface="Courier New"/>
                <a:sym typeface="Courier New"/>
              </a:rPr>
              <a:t>for key, value in student.items():</a:t>
            </a:r>
            <a:endParaRPr i="1">
              <a:latin typeface="Courier New"/>
              <a:ea typeface="Courier New"/>
              <a:cs typeface="Courier New"/>
              <a:sym typeface="Courier New"/>
            </a:endParaRPr>
          </a:p>
          <a:p>
            <a:pPr indent="0" lvl="0" marL="0" rtl="0" algn="l">
              <a:spcBef>
                <a:spcPts val="1600"/>
              </a:spcBef>
              <a:spcAft>
                <a:spcPts val="1600"/>
              </a:spcAft>
              <a:buNone/>
            </a:pPr>
            <a:r>
              <a:rPr i="1" lang="en">
                <a:latin typeface="Courier New"/>
                <a:ea typeface="Courier New"/>
                <a:cs typeface="Courier New"/>
                <a:sym typeface="Courier New"/>
              </a:rPr>
              <a:t>	print(key, value)</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3" name="Shape 693"/>
        <p:cNvGrpSpPr/>
        <p:nvPr/>
      </p:nvGrpSpPr>
      <p:grpSpPr>
        <a:xfrm>
          <a:off x="0" y="0"/>
          <a:ext cx="0" cy="0"/>
          <a:chOff x="0" y="0"/>
          <a:chExt cx="0" cy="0"/>
        </a:xfrm>
      </p:grpSpPr>
      <p:sp>
        <p:nvSpPr>
          <p:cNvPr id="694" name="Google Shape;694;p118"/>
          <p:cNvSpPr txBox="1"/>
          <p:nvPr>
            <p:ph type="title"/>
          </p:nvPr>
        </p:nvSpPr>
        <p:spPr>
          <a:xfrm>
            <a:off x="311700" y="1304850"/>
            <a:ext cx="85206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DEMO</a:t>
            </a:r>
            <a:endParaRPr/>
          </a:p>
        </p:txBody>
      </p:sp>
      <p:sp>
        <p:nvSpPr>
          <p:cNvPr id="695" name="Google Shape;695;p118"/>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9" name="Shape 699"/>
        <p:cNvGrpSpPr/>
        <p:nvPr/>
      </p:nvGrpSpPr>
      <p:grpSpPr>
        <a:xfrm>
          <a:off x="0" y="0"/>
          <a:ext cx="0" cy="0"/>
          <a:chOff x="0" y="0"/>
          <a:chExt cx="0" cy="0"/>
        </a:xfrm>
      </p:grpSpPr>
      <p:sp>
        <p:nvSpPr>
          <p:cNvPr id="700" name="Google Shape;700;p1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Dictionary; what you can store</a:t>
            </a:r>
            <a:endParaRPr/>
          </a:p>
        </p:txBody>
      </p:sp>
      <p:sp>
        <p:nvSpPr>
          <p:cNvPr id="701" name="Google Shape;701;p119"/>
          <p:cNvSpPr txBox="1"/>
          <p:nvPr>
            <p:ph idx="1" type="body"/>
          </p:nvPr>
        </p:nvSpPr>
        <p:spPr>
          <a:xfrm>
            <a:off x="311700" y="1190125"/>
            <a:ext cx="8663400" cy="3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Any data structure we have studied so far we can store as value in dictionary.e.g</a:t>
            </a:r>
            <a:endParaRPr/>
          </a:p>
          <a:p>
            <a:pPr indent="-342900" lvl="0" marL="457200" rtl="0" algn="l">
              <a:spcBef>
                <a:spcPts val="1600"/>
              </a:spcBef>
              <a:spcAft>
                <a:spcPts val="0"/>
              </a:spcAft>
              <a:buSzPts val="1800"/>
              <a:buChar char="●"/>
            </a:pPr>
            <a:r>
              <a:rPr lang="en"/>
              <a:t>Dictionary can contain list</a:t>
            </a:r>
            <a:endParaRPr/>
          </a:p>
          <a:p>
            <a:pPr indent="-342900" lvl="0" marL="457200" rtl="0" algn="l">
              <a:spcBef>
                <a:spcPts val="0"/>
              </a:spcBef>
              <a:spcAft>
                <a:spcPts val="0"/>
              </a:spcAft>
              <a:buSzPts val="1800"/>
              <a:buChar char="●"/>
            </a:pPr>
            <a:r>
              <a:rPr lang="en"/>
              <a:t>Tuple</a:t>
            </a:r>
            <a:endParaRPr/>
          </a:p>
          <a:p>
            <a:pPr indent="-342900" lvl="0" marL="457200" rtl="0" algn="l">
              <a:spcBef>
                <a:spcPts val="0"/>
              </a:spcBef>
              <a:spcAft>
                <a:spcPts val="0"/>
              </a:spcAft>
              <a:buSzPts val="1800"/>
              <a:buChar char="●"/>
            </a:pPr>
            <a:r>
              <a:rPr lang="en"/>
              <a:t>Any type </a:t>
            </a:r>
            <a:r>
              <a:rPr lang="en"/>
              <a:t>primitive</a:t>
            </a:r>
            <a:r>
              <a:rPr lang="en"/>
              <a:t> or user defined (in future lectures we will study them as classes)</a:t>
            </a:r>
            <a:endParaRPr/>
          </a:p>
          <a:p>
            <a:pPr indent="-342900" lvl="0" marL="457200" rtl="0" algn="l">
              <a:spcBef>
                <a:spcPts val="0"/>
              </a:spcBef>
              <a:spcAft>
                <a:spcPts val="0"/>
              </a:spcAft>
              <a:buSzPts val="1800"/>
              <a:buChar char="●"/>
            </a:pPr>
            <a:r>
              <a:rPr lang="en"/>
              <a:t>Dictionary, a dictionary can store an other dictionary as its value</a:t>
            </a:r>
            <a:endParaRPr/>
          </a:p>
          <a:p>
            <a:pPr indent="-342900" lvl="0" marL="457200" rtl="0" algn="l">
              <a:spcBef>
                <a:spcPts val="0"/>
              </a:spcBef>
              <a:spcAft>
                <a:spcPts val="0"/>
              </a:spcAft>
              <a:buSzPts val="1800"/>
              <a:buChar char="●"/>
            </a:pPr>
            <a:r>
              <a:rPr lang="en"/>
              <a:t>Or </a:t>
            </a:r>
            <a:r>
              <a:rPr lang="en"/>
              <a:t>combination</a:t>
            </a:r>
            <a:r>
              <a:rPr lang="en"/>
              <a:t> of these</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5" name="Shape 705"/>
        <p:cNvGrpSpPr/>
        <p:nvPr/>
      </p:nvGrpSpPr>
      <p:grpSpPr>
        <a:xfrm>
          <a:off x="0" y="0"/>
          <a:ext cx="0" cy="0"/>
          <a:chOff x="0" y="0"/>
          <a:chExt cx="0" cy="0"/>
        </a:xfrm>
      </p:grpSpPr>
      <p:sp>
        <p:nvSpPr>
          <p:cNvPr id="706" name="Google Shape;706;p120"/>
          <p:cNvSpPr txBox="1"/>
          <p:nvPr>
            <p:ph type="title"/>
          </p:nvPr>
        </p:nvSpPr>
        <p:spPr>
          <a:xfrm>
            <a:off x="311700" y="1304850"/>
            <a:ext cx="85206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DEMO</a:t>
            </a:r>
            <a:endParaRPr/>
          </a:p>
        </p:txBody>
      </p:sp>
      <p:sp>
        <p:nvSpPr>
          <p:cNvPr id="707" name="Google Shape;707;p120"/>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1" name="Shape 711"/>
        <p:cNvGrpSpPr/>
        <p:nvPr/>
      </p:nvGrpSpPr>
      <p:grpSpPr>
        <a:xfrm>
          <a:off x="0" y="0"/>
          <a:ext cx="0" cy="0"/>
          <a:chOff x="0" y="0"/>
          <a:chExt cx="0" cy="0"/>
        </a:xfrm>
      </p:grpSpPr>
      <p:sp>
        <p:nvSpPr>
          <p:cNvPr id="712" name="Google Shape;712;p12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Dictionary; creating a list of </a:t>
            </a:r>
            <a:r>
              <a:rPr lang="en"/>
              <a:t>dictionaries</a:t>
            </a:r>
            <a:endParaRPr/>
          </a:p>
        </p:txBody>
      </p:sp>
      <p:sp>
        <p:nvSpPr>
          <p:cNvPr id="713" name="Google Shape;713;p121"/>
          <p:cNvSpPr txBox="1"/>
          <p:nvPr>
            <p:ph idx="1" type="body"/>
          </p:nvPr>
        </p:nvSpPr>
        <p:spPr>
          <a:xfrm>
            <a:off x="311700" y="1190125"/>
            <a:ext cx="8663400" cy="3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mimic a database we can create a list of dictionary, where list will be an in memory database and each dictionary object will represent a unique record, e.g.</a:t>
            </a:r>
            <a:endParaRPr/>
          </a:p>
          <a:p>
            <a:pPr indent="0" lvl="0" marL="0" rtl="0" algn="l">
              <a:spcBef>
                <a:spcPts val="1600"/>
              </a:spcBef>
              <a:spcAft>
                <a:spcPts val="0"/>
              </a:spcAft>
              <a:buNone/>
            </a:pPr>
            <a:r>
              <a:rPr i="1" lang="en">
                <a:latin typeface="Courier New"/>
                <a:ea typeface="Courier New"/>
                <a:cs typeface="Courier New"/>
                <a:sym typeface="Courier New"/>
              </a:rPr>
              <a:t>students = []</a:t>
            </a:r>
            <a:endParaRPr i="1">
              <a:latin typeface="Courier New"/>
              <a:ea typeface="Courier New"/>
              <a:cs typeface="Courier New"/>
              <a:sym typeface="Courier New"/>
            </a:endParaRPr>
          </a:p>
          <a:p>
            <a:pPr indent="0" lvl="0" marL="0" rtl="0" algn="l">
              <a:spcBef>
                <a:spcPts val="1600"/>
              </a:spcBef>
              <a:spcAft>
                <a:spcPts val="0"/>
              </a:spcAft>
              <a:buNone/>
            </a:pPr>
            <a:r>
              <a:rPr i="1" lang="en">
                <a:latin typeface="Courier New"/>
                <a:ea typeface="Courier New"/>
                <a:cs typeface="Courier New"/>
                <a:sym typeface="Courier New"/>
              </a:rPr>
              <a:t>students.append({‘Name’: ‘Ali’, ‘Class’: ‘AI’, ‘Campus’: ‘PIAIC Campus 1’})</a:t>
            </a:r>
            <a:endParaRPr i="1">
              <a:latin typeface="Courier New"/>
              <a:ea typeface="Courier New"/>
              <a:cs typeface="Courier New"/>
              <a:sym typeface="Courier New"/>
            </a:endParaRPr>
          </a:p>
          <a:p>
            <a:pPr indent="0" lvl="0" marL="0" rtl="0" algn="l">
              <a:spcBef>
                <a:spcPts val="1600"/>
              </a:spcBef>
              <a:spcAft>
                <a:spcPts val="1600"/>
              </a:spcAft>
              <a:buNone/>
            </a:pPr>
            <a:r>
              <a:rPr i="1" lang="en">
                <a:latin typeface="Courier New"/>
                <a:ea typeface="Courier New"/>
                <a:cs typeface="Courier New"/>
                <a:sym typeface="Courier New"/>
              </a:rPr>
              <a:t>students.append({‘Name’: ‘Jinah’, ‘Class’: ‘AI’, ‘Campus’: ‘PIAIC Campus 2’})</a:t>
            </a:r>
            <a:endParaRPr i="1">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Let’s Learn Python!</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7" name="Shape 717"/>
        <p:cNvGrpSpPr/>
        <p:nvPr/>
      </p:nvGrpSpPr>
      <p:grpSpPr>
        <a:xfrm>
          <a:off x="0" y="0"/>
          <a:ext cx="0" cy="0"/>
          <a:chOff x="0" y="0"/>
          <a:chExt cx="0" cy="0"/>
        </a:xfrm>
      </p:grpSpPr>
      <p:sp>
        <p:nvSpPr>
          <p:cNvPr id="718" name="Google Shape;718;p122"/>
          <p:cNvSpPr txBox="1"/>
          <p:nvPr>
            <p:ph type="title"/>
          </p:nvPr>
        </p:nvSpPr>
        <p:spPr>
          <a:xfrm>
            <a:off x="311700" y="1304850"/>
            <a:ext cx="85206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DEMO</a:t>
            </a:r>
            <a:endParaRPr/>
          </a:p>
        </p:txBody>
      </p:sp>
      <p:sp>
        <p:nvSpPr>
          <p:cNvPr id="719" name="Google Shape;719;p122"/>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3" name="Shape 723"/>
        <p:cNvGrpSpPr/>
        <p:nvPr/>
      </p:nvGrpSpPr>
      <p:grpSpPr>
        <a:xfrm>
          <a:off x="0" y="0"/>
          <a:ext cx="0" cy="0"/>
          <a:chOff x="0" y="0"/>
          <a:chExt cx="0" cy="0"/>
        </a:xfrm>
      </p:grpSpPr>
      <p:sp>
        <p:nvSpPr>
          <p:cNvPr id="724" name="Google Shape;724;p12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Dictionary; </a:t>
            </a:r>
            <a:r>
              <a:rPr lang="en"/>
              <a:t>Accessing</a:t>
            </a:r>
            <a:r>
              <a:rPr lang="en"/>
              <a:t> info from list of dictionaries</a:t>
            </a:r>
            <a:endParaRPr/>
          </a:p>
        </p:txBody>
      </p:sp>
      <p:sp>
        <p:nvSpPr>
          <p:cNvPr id="725" name="Google Shape;725;p123"/>
          <p:cNvSpPr txBox="1"/>
          <p:nvPr>
            <p:ph idx="1" type="body"/>
          </p:nvPr>
        </p:nvSpPr>
        <p:spPr>
          <a:xfrm>
            <a:off x="311700" y="1190125"/>
            <a:ext cx="8663400" cy="37848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a:t>As we are already familiar that lists elements are accessed by their index, hence to access any dictionary object you need its index to access it.</a:t>
            </a:r>
            <a:endParaRPr/>
          </a:p>
          <a:p>
            <a:pPr indent="0" lvl="0" marL="0" rtl="0" algn="l">
              <a:spcBef>
                <a:spcPts val="1600"/>
              </a:spcBef>
              <a:spcAft>
                <a:spcPts val="0"/>
              </a:spcAft>
              <a:buNone/>
            </a:pPr>
            <a:r>
              <a:rPr i="1" lang="en">
                <a:latin typeface="Courier New"/>
                <a:ea typeface="Courier New"/>
                <a:cs typeface="Courier New"/>
                <a:sym typeface="Courier New"/>
              </a:rPr>
              <a:t>students = []</a:t>
            </a:r>
            <a:endParaRPr i="1">
              <a:latin typeface="Courier New"/>
              <a:ea typeface="Courier New"/>
              <a:cs typeface="Courier New"/>
              <a:sym typeface="Courier New"/>
            </a:endParaRPr>
          </a:p>
          <a:p>
            <a:pPr indent="0" lvl="0" marL="0" rtl="0" algn="l">
              <a:spcBef>
                <a:spcPts val="1600"/>
              </a:spcBef>
              <a:spcAft>
                <a:spcPts val="0"/>
              </a:spcAft>
              <a:buNone/>
            </a:pPr>
            <a:r>
              <a:rPr i="1" lang="en">
                <a:latin typeface="Courier New"/>
                <a:ea typeface="Courier New"/>
                <a:cs typeface="Courier New"/>
                <a:sym typeface="Courier New"/>
              </a:rPr>
              <a:t>students.append({‘Name’: ‘Ali’, ‘Class’: ‘AI’, ‘Campus’: ‘PIAIC Campus 1’})</a:t>
            </a:r>
            <a:endParaRPr i="1">
              <a:latin typeface="Courier New"/>
              <a:ea typeface="Courier New"/>
              <a:cs typeface="Courier New"/>
              <a:sym typeface="Courier New"/>
            </a:endParaRPr>
          </a:p>
          <a:p>
            <a:pPr indent="0" lvl="0" marL="0" rtl="0" algn="l">
              <a:spcBef>
                <a:spcPts val="1600"/>
              </a:spcBef>
              <a:spcAft>
                <a:spcPts val="0"/>
              </a:spcAft>
              <a:buNone/>
            </a:pPr>
            <a:r>
              <a:rPr i="1" lang="en">
                <a:latin typeface="Courier New"/>
                <a:ea typeface="Courier New"/>
                <a:cs typeface="Courier New"/>
                <a:sym typeface="Courier New"/>
              </a:rPr>
              <a:t>students.append({‘Name’: ‘Jinah’, ‘Class’: ‘AI’, ‘Campus’: ‘PIAIC Campus 2’})</a:t>
            </a:r>
            <a:endParaRPr i="1">
              <a:latin typeface="Courier New"/>
              <a:ea typeface="Courier New"/>
              <a:cs typeface="Courier New"/>
              <a:sym typeface="Courier New"/>
            </a:endParaRPr>
          </a:p>
          <a:p>
            <a:pPr indent="0" lvl="0" marL="0" rtl="0" algn="l">
              <a:spcBef>
                <a:spcPts val="1600"/>
              </a:spcBef>
              <a:spcAft>
                <a:spcPts val="0"/>
              </a:spcAft>
              <a:buNone/>
            </a:pPr>
            <a:r>
              <a:rPr i="1" lang="en">
                <a:latin typeface="Courier New"/>
                <a:ea typeface="Courier New"/>
                <a:cs typeface="Courier New"/>
                <a:sym typeface="Courier New"/>
              </a:rPr>
              <a:t>for student in students:</a:t>
            </a:r>
            <a:endParaRPr i="1">
              <a:latin typeface="Courier New"/>
              <a:ea typeface="Courier New"/>
              <a:cs typeface="Courier New"/>
              <a:sym typeface="Courier New"/>
            </a:endParaRPr>
          </a:p>
          <a:p>
            <a:pPr indent="0" lvl="0" marL="0" rtl="0" algn="l">
              <a:spcBef>
                <a:spcPts val="1600"/>
              </a:spcBef>
              <a:spcAft>
                <a:spcPts val="1600"/>
              </a:spcAft>
              <a:buNone/>
            </a:pPr>
            <a:r>
              <a:rPr i="1" lang="en">
                <a:latin typeface="Courier New"/>
                <a:ea typeface="Courier New"/>
                <a:cs typeface="Courier New"/>
                <a:sym typeface="Courier New"/>
              </a:rPr>
              <a:t>	print(student)</a:t>
            </a:r>
            <a:endParaRPr i="1">
              <a:latin typeface="Courier New"/>
              <a:ea typeface="Courier New"/>
              <a:cs typeface="Courier New"/>
              <a:sym typeface="Courier New"/>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9" name="Shape 729"/>
        <p:cNvGrpSpPr/>
        <p:nvPr/>
      </p:nvGrpSpPr>
      <p:grpSpPr>
        <a:xfrm>
          <a:off x="0" y="0"/>
          <a:ext cx="0" cy="0"/>
          <a:chOff x="0" y="0"/>
          <a:chExt cx="0" cy="0"/>
        </a:xfrm>
      </p:grpSpPr>
      <p:sp>
        <p:nvSpPr>
          <p:cNvPr id="730" name="Google Shape;730;p124"/>
          <p:cNvSpPr txBox="1"/>
          <p:nvPr>
            <p:ph type="title"/>
          </p:nvPr>
        </p:nvSpPr>
        <p:spPr>
          <a:xfrm>
            <a:off x="311700" y="1304850"/>
            <a:ext cx="85206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DEMO</a:t>
            </a:r>
            <a:endParaRPr/>
          </a:p>
        </p:txBody>
      </p:sp>
      <p:sp>
        <p:nvSpPr>
          <p:cNvPr id="731" name="Google Shape;731;p124"/>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5" name="Shape 735"/>
        <p:cNvGrpSpPr/>
        <p:nvPr/>
      </p:nvGrpSpPr>
      <p:grpSpPr>
        <a:xfrm>
          <a:off x="0" y="0"/>
          <a:ext cx="0" cy="0"/>
          <a:chOff x="0" y="0"/>
          <a:chExt cx="0" cy="0"/>
        </a:xfrm>
      </p:grpSpPr>
      <p:sp>
        <p:nvSpPr>
          <p:cNvPr id="736" name="Google Shape;736;p12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Dictionary; that holds a list</a:t>
            </a:r>
            <a:endParaRPr/>
          </a:p>
        </p:txBody>
      </p:sp>
      <p:sp>
        <p:nvSpPr>
          <p:cNvPr id="737" name="Google Shape;737;p125"/>
          <p:cNvSpPr txBox="1"/>
          <p:nvPr>
            <p:ph idx="1" type="body"/>
          </p:nvPr>
        </p:nvSpPr>
        <p:spPr>
          <a:xfrm>
            <a:off x="311700" y="1190125"/>
            <a:ext cx="8663400" cy="3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latin typeface="Courier New"/>
                <a:ea typeface="Courier New"/>
                <a:cs typeface="Courier New"/>
                <a:sym typeface="Courier New"/>
              </a:rPr>
              <a:t>employee = {‘Name’: ‘Shams’, ‘ChildrenNames’: [‘Humairah’, ‘Abdul Rahman’]}</a:t>
            </a:r>
            <a:endParaRPr i="1">
              <a:latin typeface="Courier New"/>
              <a:ea typeface="Courier New"/>
              <a:cs typeface="Courier New"/>
              <a:sym typeface="Courier New"/>
            </a:endParaRPr>
          </a:p>
          <a:p>
            <a:pPr indent="0" lvl="0" marL="0" rtl="0" algn="l">
              <a:spcBef>
                <a:spcPts val="1600"/>
              </a:spcBef>
              <a:spcAft>
                <a:spcPts val="0"/>
              </a:spcAft>
              <a:buNone/>
            </a:pPr>
            <a:r>
              <a:rPr i="1" lang="en">
                <a:latin typeface="Courier New"/>
                <a:ea typeface="Courier New"/>
                <a:cs typeface="Courier New"/>
                <a:sym typeface="Courier New"/>
              </a:rPr>
              <a:t>print(employee[‘</a:t>
            </a:r>
            <a:r>
              <a:rPr i="1" lang="en">
                <a:latin typeface="Courier New"/>
                <a:ea typeface="Courier New"/>
                <a:cs typeface="Courier New"/>
                <a:sym typeface="Courier New"/>
              </a:rPr>
              <a:t>ChildrenNames</a:t>
            </a:r>
            <a:r>
              <a:rPr i="1" lang="en">
                <a:latin typeface="Courier New"/>
                <a:ea typeface="Courier New"/>
                <a:cs typeface="Courier New"/>
                <a:sym typeface="Courier New"/>
              </a:rPr>
              <a:t>’][0])</a:t>
            </a:r>
            <a:endParaRPr i="1">
              <a:latin typeface="Courier New"/>
              <a:ea typeface="Courier New"/>
              <a:cs typeface="Courier New"/>
              <a:sym typeface="Courier New"/>
            </a:endParaRPr>
          </a:p>
          <a:p>
            <a:pPr indent="0" lvl="0" marL="0" rtl="0" algn="l">
              <a:spcBef>
                <a:spcPts val="1600"/>
              </a:spcBef>
              <a:spcAft>
                <a:spcPts val="0"/>
              </a:spcAft>
              <a:buNone/>
            </a:pPr>
            <a:r>
              <a:rPr i="1" lang="en">
                <a:latin typeface="Courier New"/>
                <a:ea typeface="Courier New"/>
                <a:cs typeface="Courier New"/>
                <a:sym typeface="Courier New"/>
              </a:rPr>
              <a:t>print(employee[‘ChildrenNames’][1])</a:t>
            </a:r>
            <a:endParaRPr i="1">
              <a:latin typeface="Courier New"/>
              <a:ea typeface="Courier New"/>
              <a:cs typeface="Courier New"/>
              <a:sym typeface="Courier New"/>
            </a:endParaRPr>
          </a:p>
          <a:p>
            <a:pPr indent="0" lvl="0" marL="0" rtl="0" algn="l">
              <a:spcBef>
                <a:spcPts val="1600"/>
              </a:spcBef>
              <a:spcAft>
                <a:spcPts val="1600"/>
              </a:spcAft>
              <a:buNone/>
            </a:pPr>
            <a:r>
              <a:rPr lang="en"/>
              <a:t>As we have studied that to access the value of a dictionary we provide key name inside square brackets, in this case the value is a list so an extra pair of square brackets is used to access the list element.</a:t>
            </a:r>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1" name="Shape 741"/>
        <p:cNvGrpSpPr/>
        <p:nvPr/>
      </p:nvGrpSpPr>
      <p:grpSpPr>
        <a:xfrm>
          <a:off x="0" y="0"/>
          <a:ext cx="0" cy="0"/>
          <a:chOff x="0" y="0"/>
          <a:chExt cx="0" cy="0"/>
        </a:xfrm>
      </p:grpSpPr>
      <p:sp>
        <p:nvSpPr>
          <p:cNvPr id="742" name="Google Shape;742;p126"/>
          <p:cNvSpPr txBox="1"/>
          <p:nvPr>
            <p:ph type="title"/>
          </p:nvPr>
        </p:nvSpPr>
        <p:spPr>
          <a:xfrm>
            <a:off x="311700" y="1304850"/>
            <a:ext cx="85206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DEMO</a:t>
            </a:r>
            <a:endParaRPr/>
          </a:p>
        </p:txBody>
      </p:sp>
      <p:sp>
        <p:nvSpPr>
          <p:cNvPr id="743" name="Google Shape;743;p126"/>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t/>
            </a:r>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7" name="Shape 747"/>
        <p:cNvGrpSpPr/>
        <p:nvPr/>
      </p:nvGrpSpPr>
      <p:grpSpPr>
        <a:xfrm>
          <a:off x="0" y="0"/>
          <a:ext cx="0" cy="0"/>
          <a:chOff x="0" y="0"/>
          <a:chExt cx="0" cy="0"/>
        </a:xfrm>
      </p:grpSpPr>
      <p:sp>
        <p:nvSpPr>
          <p:cNvPr id="748" name="Google Shape;748;p12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Dictionary; that holds a dictionary </a:t>
            </a:r>
            <a:endParaRPr/>
          </a:p>
        </p:txBody>
      </p:sp>
      <p:sp>
        <p:nvSpPr>
          <p:cNvPr id="749" name="Google Shape;749;p127"/>
          <p:cNvSpPr txBox="1"/>
          <p:nvPr>
            <p:ph idx="1" type="body"/>
          </p:nvPr>
        </p:nvSpPr>
        <p:spPr>
          <a:xfrm>
            <a:off x="311700" y="1190125"/>
            <a:ext cx="8663400" cy="3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latin typeface="Courier New"/>
                <a:ea typeface="Courier New"/>
                <a:cs typeface="Courier New"/>
                <a:sym typeface="Courier New"/>
              </a:rPr>
              <a:t>employee = {‘Name’: ‘Shams’, ‘Children’: {‘Humairah’: {‘Age’: 10, ‘Class’: ‘6th </a:t>
            </a:r>
            <a:r>
              <a:rPr i="1" lang="en">
                <a:latin typeface="Courier New"/>
                <a:ea typeface="Courier New"/>
                <a:cs typeface="Courier New"/>
                <a:sym typeface="Courier New"/>
              </a:rPr>
              <a:t>Standard’</a:t>
            </a:r>
            <a:r>
              <a:rPr i="1" lang="en">
                <a:latin typeface="Courier New"/>
                <a:ea typeface="Courier New"/>
                <a:cs typeface="Courier New"/>
                <a:sym typeface="Courier New"/>
              </a:rPr>
              <a:t>}, ‘Abdul Rahman’: {‘Age’: 8, ‘Class’: ‘4th Standard’}}}</a:t>
            </a:r>
            <a:endParaRPr i="1">
              <a:latin typeface="Courier New"/>
              <a:ea typeface="Courier New"/>
              <a:cs typeface="Courier New"/>
              <a:sym typeface="Courier New"/>
            </a:endParaRPr>
          </a:p>
          <a:p>
            <a:pPr indent="0" lvl="0" marL="0" rtl="0" algn="l">
              <a:spcBef>
                <a:spcPts val="1600"/>
              </a:spcBef>
              <a:spcAft>
                <a:spcPts val="0"/>
              </a:spcAft>
              <a:buNone/>
            </a:pPr>
            <a:r>
              <a:rPr i="1" lang="en">
                <a:latin typeface="Courier New"/>
                <a:ea typeface="Courier New"/>
                <a:cs typeface="Courier New"/>
                <a:sym typeface="Courier New"/>
              </a:rPr>
              <a:t>print(employee[‘Children’][‘</a:t>
            </a:r>
            <a:r>
              <a:rPr i="1" lang="en">
                <a:latin typeface="Courier New"/>
                <a:ea typeface="Courier New"/>
                <a:cs typeface="Courier New"/>
                <a:sym typeface="Courier New"/>
              </a:rPr>
              <a:t>Humairah</a:t>
            </a:r>
            <a:r>
              <a:rPr i="1" lang="en">
                <a:latin typeface="Courier New"/>
                <a:ea typeface="Courier New"/>
                <a:cs typeface="Courier New"/>
                <a:sym typeface="Courier New"/>
              </a:rPr>
              <a:t>’]) </a:t>
            </a:r>
            <a:endParaRPr i="1">
              <a:latin typeface="Courier New"/>
              <a:ea typeface="Courier New"/>
              <a:cs typeface="Courier New"/>
              <a:sym typeface="Courier New"/>
            </a:endParaRPr>
          </a:p>
          <a:p>
            <a:pPr indent="0" lvl="0" marL="0" rtl="0" algn="l">
              <a:spcBef>
                <a:spcPts val="1600"/>
              </a:spcBef>
              <a:spcAft>
                <a:spcPts val="0"/>
              </a:spcAft>
              <a:buNone/>
            </a:pPr>
            <a:r>
              <a:rPr i="1" lang="en">
                <a:latin typeface="Courier New"/>
                <a:ea typeface="Courier New"/>
                <a:cs typeface="Courier New"/>
                <a:sym typeface="Courier New"/>
              </a:rPr>
              <a:t>print(employee[‘Children’][‘</a:t>
            </a:r>
            <a:r>
              <a:rPr i="1" lang="en">
                <a:latin typeface="Courier New"/>
                <a:ea typeface="Courier New"/>
                <a:cs typeface="Courier New"/>
                <a:sym typeface="Courier New"/>
              </a:rPr>
              <a:t>Abdul Rahman</a:t>
            </a:r>
            <a:r>
              <a:rPr i="1" lang="en">
                <a:latin typeface="Courier New"/>
                <a:ea typeface="Courier New"/>
                <a:cs typeface="Courier New"/>
                <a:sym typeface="Courier New"/>
              </a:rPr>
              <a:t>’][‘Age’])</a:t>
            </a:r>
            <a:endParaRPr i="1">
              <a:latin typeface="Courier New"/>
              <a:ea typeface="Courier New"/>
              <a:cs typeface="Courier New"/>
              <a:sym typeface="Courier New"/>
            </a:endParaRPr>
          </a:p>
          <a:p>
            <a:pPr indent="0" lvl="0" marL="0" rtl="0" algn="l">
              <a:spcBef>
                <a:spcPts val="1600"/>
              </a:spcBef>
              <a:spcAft>
                <a:spcPts val="0"/>
              </a:spcAft>
              <a:buNone/>
            </a:pPr>
            <a:r>
              <a:rPr lang="en"/>
              <a:t>In this snippet we have created a dictionary inside dictionary and child name is used as keys. In first </a:t>
            </a:r>
            <a:r>
              <a:rPr i="1" lang="en">
                <a:latin typeface="Courier New"/>
                <a:ea typeface="Courier New"/>
                <a:cs typeface="Courier New"/>
                <a:sym typeface="Courier New"/>
              </a:rPr>
              <a:t>print </a:t>
            </a:r>
            <a:r>
              <a:rPr lang="en"/>
              <a:t>statement we can observe that the first pair of square brackets with employee returns a dictionary to access the elements of that dictionary we provide another pair with key.</a:t>
            </a:r>
            <a:endParaRPr/>
          </a:p>
          <a:p>
            <a:pPr indent="0" lvl="0" marL="0" rtl="0" algn="l">
              <a:spcBef>
                <a:spcPts val="1600"/>
              </a:spcBef>
              <a:spcAft>
                <a:spcPts val="1600"/>
              </a:spcAft>
              <a:buNone/>
            </a:pPr>
            <a:r>
              <a:t/>
            </a:r>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3" name="Shape 753"/>
        <p:cNvGrpSpPr/>
        <p:nvPr/>
      </p:nvGrpSpPr>
      <p:grpSpPr>
        <a:xfrm>
          <a:off x="0" y="0"/>
          <a:ext cx="0" cy="0"/>
          <a:chOff x="0" y="0"/>
          <a:chExt cx="0" cy="0"/>
        </a:xfrm>
      </p:grpSpPr>
      <p:sp>
        <p:nvSpPr>
          <p:cNvPr id="754" name="Google Shape;754;p128"/>
          <p:cNvSpPr txBox="1"/>
          <p:nvPr>
            <p:ph type="title"/>
          </p:nvPr>
        </p:nvSpPr>
        <p:spPr>
          <a:xfrm>
            <a:off x="311700" y="1304850"/>
            <a:ext cx="85206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DEMO</a:t>
            </a:r>
            <a:endParaRPr/>
          </a:p>
        </p:txBody>
      </p:sp>
      <p:sp>
        <p:nvSpPr>
          <p:cNvPr id="755" name="Google Shape;755;p128"/>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t/>
            </a:r>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9" name="Shape 759"/>
        <p:cNvGrpSpPr/>
        <p:nvPr/>
      </p:nvGrpSpPr>
      <p:grpSpPr>
        <a:xfrm>
          <a:off x="0" y="0"/>
          <a:ext cx="0" cy="0"/>
          <a:chOff x="0" y="0"/>
          <a:chExt cx="0" cy="0"/>
        </a:xfrm>
      </p:grpSpPr>
      <p:sp>
        <p:nvSpPr>
          <p:cNvPr id="760" name="Google Shape;760;p129"/>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Functions</a:t>
            </a:r>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4" name="Shape 764"/>
        <p:cNvGrpSpPr/>
        <p:nvPr/>
      </p:nvGrpSpPr>
      <p:grpSpPr>
        <a:xfrm>
          <a:off x="0" y="0"/>
          <a:ext cx="0" cy="0"/>
          <a:chOff x="0" y="0"/>
          <a:chExt cx="0" cy="0"/>
        </a:xfrm>
      </p:grpSpPr>
      <p:sp>
        <p:nvSpPr>
          <p:cNvPr id="765" name="Google Shape;765;p13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Functions</a:t>
            </a:r>
            <a:endParaRPr/>
          </a:p>
        </p:txBody>
      </p:sp>
      <p:sp>
        <p:nvSpPr>
          <p:cNvPr id="766" name="Google Shape;766;p130"/>
          <p:cNvSpPr txBox="1"/>
          <p:nvPr>
            <p:ph idx="1" type="body"/>
          </p:nvPr>
        </p:nvSpPr>
        <p:spPr>
          <a:xfrm>
            <a:off x="311700" y="1190125"/>
            <a:ext cx="8663400" cy="3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Functions are a way to achieve the modularity and </a:t>
            </a:r>
            <a:r>
              <a:rPr lang="en"/>
              <a:t>reusability in code. Before moving forward we must need to know what are these:</a:t>
            </a:r>
            <a:endParaRPr/>
          </a:p>
          <a:p>
            <a:pPr indent="0" lvl="0" marL="0" rtl="0" algn="just">
              <a:spcBef>
                <a:spcPts val="1600"/>
              </a:spcBef>
              <a:spcAft>
                <a:spcPts val="0"/>
              </a:spcAft>
              <a:buNone/>
            </a:pPr>
            <a:r>
              <a:rPr b="1" lang="en"/>
              <a:t>Modularity: </a:t>
            </a:r>
            <a:r>
              <a:rPr lang="en">
                <a:solidFill>
                  <a:srgbClr val="333333"/>
                </a:solidFill>
              </a:rPr>
              <a:t>Modular programming is the process of subdividing a computer program into separate sub-programs. A module can often be used in a variety of applications and functions with other components of the system. (Reference: </a:t>
            </a:r>
            <a:r>
              <a:rPr lang="en" u="sng">
                <a:solidFill>
                  <a:schemeClr val="hlink"/>
                </a:solidFill>
                <a:hlinkClick r:id="rId3"/>
              </a:rPr>
              <a:t>https://www.techopedia.com/definition/25972/modular-programming</a:t>
            </a:r>
            <a:r>
              <a:rPr lang="en">
                <a:solidFill>
                  <a:srgbClr val="333333"/>
                </a:solidFill>
              </a:rPr>
              <a:t>)</a:t>
            </a:r>
            <a:endParaRPr>
              <a:solidFill>
                <a:srgbClr val="333333"/>
              </a:solidFill>
            </a:endParaRPr>
          </a:p>
          <a:p>
            <a:pPr indent="0" lvl="0" marL="0" rtl="0" algn="l">
              <a:spcBef>
                <a:spcPts val="1600"/>
              </a:spcBef>
              <a:spcAft>
                <a:spcPts val="0"/>
              </a:spcAft>
              <a:buNone/>
            </a:pPr>
            <a:r>
              <a:rPr b="1" lang="en"/>
              <a:t>Reusability:</a:t>
            </a:r>
            <a:r>
              <a:rPr lang="en"/>
              <a:t> </a:t>
            </a:r>
            <a:r>
              <a:rPr lang="en">
                <a:solidFill>
                  <a:srgbClr val="333333"/>
                </a:solidFill>
              </a:rPr>
              <a:t>Using of already developed code according to our requirement without writing from the scratch (Reference: </a:t>
            </a:r>
            <a:r>
              <a:rPr lang="en" u="sng">
                <a:solidFill>
                  <a:schemeClr val="hlink"/>
                </a:solidFill>
                <a:hlinkClick r:id="rId4"/>
              </a:rPr>
              <a:t>https://www.quora.com/What-is-code-reusability</a:t>
            </a:r>
            <a:r>
              <a:rPr lang="en">
                <a:solidFill>
                  <a:srgbClr val="333333"/>
                </a:solidFill>
              </a:rPr>
              <a:t>)</a:t>
            </a:r>
            <a:endParaRPr/>
          </a:p>
          <a:p>
            <a:pPr indent="0" lvl="0" marL="0" rtl="0" algn="l">
              <a:spcBef>
                <a:spcPts val="1600"/>
              </a:spcBef>
              <a:spcAft>
                <a:spcPts val="0"/>
              </a:spcAft>
              <a:buNone/>
            </a:pPr>
            <a:r>
              <a:rPr lang="en"/>
              <a:t> </a:t>
            </a:r>
            <a:endParaRPr/>
          </a:p>
          <a:p>
            <a:pPr indent="0" lvl="0" marL="0" rtl="0" algn="l">
              <a:spcBef>
                <a:spcPts val="1600"/>
              </a:spcBef>
              <a:spcAft>
                <a:spcPts val="1600"/>
              </a:spcAft>
              <a:buNone/>
            </a:pPr>
            <a:r>
              <a:t/>
            </a:r>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0" name="Shape 770"/>
        <p:cNvGrpSpPr/>
        <p:nvPr/>
      </p:nvGrpSpPr>
      <p:grpSpPr>
        <a:xfrm>
          <a:off x="0" y="0"/>
          <a:ext cx="0" cy="0"/>
          <a:chOff x="0" y="0"/>
          <a:chExt cx="0" cy="0"/>
        </a:xfrm>
      </p:grpSpPr>
      <p:sp>
        <p:nvSpPr>
          <p:cNvPr id="771" name="Google Shape;771;p13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Functions</a:t>
            </a:r>
            <a:endParaRPr/>
          </a:p>
        </p:txBody>
      </p:sp>
      <p:sp>
        <p:nvSpPr>
          <p:cNvPr id="772" name="Google Shape;772;p131"/>
          <p:cNvSpPr txBox="1"/>
          <p:nvPr>
            <p:ph idx="1" type="body"/>
          </p:nvPr>
        </p:nvSpPr>
        <p:spPr>
          <a:xfrm>
            <a:off x="311700" y="1190125"/>
            <a:ext cx="8663400" cy="3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python we define a function with a keyword </a:t>
            </a:r>
            <a:r>
              <a:rPr i="1" lang="en">
                <a:latin typeface="Courier New"/>
                <a:ea typeface="Courier New"/>
                <a:cs typeface="Courier New"/>
                <a:sym typeface="Courier New"/>
              </a:rPr>
              <a:t>def</a:t>
            </a:r>
            <a:r>
              <a:rPr i="1" lang="en"/>
              <a:t> </a:t>
            </a:r>
            <a:r>
              <a:rPr lang="en"/>
              <a:t>then function name after the name of function we supply pair of </a:t>
            </a:r>
            <a:r>
              <a:rPr lang="en"/>
              <a:t>parentheses </a:t>
            </a:r>
            <a:r>
              <a:rPr lang="en"/>
              <a:t>and a colon sign, e.g.</a:t>
            </a:r>
            <a:endParaRPr/>
          </a:p>
          <a:p>
            <a:pPr indent="0" lvl="0" marL="0" rtl="0" algn="l">
              <a:spcBef>
                <a:spcPts val="1600"/>
              </a:spcBef>
              <a:spcAft>
                <a:spcPts val="0"/>
              </a:spcAft>
              <a:buNone/>
            </a:pPr>
            <a:r>
              <a:rPr i="1" lang="en">
                <a:latin typeface="Courier New"/>
                <a:ea typeface="Courier New"/>
                <a:cs typeface="Courier New"/>
                <a:sym typeface="Courier New"/>
              </a:rPr>
              <a:t>def add():</a:t>
            </a:r>
            <a:endParaRPr i="1">
              <a:latin typeface="Courier New"/>
              <a:ea typeface="Courier New"/>
              <a:cs typeface="Courier New"/>
              <a:sym typeface="Courier New"/>
            </a:endParaRPr>
          </a:p>
          <a:p>
            <a:pPr indent="0" lvl="0" marL="0" rtl="0" algn="l">
              <a:spcBef>
                <a:spcPts val="1600"/>
              </a:spcBef>
              <a:spcAft>
                <a:spcPts val="0"/>
              </a:spcAft>
              <a:buNone/>
            </a:pPr>
            <a:r>
              <a:rPr i="1" lang="en">
                <a:latin typeface="Courier New"/>
                <a:ea typeface="Courier New"/>
                <a:cs typeface="Courier New"/>
                <a:sym typeface="Courier New"/>
              </a:rPr>
              <a:t>	number1 = int(</a:t>
            </a:r>
            <a:r>
              <a:rPr i="1" lang="en">
                <a:latin typeface="Courier New"/>
                <a:ea typeface="Courier New"/>
                <a:cs typeface="Courier New"/>
                <a:sym typeface="Courier New"/>
              </a:rPr>
              <a:t>input(‘Enter a value’)</a:t>
            </a:r>
            <a:r>
              <a:rPr i="1" lang="en">
                <a:latin typeface="Courier New"/>
                <a:ea typeface="Courier New"/>
                <a:cs typeface="Courier New"/>
                <a:sym typeface="Courier New"/>
              </a:rPr>
              <a:t>)</a:t>
            </a:r>
            <a:endParaRPr i="1">
              <a:latin typeface="Courier New"/>
              <a:ea typeface="Courier New"/>
              <a:cs typeface="Courier New"/>
              <a:sym typeface="Courier New"/>
            </a:endParaRPr>
          </a:p>
          <a:p>
            <a:pPr indent="457200" lvl="0" marL="0" rtl="0" algn="l">
              <a:spcBef>
                <a:spcPts val="1600"/>
              </a:spcBef>
              <a:spcAft>
                <a:spcPts val="0"/>
              </a:spcAft>
              <a:buNone/>
            </a:pPr>
            <a:r>
              <a:rPr i="1" lang="en">
                <a:latin typeface="Courier New"/>
                <a:ea typeface="Courier New"/>
                <a:cs typeface="Courier New"/>
                <a:sym typeface="Courier New"/>
              </a:rPr>
              <a:t>number2 = int(input(‘Enter another value’))</a:t>
            </a:r>
            <a:endParaRPr i="1">
              <a:latin typeface="Courier New"/>
              <a:ea typeface="Courier New"/>
              <a:cs typeface="Courier New"/>
              <a:sym typeface="Courier New"/>
            </a:endParaRPr>
          </a:p>
          <a:p>
            <a:pPr indent="457200" lvl="0" marL="0" rtl="0" algn="l">
              <a:spcBef>
                <a:spcPts val="1600"/>
              </a:spcBef>
              <a:spcAft>
                <a:spcPts val="0"/>
              </a:spcAft>
              <a:buNone/>
            </a:pPr>
            <a:r>
              <a:rPr i="1" lang="en">
                <a:latin typeface="Courier New"/>
                <a:ea typeface="Courier New"/>
                <a:cs typeface="Courier New"/>
                <a:sym typeface="Courier New"/>
              </a:rPr>
              <a:t>print(number1  + number2)</a:t>
            </a:r>
            <a:endParaRPr i="1">
              <a:latin typeface="Courier New"/>
              <a:ea typeface="Courier New"/>
              <a:cs typeface="Courier New"/>
              <a:sym typeface="Courier New"/>
            </a:endParaRPr>
          </a:p>
          <a:p>
            <a:pPr indent="0" lvl="0" marL="0" rtl="0" algn="l">
              <a:spcBef>
                <a:spcPts val="1600"/>
              </a:spcBef>
              <a:spcAft>
                <a:spcPts val="0"/>
              </a:spcAft>
              <a:buNone/>
            </a:pPr>
            <a:r>
              <a:rPr lang="en"/>
              <a:t> Note that every statement which is part of function body is a level indented more than the definition of function</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Print Function</a:t>
            </a:r>
            <a:endParaRPr/>
          </a:p>
        </p:txBody>
      </p:sp>
      <p:sp>
        <p:nvSpPr>
          <p:cNvPr id="134" name="Google Shape;134;p2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The print function in Python is a function that </a:t>
            </a:r>
            <a:r>
              <a:rPr b="1" lang="en" sz="2400"/>
              <a:t>outputs</a:t>
            </a:r>
            <a:r>
              <a:rPr lang="en" sz="2400"/>
              <a:t> to your console window </a:t>
            </a:r>
            <a:r>
              <a:rPr b="1" lang="en" sz="2400"/>
              <a:t>whatever you say</a:t>
            </a:r>
            <a:r>
              <a:rPr lang="en" sz="2400"/>
              <a:t> you want to print out.</a:t>
            </a:r>
            <a:endParaRPr sz="2400"/>
          </a:p>
          <a:p>
            <a:pPr indent="-381000" lvl="0" marL="457200" rtl="0" algn="l">
              <a:spcBef>
                <a:spcPts val="0"/>
              </a:spcBef>
              <a:spcAft>
                <a:spcPts val="0"/>
              </a:spcAft>
              <a:buSzPts val="2400"/>
              <a:buChar char="●"/>
            </a:pPr>
            <a:r>
              <a:rPr lang="en" sz="2400"/>
              <a:t>On your first look</a:t>
            </a:r>
            <a:r>
              <a:rPr lang="en" sz="2400"/>
              <a:t>, it might appear that the print function is rather useless for programming, but it is actually </a:t>
            </a:r>
            <a:r>
              <a:rPr b="1" lang="en" sz="2400"/>
              <a:t>one of the most widely used functions</a:t>
            </a:r>
            <a:r>
              <a:rPr lang="en" sz="2400"/>
              <a:t> in all of python.</a:t>
            </a:r>
            <a:endParaRPr sz="2400"/>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6" name="Shape 776"/>
        <p:cNvGrpSpPr/>
        <p:nvPr/>
      </p:nvGrpSpPr>
      <p:grpSpPr>
        <a:xfrm>
          <a:off x="0" y="0"/>
          <a:ext cx="0" cy="0"/>
          <a:chOff x="0" y="0"/>
          <a:chExt cx="0" cy="0"/>
        </a:xfrm>
      </p:grpSpPr>
      <p:sp>
        <p:nvSpPr>
          <p:cNvPr id="777" name="Google Shape;777;p13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Functions</a:t>
            </a:r>
            <a:endParaRPr/>
          </a:p>
        </p:txBody>
      </p:sp>
      <p:sp>
        <p:nvSpPr>
          <p:cNvPr id="778" name="Google Shape;778;p132"/>
          <p:cNvSpPr txBox="1"/>
          <p:nvPr>
            <p:ph idx="1" type="body"/>
          </p:nvPr>
        </p:nvSpPr>
        <p:spPr>
          <a:xfrm>
            <a:off x="311700" y="1190125"/>
            <a:ext cx="8663400" cy="3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previous slide we have declared a function named add now we can call it as many times and in any module as we want. To call the function we just need to write the name of function followed by pair of </a:t>
            </a:r>
            <a:r>
              <a:rPr lang="en"/>
              <a:t>parentheses</a:t>
            </a:r>
            <a:r>
              <a:rPr lang="en"/>
              <a:t>, e.g.</a:t>
            </a:r>
            <a:endParaRPr/>
          </a:p>
          <a:p>
            <a:pPr indent="0" lvl="0" marL="0" rtl="0" algn="l">
              <a:spcBef>
                <a:spcPts val="1600"/>
              </a:spcBef>
              <a:spcAft>
                <a:spcPts val="0"/>
              </a:spcAft>
              <a:buNone/>
            </a:pPr>
            <a:r>
              <a:rPr i="1" lang="en">
                <a:latin typeface="Courier New"/>
                <a:ea typeface="Courier New"/>
                <a:cs typeface="Courier New"/>
                <a:sym typeface="Courier New"/>
              </a:rPr>
              <a:t>add()</a:t>
            </a:r>
            <a:endParaRPr i="1">
              <a:latin typeface="Courier New"/>
              <a:ea typeface="Courier New"/>
              <a:cs typeface="Courier New"/>
              <a:sym typeface="Courier New"/>
            </a:endParaRPr>
          </a:p>
          <a:p>
            <a:pPr indent="0" lvl="0" marL="0" rtl="0" algn="l">
              <a:spcBef>
                <a:spcPts val="1600"/>
              </a:spcBef>
              <a:spcAft>
                <a:spcPts val="1600"/>
              </a:spcAft>
              <a:buNone/>
            </a:pPr>
            <a:r>
              <a:t/>
            </a:r>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2" name="Shape 782"/>
        <p:cNvGrpSpPr/>
        <p:nvPr/>
      </p:nvGrpSpPr>
      <p:grpSpPr>
        <a:xfrm>
          <a:off x="0" y="0"/>
          <a:ext cx="0" cy="0"/>
          <a:chOff x="0" y="0"/>
          <a:chExt cx="0" cy="0"/>
        </a:xfrm>
      </p:grpSpPr>
      <p:sp>
        <p:nvSpPr>
          <p:cNvPr id="783" name="Google Shape;783;p133"/>
          <p:cNvSpPr txBox="1"/>
          <p:nvPr>
            <p:ph type="title"/>
          </p:nvPr>
        </p:nvSpPr>
        <p:spPr>
          <a:xfrm>
            <a:off x="311700" y="1304850"/>
            <a:ext cx="85206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DEMO</a:t>
            </a:r>
            <a:endParaRPr/>
          </a:p>
        </p:txBody>
      </p:sp>
      <p:sp>
        <p:nvSpPr>
          <p:cNvPr id="784" name="Google Shape;784;p133"/>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t/>
            </a:r>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8" name="Shape 788"/>
        <p:cNvGrpSpPr/>
        <p:nvPr/>
      </p:nvGrpSpPr>
      <p:grpSpPr>
        <a:xfrm>
          <a:off x="0" y="0"/>
          <a:ext cx="0" cy="0"/>
          <a:chOff x="0" y="0"/>
          <a:chExt cx="0" cy="0"/>
        </a:xfrm>
      </p:grpSpPr>
      <p:sp>
        <p:nvSpPr>
          <p:cNvPr id="789" name="Google Shape;789;p134"/>
          <p:cNvSpPr txBox="1"/>
          <p:nvPr>
            <p:ph type="title"/>
          </p:nvPr>
        </p:nvSpPr>
        <p:spPr>
          <a:xfrm>
            <a:off x="215800" y="445025"/>
            <a:ext cx="87594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Functions: Passing information positional arguments</a:t>
            </a:r>
            <a:endParaRPr/>
          </a:p>
        </p:txBody>
      </p:sp>
      <p:sp>
        <p:nvSpPr>
          <p:cNvPr id="790" name="Google Shape;790;p134"/>
          <p:cNvSpPr txBox="1"/>
          <p:nvPr>
            <p:ph idx="1" type="body"/>
          </p:nvPr>
        </p:nvSpPr>
        <p:spPr>
          <a:xfrm>
            <a:off x="215800" y="1190125"/>
            <a:ext cx="8759400" cy="3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generic function does not define any data it processes inside it hard-coded instead it accepts the data when it is called and processes that data,e.g.</a:t>
            </a:r>
            <a:endParaRPr/>
          </a:p>
          <a:p>
            <a:pPr indent="0" lvl="0" marL="0" rtl="0" algn="l">
              <a:spcBef>
                <a:spcPts val="1600"/>
              </a:spcBef>
              <a:spcAft>
                <a:spcPts val="0"/>
              </a:spcAft>
              <a:buNone/>
            </a:pPr>
            <a:r>
              <a:rPr i="1" lang="en">
                <a:latin typeface="Courier New"/>
                <a:ea typeface="Courier New"/>
                <a:cs typeface="Courier New"/>
                <a:sym typeface="Courier New"/>
              </a:rPr>
              <a:t>def add(number1, number2):</a:t>
            </a:r>
            <a:endParaRPr i="1">
              <a:latin typeface="Courier New"/>
              <a:ea typeface="Courier New"/>
              <a:cs typeface="Courier New"/>
              <a:sym typeface="Courier New"/>
            </a:endParaRPr>
          </a:p>
          <a:p>
            <a:pPr indent="457200" lvl="0" marL="0" rtl="0" algn="l">
              <a:spcBef>
                <a:spcPts val="1600"/>
              </a:spcBef>
              <a:spcAft>
                <a:spcPts val="0"/>
              </a:spcAft>
              <a:buNone/>
            </a:pPr>
            <a:r>
              <a:rPr i="1" lang="en">
                <a:latin typeface="Courier New"/>
                <a:ea typeface="Courier New"/>
                <a:cs typeface="Courier New"/>
                <a:sym typeface="Courier New"/>
              </a:rPr>
              <a:t>print(number1  + number2)</a:t>
            </a:r>
            <a:endParaRPr/>
          </a:p>
          <a:p>
            <a:pPr indent="0" lvl="0" marL="0" rtl="0" algn="l">
              <a:spcBef>
                <a:spcPts val="1600"/>
              </a:spcBef>
              <a:spcAft>
                <a:spcPts val="0"/>
              </a:spcAft>
              <a:buNone/>
            </a:pPr>
            <a:r>
              <a:rPr lang="en"/>
              <a:t>Now to call the function we need to pass two arguments and they are matched according to their position in the function call, e.g. here value 3 will be assigned in </a:t>
            </a:r>
            <a:r>
              <a:rPr i="1" lang="en">
                <a:latin typeface="Courier New"/>
                <a:ea typeface="Courier New"/>
                <a:cs typeface="Courier New"/>
                <a:sym typeface="Courier New"/>
              </a:rPr>
              <a:t>number1</a:t>
            </a:r>
            <a:r>
              <a:rPr lang="en"/>
              <a:t> while value 5 will be assigned to </a:t>
            </a:r>
            <a:r>
              <a:rPr i="1" lang="en">
                <a:latin typeface="Courier New"/>
                <a:ea typeface="Courier New"/>
                <a:cs typeface="Courier New"/>
                <a:sym typeface="Courier New"/>
              </a:rPr>
              <a:t>number2</a:t>
            </a:r>
            <a:r>
              <a:rPr lang="en"/>
              <a:t> variable</a:t>
            </a:r>
            <a:endParaRPr/>
          </a:p>
          <a:p>
            <a:pPr indent="0" lvl="0" marL="0" rtl="0" algn="l">
              <a:spcBef>
                <a:spcPts val="1600"/>
              </a:spcBef>
              <a:spcAft>
                <a:spcPts val="1600"/>
              </a:spcAft>
              <a:buNone/>
            </a:pPr>
            <a:r>
              <a:rPr i="1" lang="en">
                <a:latin typeface="Courier New"/>
                <a:ea typeface="Courier New"/>
                <a:cs typeface="Courier New"/>
                <a:sym typeface="Courier New"/>
              </a:rPr>
              <a:t>add(3, 5)</a:t>
            </a:r>
            <a:endParaRPr i="1">
              <a:latin typeface="Courier New"/>
              <a:ea typeface="Courier New"/>
              <a:cs typeface="Courier New"/>
              <a:sym typeface="Courier New"/>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4" name="Shape 794"/>
        <p:cNvGrpSpPr/>
        <p:nvPr/>
      </p:nvGrpSpPr>
      <p:grpSpPr>
        <a:xfrm>
          <a:off x="0" y="0"/>
          <a:ext cx="0" cy="0"/>
          <a:chOff x="0" y="0"/>
          <a:chExt cx="0" cy="0"/>
        </a:xfrm>
      </p:grpSpPr>
      <p:sp>
        <p:nvSpPr>
          <p:cNvPr id="795" name="Google Shape;795;p135"/>
          <p:cNvSpPr txBox="1"/>
          <p:nvPr>
            <p:ph type="title"/>
          </p:nvPr>
        </p:nvSpPr>
        <p:spPr>
          <a:xfrm>
            <a:off x="311700" y="1304850"/>
            <a:ext cx="85206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DEMO</a:t>
            </a:r>
            <a:endParaRPr/>
          </a:p>
        </p:txBody>
      </p:sp>
      <p:sp>
        <p:nvSpPr>
          <p:cNvPr id="796" name="Google Shape;796;p135"/>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t/>
            </a:r>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0" name="Shape 800"/>
        <p:cNvGrpSpPr/>
        <p:nvPr/>
      </p:nvGrpSpPr>
      <p:grpSpPr>
        <a:xfrm>
          <a:off x="0" y="0"/>
          <a:ext cx="0" cy="0"/>
          <a:chOff x="0" y="0"/>
          <a:chExt cx="0" cy="0"/>
        </a:xfrm>
      </p:grpSpPr>
      <p:sp>
        <p:nvSpPr>
          <p:cNvPr id="801" name="Google Shape;801;p136"/>
          <p:cNvSpPr txBox="1"/>
          <p:nvPr>
            <p:ph type="title"/>
          </p:nvPr>
        </p:nvSpPr>
        <p:spPr>
          <a:xfrm>
            <a:off x="215800" y="445025"/>
            <a:ext cx="87594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Functions: Passing information keyword arguments</a:t>
            </a:r>
            <a:endParaRPr/>
          </a:p>
        </p:txBody>
      </p:sp>
      <p:sp>
        <p:nvSpPr>
          <p:cNvPr id="802" name="Google Shape;802;p136"/>
          <p:cNvSpPr txBox="1"/>
          <p:nvPr>
            <p:ph idx="1" type="body"/>
          </p:nvPr>
        </p:nvSpPr>
        <p:spPr>
          <a:xfrm>
            <a:off x="215800" y="1190125"/>
            <a:ext cx="8759400" cy="3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latin typeface="Courier New"/>
                <a:ea typeface="Courier New"/>
                <a:cs typeface="Courier New"/>
                <a:sym typeface="Courier New"/>
              </a:rPr>
              <a:t>def add(number1, number2):</a:t>
            </a:r>
            <a:endParaRPr i="1">
              <a:latin typeface="Courier New"/>
              <a:ea typeface="Courier New"/>
              <a:cs typeface="Courier New"/>
              <a:sym typeface="Courier New"/>
            </a:endParaRPr>
          </a:p>
          <a:p>
            <a:pPr indent="457200" lvl="0" marL="0" rtl="0" algn="l">
              <a:spcBef>
                <a:spcPts val="1600"/>
              </a:spcBef>
              <a:spcAft>
                <a:spcPts val="0"/>
              </a:spcAft>
              <a:buNone/>
            </a:pPr>
            <a:r>
              <a:rPr i="1" lang="en">
                <a:latin typeface="Courier New"/>
                <a:ea typeface="Courier New"/>
                <a:cs typeface="Courier New"/>
                <a:sym typeface="Courier New"/>
              </a:rPr>
              <a:t>print(number1  + number2)</a:t>
            </a:r>
            <a:endParaRPr/>
          </a:p>
          <a:p>
            <a:pPr indent="0" lvl="0" marL="0" rtl="0" algn="l">
              <a:spcBef>
                <a:spcPts val="1600"/>
              </a:spcBef>
              <a:spcAft>
                <a:spcPts val="0"/>
              </a:spcAft>
              <a:buNone/>
            </a:pPr>
            <a:r>
              <a:rPr lang="en"/>
              <a:t>There is another way to call same function that we pass the arguments with the name of variable, this way position does not matter but the value is assigned to matching name variable in function parameters, e.g.</a:t>
            </a:r>
            <a:endParaRPr/>
          </a:p>
          <a:p>
            <a:pPr indent="0" lvl="0" marL="0" rtl="0" algn="l">
              <a:spcBef>
                <a:spcPts val="1600"/>
              </a:spcBef>
              <a:spcAft>
                <a:spcPts val="1600"/>
              </a:spcAft>
              <a:buNone/>
            </a:pPr>
            <a:r>
              <a:rPr i="1" lang="en">
                <a:latin typeface="Courier New"/>
                <a:ea typeface="Courier New"/>
                <a:cs typeface="Courier New"/>
                <a:sym typeface="Courier New"/>
              </a:rPr>
              <a:t>add(</a:t>
            </a:r>
            <a:r>
              <a:rPr i="1" lang="en">
                <a:latin typeface="Courier New"/>
                <a:ea typeface="Courier New"/>
                <a:cs typeface="Courier New"/>
                <a:sym typeface="Courier New"/>
              </a:rPr>
              <a:t>number2 = 5</a:t>
            </a:r>
            <a:r>
              <a:rPr i="1" lang="en">
                <a:latin typeface="Courier New"/>
                <a:ea typeface="Courier New"/>
                <a:cs typeface="Courier New"/>
                <a:sym typeface="Courier New"/>
              </a:rPr>
              <a:t>, number1 = 3)</a:t>
            </a:r>
            <a:endParaRPr i="1">
              <a:latin typeface="Courier New"/>
              <a:ea typeface="Courier New"/>
              <a:cs typeface="Courier New"/>
              <a:sym typeface="Courier New"/>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6" name="Shape 806"/>
        <p:cNvGrpSpPr/>
        <p:nvPr/>
      </p:nvGrpSpPr>
      <p:grpSpPr>
        <a:xfrm>
          <a:off x="0" y="0"/>
          <a:ext cx="0" cy="0"/>
          <a:chOff x="0" y="0"/>
          <a:chExt cx="0" cy="0"/>
        </a:xfrm>
      </p:grpSpPr>
      <p:sp>
        <p:nvSpPr>
          <p:cNvPr id="807" name="Google Shape;807;p137"/>
          <p:cNvSpPr txBox="1"/>
          <p:nvPr>
            <p:ph type="title"/>
          </p:nvPr>
        </p:nvSpPr>
        <p:spPr>
          <a:xfrm>
            <a:off x="311700" y="1304850"/>
            <a:ext cx="85206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DEMO</a:t>
            </a:r>
            <a:endParaRPr/>
          </a:p>
        </p:txBody>
      </p:sp>
      <p:sp>
        <p:nvSpPr>
          <p:cNvPr id="808" name="Google Shape;808;p137"/>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t/>
            </a:r>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2" name="Shape 812"/>
        <p:cNvGrpSpPr/>
        <p:nvPr/>
      </p:nvGrpSpPr>
      <p:grpSpPr>
        <a:xfrm>
          <a:off x="0" y="0"/>
          <a:ext cx="0" cy="0"/>
          <a:chOff x="0" y="0"/>
          <a:chExt cx="0" cy="0"/>
        </a:xfrm>
      </p:grpSpPr>
      <p:sp>
        <p:nvSpPr>
          <p:cNvPr id="813" name="Google Shape;813;p138"/>
          <p:cNvSpPr txBox="1"/>
          <p:nvPr>
            <p:ph type="title"/>
          </p:nvPr>
        </p:nvSpPr>
        <p:spPr>
          <a:xfrm>
            <a:off x="215800" y="445025"/>
            <a:ext cx="87594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Functions: Default value parameters</a:t>
            </a:r>
            <a:endParaRPr/>
          </a:p>
        </p:txBody>
      </p:sp>
      <p:sp>
        <p:nvSpPr>
          <p:cNvPr id="814" name="Google Shape;814;p138"/>
          <p:cNvSpPr txBox="1"/>
          <p:nvPr>
            <p:ph idx="1" type="body"/>
          </p:nvPr>
        </p:nvSpPr>
        <p:spPr>
          <a:xfrm>
            <a:off x="215800" y="1190125"/>
            <a:ext cx="8759400" cy="3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latin typeface="Courier New"/>
                <a:ea typeface="Courier New"/>
                <a:cs typeface="Courier New"/>
                <a:sym typeface="Courier New"/>
              </a:rPr>
              <a:t>def add(number1 = 0, number2 = 0):</a:t>
            </a:r>
            <a:endParaRPr i="1">
              <a:latin typeface="Courier New"/>
              <a:ea typeface="Courier New"/>
              <a:cs typeface="Courier New"/>
              <a:sym typeface="Courier New"/>
            </a:endParaRPr>
          </a:p>
          <a:p>
            <a:pPr indent="457200" lvl="0" marL="0" rtl="0" algn="l">
              <a:spcBef>
                <a:spcPts val="1600"/>
              </a:spcBef>
              <a:spcAft>
                <a:spcPts val="0"/>
              </a:spcAft>
              <a:buNone/>
            </a:pPr>
            <a:r>
              <a:rPr i="1" lang="en">
                <a:latin typeface="Courier New"/>
                <a:ea typeface="Courier New"/>
                <a:cs typeface="Courier New"/>
                <a:sym typeface="Courier New"/>
              </a:rPr>
              <a:t>print(number1  + number2)</a:t>
            </a:r>
            <a:endParaRPr/>
          </a:p>
          <a:p>
            <a:pPr indent="0" lvl="0" marL="0" rtl="0" algn="l">
              <a:spcBef>
                <a:spcPts val="1600"/>
              </a:spcBef>
              <a:spcAft>
                <a:spcPts val="0"/>
              </a:spcAft>
              <a:buNone/>
            </a:pPr>
            <a:r>
              <a:rPr lang="en"/>
              <a:t>There are times when some parameter value are optional but still you need a default value in case if someone does not provide the value to avoid any </a:t>
            </a:r>
            <a:r>
              <a:rPr lang="en"/>
              <a:t>non deterministic</a:t>
            </a:r>
            <a:r>
              <a:rPr lang="en"/>
              <a:t> behaviors, e.g.</a:t>
            </a:r>
            <a:endParaRPr/>
          </a:p>
          <a:p>
            <a:pPr indent="0" lvl="0" marL="0" rtl="0" algn="l">
              <a:spcBef>
                <a:spcPts val="1600"/>
              </a:spcBef>
              <a:spcAft>
                <a:spcPts val="1600"/>
              </a:spcAft>
              <a:buNone/>
            </a:pPr>
            <a:r>
              <a:rPr i="1" lang="en">
                <a:latin typeface="Courier New"/>
                <a:ea typeface="Courier New"/>
                <a:cs typeface="Courier New"/>
                <a:sym typeface="Courier New"/>
              </a:rPr>
              <a:t>add(number2 = 5)</a:t>
            </a:r>
            <a:endParaRPr i="1">
              <a:latin typeface="Courier New"/>
              <a:ea typeface="Courier New"/>
              <a:cs typeface="Courier New"/>
              <a:sym typeface="Courier New"/>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8" name="Shape 818"/>
        <p:cNvGrpSpPr/>
        <p:nvPr/>
      </p:nvGrpSpPr>
      <p:grpSpPr>
        <a:xfrm>
          <a:off x="0" y="0"/>
          <a:ext cx="0" cy="0"/>
          <a:chOff x="0" y="0"/>
          <a:chExt cx="0" cy="0"/>
        </a:xfrm>
      </p:grpSpPr>
      <p:sp>
        <p:nvSpPr>
          <p:cNvPr id="819" name="Google Shape;819;p139"/>
          <p:cNvSpPr txBox="1"/>
          <p:nvPr>
            <p:ph type="title"/>
          </p:nvPr>
        </p:nvSpPr>
        <p:spPr>
          <a:xfrm>
            <a:off x="311700" y="1304850"/>
            <a:ext cx="85206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DEMO</a:t>
            </a:r>
            <a:endParaRPr/>
          </a:p>
        </p:txBody>
      </p:sp>
      <p:sp>
        <p:nvSpPr>
          <p:cNvPr id="820" name="Google Shape;820;p139"/>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t/>
            </a:r>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4" name="Shape 824"/>
        <p:cNvGrpSpPr/>
        <p:nvPr/>
      </p:nvGrpSpPr>
      <p:grpSpPr>
        <a:xfrm>
          <a:off x="0" y="0"/>
          <a:ext cx="0" cy="0"/>
          <a:chOff x="0" y="0"/>
          <a:chExt cx="0" cy="0"/>
        </a:xfrm>
      </p:grpSpPr>
      <p:sp>
        <p:nvSpPr>
          <p:cNvPr id="825" name="Google Shape;825;p140"/>
          <p:cNvSpPr txBox="1"/>
          <p:nvPr>
            <p:ph type="title"/>
          </p:nvPr>
        </p:nvSpPr>
        <p:spPr>
          <a:xfrm>
            <a:off x="148025" y="445025"/>
            <a:ext cx="88272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Functions: Mixing positional and keyword arguments</a:t>
            </a:r>
            <a:endParaRPr/>
          </a:p>
        </p:txBody>
      </p:sp>
      <p:sp>
        <p:nvSpPr>
          <p:cNvPr id="826" name="Google Shape;826;p140"/>
          <p:cNvSpPr txBox="1"/>
          <p:nvPr>
            <p:ph idx="1" type="body"/>
          </p:nvPr>
        </p:nvSpPr>
        <p:spPr>
          <a:xfrm>
            <a:off x="215800" y="1190125"/>
            <a:ext cx="8759400" cy="3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 careful mixing positional and keyword arguments. Positional arguments must come before keyword arguments. Keyword arguments don't have to line up with parameters, but positional arguments must do. </a:t>
            </a:r>
            <a:endParaRPr/>
          </a:p>
          <a:p>
            <a:pPr indent="0" lvl="0" marL="0" rtl="0" algn="l">
              <a:spcBef>
                <a:spcPts val="1600"/>
              </a:spcBef>
              <a:spcAft>
                <a:spcPts val="1600"/>
              </a:spcAft>
              <a:buNone/>
            </a:pPr>
            <a:r>
              <a:t/>
            </a:r>
            <a:endParaRP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0" name="Shape 830"/>
        <p:cNvGrpSpPr/>
        <p:nvPr/>
      </p:nvGrpSpPr>
      <p:grpSpPr>
        <a:xfrm>
          <a:off x="0" y="0"/>
          <a:ext cx="0" cy="0"/>
          <a:chOff x="0" y="0"/>
          <a:chExt cx="0" cy="0"/>
        </a:xfrm>
      </p:grpSpPr>
      <p:sp>
        <p:nvSpPr>
          <p:cNvPr id="831" name="Google Shape;831;p141"/>
          <p:cNvSpPr txBox="1"/>
          <p:nvPr>
            <p:ph type="title"/>
          </p:nvPr>
        </p:nvSpPr>
        <p:spPr>
          <a:xfrm>
            <a:off x="311700" y="1304850"/>
            <a:ext cx="85206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DEMO</a:t>
            </a:r>
            <a:endParaRPr/>
          </a:p>
        </p:txBody>
      </p:sp>
      <p:sp>
        <p:nvSpPr>
          <p:cNvPr id="832" name="Google Shape;832;p14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1304850"/>
            <a:ext cx="85206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8300"/>
              <a:t>print(“Hello Python”)</a:t>
            </a:r>
            <a:endParaRPr sz="8300"/>
          </a:p>
        </p:txBody>
      </p:sp>
      <p:sp>
        <p:nvSpPr>
          <p:cNvPr id="140" name="Google Shape;140;p25"/>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Syntax of the print function in Python</a:t>
            </a:r>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6" name="Shape 836"/>
        <p:cNvGrpSpPr/>
        <p:nvPr/>
      </p:nvGrpSpPr>
      <p:grpSpPr>
        <a:xfrm>
          <a:off x="0" y="0"/>
          <a:ext cx="0" cy="0"/>
          <a:chOff x="0" y="0"/>
          <a:chExt cx="0" cy="0"/>
        </a:xfrm>
      </p:grpSpPr>
      <p:sp>
        <p:nvSpPr>
          <p:cNvPr id="837" name="Google Shape;837;p142"/>
          <p:cNvSpPr txBox="1"/>
          <p:nvPr>
            <p:ph type="title"/>
          </p:nvPr>
        </p:nvSpPr>
        <p:spPr>
          <a:xfrm>
            <a:off x="311700" y="561375"/>
            <a:ext cx="8520600" cy="318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accent1"/>
                </a:solidFill>
              </a:rPr>
              <a:t>Functions: Dealing with an unknown number of arguments</a:t>
            </a:r>
            <a:endParaRPr sz="3000">
              <a:solidFill>
                <a:schemeClr val="accent1"/>
              </a:solidFill>
            </a:endParaRPr>
          </a:p>
          <a:p>
            <a:pPr indent="0" lvl="0" marL="0" rtl="0" algn="l">
              <a:spcBef>
                <a:spcPts val="0"/>
              </a:spcBef>
              <a:spcAft>
                <a:spcPts val="0"/>
              </a:spcAft>
              <a:buNone/>
            </a:pPr>
            <a:r>
              <a:t/>
            </a:r>
            <a:endParaRPr sz="1800"/>
          </a:p>
          <a:p>
            <a:pPr indent="0" lvl="0" marL="0" rtl="0" algn="l">
              <a:spcBef>
                <a:spcPts val="0"/>
              </a:spcBef>
              <a:spcAft>
                <a:spcPts val="0"/>
              </a:spcAft>
              <a:buNone/>
            </a:pPr>
            <a:r>
              <a:rPr b="0" lang="en" sz="1800">
                <a:solidFill>
                  <a:srgbClr val="666666"/>
                </a:solidFill>
              </a:rPr>
              <a:t>I</a:t>
            </a:r>
            <a:r>
              <a:rPr b="0" lang="en" sz="1800">
                <a:solidFill>
                  <a:srgbClr val="666666"/>
                </a:solidFill>
                <a:latin typeface="Open Sans"/>
                <a:ea typeface="Open Sans"/>
                <a:cs typeface="Open Sans"/>
                <a:sym typeface="Open Sans"/>
              </a:rPr>
              <a:t>n some cases we can not actually guess how many arguments user would pass when calling function so we need a parameter that can take all values provided by the user. </a:t>
            </a:r>
            <a:endParaRPr b="0" sz="1800">
              <a:solidFill>
                <a:srgbClr val="666666"/>
              </a:solidFill>
              <a:latin typeface="Open Sans"/>
              <a:ea typeface="Open Sans"/>
              <a:cs typeface="Open Sans"/>
              <a:sym typeface="Open Sans"/>
            </a:endParaRPr>
          </a:p>
          <a:p>
            <a:pPr indent="0" lvl="0" marL="0" rtl="0" algn="l">
              <a:spcBef>
                <a:spcPts val="0"/>
              </a:spcBef>
              <a:spcAft>
                <a:spcPts val="0"/>
              </a:spcAft>
              <a:buNone/>
            </a:pPr>
            <a:r>
              <a:t/>
            </a:r>
            <a:endParaRPr b="0" sz="1800">
              <a:solidFill>
                <a:srgbClr val="666666"/>
              </a:solidFill>
              <a:latin typeface="Open Sans"/>
              <a:ea typeface="Open Sans"/>
              <a:cs typeface="Open Sans"/>
              <a:sym typeface="Open Sans"/>
            </a:endParaRPr>
          </a:p>
          <a:p>
            <a:pPr indent="0" lvl="0" marL="0" rtl="0" algn="l">
              <a:spcBef>
                <a:spcPts val="0"/>
              </a:spcBef>
              <a:spcAft>
                <a:spcPts val="0"/>
              </a:spcAft>
              <a:buNone/>
            </a:pPr>
            <a:r>
              <a:rPr b="0" lang="en" sz="1800">
                <a:solidFill>
                  <a:srgbClr val="666666"/>
                </a:solidFill>
                <a:latin typeface="Open Sans"/>
                <a:ea typeface="Open Sans"/>
                <a:cs typeface="Open Sans"/>
                <a:sym typeface="Open Sans"/>
              </a:rPr>
              <a:t>def display_nums(first_num, second_num,*opt_nums):</a:t>
            </a:r>
            <a:endParaRPr b="0" sz="1800">
              <a:solidFill>
                <a:srgbClr val="666666"/>
              </a:solidFill>
              <a:latin typeface="Open Sans"/>
              <a:ea typeface="Open Sans"/>
              <a:cs typeface="Open Sans"/>
              <a:sym typeface="Open Sans"/>
            </a:endParaRPr>
          </a:p>
          <a:p>
            <a:pPr indent="457200" lvl="0" marL="0" rtl="0" algn="l">
              <a:spcBef>
                <a:spcPts val="0"/>
              </a:spcBef>
              <a:spcAft>
                <a:spcPts val="0"/>
              </a:spcAft>
              <a:buNone/>
            </a:pPr>
            <a:r>
              <a:rPr b="0" lang="en" sz="1800">
                <a:solidFill>
                  <a:srgbClr val="666666"/>
                </a:solidFill>
                <a:latin typeface="Open Sans"/>
                <a:ea typeface="Open Sans"/>
                <a:cs typeface="Open Sans"/>
                <a:sym typeface="Open Sans"/>
              </a:rPr>
              <a:t>print(first_num)</a:t>
            </a:r>
            <a:endParaRPr b="0" sz="1800">
              <a:solidFill>
                <a:srgbClr val="666666"/>
              </a:solidFill>
              <a:latin typeface="Open Sans"/>
              <a:ea typeface="Open Sans"/>
              <a:cs typeface="Open Sans"/>
              <a:sym typeface="Open Sans"/>
            </a:endParaRPr>
          </a:p>
          <a:p>
            <a:pPr indent="457200" lvl="0" marL="0" rtl="0" algn="l">
              <a:spcBef>
                <a:spcPts val="0"/>
              </a:spcBef>
              <a:spcAft>
                <a:spcPts val="0"/>
              </a:spcAft>
              <a:buNone/>
            </a:pPr>
            <a:r>
              <a:rPr b="0" lang="en" sz="1800">
                <a:solidFill>
                  <a:srgbClr val="666666"/>
                </a:solidFill>
                <a:latin typeface="Open Sans"/>
                <a:ea typeface="Open Sans"/>
                <a:cs typeface="Open Sans"/>
                <a:sym typeface="Open Sans"/>
              </a:rPr>
              <a:t>print(second_num)4</a:t>
            </a:r>
            <a:endParaRPr b="0" sz="1800">
              <a:solidFill>
                <a:srgbClr val="666666"/>
              </a:solidFill>
              <a:latin typeface="Open Sans"/>
              <a:ea typeface="Open Sans"/>
              <a:cs typeface="Open Sans"/>
              <a:sym typeface="Open Sans"/>
            </a:endParaRPr>
          </a:p>
          <a:p>
            <a:pPr indent="457200" lvl="0" marL="0" rtl="0" algn="l">
              <a:spcBef>
                <a:spcPts val="0"/>
              </a:spcBef>
              <a:spcAft>
                <a:spcPts val="0"/>
              </a:spcAft>
              <a:buNone/>
            </a:pPr>
            <a:r>
              <a:rPr b="0" lang="en" sz="1800">
                <a:solidFill>
                  <a:srgbClr val="666666"/>
                </a:solidFill>
                <a:latin typeface="Open Sans"/>
                <a:ea typeface="Open Sans"/>
                <a:cs typeface="Open Sans"/>
                <a:sym typeface="Open Sans"/>
              </a:rPr>
              <a:t>print(opt_nums)</a:t>
            </a:r>
            <a:endParaRPr b="0" sz="1800">
              <a:solidFill>
                <a:srgbClr val="666666"/>
              </a:solidFill>
              <a:latin typeface="Open Sans"/>
              <a:ea typeface="Open Sans"/>
              <a:cs typeface="Open Sans"/>
              <a:sym typeface="Open Sans"/>
            </a:endParaRPr>
          </a:p>
          <a:p>
            <a:pPr indent="0" lvl="0" marL="0" rtl="0" algn="l">
              <a:spcBef>
                <a:spcPts val="0"/>
              </a:spcBef>
              <a:spcAft>
                <a:spcPts val="0"/>
              </a:spcAft>
              <a:buNone/>
            </a:pPr>
            <a:r>
              <a:rPr b="0" lang="en" sz="1800">
                <a:solidFill>
                  <a:srgbClr val="666666"/>
                </a:solidFill>
                <a:latin typeface="Open Sans"/>
                <a:ea typeface="Open Sans"/>
                <a:cs typeface="Open Sans"/>
                <a:sym typeface="Open Sans"/>
              </a:rPr>
              <a:t>-&gt; Here we see a parameter with(*) , this parameter will deal with arbitrary number</a:t>
            </a:r>
            <a:endParaRPr b="0" sz="1800">
              <a:solidFill>
                <a:srgbClr val="666666"/>
              </a:solidFill>
              <a:latin typeface="Open Sans"/>
              <a:ea typeface="Open Sans"/>
              <a:cs typeface="Open Sans"/>
              <a:sym typeface="Open Sans"/>
            </a:endParaRPr>
          </a:p>
          <a:p>
            <a:pPr indent="0" lvl="0" marL="0" rtl="0" algn="l">
              <a:spcBef>
                <a:spcPts val="0"/>
              </a:spcBef>
              <a:spcAft>
                <a:spcPts val="0"/>
              </a:spcAft>
              <a:buNone/>
            </a:pPr>
            <a:r>
              <a:t/>
            </a:r>
            <a:endParaRPr b="0" sz="1800">
              <a:solidFill>
                <a:srgbClr val="666666"/>
              </a:solidFill>
            </a:endParaRPr>
          </a:p>
        </p:txBody>
      </p:sp>
      <p:sp>
        <p:nvSpPr>
          <p:cNvPr id="838" name="Google Shape;838;p142"/>
          <p:cNvSpPr txBox="1"/>
          <p:nvPr>
            <p:ph idx="1" type="body"/>
          </p:nvPr>
        </p:nvSpPr>
        <p:spPr>
          <a:xfrm>
            <a:off x="433075" y="2965300"/>
            <a:ext cx="8520600" cy="1071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1600"/>
              </a:spcBef>
              <a:spcAft>
                <a:spcPts val="1600"/>
              </a:spcAft>
              <a:buNone/>
            </a:pPr>
            <a:r>
              <a:t/>
            </a:r>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2" name="Shape 842"/>
        <p:cNvGrpSpPr/>
        <p:nvPr/>
      </p:nvGrpSpPr>
      <p:grpSpPr>
        <a:xfrm>
          <a:off x="0" y="0"/>
          <a:ext cx="0" cy="0"/>
          <a:chOff x="0" y="0"/>
          <a:chExt cx="0" cy="0"/>
        </a:xfrm>
      </p:grpSpPr>
      <p:sp>
        <p:nvSpPr>
          <p:cNvPr id="843" name="Google Shape;843;p143"/>
          <p:cNvSpPr txBox="1"/>
          <p:nvPr>
            <p:ph type="title"/>
          </p:nvPr>
        </p:nvSpPr>
        <p:spPr>
          <a:xfrm>
            <a:off x="311700" y="1304850"/>
            <a:ext cx="85206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DEMO</a:t>
            </a:r>
            <a:endParaRPr/>
          </a:p>
        </p:txBody>
      </p:sp>
      <p:sp>
        <p:nvSpPr>
          <p:cNvPr id="844" name="Google Shape;844;p143"/>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t/>
            </a:r>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8" name="Shape 848"/>
        <p:cNvGrpSpPr/>
        <p:nvPr/>
      </p:nvGrpSpPr>
      <p:grpSpPr>
        <a:xfrm>
          <a:off x="0" y="0"/>
          <a:ext cx="0" cy="0"/>
          <a:chOff x="0" y="0"/>
          <a:chExt cx="0" cy="0"/>
        </a:xfrm>
      </p:grpSpPr>
      <p:sp>
        <p:nvSpPr>
          <p:cNvPr id="849" name="Google Shape;849;p144"/>
          <p:cNvSpPr txBox="1"/>
          <p:nvPr>
            <p:ph type="title"/>
          </p:nvPr>
        </p:nvSpPr>
        <p:spPr>
          <a:xfrm>
            <a:off x="311700" y="386775"/>
            <a:ext cx="8520600" cy="50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solidFill>
                <a:schemeClr val="accent1"/>
              </a:solidFill>
            </a:endParaRPr>
          </a:p>
          <a:p>
            <a:pPr indent="0" lvl="0" marL="0" rtl="0" algn="ctr">
              <a:spcBef>
                <a:spcPts val="0"/>
              </a:spcBef>
              <a:spcAft>
                <a:spcPts val="0"/>
              </a:spcAft>
              <a:buNone/>
            </a:pPr>
            <a:r>
              <a:t/>
            </a:r>
            <a:endParaRPr sz="3000">
              <a:solidFill>
                <a:schemeClr val="accent1"/>
              </a:solidFill>
            </a:endParaRPr>
          </a:p>
          <a:p>
            <a:pPr indent="0" lvl="0" marL="0" rtl="0" algn="ctr">
              <a:spcBef>
                <a:spcPts val="0"/>
              </a:spcBef>
              <a:spcAft>
                <a:spcPts val="0"/>
              </a:spcAft>
              <a:buNone/>
            </a:pPr>
            <a:r>
              <a:t/>
            </a:r>
            <a:endParaRPr sz="3000">
              <a:solidFill>
                <a:schemeClr val="accent1"/>
              </a:solidFill>
            </a:endParaRPr>
          </a:p>
          <a:p>
            <a:pPr indent="0" lvl="0" marL="0" rtl="0" algn="ctr">
              <a:spcBef>
                <a:spcPts val="0"/>
              </a:spcBef>
              <a:spcAft>
                <a:spcPts val="0"/>
              </a:spcAft>
              <a:buNone/>
            </a:pPr>
            <a:r>
              <a:t/>
            </a:r>
            <a:endParaRPr sz="3000">
              <a:solidFill>
                <a:schemeClr val="accent1"/>
              </a:solidFill>
            </a:endParaRPr>
          </a:p>
          <a:p>
            <a:pPr indent="0" lvl="0" marL="0" rtl="0" algn="ctr">
              <a:spcBef>
                <a:spcPts val="0"/>
              </a:spcBef>
              <a:spcAft>
                <a:spcPts val="0"/>
              </a:spcAft>
              <a:buNone/>
            </a:pPr>
            <a:r>
              <a:rPr lang="en" sz="3000">
                <a:solidFill>
                  <a:schemeClr val="accent1"/>
                </a:solidFill>
              </a:rPr>
              <a:t>Functions: Passing information back</a:t>
            </a:r>
            <a:endParaRPr sz="3000">
              <a:solidFill>
                <a:schemeClr val="accent1"/>
              </a:solidFill>
            </a:endParaRPr>
          </a:p>
          <a:p>
            <a:pPr indent="0" lvl="0" marL="0" rtl="0" algn="ctr">
              <a:spcBef>
                <a:spcPts val="0"/>
              </a:spcBef>
              <a:spcAft>
                <a:spcPts val="0"/>
              </a:spcAft>
              <a:buNone/>
            </a:pPr>
            <a:r>
              <a:rPr lang="en" sz="3000">
                <a:solidFill>
                  <a:schemeClr val="accent1"/>
                </a:solidFill>
              </a:rPr>
              <a:t>from them</a:t>
            </a:r>
            <a:endParaRPr sz="3000">
              <a:solidFill>
                <a:schemeClr val="accent1"/>
              </a:solidFill>
            </a:endParaRPr>
          </a:p>
          <a:p>
            <a:pPr indent="0" lvl="0" marL="0" rtl="0" algn="ctr">
              <a:spcBef>
                <a:spcPts val="0"/>
              </a:spcBef>
              <a:spcAft>
                <a:spcPts val="0"/>
              </a:spcAft>
              <a:buNone/>
            </a:pPr>
            <a:r>
              <a:rPr lang="en" sz="1800">
                <a:solidFill>
                  <a:srgbClr val="666666"/>
                </a:solidFill>
              </a:rPr>
              <a:t>Functions not only performs a given task when they are called. But a function may also return some value to user. This returned value can be assigned, reused and be modified then. </a:t>
            </a:r>
            <a:endParaRPr sz="1800">
              <a:solidFill>
                <a:srgbClr val="666666"/>
              </a:solidFill>
            </a:endParaRPr>
          </a:p>
        </p:txBody>
      </p:sp>
      <p:sp>
        <p:nvSpPr>
          <p:cNvPr id="850" name="Google Shape;850;p144"/>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t/>
            </a:r>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4" name="Shape 854"/>
        <p:cNvGrpSpPr/>
        <p:nvPr/>
      </p:nvGrpSpPr>
      <p:grpSpPr>
        <a:xfrm>
          <a:off x="0" y="0"/>
          <a:ext cx="0" cy="0"/>
          <a:chOff x="0" y="0"/>
          <a:chExt cx="0" cy="0"/>
        </a:xfrm>
      </p:grpSpPr>
      <p:sp>
        <p:nvSpPr>
          <p:cNvPr id="855" name="Google Shape;855;p145"/>
          <p:cNvSpPr txBox="1"/>
          <p:nvPr>
            <p:ph type="title"/>
          </p:nvPr>
        </p:nvSpPr>
        <p:spPr>
          <a:xfrm>
            <a:off x="311700" y="1304850"/>
            <a:ext cx="85206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DEMO</a:t>
            </a:r>
            <a:endParaRPr/>
          </a:p>
        </p:txBody>
      </p:sp>
      <p:sp>
        <p:nvSpPr>
          <p:cNvPr id="856" name="Google Shape;856;p145"/>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t/>
            </a:r>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0" name="Shape 860"/>
        <p:cNvGrpSpPr/>
        <p:nvPr/>
      </p:nvGrpSpPr>
      <p:grpSpPr>
        <a:xfrm>
          <a:off x="0" y="0"/>
          <a:ext cx="0" cy="0"/>
          <a:chOff x="0" y="0"/>
          <a:chExt cx="0" cy="0"/>
        </a:xfrm>
      </p:grpSpPr>
      <p:sp>
        <p:nvSpPr>
          <p:cNvPr id="861" name="Google Shape;861;p146"/>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862" name="Google Shape;862;p146"/>
          <p:cNvSpPr txBox="1"/>
          <p:nvPr/>
        </p:nvSpPr>
        <p:spPr>
          <a:xfrm>
            <a:off x="380700" y="360450"/>
            <a:ext cx="8382600" cy="263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chemeClr val="accent1"/>
                </a:solidFill>
              </a:rPr>
              <a:t>Using functions as variables </a:t>
            </a:r>
            <a:endParaRPr b="1" sz="3000">
              <a:solidFill>
                <a:schemeClr val="accent1"/>
              </a:solidFill>
            </a:endParaRPr>
          </a:p>
          <a:p>
            <a:pPr indent="0" lvl="0" marL="0" rtl="0" algn="ctr">
              <a:spcBef>
                <a:spcPts val="0"/>
              </a:spcBef>
              <a:spcAft>
                <a:spcPts val="0"/>
              </a:spcAft>
              <a:buNone/>
            </a:pPr>
            <a:r>
              <a:rPr b="1" lang="en" sz="3000">
                <a:solidFill>
                  <a:schemeClr val="accent1"/>
                </a:solidFill>
              </a:rPr>
              <a:t>(which is what they really are)</a:t>
            </a:r>
            <a:endParaRPr b="1" sz="3000">
              <a:solidFill>
                <a:schemeClr val="accent1"/>
              </a:solidFill>
            </a:endParaRPr>
          </a:p>
          <a:p>
            <a:pPr indent="0" lvl="0" marL="0" rtl="0" algn="ctr">
              <a:spcBef>
                <a:spcPts val="0"/>
              </a:spcBef>
              <a:spcAft>
                <a:spcPts val="0"/>
              </a:spcAft>
              <a:buNone/>
            </a:pPr>
            <a:r>
              <a:t/>
            </a:r>
            <a:endParaRPr b="1" sz="3000">
              <a:solidFill>
                <a:schemeClr val="accent1"/>
              </a:solidFill>
            </a:endParaRPr>
          </a:p>
          <a:p>
            <a:pPr indent="0" lvl="0" marL="0" rtl="0" algn="ctr">
              <a:spcBef>
                <a:spcPts val="0"/>
              </a:spcBef>
              <a:spcAft>
                <a:spcPts val="0"/>
              </a:spcAft>
              <a:buNone/>
            </a:pPr>
            <a:r>
              <a:rPr b="1" lang="en" sz="1800">
                <a:solidFill>
                  <a:srgbClr val="434343"/>
                </a:solidFill>
              </a:rPr>
              <a:t>Functions can be used as variables. This is done by using function call in </a:t>
            </a:r>
            <a:r>
              <a:rPr b="1" lang="en" sz="1800">
                <a:solidFill>
                  <a:srgbClr val="434343"/>
                </a:solidFill>
              </a:rPr>
              <a:t>o</a:t>
            </a:r>
            <a:r>
              <a:rPr b="1" lang="en" sz="1800">
                <a:solidFill>
                  <a:srgbClr val="434343"/>
                </a:solidFill>
              </a:rPr>
              <a:t>ur expressions</a:t>
            </a:r>
            <a:endParaRPr b="1" sz="1800">
              <a:solidFill>
                <a:srgbClr val="434343"/>
              </a:solidFill>
            </a:endParaRP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6" name="Shape 866"/>
        <p:cNvGrpSpPr/>
        <p:nvPr/>
      </p:nvGrpSpPr>
      <p:grpSpPr>
        <a:xfrm>
          <a:off x="0" y="0"/>
          <a:ext cx="0" cy="0"/>
          <a:chOff x="0" y="0"/>
          <a:chExt cx="0" cy="0"/>
        </a:xfrm>
      </p:grpSpPr>
      <p:sp>
        <p:nvSpPr>
          <p:cNvPr id="867" name="Google Shape;867;p147"/>
          <p:cNvSpPr txBox="1"/>
          <p:nvPr>
            <p:ph type="title"/>
          </p:nvPr>
        </p:nvSpPr>
        <p:spPr>
          <a:xfrm>
            <a:off x="311700" y="1304850"/>
            <a:ext cx="85206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DEMO</a:t>
            </a:r>
            <a:endParaRPr/>
          </a:p>
        </p:txBody>
      </p:sp>
      <p:sp>
        <p:nvSpPr>
          <p:cNvPr id="868" name="Google Shape;868;p147"/>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t/>
            </a:r>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2" name="Shape 872"/>
        <p:cNvGrpSpPr/>
        <p:nvPr/>
      </p:nvGrpSpPr>
      <p:grpSpPr>
        <a:xfrm>
          <a:off x="0" y="0"/>
          <a:ext cx="0" cy="0"/>
          <a:chOff x="0" y="0"/>
          <a:chExt cx="0" cy="0"/>
        </a:xfrm>
      </p:grpSpPr>
      <p:sp>
        <p:nvSpPr>
          <p:cNvPr id="873" name="Google Shape;873;p148"/>
          <p:cNvSpPr txBox="1"/>
          <p:nvPr>
            <p:ph type="title"/>
          </p:nvPr>
        </p:nvSpPr>
        <p:spPr>
          <a:xfrm>
            <a:off x="417900" y="515875"/>
            <a:ext cx="85206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accent1"/>
                </a:solidFill>
              </a:rPr>
              <a:t>Functions: Local vs. global variables</a:t>
            </a:r>
            <a:endParaRPr sz="3000">
              <a:solidFill>
                <a:schemeClr val="accent1"/>
              </a:solidFill>
            </a:endParaRPr>
          </a:p>
        </p:txBody>
      </p:sp>
      <p:sp>
        <p:nvSpPr>
          <p:cNvPr id="874" name="Google Shape;874;p148"/>
          <p:cNvSpPr txBox="1"/>
          <p:nvPr>
            <p:ph idx="1" type="body"/>
          </p:nvPr>
        </p:nvSpPr>
        <p:spPr>
          <a:xfrm>
            <a:off x="417900" y="1752425"/>
            <a:ext cx="8520600" cy="1071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Local Variable are the variable defined inside the functions. There scope is only inside the function. They are not accessible outside the function.</a:t>
            </a:r>
            <a:endParaRPr/>
          </a:p>
          <a:p>
            <a:pPr indent="0" lvl="0" marL="0" rtl="0" algn="ctr">
              <a:spcBef>
                <a:spcPts val="1600"/>
              </a:spcBef>
              <a:spcAft>
                <a:spcPts val="1600"/>
              </a:spcAft>
              <a:buNone/>
            </a:pPr>
            <a:r>
              <a:rPr lang="en"/>
              <a:t>Global varaibles are the varaibles defined out side the function and can be accessed and modified in and outside the function</a:t>
            </a:r>
            <a:endParaRP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8" name="Shape 878"/>
        <p:cNvGrpSpPr/>
        <p:nvPr/>
      </p:nvGrpSpPr>
      <p:grpSpPr>
        <a:xfrm>
          <a:off x="0" y="0"/>
          <a:ext cx="0" cy="0"/>
          <a:chOff x="0" y="0"/>
          <a:chExt cx="0" cy="0"/>
        </a:xfrm>
      </p:grpSpPr>
      <p:sp>
        <p:nvSpPr>
          <p:cNvPr id="879" name="Google Shape;879;p149"/>
          <p:cNvSpPr txBox="1"/>
          <p:nvPr>
            <p:ph type="title"/>
          </p:nvPr>
        </p:nvSpPr>
        <p:spPr>
          <a:xfrm>
            <a:off x="311700" y="1304850"/>
            <a:ext cx="85206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DEMO</a:t>
            </a:r>
            <a:endParaRPr/>
          </a:p>
        </p:txBody>
      </p:sp>
      <p:sp>
        <p:nvSpPr>
          <p:cNvPr id="880" name="Google Shape;880;p149"/>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t/>
            </a:r>
            <a:endParaRP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4" name="Shape 884"/>
        <p:cNvGrpSpPr/>
        <p:nvPr/>
      </p:nvGrpSpPr>
      <p:grpSpPr>
        <a:xfrm>
          <a:off x="0" y="0"/>
          <a:ext cx="0" cy="0"/>
          <a:chOff x="0" y="0"/>
          <a:chExt cx="0" cy="0"/>
        </a:xfrm>
      </p:grpSpPr>
      <p:sp>
        <p:nvSpPr>
          <p:cNvPr id="885" name="Google Shape;885;p150"/>
          <p:cNvSpPr txBox="1"/>
          <p:nvPr>
            <p:ph type="title"/>
          </p:nvPr>
        </p:nvSpPr>
        <p:spPr>
          <a:xfrm>
            <a:off x="417900" y="515875"/>
            <a:ext cx="85206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accent1"/>
                </a:solidFill>
              </a:rPr>
              <a:t>Functions within functions</a:t>
            </a:r>
            <a:endParaRPr sz="3000">
              <a:solidFill>
                <a:schemeClr val="accent1"/>
              </a:solidFill>
            </a:endParaRPr>
          </a:p>
        </p:txBody>
      </p:sp>
      <p:sp>
        <p:nvSpPr>
          <p:cNvPr id="886" name="Google Shape;886;p150"/>
          <p:cNvSpPr txBox="1"/>
          <p:nvPr>
            <p:ph idx="1" type="body"/>
          </p:nvPr>
        </p:nvSpPr>
        <p:spPr>
          <a:xfrm>
            <a:off x="417900" y="1752425"/>
            <a:ext cx="8520600" cy="1071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Right now we have learned how to call function. We can call a function inside another function providing the required signature of the function. </a:t>
            </a:r>
            <a:endParaRP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0" name="Shape 890"/>
        <p:cNvGrpSpPr/>
        <p:nvPr/>
      </p:nvGrpSpPr>
      <p:grpSpPr>
        <a:xfrm>
          <a:off x="0" y="0"/>
          <a:ext cx="0" cy="0"/>
          <a:chOff x="0" y="0"/>
          <a:chExt cx="0" cy="0"/>
        </a:xfrm>
      </p:grpSpPr>
      <p:sp>
        <p:nvSpPr>
          <p:cNvPr id="891" name="Google Shape;891;p151"/>
          <p:cNvSpPr txBox="1"/>
          <p:nvPr>
            <p:ph type="title"/>
          </p:nvPr>
        </p:nvSpPr>
        <p:spPr>
          <a:xfrm>
            <a:off x="311700" y="1304850"/>
            <a:ext cx="85206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DEMO</a:t>
            </a:r>
            <a:endParaRPr/>
          </a:p>
        </p:txBody>
      </p:sp>
      <p:sp>
        <p:nvSpPr>
          <p:cNvPr id="892" name="Google Shape;892;p15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965325"/>
            <a:ext cx="85206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t>print(“My name is ABC”)</a:t>
            </a:r>
            <a:endParaRPr sz="4800"/>
          </a:p>
        </p:txBody>
      </p:sp>
      <p:sp>
        <p:nvSpPr>
          <p:cNvPr id="146" name="Google Shape;146;p26"/>
          <p:cNvSpPr txBox="1"/>
          <p:nvPr>
            <p:ph type="title"/>
          </p:nvPr>
        </p:nvSpPr>
        <p:spPr>
          <a:xfrm>
            <a:off x="311700" y="2639775"/>
            <a:ext cx="85206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solidFill>
                  <a:schemeClr val="accent1"/>
                </a:solidFill>
              </a:rPr>
              <a:t>Outputs: My name is ABC</a:t>
            </a:r>
            <a:endParaRPr sz="4800">
              <a:solidFill>
                <a:schemeClr val="accent1"/>
              </a:solidFill>
            </a:endParaRPr>
          </a:p>
        </p:txBody>
      </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6" name="Shape 896"/>
        <p:cNvGrpSpPr/>
        <p:nvPr/>
      </p:nvGrpSpPr>
      <p:grpSpPr>
        <a:xfrm>
          <a:off x="0" y="0"/>
          <a:ext cx="0" cy="0"/>
          <a:chOff x="0" y="0"/>
          <a:chExt cx="0" cy="0"/>
        </a:xfrm>
      </p:grpSpPr>
      <p:sp>
        <p:nvSpPr>
          <p:cNvPr id="897" name="Google Shape;897;p152"/>
          <p:cNvSpPr txBox="1"/>
          <p:nvPr>
            <p:ph type="title"/>
          </p:nvPr>
        </p:nvSpPr>
        <p:spPr>
          <a:xfrm>
            <a:off x="387550" y="730800"/>
            <a:ext cx="85206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solidFill>
                  <a:schemeClr val="accent1"/>
                </a:solidFill>
              </a:rPr>
              <a:t>While Loops</a:t>
            </a:r>
            <a:endParaRPr sz="4800">
              <a:solidFill>
                <a:schemeClr val="accent1"/>
              </a:solidFill>
            </a:endParaRPr>
          </a:p>
          <a:p>
            <a:pPr indent="0" lvl="0" marL="0" rtl="0" algn="ctr">
              <a:spcBef>
                <a:spcPts val="0"/>
              </a:spcBef>
              <a:spcAft>
                <a:spcPts val="0"/>
              </a:spcAft>
              <a:buNone/>
            </a:pPr>
            <a:r>
              <a:t/>
            </a:r>
            <a:endParaRPr sz="4800">
              <a:solidFill>
                <a:schemeClr val="accent1"/>
              </a:solidFill>
            </a:endParaRPr>
          </a:p>
        </p:txBody>
      </p:sp>
      <p:sp>
        <p:nvSpPr>
          <p:cNvPr id="898" name="Google Shape;898;p152"/>
          <p:cNvSpPr txBox="1"/>
          <p:nvPr>
            <p:ph idx="1" type="body"/>
          </p:nvPr>
        </p:nvSpPr>
        <p:spPr>
          <a:xfrm>
            <a:off x="387550" y="2221850"/>
            <a:ext cx="8520600" cy="1071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We have studied loops in ealrier lectures. There is another type of loops called ‘While Loops’</a:t>
            </a:r>
            <a:endParaRPr/>
          </a:p>
          <a:p>
            <a:pPr indent="0" lvl="0" marL="0" rtl="0" algn="l">
              <a:spcBef>
                <a:spcPts val="1600"/>
              </a:spcBef>
              <a:spcAft>
                <a:spcPts val="1600"/>
              </a:spcAft>
              <a:buNone/>
            </a:pPr>
            <a:r>
              <a:rPr lang="en"/>
              <a:t>They work similar to for loops. But differ in the sense that it allows user to terminate loop by setting flags. </a:t>
            </a:r>
            <a:endParaRPr/>
          </a:p>
        </p:txBody>
      </p:sp>
      <p:sp>
        <p:nvSpPr>
          <p:cNvPr id="899" name="Google Shape;899;p152"/>
          <p:cNvSpPr txBox="1"/>
          <p:nvPr/>
        </p:nvSpPr>
        <p:spPr>
          <a:xfrm>
            <a:off x="0" y="0"/>
            <a:ext cx="3000000" cy="300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3000">
              <a:solidFill>
                <a:schemeClr val="accent1"/>
              </a:solidFill>
              <a:latin typeface="PT Sans Narrow"/>
              <a:ea typeface="PT Sans Narrow"/>
              <a:cs typeface="PT Sans Narrow"/>
              <a:sym typeface="PT Sans Narrow"/>
            </a:endParaRP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3" name="Shape 903"/>
        <p:cNvGrpSpPr/>
        <p:nvPr/>
      </p:nvGrpSpPr>
      <p:grpSpPr>
        <a:xfrm>
          <a:off x="0" y="0"/>
          <a:ext cx="0" cy="0"/>
          <a:chOff x="0" y="0"/>
          <a:chExt cx="0" cy="0"/>
        </a:xfrm>
      </p:grpSpPr>
      <p:sp>
        <p:nvSpPr>
          <p:cNvPr id="904" name="Google Shape;904;p153"/>
          <p:cNvSpPr txBox="1"/>
          <p:nvPr>
            <p:ph type="title"/>
          </p:nvPr>
        </p:nvSpPr>
        <p:spPr>
          <a:xfrm>
            <a:off x="311700" y="1304850"/>
            <a:ext cx="85206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DEMO</a:t>
            </a:r>
            <a:endParaRPr/>
          </a:p>
        </p:txBody>
      </p:sp>
      <p:sp>
        <p:nvSpPr>
          <p:cNvPr id="905" name="Google Shape;905;p153"/>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t/>
            </a:r>
            <a:endParaRPr/>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9" name="Shape 909"/>
        <p:cNvGrpSpPr/>
        <p:nvPr/>
      </p:nvGrpSpPr>
      <p:grpSpPr>
        <a:xfrm>
          <a:off x="0" y="0"/>
          <a:ext cx="0" cy="0"/>
          <a:chOff x="0" y="0"/>
          <a:chExt cx="0" cy="0"/>
        </a:xfrm>
      </p:grpSpPr>
      <p:sp>
        <p:nvSpPr>
          <p:cNvPr id="910" name="Google Shape;910;p154"/>
          <p:cNvSpPr txBox="1"/>
          <p:nvPr>
            <p:ph type="title"/>
          </p:nvPr>
        </p:nvSpPr>
        <p:spPr>
          <a:xfrm>
            <a:off x="251000" y="-46525"/>
            <a:ext cx="8520600" cy="117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solidFill>
                  <a:schemeClr val="accent1"/>
                </a:solidFill>
              </a:rPr>
              <a:t>Classes</a:t>
            </a:r>
            <a:endParaRPr sz="6000">
              <a:solidFill>
                <a:schemeClr val="accent1"/>
              </a:solidFill>
            </a:endParaRPr>
          </a:p>
        </p:txBody>
      </p:sp>
      <p:sp>
        <p:nvSpPr>
          <p:cNvPr id="911" name="Google Shape;911;p154"/>
          <p:cNvSpPr txBox="1"/>
          <p:nvPr>
            <p:ph idx="1" type="body"/>
          </p:nvPr>
        </p:nvSpPr>
        <p:spPr>
          <a:xfrm>
            <a:off x="417900" y="1119150"/>
            <a:ext cx="8520600" cy="385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222222"/>
                </a:solidFill>
                <a:highlight>
                  <a:srgbClr val="FFFFFF"/>
                </a:highlight>
                <a:latin typeface="Comic Sans MS"/>
                <a:ea typeface="Comic Sans MS"/>
                <a:cs typeface="Comic Sans MS"/>
                <a:sym typeface="Comic Sans MS"/>
              </a:rPr>
              <a:t>Python</a:t>
            </a:r>
            <a:r>
              <a:rPr lang="en" sz="3000">
                <a:solidFill>
                  <a:srgbClr val="222222"/>
                </a:solidFill>
                <a:highlight>
                  <a:srgbClr val="FFFFFF"/>
                </a:highlight>
                <a:latin typeface="Comic Sans MS"/>
                <a:ea typeface="Comic Sans MS"/>
                <a:cs typeface="Comic Sans MS"/>
                <a:sym typeface="Comic Sans MS"/>
              </a:rPr>
              <a:t> is an “object-oriented programming language.” This means that almost all the code is implemented using a special construct called </a:t>
            </a:r>
            <a:r>
              <a:rPr b="1" lang="en" sz="3000">
                <a:solidFill>
                  <a:srgbClr val="222222"/>
                </a:solidFill>
                <a:highlight>
                  <a:srgbClr val="FFFFFF"/>
                </a:highlight>
                <a:latin typeface="Comic Sans MS"/>
                <a:ea typeface="Comic Sans MS"/>
                <a:cs typeface="Comic Sans MS"/>
                <a:sym typeface="Comic Sans MS"/>
              </a:rPr>
              <a:t>classes</a:t>
            </a:r>
            <a:r>
              <a:rPr lang="en" sz="3000">
                <a:solidFill>
                  <a:srgbClr val="222222"/>
                </a:solidFill>
                <a:highlight>
                  <a:srgbClr val="FFFFFF"/>
                </a:highlight>
                <a:latin typeface="Comic Sans MS"/>
                <a:ea typeface="Comic Sans MS"/>
                <a:cs typeface="Comic Sans MS"/>
                <a:sym typeface="Comic Sans MS"/>
              </a:rPr>
              <a:t>.</a:t>
            </a:r>
            <a:endParaRPr sz="3000">
              <a:solidFill>
                <a:srgbClr val="222222"/>
              </a:solidFill>
              <a:highlight>
                <a:srgbClr val="FFFFFF"/>
              </a:highlight>
              <a:latin typeface="Comic Sans MS"/>
              <a:ea typeface="Comic Sans MS"/>
              <a:cs typeface="Comic Sans MS"/>
              <a:sym typeface="Comic Sans MS"/>
            </a:endParaRPr>
          </a:p>
          <a:p>
            <a:pPr indent="0" lvl="0" marL="0" rtl="0" algn="l">
              <a:spcBef>
                <a:spcPts val="1600"/>
              </a:spcBef>
              <a:spcAft>
                <a:spcPts val="0"/>
              </a:spcAft>
              <a:buNone/>
            </a:pPr>
            <a:r>
              <a:rPr lang="en" sz="3000">
                <a:solidFill>
                  <a:srgbClr val="222222"/>
                </a:solidFill>
                <a:highlight>
                  <a:srgbClr val="FFFFFF"/>
                </a:highlight>
                <a:latin typeface="Comic Sans MS"/>
                <a:ea typeface="Comic Sans MS"/>
                <a:cs typeface="Comic Sans MS"/>
                <a:sym typeface="Comic Sans MS"/>
              </a:rPr>
              <a:t> Programmers use </a:t>
            </a:r>
            <a:r>
              <a:rPr b="1" lang="en" sz="3000">
                <a:solidFill>
                  <a:srgbClr val="222222"/>
                </a:solidFill>
                <a:highlight>
                  <a:srgbClr val="FFFFFF"/>
                </a:highlight>
                <a:latin typeface="Comic Sans MS"/>
                <a:ea typeface="Comic Sans MS"/>
                <a:cs typeface="Comic Sans MS"/>
                <a:sym typeface="Comic Sans MS"/>
              </a:rPr>
              <a:t>classes</a:t>
            </a:r>
            <a:r>
              <a:rPr lang="en" sz="3000">
                <a:solidFill>
                  <a:srgbClr val="222222"/>
                </a:solidFill>
                <a:highlight>
                  <a:srgbClr val="FFFFFF"/>
                </a:highlight>
                <a:latin typeface="Comic Sans MS"/>
                <a:ea typeface="Comic Sans MS"/>
                <a:cs typeface="Comic Sans MS"/>
                <a:sym typeface="Comic Sans MS"/>
              </a:rPr>
              <a:t> to keep related things together. This is done using the keyword “</a:t>
            </a:r>
            <a:r>
              <a:rPr b="1" lang="en" sz="3000">
                <a:solidFill>
                  <a:srgbClr val="222222"/>
                </a:solidFill>
                <a:highlight>
                  <a:srgbClr val="FFFFFF"/>
                </a:highlight>
                <a:latin typeface="Comic Sans MS"/>
                <a:ea typeface="Comic Sans MS"/>
                <a:cs typeface="Comic Sans MS"/>
                <a:sym typeface="Comic Sans MS"/>
              </a:rPr>
              <a:t>class</a:t>
            </a:r>
            <a:r>
              <a:rPr lang="en" sz="3000">
                <a:solidFill>
                  <a:srgbClr val="222222"/>
                </a:solidFill>
                <a:highlight>
                  <a:srgbClr val="FFFFFF"/>
                </a:highlight>
                <a:latin typeface="Comic Sans MS"/>
                <a:ea typeface="Comic Sans MS"/>
                <a:cs typeface="Comic Sans MS"/>
                <a:sym typeface="Comic Sans MS"/>
              </a:rPr>
              <a:t>,” which is a grouping of object-oriented constructs.</a:t>
            </a:r>
            <a:endParaRPr sz="3000">
              <a:latin typeface="Comic Sans MS"/>
              <a:ea typeface="Comic Sans MS"/>
              <a:cs typeface="Comic Sans MS"/>
              <a:sym typeface="Comic Sans MS"/>
            </a:endParaRPr>
          </a:p>
          <a:p>
            <a:pPr indent="0" lvl="0" marL="0" rtl="0" algn="l">
              <a:spcBef>
                <a:spcPts val="1600"/>
              </a:spcBef>
              <a:spcAft>
                <a:spcPts val="1600"/>
              </a:spcAft>
              <a:buNone/>
            </a:pPr>
            <a:r>
              <a:t/>
            </a:r>
            <a:endParaRPr sz="3000">
              <a:latin typeface="Comic Sans MS"/>
              <a:ea typeface="Comic Sans MS"/>
              <a:cs typeface="Comic Sans MS"/>
              <a:sym typeface="Comic Sans MS"/>
            </a:endParaRP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5" name="Shape 915"/>
        <p:cNvGrpSpPr/>
        <p:nvPr/>
      </p:nvGrpSpPr>
      <p:grpSpPr>
        <a:xfrm>
          <a:off x="0" y="0"/>
          <a:ext cx="0" cy="0"/>
          <a:chOff x="0" y="0"/>
          <a:chExt cx="0" cy="0"/>
        </a:xfrm>
      </p:grpSpPr>
      <p:sp>
        <p:nvSpPr>
          <p:cNvPr id="916" name="Google Shape;916;p155"/>
          <p:cNvSpPr txBox="1"/>
          <p:nvPr>
            <p:ph idx="1" type="body"/>
          </p:nvPr>
        </p:nvSpPr>
        <p:spPr>
          <a:xfrm>
            <a:off x="311700" y="176250"/>
            <a:ext cx="8520600" cy="404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accent1"/>
                </a:solidFill>
              </a:rPr>
              <a:t>What is a Class?</a:t>
            </a:r>
            <a:endParaRPr b="1" sz="2400">
              <a:solidFill>
                <a:schemeClr val="accent1"/>
              </a:solidFill>
            </a:endParaRPr>
          </a:p>
          <a:p>
            <a:pPr indent="0" lvl="0" marL="0" rtl="0" algn="l">
              <a:spcBef>
                <a:spcPts val="1600"/>
              </a:spcBef>
              <a:spcAft>
                <a:spcPts val="0"/>
              </a:spcAft>
              <a:buNone/>
            </a:pPr>
            <a:r>
              <a:rPr b="1" lang="en">
                <a:solidFill>
                  <a:srgbClr val="000000"/>
                </a:solidFill>
              </a:rPr>
              <a:t>-	A Class is a model</a:t>
            </a:r>
            <a:endParaRPr b="1">
              <a:solidFill>
                <a:srgbClr val="000000"/>
              </a:solidFill>
            </a:endParaRPr>
          </a:p>
          <a:p>
            <a:pPr indent="0" lvl="0" marL="0" rtl="0" algn="l">
              <a:spcBef>
                <a:spcPts val="1600"/>
              </a:spcBef>
              <a:spcAft>
                <a:spcPts val="0"/>
              </a:spcAft>
              <a:buNone/>
            </a:pPr>
            <a:r>
              <a:rPr b="1" lang="en">
                <a:solidFill>
                  <a:srgbClr val="000000"/>
                </a:solidFill>
              </a:rPr>
              <a:t>-	A class is a blueprint(map) of anything</a:t>
            </a:r>
            <a:endParaRPr b="1">
              <a:solidFill>
                <a:srgbClr val="000000"/>
              </a:solidFill>
            </a:endParaRPr>
          </a:p>
          <a:p>
            <a:pPr indent="0" lvl="0" marL="0" rtl="0" algn="l">
              <a:spcBef>
                <a:spcPts val="1600"/>
              </a:spcBef>
              <a:spcAft>
                <a:spcPts val="0"/>
              </a:spcAft>
              <a:buNone/>
            </a:pPr>
            <a:r>
              <a:rPr b="1" lang="en">
                <a:solidFill>
                  <a:srgbClr val="000000"/>
                </a:solidFill>
              </a:rPr>
              <a:t>-	A class is a template</a:t>
            </a:r>
            <a:endParaRPr b="1">
              <a:solidFill>
                <a:srgbClr val="000000"/>
              </a:solidFill>
            </a:endParaRPr>
          </a:p>
          <a:p>
            <a:pPr indent="0" lvl="0" marL="0" rtl="0" algn="l">
              <a:spcBef>
                <a:spcPts val="1600"/>
              </a:spcBef>
              <a:spcAft>
                <a:spcPts val="0"/>
              </a:spcAft>
              <a:buNone/>
            </a:pPr>
            <a:r>
              <a:rPr b="1" lang="en">
                <a:solidFill>
                  <a:srgbClr val="000000"/>
                </a:solidFill>
              </a:rPr>
              <a:t>-	A class may also br defined as something that can be followed to       </a:t>
            </a:r>
            <a:endParaRPr b="1">
              <a:solidFill>
                <a:srgbClr val="000000"/>
              </a:solidFill>
            </a:endParaRPr>
          </a:p>
          <a:p>
            <a:pPr indent="0" lvl="0" marL="0" rtl="0" algn="l">
              <a:spcBef>
                <a:spcPts val="1600"/>
              </a:spcBef>
              <a:spcAft>
                <a:spcPts val="0"/>
              </a:spcAft>
              <a:buNone/>
            </a:pPr>
            <a:r>
              <a:rPr b="1" lang="en">
                <a:solidFill>
                  <a:srgbClr val="000000"/>
                </a:solidFill>
              </a:rPr>
              <a:t>        create objects and nstances</a:t>
            </a:r>
            <a:endParaRPr b="1">
              <a:solidFill>
                <a:srgbClr val="000000"/>
              </a:solidFill>
            </a:endParaRPr>
          </a:p>
          <a:p>
            <a:pPr indent="0" lvl="0" marL="0" rtl="0" algn="l">
              <a:spcBef>
                <a:spcPts val="1600"/>
              </a:spcBef>
              <a:spcAft>
                <a:spcPts val="0"/>
              </a:spcAft>
              <a:buNone/>
            </a:pPr>
            <a:r>
              <a:t/>
            </a:r>
            <a:endParaRPr b="1">
              <a:solidFill>
                <a:srgbClr val="000000"/>
              </a:solidFill>
            </a:endParaRPr>
          </a:p>
          <a:p>
            <a:pPr indent="0" lvl="0" marL="0" rtl="0" algn="l">
              <a:spcBef>
                <a:spcPts val="1600"/>
              </a:spcBef>
              <a:spcAft>
                <a:spcPts val="0"/>
              </a:spcAft>
              <a:buNone/>
            </a:pPr>
            <a:r>
              <a:t/>
            </a:r>
            <a:endParaRPr b="1">
              <a:solidFill>
                <a:srgbClr val="000000"/>
              </a:solidFill>
            </a:endParaRPr>
          </a:p>
          <a:p>
            <a:pPr indent="0" lvl="0" marL="0" rtl="0" algn="l">
              <a:spcBef>
                <a:spcPts val="1600"/>
              </a:spcBef>
              <a:spcAft>
                <a:spcPts val="1600"/>
              </a:spcAft>
              <a:buNone/>
            </a:pPr>
            <a:r>
              <a:t/>
            </a:r>
            <a:endParaRPr/>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0" name="Shape 920"/>
        <p:cNvGrpSpPr/>
        <p:nvPr/>
      </p:nvGrpSpPr>
      <p:grpSpPr>
        <a:xfrm>
          <a:off x="0" y="0"/>
          <a:ext cx="0" cy="0"/>
          <a:chOff x="0" y="0"/>
          <a:chExt cx="0" cy="0"/>
        </a:xfrm>
      </p:grpSpPr>
      <p:sp>
        <p:nvSpPr>
          <p:cNvPr id="921" name="Google Shape;921;p156"/>
          <p:cNvSpPr txBox="1"/>
          <p:nvPr>
            <p:ph idx="1" type="body"/>
          </p:nvPr>
        </p:nvSpPr>
        <p:spPr>
          <a:xfrm>
            <a:off x="311700" y="134875"/>
            <a:ext cx="8520600" cy="9540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sz="6000">
                <a:solidFill>
                  <a:schemeClr val="accent1"/>
                </a:solidFill>
                <a:latin typeface="PT Sans Narrow"/>
                <a:ea typeface="PT Sans Narrow"/>
                <a:cs typeface="PT Sans Narrow"/>
                <a:sym typeface="PT Sans Narrow"/>
              </a:rPr>
              <a:t>Objects</a:t>
            </a:r>
            <a:endParaRPr b="1" sz="6000">
              <a:solidFill>
                <a:schemeClr val="accent1"/>
              </a:solidFill>
              <a:latin typeface="PT Sans Narrow"/>
              <a:ea typeface="PT Sans Narrow"/>
              <a:cs typeface="PT Sans Narrow"/>
              <a:sym typeface="PT Sans Narrow"/>
            </a:endParaRPr>
          </a:p>
          <a:p>
            <a:pPr indent="0" lvl="0" marL="0" rtl="0" algn="ctr">
              <a:lnSpc>
                <a:spcPct val="100000"/>
              </a:lnSpc>
              <a:spcBef>
                <a:spcPts val="0"/>
              </a:spcBef>
              <a:spcAft>
                <a:spcPts val="0"/>
              </a:spcAft>
              <a:buNone/>
            </a:pPr>
            <a:r>
              <a:t/>
            </a:r>
            <a:endParaRPr b="1" sz="6000">
              <a:solidFill>
                <a:schemeClr val="accent1"/>
              </a:solidFill>
              <a:latin typeface="PT Sans Narrow"/>
              <a:ea typeface="PT Sans Narrow"/>
              <a:cs typeface="PT Sans Narrow"/>
              <a:sym typeface="PT Sans Narrow"/>
            </a:endParaRPr>
          </a:p>
        </p:txBody>
      </p:sp>
      <p:pic>
        <p:nvPicPr>
          <p:cNvPr id="922" name="Google Shape;922;p156"/>
          <p:cNvPicPr preferRelativeResize="0"/>
          <p:nvPr/>
        </p:nvPicPr>
        <p:blipFill rotWithShape="1">
          <a:blip r:embed="rId3">
            <a:alphaModFix/>
          </a:blip>
          <a:srcRect b="10760" l="0" r="0" t="7097"/>
          <a:stretch/>
        </p:blipFill>
        <p:spPr>
          <a:xfrm>
            <a:off x="1498975" y="1206550"/>
            <a:ext cx="5937050" cy="3657700"/>
          </a:xfrm>
          <a:prstGeom prst="rect">
            <a:avLst/>
          </a:prstGeom>
          <a:noFill/>
          <a:ln>
            <a:noFill/>
          </a:ln>
        </p:spPr>
      </p:pic>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6" name="Shape 926"/>
        <p:cNvGrpSpPr/>
        <p:nvPr/>
      </p:nvGrpSpPr>
      <p:grpSpPr>
        <a:xfrm>
          <a:off x="0" y="0"/>
          <a:ext cx="0" cy="0"/>
          <a:chOff x="0" y="0"/>
          <a:chExt cx="0" cy="0"/>
        </a:xfrm>
      </p:grpSpPr>
      <p:pic>
        <p:nvPicPr>
          <p:cNvPr id="927" name="Google Shape;927;p157"/>
          <p:cNvPicPr preferRelativeResize="0"/>
          <p:nvPr/>
        </p:nvPicPr>
        <p:blipFill>
          <a:blip r:embed="rId3">
            <a:alphaModFix/>
          </a:blip>
          <a:stretch>
            <a:fillRect/>
          </a:stretch>
        </p:blipFill>
        <p:spPr>
          <a:xfrm>
            <a:off x="429700" y="283525"/>
            <a:ext cx="7636050" cy="4264850"/>
          </a:xfrm>
          <a:prstGeom prst="rect">
            <a:avLst/>
          </a:prstGeom>
          <a:noFill/>
          <a:ln>
            <a:noFill/>
          </a:ln>
        </p:spPr>
      </p:pic>
      <p:sp>
        <p:nvSpPr>
          <p:cNvPr id="928" name="Google Shape;928;p157"/>
          <p:cNvSpPr txBox="1"/>
          <p:nvPr/>
        </p:nvSpPr>
        <p:spPr>
          <a:xfrm>
            <a:off x="1510500" y="546900"/>
            <a:ext cx="1848900" cy="7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-Car has a Color</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-Car has make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-Car has model</a:t>
            </a:r>
            <a:endParaRPr>
              <a:latin typeface="Open Sans"/>
              <a:ea typeface="Open Sans"/>
              <a:cs typeface="Open Sans"/>
              <a:sym typeface="Open Sans"/>
            </a:endParaRPr>
          </a:p>
        </p:txBody>
      </p:sp>
      <p:sp>
        <p:nvSpPr>
          <p:cNvPr id="929" name="Google Shape;929;p157"/>
          <p:cNvSpPr txBox="1"/>
          <p:nvPr/>
        </p:nvSpPr>
        <p:spPr>
          <a:xfrm>
            <a:off x="429700" y="1504075"/>
            <a:ext cx="2239800" cy="7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-Car obj also has a color</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-Car obj also has make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-Car obj also has model</a:t>
            </a:r>
            <a:endParaRPr>
              <a:latin typeface="Open Sans"/>
              <a:ea typeface="Open Sans"/>
              <a:cs typeface="Open Sans"/>
              <a:sym typeface="Open Sans"/>
            </a:endParaRPr>
          </a:p>
        </p:txBody>
      </p: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3" name="Shape 933"/>
        <p:cNvGrpSpPr/>
        <p:nvPr/>
      </p:nvGrpSpPr>
      <p:grpSpPr>
        <a:xfrm>
          <a:off x="0" y="0"/>
          <a:ext cx="0" cy="0"/>
          <a:chOff x="0" y="0"/>
          <a:chExt cx="0" cy="0"/>
        </a:xfrm>
      </p:grpSpPr>
      <p:sp>
        <p:nvSpPr>
          <p:cNvPr id="934" name="Google Shape;934;p158"/>
          <p:cNvSpPr txBox="1"/>
          <p:nvPr>
            <p:ph type="title"/>
          </p:nvPr>
        </p:nvSpPr>
        <p:spPr>
          <a:xfrm>
            <a:off x="520200" y="279625"/>
            <a:ext cx="8520600" cy="397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chemeClr val="accent1"/>
                </a:solidFill>
              </a:rPr>
              <a:t>Writing a Class</a:t>
            </a:r>
            <a:endParaRPr sz="3600">
              <a:solidFill>
                <a:schemeClr val="accent1"/>
              </a:solidFill>
            </a:endParaRPr>
          </a:p>
          <a:p>
            <a:pPr indent="0" lvl="0" marL="0" rtl="0" algn="ctr">
              <a:spcBef>
                <a:spcPts val="0"/>
              </a:spcBef>
              <a:spcAft>
                <a:spcPts val="0"/>
              </a:spcAft>
              <a:buNone/>
            </a:pPr>
            <a:r>
              <a:t/>
            </a:r>
            <a:endParaRPr sz="3600">
              <a:solidFill>
                <a:schemeClr val="accent1"/>
              </a:solidFill>
            </a:endParaRPr>
          </a:p>
          <a:p>
            <a:pPr indent="0" lvl="0" marL="0" rtl="0" algn="l">
              <a:spcBef>
                <a:spcPts val="0"/>
              </a:spcBef>
              <a:spcAft>
                <a:spcPts val="0"/>
              </a:spcAft>
              <a:buNone/>
            </a:pPr>
            <a:r>
              <a:rPr lang="en" sz="1800">
                <a:solidFill>
                  <a:srgbClr val="434343"/>
                </a:solidFill>
              </a:rPr>
              <a:t>Python uses a keyword “class” to define a class</a:t>
            </a:r>
            <a:endParaRPr sz="1800">
              <a:solidFill>
                <a:srgbClr val="434343"/>
              </a:solidFill>
            </a:endParaRPr>
          </a:p>
          <a:p>
            <a:pPr indent="0" lvl="0" marL="0" rtl="0" algn="l">
              <a:spcBef>
                <a:spcPts val="0"/>
              </a:spcBef>
              <a:spcAft>
                <a:spcPts val="0"/>
              </a:spcAft>
              <a:buNone/>
            </a:pPr>
            <a:r>
              <a:t/>
            </a:r>
            <a:endParaRPr sz="1800">
              <a:solidFill>
                <a:srgbClr val="434343"/>
              </a:solidFill>
            </a:endParaRPr>
          </a:p>
          <a:p>
            <a:pPr indent="0" lvl="0" marL="0" rtl="0" algn="l">
              <a:spcBef>
                <a:spcPts val="0"/>
              </a:spcBef>
              <a:spcAft>
                <a:spcPts val="0"/>
              </a:spcAft>
              <a:buNone/>
            </a:pPr>
            <a:r>
              <a:rPr lang="en" sz="1800">
                <a:solidFill>
                  <a:srgbClr val="434343"/>
                </a:solidFill>
              </a:rPr>
              <a:t>Class Car():</a:t>
            </a:r>
            <a:endParaRPr sz="1800">
              <a:solidFill>
                <a:srgbClr val="434343"/>
              </a:solidFill>
            </a:endParaRPr>
          </a:p>
          <a:p>
            <a:pPr indent="457200" lvl="0" marL="0" rtl="0" algn="l">
              <a:spcBef>
                <a:spcPts val="0"/>
              </a:spcBef>
              <a:spcAft>
                <a:spcPts val="0"/>
              </a:spcAft>
              <a:buNone/>
            </a:pPr>
            <a:r>
              <a:rPr lang="en" sz="1800">
                <a:solidFill>
                  <a:srgbClr val="434343"/>
                </a:solidFill>
              </a:rPr>
              <a:t># body of class Car</a:t>
            </a:r>
            <a:endParaRPr sz="1800">
              <a:solidFill>
                <a:srgbClr val="434343"/>
              </a:solidFill>
            </a:endParaRPr>
          </a:p>
          <a:p>
            <a:pPr indent="0" lvl="0" marL="0" rtl="0" algn="l">
              <a:spcBef>
                <a:spcPts val="0"/>
              </a:spcBef>
              <a:spcAft>
                <a:spcPts val="0"/>
              </a:spcAft>
              <a:buNone/>
            </a:pPr>
            <a:r>
              <a:rPr lang="en" sz="1800">
                <a:solidFill>
                  <a:srgbClr val="434343"/>
                </a:solidFill>
              </a:rPr>
              <a:t> </a:t>
            </a:r>
            <a:endParaRPr sz="1800">
              <a:solidFill>
                <a:srgbClr val="434343"/>
              </a:solidFill>
            </a:endParaRPr>
          </a:p>
        </p:txBody>
      </p:sp>
      <p:sp>
        <p:nvSpPr>
          <p:cNvPr id="935" name="Google Shape;935;p158"/>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t/>
            </a:r>
            <a:endParaRPr/>
          </a:p>
        </p:txBody>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9" name="Shape 939"/>
        <p:cNvGrpSpPr/>
        <p:nvPr/>
      </p:nvGrpSpPr>
      <p:grpSpPr>
        <a:xfrm>
          <a:off x="0" y="0"/>
          <a:ext cx="0" cy="0"/>
          <a:chOff x="0" y="0"/>
          <a:chExt cx="0" cy="0"/>
        </a:xfrm>
      </p:grpSpPr>
      <p:sp>
        <p:nvSpPr>
          <p:cNvPr id="940" name="Google Shape;940;p159"/>
          <p:cNvSpPr txBox="1"/>
          <p:nvPr>
            <p:ph type="title"/>
          </p:nvPr>
        </p:nvSpPr>
        <p:spPr>
          <a:xfrm>
            <a:off x="311700" y="155450"/>
            <a:ext cx="8520600" cy="80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accent1"/>
                </a:solidFill>
              </a:rPr>
              <a:t>What actually class holds??</a:t>
            </a:r>
            <a:endParaRPr sz="3000">
              <a:solidFill>
                <a:schemeClr val="accent1"/>
              </a:solidFill>
            </a:endParaRPr>
          </a:p>
        </p:txBody>
      </p:sp>
      <p:sp>
        <p:nvSpPr>
          <p:cNvPr id="941" name="Google Shape;941;p159"/>
          <p:cNvSpPr txBox="1"/>
          <p:nvPr>
            <p:ph idx="1" type="body"/>
          </p:nvPr>
        </p:nvSpPr>
        <p:spPr>
          <a:xfrm>
            <a:off x="179450" y="879450"/>
            <a:ext cx="8520600" cy="396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434343"/>
                </a:solidFill>
              </a:rPr>
              <a:t>A class may hold attributes (variables)</a:t>
            </a:r>
            <a:endParaRPr sz="2400">
              <a:solidFill>
                <a:srgbClr val="434343"/>
              </a:solidFill>
            </a:endParaRPr>
          </a:p>
          <a:p>
            <a:pPr indent="0" lvl="0" marL="0" rtl="0" algn="l">
              <a:spcBef>
                <a:spcPts val="1600"/>
              </a:spcBef>
              <a:spcAft>
                <a:spcPts val="0"/>
              </a:spcAft>
              <a:buNone/>
            </a:pPr>
            <a:r>
              <a:rPr lang="en" sz="2400">
                <a:solidFill>
                  <a:srgbClr val="434343"/>
                </a:solidFill>
              </a:rPr>
              <a:t>A class may hold behaviours (functions)</a:t>
            </a:r>
            <a:endParaRPr sz="2400">
              <a:solidFill>
                <a:srgbClr val="434343"/>
              </a:solidFill>
            </a:endParaRPr>
          </a:p>
          <a:p>
            <a:pPr indent="0" lvl="0" marL="0" rtl="0" algn="l">
              <a:spcBef>
                <a:spcPts val="1600"/>
              </a:spcBef>
              <a:spcAft>
                <a:spcPts val="0"/>
              </a:spcAft>
              <a:buNone/>
            </a:pPr>
            <a:r>
              <a:rPr lang="en" sz="2400">
                <a:solidFill>
                  <a:srgbClr val="434343"/>
                </a:solidFill>
              </a:rPr>
              <a:t>Example:</a:t>
            </a:r>
            <a:endParaRPr sz="2400">
              <a:solidFill>
                <a:srgbClr val="434343"/>
              </a:solidFill>
            </a:endParaRPr>
          </a:p>
          <a:p>
            <a:pPr indent="0" lvl="0" marL="0" rtl="0" algn="l">
              <a:spcBef>
                <a:spcPts val="1600"/>
              </a:spcBef>
              <a:spcAft>
                <a:spcPts val="0"/>
              </a:spcAft>
              <a:buNone/>
            </a:pPr>
            <a:r>
              <a:rPr lang="en" sz="2400">
                <a:solidFill>
                  <a:srgbClr val="434343"/>
                </a:solidFill>
              </a:rPr>
              <a:t>A car’s colour, model, and seating capacity are attributes of car. </a:t>
            </a:r>
            <a:endParaRPr sz="2400">
              <a:solidFill>
                <a:srgbClr val="434343"/>
              </a:solidFill>
            </a:endParaRPr>
          </a:p>
          <a:p>
            <a:pPr indent="0" lvl="0" marL="0" rtl="0" algn="l">
              <a:spcBef>
                <a:spcPts val="1600"/>
              </a:spcBef>
              <a:spcAft>
                <a:spcPts val="0"/>
              </a:spcAft>
              <a:buNone/>
            </a:pPr>
            <a:r>
              <a:rPr lang="en" sz="2400">
                <a:solidFill>
                  <a:srgbClr val="434343"/>
                </a:solidFill>
              </a:rPr>
              <a:t>A car can run, stop, speed_up, speed_down are behaviours of car</a:t>
            </a:r>
            <a:endParaRPr sz="2400">
              <a:solidFill>
                <a:srgbClr val="434343"/>
              </a:solidFill>
            </a:endParaRPr>
          </a:p>
          <a:p>
            <a:pPr indent="0" lvl="0" marL="0" rtl="0" algn="l">
              <a:spcBef>
                <a:spcPts val="1600"/>
              </a:spcBef>
              <a:spcAft>
                <a:spcPts val="0"/>
              </a:spcAft>
              <a:buNone/>
            </a:pPr>
            <a:r>
              <a:t/>
            </a:r>
            <a:endParaRPr sz="2400">
              <a:solidFill>
                <a:srgbClr val="434343"/>
              </a:solidFill>
            </a:endParaRPr>
          </a:p>
          <a:p>
            <a:pPr indent="0" lvl="0" marL="0" rtl="0" algn="l">
              <a:spcBef>
                <a:spcPts val="1600"/>
              </a:spcBef>
              <a:spcAft>
                <a:spcPts val="0"/>
              </a:spcAft>
              <a:buNone/>
            </a:pPr>
            <a:r>
              <a:t/>
            </a:r>
            <a:endParaRPr sz="2400">
              <a:solidFill>
                <a:srgbClr val="434343"/>
              </a:solidFill>
            </a:endParaRPr>
          </a:p>
          <a:p>
            <a:pPr indent="0" lvl="0" marL="0" rtl="0" algn="l">
              <a:spcBef>
                <a:spcPts val="1600"/>
              </a:spcBef>
              <a:spcAft>
                <a:spcPts val="1600"/>
              </a:spcAft>
              <a:buNone/>
            </a:pPr>
            <a:r>
              <a:t/>
            </a:r>
            <a:endParaRPr sz="2400">
              <a:solidFill>
                <a:srgbClr val="434343"/>
              </a:solidFill>
            </a:endParaRPr>
          </a:p>
        </p:txBody>
      </p:sp>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5" name="Shape 945"/>
        <p:cNvGrpSpPr/>
        <p:nvPr/>
      </p:nvGrpSpPr>
      <p:grpSpPr>
        <a:xfrm>
          <a:off x="0" y="0"/>
          <a:ext cx="0" cy="0"/>
          <a:chOff x="0" y="0"/>
          <a:chExt cx="0" cy="0"/>
        </a:xfrm>
      </p:grpSpPr>
      <p:sp>
        <p:nvSpPr>
          <p:cNvPr id="946" name="Google Shape;946;p160"/>
          <p:cNvSpPr txBox="1"/>
          <p:nvPr>
            <p:ph type="title"/>
          </p:nvPr>
        </p:nvSpPr>
        <p:spPr>
          <a:xfrm>
            <a:off x="311700" y="1304850"/>
            <a:ext cx="85206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DEMO</a:t>
            </a:r>
            <a:endParaRPr/>
          </a:p>
        </p:txBody>
      </p:sp>
      <p:sp>
        <p:nvSpPr>
          <p:cNvPr id="947" name="Google Shape;947;p160"/>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t/>
            </a:r>
            <a:endParaRPr/>
          </a:p>
        </p:txBody>
      </p:sp>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1" name="Shape 951"/>
        <p:cNvGrpSpPr/>
        <p:nvPr/>
      </p:nvGrpSpPr>
      <p:grpSpPr>
        <a:xfrm>
          <a:off x="0" y="0"/>
          <a:ext cx="0" cy="0"/>
          <a:chOff x="0" y="0"/>
          <a:chExt cx="0" cy="0"/>
        </a:xfrm>
      </p:grpSpPr>
      <p:sp>
        <p:nvSpPr>
          <p:cNvPr id="952" name="Google Shape;952;p161"/>
          <p:cNvSpPr txBox="1"/>
          <p:nvPr>
            <p:ph type="title"/>
          </p:nvPr>
        </p:nvSpPr>
        <p:spPr>
          <a:xfrm>
            <a:off x="311700" y="364150"/>
            <a:ext cx="85206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solidFill>
                  <a:schemeClr val="accent1"/>
                </a:solidFill>
              </a:rPr>
              <a:t>Classes: Creating an instance</a:t>
            </a:r>
            <a:endParaRPr sz="4800">
              <a:solidFill>
                <a:schemeClr val="accent1"/>
              </a:solidFill>
            </a:endParaRPr>
          </a:p>
        </p:txBody>
      </p:sp>
      <p:sp>
        <p:nvSpPr>
          <p:cNvPr id="953" name="Google Shape;953;p161"/>
          <p:cNvSpPr txBox="1"/>
          <p:nvPr>
            <p:ph idx="1" type="body"/>
          </p:nvPr>
        </p:nvSpPr>
        <p:spPr>
          <a:xfrm>
            <a:off x="68925" y="1902550"/>
            <a:ext cx="8520600" cy="1071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rgbClr val="434343"/>
                </a:solidFill>
                <a:highlight>
                  <a:srgbClr val="FFFFFF"/>
                </a:highlight>
              </a:rPr>
              <a:t>Almost everything in Python is an object, with its properties and methods.</a:t>
            </a:r>
            <a:endParaRPr b="1" sz="2400">
              <a:solidFill>
                <a:srgbClr val="434343"/>
              </a:solidFill>
              <a:highlight>
                <a:srgbClr val="FFFFFF"/>
              </a:highlight>
            </a:endParaRPr>
          </a:p>
          <a:p>
            <a:pPr indent="0" lvl="0" marL="0" rtl="0" algn="ctr">
              <a:spcBef>
                <a:spcPts val="1600"/>
              </a:spcBef>
              <a:spcAft>
                <a:spcPts val="1600"/>
              </a:spcAft>
              <a:buNone/>
            </a:pPr>
            <a:r>
              <a:rPr b="1" lang="en" sz="2400">
                <a:solidFill>
                  <a:srgbClr val="434343"/>
                </a:solidFill>
                <a:highlight>
                  <a:srgbClr val="FFFFFF"/>
                </a:highlight>
              </a:rPr>
              <a:t>Objects are made following its class means if an objects belongs to a class it must have been following the requirements set by the class</a:t>
            </a:r>
            <a:endParaRPr b="1" sz="2400">
              <a:solidFill>
                <a:srgbClr val="434343"/>
              </a:solidFill>
              <a:highlight>
                <a:srgbClr val="FFFFFF"/>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11700" y="965325"/>
            <a:ext cx="85206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t>print(123)</a:t>
            </a:r>
            <a:endParaRPr sz="4800"/>
          </a:p>
        </p:txBody>
      </p:sp>
      <p:sp>
        <p:nvSpPr>
          <p:cNvPr id="152" name="Google Shape;152;p27"/>
          <p:cNvSpPr txBox="1"/>
          <p:nvPr>
            <p:ph type="title"/>
          </p:nvPr>
        </p:nvSpPr>
        <p:spPr>
          <a:xfrm>
            <a:off x="311700" y="2639775"/>
            <a:ext cx="85206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solidFill>
                  <a:schemeClr val="accent1"/>
                </a:solidFill>
              </a:rPr>
              <a:t>Outputs: 123</a:t>
            </a:r>
            <a:endParaRPr sz="4800">
              <a:solidFill>
                <a:schemeClr val="accent1"/>
              </a:solidFill>
            </a:endParaRPr>
          </a:p>
        </p:txBody>
      </p:sp>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7" name="Shape 957"/>
        <p:cNvGrpSpPr/>
        <p:nvPr/>
      </p:nvGrpSpPr>
      <p:grpSpPr>
        <a:xfrm>
          <a:off x="0" y="0"/>
          <a:ext cx="0" cy="0"/>
          <a:chOff x="0" y="0"/>
          <a:chExt cx="0" cy="0"/>
        </a:xfrm>
      </p:grpSpPr>
      <p:sp>
        <p:nvSpPr>
          <p:cNvPr id="958" name="Google Shape;958;p162"/>
          <p:cNvSpPr txBox="1"/>
          <p:nvPr>
            <p:ph type="title"/>
          </p:nvPr>
        </p:nvSpPr>
        <p:spPr>
          <a:xfrm>
            <a:off x="238225" y="217350"/>
            <a:ext cx="6433500" cy="101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chemeClr val="accent1"/>
                </a:solidFill>
              </a:rPr>
              <a:t>Classes: Creating an instance</a:t>
            </a:r>
            <a:endParaRPr/>
          </a:p>
        </p:txBody>
      </p:sp>
      <p:sp>
        <p:nvSpPr>
          <p:cNvPr id="959" name="Google Shape;959;p162"/>
          <p:cNvSpPr txBox="1"/>
          <p:nvPr>
            <p:ph idx="1" type="body"/>
          </p:nvPr>
        </p:nvSpPr>
        <p:spPr>
          <a:xfrm>
            <a:off x="311700" y="1305625"/>
            <a:ext cx="8520600" cy="374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434343"/>
                </a:solidFill>
              </a:rPr>
              <a:t>class Car():</a:t>
            </a:r>
            <a:endParaRPr b="1">
              <a:solidFill>
                <a:srgbClr val="434343"/>
              </a:solidFill>
            </a:endParaRPr>
          </a:p>
          <a:p>
            <a:pPr indent="0" lvl="0" marL="0" rtl="0" algn="l">
              <a:spcBef>
                <a:spcPts val="1600"/>
              </a:spcBef>
              <a:spcAft>
                <a:spcPts val="0"/>
              </a:spcAft>
              <a:buNone/>
            </a:pPr>
            <a:r>
              <a:rPr b="1" lang="en">
                <a:solidFill>
                  <a:srgbClr val="434343"/>
                </a:solidFill>
              </a:rPr>
              <a:t>	# define a class body </a:t>
            </a:r>
            <a:endParaRPr b="1">
              <a:solidFill>
                <a:srgbClr val="434343"/>
              </a:solidFill>
            </a:endParaRPr>
          </a:p>
          <a:p>
            <a:pPr indent="0" lvl="0" marL="0" rtl="0" algn="l">
              <a:spcBef>
                <a:spcPts val="1600"/>
              </a:spcBef>
              <a:spcAft>
                <a:spcPts val="0"/>
              </a:spcAft>
              <a:buNone/>
            </a:pPr>
            <a:r>
              <a:rPr b="1" lang="en">
                <a:solidFill>
                  <a:srgbClr val="434343"/>
                </a:solidFill>
              </a:rPr>
              <a:t>		# attributes and behaviours </a:t>
            </a:r>
            <a:endParaRPr b="1">
              <a:solidFill>
                <a:srgbClr val="434343"/>
              </a:solidFill>
            </a:endParaRPr>
          </a:p>
          <a:p>
            <a:pPr indent="0" lvl="0" marL="0" rtl="0" algn="l">
              <a:spcBef>
                <a:spcPts val="1600"/>
              </a:spcBef>
              <a:spcAft>
                <a:spcPts val="0"/>
              </a:spcAft>
              <a:buNone/>
            </a:pPr>
            <a:r>
              <a:rPr b="1" lang="en">
                <a:solidFill>
                  <a:srgbClr val="434343"/>
                </a:solidFill>
              </a:rPr>
              <a:t># Creating abjects/instance of Car class</a:t>
            </a:r>
            <a:endParaRPr b="1">
              <a:solidFill>
                <a:srgbClr val="434343"/>
              </a:solidFill>
            </a:endParaRPr>
          </a:p>
          <a:p>
            <a:pPr indent="0" lvl="0" marL="0" rtl="0" algn="l">
              <a:spcBef>
                <a:spcPts val="1600"/>
              </a:spcBef>
              <a:spcAft>
                <a:spcPts val="0"/>
              </a:spcAft>
              <a:buNone/>
            </a:pPr>
            <a:r>
              <a:rPr b="1" lang="en">
                <a:solidFill>
                  <a:srgbClr val="434343"/>
                </a:solidFill>
              </a:rPr>
              <a:t>	car1 = Car()</a:t>
            </a:r>
            <a:endParaRPr b="1">
              <a:solidFill>
                <a:srgbClr val="434343"/>
              </a:solidFill>
            </a:endParaRPr>
          </a:p>
          <a:p>
            <a:pPr indent="0" lvl="0" marL="0" rtl="0" algn="l">
              <a:spcBef>
                <a:spcPts val="1600"/>
              </a:spcBef>
              <a:spcAft>
                <a:spcPts val="0"/>
              </a:spcAft>
              <a:buNone/>
            </a:pPr>
            <a:r>
              <a:rPr b="1" lang="en">
                <a:solidFill>
                  <a:srgbClr val="434343"/>
                </a:solidFill>
              </a:rPr>
              <a:t>	car2 = Car()</a:t>
            </a:r>
            <a:endParaRPr b="1">
              <a:solidFill>
                <a:srgbClr val="434343"/>
              </a:solidFill>
            </a:endParaRPr>
          </a:p>
          <a:p>
            <a:pPr indent="0" lvl="0" marL="0" rtl="0" algn="l">
              <a:spcBef>
                <a:spcPts val="1600"/>
              </a:spcBef>
              <a:spcAft>
                <a:spcPts val="0"/>
              </a:spcAft>
              <a:buNone/>
            </a:pPr>
            <a:r>
              <a:t/>
            </a:r>
            <a:endParaRPr b="1">
              <a:solidFill>
                <a:srgbClr val="434343"/>
              </a:solidFill>
            </a:endParaRPr>
          </a:p>
          <a:p>
            <a:pPr indent="0" lvl="0" marL="0" rtl="0" algn="l">
              <a:spcBef>
                <a:spcPts val="1600"/>
              </a:spcBef>
              <a:spcAft>
                <a:spcPts val="1600"/>
              </a:spcAft>
              <a:buNone/>
            </a:pPr>
            <a:r>
              <a:t/>
            </a:r>
            <a:endParaRPr b="1">
              <a:solidFill>
                <a:srgbClr val="434343"/>
              </a:solidFill>
            </a:endParaRPr>
          </a:p>
        </p:txBody>
      </p:sp>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3" name="Shape 963"/>
        <p:cNvGrpSpPr/>
        <p:nvPr/>
      </p:nvGrpSpPr>
      <p:grpSpPr>
        <a:xfrm>
          <a:off x="0" y="0"/>
          <a:ext cx="0" cy="0"/>
          <a:chOff x="0" y="0"/>
          <a:chExt cx="0" cy="0"/>
        </a:xfrm>
      </p:grpSpPr>
      <p:sp>
        <p:nvSpPr>
          <p:cNvPr id="964" name="Google Shape;964;p163"/>
          <p:cNvSpPr txBox="1"/>
          <p:nvPr>
            <p:ph type="title"/>
          </p:nvPr>
        </p:nvSpPr>
        <p:spPr>
          <a:xfrm>
            <a:off x="311700" y="1304850"/>
            <a:ext cx="85206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Demo</a:t>
            </a:r>
            <a:endParaRPr/>
          </a:p>
        </p:txBody>
      </p:sp>
      <p:sp>
        <p:nvSpPr>
          <p:cNvPr id="965" name="Google Shape;965;p163"/>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t/>
            </a:r>
            <a:endParaRPr/>
          </a:p>
        </p:txBody>
      </p:sp>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9" name="Shape 969"/>
        <p:cNvGrpSpPr/>
        <p:nvPr/>
      </p:nvGrpSpPr>
      <p:grpSpPr>
        <a:xfrm>
          <a:off x="0" y="0"/>
          <a:ext cx="0" cy="0"/>
          <a:chOff x="0" y="0"/>
          <a:chExt cx="0" cy="0"/>
        </a:xfrm>
      </p:grpSpPr>
      <p:sp>
        <p:nvSpPr>
          <p:cNvPr id="970" name="Google Shape;970;p164"/>
          <p:cNvSpPr txBox="1"/>
          <p:nvPr>
            <p:ph type="title"/>
          </p:nvPr>
        </p:nvSpPr>
        <p:spPr>
          <a:xfrm>
            <a:off x="311700" y="1304850"/>
            <a:ext cx="85206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chemeClr val="accent1"/>
                </a:solidFill>
              </a:rPr>
              <a:t>A complete example on classes &amp; objects</a:t>
            </a:r>
            <a:endParaRPr sz="3600">
              <a:solidFill>
                <a:schemeClr val="accent1"/>
              </a:solidFill>
            </a:endParaRPr>
          </a:p>
        </p:txBody>
      </p:sp>
      <p:sp>
        <p:nvSpPr>
          <p:cNvPr id="971" name="Google Shape;971;p164"/>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t/>
            </a:r>
            <a:endParaRPr/>
          </a:p>
        </p:txBody>
      </p:sp>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5" name="Shape 975"/>
        <p:cNvGrpSpPr/>
        <p:nvPr/>
      </p:nvGrpSpPr>
      <p:grpSpPr>
        <a:xfrm>
          <a:off x="0" y="0"/>
          <a:ext cx="0" cy="0"/>
          <a:chOff x="0" y="0"/>
          <a:chExt cx="0" cy="0"/>
        </a:xfrm>
      </p:grpSpPr>
      <p:sp>
        <p:nvSpPr>
          <p:cNvPr id="976" name="Google Shape;976;p165"/>
          <p:cNvSpPr txBox="1"/>
          <p:nvPr>
            <p:ph type="title"/>
          </p:nvPr>
        </p:nvSpPr>
        <p:spPr>
          <a:xfrm>
            <a:off x="311700" y="1304850"/>
            <a:ext cx="85206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Demo</a:t>
            </a:r>
            <a:endParaRPr/>
          </a:p>
        </p:txBody>
      </p:sp>
      <p:sp>
        <p:nvSpPr>
          <p:cNvPr id="977" name="Google Shape;977;p165"/>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t/>
            </a:r>
            <a:endParaRPr/>
          </a:p>
        </p:txBody>
      </p:sp>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1" name="Shape 981"/>
        <p:cNvGrpSpPr/>
        <p:nvPr/>
      </p:nvGrpSpPr>
      <p:grpSpPr>
        <a:xfrm>
          <a:off x="0" y="0"/>
          <a:ext cx="0" cy="0"/>
          <a:chOff x="0" y="0"/>
          <a:chExt cx="0" cy="0"/>
        </a:xfrm>
      </p:grpSpPr>
      <p:sp>
        <p:nvSpPr>
          <p:cNvPr id="982" name="Google Shape;982;p166"/>
          <p:cNvSpPr txBox="1"/>
          <p:nvPr>
            <p:ph type="title"/>
          </p:nvPr>
        </p:nvSpPr>
        <p:spPr>
          <a:xfrm>
            <a:off x="311700" y="628850"/>
            <a:ext cx="8520600" cy="93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solidFill>
                  <a:schemeClr val="accent1"/>
                </a:solidFill>
              </a:rPr>
              <a:t>Data Files </a:t>
            </a:r>
            <a:endParaRPr sz="4800">
              <a:solidFill>
                <a:schemeClr val="accent1"/>
              </a:solidFill>
            </a:endParaRPr>
          </a:p>
          <a:p>
            <a:pPr indent="0" lvl="0" marL="0" rtl="0" algn="ctr">
              <a:spcBef>
                <a:spcPts val="0"/>
              </a:spcBef>
              <a:spcAft>
                <a:spcPts val="0"/>
              </a:spcAft>
              <a:buNone/>
            </a:pPr>
            <a:r>
              <a:t/>
            </a:r>
            <a:endParaRPr sz="4800">
              <a:solidFill>
                <a:schemeClr val="accent1"/>
              </a:solidFill>
            </a:endParaRPr>
          </a:p>
        </p:txBody>
      </p:sp>
      <p:sp>
        <p:nvSpPr>
          <p:cNvPr id="983" name="Google Shape;983;p166"/>
          <p:cNvSpPr txBox="1"/>
          <p:nvPr>
            <p:ph idx="1" type="body"/>
          </p:nvPr>
        </p:nvSpPr>
        <p:spPr>
          <a:xfrm>
            <a:off x="311700" y="1173375"/>
            <a:ext cx="8520600" cy="381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a:t>
            </a:r>
            <a:r>
              <a:rPr lang="en" sz="2000">
                <a:solidFill>
                  <a:srgbClr val="434343"/>
                </a:solidFill>
              </a:rPr>
              <a:t>n all the coding so far in this book, none of the data has been preserved. We created variables, lists, dictionaries, and class instances that containedinformation, but as soon as the computer was turned off, all of it disappeared.</a:t>
            </a:r>
            <a:endParaRPr sz="2000">
              <a:solidFill>
                <a:srgbClr val="434343"/>
              </a:solidFill>
            </a:endParaRPr>
          </a:p>
          <a:p>
            <a:pPr indent="0" lvl="0" marL="0" rtl="0" algn="l">
              <a:spcBef>
                <a:spcPts val="1600"/>
              </a:spcBef>
              <a:spcAft>
                <a:spcPts val="0"/>
              </a:spcAft>
              <a:buNone/>
            </a:pPr>
            <a:r>
              <a:rPr lang="en" sz="2000">
                <a:solidFill>
                  <a:srgbClr val="434343"/>
                </a:solidFill>
              </a:rPr>
              <a:t>You know how to save a word processing document or spreadsheet, but how do you save data processed by Python?</a:t>
            </a:r>
            <a:endParaRPr sz="2000">
              <a:solidFill>
                <a:srgbClr val="434343"/>
              </a:solidFill>
            </a:endParaRPr>
          </a:p>
          <a:p>
            <a:pPr indent="0" lvl="0" marL="0" rtl="0" algn="ctr">
              <a:spcBef>
                <a:spcPts val="1600"/>
              </a:spcBef>
              <a:spcAft>
                <a:spcPts val="1600"/>
              </a:spcAft>
              <a:buNone/>
            </a:pPr>
            <a:r>
              <a:t/>
            </a:r>
            <a:endParaRPr/>
          </a:p>
        </p:txBody>
      </p:sp>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7" name="Shape 987"/>
        <p:cNvGrpSpPr/>
        <p:nvPr/>
      </p:nvGrpSpPr>
      <p:grpSpPr>
        <a:xfrm>
          <a:off x="0" y="0"/>
          <a:ext cx="0" cy="0"/>
          <a:chOff x="0" y="0"/>
          <a:chExt cx="0" cy="0"/>
        </a:xfrm>
      </p:grpSpPr>
      <p:sp>
        <p:nvSpPr>
          <p:cNvPr id="988" name="Google Shape;988;p167"/>
          <p:cNvSpPr txBox="1"/>
          <p:nvPr>
            <p:ph type="title"/>
          </p:nvPr>
        </p:nvSpPr>
        <p:spPr>
          <a:xfrm>
            <a:off x="146950" y="542650"/>
            <a:ext cx="8700000" cy="107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chemeClr val="accent1"/>
                </a:solidFill>
              </a:rPr>
              <a:t>Reading </a:t>
            </a:r>
            <a:r>
              <a:rPr lang="en" sz="3600">
                <a:solidFill>
                  <a:schemeClr val="accent1"/>
                </a:solidFill>
              </a:rPr>
              <a:t>Writing in an external file from python Code </a:t>
            </a:r>
            <a:endParaRPr sz="3600">
              <a:solidFill>
                <a:schemeClr val="accent1"/>
              </a:solidFill>
            </a:endParaRPr>
          </a:p>
        </p:txBody>
      </p:sp>
      <p:sp>
        <p:nvSpPr>
          <p:cNvPr id="989" name="Google Shape;989;p167"/>
          <p:cNvSpPr txBox="1"/>
          <p:nvPr>
            <p:ph idx="1" type="body"/>
          </p:nvPr>
        </p:nvSpPr>
        <p:spPr>
          <a:xfrm>
            <a:off x="561500" y="2113900"/>
            <a:ext cx="8520600" cy="270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434343"/>
                </a:solidFill>
              </a:rPr>
              <a:t>We can write in a text file by uisng a python function:</a:t>
            </a:r>
            <a:endParaRPr b="1" sz="2000">
              <a:solidFill>
                <a:srgbClr val="434343"/>
              </a:solidFill>
            </a:endParaRPr>
          </a:p>
          <a:p>
            <a:pPr indent="0" lvl="0" marL="0" rtl="0" algn="l">
              <a:spcBef>
                <a:spcPts val="1600"/>
              </a:spcBef>
              <a:spcAft>
                <a:spcPts val="0"/>
              </a:spcAft>
              <a:buNone/>
            </a:pPr>
            <a:r>
              <a:rPr b="1" lang="en" sz="2800">
                <a:solidFill>
                  <a:srgbClr val="351C75"/>
                </a:solidFill>
              </a:rPr>
              <a:t>With open(“file_name.txt”,</a:t>
            </a:r>
            <a:r>
              <a:rPr b="1" lang="en" sz="2800">
                <a:solidFill>
                  <a:srgbClr val="351C75"/>
                </a:solidFill>
              </a:rPr>
              <a:t>“</a:t>
            </a:r>
            <a:r>
              <a:rPr b="1" lang="en" sz="2800">
                <a:solidFill>
                  <a:srgbClr val="351C75"/>
                </a:solidFill>
              </a:rPr>
              <a:t>mode”)</a:t>
            </a:r>
            <a:endParaRPr b="1" sz="2800">
              <a:solidFill>
                <a:srgbClr val="351C75"/>
              </a:solidFill>
            </a:endParaRPr>
          </a:p>
          <a:p>
            <a:pPr indent="0" lvl="0" marL="0" rtl="0" algn="l">
              <a:spcBef>
                <a:spcPts val="1600"/>
              </a:spcBef>
              <a:spcAft>
                <a:spcPts val="0"/>
              </a:spcAft>
              <a:buNone/>
            </a:pPr>
            <a:r>
              <a:rPr b="1" lang="en" sz="2800">
                <a:solidFill>
                  <a:srgbClr val="434343"/>
                </a:solidFill>
              </a:rPr>
              <a:t>There are three modes:</a:t>
            </a:r>
            <a:endParaRPr b="1" sz="2800">
              <a:solidFill>
                <a:srgbClr val="434343"/>
              </a:solidFill>
            </a:endParaRPr>
          </a:p>
          <a:p>
            <a:pPr indent="0" lvl="0" marL="0" rtl="0" algn="l">
              <a:spcBef>
                <a:spcPts val="1600"/>
              </a:spcBef>
              <a:spcAft>
                <a:spcPts val="0"/>
              </a:spcAft>
              <a:buNone/>
            </a:pPr>
            <a:r>
              <a:rPr b="1" lang="en" sz="2800">
                <a:solidFill>
                  <a:srgbClr val="434343"/>
                </a:solidFill>
              </a:rPr>
              <a:t>Read, write, &amp; append</a:t>
            </a:r>
            <a:endParaRPr b="1" sz="2800">
              <a:solidFill>
                <a:srgbClr val="434343"/>
              </a:solidFill>
            </a:endParaRPr>
          </a:p>
          <a:p>
            <a:pPr indent="0" lvl="0" marL="0" rtl="0" algn="ctr">
              <a:spcBef>
                <a:spcPts val="1600"/>
              </a:spcBef>
              <a:spcAft>
                <a:spcPts val="0"/>
              </a:spcAft>
              <a:buNone/>
            </a:pPr>
            <a:r>
              <a:t/>
            </a:r>
            <a:endParaRPr b="1" sz="2000">
              <a:solidFill>
                <a:srgbClr val="FF0000"/>
              </a:solidFill>
            </a:endParaRPr>
          </a:p>
          <a:p>
            <a:pPr indent="0" lvl="0" marL="0" rtl="0" algn="ctr">
              <a:spcBef>
                <a:spcPts val="1600"/>
              </a:spcBef>
              <a:spcAft>
                <a:spcPts val="1600"/>
              </a:spcAft>
              <a:buNone/>
            </a:pPr>
            <a:r>
              <a:t/>
            </a:r>
            <a:endParaRPr b="1" sz="2000">
              <a:solidFill>
                <a:srgbClr val="434343"/>
              </a:solidFill>
            </a:endParaRPr>
          </a:p>
        </p:txBody>
      </p:sp>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3" name="Shape 993"/>
        <p:cNvGrpSpPr/>
        <p:nvPr/>
      </p:nvGrpSpPr>
      <p:grpSpPr>
        <a:xfrm>
          <a:off x="0" y="0"/>
          <a:ext cx="0" cy="0"/>
          <a:chOff x="0" y="0"/>
          <a:chExt cx="0" cy="0"/>
        </a:xfrm>
      </p:grpSpPr>
      <p:sp>
        <p:nvSpPr>
          <p:cNvPr id="994" name="Google Shape;994;p168"/>
          <p:cNvSpPr txBox="1"/>
          <p:nvPr>
            <p:ph type="title"/>
          </p:nvPr>
        </p:nvSpPr>
        <p:spPr>
          <a:xfrm>
            <a:off x="311700" y="232050"/>
            <a:ext cx="8520600" cy="107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solidFill>
                  <a:schemeClr val="accent1"/>
                </a:solidFill>
              </a:rPr>
              <a:t>Writing to a text File</a:t>
            </a:r>
            <a:endParaRPr sz="4800">
              <a:solidFill>
                <a:schemeClr val="accent1"/>
              </a:solidFill>
            </a:endParaRPr>
          </a:p>
        </p:txBody>
      </p:sp>
      <p:sp>
        <p:nvSpPr>
          <p:cNvPr id="995" name="Google Shape;995;p168"/>
          <p:cNvSpPr txBox="1"/>
          <p:nvPr>
            <p:ph idx="1" type="body"/>
          </p:nvPr>
        </p:nvSpPr>
        <p:spPr>
          <a:xfrm>
            <a:off x="238225" y="1303650"/>
            <a:ext cx="8520600" cy="155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rPr>
              <a:t>With open (“myFile.txt”, “w”) as file:</a:t>
            </a:r>
            <a:endParaRPr b="1" sz="2400">
              <a:solidFill>
                <a:srgbClr val="000000"/>
              </a:solidFill>
            </a:endParaRPr>
          </a:p>
          <a:p>
            <a:pPr indent="0" lvl="0" marL="0" rtl="0" algn="l">
              <a:spcBef>
                <a:spcPts val="1600"/>
              </a:spcBef>
              <a:spcAft>
                <a:spcPts val="0"/>
              </a:spcAft>
              <a:buNone/>
            </a:pPr>
            <a:r>
              <a:rPr b="1" lang="en" sz="2400">
                <a:solidFill>
                  <a:srgbClr val="000000"/>
                </a:solidFill>
              </a:rPr>
              <a:t>	file.write(“This is my file”)</a:t>
            </a:r>
            <a:endParaRPr b="1" sz="2400">
              <a:solidFill>
                <a:srgbClr val="000000"/>
              </a:solidFill>
            </a:endParaRPr>
          </a:p>
          <a:p>
            <a:pPr indent="0" lvl="0" marL="0" rtl="0" algn="l">
              <a:spcBef>
                <a:spcPts val="1600"/>
              </a:spcBef>
              <a:spcAft>
                <a:spcPts val="0"/>
              </a:spcAft>
              <a:buNone/>
            </a:pPr>
            <a:r>
              <a:t/>
            </a:r>
            <a:endParaRPr b="1" sz="2400">
              <a:solidFill>
                <a:srgbClr val="000000"/>
              </a:solidFill>
            </a:endParaRPr>
          </a:p>
          <a:p>
            <a:pPr indent="0" lvl="0" marL="0" rtl="0" algn="l">
              <a:spcBef>
                <a:spcPts val="1600"/>
              </a:spcBef>
              <a:spcAft>
                <a:spcPts val="1600"/>
              </a:spcAft>
              <a:buNone/>
            </a:pPr>
            <a:r>
              <a:rPr b="1" lang="en" sz="2400">
                <a:solidFill>
                  <a:schemeClr val="accent1"/>
                </a:solidFill>
              </a:rPr>
              <a:t>Note: If file does not exist ,“w” mode will create and write in it.</a:t>
            </a:r>
            <a:endParaRPr b="1" sz="2400">
              <a:solidFill>
                <a:schemeClr val="accent1"/>
              </a:solidFill>
            </a:endParaRPr>
          </a:p>
        </p:txBody>
      </p:sp>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9" name="Shape 999"/>
        <p:cNvGrpSpPr/>
        <p:nvPr/>
      </p:nvGrpSpPr>
      <p:grpSpPr>
        <a:xfrm>
          <a:off x="0" y="0"/>
          <a:ext cx="0" cy="0"/>
          <a:chOff x="0" y="0"/>
          <a:chExt cx="0" cy="0"/>
        </a:xfrm>
      </p:grpSpPr>
      <p:sp>
        <p:nvSpPr>
          <p:cNvPr id="1000" name="Google Shape;1000;p169"/>
          <p:cNvSpPr txBox="1"/>
          <p:nvPr>
            <p:ph type="title"/>
          </p:nvPr>
        </p:nvSpPr>
        <p:spPr>
          <a:xfrm>
            <a:off x="311700" y="1304850"/>
            <a:ext cx="85206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Demo</a:t>
            </a:r>
            <a:endParaRPr/>
          </a:p>
        </p:txBody>
      </p:sp>
      <p:sp>
        <p:nvSpPr>
          <p:cNvPr id="1001" name="Google Shape;1001;p169"/>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t/>
            </a:r>
            <a:endParaRPr/>
          </a:p>
        </p:txBody>
      </p:sp>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5" name="Shape 1005"/>
        <p:cNvGrpSpPr/>
        <p:nvPr/>
      </p:nvGrpSpPr>
      <p:grpSpPr>
        <a:xfrm>
          <a:off x="0" y="0"/>
          <a:ext cx="0" cy="0"/>
          <a:chOff x="0" y="0"/>
          <a:chExt cx="0" cy="0"/>
        </a:xfrm>
      </p:grpSpPr>
      <p:sp>
        <p:nvSpPr>
          <p:cNvPr id="1006" name="Google Shape;1006;p170"/>
          <p:cNvSpPr txBox="1"/>
          <p:nvPr>
            <p:ph type="title"/>
          </p:nvPr>
        </p:nvSpPr>
        <p:spPr>
          <a:xfrm>
            <a:off x="311700" y="232050"/>
            <a:ext cx="8520600" cy="107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solidFill>
                  <a:schemeClr val="accent1"/>
                </a:solidFill>
              </a:rPr>
              <a:t>Reading</a:t>
            </a:r>
            <a:r>
              <a:rPr lang="en" sz="4800">
                <a:solidFill>
                  <a:schemeClr val="accent1"/>
                </a:solidFill>
              </a:rPr>
              <a:t> from a text File</a:t>
            </a:r>
            <a:endParaRPr sz="4800">
              <a:solidFill>
                <a:schemeClr val="accent1"/>
              </a:solidFill>
            </a:endParaRPr>
          </a:p>
        </p:txBody>
      </p:sp>
      <p:sp>
        <p:nvSpPr>
          <p:cNvPr id="1007" name="Google Shape;1007;p170"/>
          <p:cNvSpPr txBox="1"/>
          <p:nvPr>
            <p:ph idx="1" type="body"/>
          </p:nvPr>
        </p:nvSpPr>
        <p:spPr>
          <a:xfrm>
            <a:off x="238225" y="1303650"/>
            <a:ext cx="8520600" cy="201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rPr>
              <a:t>With open (“myFile.txt”, “r”) as file:</a:t>
            </a:r>
            <a:endParaRPr b="1" sz="2400">
              <a:solidFill>
                <a:srgbClr val="000000"/>
              </a:solidFill>
            </a:endParaRPr>
          </a:p>
          <a:p>
            <a:pPr indent="0" lvl="0" marL="0" rtl="0" algn="l">
              <a:spcBef>
                <a:spcPts val="1600"/>
              </a:spcBef>
              <a:spcAft>
                <a:spcPts val="0"/>
              </a:spcAft>
              <a:buNone/>
            </a:pPr>
            <a:r>
              <a:rPr b="1" lang="en" sz="2400">
                <a:solidFill>
                  <a:srgbClr val="000000"/>
                </a:solidFill>
              </a:rPr>
              <a:t>	contents_of_file = file.read()</a:t>
            </a:r>
            <a:endParaRPr b="1" sz="2400">
              <a:solidFill>
                <a:srgbClr val="000000"/>
              </a:solidFill>
            </a:endParaRPr>
          </a:p>
          <a:p>
            <a:pPr indent="0" lvl="0" marL="0" rtl="0" algn="l">
              <a:spcBef>
                <a:spcPts val="1600"/>
              </a:spcBef>
              <a:spcAft>
                <a:spcPts val="0"/>
              </a:spcAft>
              <a:buNone/>
            </a:pPr>
            <a:r>
              <a:rPr b="1" lang="en" sz="2400">
                <a:solidFill>
                  <a:srgbClr val="000000"/>
                </a:solidFill>
              </a:rPr>
              <a:t>print(content)</a:t>
            </a:r>
            <a:endParaRPr b="1" sz="2400">
              <a:solidFill>
                <a:srgbClr val="000000"/>
              </a:solidFill>
            </a:endParaRPr>
          </a:p>
          <a:p>
            <a:pPr indent="0" lvl="0" marL="0" rtl="0" algn="l">
              <a:spcBef>
                <a:spcPts val="1600"/>
              </a:spcBef>
              <a:spcAft>
                <a:spcPts val="0"/>
              </a:spcAft>
              <a:buNone/>
            </a:pPr>
            <a:r>
              <a:t/>
            </a:r>
            <a:endParaRPr b="1" sz="2400">
              <a:solidFill>
                <a:srgbClr val="000000"/>
              </a:solidFill>
            </a:endParaRPr>
          </a:p>
          <a:p>
            <a:pPr indent="0" lvl="0" marL="0" rtl="0" algn="l">
              <a:spcBef>
                <a:spcPts val="1600"/>
              </a:spcBef>
              <a:spcAft>
                <a:spcPts val="1600"/>
              </a:spcAft>
              <a:buNone/>
            </a:pPr>
            <a:r>
              <a:rPr b="1" lang="en" sz="2400">
                <a:solidFill>
                  <a:schemeClr val="accent1"/>
                </a:solidFill>
              </a:rPr>
              <a:t>Note: If file does not exist ,“r” mode will throw file not found error</a:t>
            </a:r>
            <a:endParaRPr b="1" sz="2400">
              <a:solidFill>
                <a:schemeClr val="accent1"/>
              </a:solidFill>
            </a:endParaRPr>
          </a:p>
        </p:txBody>
      </p:sp>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1" name="Shape 1011"/>
        <p:cNvGrpSpPr/>
        <p:nvPr/>
      </p:nvGrpSpPr>
      <p:grpSpPr>
        <a:xfrm>
          <a:off x="0" y="0"/>
          <a:ext cx="0" cy="0"/>
          <a:chOff x="0" y="0"/>
          <a:chExt cx="0" cy="0"/>
        </a:xfrm>
      </p:grpSpPr>
      <p:sp>
        <p:nvSpPr>
          <p:cNvPr id="1012" name="Google Shape;1012;p171"/>
          <p:cNvSpPr txBox="1"/>
          <p:nvPr>
            <p:ph type="title"/>
          </p:nvPr>
        </p:nvSpPr>
        <p:spPr>
          <a:xfrm>
            <a:off x="311700" y="1304850"/>
            <a:ext cx="85206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Demo</a:t>
            </a:r>
            <a:endParaRPr/>
          </a:p>
        </p:txBody>
      </p:sp>
      <p:sp>
        <p:nvSpPr>
          <p:cNvPr id="1013" name="Google Shape;1013;p17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311700" y="965325"/>
            <a:ext cx="85206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t>print(123 , ‘Hello PIAIC’)</a:t>
            </a:r>
            <a:endParaRPr sz="4800"/>
          </a:p>
        </p:txBody>
      </p:sp>
      <p:sp>
        <p:nvSpPr>
          <p:cNvPr id="158" name="Google Shape;158;p28"/>
          <p:cNvSpPr txBox="1"/>
          <p:nvPr>
            <p:ph type="title"/>
          </p:nvPr>
        </p:nvSpPr>
        <p:spPr>
          <a:xfrm>
            <a:off x="311700" y="2639775"/>
            <a:ext cx="85206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solidFill>
                  <a:schemeClr val="accent1"/>
                </a:solidFill>
              </a:rPr>
              <a:t>Outputs: 123 Hello PIAIC</a:t>
            </a:r>
            <a:endParaRPr sz="4800">
              <a:solidFill>
                <a:schemeClr val="accent1"/>
              </a:solidFill>
            </a:endParaRPr>
          </a:p>
        </p:txBody>
      </p:sp>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7" name="Shape 1017"/>
        <p:cNvGrpSpPr/>
        <p:nvPr/>
      </p:nvGrpSpPr>
      <p:grpSpPr>
        <a:xfrm>
          <a:off x="0" y="0"/>
          <a:ext cx="0" cy="0"/>
          <a:chOff x="0" y="0"/>
          <a:chExt cx="0" cy="0"/>
        </a:xfrm>
      </p:grpSpPr>
      <p:sp>
        <p:nvSpPr>
          <p:cNvPr id="1018" name="Google Shape;1018;p172"/>
          <p:cNvSpPr txBox="1"/>
          <p:nvPr>
            <p:ph type="title"/>
          </p:nvPr>
        </p:nvSpPr>
        <p:spPr>
          <a:xfrm>
            <a:off x="311700" y="217375"/>
            <a:ext cx="85206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solidFill>
                  <a:schemeClr val="accent1"/>
                </a:solidFill>
              </a:rPr>
              <a:t>Writing a file in append mode</a:t>
            </a:r>
            <a:endParaRPr sz="4800">
              <a:solidFill>
                <a:schemeClr val="accent1"/>
              </a:solidFill>
            </a:endParaRPr>
          </a:p>
        </p:txBody>
      </p:sp>
      <p:sp>
        <p:nvSpPr>
          <p:cNvPr id="1019" name="Google Shape;1019;p172"/>
          <p:cNvSpPr txBox="1"/>
          <p:nvPr>
            <p:ph idx="1" type="body"/>
          </p:nvPr>
        </p:nvSpPr>
        <p:spPr>
          <a:xfrm>
            <a:off x="311700" y="1404600"/>
            <a:ext cx="8520600" cy="348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rPr>
              <a:t>With open (“myFile.txt”, “a”) as file:</a:t>
            </a:r>
            <a:endParaRPr b="1" sz="2400">
              <a:solidFill>
                <a:srgbClr val="000000"/>
              </a:solidFill>
            </a:endParaRPr>
          </a:p>
          <a:p>
            <a:pPr indent="0" lvl="0" marL="0" rtl="0" algn="l">
              <a:spcBef>
                <a:spcPts val="1600"/>
              </a:spcBef>
              <a:spcAft>
                <a:spcPts val="0"/>
              </a:spcAft>
              <a:buNone/>
            </a:pPr>
            <a:r>
              <a:rPr b="1" lang="en" sz="2400">
                <a:solidFill>
                  <a:srgbClr val="000000"/>
                </a:solidFill>
              </a:rPr>
              <a:t>	file.write(“This text is written in append mode”)</a:t>
            </a:r>
            <a:endParaRPr b="1" sz="2400">
              <a:solidFill>
                <a:srgbClr val="000000"/>
              </a:solidFill>
            </a:endParaRPr>
          </a:p>
          <a:p>
            <a:pPr indent="0" lvl="0" marL="0" rtl="0" algn="l">
              <a:spcBef>
                <a:spcPts val="1600"/>
              </a:spcBef>
              <a:spcAft>
                <a:spcPts val="0"/>
              </a:spcAft>
              <a:buNone/>
            </a:pPr>
            <a:r>
              <a:t/>
            </a:r>
            <a:endParaRPr b="1" sz="2400">
              <a:solidFill>
                <a:srgbClr val="000000"/>
              </a:solidFill>
            </a:endParaRPr>
          </a:p>
          <a:p>
            <a:pPr indent="0" lvl="0" marL="0" rtl="0" algn="l">
              <a:spcBef>
                <a:spcPts val="1600"/>
              </a:spcBef>
              <a:spcAft>
                <a:spcPts val="1600"/>
              </a:spcAft>
              <a:buNone/>
            </a:pPr>
            <a:r>
              <a:rPr b="1" lang="en" sz="2400">
                <a:solidFill>
                  <a:srgbClr val="666666"/>
                </a:solidFill>
              </a:rPr>
              <a:t>Note: in “w” mode if we write in same file all previous work will be overwrite. But append mode allows to write further.</a:t>
            </a:r>
            <a:endParaRPr b="1" sz="2400">
              <a:solidFill>
                <a:srgbClr val="666666"/>
              </a:solidFill>
            </a:endParaRPr>
          </a:p>
        </p:txBody>
      </p:sp>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3" name="Shape 1023"/>
        <p:cNvGrpSpPr/>
        <p:nvPr/>
      </p:nvGrpSpPr>
      <p:grpSpPr>
        <a:xfrm>
          <a:off x="0" y="0"/>
          <a:ext cx="0" cy="0"/>
          <a:chOff x="0" y="0"/>
          <a:chExt cx="0" cy="0"/>
        </a:xfrm>
      </p:grpSpPr>
      <p:sp>
        <p:nvSpPr>
          <p:cNvPr id="1024" name="Google Shape;1024;p173"/>
          <p:cNvSpPr txBox="1"/>
          <p:nvPr>
            <p:ph type="title"/>
          </p:nvPr>
        </p:nvSpPr>
        <p:spPr>
          <a:xfrm>
            <a:off x="311700" y="1304850"/>
            <a:ext cx="85206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Demo</a:t>
            </a:r>
            <a:endParaRPr/>
          </a:p>
        </p:txBody>
      </p:sp>
      <p:sp>
        <p:nvSpPr>
          <p:cNvPr id="1025" name="Google Shape;1025;p173"/>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t/>
            </a:r>
            <a:endParaRPr/>
          </a:p>
        </p:txBody>
      </p:sp>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9" name="Shape 1029"/>
        <p:cNvGrpSpPr/>
        <p:nvPr/>
      </p:nvGrpSpPr>
      <p:grpSpPr>
        <a:xfrm>
          <a:off x="0" y="0"/>
          <a:ext cx="0" cy="0"/>
          <a:chOff x="0" y="0"/>
          <a:chExt cx="0" cy="0"/>
        </a:xfrm>
      </p:grpSpPr>
      <p:sp>
        <p:nvSpPr>
          <p:cNvPr id="1030" name="Google Shape;1030;p174"/>
          <p:cNvSpPr txBox="1"/>
          <p:nvPr>
            <p:ph type="title"/>
          </p:nvPr>
        </p:nvSpPr>
        <p:spPr>
          <a:xfrm>
            <a:off x="311700" y="424225"/>
            <a:ext cx="8520600" cy="1875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sz="4800">
              <a:solidFill>
                <a:schemeClr val="accent1"/>
              </a:solidFill>
            </a:endParaRPr>
          </a:p>
          <a:p>
            <a:pPr indent="0" lvl="0" marL="0" rtl="0" algn="ctr">
              <a:spcBef>
                <a:spcPts val="0"/>
              </a:spcBef>
              <a:spcAft>
                <a:spcPts val="0"/>
              </a:spcAft>
              <a:buNone/>
            </a:pPr>
            <a:r>
              <a:t/>
            </a:r>
            <a:endParaRPr sz="4800">
              <a:solidFill>
                <a:schemeClr val="accent1"/>
              </a:solidFill>
            </a:endParaRPr>
          </a:p>
          <a:p>
            <a:pPr indent="0" lvl="0" marL="0" rtl="0" algn="ctr">
              <a:spcBef>
                <a:spcPts val="0"/>
              </a:spcBef>
              <a:spcAft>
                <a:spcPts val="0"/>
              </a:spcAft>
              <a:buNone/>
            </a:pPr>
            <a:r>
              <a:t/>
            </a:r>
            <a:endParaRPr sz="4800">
              <a:solidFill>
                <a:schemeClr val="accent1"/>
              </a:solidFill>
            </a:endParaRPr>
          </a:p>
          <a:p>
            <a:pPr indent="0" lvl="0" marL="0" rtl="0" algn="ctr">
              <a:spcBef>
                <a:spcPts val="0"/>
              </a:spcBef>
              <a:spcAft>
                <a:spcPts val="0"/>
              </a:spcAft>
              <a:buNone/>
            </a:pPr>
            <a:r>
              <a:rPr lang="en" sz="4800">
                <a:solidFill>
                  <a:schemeClr val="accent1"/>
                </a:solidFill>
              </a:rPr>
              <a:t>Data Files in </a:t>
            </a:r>
            <a:endParaRPr sz="4800">
              <a:solidFill>
                <a:schemeClr val="accent1"/>
              </a:solidFill>
            </a:endParaRPr>
          </a:p>
          <a:p>
            <a:pPr indent="0" lvl="0" marL="0" rtl="0" algn="ctr">
              <a:spcBef>
                <a:spcPts val="0"/>
              </a:spcBef>
              <a:spcAft>
                <a:spcPts val="0"/>
              </a:spcAft>
              <a:buNone/>
            </a:pPr>
            <a:r>
              <a:rPr lang="en" sz="4800">
                <a:solidFill>
                  <a:schemeClr val="accent1"/>
                </a:solidFill>
              </a:rPr>
              <a:t>r+, w+ mode</a:t>
            </a:r>
            <a:endParaRPr sz="4800">
              <a:solidFill>
                <a:schemeClr val="accent1"/>
              </a:solidFill>
            </a:endParaRPr>
          </a:p>
          <a:p>
            <a:pPr indent="0" lvl="0" marL="0" rtl="0" algn="ctr">
              <a:spcBef>
                <a:spcPts val="0"/>
              </a:spcBef>
              <a:spcAft>
                <a:spcPts val="0"/>
              </a:spcAft>
              <a:buNone/>
            </a:pPr>
            <a:r>
              <a:t/>
            </a:r>
            <a:endParaRPr/>
          </a:p>
        </p:txBody>
      </p:sp>
      <p:sp>
        <p:nvSpPr>
          <p:cNvPr id="1031" name="Google Shape;1031;p174"/>
          <p:cNvSpPr txBox="1"/>
          <p:nvPr>
            <p:ph idx="1" type="body"/>
          </p:nvPr>
        </p:nvSpPr>
        <p:spPr>
          <a:xfrm>
            <a:off x="311700" y="2382950"/>
            <a:ext cx="8520600" cy="106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r+ mode allows read and write both in files</a:t>
            </a:r>
            <a:endParaRPr>
              <a:solidFill>
                <a:srgbClr val="000000"/>
              </a:solidFill>
            </a:endParaRPr>
          </a:p>
          <a:p>
            <a:pPr indent="0" lvl="0" marL="0" rtl="0" algn="l">
              <a:spcBef>
                <a:spcPts val="1600"/>
              </a:spcBef>
              <a:spcAft>
                <a:spcPts val="1600"/>
              </a:spcAft>
              <a:buNone/>
            </a:pPr>
            <a:r>
              <a:rPr lang="en">
                <a:solidFill>
                  <a:srgbClr val="000000"/>
                </a:solidFill>
              </a:rPr>
              <a:t>w+ mode allows read write both in files</a:t>
            </a:r>
            <a:endParaRPr>
              <a:solidFill>
                <a:srgbClr val="000000"/>
              </a:solidFill>
            </a:endParaRPr>
          </a:p>
        </p:txBody>
      </p:sp>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5" name="Shape 1035"/>
        <p:cNvGrpSpPr/>
        <p:nvPr/>
      </p:nvGrpSpPr>
      <p:grpSpPr>
        <a:xfrm>
          <a:off x="0" y="0"/>
          <a:ext cx="0" cy="0"/>
          <a:chOff x="0" y="0"/>
          <a:chExt cx="0" cy="0"/>
        </a:xfrm>
      </p:grpSpPr>
      <p:sp>
        <p:nvSpPr>
          <p:cNvPr id="1036" name="Google Shape;1036;p175"/>
          <p:cNvSpPr txBox="1"/>
          <p:nvPr>
            <p:ph type="title"/>
          </p:nvPr>
        </p:nvSpPr>
        <p:spPr>
          <a:xfrm>
            <a:off x="311700" y="261475"/>
            <a:ext cx="8520600" cy="864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solidFill>
                  <a:schemeClr val="accent1"/>
                </a:solidFill>
              </a:rPr>
              <a:t>Modules</a:t>
            </a:r>
            <a:endParaRPr sz="4800">
              <a:solidFill>
                <a:schemeClr val="accent1"/>
              </a:solidFill>
            </a:endParaRPr>
          </a:p>
        </p:txBody>
      </p:sp>
      <p:sp>
        <p:nvSpPr>
          <p:cNvPr id="1037" name="Google Shape;1037;p175"/>
          <p:cNvSpPr txBox="1"/>
          <p:nvPr>
            <p:ph idx="1" type="body"/>
          </p:nvPr>
        </p:nvSpPr>
        <p:spPr>
          <a:xfrm>
            <a:off x="311700" y="1125475"/>
            <a:ext cx="8520600" cy="38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chapters dealing with functions, you learned how to define a function and how to call it. The function definitions were in the same Python file as the function calls. That is, they were in your main Python program. An alternative is to store some or all functions in separate Python files. These files are called modules. Like any Python file, a module has a filename extension of .py. </a:t>
            </a:r>
            <a:endParaRPr/>
          </a:p>
          <a:p>
            <a:pPr indent="0" lvl="0" marL="0" rtl="0" algn="l">
              <a:spcBef>
                <a:spcPts val="1600"/>
              </a:spcBef>
              <a:spcAft>
                <a:spcPts val="0"/>
              </a:spcAft>
              <a:buNone/>
            </a:pPr>
            <a:r>
              <a:rPr lang="en"/>
              <a:t>You can store functions, classes, and more in a module. Most commonly,  modules are used to store functions.</a:t>
            </a:r>
            <a:endParaRPr/>
          </a:p>
          <a:p>
            <a:pPr indent="0" lvl="0" marL="0" rtl="0" algn="ctr">
              <a:spcBef>
                <a:spcPts val="1600"/>
              </a:spcBef>
              <a:spcAft>
                <a:spcPts val="1600"/>
              </a:spcAft>
              <a:buNone/>
            </a:pPr>
            <a:r>
              <a:t/>
            </a:r>
            <a:endParaRPr/>
          </a:p>
        </p:txBody>
      </p:sp>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1" name="Shape 1041"/>
        <p:cNvGrpSpPr/>
        <p:nvPr/>
      </p:nvGrpSpPr>
      <p:grpSpPr>
        <a:xfrm>
          <a:off x="0" y="0"/>
          <a:ext cx="0" cy="0"/>
          <a:chOff x="0" y="0"/>
          <a:chExt cx="0" cy="0"/>
        </a:xfrm>
      </p:grpSpPr>
      <p:sp>
        <p:nvSpPr>
          <p:cNvPr id="1042" name="Google Shape;1042;p176"/>
          <p:cNvSpPr txBox="1"/>
          <p:nvPr>
            <p:ph type="title"/>
          </p:nvPr>
        </p:nvSpPr>
        <p:spPr>
          <a:xfrm>
            <a:off x="311700" y="1304850"/>
            <a:ext cx="8520600" cy="29862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3600">
                <a:solidFill>
                  <a:schemeClr val="accent1"/>
                </a:solidFill>
                <a:latin typeface="Open Sans"/>
                <a:ea typeface="Open Sans"/>
                <a:cs typeface="Open Sans"/>
                <a:sym typeface="Open Sans"/>
              </a:rPr>
              <a:t>What's good about modules:</a:t>
            </a:r>
            <a:endParaRPr sz="3600">
              <a:solidFill>
                <a:schemeClr val="accent1"/>
              </a:solidFill>
              <a:latin typeface="Open Sans"/>
              <a:ea typeface="Open Sans"/>
              <a:cs typeface="Open Sans"/>
              <a:sym typeface="Open Sans"/>
            </a:endParaRPr>
          </a:p>
          <a:p>
            <a:pPr indent="0" lvl="0" marL="0" rtl="0" algn="l">
              <a:lnSpc>
                <a:spcPct val="115000"/>
              </a:lnSpc>
              <a:spcBef>
                <a:spcPts val="1600"/>
              </a:spcBef>
              <a:spcAft>
                <a:spcPts val="0"/>
              </a:spcAft>
              <a:buNone/>
            </a:pPr>
            <a:r>
              <a:rPr b="0" lang="en" sz="1800">
                <a:solidFill>
                  <a:schemeClr val="dk2"/>
                </a:solidFill>
                <a:latin typeface="Open Sans"/>
                <a:ea typeface="Open Sans"/>
                <a:cs typeface="Open Sans"/>
                <a:sym typeface="Open Sans"/>
              </a:rPr>
              <a:t>Write a function once, call it from any Python program.</a:t>
            </a:r>
            <a:endParaRPr b="0" sz="1800">
              <a:solidFill>
                <a:schemeClr val="dk2"/>
              </a:solidFill>
              <a:latin typeface="Open Sans"/>
              <a:ea typeface="Open Sans"/>
              <a:cs typeface="Open Sans"/>
              <a:sym typeface="Open Sans"/>
            </a:endParaRPr>
          </a:p>
          <a:p>
            <a:pPr indent="0" lvl="0" marL="0" rtl="0" algn="l">
              <a:lnSpc>
                <a:spcPct val="115000"/>
              </a:lnSpc>
              <a:spcBef>
                <a:spcPts val="1600"/>
              </a:spcBef>
              <a:spcAft>
                <a:spcPts val="0"/>
              </a:spcAft>
              <a:buNone/>
            </a:pPr>
            <a:r>
              <a:rPr b="0" lang="en" sz="1800">
                <a:solidFill>
                  <a:schemeClr val="dk2"/>
                </a:solidFill>
                <a:latin typeface="Open Sans"/>
                <a:ea typeface="Open Sans"/>
                <a:cs typeface="Open Sans"/>
                <a:sym typeface="Open Sans"/>
              </a:rPr>
              <a:t>Keep your main programs shorter and simpler to read.</a:t>
            </a:r>
            <a:endParaRPr b="0" sz="1800">
              <a:solidFill>
                <a:schemeClr val="dk2"/>
              </a:solidFill>
              <a:latin typeface="Open Sans"/>
              <a:ea typeface="Open Sans"/>
              <a:cs typeface="Open Sans"/>
              <a:sym typeface="Open Sans"/>
            </a:endParaRPr>
          </a:p>
          <a:p>
            <a:pPr indent="0" lvl="0" marL="0" rtl="0" algn="l">
              <a:lnSpc>
                <a:spcPct val="115000"/>
              </a:lnSpc>
              <a:spcBef>
                <a:spcPts val="1600"/>
              </a:spcBef>
              <a:spcAft>
                <a:spcPts val="0"/>
              </a:spcAft>
              <a:buNone/>
            </a:pPr>
            <a:r>
              <a:rPr b="0" lang="en" sz="1800">
                <a:solidFill>
                  <a:schemeClr val="dk2"/>
                </a:solidFill>
                <a:latin typeface="Open Sans"/>
                <a:ea typeface="Open Sans"/>
                <a:cs typeface="Open Sans"/>
                <a:sym typeface="Open Sans"/>
              </a:rPr>
              <a:t>Use code written by other people by importing their modules.</a:t>
            </a:r>
            <a:endParaRPr b="0" sz="1800">
              <a:solidFill>
                <a:schemeClr val="dk2"/>
              </a:solidFill>
              <a:latin typeface="Open Sans"/>
              <a:ea typeface="Open Sans"/>
              <a:cs typeface="Open Sans"/>
              <a:sym typeface="Open Sans"/>
            </a:endParaRPr>
          </a:p>
          <a:p>
            <a:pPr indent="0" lvl="0" marL="0" rtl="0" algn="l">
              <a:spcBef>
                <a:spcPts val="1600"/>
              </a:spcBef>
              <a:spcAft>
                <a:spcPts val="0"/>
              </a:spcAft>
              <a:buNone/>
            </a:pPr>
            <a:r>
              <a:t/>
            </a:r>
            <a:endParaRPr/>
          </a:p>
        </p:txBody>
      </p:sp>
    </p:spTree>
  </p:cSld>
  <p:clrMapOvr>
    <a:masterClrMapping/>
  </p:clrMapOvr>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6" name="Shape 1046"/>
        <p:cNvGrpSpPr/>
        <p:nvPr/>
      </p:nvGrpSpPr>
      <p:grpSpPr>
        <a:xfrm>
          <a:off x="0" y="0"/>
          <a:ext cx="0" cy="0"/>
          <a:chOff x="0" y="0"/>
          <a:chExt cx="0" cy="0"/>
        </a:xfrm>
      </p:grpSpPr>
      <p:sp>
        <p:nvSpPr>
          <p:cNvPr id="1047" name="Google Shape;1047;p177"/>
          <p:cNvSpPr txBox="1"/>
          <p:nvPr>
            <p:ph type="title"/>
          </p:nvPr>
        </p:nvSpPr>
        <p:spPr>
          <a:xfrm>
            <a:off x="311700" y="1304850"/>
            <a:ext cx="85206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Demo</a:t>
            </a:r>
            <a:endParaRPr/>
          </a:p>
        </p:txBody>
      </p:sp>
      <p:sp>
        <p:nvSpPr>
          <p:cNvPr id="1048" name="Google Shape;1048;p177"/>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t/>
            </a:r>
            <a:endParaRPr/>
          </a:p>
        </p:txBody>
      </p:sp>
    </p:spTree>
  </p:cSld>
  <p:clrMapOvr>
    <a:masterClrMapping/>
  </p:clrMapOvr>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2" name="Shape 1052"/>
        <p:cNvGrpSpPr/>
        <p:nvPr/>
      </p:nvGrpSpPr>
      <p:grpSpPr>
        <a:xfrm>
          <a:off x="0" y="0"/>
          <a:ext cx="0" cy="0"/>
          <a:chOff x="0" y="0"/>
          <a:chExt cx="0" cy="0"/>
        </a:xfrm>
      </p:grpSpPr>
      <p:sp>
        <p:nvSpPr>
          <p:cNvPr id="1053" name="Google Shape;1053;p178"/>
          <p:cNvSpPr txBox="1"/>
          <p:nvPr>
            <p:ph type="title"/>
          </p:nvPr>
        </p:nvSpPr>
        <p:spPr>
          <a:xfrm>
            <a:off x="311700" y="254925"/>
            <a:ext cx="8520600" cy="4088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solidFill>
                  <a:schemeClr val="accent1"/>
                </a:solidFill>
              </a:rPr>
              <a:t>Exceptions</a:t>
            </a:r>
            <a:endParaRPr sz="6000">
              <a:solidFill>
                <a:schemeClr val="accent1"/>
              </a:solidFill>
            </a:endParaRPr>
          </a:p>
          <a:p>
            <a:pPr indent="0" lvl="0" marL="0" rtl="0" algn="ctr">
              <a:spcBef>
                <a:spcPts val="0"/>
              </a:spcBef>
              <a:spcAft>
                <a:spcPts val="0"/>
              </a:spcAft>
              <a:buNone/>
            </a:pPr>
            <a:r>
              <a:t/>
            </a:r>
            <a:endParaRPr sz="3000">
              <a:solidFill>
                <a:srgbClr val="000000"/>
              </a:solidFill>
            </a:endParaRPr>
          </a:p>
          <a:p>
            <a:pPr indent="0" lvl="0" marL="0" rtl="0" algn="ctr">
              <a:spcBef>
                <a:spcPts val="0"/>
              </a:spcBef>
              <a:spcAft>
                <a:spcPts val="0"/>
              </a:spcAft>
              <a:buNone/>
            </a:pPr>
            <a:r>
              <a:rPr lang="en" sz="3000">
                <a:solidFill>
                  <a:srgbClr val="000000"/>
                </a:solidFill>
              </a:rPr>
              <a:t>Exceptions are run time errors.</a:t>
            </a:r>
            <a:endParaRPr sz="3000">
              <a:solidFill>
                <a:srgbClr val="000000"/>
              </a:solidFill>
            </a:endParaRPr>
          </a:p>
          <a:p>
            <a:pPr indent="0" lvl="0" marL="0" rtl="0" algn="ctr">
              <a:spcBef>
                <a:spcPts val="0"/>
              </a:spcBef>
              <a:spcAft>
                <a:spcPts val="0"/>
              </a:spcAft>
              <a:buNone/>
            </a:pPr>
            <a:r>
              <a:t/>
            </a:r>
            <a:endParaRPr sz="3000">
              <a:solidFill>
                <a:srgbClr val="000000"/>
              </a:solidFill>
            </a:endParaRPr>
          </a:p>
          <a:p>
            <a:pPr indent="0" lvl="0" marL="0" rtl="0" algn="ctr">
              <a:spcBef>
                <a:spcPts val="0"/>
              </a:spcBef>
              <a:spcAft>
                <a:spcPts val="0"/>
              </a:spcAft>
              <a:buNone/>
            </a:pPr>
            <a:r>
              <a:rPr lang="en" sz="3000">
                <a:solidFill>
                  <a:srgbClr val="000000"/>
                </a:solidFill>
              </a:rPr>
              <a:t>Compile time error are syntax error</a:t>
            </a:r>
            <a:endParaRPr sz="3000">
              <a:solidFill>
                <a:srgbClr val="000000"/>
              </a:solidFill>
            </a:endParaRPr>
          </a:p>
          <a:p>
            <a:pPr indent="0" lvl="0" marL="0" rtl="0" algn="l">
              <a:spcBef>
                <a:spcPts val="0"/>
              </a:spcBef>
              <a:spcAft>
                <a:spcPts val="0"/>
              </a:spcAft>
              <a:buNone/>
            </a:pPr>
            <a:r>
              <a:t/>
            </a:r>
            <a:endParaRPr sz="3000">
              <a:solidFill>
                <a:srgbClr val="000000"/>
              </a:solidFill>
            </a:endParaRPr>
          </a:p>
          <a:p>
            <a:pPr indent="0" lvl="0" marL="0" rtl="0" algn="ctr">
              <a:spcBef>
                <a:spcPts val="0"/>
              </a:spcBef>
              <a:spcAft>
                <a:spcPts val="0"/>
              </a:spcAft>
              <a:buNone/>
            </a:pPr>
            <a:r>
              <a:t/>
            </a:r>
            <a:endParaRPr sz="6000">
              <a:solidFill>
                <a:schemeClr val="accent1"/>
              </a:solidFill>
            </a:endParaRPr>
          </a:p>
        </p:txBody>
      </p:sp>
    </p:spTree>
  </p:cSld>
  <p:clrMapOvr>
    <a:masterClrMapping/>
  </p:clrMapOvr>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7" name="Shape 1057"/>
        <p:cNvGrpSpPr/>
        <p:nvPr/>
      </p:nvGrpSpPr>
      <p:grpSpPr>
        <a:xfrm>
          <a:off x="0" y="0"/>
          <a:ext cx="0" cy="0"/>
          <a:chOff x="0" y="0"/>
          <a:chExt cx="0" cy="0"/>
        </a:xfrm>
      </p:grpSpPr>
      <p:sp>
        <p:nvSpPr>
          <p:cNvPr id="1058" name="Google Shape;1058;p179"/>
          <p:cNvSpPr txBox="1"/>
          <p:nvPr>
            <p:ph type="title"/>
          </p:nvPr>
        </p:nvSpPr>
        <p:spPr>
          <a:xfrm>
            <a:off x="311700" y="158950"/>
            <a:ext cx="8520600" cy="3403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sz="2400">
              <a:solidFill>
                <a:srgbClr val="000000"/>
              </a:solidFill>
            </a:endParaRPr>
          </a:p>
          <a:p>
            <a:pPr indent="0" lvl="0" marL="0" rtl="0" algn="l">
              <a:spcBef>
                <a:spcPts val="0"/>
              </a:spcBef>
              <a:spcAft>
                <a:spcPts val="0"/>
              </a:spcAft>
              <a:buNone/>
            </a:pPr>
            <a:r>
              <a:t/>
            </a:r>
            <a:endParaRPr sz="2400">
              <a:solidFill>
                <a:srgbClr val="000000"/>
              </a:solidFill>
            </a:endParaRPr>
          </a:p>
          <a:p>
            <a:pPr indent="0" lvl="0" marL="0" rtl="0" algn="l">
              <a:spcBef>
                <a:spcPts val="0"/>
              </a:spcBef>
              <a:spcAft>
                <a:spcPts val="0"/>
              </a:spcAft>
              <a:buNone/>
            </a:pPr>
            <a:r>
              <a:t/>
            </a:r>
            <a:endParaRPr sz="2400">
              <a:solidFill>
                <a:srgbClr val="000000"/>
              </a:solidFill>
            </a:endParaRPr>
          </a:p>
          <a:p>
            <a:pPr indent="0" lvl="0" marL="0" rtl="0" algn="ctr">
              <a:spcBef>
                <a:spcPts val="0"/>
              </a:spcBef>
              <a:spcAft>
                <a:spcPts val="0"/>
              </a:spcAft>
              <a:buNone/>
            </a:pPr>
            <a:r>
              <a:t/>
            </a:r>
            <a:endParaRPr sz="3600">
              <a:solidFill>
                <a:schemeClr val="accent1"/>
              </a:solidFill>
            </a:endParaRPr>
          </a:p>
          <a:p>
            <a:pPr indent="0" lvl="0" marL="0" rtl="0" algn="ctr">
              <a:spcBef>
                <a:spcPts val="0"/>
              </a:spcBef>
              <a:spcAft>
                <a:spcPts val="0"/>
              </a:spcAft>
              <a:buNone/>
            </a:pPr>
            <a:r>
              <a:rPr lang="en" sz="3600">
                <a:solidFill>
                  <a:schemeClr val="accent1"/>
                </a:solidFill>
              </a:rPr>
              <a:t>Excpetion Objects</a:t>
            </a:r>
            <a:endParaRPr sz="3600">
              <a:solidFill>
                <a:schemeClr val="accent1"/>
              </a:solidFill>
            </a:endParaRPr>
          </a:p>
          <a:p>
            <a:pPr indent="0" lvl="0" marL="0" rtl="0" algn="ctr">
              <a:spcBef>
                <a:spcPts val="0"/>
              </a:spcBef>
              <a:spcAft>
                <a:spcPts val="0"/>
              </a:spcAft>
              <a:buNone/>
            </a:pPr>
            <a:r>
              <a:t/>
            </a:r>
            <a:endParaRPr sz="3600">
              <a:solidFill>
                <a:schemeClr val="accent1"/>
              </a:solidFill>
            </a:endParaRPr>
          </a:p>
          <a:p>
            <a:pPr indent="0" lvl="0" marL="0" rtl="0" algn="l">
              <a:spcBef>
                <a:spcPts val="0"/>
              </a:spcBef>
              <a:spcAft>
                <a:spcPts val="0"/>
              </a:spcAft>
              <a:buNone/>
            </a:pPr>
            <a:r>
              <a:rPr lang="en" sz="2400">
                <a:solidFill>
                  <a:srgbClr val="000000"/>
                </a:solidFill>
              </a:rPr>
              <a:t>Python uses special objects called exceptions to manage errors that arise during a program’s execution.</a:t>
            </a:r>
            <a:endParaRPr sz="2400">
              <a:solidFill>
                <a:srgbClr val="000000"/>
              </a:solidFill>
            </a:endParaRPr>
          </a:p>
          <a:p>
            <a:pPr indent="0" lvl="0" marL="0" rtl="0" algn="l">
              <a:spcBef>
                <a:spcPts val="0"/>
              </a:spcBef>
              <a:spcAft>
                <a:spcPts val="0"/>
              </a:spcAft>
              <a:buNone/>
            </a:pPr>
            <a:r>
              <a:t/>
            </a:r>
            <a:endParaRPr sz="2400">
              <a:solidFill>
                <a:srgbClr val="000000"/>
              </a:solidFill>
            </a:endParaRPr>
          </a:p>
          <a:p>
            <a:pPr indent="0" lvl="0" marL="0" rtl="0" algn="l">
              <a:spcBef>
                <a:spcPts val="0"/>
              </a:spcBef>
              <a:spcAft>
                <a:spcPts val="0"/>
              </a:spcAft>
              <a:buNone/>
            </a:pPr>
            <a:r>
              <a:rPr lang="en" sz="2400">
                <a:solidFill>
                  <a:srgbClr val="000000"/>
                </a:solidFill>
              </a:rPr>
              <a:t>Whenever an error occurs that makes Python unsure what to do next, it creates an exception object.</a:t>
            </a:r>
            <a:endParaRPr sz="2400">
              <a:solidFill>
                <a:srgbClr val="000000"/>
              </a:solidFill>
            </a:endParaRPr>
          </a:p>
          <a:p>
            <a:pPr indent="0" lvl="0" marL="0" rtl="0" algn="l">
              <a:spcBef>
                <a:spcPts val="0"/>
              </a:spcBef>
              <a:spcAft>
                <a:spcPts val="0"/>
              </a:spcAft>
              <a:buNone/>
            </a:pPr>
            <a:r>
              <a:t/>
            </a:r>
            <a:endParaRPr sz="2400">
              <a:solidFill>
                <a:srgbClr val="000000"/>
              </a:solidFill>
            </a:endParaRPr>
          </a:p>
          <a:p>
            <a:pPr indent="0" lvl="0" marL="0" rtl="0" algn="l">
              <a:spcBef>
                <a:spcPts val="0"/>
              </a:spcBef>
              <a:spcAft>
                <a:spcPts val="0"/>
              </a:spcAft>
              <a:buNone/>
            </a:pPr>
            <a:r>
              <a:t/>
            </a:r>
            <a:endParaRPr sz="2400">
              <a:solidFill>
                <a:srgbClr val="000000"/>
              </a:solidFill>
            </a:endParaRPr>
          </a:p>
          <a:p>
            <a:pPr indent="0" lvl="0" marL="0" rtl="0" algn="l">
              <a:spcBef>
                <a:spcPts val="0"/>
              </a:spcBef>
              <a:spcAft>
                <a:spcPts val="0"/>
              </a:spcAft>
              <a:buNone/>
            </a:pPr>
            <a:r>
              <a:t/>
            </a:r>
            <a:endParaRPr sz="6000"/>
          </a:p>
        </p:txBody>
      </p:sp>
    </p:spTree>
  </p:cSld>
  <p:clrMapOvr>
    <a:masterClrMapping/>
  </p:clrMapOvr>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2" name="Shape 1062"/>
        <p:cNvGrpSpPr/>
        <p:nvPr/>
      </p:nvGrpSpPr>
      <p:grpSpPr>
        <a:xfrm>
          <a:off x="0" y="0"/>
          <a:ext cx="0" cy="0"/>
          <a:chOff x="0" y="0"/>
          <a:chExt cx="0" cy="0"/>
        </a:xfrm>
      </p:grpSpPr>
      <p:sp>
        <p:nvSpPr>
          <p:cNvPr id="1063" name="Google Shape;1063;p180"/>
          <p:cNvSpPr txBox="1"/>
          <p:nvPr>
            <p:ph type="title"/>
          </p:nvPr>
        </p:nvSpPr>
        <p:spPr>
          <a:xfrm>
            <a:off x="311700" y="351575"/>
            <a:ext cx="8520600" cy="4291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sz="6000">
              <a:solidFill>
                <a:schemeClr val="accent1"/>
              </a:solidFill>
            </a:endParaRPr>
          </a:p>
          <a:p>
            <a:pPr indent="0" lvl="0" marL="0" rtl="0" algn="ctr">
              <a:spcBef>
                <a:spcPts val="0"/>
              </a:spcBef>
              <a:spcAft>
                <a:spcPts val="0"/>
              </a:spcAft>
              <a:buNone/>
            </a:pPr>
            <a:r>
              <a:t/>
            </a:r>
            <a:endParaRPr sz="6000">
              <a:solidFill>
                <a:schemeClr val="accent1"/>
              </a:solidFill>
            </a:endParaRPr>
          </a:p>
          <a:p>
            <a:pPr indent="0" lvl="0" marL="0" rtl="0" algn="ctr">
              <a:spcBef>
                <a:spcPts val="0"/>
              </a:spcBef>
              <a:spcAft>
                <a:spcPts val="0"/>
              </a:spcAft>
              <a:buNone/>
            </a:pPr>
            <a:r>
              <a:t/>
            </a:r>
            <a:endParaRPr sz="6000">
              <a:solidFill>
                <a:schemeClr val="accent1"/>
              </a:solidFill>
            </a:endParaRPr>
          </a:p>
          <a:p>
            <a:pPr indent="0" lvl="0" marL="0" rtl="0" algn="ctr">
              <a:spcBef>
                <a:spcPts val="0"/>
              </a:spcBef>
              <a:spcAft>
                <a:spcPts val="0"/>
              </a:spcAft>
              <a:buNone/>
            </a:pPr>
            <a:r>
              <a:rPr lang="en" sz="3600">
                <a:solidFill>
                  <a:schemeClr val="accent1"/>
                </a:solidFill>
              </a:rPr>
              <a:t>Handling Errors /Exception</a:t>
            </a:r>
            <a:endParaRPr sz="3600">
              <a:solidFill>
                <a:schemeClr val="accent1"/>
              </a:solidFill>
            </a:endParaRPr>
          </a:p>
          <a:p>
            <a:pPr indent="0" lvl="0" marL="0" rtl="0" algn="ctr">
              <a:spcBef>
                <a:spcPts val="0"/>
              </a:spcBef>
              <a:spcAft>
                <a:spcPts val="0"/>
              </a:spcAft>
              <a:buNone/>
            </a:pPr>
            <a:r>
              <a:t/>
            </a:r>
            <a:endParaRPr sz="3600">
              <a:solidFill>
                <a:schemeClr val="accent1"/>
              </a:solidFill>
            </a:endParaRPr>
          </a:p>
          <a:p>
            <a:pPr indent="0" lvl="0" marL="0" rtl="0" algn="l">
              <a:spcBef>
                <a:spcPts val="0"/>
              </a:spcBef>
              <a:spcAft>
                <a:spcPts val="0"/>
              </a:spcAft>
              <a:buNone/>
            </a:pPr>
            <a:r>
              <a:rPr lang="en" sz="2400">
                <a:solidFill>
                  <a:srgbClr val="000000"/>
                </a:solidFill>
              </a:rPr>
              <a:t>Exceptions are handled with try - except blocks. </a:t>
            </a:r>
            <a:endParaRPr sz="2400">
              <a:solidFill>
                <a:srgbClr val="000000"/>
              </a:solidFill>
            </a:endParaRPr>
          </a:p>
          <a:p>
            <a:pPr indent="0" lvl="0" marL="0" rtl="0" algn="l">
              <a:spcBef>
                <a:spcPts val="0"/>
              </a:spcBef>
              <a:spcAft>
                <a:spcPts val="0"/>
              </a:spcAft>
              <a:buNone/>
            </a:pPr>
            <a:r>
              <a:rPr lang="en" sz="2400">
                <a:solidFill>
                  <a:srgbClr val="000000"/>
                </a:solidFill>
              </a:rPr>
              <a:t>A try - except block asks Python to do something, but it also tells Python what to do if an excep-tion is raised. </a:t>
            </a:r>
            <a:endParaRPr sz="2400">
              <a:solidFill>
                <a:srgbClr val="000000"/>
              </a:solidFill>
            </a:endParaRPr>
          </a:p>
          <a:p>
            <a:pPr indent="0" lvl="0" marL="0" rtl="0" algn="l">
              <a:spcBef>
                <a:spcPts val="0"/>
              </a:spcBef>
              <a:spcAft>
                <a:spcPts val="0"/>
              </a:spcAft>
              <a:buNone/>
            </a:pPr>
            <a:r>
              <a:rPr lang="en" sz="2400">
                <a:solidFill>
                  <a:srgbClr val="000000"/>
                </a:solidFill>
              </a:rPr>
              <a:t>When you use try - except blocks, your programs will continue</a:t>
            </a:r>
            <a:endParaRPr sz="2400">
              <a:solidFill>
                <a:srgbClr val="000000"/>
              </a:solidFill>
            </a:endParaRPr>
          </a:p>
          <a:p>
            <a:pPr indent="0" lvl="0" marL="0" rtl="0" algn="l">
              <a:spcBef>
                <a:spcPts val="0"/>
              </a:spcBef>
              <a:spcAft>
                <a:spcPts val="0"/>
              </a:spcAft>
              <a:buNone/>
            </a:pPr>
            <a:r>
              <a:rPr lang="en" sz="2400">
                <a:solidFill>
                  <a:srgbClr val="000000"/>
                </a:solidFill>
              </a:rPr>
              <a:t>running even if things start to go wrong.</a:t>
            </a:r>
            <a:endParaRPr sz="2400">
              <a:solidFill>
                <a:srgbClr val="000000"/>
              </a:solidFill>
            </a:endParaRPr>
          </a:p>
          <a:p>
            <a:pPr indent="0" lvl="0" marL="0" rtl="0" algn="ctr">
              <a:spcBef>
                <a:spcPts val="0"/>
              </a:spcBef>
              <a:spcAft>
                <a:spcPts val="0"/>
              </a:spcAft>
              <a:buNone/>
            </a:pPr>
            <a:r>
              <a:t/>
            </a:r>
            <a:endParaRPr sz="6000">
              <a:solidFill>
                <a:schemeClr val="accent1"/>
              </a:solidFill>
            </a:endParaRPr>
          </a:p>
          <a:p>
            <a:pPr indent="0" lvl="0" marL="0" rtl="0" algn="ctr">
              <a:spcBef>
                <a:spcPts val="0"/>
              </a:spcBef>
              <a:spcAft>
                <a:spcPts val="0"/>
              </a:spcAft>
              <a:buNone/>
            </a:pPr>
            <a:r>
              <a:t/>
            </a:r>
            <a:endParaRPr sz="6000">
              <a:solidFill>
                <a:schemeClr val="accent1"/>
              </a:solidFill>
            </a:endParaRPr>
          </a:p>
          <a:p>
            <a:pPr indent="0" lvl="0" marL="0" rtl="0" algn="ctr">
              <a:spcBef>
                <a:spcPts val="0"/>
              </a:spcBef>
              <a:spcAft>
                <a:spcPts val="0"/>
              </a:spcAft>
              <a:buNone/>
            </a:pPr>
            <a:r>
              <a:t/>
            </a:r>
            <a:endParaRPr sz="6000">
              <a:solidFill>
                <a:schemeClr val="accent1"/>
              </a:solidFill>
            </a:endParaRPr>
          </a:p>
        </p:txBody>
      </p:sp>
    </p:spTree>
  </p:cSld>
  <p:clrMapOvr>
    <a:masterClrMapping/>
  </p:clrMapOvr>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7" name="Shape 1067"/>
        <p:cNvGrpSpPr/>
        <p:nvPr/>
      </p:nvGrpSpPr>
      <p:grpSpPr>
        <a:xfrm>
          <a:off x="0" y="0"/>
          <a:ext cx="0" cy="0"/>
          <a:chOff x="0" y="0"/>
          <a:chExt cx="0" cy="0"/>
        </a:xfrm>
      </p:grpSpPr>
      <p:sp>
        <p:nvSpPr>
          <p:cNvPr id="1068" name="Google Shape;1068;p181"/>
          <p:cNvSpPr txBox="1"/>
          <p:nvPr>
            <p:ph type="title"/>
          </p:nvPr>
        </p:nvSpPr>
        <p:spPr>
          <a:xfrm>
            <a:off x="311700" y="442650"/>
            <a:ext cx="8520600" cy="1364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solidFill>
                  <a:schemeClr val="accent1"/>
                </a:solidFill>
              </a:rPr>
              <a:t>CSV Files</a:t>
            </a:r>
            <a:endParaRPr sz="6000">
              <a:solidFill>
                <a:schemeClr val="accent1"/>
              </a:solidFill>
            </a:endParaRPr>
          </a:p>
          <a:p>
            <a:pPr indent="0" lvl="0" marL="0" rtl="0" algn="ctr">
              <a:spcBef>
                <a:spcPts val="0"/>
              </a:spcBef>
              <a:spcAft>
                <a:spcPts val="0"/>
              </a:spcAft>
              <a:buNone/>
            </a:pPr>
            <a:r>
              <a:t/>
            </a:r>
            <a:endParaRPr sz="6000">
              <a:solidFill>
                <a:schemeClr val="accent1"/>
              </a:solidFill>
            </a:endParaRPr>
          </a:p>
        </p:txBody>
      </p:sp>
      <p:sp>
        <p:nvSpPr>
          <p:cNvPr id="1069" name="Google Shape;1069;p181"/>
          <p:cNvSpPr txBox="1"/>
          <p:nvPr>
            <p:ph idx="1" type="body"/>
          </p:nvPr>
        </p:nvSpPr>
        <p:spPr>
          <a:xfrm>
            <a:off x="192775" y="1345575"/>
            <a:ext cx="8771100" cy="203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434343"/>
                </a:solidFill>
              </a:rPr>
              <a:t>CSV files are text-only files that are simplified versions of a spreadsheet or database. </a:t>
            </a:r>
            <a:endParaRPr sz="2400">
              <a:solidFill>
                <a:srgbClr val="434343"/>
              </a:solidFill>
            </a:endParaRPr>
          </a:p>
          <a:p>
            <a:pPr indent="0" lvl="0" marL="0" rtl="0" algn="l">
              <a:spcBef>
                <a:spcPts val="1600"/>
              </a:spcBef>
              <a:spcAft>
                <a:spcPts val="0"/>
              </a:spcAft>
              <a:buNone/>
            </a:pPr>
            <a:r>
              <a:rPr lang="en" sz="2400">
                <a:solidFill>
                  <a:srgbClr val="434343"/>
                </a:solidFill>
              </a:rPr>
              <a:t>"CSV" stands for Comma-Separated Values."</a:t>
            </a:r>
            <a:endParaRPr sz="2400">
              <a:solidFill>
                <a:srgbClr val="434343"/>
              </a:solidFill>
            </a:endParaRPr>
          </a:p>
          <a:p>
            <a:pPr indent="0" lvl="0" marL="0" rtl="0" algn="ctr">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9"/>
          <p:cNvSpPr txBox="1"/>
          <p:nvPr>
            <p:ph type="title"/>
          </p:nvPr>
        </p:nvSpPr>
        <p:spPr>
          <a:xfrm>
            <a:off x="311700" y="445025"/>
            <a:ext cx="8520600" cy="13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6000"/>
              <a:t>Variables</a:t>
            </a:r>
            <a:endParaRPr sz="6000"/>
          </a:p>
        </p:txBody>
      </p:sp>
      <p:sp>
        <p:nvSpPr>
          <p:cNvPr id="164" name="Google Shape;164;p29"/>
          <p:cNvSpPr txBox="1"/>
          <p:nvPr/>
        </p:nvSpPr>
        <p:spPr>
          <a:xfrm>
            <a:off x="1244400" y="1909725"/>
            <a:ext cx="6797400" cy="1535100"/>
          </a:xfrm>
          <a:prstGeom prst="rect">
            <a:avLst/>
          </a:prstGeom>
          <a:noFill/>
          <a:ln>
            <a:noFill/>
          </a:ln>
        </p:spPr>
        <p:txBody>
          <a:bodyPr anchorCtr="0" anchor="t" bIns="91425" lIns="91425" spcFirstLastPara="1" rIns="91425" wrap="square" tIns="91425">
            <a:noAutofit/>
          </a:bodyPr>
          <a:lstStyle/>
          <a:p>
            <a:pPr indent="-457200" lvl="0" marL="457200" rtl="0" algn="l">
              <a:spcBef>
                <a:spcPts val="0"/>
              </a:spcBef>
              <a:spcAft>
                <a:spcPts val="0"/>
              </a:spcAft>
              <a:buClr>
                <a:srgbClr val="CC4125"/>
              </a:buClr>
              <a:buSzPts val="3600"/>
              <a:buFont typeface="Open Sans"/>
              <a:buChar char="-"/>
            </a:pPr>
            <a:r>
              <a:rPr b="1" lang="en" sz="3600">
                <a:solidFill>
                  <a:srgbClr val="CC4125"/>
                </a:solidFill>
                <a:latin typeface="Open Sans"/>
                <a:ea typeface="Open Sans"/>
                <a:cs typeface="Open Sans"/>
                <a:sym typeface="Open Sans"/>
              </a:rPr>
              <a:t>Variables for Strings</a:t>
            </a:r>
            <a:endParaRPr b="1" sz="3600">
              <a:solidFill>
                <a:srgbClr val="CC4125"/>
              </a:solidFill>
              <a:latin typeface="Open Sans"/>
              <a:ea typeface="Open Sans"/>
              <a:cs typeface="Open Sans"/>
              <a:sym typeface="Open Sans"/>
            </a:endParaRPr>
          </a:p>
          <a:p>
            <a:pPr indent="-457200" lvl="0" marL="457200" rtl="0" algn="l">
              <a:spcBef>
                <a:spcPts val="0"/>
              </a:spcBef>
              <a:spcAft>
                <a:spcPts val="0"/>
              </a:spcAft>
              <a:buClr>
                <a:srgbClr val="FF0000"/>
              </a:buClr>
              <a:buSzPts val="3600"/>
              <a:buFont typeface="Open Sans"/>
              <a:buChar char="-"/>
            </a:pPr>
            <a:r>
              <a:rPr b="1" lang="en" sz="3600">
                <a:solidFill>
                  <a:srgbClr val="CC4125"/>
                </a:solidFill>
                <a:latin typeface="Open Sans"/>
                <a:ea typeface="Open Sans"/>
                <a:cs typeface="Open Sans"/>
                <a:sym typeface="Open Sans"/>
              </a:rPr>
              <a:t>Variables for Numbers</a:t>
            </a:r>
            <a:r>
              <a:rPr b="1" lang="en" sz="3600">
                <a:solidFill>
                  <a:srgbClr val="FF0000"/>
                </a:solidFill>
                <a:latin typeface="Open Sans"/>
                <a:ea typeface="Open Sans"/>
                <a:cs typeface="Open Sans"/>
                <a:sym typeface="Open Sans"/>
              </a:rPr>
              <a:t>  </a:t>
            </a:r>
            <a:endParaRPr b="1" sz="3600">
              <a:solidFill>
                <a:srgbClr val="FF0000"/>
              </a:solidFill>
              <a:latin typeface="Open Sans"/>
              <a:ea typeface="Open Sans"/>
              <a:cs typeface="Open Sans"/>
              <a:sym typeface="Open Sans"/>
            </a:endParaRPr>
          </a:p>
        </p:txBody>
      </p:sp>
    </p:spTree>
  </p:cSld>
  <p:clrMapOvr>
    <a:masterClrMapping/>
  </p:clrMapOvr>
</p:sld>
</file>

<file path=ppt/slides/slide1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3" name="Shape 1073"/>
        <p:cNvGrpSpPr/>
        <p:nvPr/>
      </p:nvGrpSpPr>
      <p:grpSpPr>
        <a:xfrm>
          <a:off x="0" y="0"/>
          <a:ext cx="0" cy="0"/>
          <a:chOff x="0" y="0"/>
          <a:chExt cx="0" cy="0"/>
        </a:xfrm>
      </p:grpSpPr>
      <p:sp>
        <p:nvSpPr>
          <p:cNvPr id="1074" name="Google Shape;1074;p182"/>
          <p:cNvSpPr txBox="1"/>
          <p:nvPr>
            <p:ph idx="1" type="body"/>
          </p:nvPr>
        </p:nvSpPr>
        <p:spPr>
          <a:xfrm>
            <a:off x="311700" y="312175"/>
            <a:ext cx="8520600" cy="461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accent1"/>
                </a:solidFill>
              </a:rPr>
              <a:t>We can export Excel file as a CSV file.</a:t>
            </a:r>
            <a:endParaRPr sz="2400">
              <a:solidFill>
                <a:schemeClr val="accent1"/>
              </a:solidFill>
            </a:endParaRPr>
          </a:p>
          <a:p>
            <a:pPr indent="0" lvl="0" marL="0" rtl="0" algn="l">
              <a:spcBef>
                <a:spcPts val="1600"/>
              </a:spcBef>
              <a:spcAft>
                <a:spcPts val="0"/>
              </a:spcAft>
              <a:buNone/>
            </a:pPr>
            <a:r>
              <a:rPr lang="en" sz="2400">
                <a:solidFill>
                  <a:srgbClr val="434343"/>
                </a:solidFill>
              </a:rPr>
              <a:t>The CSV file looks like this:</a:t>
            </a:r>
            <a:endParaRPr sz="2400">
              <a:solidFill>
                <a:srgbClr val="434343"/>
              </a:solidFill>
            </a:endParaRPr>
          </a:p>
          <a:p>
            <a:pPr indent="0" lvl="0" marL="0" rtl="0" algn="ctr">
              <a:spcBef>
                <a:spcPts val="1600"/>
              </a:spcBef>
              <a:spcAft>
                <a:spcPts val="0"/>
              </a:spcAft>
              <a:buNone/>
            </a:pPr>
            <a:r>
              <a:rPr lang="en" sz="2400">
                <a:solidFill>
                  <a:srgbClr val="000000"/>
                </a:solidFill>
              </a:rPr>
              <a:t>Year,Event,Winner</a:t>
            </a:r>
            <a:endParaRPr sz="2400">
              <a:solidFill>
                <a:srgbClr val="000000"/>
              </a:solidFill>
            </a:endParaRPr>
          </a:p>
          <a:p>
            <a:pPr indent="0" lvl="0" marL="0" rtl="0" algn="ctr">
              <a:spcBef>
                <a:spcPts val="1600"/>
              </a:spcBef>
              <a:spcAft>
                <a:spcPts val="0"/>
              </a:spcAft>
              <a:buNone/>
            </a:pPr>
            <a:r>
              <a:rPr lang="en" sz="2400">
                <a:solidFill>
                  <a:srgbClr val="000000"/>
                </a:solidFill>
              </a:rPr>
              <a:t>1995,Best-Kept Lawn,None</a:t>
            </a:r>
            <a:endParaRPr sz="2400">
              <a:solidFill>
                <a:srgbClr val="000000"/>
              </a:solidFill>
            </a:endParaRPr>
          </a:p>
          <a:p>
            <a:pPr indent="0" lvl="0" marL="0" rtl="0" algn="ctr">
              <a:spcBef>
                <a:spcPts val="1600"/>
              </a:spcBef>
              <a:spcAft>
                <a:spcPts val="0"/>
              </a:spcAft>
              <a:buNone/>
            </a:pPr>
            <a:r>
              <a:rPr lang="en" sz="2400">
                <a:solidFill>
                  <a:srgbClr val="000000"/>
                </a:solidFill>
              </a:rPr>
              <a:t>1999,Gobstones,Welch National</a:t>
            </a:r>
            <a:endParaRPr sz="2400">
              <a:solidFill>
                <a:srgbClr val="000000"/>
              </a:solidFill>
            </a:endParaRPr>
          </a:p>
          <a:p>
            <a:pPr indent="0" lvl="0" marL="0" rtl="0" algn="ctr">
              <a:spcBef>
                <a:spcPts val="1600"/>
              </a:spcBef>
              <a:spcAft>
                <a:spcPts val="0"/>
              </a:spcAft>
              <a:buNone/>
            </a:pPr>
            <a:r>
              <a:rPr lang="en" sz="2400">
                <a:solidFill>
                  <a:srgbClr val="000000"/>
                </a:solidFill>
              </a:rPr>
              <a:t>2006,World Cup,Burkina Faso</a:t>
            </a:r>
            <a:endParaRPr sz="2400">
              <a:solidFill>
                <a:srgbClr val="000000"/>
              </a:solidFill>
            </a:endParaRPr>
          </a:p>
          <a:p>
            <a:pPr indent="0" lvl="0" marL="0" rtl="0" algn="l">
              <a:spcBef>
                <a:spcPts val="1600"/>
              </a:spcBef>
              <a:spcAft>
                <a:spcPts val="0"/>
              </a:spcAft>
              <a:buNone/>
            </a:pPr>
            <a:r>
              <a:rPr lang="en" sz="2400">
                <a:solidFill>
                  <a:schemeClr val="accent1"/>
                </a:solidFill>
              </a:rPr>
              <a:t>Each row of the spreadsheet is a separte line in the CSV file.</a:t>
            </a:r>
            <a:endParaRPr sz="2400">
              <a:solidFill>
                <a:schemeClr val="accent1"/>
              </a:solidFill>
            </a:endParaRPr>
          </a:p>
          <a:p>
            <a:pPr indent="0" lvl="0" marL="0" rtl="0" algn="l">
              <a:spcBef>
                <a:spcPts val="1600"/>
              </a:spcBef>
              <a:spcAft>
                <a:spcPts val="0"/>
              </a:spcAft>
              <a:buNone/>
            </a:pPr>
            <a:r>
              <a:rPr lang="en" sz="2400">
                <a:solidFill>
                  <a:srgbClr val="434343"/>
                </a:solidFill>
              </a:rPr>
              <a:t>Within each row, each cell is separated by a comma.</a:t>
            </a:r>
            <a:endParaRPr sz="2400">
              <a:solidFill>
                <a:srgbClr val="434343"/>
              </a:solidFill>
            </a:endParaRPr>
          </a:p>
          <a:p>
            <a:pPr indent="0" lvl="0" marL="0" rtl="0" algn="ctr">
              <a:spcBef>
                <a:spcPts val="1600"/>
              </a:spcBef>
              <a:spcAft>
                <a:spcPts val="1600"/>
              </a:spcAft>
              <a:buNone/>
            </a:pPr>
            <a:r>
              <a:t/>
            </a:r>
            <a:endParaRPr/>
          </a:p>
        </p:txBody>
      </p:sp>
    </p:spTree>
  </p:cSld>
  <p:clrMapOvr>
    <a:masterClrMapping/>
  </p:clrMapOvr>
</p:sld>
</file>

<file path=ppt/slides/slide1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8" name="Shape 1078"/>
        <p:cNvGrpSpPr/>
        <p:nvPr/>
      </p:nvGrpSpPr>
      <p:grpSpPr>
        <a:xfrm>
          <a:off x="0" y="0"/>
          <a:ext cx="0" cy="0"/>
          <a:chOff x="0" y="0"/>
          <a:chExt cx="0" cy="0"/>
        </a:xfrm>
      </p:grpSpPr>
      <p:sp>
        <p:nvSpPr>
          <p:cNvPr id="1079" name="Google Shape;1079;p183"/>
          <p:cNvSpPr txBox="1"/>
          <p:nvPr>
            <p:ph type="title"/>
          </p:nvPr>
        </p:nvSpPr>
        <p:spPr>
          <a:xfrm>
            <a:off x="237375" y="502100"/>
            <a:ext cx="8520600" cy="107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chemeClr val="accent1"/>
                </a:solidFill>
              </a:rPr>
              <a:t>Reading, Wrting and appending in a CSV file</a:t>
            </a:r>
            <a:endParaRPr sz="3600">
              <a:solidFill>
                <a:schemeClr val="accent1"/>
              </a:solidFill>
            </a:endParaRPr>
          </a:p>
        </p:txBody>
      </p:sp>
      <p:sp>
        <p:nvSpPr>
          <p:cNvPr id="1080" name="Google Shape;1080;p183"/>
          <p:cNvSpPr txBox="1"/>
          <p:nvPr>
            <p:ph idx="1" type="body"/>
          </p:nvPr>
        </p:nvSpPr>
        <p:spPr>
          <a:xfrm>
            <a:off x="163025" y="1657750"/>
            <a:ext cx="8520600" cy="256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 Reading a csv file</a:t>
            </a:r>
            <a:endParaRPr>
              <a:solidFill>
                <a:schemeClr val="accent1"/>
              </a:solidFill>
            </a:endParaRPr>
          </a:p>
          <a:p>
            <a:pPr indent="0" lvl="0" marL="0" rtl="0" algn="l">
              <a:spcBef>
                <a:spcPts val="1600"/>
              </a:spcBef>
              <a:spcAft>
                <a:spcPts val="0"/>
              </a:spcAft>
              <a:buNone/>
            </a:pPr>
            <a:r>
              <a:rPr b="1" lang="en" sz="2400">
                <a:solidFill>
                  <a:srgbClr val="434343"/>
                </a:solidFill>
              </a:rPr>
              <a:t>import csv</a:t>
            </a:r>
            <a:endParaRPr b="1" sz="2400">
              <a:solidFill>
                <a:srgbClr val="434343"/>
              </a:solidFill>
            </a:endParaRPr>
          </a:p>
          <a:p>
            <a:pPr indent="0" lvl="0" marL="0" rtl="0" algn="l">
              <a:spcBef>
                <a:spcPts val="1600"/>
              </a:spcBef>
              <a:spcAft>
                <a:spcPts val="0"/>
              </a:spcAft>
              <a:buNone/>
            </a:pPr>
            <a:r>
              <a:rPr b="1" lang="en" sz="2400">
                <a:solidFill>
                  <a:srgbClr val="434343"/>
                </a:solidFill>
              </a:rPr>
              <a:t>with open("competitions.csv") as f:</a:t>
            </a:r>
            <a:endParaRPr b="1" sz="2400">
              <a:solidFill>
                <a:srgbClr val="434343"/>
              </a:solidFill>
            </a:endParaRPr>
          </a:p>
          <a:p>
            <a:pPr indent="457200" lvl="0" marL="0" rtl="0" algn="l">
              <a:spcBef>
                <a:spcPts val="1600"/>
              </a:spcBef>
              <a:spcAft>
                <a:spcPts val="0"/>
              </a:spcAft>
              <a:buNone/>
            </a:pPr>
            <a:r>
              <a:rPr b="1" lang="en" sz="2400">
                <a:solidFill>
                  <a:srgbClr val="434343"/>
                </a:solidFill>
              </a:rPr>
              <a:t>contents_of_file = csv.reader(f)</a:t>
            </a:r>
            <a:endParaRPr b="1" sz="2400">
              <a:solidFill>
                <a:srgbClr val="434343"/>
              </a:solidFill>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4" name="Shape 1084"/>
        <p:cNvGrpSpPr/>
        <p:nvPr/>
      </p:nvGrpSpPr>
      <p:grpSpPr>
        <a:xfrm>
          <a:off x="0" y="0"/>
          <a:ext cx="0" cy="0"/>
          <a:chOff x="0" y="0"/>
          <a:chExt cx="0" cy="0"/>
        </a:xfrm>
      </p:grpSpPr>
      <p:sp>
        <p:nvSpPr>
          <p:cNvPr id="1085" name="Google Shape;1085;p184"/>
          <p:cNvSpPr txBox="1"/>
          <p:nvPr>
            <p:ph idx="1" type="body"/>
          </p:nvPr>
        </p:nvSpPr>
        <p:spPr>
          <a:xfrm>
            <a:off x="311700" y="335650"/>
            <a:ext cx="8520600" cy="459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1"/>
                </a:solidFill>
              </a:rPr>
              <a:t>The contents of the CSV file returned by the csv.reader function aren't</a:t>
            </a:r>
            <a:endParaRPr b="1">
              <a:solidFill>
                <a:schemeClr val="accent1"/>
              </a:solidFill>
            </a:endParaRPr>
          </a:p>
          <a:p>
            <a:pPr indent="0" lvl="0" marL="0" rtl="0" algn="l">
              <a:spcBef>
                <a:spcPts val="1600"/>
              </a:spcBef>
              <a:spcAft>
                <a:spcPts val="0"/>
              </a:spcAft>
              <a:buNone/>
            </a:pPr>
            <a:r>
              <a:rPr b="1" lang="en">
                <a:solidFill>
                  <a:schemeClr val="accent1"/>
                </a:solidFill>
              </a:rPr>
              <a:t>useable yet. You have to loop through the data stored in contents_of_f,</a:t>
            </a:r>
            <a:endParaRPr b="1">
              <a:solidFill>
                <a:schemeClr val="accent1"/>
              </a:solidFill>
            </a:endParaRPr>
          </a:p>
          <a:p>
            <a:pPr indent="0" lvl="0" marL="0" rtl="0" algn="l">
              <a:spcBef>
                <a:spcPts val="1600"/>
              </a:spcBef>
              <a:spcAft>
                <a:spcPts val="0"/>
              </a:spcAft>
              <a:buNone/>
            </a:pPr>
            <a:r>
              <a:rPr b="1" lang="en">
                <a:solidFill>
                  <a:schemeClr val="accent1"/>
                </a:solidFill>
              </a:rPr>
              <a:t>line by line, adding each line to a list.</a:t>
            </a:r>
            <a:endParaRPr b="1">
              <a:solidFill>
                <a:schemeClr val="accent1"/>
              </a:solidFill>
            </a:endParaRPr>
          </a:p>
          <a:p>
            <a:pPr indent="0" lvl="0" marL="0" rtl="0" algn="l">
              <a:spcBef>
                <a:spcPts val="1600"/>
              </a:spcBef>
              <a:spcAft>
                <a:spcPts val="0"/>
              </a:spcAft>
              <a:buNone/>
            </a:pPr>
            <a:r>
              <a:rPr b="1" lang="en" sz="2000">
                <a:solidFill>
                  <a:srgbClr val="434343"/>
                </a:solidFill>
              </a:rPr>
              <a:t>with open("competitions.csv") as f:</a:t>
            </a:r>
            <a:endParaRPr b="1" sz="2000">
              <a:solidFill>
                <a:srgbClr val="434343"/>
              </a:solidFill>
            </a:endParaRPr>
          </a:p>
          <a:p>
            <a:pPr indent="457200" lvl="0" marL="0" rtl="0" algn="l">
              <a:spcBef>
                <a:spcPts val="1600"/>
              </a:spcBef>
              <a:spcAft>
                <a:spcPts val="0"/>
              </a:spcAft>
              <a:buNone/>
            </a:pPr>
            <a:r>
              <a:rPr b="1" lang="en" sz="2000">
                <a:solidFill>
                  <a:srgbClr val="434343"/>
                </a:solidFill>
              </a:rPr>
              <a:t>contents_of_f</a:t>
            </a:r>
            <a:r>
              <a:rPr b="1" lang="en" sz="2000">
                <a:solidFill>
                  <a:srgbClr val="434343"/>
                </a:solidFill>
              </a:rPr>
              <a:t>= csv.reader(f)</a:t>
            </a:r>
            <a:endParaRPr b="1" sz="2000">
              <a:solidFill>
                <a:srgbClr val="434343"/>
              </a:solidFill>
            </a:endParaRPr>
          </a:p>
          <a:p>
            <a:pPr indent="457200" lvl="0" marL="0" rtl="0" algn="l">
              <a:spcBef>
                <a:spcPts val="1600"/>
              </a:spcBef>
              <a:spcAft>
                <a:spcPts val="0"/>
              </a:spcAft>
              <a:buNone/>
            </a:pPr>
            <a:r>
              <a:rPr b="1" lang="en" sz="2000">
                <a:solidFill>
                  <a:srgbClr val="434343"/>
                </a:solidFill>
              </a:rPr>
              <a:t>potter_competitions = []</a:t>
            </a:r>
            <a:endParaRPr b="1" sz="2000">
              <a:solidFill>
                <a:srgbClr val="434343"/>
              </a:solidFill>
            </a:endParaRPr>
          </a:p>
          <a:p>
            <a:pPr indent="457200" lvl="0" marL="0" rtl="0" algn="l">
              <a:spcBef>
                <a:spcPts val="1600"/>
              </a:spcBef>
              <a:spcAft>
                <a:spcPts val="0"/>
              </a:spcAft>
              <a:buNone/>
            </a:pPr>
            <a:r>
              <a:rPr b="1" lang="en" sz="2000">
                <a:solidFill>
                  <a:srgbClr val="434343"/>
                </a:solidFill>
              </a:rPr>
              <a:t>for each_line in contents_of_f:</a:t>
            </a:r>
            <a:endParaRPr b="1" sz="2000">
              <a:solidFill>
                <a:srgbClr val="434343"/>
              </a:solidFill>
            </a:endParaRPr>
          </a:p>
          <a:p>
            <a:pPr indent="457200" lvl="0" marL="457200" rtl="0" algn="l">
              <a:spcBef>
                <a:spcPts val="1600"/>
              </a:spcBef>
              <a:spcAft>
                <a:spcPts val="0"/>
              </a:spcAft>
              <a:buNone/>
            </a:pPr>
            <a:r>
              <a:rPr b="1" lang="en" sz="2000">
                <a:solidFill>
                  <a:srgbClr val="434343"/>
                </a:solidFill>
              </a:rPr>
              <a:t>potter_competitions += each_line</a:t>
            </a:r>
            <a:endParaRPr b="1" sz="2000">
              <a:solidFill>
                <a:srgbClr val="434343"/>
              </a:solidFill>
            </a:endParaRPr>
          </a:p>
          <a:p>
            <a:pPr indent="0" lvl="0" marL="0" rtl="0" algn="ctr">
              <a:spcBef>
                <a:spcPts val="1600"/>
              </a:spcBef>
              <a:spcAft>
                <a:spcPts val="1600"/>
              </a:spcAft>
              <a:buNone/>
            </a:pPr>
            <a:r>
              <a:t/>
            </a:r>
            <a:endParaRPr/>
          </a:p>
        </p:txBody>
      </p:sp>
    </p:spTree>
  </p:cSld>
  <p:clrMapOvr>
    <a:masterClrMapping/>
  </p:clrMapOvr>
</p:sld>
</file>

<file path=ppt/slides/slide1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9" name="Shape 1089"/>
        <p:cNvGrpSpPr/>
        <p:nvPr/>
      </p:nvGrpSpPr>
      <p:grpSpPr>
        <a:xfrm>
          <a:off x="0" y="0"/>
          <a:ext cx="0" cy="0"/>
          <a:chOff x="0" y="0"/>
          <a:chExt cx="0" cy="0"/>
        </a:xfrm>
      </p:grpSpPr>
      <p:sp>
        <p:nvSpPr>
          <p:cNvPr id="1090" name="Google Shape;1090;p185"/>
          <p:cNvSpPr txBox="1"/>
          <p:nvPr>
            <p:ph idx="1" type="body"/>
          </p:nvPr>
        </p:nvSpPr>
        <p:spPr>
          <a:xfrm>
            <a:off x="311700" y="401375"/>
            <a:ext cx="8520600" cy="366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accent1"/>
                </a:solidFill>
              </a:rPr>
              <a:t># Writing to a CSV file</a:t>
            </a:r>
            <a:endParaRPr b="1" sz="2400">
              <a:solidFill>
                <a:schemeClr val="accent1"/>
              </a:solidFill>
            </a:endParaRPr>
          </a:p>
          <a:p>
            <a:pPr indent="0" lvl="0" marL="0" rtl="0" algn="l">
              <a:spcBef>
                <a:spcPts val="1600"/>
              </a:spcBef>
              <a:spcAft>
                <a:spcPts val="0"/>
              </a:spcAft>
              <a:buNone/>
            </a:pPr>
            <a:r>
              <a:rPr b="1" lang="en" sz="2000">
                <a:solidFill>
                  <a:srgbClr val="434343"/>
                </a:solidFill>
              </a:rPr>
              <a:t>with open("whatever.csv", "w", newline="") as f:</a:t>
            </a:r>
            <a:endParaRPr b="1" sz="2000">
              <a:solidFill>
                <a:srgbClr val="434343"/>
              </a:solidFill>
            </a:endParaRPr>
          </a:p>
          <a:p>
            <a:pPr indent="457200" lvl="0" marL="0" rtl="0" algn="l">
              <a:spcBef>
                <a:spcPts val="1600"/>
              </a:spcBef>
              <a:spcAft>
                <a:spcPts val="0"/>
              </a:spcAft>
              <a:buNone/>
            </a:pPr>
            <a:r>
              <a:rPr b="1" lang="en" sz="2000">
                <a:solidFill>
                  <a:srgbClr val="434343"/>
                </a:solidFill>
              </a:rPr>
              <a:t>data_handler = csv.writer(f, delimiter=",")</a:t>
            </a:r>
            <a:endParaRPr b="1" sz="2000">
              <a:solidFill>
                <a:srgbClr val="434343"/>
              </a:solidFill>
            </a:endParaRPr>
          </a:p>
          <a:p>
            <a:pPr indent="457200" lvl="0" marL="0" rtl="0" algn="l">
              <a:spcBef>
                <a:spcPts val="1600"/>
              </a:spcBef>
              <a:spcAft>
                <a:spcPts val="0"/>
              </a:spcAft>
              <a:buNone/>
            </a:pPr>
            <a:r>
              <a:rPr b="1" lang="en" sz="2000">
                <a:solidFill>
                  <a:srgbClr val="434343"/>
                </a:solidFill>
              </a:rPr>
              <a:t>data_handler.writerow(["Year", "Event","Winner"])</a:t>
            </a:r>
            <a:endParaRPr b="1" sz="2000">
              <a:solidFill>
                <a:srgbClr val="434343"/>
              </a:solidFill>
            </a:endParaRPr>
          </a:p>
          <a:p>
            <a:pPr indent="457200" lvl="0" marL="0" rtl="0" algn="l">
              <a:spcBef>
                <a:spcPts val="1600"/>
              </a:spcBef>
              <a:spcAft>
                <a:spcPts val="0"/>
              </a:spcAft>
              <a:buNone/>
            </a:pPr>
            <a:r>
              <a:rPr b="1" lang="en" sz="2000">
                <a:solidFill>
                  <a:srgbClr val="434343"/>
                </a:solidFill>
              </a:rPr>
              <a:t>data_handler.writerow(["1995", "Best-Kept Lawn","None"])</a:t>
            </a:r>
            <a:endParaRPr b="1" sz="2000">
              <a:solidFill>
                <a:srgbClr val="434343"/>
              </a:solidFill>
            </a:endParaRPr>
          </a:p>
          <a:p>
            <a:pPr indent="457200" lvl="0" marL="0" rtl="0" algn="l">
              <a:spcBef>
                <a:spcPts val="1600"/>
              </a:spcBef>
              <a:spcAft>
                <a:spcPts val="0"/>
              </a:spcAft>
              <a:buNone/>
            </a:pPr>
            <a:r>
              <a:rPr b="1" lang="en" sz="2000">
                <a:solidFill>
                  <a:srgbClr val="434343"/>
                </a:solidFill>
              </a:rPr>
              <a:t>data_handler.writerow(["1999", "Gobstones","W </a:t>
            </a:r>
            <a:r>
              <a:rPr b="1" lang="en" sz="2000">
                <a:solidFill>
                  <a:srgbClr val="434343"/>
                </a:solidFill>
              </a:rPr>
              <a:t>N</a:t>
            </a:r>
            <a:r>
              <a:rPr b="1" lang="en" sz="2000">
                <a:solidFill>
                  <a:srgbClr val="434343"/>
                </a:solidFill>
              </a:rPr>
              <a:t>ationl"])</a:t>
            </a:r>
            <a:endParaRPr b="1" sz="2000">
              <a:solidFill>
                <a:srgbClr val="434343"/>
              </a:solidFill>
            </a:endParaRPr>
          </a:p>
          <a:p>
            <a:pPr indent="0" lvl="0" marL="0" rtl="0" algn="l">
              <a:spcBef>
                <a:spcPts val="1600"/>
              </a:spcBef>
              <a:spcAft>
                <a:spcPts val="0"/>
              </a:spcAft>
              <a:buNone/>
            </a:pPr>
            <a:r>
              <a:t/>
            </a:r>
            <a:endParaRPr b="1" sz="2000">
              <a:solidFill>
                <a:srgbClr val="434343"/>
              </a:solidFill>
            </a:endParaRPr>
          </a:p>
          <a:p>
            <a:pPr indent="0" lvl="0" marL="0" rtl="0" algn="l">
              <a:spcBef>
                <a:spcPts val="1600"/>
              </a:spcBef>
              <a:spcAft>
                <a:spcPts val="1600"/>
              </a:spcAft>
              <a:buNone/>
            </a:pPr>
            <a:r>
              <a:t/>
            </a:r>
            <a:endParaRPr/>
          </a:p>
        </p:txBody>
      </p:sp>
    </p:spTree>
  </p:cSld>
  <p:clrMapOvr>
    <a:masterClrMapping/>
  </p:clrMapOvr>
</p:sld>
</file>

<file path=ppt/slides/slide1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4" name="Shape 1094"/>
        <p:cNvGrpSpPr/>
        <p:nvPr/>
      </p:nvGrpSpPr>
      <p:grpSpPr>
        <a:xfrm>
          <a:off x="0" y="0"/>
          <a:ext cx="0" cy="0"/>
          <a:chOff x="0" y="0"/>
          <a:chExt cx="0" cy="0"/>
        </a:xfrm>
      </p:grpSpPr>
      <p:sp>
        <p:nvSpPr>
          <p:cNvPr id="1095" name="Google Shape;1095;p186"/>
          <p:cNvSpPr txBox="1"/>
          <p:nvPr>
            <p:ph idx="1" type="body"/>
          </p:nvPr>
        </p:nvSpPr>
        <p:spPr>
          <a:xfrm>
            <a:off x="311700" y="401375"/>
            <a:ext cx="8520600" cy="252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accent1"/>
                </a:solidFill>
              </a:rPr>
              <a:t># Appending to a CSV file</a:t>
            </a:r>
            <a:endParaRPr b="1" sz="2400">
              <a:solidFill>
                <a:schemeClr val="accent1"/>
              </a:solidFill>
            </a:endParaRPr>
          </a:p>
          <a:p>
            <a:pPr indent="0" lvl="0" marL="0" rtl="0" algn="l">
              <a:spcBef>
                <a:spcPts val="1600"/>
              </a:spcBef>
              <a:spcAft>
                <a:spcPts val="0"/>
              </a:spcAft>
              <a:buNone/>
            </a:pPr>
            <a:r>
              <a:rPr b="1" lang="en" sz="2000">
                <a:solidFill>
                  <a:srgbClr val="434343"/>
                </a:solidFill>
              </a:rPr>
              <a:t>with open("whatever.csv", "a", newline="") as f:</a:t>
            </a:r>
            <a:endParaRPr b="1" sz="2000">
              <a:solidFill>
                <a:srgbClr val="434343"/>
              </a:solidFill>
            </a:endParaRPr>
          </a:p>
          <a:p>
            <a:pPr indent="457200" lvl="0" marL="0" rtl="0" algn="l">
              <a:spcBef>
                <a:spcPts val="1600"/>
              </a:spcBef>
              <a:spcAft>
                <a:spcPts val="0"/>
              </a:spcAft>
              <a:buNone/>
            </a:pPr>
            <a:r>
              <a:rPr b="1" lang="en" sz="2000">
                <a:solidFill>
                  <a:srgbClr val="434343"/>
                </a:solidFill>
              </a:rPr>
              <a:t>data_handler = csv.writer(f, delimiter=",")</a:t>
            </a:r>
            <a:endParaRPr b="1" sz="2000">
              <a:solidFill>
                <a:srgbClr val="434343"/>
              </a:solidFill>
            </a:endParaRPr>
          </a:p>
          <a:p>
            <a:pPr indent="457200" lvl="0" marL="0" rtl="0" algn="l">
              <a:spcBef>
                <a:spcPts val="1600"/>
              </a:spcBef>
              <a:spcAft>
                <a:spcPts val="0"/>
              </a:spcAft>
              <a:buNone/>
            </a:pPr>
            <a:r>
              <a:rPr b="1" lang="en" sz="2000">
                <a:solidFill>
                  <a:srgbClr val="434343"/>
                </a:solidFill>
              </a:rPr>
              <a:t>data_handler.writerow(["Year", "Event","Winner"])</a:t>
            </a:r>
            <a:endParaRPr b="1" sz="2000">
              <a:solidFill>
                <a:srgbClr val="434343"/>
              </a:solidFill>
            </a:endParaRPr>
          </a:p>
          <a:p>
            <a:pPr indent="457200" lvl="0" marL="0" rtl="0" algn="l">
              <a:spcBef>
                <a:spcPts val="1600"/>
              </a:spcBef>
              <a:spcAft>
                <a:spcPts val="0"/>
              </a:spcAft>
              <a:buNone/>
            </a:pPr>
            <a:r>
              <a:rPr b="1" lang="en" sz="2000">
                <a:solidFill>
                  <a:srgbClr val="434343"/>
                </a:solidFill>
              </a:rPr>
              <a:t>data_handler.writerow(["1995", "Best-Kept Lawn","None"])</a:t>
            </a:r>
            <a:endParaRPr b="1" sz="2000">
              <a:solidFill>
                <a:srgbClr val="434343"/>
              </a:solidFill>
            </a:endParaRPr>
          </a:p>
          <a:p>
            <a:pPr indent="457200" lvl="0" marL="0" rtl="0" algn="l">
              <a:spcBef>
                <a:spcPts val="1600"/>
              </a:spcBef>
              <a:spcAft>
                <a:spcPts val="0"/>
              </a:spcAft>
              <a:buNone/>
            </a:pPr>
            <a:r>
              <a:rPr b="1" lang="en" sz="2000">
                <a:solidFill>
                  <a:srgbClr val="434343"/>
                </a:solidFill>
              </a:rPr>
              <a:t>data_handler.writerow(["1999", "Gobstones","W Nationl"])</a:t>
            </a:r>
            <a:endParaRPr b="1" sz="2000">
              <a:solidFill>
                <a:srgbClr val="434343"/>
              </a:solidFill>
            </a:endParaRPr>
          </a:p>
          <a:p>
            <a:pPr indent="0" lvl="0" marL="0" rtl="0" algn="l">
              <a:spcBef>
                <a:spcPts val="1600"/>
              </a:spcBef>
              <a:spcAft>
                <a:spcPts val="0"/>
              </a:spcAft>
              <a:buNone/>
            </a:pPr>
            <a:r>
              <a:t/>
            </a:r>
            <a:endParaRPr b="1" sz="2000">
              <a:solidFill>
                <a:srgbClr val="434343"/>
              </a:solidFill>
            </a:endParaRPr>
          </a:p>
          <a:p>
            <a:pPr indent="0" lvl="0" marL="0" rtl="0" algn="l">
              <a:spcBef>
                <a:spcPts val="1600"/>
              </a:spcBef>
              <a:spcAft>
                <a:spcPts val="1600"/>
              </a:spcAft>
              <a:buNone/>
            </a:pPr>
            <a:r>
              <a:t/>
            </a:r>
            <a:endParaRPr/>
          </a:p>
        </p:txBody>
      </p:sp>
    </p:spTree>
  </p:cSld>
  <p:clrMapOvr>
    <a:masterClrMapping/>
  </p:clrMapOvr>
</p:sld>
</file>

<file path=ppt/slides/slide1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9" name="Shape 1099"/>
        <p:cNvGrpSpPr/>
        <p:nvPr/>
      </p:nvGrpSpPr>
      <p:grpSpPr>
        <a:xfrm>
          <a:off x="0" y="0"/>
          <a:ext cx="0" cy="0"/>
          <a:chOff x="0" y="0"/>
          <a:chExt cx="0" cy="0"/>
        </a:xfrm>
      </p:grpSpPr>
      <p:sp>
        <p:nvSpPr>
          <p:cNvPr id="1100" name="Google Shape;1100;p187"/>
          <p:cNvSpPr txBox="1"/>
          <p:nvPr>
            <p:ph type="title"/>
          </p:nvPr>
        </p:nvSpPr>
        <p:spPr>
          <a:xfrm>
            <a:off x="430625" y="279125"/>
            <a:ext cx="8520600" cy="132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000">
                <a:solidFill>
                  <a:schemeClr val="accent1"/>
                </a:solidFill>
              </a:rPr>
              <a:t>Writing </a:t>
            </a:r>
            <a:r>
              <a:rPr lang="en" sz="5000">
                <a:solidFill>
                  <a:schemeClr val="accent1"/>
                </a:solidFill>
              </a:rPr>
              <a:t>Python List in JSON File</a:t>
            </a:r>
            <a:endParaRPr sz="5000">
              <a:solidFill>
                <a:schemeClr val="accent1"/>
              </a:solidFill>
            </a:endParaRPr>
          </a:p>
        </p:txBody>
      </p:sp>
      <p:sp>
        <p:nvSpPr>
          <p:cNvPr id="1101" name="Google Shape;1101;p187"/>
          <p:cNvSpPr txBox="1"/>
          <p:nvPr>
            <p:ph idx="1" type="body"/>
          </p:nvPr>
        </p:nvSpPr>
        <p:spPr>
          <a:xfrm>
            <a:off x="311700" y="1405950"/>
            <a:ext cx="8520600" cy="350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434343"/>
                </a:solidFill>
              </a:rPr>
              <a:t>import json</a:t>
            </a:r>
            <a:endParaRPr b="1" sz="2400">
              <a:solidFill>
                <a:srgbClr val="434343"/>
              </a:solidFill>
            </a:endParaRPr>
          </a:p>
          <a:p>
            <a:pPr indent="0" lvl="0" marL="0" rtl="0" algn="l">
              <a:spcBef>
                <a:spcPts val="1600"/>
              </a:spcBef>
              <a:spcAft>
                <a:spcPts val="0"/>
              </a:spcAft>
              <a:buNone/>
            </a:pPr>
            <a:r>
              <a:rPr b="1" lang="en" sz="2400">
                <a:solidFill>
                  <a:srgbClr val="434343"/>
                </a:solidFill>
              </a:rPr>
              <a:t>alphabet_letters = ["a", "b", "c"]</a:t>
            </a:r>
            <a:endParaRPr b="1" sz="2400">
              <a:solidFill>
                <a:srgbClr val="434343"/>
              </a:solidFill>
            </a:endParaRPr>
          </a:p>
          <a:p>
            <a:pPr indent="0" lvl="0" marL="0" rtl="0" algn="l">
              <a:spcBef>
                <a:spcPts val="1600"/>
              </a:spcBef>
              <a:spcAft>
                <a:spcPts val="0"/>
              </a:spcAft>
              <a:buNone/>
            </a:pPr>
            <a:r>
              <a:rPr b="1" lang="en" sz="2400">
                <a:solidFill>
                  <a:srgbClr val="434343"/>
                </a:solidFill>
              </a:rPr>
              <a:t>with open("alphabet_list.json", "w") as f:</a:t>
            </a:r>
            <a:endParaRPr b="1" sz="2400">
              <a:solidFill>
                <a:srgbClr val="434343"/>
              </a:solidFill>
            </a:endParaRPr>
          </a:p>
          <a:p>
            <a:pPr indent="0" lvl="0" marL="0" rtl="0" algn="l">
              <a:spcBef>
                <a:spcPts val="1600"/>
              </a:spcBef>
              <a:spcAft>
                <a:spcPts val="0"/>
              </a:spcAft>
              <a:buNone/>
            </a:pPr>
            <a:r>
              <a:rPr b="1" lang="en" sz="2400">
                <a:solidFill>
                  <a:srgbClr val="434343"/>
                </a:solidFill>
              </a:rPr>
              <a:t>	json.dump(alphabet_letters, f)</a:t>
            </a:r>
            <a:endParaRPr b="1" sz="2400">
              <a:solidFill>
                <a:srgbClr val="434343"/>
              </a:solidFill>
            </a:endParaRPr>
          </a:p>
          <a:p>
            <a:pPr indent="0" lvl="0" marL="0" rtl="0" algn="l">
              <a:spcBef>
                <a:spcPts val="1600"/>
              </a:spcBef>
              <a:spcAft>
                <a:spcPts val="1600"/>
              </a:spcAft>
              <a:buNone/>
            </a:pPr>
            <a:r>
              <a:t/>
            </a:r>
            <a:endParaRPr b="1" sz="2400">
              <a:solidFill>
                <a:srgbClr val="434343"/>
              </a:solidFill>
            </a:endParaRPr>
          </a:p>
        </p:txBody>
      </p:sp>
    </p:spTree>
  </p:cSld>
  <p:clrMapOvr>
    <a:masterClrMapping/>
  </p:clrMapOvr>
</p:sld>
</file>

<file path=ppt/slides/slide1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5" name="Shape 1105"/>
        <p:cNvGrpSpPr/>
        <p:nvPr/>
      </p:nvGrpSpPr>
      <p:grpSpPr>
        <a:xfrm>
          <a:off x="0" y="0"/>
          <a:ext cx="0" cy="0"/>
          <a:chOff x="0" y="0"/>
          <a:chExt cx="0" cy="0"/>
        </a:xfrm>
      </p:grpSpPr>
      <p:sp>
        <p:nvSpPr>
          <p:cNvPr id="1106" name="Google Shape;1106;p188"/>
          <p:cNvSpPr txBox="1"/>
          <p:nvPr>
            <p:ph type="title"/>
          </p:nvPr>
        </p:nvSpPr>
        <p:spPr>
          <a:xfrm>
            <a:off x="134550" y="412900"/>
            <a:ext cx="88749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000">
                <a:solidFill>
                  <a:schemeClr val="accent1"/>
                </a:solidFill>
              </a:rPr>
              <a:t>Writing Python Dictionary in JSON File</a:t>
            </a:r>
            <a:endParaRPr/>
          </a:p>
        </p:txBody>
      </p:sp>
      <p:sp>
        <p:nvSpPr>
          <p:cNvPr id="1107" name="Google Shape;1107;p188"/>
          <p:cNvSpPr txBox="1"/>
          <p:nvPr>
            <p:ph idx="1" type="body"/>
          </p:nvPr>
        </p:nvSpPr>
        <p:spPr>
          <a:xfrm>
            <a:off x="311700" y="1648825"/>
            <a:ext cx="8520600" cy="330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434343"/>
                </a:solidFill>
              </a:rPr>
              <a:t>customer_29876 = {"first name": "David","last name": "Elliott",</a:t>
            </a:r>
            <a:endParaRPr b="1" sz="2000">
              <a:solidFill>
                <a:srgbClr val="434343"/>
              </a:solidFill>
            </a:endParaRPr>
          </a:p>
          <a:p>
            <a:pPr indent="457200" lvl="0" marL="1828800" rtl="0" algn="l">
              <a:spcBef>
                <a:spcPts val="1600"/>
              </a:spcBef>
              <a:spcAft>
                <a:spcPts val="0"/>
              </a:spcAft>
              <a:buNone/>
            </a:pPr>
            <a:r>
              <a:rPr b="1" lang="en" sz="2000">
                <a:solidFill>
                  <a:srgbClr val="434343"/>
                </a:solidFill>
              </a:rPr>
              <a:t>"address": "4803 Wellesley St.", }</a:t>
            </a:r>
            <a:endParaRPr b="1" sz="2000">
              <a:solidFill>
                <a:srgbClr val="434343"/>
              </a:solidFill>
            </a:endParaRPr>
          </a:p>
          <a:p>
            <a:pPr indent="0" lvl="0" marL="0" rtl="0" algn="l">
              <a:spcBef>
                <a:spcPts val="1600"/>
              </a:spcBef>
              <a:spcAft>
                <a:spcPts val="0"/>
              </a:spcAft>
              <a:buNone/>
            </a:pPr>
            <a:r>
              <a:t/>
            </a:r>
            <a:endParaRPr b="1" sz="2000">
              <a:solidFill>
                <a:srgbClr val="434343"/>
              </a:solidFill>
            </a:endParaRPr>
          </a:p>
          <a:p>
            <a:pPr indent="0" lvl="0" marL="0" rtl="0" algn="l">
              <a:spcBef>
                <a:spcPts val="1600"/>
              </a:spcBef>
              <a:spcAft>
                <a:spcPts val="0"/>
              </a:spcAft>
              <a:buNone/>
            </a:pPr>
            <a:r>
              <a:rPr b="1" lang="en" sz="2000">
                <a:solidFill>
                  <a:srgbClr val="434343"/>
                </a:solidFill>
              </a:rPr>
              <a:t>with open("customer_29876.json", "w") as f:</a:t>
            </a:r>
            <a:endParaRPr b="1" sz="2000">
              <a:solidFill>
                <a:srgbClr val="434343"/>
              </a:solidFill>
            </a:endParaRPr>
          </a:p>
          <a:p>
            <a:pPr indent="457200" lvl="0" marL="0" rtl="0" algn="l">
              <a:spcBef>
                <a:spcPts val="1600"/>
              </a:spcBef>
              <a:spcAft>
                <a:spcPts val="0"/>
              </a:spcAft>
              <a:buNone/>
            </a:pPr>
            <a:r>
              <a:rPr b="1" lang="en" sz="2000">
                <a:solidFill>
                  <a:srgbClr val="434343"/>
                </a:solidFill>
              </a:rPr>
              <a:t>json.dump(customer_29876, f)</a:t>
            </a:r>
            <a:endParaRPr b="1" sz="2000">
              <a:solidFill>
                <a:srgbClr val="434343"/>
              </a:solidFill>
            </a:endParaRPr>
          </a:p>
          <a:p>
            <a:pPr indent="457200" lvl="0" marL="1828800" rtl="0" algn="l">
              <a:spcBef>
                <a:spcPts val="1600"/>
              </a:spcBef>
              <a:spcAft>
                <a:spcPts val="0"/>
              </a:spcAft>
              <a:buNone/>
            </a:pPr>
            <a:r>
              <a:t/>
            </a:r>
            <a:endParaRPr b="1" sz="2000">
              <a:solidFill>
                <a:srgbClr val="434343"/>
              </a:solidFill>
            </a:endParaRPr>
          </a:p>
          <a:p>
            <a:pPr indent="457200" lvl="0" marL="1828800" rtl="0" algn="l">
              <a:spcBef>
                <a:spcPts val="1600"/>
              </a:spcBef>
              <a:spcAft>
                <a:spcPts val="0"/>
              </a:spcAft>
              <a:buNone/>
            </a:pPr>
            <a:r>
              <a:t/>
            </a:r>
            <a:endParaRPr b="1" sz="2000">
              <a:solidFill>
                <a:srgbClr val="434343"/>
              </a:solidFill>
            </a:endParaRPr>
          </a:p>
          <a:p>
            <a:pPr indent="0" lvl="0" marL="0" rtl="0" algn="l">
              <a:spcBef>
                <a:spcPts val="1600"/>
              </a:spcBef>
              <a:spcAft>
                <a:spcPts val="1600"/>
              </a:spcAft>
              <a:buNone/>
            </a:pPr>
            <a:r>
              <a:t/>
            </a:r>
            <a:endParaRPr/>
          </a:p>
        </p:txBody>
      </p:sp>
    </p:spTree>
  </p:cSld>
  <p:clrMapOvr>
    <a:masterClrMapping/>
  </p:clrMapOvr>
</p:sld>
</file>

<file path=ppt/slides/slide1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1" name="Shape 1111"/>
        <p:cNvGrpSpPr/>
        <p:nvPr/>
      </p:nvGrpSpPr>
      <p:grpSpPr>
        <a:xfrm>
          <a:off x="0" y="0"/>
          <a:ext cx="0" cy="0"/>
          <a:chOff x="0" y="0"/>
          <a:chExt cx="0" cy="0"/>
        </a:xfrm>
      </p:grpSpPr>
      <p:sp>
        <p:nvSpPr>
          <p:cNvPr id="1112" name="Google Shape;1112;p189"/>
          <p:cNvSpPr txBox="1"/>
          <p:nvPr>
            <p:ph type="title"/>
          </p:nvPr>
        </p:nvSpPr>
        <p:spPr>
          <a:xfrm>
            <a:off x="148175" y="234525"/>
            <a:ext cx="8520600" cy="116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solidFill>
                  <a:schemeClr val="accent1"/>
                </a:solidFill>
              </a:rPr>
              <a:t>Reading Data from JsonFile</a:t>
            </a:r>
            <a:endParaRPr sz="4800">
              <a:solidFill>
                <a:schemeClr val="accent1"/>
              </a:solidFill>
            </a:endParaRPr>
          </a:p>
        </p:txBody>
      </p:sp>
      <p:sp>
        <p:nvSpPr>
          <p:cNvPr id="1113" name="Google Shape;1113;p189"/>
          <p:cNvSpPr txBox="1"/>
          <p:nvPr>
            <p:ph idx="1" type="body"/>
          </p:nvPr>
        </p:nvSpPr>
        <p:spPr>
          <a:xfrm>
            <a:off x="311700" y="1583425"/>
            <a:ext cx="8520600" cy="284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434343"/>
                </a:solidFill>
              </a:rPr>
              <a:t>with open("customer_29876.json") as f:</a:t>
            </a:r>
            <a:endParaRPr b="1" sz="2400">
              <a:solidFill>
                <a:srgbClr val="434343"/>
              </a:solidFill>
            </a:endParaRPr>
          </a:p>
          <a:p>
            <a:pPr indent="457200" lvl="0" marL="0" rtl="0" algn="l">
              <a:spcBef>
                <a:spcPts val="1600"/>
              </a:spcBef>
              <a:spcAft>
                <a:spcPts val="0"/>
              </a:spcAft>
              <a:buNone/>
            </a:pPr>
            <a:r>
              <a:rPr b="1" lang="en" sz="2400">
                <a:solidFill>
                  <a:srgbClr val="434343"/>
                </a:solidFill>
              </a:rPr>
              <a:t>customer_29876 = json.load(f)</a:t>
            </a:r>
            <a:endParaRPr b="1" sz="2400">
              <a:solidFill>
                <a:srgbClr val="434343"/>
              </a:solidFill>
            </a:endParaRPr>
          </a:p>
          <a:p>
            <a:pPr indent="0" lvl="0" marL="0" rtl="0" algn="l">
              <a:spcBef>
                <a:spcPts val="1600"/>
              </a:spcBef>
              <a:spcAft>
                <a:spcPts val="0"/>
              </a:spcAft>
              <a:buNone/>
            </a:pPr>
            <a:r>
              <a:rPr b="1" lang="en" sz="2400">
                <a:solidFill>
                  <a:srgbClr val="434343"/>
                </a:solidFill>
              </a:rPr>
              <a:t>print(customer_29876)</a:t>
            </a:r>
            <a:endParaRPr b="1" sz="2400">
              <a:solidFill>
                <a:srgbClr val="434343"/>
              </a:solidFill>
            </a:endParaRPr>
          </a:p>
          <a:p>
            <a:pPr indent="0" lvl="0" marL="0" rtl="0" algn="l">
              <a:spcBef>
                <a:spcPts val="1600"/>
              </a:spcBef>
              <a:spcAft>
                <a:spcPts val="1600"/>
              </a:spcAft>
              <a:buNone/>
            </a:pPr>
            <a:r>
              <a:rPr b="1" lang="en" sz="2400">
                <a:solidFill>
                  <a:srgbClr val="434343"/>
                </a:solidFill>
              </a:rPr>
              <a:t>print(customer_29876["last name"])</a:t>
            </a:r>
            <a:endParaRPr b="1" sz="2400">
              <a:solidFill>
                <a:srgbClr val="434343"/>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3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Variables for Strings</a:t>
            </a:r>
            <a:endParaRPr/>
          </a:p>
        </p:txBody>
      </p:sp>
      <p:sp>
        <p:nvSpPr>
          <p:cNvPr id="170" name="Google Shape;170;p3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A </a:t>
            </a:r>
            <a:r>
              <a:rPr b="1" lang="en" sz="2400"/>
              <a:t>variable</a:t>
            </a:r>
            <a:r>
              <a:rPr lang="en" sz="2400"/>
              <a:t> is something that </a:t>
            </a:r>
            <a:r>
              <a:rPr b="1" lang="en" sz="2400"/>
              <a:t>holds a value</a:t>
            </a:r>
            <a:r>
              <a:rPr lang="en" sz="2400"/>
              <a:t> that </a:t>
            </a:r>
            <a:r>
              <a:rPr b="1" lang="en" sz="2400"/>
              <a:t>may change</a:t>
            </a:r>
            <a:r>
              <a:rPr lang="en" sz="2400"/>
              <a:t>.</a:t>
            </a:r>
            <a:endParaRPr sz="2400"/>
          </a:p>
          <a:p>
            <a:pPr indent="-381000" lvl="0" marL="457200" rtl="0" algn="l">
              <a:spcBef>
                <a:spcPts val="0"/>
              </a:spcBef>
              <a:spcAft>
                <a:spcPts val="0"/>
              </a:spcAft>
              <a:buSzPts val="2400"/>
              <a:buChar char="●"/>
            </a:pPr>
            <a:r>
              <a:rPr lang="en" sz="2400"/>
              <a:t>In simplest terms, a variable is just a box that you can put stuff in.</a:t>
            </a:r>
            <a:endParaRPr sz="2400"/>
          </a:p>
          <a:p>
            <a:pPr indent="-381000" lvl="0" marL="457200" rtl="0" algn="l">
              <a:spcBef>
                <a:spcPts val="0"/>
              </a:spcBef>
              <a:spcAft>
                <a:spcPts val="0"/>
              </a:spcAft>
              <a:buSzPts val="2400"/>
              <a:buChar char="●"/>
            </a:pPr>
            <a:r>
              <a:rPr lang="en" sz="2400"/>
              <a:t>You can use </a:t>
            </a:r>
            <a:r>
              <a:rPr b="1" lang="en" sz="2400"/>
              <a:t>variables</a:t>
            </a:r>
            <a:r>
              <a:rPr lang="en" sz="2400"/>
              <a:t> to </a:t>
            </a:r>
            <a:r>
              <a:rPr b="1" lang="en" sz="2400"/>
              <a:t>store all kinds of stuff</a:t>
            </a:r>
            <a:r>
              <a:rPr lang="en" sz="2400"/>
              <a:t>, but for now, we are just going to look at </a:t>
            </a:r>
            <a:r>
              <a:rPr b="1" lang="en" sz="2400"/>
              <a:t>storing strings in variables</a:t>
            </a:r>
            <a:r>
              <a:rPr lang="en" sz="2400"/>
              <a:t>.</a:t>
            </a:r>
            <a:endParaRPr sz="2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31"/>
          <p:cNvSpPr txBox="1"/>
          <p:nvPr>
            <p:ph type="title"/>
          </p:nvPr>
        </p:nvSpPr>
        <p:spPr>
          <a:xfrm>
            <a:off x="311700" y="965325"/>
            <a:ext cx="8520600" cy="153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name= “Presidential Initiative for AI and Computing”</a:t>
            </a:r>
            <a:endParaRPr sz="3000"/>
          </a:p>
          <a:p>
            <a:pPr indent="0" lvl="0" marL="0" rtl="0" algn="l">
              <a:spcBef>
                <a:spcPts val="0"/>
              </a:spcBef>
              <a:spcAft>
                <a:spcPts val="0"/>
              </a:spcAft>
              <a:buNone/>
            </a:pPr>
            <a:r>
              <a:rPr lang="en" sz="3000"/>
              <a:t>print(name)</a:t>
            </a:r>
            <a:endParaRPr sz="3000"/>
          </a:p>
        </p:txBody>
      </p:sp>
      <p:sp>
        <p:nvSpPr>
          <p:cNvPr id="176" name="Google Shape;176;p31"/>
          <p:cNvSpPr txBox="1"/>
          <p:nvPr>
            <p:ph type="title"/>
          </p:nvPr>
        </p:nvSpPr>
        <p:spPr>
          <a:xfrm>
            <a:off x="311700" y="2639775"/>
            <a:ext cx="8520600" cy="1538400"/>
          </a:xfrm>
          <a:prstGeom prst="rect">
            <a:avLst/>
          </a:prstGeom>
        </p:spPr>
        <p:txBody>
          <a:bodyPr anchorCtr="0" anchor="ctr" bIns="91425" lIns="91425" spcFirstLastPara="1" rIns="91425" wrap="square" tIns="91425">
            <a:noAutofit/>
          </a:bodyPr>
          <a:lstStyle/>
          <a:p>
            <a:pPr indent="-419100" lvl="0" marL="457200" rtl="0" algn="l">
              <a:spcBef>
                <a:spcPts val="0"/>
              </a:spcBef>
              <a:spcAft>
                <a:spcPts val="0"/>
              </a:spcAft>
              <a:buClr>
                <a:schemeClr val="accent1"/>
              </a:buClr>
              <a:buSzPts val="3000"/>
              <a:buAutoNum type="arabicPeriod"/>
            </a:pPr>
            <a:r>
              <a:rPr lang="en" sz="3000">
                <a:solidFill>
                  <a:schemeClr val="accent1"/>
                </a:solidFill>
              </a:rPr>
              <a:t>Creates a variable called name.</a:t>
            </a:r>
            <a:endParaRPr sz="3000">
              <a:solidFill>
                <a:schemeClr val="accent1"/>
              </a:solidFill>
            </a:endParaRPr>
          </a:p>
          <a:p>
            <a:pPr indent="-419100" lvl="0" marL="457200" rtl="0" algn="l">
              <a:spcBef>
                <a:spcPts val="0"/>
              </a:spcBef>
              <a:spcAft>
                <a:spcPts val="0"/>
              </a:spcAft>
              <a:buClr>
                <a:schemeClr val="accent1"/>
              </a:buClr>
              <a:buSzPts val="3000"/>
              <a:buAutoNum type="arabicPeriod"/>
            </a:pPr>
            <a:r>
              <a:rPr lang="en" sz="3000">
                <a:solidFill>
                  <a:schemeClr val="accent1"/>
                </a:solidFill>
              </a:rPr>
              <a:t>Assigns a string value “Presidential Initiative for AI and Computing” in this variable.</a:t>
            </a:r>
            <a:endParaRPr sz="3000">
              <a:solidFill>
                <a:schemeClr val="accent1"/>
              </a:solidFill>
            </a:endParaRPr>
          </a:p>
          <a:p>
            <a:pPr indent="-419100" lvl="0" marL="457200" rtl="0" algn="l">
              <a:spcBef>
                <a:spcPts val="0"/>
              </a:spcBef>
              <a:spcAft>
                <a:spcPts val="0"/>
              </a:spcAft>
              <a:buClr>
                <a:schemeClr val="accent1"/>
              </a:buClr>
              <a:buSzPts val="3000"/>
              <a:buAutoNum type="arabicPeriod"/>
            </a:pPr>
            <a:r>
              <a:rPr lang="en" sz="3000">
                <a:solidFill>
                  <a:schemeClr val="accent1"/>
                </a:solidFill>
              </a:rPr>
              <a:t>Prints the string value stored inside this variable.</a:t>
            </a:r>
            <a:endParaRPr sz="3000">
              <a:solidFill>
                <a:schemeClr val="accen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4"/>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73" name="Google Shape;73;p14"/>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23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3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Variables for Numbers</a:t>
            </a:r>
            <a:endParaRPr/>
          </a:p>
        </p:txBody>
      </p:sp>
      <p:sp>
        <p:nvSpPr>
          <p:cNvPr id="182" name="Google Shape;182;p3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Variables of numbers are a </a:t>
            </a:r>
            <a:r>
              <a:rPr b="1" lang="en" sz="2400"/>
              <a:t>storage placeholder</a:t>
            </a:r>
            <a:r>
              <a:rPr lang="en" sz="2400"/>
              <a:t> for numbers (</a:t>
            </a:r>
            <a:r>
              <a:rPr b="1" lang="en" sz="2400"/>
              <a:t>integer</a:t>
            </a:r>
            <a:r>
              <a:rPr lang="en" sz="2400"/>
              <a:t>)</a:t>
            </a:r>
            <a:br>
              <a:rPr lang="en" sz="2400"/>
            </a:br>
            <a:endParaRPr sz="2400"/>
          </a:p>
          <a:p>
            <a:pPr indent="-381000" lvl="0" marL="457200" rtl="0" algn="l">
              <a:spcBef>
                <a:spcPts val="0"/>
              </a:spcBef>
              <a:spcAft>
                <a:spcPts val="0"/>
              </a:spcAft>
              <a:buSzPts val="2400"/>
              <a:buChar char="●"/>
            </a:pPr>
            <a:r>
              <a:rPr lang="en" sz="2400"/>
              <a:t>We may also store </a:t>
            </a:r>
            <a:r>
              <a:rPr b="1" lang="en" sz="2400"/>
              <a:t>float</a:t>
            </a:r>
            <a:r>
              <a:rPr lang="en" sz="2400"/>
              <a:t> in variables.</a:t>
            </a:r>
            <a:endParaRPr sz="2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3"/>
          <p:cNvSpPr txBox="1"/>
          <p:nvPr>
            <p:ph type="title"/>
          </p:nvPr>
        </p:nvSpPr>
        <p:spPr>
          <a:xfrm>
            <a:off x="311700" y="965325"/>
            <a:ext cx="85206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t>Lucky_number = 9</a:t>
            </a:r>
            <a:endParaRPr sz="4800"/>
          </a:p>
          <a:p>
            <a:pPr indent="0" lvl="0" marL="0" rtl="0" algn="ctr">
              <a:spcBef>
                <a:spcPts val="0"/>
              </a:spcBef>
              <a:spcAft>
                <a:spcPts val="0"/>
              </a:spcAft>
              <a:buNone/>
            </a:pPr>
            <a:r>
              <a:rPr lang="en" sz="4800"/>
              <a:t>print(Lucky_number)</a:t>
            </a:r>
            <a:endParaRPr sz="4800"/>
          </a:p>
        </p:txBody>
      </p:sp>
      <p:sp>
        <p:nvSpPr>
          <p:cNvPr id="188" name="Google Shape;188;p33"/>
          <p:cNvSpPr txBox="1"/>
          <p:nvPr>
            <p:ph type="title"/>
          </p:nvPr>
        </p:nvSpPr>
        <p:spPr>
          <a:xfrm>
            <a:off x="311700" y="2639775"/>
            <a:ext cx="85206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solidFill>
                  <a:schemeClr val="accent1"/>
                </a:solidFill>
              </a:rPr>
              <a:t>Outputs: 9</a:t>
            </a:r>
            <a:endParaRPr sz="4800">
              <a:solidFill>
                <a:schemeClr val="accen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4"/>
          <p:cNvSpPr txBox="1"/>
          <p:nvPr>
            <p:ph type="title"/>
          </p:nvPr>
        </p:nvSpPr>
        <p:spPr>
          <a:xfrm>
            <a:off x="311700" y="965325"/>
            <a:ext cx="85206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t>num_1 = 56.98</a:t>
            </a:r>
            <a:endParaRPr sz="4800"/>
          </a:p>
          <a:p>
            <a:pPr indent="0" lvl="0" marL="0" rtl="0" algn="ctr">
              <a:spcBef>
                <a:spcPts val="0"/>
              </a:spcBef>
              <a:spcAft>
                <a:spcPts val="0"/>
              </a:spcAft>
              <a:buNone/>
            </a:pPr>
            <a:r>
              <a:rPr lang="en" sz="4800"/>
              <a:t>print(</a:t>
            </a:r>
            <a:r>
              <a:rPr lang="en" sz="4800"/>
              <a:t>num_1</a:t>
            </a:r>
            <a:r>
              <a:rPr lang="en" sz="4800"/>
              <a:t>)</a:t>
            </a:r>
            <a:endParaRPr sz="4800"/>
          </a:p>
        </p:txBody>
      </p:sp>
      <p:sp>
        <p:nvSpPr>
          <p:cNvPr id="194" name="Google Shape;194;p34"/>
          <p:cNvSpPr txBox="1"/>
          <p:nvPr>
            <p:ph type="title"/>
          </p:nvPr>
        </p:nvSpPr>
        <p:spPr>
          <a:xfrm>
            <a:off x="311700" y="2639775"/>
            <a:ext cx="85206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solidFill>
                  <a:schemeClr val="accent1"/>
                </a:solidFill>
              </a:rPr>
              <a:t>Outputs: 56.98</a:t>
            </a:r>
            <a:endParaRPr sz="4800">
              <a:solidFill>
                <a:schemeClr val="accen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graphicFrame>
        <p:nvGraphicFramePr>
          <p:cNvPr id="199" name="Google Shape;199;p35"/>
          <p:cNvGraphicFramePr/>
          <p:nvPr/>
        </p:nvGraphicFramePr>
        <p:xfrm>
          <a:off x="789800" y="3522325"/>
          <a:ext cx="3000000" cy="3000000"/>
        </p:xfrm>
        <a:graphic>
          <a:graphicData uri="http://schemas.openxmlformats.org/drawingml/2006/table">
            <a:tbl>
              <a:tblPr>
                <a:noFill/>
                <a:tableStyleId>{F856FE36-D016-452D-8830-00D743A74A90}</a:tableStyleId>
              </a:tblPr>
              <a:tblGrid>
                <a:gridCol w="1933100"/>
                <a:gridCol w="1933100"/>
                <a:gridCol w="1933100"/>
                <a:gridCol w="1933100"/>
              </a:tblGrid>
              <a:tr h="381000">
                <a:tc>
                  <a:txBody>
                    <a:bodyPr/>
                    <a:lstStyle/>
                    <a:p>
                      <a:pPr indent="0" lvl="0" marL="0" rtl="0" algn="l">
                        <a:spcBef>
                          <a:spcPts val="0"/>
                        </a:spcBef>
                        <a:spcAft>
                          <a:spcPts val="0"/>
                        </a:spcAft>
                        <a:buNone/>
                      </a:pPr>
                      <a:r>
                        <a:rPr lang="en" sz="1800">
                          <a:solidFill>
                            <a:srgbClr val="FFFFFF"/>
                          </a:solidFill>
                        </a:rPr>
                        <a:t>Adds values on either side of the operator.</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rPr b="1" lang="en" sz="1800">
                          <a:solidFill>
                            <a:srgbClr val="FFFFFF"/>
                          </a:solidFill>
                        </a:rPr>
                        <a:t>a</a:t>
                      </a:r>
                      <a:r>
                        <a:rPr b="1" lang="en" sz="1800">
                          <a:solidFill>
                            <a:srgbClr val="FFFFFF"/>
                          </a:solidFill>
                        </a:rPr>
                        <a:t> + b = 30</a:t>
                      </a:r>
                      <a:endParaRPr b="1" sz="1800">
                        <a:solidFill>
                          <a:srgbClr val="FFFFFF"/>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rgbClr val="FFFFFF"/>
                          </a:solidFill>
                        </a:rPr>
                        <a:t>Subtracts right hand operand from left hand operand.</a:t>
                      </a:r>
                      <a:endParaRPr sz="1800">
                        <a:solidFill>
                          <a:srgbClr val="FFFFFF"/>
                        </a:solidFill>
                      </a:endParaRPr>
                    </a:p>
                    <a:p>
                      <a:pPr indent="0" lvl="0" marL="0" rtl="0" algn="l">
                        <a:spcBef>
                          <a:spcPts val="0"/>
                        </a:spcBef>
                        <a:spcAft>
                          <a:spcPts val="0"/>
                        </a:spcAft>
                        <a:buNone/>
                      </a:pPr>
                      <a:r>
                        <a:rPr b="1" lang="en" sz="1800">
                          <a:solidFill>
                            <a:srgbClr val="FFFFFF"/>
                          </a:solidFill>
                        </a:rPr>
                        <a:t>a</a:t>
                      </a:r>
                      <a:r>
                        <a:rPr b="1" lang="en" sz="1800">
                          <a:solidFill>
                            <a:srgbClr val="FFFFFF"/>
                          </a:solidFill>
                        </a:rPr>
                        <a:t> - b = -10</a:t>
                      </a:r>
                      <a:endParaRPr b="1" sz="1800">
                        <a:solidFill>
                          <a:srgbClr val="FFFFFF"/>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rgbClr val="FFFFFF"/>
                          </a:solidFill>
                        </a:rPr>
                        <a:t>Multiplies values on either side of the operator.</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rPr b="1" lang="en" sz="1800">
                          <a:solidFill>
                            <a:srgbClr val="FFFFFF"/>
                          </a:solidFill>
                        </a:rPr>
                        <a:t>a * b = 200</a:t>
                      </a:r>
                      <a:endParaRPr b="1" sz="1800">
                        <a:solidFill>
                          <a:srgbClr val="FFFFFF"/>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rgbClr val="FFFFFF"/>
                          </a:solidFill>
                        </a:rPr>
                        <a:t>Divides left hand operand by right hand operand.</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rPr b="1" lang="en" sz="1800">
                          <a:solidFill>
                            <a:srgbClr val="FFFFFF"/>
                          </a:solidFill>
                        </a:rPr>
                        <a:t>b / a = 2</a:t>
                      </a:r>
                      <a:endParaRPr b="1" sz="1800">
                        <a:solidFill>
                          <a:srgbClr val="FFFFFF"/>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200" name="Google Shape;200;p35"/>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Math Operations</a:t>
            </a:r>
            <a:endParaRPr/>
          </a:p>
        </p:txBody>
      </p:sp>
      <p:pic>
        <p:nvPicPr>
          <p:cNvPr id="201" name="Google Shape;201;p35"/>
          <p:cNvPicPr preferRelativeResize="0"/>
          <p:nvPr/>
        </p:nvPicPr>
        <p:blipFill rotWithShape="1">
          <a:blip r:embed="rId3">
            <a:alphaModFix/>
          </a:blip>
          <a:srcRect b="19914" l="19914" r="20480" t="20136"/>
          <a:stretch/>
        </p:blipFill>
        <p:spPr>
          <a:xfrm>
            <a:off x="1364400" y="2776200"/>
            <a:ext cx="709775" cy="713825"/>
          </a:xfrm>
          <a:prstGeom prst="rect">
            <a:avLst/>
          </a:prstGeom>
          <a:noFill/>
          <a:ln>
            <a:noFill/>
          </a:ln>
        </p:spPr>
      </p:pic>
      <p:pic>
        <p:nvPicPr>
          <p:cNvPr id="202" name="Google Shape;202;p35"/>
          <p:cNvPicPr preferRelativeResize="0"/>
          <p:nvPr/>
        </p:nvPicPr>
        <p:blipFill rotWithShape="1">
          <a:blip r:embed="rId4">
            <a:alphaModFix/>
          </a:blip>
          <a:srcRect b="12086" l="22093" r="23069" t="71224"/>
          <a:stretch/>
        </p:blipFill>
        <p:spPr>
          <a:xfrm>
            <a:off x="3184150" y="3025100"/>
            <a:ext cx="709776" cy="216016"/>
          </a:xfrm>
          <a:prstGeom prst="rect">
            <a:avLst/>
          </a:prstGeom>
          <a:noFill/>
          <a:ln>
            <a:noFill/>
          </a:ln>
        </p:spPr>
      </p:pic>
      <p:pic>
        <p:nvPicPr>
          <p:cNvPr id="203" name="Google Shape;203;p35"/>
          <p:cNvPicPr preferRelativeResize="0"/>
          <p:nvPr/>
        </p:nvPicPr>
        <p:blipFill rotWithShape="1">
          <a:blip r:embed="rId3">
            <a:alphaModFix/>
          </a:blip>
          <a:srcRect b="19914" l="19914" r="20480" t="20136"/>
          <a:stretch/>
        </p:blipFill>
        <p:spPr>
          <a:xfrm rot="-2700000">
            <a:off x="5152337" y="2776200"/>
            <a:ext cx="709775" cy="713824"/>
          </a:xfrm>
          <a:prstGeom prst="rect">
            <a:avLst/>
          </a:prstGeom>
          <a:noFill/>
          <a:ln>
            <a:noFill/>
          </a:ln>
        </p:spPr>
      </p:pic>
      <p:pic>
        <p:nvPicPr>
          <p:cNvPr id="204" name="Google Shape;204;p35"/>
          <p:cNvPicPr preferRelativeResize="0"/>
          <p:nvPr/>
        </p:nvPicPr>
        <p:blipFill>
          <a:blip r:embed="rId5">
            <a:alphaModFix/>
          </a:blip>
          <a:stretch>
            <a:fillRect/>
          </a:stretch>
        </p:blipFill>
        <p:spPr>
          <a:xfrm>
            <a:off x="7120525" y="2778225"/>
            <a:ext cx="709775" cy="7097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6"/>
          <p:cNvSpPr txBox="1"/>
          <p:nvPr>
            <p:ph type="title"/>
          </p:nvPr>
        </p:nvSpPr>
        <p:spPr>
          <a:xfrm>
            <a:off x="311700" y="965325"/>
            <a:ext cx="85206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t>popular_number = 4</a:t>
            </a:r>
            <a:endParaRPr sz="4800"/>
          </a:p>
          <a:p>
            <a:pPr indent="0" lvl="0" marL="0" rtl="0" algn="ctr">
              <a:spcBef>
                <a:spcPts val="0"/>
              </a:spcBef>
              <a:spcAft>
                <a:spcPts val="0"/>
              </a:spcAft>
              <a:buNone/>
            </a:pPr>
            <a:r>
              <a:rPr lang="en" sz="4800"/>
              <a:t>popular_number = 4 + 4</a:t>
            </a:r>
            <a:endParaRPr sz="4800"/>
          </a:p>
        </p:txBody>
      </p:sp>
      <p:sp>
        <p:nvSpPr>
          <p:cNvPr id="210" name="Google Shape;210;p36"/>
          <p:cNvSpPr txBox="1"/>
          <p:nvPr>
            <p:ph type="title"/>
          </p:nvPr>
        </p:nvSpPr>
        <p:spPr>
          <a:xfrm>
            <a:off x="311700" y="2868375"/>
            <a:ext cx="8520600" cy="1538400"/>
          </a:xfrm>
          <a:prstGeom prst="rect">
            <a:avLst/>
          </a:prstGeom>
        </p:spPr>
        <p:txBody>
          <a:bodyPr anchorCtr="0" anchor="ctr" bIns="91425" lIns="91425" spcFirstLastPara="1" rIns="91425" wrap="square" tIns="91425">
            <a:noAutofit/>
          </a:bodyPr>
          <a:lstStyle/>
          <a:p>
            <a:pPr indent="-419100" lvl="0" marL="457200" rtl="0" algn="l">
              <a:spcBef>
                <a:spcPts val="0"/>
              </a:spcBef>
              <a:spcAft>
                <a:spcPts val="0"/>
              </a:spcAft>
              <a:buClr>
                <a:schemeClr val="accent1"/>
              </a:buClr>
              <a:buSzPts val="3000"/>
              <a:buAutoNum type="arabicPeriod"/>
            </a:pPr>
            <a:r>
              <a:rPr lang="en" sz="3000">
                <a:solidFill>
                  <a:schemeClr val="accent1"/>
                </a:solidFill>
              </a:rPr>
              <a:t>The variable popular_number holds a value 4.</a:t>
            </a:r>
            <a:endParaRPr sz="3000">
              <a:solidFill>
                <a:schemeClr val="accent1"/>
              </a:solidFill>
            </a:endParaRPr>
          </a:p>
          <a:p>
            <a:pPr indent="-419100" lvl="0" marL="457200" rtl="0" algn="l">
              <a:spcBef>
                <a:spcPts val="0"/>
              </a:spcBef>
              <a:spcAft>
                <a:spcPts val="0"/>
              </a:spcAft>
              <a:buClr>
                <a:schemeClr val="accent1"/>
              </a:buClr>
              <a:buSzPts val="3000"/>
              <a:buAutoNum type="arabicPeriod"/>
            </a:pPr>
            <a:r>
              <a:rPr lang="en" sz="3000">
                <a:solidFill>
                  <a:schemeClr val="accent1"/>
                </a:solidFill>
              </a:rPr>
              <a:t>Adds another integer 4 and assigns the answer to the same variable.</a:t>
            </a:r>
            <a:endParaRPr sz="3000">
              <a:solidFill>
                <a:schemeClr val="accent1"/>
              </a:solidFill>
            </a:endParaRPr>
          </a:p>
          <a:p>
            <a:pPr indent="-419100" lvl="0" marL="457200" rtl="0" algn="l">
              <a:spcBef>
                <a:spcPts val="0"/>
              </a:spcBef>
              <a:spcAft>
                <a:spcPts val="0"/>
              </a:spcAft>
              <a:buClr>
                <a:schemeClr val="accent1"/>
              </a:buClr>
              <a:buSzPts val="3000"/>
              <a:buAutoNum type="arabicPeriod"/>
            </a:pPr>
            <a:r>
              <a:rPr lang="en" sz="3000">
                <a:solidFill>
                  <a:schemeClr val="accent1"/>
                </a:solidFill>
              </a:rPr>
              <a:t>“+” is plus operator </a:t>
            </a:r>
            <a:endParaRPr sz="3000">
              <a:solidFill>
                <a:schemeClr val="accen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37"/>
          <p:cNvSpPr txBox="1"/>
          <p:nvPr>
            <p:ph type="title"/>
          </p:nvPr>
        </p:nvSpPr>
        <p:spPr>
          <a:xfrm>
            <a:off x="311700" y="445025"/>
            <a:ext cx="8520600" cy="293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Variable Naming,</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Unfamilair Operators in Python</a:t>
            </a:r>
            <a:endParaRPr/>
          </a:p>
          <a:p>
            <a:pPr indent="0" lvl="0" marL="0" rtl="0" algn="ctr">
              <a:spcBef>
                <a:spcPts val="0"/>
              </a:spcBef>
              <a:spcAft>
                <a:spcPts val="0"/>
              </a:spcAft>
              <a:buNone/>
            </a:pPr>
            <a:r>
              <a:rPr lang="en"/>
              <a:t>&amp; </a:t>
            </a:r>
            <a:endParaRPr/>
          </a:p>
          <a:p>
            <a:pPr indent="0" lvl="0" marL="0" rtl="0" algn="ctr">
              <a:spcBef>
                <a:spcPts val="0"/>
              </a:spcBef>
              <a:spcAft>
                <a:spcPts val="0"/>
              </a:spcAft>
              <a:buNone/>
            </a:pPr>
            <a:r>
              <a:rPr lang="en"/>
              <a:t>String Concaternation</a:t>
            </a:r>
            <a:endParaRPr/>
          </a:p>
          <a:p>
            <a:pPr indent="0" lvl="0" marL="0" rtl="0" algn="ctr">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Legal &amp; Illegal </a:t>
            </a:r>
            <a:r>
              <a:rPr lang="en"/>
              <a:t>Variable Names</a:t>
            </a:r>
            <a:endParaRPr/>
          </a:p>
        </p:txBody>
      </p:sp>
      <p:sp>
        <p:nvSpPr>
          <p:cNvPr id="221" name="Google Shape;221;p3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You can't enclose it in quotation marks.</a:t>
            </a:r>
            <a:endParaRPr sz="2400"/>
          </a:p>
          <a:p>
            <a:pPr indent="-381000" lvl="0" marL="457200" rtl="0" algn="l">
              <a:spcBef>
                <a:spcPts val="0"/>
              </a:spcBef>
              <a:spcAft>
                <a:spcPts val="0"/>
              </a:spcAft>
              <a:buSzPts val="2400"/>
              <a:buChar char="●"/>
            </a:pPr>
            <a:r>
              <a:rPr lang="en" sz="2400"/>
              <a:t>You can't have any spaces in it.</a:t>
            </a:r>
            <a:endParaRPr sz="2400"/>
          </a:p>
          <a:p>
            <a:pPr indent="-381000" lvl="0" marL="457200" rtl="0" algn="l">
              <a:spcBef>
                <a:spcPts val="0"/>
              </a:spcBef>
              <a:spcAft>
                <a:spcPts val="0"/>
              </a:spcAft>
              <a:buSzPts val="2400"/>
              <a:buChar char="●"/>
            </a:pPr>
            <a:r>
              <a:rPr lang="en" sz="2400"/>
              <a:t>It can't be a number or begin with a number.</a:t>
            </a:r>
            <a:endParaRPr sz="2400"/>
          </a:p>
          <a:p>
            <a:pPr indent="-381000" lvl="0" marL="457200" rtl="0" algn="l">
              <a:spcBef>
                <a:spcPts val="0"/>
              </a:spcBef>
              <a:spcAft>
                <a:spcPts val="0"/>
              </a:spcAft>
              <a:buSzPts val="2400"/>
              <a:buChar char="●"/>
            </a:pPr>
            <a:r>
              <a:rPr lang="en" sz="2400"/>
              <a:t>It can't be any of Python's reserved words, also known as keywords—the special words that act as programming instructions, like print.</a:t>
            </a:r>
            <a:endParaRPr sz="24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39"/>
          <p:cNvSpPr txBox="1"/>
          <p:nvPr>
            <p:ph type="title"/>
          </p:nvPr>
        </p:nvSpPr>
        <p:spPr>
          <a:xfrm>
            <a:off x="311700" y="1304850"/>
            <a:ext cx="85206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t>and , </a:t>
            </a:r>
            <a:r>
              <a:rPr lang="en" sz="4800">
                <a:solidFill>
                  <a:schemeClr val="accent1"/>
                </a:solidFill>
              </a:rPr>
              <a:t>as</a:t>
            </a:r>
            <a:r>
              <a:rPr lang="en" sz="4800"/>
              <a:t> , print , </a:t>
            </a:r>
            <a:r>
              <a:rPr lang="en" sz="4800">
                <a:solidFill>
                  <a:schemeClr val="accent1"/>
                </a:solidFill>
              </a:rPr>
              <a:t>while</a:t>
            </a:r>
            <a:r>
              <a:rPr lang="en" sz="4800"/>
              <a:t> , for , </a:t>
            </a:r>
            <a:r>
              <a:rPr lang="en" sz="4800">
                <a:solidFill>
                  <a:schemeClr val="accent1"/>
                </a:solidFill>
              </a:rPr>
              <a:t>in</a:t>
            </a:r>
            <a:r>
              <a:rPr lang="en" sz="4800"/>
              <a:t> , break , </a:t>
            </a:r>
            <a:r>
              <a:rPr lang="en" sz="4800">
                <a:solidFill>
                  <a:schemeClr val="accent1"/>
                </a:solidFill>
              </a:rPr>
              <a:t>if</a:t>
            </a:r>
            <a:r>
              <a:rPr lang="en" sz="4800"/>
              <a:t> , else , </a:t>
            </a:r>
            <a:r>
              <a:rPr lang="en" sz="4800">
                <a:solidFill>
                  <a:schemeClr val="accent1"/>
                </a:solidFill>
              </a:rPr>
              <a:t>elif</a:t>
            </a:r>
            <a:r>
              <a:rPr lang="en" sz="4800"/>
              <a:t> , continue , </a:t>
            </a:r>
            <a:r>
              <a:rPr lang="en" sz="4800">
                <a:solidFill>
                  <a:schemeClr val="accent1"/>
                </a:solidFill>
              </a:rPr>
              <a:t>pass</a:t>
            </a:r>
            <a:r>
              <a:rPr lang="en" sz="4800"/>
              <a:t> , def , </a:t>
            </a:r>
            <a:r>
              <a:rPr lang="en" sz="4800">
                <a:solidFill>
                  <a:schemeClr val="accent1"/>
                </a:solidFill>
              </a:rPr>
              <a:t>del</a:t>
            </a:r>
            <a:r>
              <a:rPr lang="en" sz="4800"/>
              <a:t> , </a:t>
            </a:r>
            <a:r>
              <a:rPr lang="en" sz="4800">
                <a:solidFill>
                  <a:schemeClr val="accent1"/>
                </a:solidFill>
              </a:rPr>
              <a:t>return</a:t>
            </a:r>
            <a:r>
              <a:rPr lang="en" sz="4800"/>
              <a:t> , insert , </a:t>
            </a:r>
            <a:r>
              <a:rPr lang="en" sz="4800">
                <a:solidFill>
                  <a:schemeClr val="accent1"/>
                </a:solidFill>
              </a:rPr>
              <a:t>pop</a:t>
            </a:r>
            <a:r>
              <a:rPr lang="en" sz="4800"/>
              <a:t> , import , </a:t>
            </a:r>
            <a:r>
              <a:rPr lang="en" sz="4800">
                <a:solidFill>
                  <a:schemeClr val="accent1"/>
                </a:solidFill>
              </a:rPr>
              <a:t>True</a:t>
            </a:r>
            <a:r>
              <a:rPr lang="en" sz="4800"/>
              <a:t> , False , </a:t>
            </a:r>
            <a:r>
              <a:rPr lang="en" sz="4800">
                <a:solidFill>
                  <a:schemeClr val="accent1"/>
                </a:solidFill>
              </a:rPr>
              <a:t>lambda</a:t>
            </a:r>
            <a:r>
              <a:rPr lang="en" sz="4800"/>
              <a:t> and many more….</a:t>
            </a:r>
            <a:endParaRPr sz="4800"/>
          </a:p>
        </p:txBody>
      </p:sp>
      <p:sp>
        <p:nvSpPr>
          <p:cNvPr id="227" name="Google Shape;227;p39"/>
          <p:cNvSpPr txBox="1"/>
          <p:nvPr>
            <p:ph idx="1" type="body"/>
          </p:nvPr>
        </p:nvSpPr>
        <p:spPr>
          <a:xfrm>
            <a:off x="311700" y="3757650"/>
            <a:ext cx="8520600" cy="1071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2600"/>
              <a:t>Python Keywords</a:t>
            </a:r>
            <a:endParaRPr b="1" sz="26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4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Math Expressions: Unfamiliar Operators</a:t>
            </a:r>
            <a:endParaRPr/>
          </a:p>
        </p:txBody>
      </p:sp>
      <p:graphicFrame>
        <p:nvGraphicFramePr>
          <p:cNvPr id="233" name="Google Shape;233;p40"/>
          <p:cNvGraphicFramePr/>
          <p:nvPr/>
        </p:nvGraphicFramePr>
        <p:xfrm>
          <a:off x="952500" y="1728875"/>
          <a:ext cx="3000000" cy="3000000"/>
        </p:xfrm>
        <a:graphic>
          <a:graphicData uri="http://schemas.openxmlformats.org/drawingml/2006/table">
            <a:tbl>
              <a:tblPr>
                <a:noFill/>
                <a:tableStyleId>{F856FE36-D016-452D-8830-00D743A74A90}</a:tableStyleId>
              </a:tblPr>
              <a:tblGrid>
                <a:gridCol w="2653775"/>
                <a:gridCol w="4585225"/>
              </a:tblGrid>
              <a:tr h="381000">
                <a:tc>
                  <a:txBody>
                    <a:bodyPr/>
                    <a:lstStyle/>
                    <a:p>
                      <a:pPr indent="0" lvl="0" marL="0" rtl="0" algn="l">
                        <a:spcBef>
                          <a:spcPts val="0"/>
                        </a:spcBef>
                        <a:spcAft>
                          <a:spcPts val="0"/>
                        </a:spcAft>
                        <a:buNone/>
                      </a:pPr>
                      <a:r>
                        <a:rPr lang="en" sz="2400"/>
                        <a:t>%</a:t>
                      </a:r>
                      <a:endParaRPr sz="2400"/>
                    </a:p>
                  </a:txBody>
                  <a:tcPr marT="91425" marB="91425" marR="91425" marL="91425"/>
                </a:tc>
                <a:tc>
                  <a:txBody>
                    <a:bodyPr/>
                    <a:lstStyle/>
                    <a:p>
                      <a:pPr indent="0" lvl="0" marL="0" rtl="0" algn="l">
                        <a:spcBef>
                          <a:spcPts val="0"/>
                        </a:spcBef>
                        <a:spcAft>
                          <a:spcPts val="0"/>
                        </a:spcAft>
                        <a:buNone/>
                      </a:pPr>
                      <a:r>
                        <a:rPr lang="en" sz="2400"/>
                        <a:t>Modulo (remainder of division)</a:t>
                      </a:r>
                      <a:endParaRPr sz="2400"/>
                    </a:p>
                  </a:txBody>
                  <a:tcPr marT="91425" marB="91425" marR="91425" marL="91425"/>
                </a:tc>
              </a:tr>
              <a:tr h="381000">
                <a:tc>
                  <a:txBody>
                    <a:bodyPr/>
                    <a:lstStyle/>
                    <a:p>
                      <a:pPr indent="0" lvl="0" marL="0" rtl="0" algn="l">
                        <a:spcBef>
                          <a:spcPts val="0"/>
                        </a:spcBef>
                        <a:spcAft>
                          <a:spcPts val="0"/>
                        </a:spcAft>
                        <a:buNone/>
                      </a:pPr>
                      <a:r>
                        <a:rPr lang="en" sz="2400"/>
                        <a:t>**</a:t>
                      </a:r>
                      <a:endParaRPr sz="2400"/>
                    </a:p>
                  </a:txBody>
                  <a:tcPr marT="91425" marB="91425" marR="91425" marL="91425"/>
                </a:tc>
                <a:tc>
                  <a:txBody>
                    <a:bodyPr/>
                    <a:lstStyle/>
                    <a:p>
                      <a:pPr indent="0" lvl="0" marL="0" rtl="0" algn="l">
                        <a:spcBef>
                          <a:spcPts val="0"/>
                        </a:spcBef>
                        <a:spcAft>
                          <a:spcPts val="0"/>
                        </a:spcAft>
                        <a:buNone/>
                      </a:pPr>
                      <a:r>
                        <a:rPr lang="en" sz="2400"/>
                        <a:t>Power operator</a:t>
                      </a:r>
                      <a:endParaRPr sz="2400"/>
                    </a:p>
                  </a:txBody>
                  <a:tcPr marT="91425" marB="91425" marR="91425" marL="91425"/>
                </a:tc>
              </a:tr>
              <a:tr h="381000">
                <a:tc>
                  <a:txBody>
                    <a:bodyPr/>
                    <a:lstStyle/>
                    <a:p>
                      <a:pPr indent="0" lvl="0" marL="0" rtl="0" algn="l">
                        <a:spcBef>
                          <a:spcPts val="0"/>
                        </a:spcBef>
                        <a:spcAft>
                          <a:spcPts val="0"/>
                        </a:spcAft>
                        <a:buNone/>
                      </a:pPr>
                      <a:r>
                        <a:rPr lang="en" sz="2400"/>
                        <a:t>+var</a:t>
                      </a:r>
                      <a:endParaRPr sz="2400"/>
                    </a:p>
                  </a:txBody>
                  <a:tcPr marT="91425" marB="91425" marR="91425" marL="91425"/>
                </a:tc>
                <a:tc>
                  <a:txBody>
                    <a:bodyPr/>
                    <a:lstStyle/>
                    <a:p>
                      <a:pPr indent="0" lvl="0" marL="0" rtl="0" algn="l">
                        <a:spcBef>
                          <a:spcPts val="0"/>
                        </a:spcBef>
                        <a:spcAft>
                          <a:spcPts val="0"/>
                        </a:spcAft>
                        <a:buNone/>
                      </a:pPr>
                      <a:r>
                        <a:rPr lang="en" sz="2400"/>
                        <a:t>Unary Plus</a:t>
                      </a:r>
                      <a:endParaRPr sz="2400"/>
                    </a:p>
                  </a:txBody>
                  <a:tcPr marT="91425" marB="91425" marR="91425" marL="91425"/>
                </a:tc>
              </a:tr>
              <a:tr h="381000">
                <a:tc>
                  <a:txBody>
                    <a:bodyPr/>
                    <a:lstStyle/>
                    <a:p>
                      <a:pPr indent="0" lvl="0" marL="0" rtl="0" algn="l">
                        <a:spcBef>
                          <a:spcPts val="0"/>
                        </a:spcBef>
                        <a:spcAft>
                          <a:spcPts val="0"/>
                        </a:spcAft>
                        <a:buNone/>
                      </a:pPr>
                      <a:r>
                        <a:rPr lang="en" sz="2400"/>
                        <a:t>-var</a:t>
                      </a:r>
                      <a:endParaRPr sz="2400"/>
                    </a:p>
                  </a:txBody>
                  <a:tcPr marT="91425" marB="91425" marR="91425" marL="91425"/>
                </a:tc>
                <a:tc>
                  <a:txBody>
                    <a:bodyPr/>
                    <a:lstStyle/>
                    <a:p>
                      <a:pPr indent="0" lvl="0" marL="0" rtl="0" algn="l">
                        <a:spcBef>
                          <a:spcPts val="0"/>
                        </a:spcBef>
                        <a:spcAft>
                          <a:spcPts val="0"/>
                        </a:spcAft>
                        <a:buNone/>
                      </a:pPr>
                      <a:r>
                        <a:rPr lang="en" sz="2400"/>
                        <a:t>Unary Minus</a:t>
                      </a:r>
                      <a:endParaRPr sz="2400"/>
                    </a:p>
                  </a:txBody>
                  <a:tcPr marT="91425" marB="91425" marR="91425" marL="91425"/>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41"/>
          <p:cNvSpPr txBox="1"/>
          <p:nvPr>
            <p:ph type="title"/>
          </p:nvPr>
        </p:nvSpPr>
        <p:spPr>
          <a:xfrm>
            <a:off x="311700" y="965325"/>
            <a:ext cx="85206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t>answer =  9 % 3</a:t>
            </a:r>
            <a:endParaRPr sz="4800"/>
          </a:p>
          <a:p>
            <a:pPr indent="0" lvl="0" marL="0" rtl="0" algn="ctr">
              <a:spcBef>
                <a:spcPts val="0"/>
              </a:spcBef>
              <a:spcAft>
                <a:spcPts val="0"/>
              </a:spcAft>
              <a:buNone/>
            </a:pPr>
            <a:r>
              <a:rPr lang="en" sz="4800"/>
              <a:t>print(answer)</a:t>
            </a:r>
            <a:endParaRPr sz="4800"/>
          </a:p>
        </p:txBody>
      </p:sp>
      <p:sp>
        <p:nvSpPr>
          <p:cNvPr id="239" name="Google Shape;239;p41"/>
          <p:cNvSpPr txBox="1"/>
          <p:nvPr>
            <p:ph type="title"/>
          </p:nvPr>
        </p:nvSpPr>
        <p:spPr>
          <a:xfrm>
            <a:off x="311700" y="2639775"/>
            <a:ext cx="85206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solidFill>
                  <a:schemeClr val="accent1"/>
                </a:solidFill>
              </a:rPr>
              <a:t>Outputs: 0</a:t>
            </a:r>
            <a:endParaRPr sz="4800">
              <a:solidFill>
                <a:schemeClr val="accen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A software is a program or set of programs written using programming languages. </a:t>
            </a:r>
            <a:endParaRPr sz="2400"/>
          </a:p>
          <a:p>
            <a:pPr indent="-381000" lvl="0" marL="457200" rtl="0" algn="l">
              <a:spcBef>
                <a:spcPts val="0"/>
              </a:spcBef>
              <a:spcAft>
                <a:spcPts val="0"/>
              </a:spcAft>
              <a:buSzPts val="2400"/>
              <a:buChar char="●"/>
            </a:pPr>
            <a:r>
              <a:rPr lang="en" sz="2400"/>
              <a:t>Software is responsible for running hardware. </a:t>
            </a:r>
            <a:endParaRPr sz="2400"/>
          </a:p>
          <a:p>
            <a:pPr indent="-381000" lvl="0" marL="457200" rtl="0" algn="l">
              <a:spcBef>
                <a:spcPts val="0"/>
              </a:spcBef>
              <a:spcAft>
                <a:spcPts val="0"/>
              </a:spcAft>
              <a:buSzPts val="2400"/>
              <a:buChar char="●"/>
            </a:pPr>
            <a:r>
              <a:rPr lang="en" sz="2400"/>
              <a:t>All operating systems are also softwares. </a:t>
            </a:r>
            <a:endParaRPr sz="2400"/>
          </a:p>
          <a:p>
            <a:pPr indent="-381000" lvl="0" marL="457200" rtl="0" algn="l">
              <a:spcBef>
                <a:spcPts val="0"/>
              </a:spcBef>
              <a:spcAft>
                <a:spcPts val="0"/>
              </a:spcAft>
              <a:buSzPts val="2400"/>
              <a:buChar char="●"/>
            </a:pPr>
            <a:r>
              <a:rPr lang="en" sz="2400"/>
              <a:t>Operating system controls and runs all hardware.</a:t>
            </a:r>
            <a:endParaRPr sz="2400"/>
          </a:p>
        </p:txBody>
      </p:sp>
      <p:sp>
        <p:nvSpPr>
          <p:cNvPr id="79" name="Google Shape;79;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42"/>
          <p:cNvSpPr txBox="1"/>
          <p:nvPr>
            <p:ph type="title"/>
          </p:nvPr>
        </p:nvSpPr>
        <p:spPr>
          <a:xfrm>
            <a:off x="311700" y="965325"/>
            <a:ext cx="85206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t>power =  2 ** 3</a:t>
            </a:r>
            <a:endParaRPr sz="4800"/>
          </a:p>
          <a:p>
            <a:pPr indent="0" lvl="0" marL="0" rtl="0" algn="ctr">
              <a:spcBef>
                <a:spcPts val="0"/>
              </a:spcBef>
              <a:spcAft>
                <a:spcPts val="0"/>
              </a:spcAft>
              <a:buNone/>
            </a:pPr>
            <a:r>
              <a:rPr lang="en" sz="4800"/>
              <a:t>print(power)</a:t>
            </a:r>
            <a:endParaRPr sz="4800"/>
          </a:p>
        </p:txBody>
      </p:sp>
      <p:sp>
        <p:nvSpPr>
          <p:cNvPr id="245" name="Google Shape;245;p42"/>
          <p:cNvSpPr txBox="1"/>
          <p:nvPr>
            <p:ph type="title"/>
          </p:nvPr>
        </p:nvSpPr>
        <p:spPr>
          <a:xfrm>
            <a:off x="311700" y="2639775"/>
            <a:ext cx="85206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solidFill>
                  <a:schemeClr val="accent1"/>
                </a:solidFill>
              </a:rPr>
              <a:t>Outputs: 8</a:t>
            </a:r>
            <a:endParaRPr sz="4800">
              <a:solidFill>
                <a:schemeClr val="accent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43"/>
          <p:cNvSpPr txBox="1"/>
          <p:nvPr>
            <p:ph type="title"/>
          </p:nvPr>
        </p:nvSpPr>
        <p:spPr>
          <a:xfrm>
            <a:off x="311700" y="965325"/>
            <a:ext cx="85206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t>var1 = 4</a:t>
            </a:r>
            <a:endParaRPr sz="4800"/>
          </a:p>
          <a:p>
            <a:pPr indent="0" lvl="0" marL="0" rtl="0" algn="ctr">
              <a:spcBef>
                <a:spcPts val="0"/>
              </a:spcBef>
              <a:spcAft>
                <a:spcPts val="0"/>
              </a:spcAft>
              <a:buNone/>
            </a:pPr>
            <a:r>
              <a:rPr lang="en" sz="4800"/>
              <a:t>var1 += 2</a:t>
            </a:r>
            <a:endParaRPr sz="4800"/>
          </a:p>
          <a:p>
            <a:pPr indent="0" lvl="0" marL="0" rtl="0" algn="ctr">
              <a:spcBef>
                <a:spcPts val="0"/>
              </a:spcBef>
              <a:spcAft>
                <a:spcPts val="0"/>
              </a:spcAft>
              <a:buNone/>
            </a:pPr>
            <a:r>
              <a:rPr lang="en" sz="4800"/>
              <a:t>print(var1)</a:t>
            </a:r>
            <a:endParaRPr sz="4800"/>
          </a:p>
        </p:txBody>
      </p:sp>
      <p:sp>
        <p:nvSpPr>
          <p:cNvPr id="251" name="Google Shape;251;p43"/>
          <p:cNvSpPr txBox="1"/>
          <p:nvPr>
            <p:ph type="title"/>
          </p:nvPr>
        </p:nvSpPr>
        <p:spPr>
          <a:xfrm>
            <a:off x="311700" y="2639775"/>
            <a:ext cx="85206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solidFill>
                  <a:schemeClr val="accent1"/>
                </a:solidFill>
              </a:rPr>
              <a:t>Outputs: 6</a:t>
            </a:r>
            <a:endParaRPr sz="4800">
              <a:solidFill>
                <a:schemeClr val="accent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255" name="Shape 255"/>
        <p:cNvGrpSpPr/>
        <p:nvPr/>
      </p:nvGrpSpPr>
      <p:grpSpPr>
        <a:xfrm>
          <a:off x="0" y="0"/>
          <a:ext cx="0" cy="0"/>
          <a:chOff x="0" y="0"/>
          <a:chExt cx="0" cy="0"/>
        </a:xfrm>
      </p:grpSpPr>
      <p:sp>
        <p:nvSpPr>
          <p:cNvPr id="256" name="Google Shape;256;p44"/>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Math Expressions: Eliminating Ambiguity</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BODMAS</a:t>
            </a:r>
            <a:endParaRPr b="1"/>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260" name="Shape 260"/>
        <p:cNvGrpSpPr/>
        <p:nvPr/>
      </p:nvGrpSpPr>
      <p:grpSpPr>
        <a:xfrm>
          <a:off x="0" y="0"/>
          <a:ext cx="0" cy="0"/>
          <a:chOff x="0" y="0"/>
          <a:chExt cx="0" cy="0"/>
        </a:xfrm>
      </p:grpSpPr>
      <p:sp>
        <p:nvSpPr>
          <p:cNvPr id="261" name="Google Shape;261;p45"/>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4800"/>
              <a:t>B</a:t>
            </a:r>
            <a:r>
              <a:rPr lang="en" sz="4800"/>
              <a:t>rackets</a:t>
            </a:r>
            <a:endParaRPr sz="4800"/>
          </a:p>
          <a:p>
            <a:pPr indent="0" lvl="0" marL="0" rtl="0" algn="l">
              <a:spcBef>
                <a:spcPts val="0"/>
              </a:spcBef>
              <a:spcAft>
                <a:spcPts val="0"/>
              </a:spcAft>
              <a:buNone/>
            </a:pPr>
            <a:r>
              <a:rPr b="1" lang="en" sz="4800"/>
              <a:t>O</a:t>
            </a:r>
            <a:r>
              <a:rPr lang="en" sz="4800"/>
              <a:t>rder of Powers</a:t>
            </a:r>
            <a:endParaRPr sz="4800"/>
          </a:p>
          <a:p>
            <a:pPr indent="0" lvl="0" marL="0" rtl="0" algn="l">
              <a:spcBef>
                <a:spcPts val="0"/>
              </a:spcBef>
              <a:spcAft>
                <a:spcPts val="0"/>
              </a:spcAft>
              <a:buNone/>
            </a:pPr>
            <a:r>
              <a:rPr b="1" lang="en" sz="4800"/>
              <a:t>D</a:t>
            </a:r>
            <a:r>
              <a:rPr lang="en" sz="4800"/>
              <a:t>ivision</a:t>
            </a:r>
            <a:endParaRPr sz="4800"/>
          </a:p>
          <a:p>
            <a:pPr indent="0" lvl="0" marL="0" rtl="0" algn="l">
              <a:spcBef>
                <a:spcPts val="0"/>
              </a:spcBef>
              <a:spcAft>
                <a:spcPts val="0"/>
              </a:spcAft>
              <a:buNone/>
            </a:pPr>
            <a:r>
              <a:rPr b="1" lang="en" sz="4800"/>
              <a:t>M</a:t>
            </a:r>
            <a:r>
              <a:rPr lang="en" sz="4800"/>
              <a:t>ultiplication</a:t>
            </a:r>
            <a:endParaRPr sz="4800"/>
          </a:p>
          <a:p>
            <a:pPr indent="0" lvl="0" marL="0" rtl="0" algn="l">
              <a:spcBef>
                <a:spcPts val="0"/>
              </a:spcBef>
              <a:spcAft>
                <a:spcPts val="0"/>
              </a:spcAft>
              <a:buNone/>
            </a:pPr>
            <a:r>
              <a:rPr b="1" lang="en" sz="4800"/>
              <a:t>A</a:t>
            </a:r>
            <a:r>
              <a:rPr lang="en" sz="4800"/>
              <a:t>ddition</a:t>
            </a:r>
            <a:endParaRPr sz="4800"/>
          </a:p>
          <a:p>
            <a:pPr indent="0" lvl="0" marL="0" rtl="0" algn="l">
              <a:spcBef>
                <a:spcPts val="0"/>
              </a:spcBef>
              <a:spcAft>
                <a:spcPts val="0"/>
              </a:spcAft>
              <a:buNone/>
            </a:pPr>
            <a:r>
              <a:rPr b="1" lang="en" sz="4800"/>
              <a:t>S</a:t>
            </a:r>
            <a:r>
              <a:rPr lang="en" sz="4800"/>
              <a:t>ubtraction</a:t>
            </a:r>
            <a:endParaRPr sz="48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4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Concatenating Text Strings</a:t>
            </a:r>
            <a:endParaRPr/>
          </a:p>
        </p:txBody>
      </p:sp>
      <p:sp>
        <p:nvSpPr>
          <p:cNvPr id="267" name="Google Shape;267;p4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b="1" lang="en" sz="2400"/>
              <a:t>Concatenation</a:t>
            </a:r>
            <a:r>
              <a:rPr lang="en" sz="2400"/>
              <a:t>, in the context of programming, is the operation of </a:t>
            </a:r>
            <a:r>
              <a:rPr b="1" lang="en" sz="2400"/>
              <a:t>joining two strings together</a:t>
            </a:r>
            <a:r>
              <a:rPr lang="en" sz="2400"/>
              <a:t>. The term"concatenation" literally means to merge two things together. </a:t>
            </a:r>
            <a:endParaRPr sz="2400"/>
          </a:p>
          <a:p>
            <a:pPr indent="-381000" lvl="0" marL="457200" rtl="0" algn="l">
              <a:spcBef>
                <a:spcPts val="0"/>
              </a:spcBef>
              <a:spcAft>
                <a:spcPts val="0"/>
              </a:spcAft>
              <a:buSzPts val="2400"/>
              <a:buChar char="●"/>
            </a:pPr>
            <a:r>
              <a:rPr lang="en" sz="2400"/>
              <a:t>Also known as string concatenation.</a:t>
            </a:r>
            <a:endParaRPr sz="2400"/>
          </a:p>
          <a:p>
            <a:pPr indent="-381000" lvl="0" marL="457200" rtl="0" algn="l">
              <a:spcBef>
                <a:spcPts val="0"/>
              </a:spcBef>
              <a:spcAft>
                <a:spcPts val="0"/>
              </a:spcAft>
              <a:buSzPts val="2400"/>
              <a:buChar char="●"/>
            </a:pPr>
            <a:r>
              <a:rPr lang="en" sz="2400"/>
              <a:t>For instance, one string would be “hello” and the other would be “world.” When you use concatenation to combine them it becomes one string, or “hello world”.</a:t>
            </a:r>
            <a:endParaRPr sz="24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47"/>
          <p:cNvSpPr txBox="1"/>
          <p:nvPr>
            <p:ph type="title"/>
          </p:nvPr>
        </p:nvSpPr>
        <p:spPr>
          <a:xfrm>
            <a:off x="311700" y="965325"/>
            <a:ext cx="8520600" cy="153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000"/>
              <a:t>first_string = “Hello”</a:t>
            </a:r>
            <a:endParaRPr sz="4000"/>
          </a:p>
          <a:p>
            <a:pPr indent="0" lvl="0" marL="0" rtl="0" algn="l">
              <a:spcBef>
                <a:spcPts val="0"/>
              </a:spcBef>
              <a:spcAft>
                <a:spcPts val="0"/>
              </a:spcAft>
              <a:buNone/>
            </a:pPr>
            <a:r>
              <a:rPr lang="en" sz="4000"/>
              <a:t>second_string = “World”</a:t>
            </a:r>
            <a:endParaRPr sz="4000"/>
          </a:p>
          <a:p>
            <a:pPr indent="0" lvl="0" marL="0" rtl="0" algn="l">
              <a:spcBef>
                <a:spcPts val="0"/>
              </a:spcBef>
              <a:spcAft>
                <a:spcPts val="0"/>
              </a:spcAft>
              <a:buNone/>
            </a:pPr>
            <a:r>
              <a:rPr lang="en" sz="4000"/>
              <a:t>full_word = first_string + “ ” + second_string</a:t>
            </a:r>
            <a:endParaRPr sz="4000"/>
          </a:p>
          <a:p>
            <a:pPr indent="0" lvl="0" marL="0" rtl="0" algn="l">
              <a:spcBef>
                <a:spcPts val="0"/>
              </a:spcBef>
              <a:spcAft>
                <a:spcPts val="0"/>
              </a:spcAft>
              <a:buNone/>
            </a:pPr>
            <a:r>
              <a:rPr lang="en" sz="4000"/>
              <a:t>print(full_word)</a:t>
            </a:r>
            <a:endParaRPr sz="4000"/>
          </a:p>
        </p:txBody>
      </p:sp>
      <p:sp>
        <p:nvSpPr>
          <p:cNvPr id="273" name="Google Shape;273;p47"/>
          <p:cNvSpPr txBox="1"/>
          <p:nvPr>
            <p:ph type="title"/>
          </p:nvPr>
        </p:nvSpPr>
        <p:spPr>
          <a:xfrm>
            <a:off x="311700" y="2944575"/>
            <a:ext cx="8520600" cy="153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chemeClr val="accent1"/>
                </a:solidFill>
              </a:rPr>
              <a:t>Outputs: Hello World</a:t>
            </a:r>
            <a:endParaRPr sz="4800">
              <a:solidFill>
                <a:schemeClr val="accent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4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Statements</a:t>
            </a:r>
            <a:endParaRPr/>
          </a:p>
        </p:txBody>
      </p:sp>
      <p:sp>
        <p:nvSpPr>
          <p:cNvPr id="279" name="Google Shape;279;p4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An if statement is a programming </a:t>
            </a:r>
            <a:r>
              <a:rPr b="1" lang="en" sz="2400"/>
              <a:t>conditional statement</a:t>
            </a:r>
            <a:r>
              <a:rPr lang="en" sz="2400"/>
              <a:t> that, </a:t>
            </a:r>
            <a:r>
              <a:rPr b="1" lang="en" sz="2400"/>
              <a:t>if proved true</a:t>
            </a:r>
            <a:r>
              <a:rPr lang="en" sz="2400"/>
              <a:t>, performs a function or displays information.</a:t>
            </a:r>
            <a:endParaRPr sz="2400"/>
          </a:p>
          <a:p>
            <a:pPr indent="-381000" lvl="0" marL="457200" rtl="0" algn="l">
              <a:spcBef>
                <a:spcPts val="0"/>
              </a:spcBef>
              <a:spcAft>
                <a:spcPts val="0"/>
              </a:spcAft>
              <a:buSzPts val="2400"/>
              <a:buChar char="●"/>
            </a:pPr>
            <a:r>
              <a:rPr lang="en" sz="2400"/>
              <a:t>If statements are used for </a:t>
            </a:r>
            <a:r>
              <a:rPr b="1" lang="en" sz="2400"/>
              <a:t>decision making</a:t>
            </a:r>
            <a:r>
              <a:rPr lang="en" sz="2400"/>
              <a:t>. They will run the body of code only when the IF statement is true. </a:t>
            </a:r>
            <a:endParaRPr sz="2400"/>
          </a:p>
          <a:p>
            <a:pPr indent="-381000" lvl="0" marL="457200" rtl="0" algn="l">
              <a:spcBef>
                <a:spcPts val="0"/>
              </a:spcBef>
              <a:spcAft>
                <a:spcPts val="0"/>
              </a:spcAft>
              <a:buSzPts val="2400"/>
              <a:buChar char="●"/>
            </a:pPr>
            <a:r>
              <a:rPr lang="en" sz="2400"/>
              <a:t>When you want to justify one condition while the other condition is not true, then you use the "if statement".</a:t>
            </a:r>
            <a:endParaRPr sz="24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49"/>
          <p:cNvSpPr txBox="1"/>
          <p:nvPr>
            <p:ph type="title"/>
          </p:nvPr>
        </p:nvSpPr>
        <p:spPr>
          <a:xfrm>
            <a:off x="311700" y="965325"/>
            <a:ext cx="8520600" cy="153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000"/>
              <a:t>num1 = 22</a:t>
            </a:r>
            <a:endParaRPr sz="4000"/>
          </a:p>
          <a:p>
            <a:pPr indent="0" lvl="0" marL="0" rtl="0" algn="l">
              <a:spcBef>
                <a:spcPts val="0"/>
              </a:spcBef>
              <a:spcAft>
                <a:spcPts val="0"/>
              </a:spcAft>
              <a:buNone/>
            </a:pPr>
            <a:r>
              <a:rPr lang="en" sz="4000"/>
              <a:t>if num1 == 22:</a:t>
            </a:r>
            <a:endParaRPr sz="4000"/>
          </a:p>
          <a:p>
            <a:pPr indent="457200" lvl="0" marL="0" rtl="0" algn="l">
              <a:spcBef>
                <a:spcPts val="0"/>
              </a:spcBef>
              <a:spcAft>
                <a:spcPts val="0"/>
              </a:spcAft>
              <a:buNone/>
            </a:pPr>
            <a:r>
              <a:rPr lang="en" sz="4000"/>
              <a:t>print(“The number is 22”)</a:t>
            </a:r>
            <a:endParaRPr sz="4000"/>
          </a:p>
        </p:txBody>
      </p:sp>
      <p:sp>
        <p:nvSpPr>
          <p:cNvPr id="285" name="Google Shape;285;p49"/>
          <p:cNvSpPr txBox="1"/>
          <p:nvPr>
            <p:ph type="title"/>
          </p:nvPr>
        </p:nvSpPr>
        <p:spPr>
          <a:xfrm>
            <a:off x="311700" y="2944575"/>
            <a:ext cx="8520600" cy="153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chemeClr val="accent1"/>
                </a:solidFill>
              </a:rPr>
              <a:t>Outputs: </a:t>
            </a:r>
            <a:r>
              <a:rPr lang="en" sz="4800">
                <a:solidFill>
                  <a:schemeClr val="accent1"/>
                </a:solidFill>
              </a:rPr>
              <a:t>The number is 22</a:t>
            </a:r>
            <a:endParaRPr sz="4800">
              <a:solidFill>
                <a:schemeClr val="accent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50"/>
          <p:cNvSpPr txBox="1"/>
          <p:nvPr>
            <p:ph type="title"/>
          </p:nvPr>
        </p:nvSpPr>
        <p:spPr>
          <a:xfrm>
            <a:off x="311700" y="965325"/>
            <a:ext cx="8520600" cy="153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000"/>
              <a:t>num2 = 56.98</a:t>
            </a:r>
            <a:endParaRPr sz="4000"/>
          </a:p>
          <a:p>
            <a:pPr indent="0" lvl="0" marL="0" rtl="0" algn="l">
              <a:spcBef>
                <a:spcPts val="0"/>
              </a:spcBef>
              <a:spcAft>
                <a:spcPts val="0"/>
              </a:spcAft>
              <a:buNone/>
            </a:pPr>
            <a:r>
              <a:rPr lang="en" sz="4000"/>
              <a:t>if num2 == 57.98:</a:t>
            </a:r>
            <a:endParaRPr sz="4000"/>
          </a:p>
          <a:p>
            <a:pPr indent="0" lvl="0" marL="0" rtl="0" algn="l">
              <a:spcBef>
                <a:spcPts val="0"/>
              </a:spcBef>
              <a:spcAft>
                <a:spcPts val="0"/>
              </a:spcAft>
              <a:buNone/>
            </a:pPr>
            <a:r>
              <a:rPr lang="en" sz="4000"/>
              <a:t>	print(“The number is 56.98”)</a:t>
            </a:r>
            <a:endParaRPr sz="4000"/>
          </a:p>
        </p:txBody>
      </p:sp>
      <p:sp>
        <p:nvSpPr>
          <p:cNvPr id="291" name="Google Shape;291;p50"/>
          <p:cNvSpPr txBox="1"/>
          <p:nvPr>
            <p:ph type="title"/>
          </p:nvPr>
        </p:nvSpPr>
        <p:spPr>
          <a:xfrm>
            <a:off x="311700" y="2944575"/>
            <a:ext cx="8520600" cy="153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chemeClr val="accent1"/>
                </a:solidFill>
              </a:rPr>
              <a:t>Outputs: </a:t>
            </a:r>
            <a:r>
              <a:rPr lang="en" sz="4800">
                <a:solidFill>
                  <a:schemeClr val="accent1"/>
                </a:solidFill>
              </a:rPr>
              <a:t>The number is 56.98</a:t>
            </a:r>
            <a:endParaRPr sz="4800">
              <a:solidFill>
                <a:schemeClr val="accent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5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A comparison operator in python, also called python relational operator, </a:t>
            </a:r>
            <a:r>
              <a:rPr b="1" lang="en" sz="2400"/>
              <a:t>compares the values</a:t>
            </a:r>
            <a:r>
              <a:rPr lang="en" sz="2400"/>
              <a:t> of two operands and </a:t>
            </a:r>
            <a:r>
              <a:rPr b="1" lang="en" sz="2400"/>
              <a:t>returns True or False</a:t>
            </a:r>
            <a:r>
              <a:rPr lang="en" sz="2400"/>
              <a:t> based on whether the condition is met.</a:t>
            </a:r>
            <a:endParaRPr sz="2400"/>
          </a:p>
          <a:p>
            <a:pPr indent="-381000" lvl="0" marL="457200" rtl="0" algn="l">
              <a:spcBef>
                <a:spcPts val="0"/>
              </a:spcBef>
              <a:spcAft>
                <a:spcPts val="0"/>
              </a:spcAft>
              <a:buSzPts val="2400"/>
              <a:buChar char="●"/>
            </a:pPr>
            <a:r>
              <a:rPr lang="en" sz="2400"/>
              <a:t>String comparison. You can use </a:t>
            </a:r>
            <a:r>
              <a:rPr b="1" lang="en" sz="2400"/>
              <a:t>( &gt; , &lt; , &lt;= , &lt;= , == , != )</a:t>
            </a:r>
            <a:r>
              <a:rPr lang="en" sz="2400"/>
              <a:t> to compare two strings. Python compares string </a:t>
            </a:r>
            <a:r>
              <a:rPr b="1" lang="en" sz="2400"/>
              <a:t>lexicographically</a:t>
            </a:r>
            <a:r>
              <a:rPr lang="en" sz="2400"/>
              <a:t> i.e using ASCII value of the characters.</a:t>
            </a:r>
            <a:endParaRPr sz="2400"/>
          </a:p>
        </p:txBody>
      </p:sp>
      <p:sp>
        <p:nvSpPr>
          <p:cNvPr id="297" name="Google Shape;297;p5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Comparison Operators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Difference between Hardware and Software</a:t>
            </a:r>
            <a:endParaRPr/>
          </a:p>
        </p:txBody>
      </p:sp>
      <p:sp>
        <p:nvSpPr>
          <p:cNvPr id="85" name="Google Shape;85;p16"/>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All the </a:t>
            </a:r>
            <a:r>
              <a:rPr lang="en" sz="2300"/>
              <a:t>intangible</a:t>
            </a:r>
            <a:r>
              <a:rPr lang="en" sz="2300"/>
              <a:t> components of a computer system are Software</a:t>
            </a:r>
            <a:endParaRPr sz="2300"/>
          </a:p>
          <a:p>
            <a:pPr indent="-374650" lvl="0" marL="457200" rtl="0" algn="l">
              <a:spcBef>
                <a:spcPts val="1600"/>
              </a:spcBef>
              <a:spcAft>
                <a:spcPts val="0"/>
              </a:spcAft>
              <a:buSzPts val="2300"/>
              <a:buChar char="●"/>
            </a:pPr>
            <a:r>
              <a:rPr lang="en" sz="2300"/>
              <a:t>All applications running</a:t>
            </a:r>
            <a:endParaRPr sz="2300"/>
          </a:p>
          <a:p>
            <a:pPr indent="-374650" lvl="0" marL="457200" rtl="0" algn="l">
              <a:spcBef>
                <a:spcPts val="0"/>
              </a:spcBef>
              <a:spcAft>
                <a:spcPts val="0"/>
              </a:spcAft>
              <a:buSzPts val="2300"/>
              <a:buChar char="●"/>
            </a:pPr>
            <a:r>
              <a:rPr lang="en" sz="2300"/>
              <a:t>Microsoft Office</a:t>
            </a:r>
            <a:endParaRPr sz="2300"/>
          </a:p>
          <a:p>
            <a:pPr indent="-374650" lvl="0" marL="457200" rtl="0" algn="l">
              <a:spcBef>
                <a:spcPts val="0"/>
              </a:spcBef>
              <a:spcAft>
                <a:spcPts val="0"/>
              </a:spcAft>
              <a:buSzPts val="2300"/>
              <a:buChar char="●"/>
            </a:pPr>
            <a:r>
              <a:rPr lang="en" sz="2300"/>
              <a:t>Chrome</a:t>
            </a:r>
            <a:endParaRPr sz="2300"/>
          </a:p>
        </p:txBody>
      </p:sp>
      <p:sp>
        <p:nvSpPr>
          <p:cNvPr id="86" name="Google Shape;86;p16"/>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All the tangible components of a computer system are Hardware</a:t>
            </a:r>
            <a:endParaRPr sz="2300"/>
          </a:p>
          <a:p>
            <a:pPr indent="-374650" lvl="0" marL="457200" rtl="0" algn="l">
              <a:spcBef>
                <a:spcPts val="1600"/>
              </a:spcBef>
              <a:spcAft>
                <a:spcPts val="0"/>
              </a:spcAft>
              <a:buSzPts val="2300"/>
              <a:buChar char="●"/>
            </a:pPr>
            <a:r>
              <a:rPr lang="en" sz="2300"/>
              <a:t>Keyboard</a:t>
            </a:r>
            <a:endParaRPr sz="2300"/>
          </a:p>
          <a:p>
            <a:pPr indent="-374650" lvl="0" marL="457200" rtl="0" algn="l">
              <a:spcBef>
                <a:spcPts val="0"/>
              </a:spcBef>
              <a:spcAft>
                <a:spcPts val="0"/>
              </a:spcAft>
              <a:buSzPts val="2300"/>
              <a:buChar char="●"/>
            </a:pPr>
            <a:r>
              <a:rPr lang="en" sz="2300"/>
              <a:t>Mouse</a:t>
            </a:r>
            <a:endParaRPr sz="2300"/>
          </a:p>
          <a:p>
            <a:pPr indent="-374650" lvl="0" marL="457200" rtl="0" algn="l">
              <a:spcBef>
                <a:spcPts val="0"/>
              </a:spcBef>
              <a:spcAft>
                <a:spcPts val="0"/>
              </a:spcAft>
              <a:buSzPts val="2300"/>
              <a:buChar char="●"/>
            </a:pPr>
            <a:r>
              <a:rPr lang="en" sz="2300"/>
              <a:t>Monitor</a:t>
            </a:r>
            <a:endParaRPr sz="2300"/>
          </a:p>
          <a:p>
            <a:pPr indent="-374650" lvl="0" marL="457200" rtl="0" algn="l">
              <a:spcBef>
                <a:spcPts val="0"/>
              </a:spcBef>
              <a:spcAft>
                <a:spcPts val="0"/>
              </a:spcAft>
              <a:buSzPts val="2300"/>
              <a:buChar char="●"/>
            </a:pPr>
            <a:r>
              <a:rPr lang="en" sz="2300"/>
              <a:t>Hard Disk</a:t>
            </a:r>
            <a:endParaRPr sz="2300"/>
          </a:p>
          <a:p>
            <a:pPr indent="-374650" lvl="0" marL="457200" rtl="0" algn="l">
              <a:spcBef>
                <a:spcPts val="0"/>
              </a:spcBef>
              <a:spcAft>
                <a:spcPts val="0"/>
              </a:spcAft>
              <a:buSzPts val="2300"/>
              <a:buChar char="●"/>
            </a:pPr>
            <a:r>
              <a:rPr lang="en" sz="2300"/>
              <a:t>Ram</a:t>
            </a:r>
            <a:endParaRPr sz="23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5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&gt;</a:t>
            </a:r>
            <a:r>
              <a:rPr lang="en" sz="2400"/>
              <a:t> is greater than </a:t>
            </a:r>
            <a:endParaRPr sz="2400"/>
          </a:p>
          <a:p>
            <a:pPr indent="0" lvl="0" marL="0" rtl="0" algn="l">
              <a:spcBef>
                <a:spcPts val="1600"/>
              </a:spcBef>
              <a:spcAft>
                <a:spcPts val="0"/>
              </a:spcAft>
              <a:buNone/>
            </a:pPr>
            <a:r>
              <a:rPr b="1" lang="en" sz="2400"/>
              <a:t>&lt;</a:t>
            </a:r>
            <a:r>
              <a:rPr lang="en" sz="2400"/>
              <a:t> is less than </a:t>
            </a:r>
            <a:endParaRPr sz="2400"/>
          </a:p>
          <a:p>
            <a:pPr indent="0" lvl="0" marL="0" rtl="0" algn="l">
              <a:spcBef>
                <a:spcPts val="1600"/>
              </a:spcBef>
              <a:spcAft>
                <a:spcPts val="0"/>
              </a:spcAft>
              <a:buNone/>
            </a:pPr>
            <a:r>
              <a:rPr b="1" lang="en" sz="2400"/>
              <a:t>&gt;=</a:t>
            </a:r>
            <a:r>
              <a:rPr lang="en" sz="2400"/>
              <a:t> is greater than or equal to </a:t>
            </a:r>
            <a:endParaRPr sz="2400"/>
          </a:p>
          <a:p>
            <a:pPr indent="0" lvl="0" marL="0" rtl="0" algn="l">
              <a:spcBef>
                <a:spcPts val="1600"/>
              </a:spcBef>
              <a:spcAft>
                <a:spcPts val="0"/>
              </a:spcAft>
              <a:buNone/>
            </a:pPr>
            <a:r>
              <a:rPr b="1" lang="en" sz="2400"/>
              <a:t>&lt;=</a:t>
            </a:r>
            <a:r>
              <a:rPr lang="en" sz="2400"/>
              <a:t> is less than or equal to</a:t>
            </a:r>
            <a:endParaRPr sz="2400"/>
          </a:p>
          <a:p>
            <a:pPr indent="0" lvl="0" marL="0" rtl="0" algn="l">
              <a:spcBef>
                <a:spcPts val="1600"/>
              </a:spcBef>
              <a:spcAft>
                <a:spcPts val="0"/>
              </a:spcAft>
              <a:buNone/>
            </a:pPr>
            <a:r>
              <a:rPr b="1" lang="en" sz="2400"/>
              <a:t>==</a:t>
            </a:r>
            <a:r>
              <a:rPr lang="en" sz="2400"/>
              <a:t> is equal to</a:t>
            </a:r>
            <a:endParaRPr sz="2400"/>
          </a:p>
          <a:p>
            <a:pPr indent="0" lvl="0" marL="0" rtl="0" algn="l">
              <a:spcBef>
                <a:spcPts val="1600"/>
              </a:spcBef>
              <a:spcAft>
                <a:spcPts val="1600"/>
              </a:spcAft>
              <a:buNone/>
            </a:pPr>
            <a:r>
              <a:rPr b="1" lang="en" sz="2400"/>
              <a:t>!=</a:t>
            </a:r>
            <a:r>
              <a:rPr lang="en" sz="2400"/>
              <a:t> is not equal to</a:t>
            </a:r>
            <a:endParaRPr sz="2400"/>
          </a:p>
        </p:txBody>
      </p:sp>
      <p:sp>
        <p:nvSpPr>
          <p:cNvPr id="303" name="Google Shape;303;p5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Comparison Operators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53"/>
          <p:cNvSpPr txBox="1"/>
          <p:nvPr>
            <p:ph type="title"/>
          </p:nvPr>
        </p:nvSpPr>
        <p:spPr>
          <a:xfrm>
            <a:off x="311700" y="965325"/>
            <a:ext cx="8520600" cy="153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000"/>
              <a:t>animal = ‘cat’</a:t>
            </a:r>
            <a:endParaRPr sz="4000"/>
          </a:p>
          <a:p>
            <a:pPr indent="0" lvl="0" marL="0" rtl="0" algn="l">
              <a:spcBef>
                <a:spcPts val="0"/>
              </a:spcBef>
              <a:spcAft>
                <a:spcPts val="0"/>
              </a:spcAft>
              <a:buNone/>
            </a:pPr>
            <a:r>
              <a:rPr lang="en" sz="4000"/>
              <a:t>if animal == ‘cat’:</a:t>
            </a:r>
            <a:endParaRPr sz="4000"/>
          </a:p>
          <a:p>
            <a:pPr indent="0" lvl="0" marL="0" rtl="0" algn="l">
              <a:spcBef>
                <a:spcPts val="0"/>
              </a:spcBef>
              <a:spcAft>
                <a:spcPts val="0"/>
              </a:spcAft>
              <a:buNone/>
            </a:pPr>
            <a:r>
              <a:rPr lang="en" sz="4000"/>
              <a:t>	print(“This is a cat”)</a:t>
            </a:r>
            <a:endParaRPr sz="4000"/>
          </a:p>
        </p:txBody>
      </p:sp>
      <p:sp>
        <p:nvSpPr>
          <p:cNvPr id="309" name="Google Shape;309;p53"/>
          <p:cNvSpPr txBox="1"/>
          <p:nvPr>
            <p:ph type="title"/>
          </p:nvPr>
        </p:nvSpPr>
        <p:spPr>
          <a:xfrm>
            <a:off x="311700" y="2944575"/>
            <a:ext cx="8520600" cy="153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chemeClr val="accent1"/>
                </a:solidFill>
              </a:rPr>
              <a:t>Outputs: This is a cat</a:t>
            </a:r>
            <a:endParaRPr sz="4800">
              <a:solidFill>
                <a:schemeClr val="accent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54"/>
          <p:cNvSpPr txBox="1"/>
          <p:nvPr>
            <p:ph type="title"/>
          </p:nvPr>
        </p:nvSpPr>
        <p:spPr>
          <a:xfrm>
            <a:off x="311700" y="965325"/>
            <a:ext cx="8520600" cy="153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000"/>
              <a:t>number = 69</a:t>
            </a:r>
            <a:endParaRPr sz="4000"/>
          </a:p>
          <a:p>
            <a:pPr indent="0" lvl="0" marL="0" rtl="0" algn="l">
              <a:spcBef>
                <a:spcPts val="0"/>
              </a:spcBef>
              <a:spcAft>
                <a:spcPts val="0"/>
              </a:spcAft>
              <a:buNone/>
            </a:pPr>
            <a:r>
              <a:rPr lang="en" sz="4000"/>
              <a:t>if number &gt;=  50:</a:t>
            </a:r>
            <a:endParaRPr sz="4000"/>
          </a:p>
          <a:p>
            <a:pPr indent="0" lvl="0" marL="0" rtl="0" algn="l">
              <a:spcBef>
                <a:spcPts val="0"/>
              </a:spcBef>
              <a:spcAft>
                <a:spcPts val="0"/>
              </a:spcAft>
              <a:buNone/>
            </a:pPr>
            <a:r>
              <a:rPr lang="en" sz="4000"/>
              <a:t>	</a:t>
            </a:r>
            <a:r>
              <a:rPr lang="en" sz="4000"/>
              <a:t>print(“Number is greater than 50”)</a:t>
            </a:r>
            <a:endParaRPr sz="4000"/>
          </a:p>
        </p:txBody>
      </p:sp>
      <p:sp>
        <p:nvSpPr>
          <p:cNvPr id="315" name="Google Shape;315;p54"/>
          <p:cNvSpPr txBox="1"/>
          <p:nvPr>
            <p:ph type="title"/>
          </p:nvPr>
        </p:nvSpPr>
        <p:spPr>
          <a:xfrm>
            <a:off x="311700" y="2944575"/>
            <a:ext cx="8520600" cy="153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chemeClr val="accent1"/>
                </a:solidFill>
              </a:rPr>
              <a:t>Outputs: Number is greater than 50</a:t>
            </a:r>
            <a:endParaRPr sz="4800">
              <a:solidFill>
                <a:schemeClr val="accent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5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An </a:t>
            </a:r>
            <a:r>
              <a:rPr b="1" lang="en" sz="2400"/>
              <a:t>else statement</a:t>
            </a:r>
            <a:r>
              <a:rPr lang="en" sz="2400"/>
              <a:t> can be combined with an if statement. </a:t>
            </a:r>
            <a:endParaRPr sz="2400"/>
          </a:p>
          <a:p>
            <a:pPr indent="-381000" lvl="0" marL="457200" rtl="0" algn="l">
              <a:spcBef>
                <a:spcPts val="0"/>
              </a:spcBef>
              <a:spcAft>
                <a:spcPts val="0"/>
              </a:spcAft>
              <a:buSzPts val="2400"/>
              <a:buChar char="●"/>
            </a:pPr>
            <a:r>
              <a:rPr lang="en" sz="2400"/>
              <a:t>An else statement contains the </a:t>
            </a:r>
            <a:r>
              <a:rPr b="1" lang="en" sz="2400"/>
              <a:t>block of code</a:t>
            </a:r>
            <a:r>
              <a:rPr lang="en" sz="2400"/>
              <a:t> that </a:t>
            </a:r>
            <a:r>
              <a:rPr b="1" lang="en" sz="2400"/>
              <a:t>executes</a:t>
            </a:r>
            <a:r>
              <a:rPr lang="en" sz="2400"/>
              <a:t> if the conditional expression in the </a:t>
            </a:r>
            <a:r>
              <a:rPr b="1" lang="en" sz="2400"/>
              <a:t>if statement</a:t>
            </a:r>
            <a:r>
              <a:rPr lang="en" sz="2400"/>
              <a:t> resolves to 0 or a </a:t>
            </a:r>
            <a:r>
              <a:rPr b="1" lang="en" sz="2400"/>
              <a:t>FALSE</a:t>
            </a:r>
            <a:r>
              <a:rPr lang="en" sz="2400"/>
              <a:t> value.</a:t>
            </a:r>
            <a:endParaRPr sz="2400"/>
          </a:p>
        </p:txBody>
      </p:sp>
      <p:sp>
        <p:nvSpPr>
          <p:cNvPr id="321" name="Google Shape;321;p5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Else &amp; Elif Statements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5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The </a:t>
            </a:r>
            <a:r>
              <a:rPr b="1" lang="en" sz="2400"/>
              <a:t>elif statement</a:t>
            </a:r>
            <a:r>
              <a:rPr lang="en" sz="2400"/>
              <a:t> allows you to </a:t>
            </a:r>
            <a:r>
              <a:rPr b="1" lang="en" sz="2400"/>
              <a:t>check multiple expressions</a:t>
            </a:r>
            <a:r>
              <a:rPr lang="en" sz="2400"/>
              <a:t> for TRUE and execute a block of code as soon as one of the conditions evaluates to TRUE.</a:t>
            </a:r>
            <a:endParaRPr sz="2400"/>
          </a:p>
          <a:p>
            <a:pPr indent="-381000" lvl="0" marL="457200" rtl="0" algn="l">
              <a:spcBef>
                <a:spcPts val="0"/>
              </a:spcBef>
              <a:spcAft>
                <a:spcPts val="0"/>
              </a:spcAft>
              <a:buSzPts val="2400"/>
              <a:buChar char="●"/>
            </a:pPr>
            <a:r>
              <a:rPr lang="en" sz="2400"/>
              <a:t>Similar to the else, the </a:t>
            </a:r>
            <a:r>
              <a:rPr b="1" lang="en" sz="2400"/>
              <a:t>elif statement is optional</a:t>
            </a:r>
            <a:r>
              <a:rPr lang="en" sz="2400"/>
              <a:t>. However, unlike else, for which there can be at most one statement, there can be an </a:t>
            </a:r>
            <a:r>
              <a:rPr b="1" lang="en" sz="2400"/>
              <a:t>arbitrary number of elif statements</a:t>
            </a:r>
            <a:r>
              <a:rPr lang="en" sz="2400"/>
              <a:t> following an if.</a:t>
            </a:r>
            <a:endParaRPr sz="2400"/>
          </a:p>
        </p:txBody>
      </p:sp>
      <p:sp>
        <p:nvSpPr>
          <p:cNvPr id="327" name="Google Shape;327;p5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Else &amp; Elif Statements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57"/>
          <p:cNvSpPr txBox="1"/>
          <p:nvPr>
            <p:ph type="title"/>
          </p:nvPr>
        </p:nvSpPr>
        <p:spPr>
          <a:xfrm>
            <a:off x="311700" y="965325"/>
            <a:ext cx="8520600" cy="153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000"/>
              <a:t>name = Python</a:t>
            </a:r>
            <a:endParaRPr sz="4000"/>
          </a:p>
          <a:p>
            <a:pPr indent="0" lvl="0" marL="0" rtl="0" algn="l">
              <a:spcBef>
                <a:spcPts val="0"/>
              </a:spcBef>
              <a:spcAft>
                <a:spcPts val="0"/>
              </a:spcAft>
              <a:buNone/>
            </a:pPr>
            <a:r>
              <a:rPr lang="en" sz="4000"/>
              <a:t>if name == “python”:</a:t>
            </a:r>
            <a:endParaRPr sz="4000"/>
          </a:p>
          <a:p>
            <a:pPr indent="0" lvl="0" marL="0" rtl="0" algn="l">
              <a:spcBef>
                <a:spcPts val="0"/>
              </a:spcBef>
              <a:spcAft>
                <a:spcPts val="0"/>
              </a:spcAft>
              <a:buNone/>
            </a:pPr>
            <a:r>
              <a:rPr lang="en" sz="4000"/>
              <a:t>	print(“Your name is Shahzad”)</a:t>
            </a:r>
            <a:endParaRPr sz="4000"/>
          </a:p>
          <a:p>
            <a:pPr indent="0" lvl="0" marL="0" rtl="0" algn="l">
              <a:spcBef>
                <a:spcPts val="0"/>
              </a:spcBef>
              <a:spcAft>
                <a:spcPts val="0"/>
              </a:spcAft>
              <a:buNone/>
            </a:pPr>
            <a:r>
              <a:rPr lang="en" sz="4000"/>
              <a:t>Else:</a:t>
            </a:r>
            <a:endParaRPr sz="4000"/>
          </a:p>
          <a:p>
            <a:pPr indent="0" lvl="0" marL="0" rtl="0" algn="l">
              <a:spcBef>
                <a:spcPts val="0"/>
              </a:spcBef>
              <a:spcAft>
                <a:spcPts val="0"/>
              </a:spcAft>
              <a:buNone/>
            </a:pPr>
            <a:r>
              <a:rPr lang="en" sz="4000"/>
              <a:t>	print(“I don’t know your name”)</a:t>
            </a:r>
            <a:endParaRPr sz="4000"/>
          </a:p>
        </p:txBody>
      </p:sp>
      <p:sp>
        <p:nvSpPr>
          <p:cNvPr id="333" name="Google Shape;333;p57"/>
          <p:cNvSpPr txBox="1"/>
          <p:nvPr>
            <p:ph type="title"/>
          </p:nvPr>
        </p:nvSpPr>
        <p:spPr>
          <a:xfrm>
            <a:off x="311700" y="2944575"/>
            <a:ext cx="8520600" cy="153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chemeClr val="accent1"/>
                </a:solidFill>
              </a:rPr>
              <a:t>Outputs: I don’t know your name</a:t>
            </a:r>
            <a:endParaRPr sz="4800">
              <a:solidFill>
                <a:schemeClr val="accent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58"/>
          <p:cNvSpPr txBox="1"/>
          <p:nvPr>
            <p:ph type="title"/>
          </p:nvPr>
        </p:nvSpPr>
        <p:spPr>
          <a:xfrm>
            <a:off x="311700" y="1346325"/>
            <a:ext cx="8520600" cy="153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400"/>
              <a:t>donut_condition = ‘normal’</a:t>
            </a:r>
            <a:endParaRPr sz="3400"/>
          </a:p>
          <a:p>
            <a:pPr indent="0" lvl="0" marL="0" rtl="0" algn="l">
              <a:spcBef>
                <a:spcPts val="0"/>
              </a:spcBef>
              <a:spcAft>
                <a:spcPts val="0"/>
              </a:spcAft>
              <a:buNone/>
            </a:pPr>
            <a:r>
              <a:rPr lang="en" sz="3400"/>
              <a:t>if donut_condition == ‘fresh’:</a:t>
            </a:r>
            <a:endParaRPr sz="3400"/>
          </a:p>
          <a:p>
            <a:pPr indent="457200" lvl="0" marL="0" rtl="0" algn="l">
              <a:spcBef>
                <a:spcPts val="0"/>
              </a:spcBef>
              <a:spcAft>
                <a:spcPts val="0"/>
              </a:spcAft>
              <a:buNone/>
            </a:pPr>
            <a:r>
              <a:rPr lang="en" sz="3400"/>
              <a:t>print(“Bring two donuts for me’)</a:t>
            </a:r>
            <a:endParaRPr sz="3400"/>
          </a:p>
          <a:p>
            <a:pPr indent="0" lvl="0" marL="0" rtl="0" algn="l">
              <a:spcBef>
                <a:spcPts val="0"/>
              </a:spcBef>
              <a:spcAft>
                <a:spcPts val="0"/>
              </a:spcAft>
              <a:buNone/>
            </a:pPr>
            <a:r>
              <a:rPr lang="en" sz="3400"/>
              <a:t>elif donut_condition == ‘normal’:</a:t>
            </a:r>
            <a:endParaRPr sz="3400"/>
          </a:p>
          <a:p>
            <a:pPr indent="457200" lvl="0" marL="0" rtl="0" algn="l">
              <a:spcBef>
                <a:spcPts val="0"/>
              </a:spcBef>
              <a:spcAft>
                <a:spcPts val="0"/>
              </a:spcAft>
              <a:buNone/>
            </a:pPr>
            <a:r>
              <a:rPr lang="en" sz="3400"/>
              <a:t>print(‘Bring one donut for me’)</a:t>
            </a:r>
            <a:endParaRPr sz="3400"/>
          </a:p>
          <a:p>
            <a:pPr indent="0" lvl="0" marL="0" rtl="0" algn="l">
              <a:spcBef>
                <a:spcPts val="0"/>
              </a:spcBef>
              <a:spcAft>
                <a:spcPts val="0"/>
              </a:spcAft>
              <a:buNone/>
            </a:pPr>
            <a:r>
              <a:rPr lang="en" sz="3400"/>
              <a:t>else:</a:t>
            </a:r>
            <a:endParaRPr sz="3400"/>
          </a:p>
          <a:p>
            <a:pPr indent="0" lvl="0" marL="0" rtl="0" algn="l">
              <a:spcBef>
                <a:spcPts val="0"/>
              </a:spcBef>
              <a:spcAft>
                <a:spcPts val="0"/>
              </a:spcAft>
              <a:buNone/>
            </a:pPr>
            <a:r>
              <a:rPr lang="en" sz="3400"/>
              <a:t>	print(‘come back….’)</a:t>
            </a:r>
            <a:endParaRPr sz="3400"/>
          </a:p>
        </p:txBody>
      </p:sp>
      <p:sp>
        <p:nvSpPr>
          <p:cNvPr id="339" name="Google Shape;339;p58"/>
          <p:cNvSpPr txBox="1"/>
          <p:nvPr>
            <p:ph type="title"/>
          </p:nvPr>
        </p:nvSpPr>
        <p:spPr>
          <a:xfrm>
            <a:off x="311700" y="3554175"/>
            <a:ext cx="8520600" cy="153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chemeClr val="accent1"/>
                </a:solidFill>
              </a:rPr>
              <a:t>Outputs: Bring one donut for me</a:t>
            </a:r>
            <a:endParaRPr sz="4800">
              <a:solidFill>
                <a:schemeClr val="accent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5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Testing Sets of Conditions</a:t>
            </a:r>
            <a:endParaRPr/>
          </a:p>
        </p:txBody>
      </p:sp>
      <p:sp>
        <p:nvSpPr>
          <p:cNvPr id="345" name="Google Shape;345;p5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The condition usually uses </a:t>
            </a:r>
            <a:r>
              <a:rPr b="1" lang="en" sz="2400"/>
              <a:t>comparisons</a:t>
            </a:r>
            <a:r>
              <a:rPr lang="en" sz="2400"/>
              <a:t> and </a:t>
            </a:r>
            <a:r>
              <a:rPr b="1" lang="en" sz="2400"/>
              <a:t>arithmetic</a:t>
            </a:r>
            <a:r>
              <a:rPr lang="en" sz="2400"/>
              <a:t> expressions with variables. These expressions are evaluated to the </a:t>
            </a:r>
            <a:r>
              <a:rPr b="1" lang="en" sz="2400"/>
              <a:t>Boolean</a:t>
            </a:r>
            <a:r>
              <a:rPr lang="en" sz="2400"/>
              <a:t> values </a:t>
            </a:r>
            <a:r>
              <a:rPr b="1" lang="en" sz="2400"/>
              <a:t>True or False</a:t>
            </a:r>
            <a:r>
              <a:rPr lang="en" sz="2400"/>
              <a:t>. The statements for the decision taking are called conditional statements, alternatively they are also known as conditional expressions or conditional constructs.</a:t>
            </a:r>
            <a:endParaRPr sz="24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60"/>
          <p:cNvSpPr txBox="1"/>
          <p:nvPr>
            <p:ph type="title"/>
          </p:nvPr>
        </p:nvSpPr>
        <p:spPr>
          <a:xfrm>
            <a:off x="311700" y="1270125"/>
            <a:ext cx="8520600" cy="153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500"/>
              <a:t>semester = 5</a:t>
            </a:r>
            <a:endParaRPr sz="3500"/>
          </a:p>
          <a:p>
            <a:pPr indent="0" lvl="0" marL="0" rtl="0" algn="l">
              <a:spcBef>
                <a:spcPts val="0"/>
              </a:spcBef>
              <a:spcAft>
                <a:spcPts val="0"/>
              </a:spcAft>
              <a:buNone/>
            </a:pPr>
            <a:r>
              <a:rPr lang="en" sz="3500"/>
              <a:t>GPA = 3</a:t>
            </a:r>
            <a:endParaRPr sz="3500"/>
          </a:p>
          <a:p>
            <a:pPr indent="0" lvl="0" marL="0" rtl="0" algn="l">
              <a:spcBef>
                <a:spcPts val="0"/>
              </a:spcBef>
              <a:spcAft>
                <a:spcPts val="0"/>
              </a:spcAft>
              <a:buNone/>
            </a:pPr>
            <a:r>
              <a:rPr lang="en" sz="3500"/>
              <a:t>if semester &gt; 3 or GPA &gt;= 2.5:</a:t>
            </a:r>
            <a:endParaRPr sz="3500"/>
          </a:p>
          <a:p>
            <a:pPr indent="0" lvl="0" marL="0" rtl="0" algn="l">
              <a:spcBef>
                <a:spcPts val="0"/>
              </a:spcBef>
              <a:spcAft>
                <a:spcPts val="0"/>
              </a:spcAft>
              <a:buNone/>
            </a:pPr>
            <a:r>
              <a:rPr lang="en" sz="3500"/>
              <a:t>      print(“All the best for your future’)</a:t>
            </a:r>
            <a:endParaRPr sz="3500"/>
          </a:p>
          <a:p>
            <a:pPr indent="0" lvl="0" marL="0" rtl="0" algn="l">
              <a:spcBef>
                <a:spcPts val="0"/>
              </a:spcBef>
              <a:spcAft>
                <a:spcPts val="0"/>
              </a:spcAft>
              <a:buNone/>
            </a:pPr>
            <a:r>
              <a:rPr lang="en" sz="3500"/>
              <a:t>else:</a:t>
            </a:r>
            <a:endParaRPr sz="3500"/>
          </a:p>
          <a:p>
            <a:pPr indent="0" lvl="0" marL="0" rtl="0" algn="l">
              <a:spcBef>
                <a:spcPts val="0"/>
              </a:spcBef>
              <a:spcAft>
                <a:spcPts val="0"/>
              </a:spcAft>
              <a:buNone/>
            </a:pPr>
            <a:r>
              <a:rPr lang="en" sz="3500"/>
              <a:t>      print(‘Work hard!)</a:t>
            </a:r>
            <a:endParaRPr sz="3500"/>
          </a:p>
        </p:txBody>
      </p:sp>
      <p:sp>
        <p:nvSpPr>
          <p:cNvPr id="351" name="Google Shape;351;p60"/>
          <p:cNvSpPr txBox="1"/>
          <p:nvPr>
            <p:ph type="title"/>
          </p:nvPr>
        </p:nvSpPr>
        <p:spPr>
          <a:xfrm>
            <a:off x="311700" y="3249375"/>
            <a:ext cx="8520600" cy="153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chemeClr val="accent1"/>
                </a:solidFill>
              </a:rPr>
              <a:t>Outputs: All the best for your future</a:t>
            </a:r>
            <a:endParaRPr sz="4800">
              <a:solidFill>
                <a:schemeClr val="accent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Google Shape;356;p6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Statements Nested</a:t>
            </a:r>
            <a:endParaRPr/>
          </a:p>
        </p:txBody>
      </p:sp>
      <p:sp>
        <p:nvSpPr>
          <p:cNvPr id="357" name="Google Shape;357;p6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A </a:t>
            </a:r>
            <a:r>
              <a:rPr b="1" lang="en" sz="2400"/>
              <a:t>nested if</a:t>
            </a:r>
            <a:r>
              <a:rPr lang="en" sz="2400"/>
              <a:t> is an if statement that is the </a:t>
            </a:r>
            <a:r>
              <a:rPr b="1" lang="en" sz="2400"/>
              <a:t>target of another if statement</a:t>
            </a:r>
            <a:r>
              <a:rPr lang="en" sz="2400"/>
              <a:t>. Nested if statements means an if statement inside another if statement.</a:t>
            </a:r>
            <a:endParaRPr sz="2400"/>
          </a:p>
          <a:p>
            <a:pPr indent="-381000" lvl="0" marL="457200" rtl="0" algn="l">
              <a:spcBef>
                <a:spcPts val="0"/>
              </a:spcBef>
              <a:spcAft>
                <a:spcPts val="0"/>
              </a:spcAft>
              <a:buSzPts val="2400"/>
              <a:buChar char="●"/>
            </a:pPr>
            <a:r>
              <a:rPr lang="en" sz="2400"/>
              <a:t>The inner if block will </a:t>
            </a:r>
            <a:r>
              <a:rPr b="1" lang="en" sz="2400"/>
              <a:t>only</a:t>
            </a:r>
            <a:r>
              <a:rPr lang="en" sz="2400"/>
              <a:t> be </a:t>
            </a:r>
            <a:r>
              <a:rPr b="1" lang="en" sz="2400"/>
              <a:t>executed</a:t>
            </a:r>
            <a:r>
              <a:rPr lang="en" sz="2400"/>
              <a:t> if the </a:t>
            </a:r>
            <a:r>
              <a:rPr b="1" lang="en" sz="2400"/>
              <a:t>outer if</a:t>
            </a:r>
            <a:r>
              <a:rPr lang="en" sz="2400"/>
              <a:t> </a:t>
            </a:r>
            <a:r>
              <a:rPr b="1" lang="en" sz="2400"/>
              <a:t>block executes successfully</a:t>
            </a:r>
            <a:r>
              <a:rPr lang="en" sz="2400"/>
              <a:t>. </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1611300"/>
            <a:ext cx="8520600" cy="1556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800"/>
              <a:t>Compiler and Interpreter </a:t>
            </a:r>
            <a:endParaRPr sz="48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Google Shape;362;p62"/>
          <p:cNvSpPr txBox="1"/>
          <p:nvPr>
            <p:ph type="title"/>
          </p:nvPr>
        </p:nvSpPr>
        <p:spPr>
          <a:xfrm>
            <a:off x="311700" y="3554175"/>
            <a:ext cx="8520600" cy="153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chemeClr val="accent1"/>
                </a:solidFill>
              </a:rPr>
              <a:t>Outputs: You are allowed for the match</a:t>
            </a:r>
            <a:endParaRPr sz="3600">
              <a:solidFill>
                <a:schemeClr val="accent1"/>
              </a:solidFill>
            </a:endParaRPr>
          </a:p>
        </p:txBody>
      </p:sp>
      <p:sp>
        <p:nvSpPr>
          <p:cNvPr id="363" name="Google Shape;363;p62"/>
          <p:cNvSpPr txBox="1"/>
          <p:nvPr>
            <p:ph type="title"/>
          </p:nvPr>
        </p:nvSpPr>
        <p:spPr>
          <a:xfrm>
            <a:off x="311700" y="1346325"/>
            <a:ext cx="8520600" cy="153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age = 21</a:t>
            </a:r>
            <a:endParaRPr sz="2600"/>
          </a:p>
          <a:p>
            <a:pPr indent="0" lvl="0" marL="0" rtl="0" algn="l">
              <a:spcBef>
                <a:spcPts val="0"/>
              </a:spcBef>
              <a:spcAft>
                <a:spcPts val="0"/>
              </a:spcAft>
              <a:buNone/>
            </a:pPr>
            <a:r>
              <a:rPr lang="en" sz="2600"/>
              <a:t>gender = ‘male’</a:t>
            </a:r>
            <a:endParaRPr sz="2600"/>
          </a:p>
          <a:p>
            <a:pPr indent="0" lvl="0" marL="0" rtl="0" algn="l">
              <a:spcBef>
                <a:spcPts val="0"/>
              </a:spcBef>
              <a:spcAft>
                <a:spcPts val="0"/>
              </a:spcAft>
              <a:buNone/>
            </a:pPr>
            <a:r>
              <a:rPr lang="en" sz="2600"/>
              <a:t>if age &gt;= 20:</a:t>
            </a:r>
            <a:endParaRPr sz="2600"/>
          </a:p>
          <a:p>
            <a:pPr indent="0" lvl="0" marL="0" rtl="0" algn="l">
              <a:spcBef>
                <a:spcPts val="0"/>
              </a:spcBef>
              <a:spcAft>
                <a:spcPts val="0"/>
              </a:spcAft>
              <a:buNone/>
            </a:pPr>
            <a:r>
              <a:rPr lang="en" sz="2600"/>
              <a:t>	if gender == ‘male’:</a:t>
            </a:r>
            <a:endParaRPr sz="2600"/>
          </a:p>
          <a:p>
            <a:pPr indent="0" lvl="0" marL="0" rtl="0" algn="l">
              <a:spcBef>
                <a:spcPts val="0"/>
              </a:spcBef>
              <a:spcAft>
                <a:spcPts val="0"/>
              </a:spcAft>
              <a:buNone/>
            </a:pPr>
            <a:r>
              <a:rPr lang="en" sz="2600"/>
              <a:t>		print(“You are allowed for the match”)</a:t>
            </a:r>
            <a:endParaRPr sz="2600"/>
          </a:p>
          <a:p>
            <a:pPr indent="0" lvl="0" marL="0" rtl="0" algn="l">
              <a:spcBef>
                <a:spcPts val="0"/>
              </a:spcBef>
              <a:spcAft>
                <a:spcPts val="0"/>
              </a:spcAft>
              <a:buNone/>
            </a:pPr>
            <a:r>
              <a:rPr lang="en" sz="2600"/>
              <a:t>	else:</a:t>
            </a:r>
            <a:endParaRPr sz="2600"/>
          </a:p>
          <a:p>
            <a:pPr indent="0" lvl="0" marL="0" rtl="0" algn="l">
              <a:spcBef>
                <a:spcPts val="0"/>
              </a:spcBef>
              <a:spcAft>
                <a:spcPts val="0"/>
              </a:spcAft>
              <a:buNone/>
            </a:pPr>
            <a:r>
              <a:rPr lang="en" sz="2600"/>
              <a:t>		print(“Only boys are allowed for the match”)</a:t>
            </a:r>
            <a:endParaRPr sz="2600"/>
          </a:p>
          <a:p>
            <a:pPr indent="0" lvl="0" marL="0" rtl="0" algn="l">
              <a:spcBef>
                <a:spcPts val="0"/>
              </a:spcBef>
              <a:spcAft>
                <a:spcPts val="0"/>
              </a:spcAft>
              <a:buNone/>
            </a:pPr>
            <a:r>
              <a:rPr lang="en" sz="2600"/>
              <a:t>else:</a:t>
            </a:r>
            <a:endParaRPr sz="2600"/>
          </a:p>
          <a:p>
            <a:pPr indent="0" lvl="0" marL="0" rtl="0" algn="l">
              <a:spcBef>
                <a:spcPts val="0"/>
              </a:spcBef>
              <a:spcAft>
                <a:spcPts val="0"/>
              </a:spcAft>
              <a:buNone/>
            </a:pPr>
            <a:r>
              <a:rPr lang="en" sz="2600"/>
              <a:t>	print(‘You are under age…’)</a:t>
            </a:r>
            <a:endParaRPr sz="26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Google Shape;368;p6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Comments</a:t>
            </a:r>
            <a:endParaRPr/>
          </a:p>
        </p:txBody>
      </p:sp>
      <p:sp>
        <p:nvSpPr>
          <p:cNvPr id="369" name="Google Shape;369;p6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Comments are </a:t>
            </a:r>
            <a:r>
              <a:rPr b="1" lang="en" sz="2400"/>
              <a:t>lines of text</a:t>
            </a:r>
            <a:r>
              <a:rPr lang="en" sz="2400"/>
              <a:t> in your code that </a:t>
            </a:r>
            <a:r>
              <a:rPr b="1" lang="en" sz="2400"/>
              <a:t>Python ignores</a:t>
            </a:r>
            <a:r>
              <a:rPr lang="en" sz="2400"/>
              <a:t>.</a:t>
            </a:r>
            <a:endParaRPr sz="2400"/>
          </a:p>
          <a:p>
            <a:pPr indent="-381000" lvl="0" marL="457200" rtl="0" algn="l">
              <a:spcBef>
                <a:spcPts val="0"/>
              </a:spcBef>
              <a:spcAft>
                <a:spcPts val="0"/>
              </a:spcAft>
              <a:buSzPts val="2400"/>
              <a:buChar char="●"/>
            </a:pPr>
            <a:r>
              <a:rPr lang="en" sz="2400"/>
              <a:t>Comments are </a:t>
            </a:r>
            <a:r>
              <a:rPr b="1" lang="en" sz="2400"/>
              <a:t>for the human</a:t>
            </a:r>
            <a:r>
              <a:rPr lang="en" sz="2400"/>
              <a:t>, not the machine. </a:t>
            </a:r>
            <a:endParaRPr sz="2400"/>
          </a:p>
          <a:p>
            <a:pPr indent="-381000" lvl="0" marL="457200" rtl="0" algn="l">
              <a:spcBef>
                <a:spcPts val="0"/>
              </a:spcBef>
              <a:spcAft>
                <a:spcPts val="0"/>
              </a:spcAft>
              <a:buSzPts val="2400"/>
              <a:buChar char="●"/>
            </a:pPr>
            <a:r>
              <a:rPr lang="en" sz="2400"/>
              <a:t>For example, a comment can </a:t>
            </a:r>
            <a:r>
              <a:rPr b="1" lang="en" sz="2400"/>
              <a:t>explain a section of code</a:t>
            </a:r>
            <a:r>
              <a:rPr lang="en" sz="2400"/>
              <a:t> so another programmer can understand it. </a:t>
            </a:r>
            <a:endParaRPr sz="2400"/>
          </a:p>
          <a:p>
            <a:pPr indent="-381000" lvl="0" marL="457200" rtl="0" algn="l">
              <a:spcBef>
                <a:spcPts val="0"/>
              </a:spcBef>
              <a:spcAft>
                <a:spcPts val="0"/>
              </a:spcAft>
              <a:buSzPts val="2400"/>
              <a:buChar char="●"/>
            </a:pPr>
            <a:r>
              <a:rPr lang="en" sz="2400"/>
              <a:t>A comment can help you figure out your code when you come back to it a month or a year later.</a:t>
            </a:r>
            <a:endParaRPr sz="24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Google Shape;374;p6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Single Line Comments</a:t>
            </a:r>
            <a:endParaRPr sz="2400"/>
          </a:p>
          <a:p>
            <a:pPr indent="-381000" lvl="1" marL="914400" rtl="0" algn="l">
              <a:spcBef>
                <a:spcPts val="0"/>
              </a:spcBef>
              <a:spcAft>
                <a:spcPts val="0"/>
              </a:spcAft>
              <a:buSzPts val="2400"/>
              <a:buChar char="○"/>
            </a:pPr>
            <a:r>
              <a:rPr lang="en" sz="2400"/>
              <a:t>A single line can be commented by using a # symbol</a:t>
            </a:r>
            <a:endParaRPr sz="2400"/>
          </a:p>
          <a:p>
            <a:pPr indent="-381000" lvl="0" marL="457200" rtl="0" algn="l">
              <a:spcBef>
                <a:spcPts val="0"/>
              </a:spcBef>
              <a:spcAft>
                <a:spcPts val="0"/>
              </a:spcAft>
              <a:buSzPts val="2400"/>
              <a:buChar char="●"/>
            </a:pPr>
            <a:r>
              <a:rPr lang="en" sz="2400"/>
              <a:t>Paragraph/Multi-line Comments</a:t>
            </a:r>
            <a:endParaRPr sz="2400"/>
          </a:p>
          <a:p>
            <a:pPr indent="-381000" lvl="1" marL="914400" rtl="0" algn="l">
              <a:spcBef>
                <a:spcPts val="0"/>
              </a:spcBef>
              <a:spcAft>
                <a:spcPts val="0"/>
              </a:spcAft>
              <a:buSzPts val="2400"/>
              <a:buChar char="○"/>
            </a:pPr>
            <a:r>
              <a:rPr lang="en" sz="2400"/>
              <a:t>A paragraph can be commented by using a triple quote</a:t>
            </a:r>
            <a:endParaRPr sz="2400"/>
          </a:p>
        </p:txBody>
      </p:sp>
      <p:sp>
        <p:nvSpPr>
          <p:cNvPr id="375" name="Google Shape;375;p6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 of </a:t>
            </a:r>
            <a:r>
              <a:rPr lang="en"/>
              <a:t>Comments</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Google Shape;380;p65"/>
          <p:cNvSpPr txBox="1"/>
          <p:nvPr>
            <p:ph type="title"/>
          </p:nvPr>
        </p:nvSpPr>
        <p:spPr>
          <a:xfrm>
            <a:off x="311700" y="3173175"/>
            <a:ext cx="8520600" cy="153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chemeClr val="accent1"/>
                </a:solidFill>
              </a:rPr>
              <a:t>Outputs: This is not a comment...</a:t>
            </a:r>
            <a:endParaRPr sz="3600">
              <a:solidFill>
                <a:schemeClr val="accent1"/>
              </a:solidFill>
            </a:endParaRPr>
          </a:p>
        </p:txBody>
      </p:sp>
      <p:sp>
        <p:nvSpPr>
          <p:cNvPr id="381" name="Google Shape;381;p65"/>
          <p:cNvSpPr txBox="1"/>
          <p:nvPr>
            <p:ph type="title"/>
          </p:nvPr>
        </p:nvSpPr>
        <p:spPr>
          <a:xfrm>
            <a:off x="311700" y="1346325"/>
            <a:ext cx="8520600" cy="153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 This is a comment. </a:t>
            </a:r>
            <a:endParaRPr sz="2600"/>
          </a:p>
          <a:p>
            <a:pPr indent="0" lvl="0" marL="0" rtl="0" algn="l">
              <a:spcBef>
                <a:spcPts val="0"/>
              </a:spcBef>
              <a:spcAft>
                <a:spcPts val="0"/>
              </a:spcAft>
              <a:buNone/>
            </a:pPr>
            <a:r>
              <a:rPr lang="en" sz="2600"/>
              <a:t># This is another comment. </a:t>
            </a:r>
            <a:endParaRPr sz="2600"/>
          </a:p>
          <a:p>
            <a:pPr indent="0" lvl="0" marL="0" rtl="0" algn="l">
              <a:spcBef>
                <a:spcPts val="0"/>
              </a:spcBef>
              <a:spcAft>
                <a:spcPts val="0"/>
              </a:spcAft>
              <a:buNone/>
            </a:pPr>
            <a:r>
              <a:rPr lang="en" sz="2600"/>
              <a:t># Python ignores these comments. </a:t>
            </a:r>
            <a:endParaRPr sz="2600"/>
          </a:p>
          <a:p>
            <a:pPr indent="0" lvl="0" marL="0" rtl="0" algn="l">
              <a:spcBef>
                <a:spcPts val="0"/>
              </a:spcBef>
              <a:spcAft>
                <a:spcPts val="0"/>
              </a:spcAft>
              <a:buNone/>
            </a:pPr>
            <a:r>
              <a:rPr lang="en" sz="2600"/>
              <a:t># The code that Python executes is next, on line</a:t>
            </a:r>
            <a:endParaRPr sz="2600"/>
          </a:p>
          <a:p>
            <a:pPr indent="0" lvl="0" marL="0" rtl="0" algn="l">
              <a:spcBef>
                <a:spcPts val="0"/>
              </a:spcBef>
              <a:spcAft>
                <a:spcPts val="0"/>
              </a:spcAft>
              <a:buNone/>
            </a:pPr>
            <a:r>
              <a:rPr lang="en" sz="2600"/>
              <a:t>print(“This is not a comment…”)</a:t>
            </a:r>
            <a:endParaRPr sz="2600"/>
          </a:p>
          <a:p>
            <a:pPr indent="0" lvl="0" marL="0" rtl="0" algn="l">
              <a:spcBef>
                <a:spcPts val="0"/>
              </a:spcBef>
              <a:spcAft>
                <a:spcPts val="0"/>
              </a:spcAft>
              <a:buNone/>
            </a:pPr>
            <a:r>
              <a:t/>
            </a:r>
            <a:endParaRPr sz="260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Google Shape;386;p66"/>
          <p:cNvSpPr txBox="1"/>
          <p:nvPr>
            <p:ph type="title"/>
          </p:nvPr>
        </p:nvSpPr>
        <p:spPr>
          <a:xfrm>
            <a:off x="311700" y="2944575"/>
            <a:ext cx="8520600" cy="153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chemeClr val="accent1"/>
                </a:solidFill>
              </a:rPr>
              <a:t>Outputs: </a:t>
            </a:r>
            <a:endParaRPr sz="3600">
              <a:solidFill>
                <a:schemeClr val="accent1"/>
              </a:solidFill>
            </a:endParaRPr>
          </a:p>
          <a:p>
            <a:pPr indent="0" lvl="0" marL="0" rtl="0" algn="l">
              <a:spcBef>
                <a:spcPts val="0"/>
              </a:spcBef>
              <a:spcAft>
                <a:spcPts val="0"/>
              </a:spcAft>
              <a:buNone/>
            </a:pPr>
            <a:r>
              <a:rPr lang="en" sz="3600">
                <a:solidFill>
                  <a:schemeClr val="accent1"/>
                </a:solidFill>
              </a:rPr>
              <a:t>This is not a comment…</a:t>
            </a:r>
            <a:endParaRPr sz="3600">
              <a:solidFill>
                <a:schemeClr val="accent1"/>
              </a:solidFill>
            </a:endParaRPr>
          </a:p>
          <a:p>
            <a:pPr indent="0" lvl="0" marL="0" rtl="0" algn="l">
              <a:spcBef>
                <a:spcPts val="0"/>
              </a:spcBef>
              <a:spcAft>
                <a:spcPts val="0"/>
              </a:spcAft>
              <a:buNone/>
            </a:pPr>
            <a:r>
              <a:rPr lang="en" sz="3600">
                <a:solidFill>
                  <a:schemeClr val="accent1"/>
                </a:solidFill>
              </a:rPr>
              <a:t>This line also not comment</a:t>
            </a:r>
            <a:endParaRPr sz="3600">
              <a:solidFill>
                <a:schemeClr val="accent1"/>
              </a:solidFill>
            </a:endParaRPr>
          </a:p>
        </p:txBody>
      </p:sp>
      <p:sp>
        <p:nvSpPr>
          <p:cNvPr id="387" name="Google Shape;387;p66"/>
          <p:cNvSpPr txBox="1"/>
          <p:nvPr>
            <p:ph type="title"/>
          </p:nvPr>
        </p:nvSpPr>
        <p:spPr>
          <a:xfrm>
            <a:off x="311700" y="1041525"/>
            <a:ext cx="8520600" cy="153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print(“This is not a comment…”)</a:t>
            </a:r>
            <a:endParaRPr sz="2600"/>
          </a:p>
          <a:p>
            <a:pPr indent="0" lvl="0" marL="0" rtl="0" algn="l">
              <a:spcBef>
                <a:spcPts val="0"/>
              </a:spcBef>
              <a:spcAft>
                <a:spcPts val="0"/>
              </a:spcAft>
              <a:buNone/>
            </a:pPr>
            <a:r>
              <a:rPr lang="en" sz="2600"/>
              <a:t>“““this is a paragraph comment </a:t>
            </a:r>
            <a:endParaRPr sz="2600"/>
          </a:p>
          <a:p>
            <a:pPr indent="0" lvl="0" marL="0" rtl="0" algn="l">
              <a:spcBef>
                <a:spcPts val="0"/>
              </a:spcBef>
              <a:spcAft>
                <a:spcPts val="0"/>
              </a:spcAft>
              <a:buNone/>
            </a:pPr>
            <a:r>
              <a:rPr lang="en" sz="2600"/>
              <a:t>      paragraph can be lengthy or small”””</a:t>
            </a:r>
            <a:endParaRPr sz="2600"/>
          </a:p>
          <a:p>
            <a:pPr indent="0" lvl="0" marL="0" rtl="0" algn="l">
              <a:spcBef>
                <a:spcPts val="0"/>
              </a:spcBef>
              <a:spcAft>
                <a:spcPts val="0"/>
              </a:spcAft>
              <a:buNone/>
            </a:pPr>
            <a:r>
              <a:rPr lang="en" sz="2600"/>
              <a:t>print(“This line also not comment”)</a:t>
            </a:r>
            <a:endParaRPr sz="260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Google Shape;392;p6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chemeClr val="dk2"/>
              </a:buClr>
              <a:buSzPts val="2400"/>
              <a:buFont typeface="Open Sans"/>
              <a:buChar char="●"/>
            </a:pPr>
            <a:r>
              <a:rPr lang="en" sz="2400"/>
              <a:t>Input from Keyboard</a:t>
            </a:r>
            <a:endParaRPr sz="2400"/>
          </a:p>
          <a:p>
            <a:pPr indent="-381000" lvl="0" marL="457200" marR="0" rtl="0" algn="l">
              <a:lnSpc>
                <a:spcPct val="115000"/>
              </a:lnSpc>
              <a:spcBef>
                <a:spcPts val="0"/>
              </a:spcBef>
              <a:spcAft>
                <a:spcPts val="0"/>
              </a:spcAft>
              <a:buSzPts val="2400"/>
              <a:buChar char="●"/>
            </a:pPr>
            <a:r>
              <a:rPr lang="en" sz="2400"/>
              <a:t>For this purpose, Python provides the function </a:t>
            </a:r>
            <a:r>
              <a:rPr b="1" i="1" lang="en" sz="2400"/>
              <a:t>input()</a:t>
            </a:r>
            <a:r>
              <a:rPr lang="en" sz="2400"/>
              <a:t>. input has an optional parameter, which is the prompt string.</a:t>
            </a:r>
            <a:endParaRPr sz="2400"/>
          </a:p>
        </p:txBody>
      </p:sp>
      <p:sp>
        <p:nvSpPr>
          <p:cNvPr id="393" name="Google Shape;393;p6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Input</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sp>
        <p:nvSpPr>
          <p:cNvPr id="398" name="Google Shape;398;p68"/>
          <p:cNvSpPr txBox="1"/>
          <p:nvPr>
            <p:ph type="title"/>
          </p:nvPr>
        </p:nvSpPr>
        <p:spPr>
          <a:xfrm>
            <a:off x="311700" y="1041525"/>
            <a:ext cx="8520600" cy="153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input_name = input(“Enter your name: ”)</a:t>
            </a:r>
            <a:endParaRPr sz="2600"/>
          </a:p>
          <a:p>
            <a:pPr indent="0" lvl="0" marL="0" rtl="0" algn="l">
              <a:spcBef>
                <a:spcPts val="0"/>
              </a:spcBef>
              <a:spcAft>
                <a:spcPts val="0"/>
              </a:spcAft>
              <a:buNone/>
            </a:pPr>
            <a:r>
              <a:rPr lang="en" sz="2600"/>
              <a:t>input_age = input(“Enter your age: ”)</a:t>
            </a:r>
            <a:endParaRPr sz="2600"/>
          </a:p>
          <a:p>
            <a:pPr indent="0" lvl="0" marL="0" rtl="0" algn="l">
              <a:spcBef>
                <a:spcPts val="0"/>
              </a:spcBef>
              <a:spcAft>
                <a:spcPts val="0"/>
              </a:spcAft>
              <a:buNone/>
            </a:pPr>
            <a:r>
              <a:rPr lang="en" sz="2600"/>
              <a:t>WHEN YOU RUN THIS CODE…….</a:t>
            </a:r>
            <a:endParaRPr sz="2600"/>
          </a:p>
          <a:p>
            <a:pPr indent="0" lvl="0" marL="0" rtl="0" algn="l">
              <a:spcBef>
                <a:spcPts val="0"/>
              </a:spcBef>
              <a:spcAft>
                <a:spcPts val="0"/>
              </a:spcAft>
              <a:buNone/>
            </a:pPr>
            <a:r>
              <a:rPr lang="en" sz="2600"/>
              <a:t>Enter your name : Muhammad Shahzad Ahsan</a:t>
            </a:r>
            <a:endParaRPr sz="2600"/>
          </a:p>
          <a:p>
            <a:pPr indent="0" lvl="0" marL="0" rtl="0" algn="l">
              <a:spcBef>
                <a:spcPts val="0"/>
              </a:spcBef>
              <a:spcAft>
                <a:spcPts val="0"/>
              </a:spcAft>
              <a:buNone/>
            </a:pPr>
            <a:r>
              <a:rPr lang="en" sz="2600"/>
              <a:t>Enter your age: 21</a:t>
            </a:r>
            <a:endParaRPr sz="2600"/>
          </a:p>
        </p:txBody>
      </p:sp>
      <p:sp>
        <p:nvSpPr>
          <p:cNvPr id="399" name="Google Shape;399;p68"/>
          <p:cNvSpPr txBox="1"/>
          <p:nvPr>
            <p:ph type="title"/>
          </p:nvPr>
        </p:nvSpPr>
        <p:spPr>
          <a:xfrm>
            <a:off x="311700" y="2944575"/>
            <a:ext cx="8520600" cy="153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chemeClr val="accent1"/>
                </a:solidFill>
              </a:rPr>
              <a:t>Outputs: </a:t>
            </a:r>
            <a:endParaRPr sz="3600">
              <a:solidFill>
                <a:schemeClr val="accent1"/>
              </a:solidFill>
            </a:endParaRPr>
          </a:p>
          <a:p>
            <a:pPr indent="0" lvl="0" marL="0" rtl="0" algn="l">
              <a:spcBef>
                <a:spcPts val="0"/>
              </a:spcBef>
              <a:spcAft>
                <a:spcPts val="0"/>
              </a:spcAft>
              <a:buNone/>
            </a:pPr>
            <a:r>
              <a:rPr lang="en" sz="3600">
                <a:solidFill>
                  <a:schemeClr val="accent1"/>
                </a:solidFill>
              </a:rPr>
              <a:t>Muhammad Shahzad Ahsan</a:t>
            </a:r>
            <a:endParaRPr sz="3600">
              <a:solidFill>
                <a:schemeClr val="accent1"/>
              </a:solidFill>
            </a:endParaRPr>
          </a:p>
          <a:p>
            <a:pPr indent="0" lvl="0" marL="0" rtl="0" algn="l">
              <a:spcBef>
                <a:spcPts val="0"/>
              </a:spcBef>
              <a:spcAft>
                <a:spcPts val="0"/>
              </a:spcAft>
              <a:buNone/>
            </a:pPr>
            <a:r>
              <a:rPr lang="en" sz="3600">
                <a:solidFill>
                  <a:schemeClr val="accent1"/>
                </a:solidFill>
              </a:rPr>
              <a:t>21</a:t>
            </a:r>
            <a:endParaRPr sz="3600">
              <a:solidFill>
                <a:schemeClr val="accent1"/>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 name="Shape 403"/>
        <p:cNvGrpSpPr/>
        <p:nvPr/>
      </p:nvGrpSpPr>
      <p:grpSpPr>
        <a:xfrm>
          <a:off x="0" y="0"/>
          <a:ext cx="0" cy="0"/>
          <a:chOff x="0" y="0"/>
          <a:chExt cx="0" cy="0"/>
        </a:xfrm>
      </p:grpSpPr>
      <p:sp>
        <p:nvSpPr>
          <p:cNvPr id="404" name="Google Shape;404;p6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List</a:t>
            </a:r>
            <a:endParaRPr/>
          </a:p>
        </p:txBody>
      </p:sp>
      <p:sp>
        <p:nvSpPr>
          <p:cNvPr id="405" name="Google Shape;405;p69"/>
          <p:cNvSpPr txBox="1"/>
          <p:nvPr>
            <p:ph idx="1" type="body"/>
          </p:nvPr>
        </p:nvSpPr>
        <p:spPr>
          <a:xfrm>
            <a:off x="311700" y="1266325"/>
            <a:ext cx="8520600" cy="3465300"/>
          </a:xfrm>
          <a:prstGeom prst="rect">
            <a:avLst/>
          </a:prstGeom>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SzPts val="2400"/>
              <a:buChar char="●"/>
            </a:pPr>
            <a:r>
              <a:rPr lang="en" sz="2400"/>
              <a:t>A list is a </a:t>
            </a:r>
            <a:r>
              <a:rPr b="1" lang="en" sz="2400"/>
              <a:t>data structure</a:t>
            </a:r>
            <a:r>
              <a:rPr lang="en" sz="2400"/>
              <a:t> in Python that is a </a:t>
            </a:r>
            <a:r>
              <a:rPr b="1" lang="en" sz="2400"/>
              <a:t>mutable</a:t>
            </a:r>
            <a:r>
              <a:rPr lang="en" sz="2400"/>
              <a:t>, or changeable, </a:t>
            </a:r>
            <a:r>
              <a:rPr b="1" lang="en" sz="2400"/>
              <a:t>ordered sequence of elements</a:t>
            </a:r>
            <a:r>
              <a:rPr lang="en" sz="2400"/>
              <a:t>. </a:t>
            </a:r>
            <a:endParaRPr sz="2400"/>
          </a:p>
          <a:p>
            <a:pPr indent="-381000" lvl="0" marL="457200" marR="0" rtl="0" algn="l">
              <a:lnSpc>
                <a:spcPct val="115000"/>
              </a:lnSpc>
              <a:spcBef>
                <a:spcPts val="0"/>
              </a:spcBef>
              <a:spcAft>
                <a:spcPts val="0"/>
              </a:spcAft>
              <a:buSzPts val="2400"/>
              <a:buChar char="●"/>
            </a:pPr>
            <a:r>
              <a:rPr lang="en" sz="2400"/>
              <a:t>Each element or value that is inside of a list is called an item. </a:t>
            </a:r>
            <a:endParaRPr sz="2400"/>
          </a:p>
          <a:p>
            <a:pPr indent="-381000" lvl="0" marL="457200" marR="0" rtl="0" algn="l">
              <a:lnSpc>
                <a:spcPct val="115000"/>
              </a:lnSpc>
              <a:spcBef>
                <a:spcPts val="0"/>
              </a:spcBef>
              <a:spcAft>
                <a:spcPts val="0"/>
              </a:spcAft>
              <a:buSzPts val="2400"/>
              <a:buChar char="●"/>
            </a:pPr>
            <a:r>
              <a:rPr lang="en" sz="2400"/>
              <a:t>Just as strings are defined as characters between quotes, lists are defined by having values between square brackets [ ] and every value is seperated by , (comma).</a:t>
            </a:r>
            <a:endParaRPr sz="2400"/>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9" name="Shape 409"/>
        <p:cNvGrpSpPr/>
        <p:nvPr/>
      </p:nvGrpSpPr>
      <p:grpSpPr>
        <a:xfrm>
          <a:off x="0" y="0"/>
          <a:ext cx="0" cy="0"/>
          <a:chOff x="0" y="0"/>
          <a:chExt cx="0" cy="0"/>
        </a:xfrm>
      </p:grpSpPr>
      <p:sp>
        <p:nvSpPr>
          <p:cNvPr id="410" name="Google Shape;410;p70"/>
          <p:cNvSpPr txBox="1"/>
          <p:nvPr>
            <p:ph type="title"/>
          </p:nvPr>
        </p:nvSpPr>
        <p:spPr>
          <a:xfrm>
            <a:off x="311700" y="1802550"/>
            <a:ext cx="8520600" cy="153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friends = [‘Hamza’ , ‘Fatima’ , ‘Azhar’ , ‘Laiba’  , ‘Ali’  , ‘Zoya’]</a:t>
            </a:r>
            <a:endParaRPr sz="2600"/>
          </a:p>
          <a:p>
            <a:pPr indent="0" lvl="0" marL="0" rtl="0" algn="l">
              <a:spcBef>
                <a:spcPts val="0"/>
              </a:spcBef>
              <a:spcAft>
                <a:spcPts val="0"/>
              </a:spcAft>
              <a:buNone/>
            </a:pPr>
            <a:r>
              <a:rPr lang="en" sz="2600"/>
              <a:t>OR</a:t>
            </a:r>
            <a:endParaRPr sz="2600"/>
          </a:p>
          <a:p>
            <a:pPr indent="0" lvl="0" marL="0" rtl="0" algn="l">
              <a:spcBef>
                <a:spcPts val="0"/>
              </a:spcBef>
              <a:spcAft>
                <a:spcPts val="0"/>
              </a:spcAft>
              <a:buNone/>
            </a:pPr>
            <a:r>
              <a:rPr lang="en" sz="2600"/>
              <a:t>numbers = [1,2,3,4,5,6,7,8,9]</a:t>
            </a:r>
            <a:endParaRPr sz="2600"/>
          </a:p>
          <a:p>
            <a:pPr indent="0" lvl="0" marL="0" rtl="0" algn="l">
              <a:spcBef>
                <a:spcPts val="0"/>
              </a:spcBef>
              <a:spcAft>
                <a:spcPts val="0"/>
              </a:spcAft>
              <a:buNone/>
            </a:pPr>
            <a:r>
              <a:rPr lang="en" sz="2600"/>
              <a:t>OR</a:t>
            </a:r>
            <a:endParaRPr sz="2600"/>
          </a:p>
          <a:p>
            <a:pPr indent="0" lvl="0" marL="0" rtl="0" algn="l">
              <a:spcBef>
                <a:spcPts val="0"/>
              </a:spcBef>
              <a:spcAft>
                <a:spcPts val="0"/>
              </a:spcAft>
              <a:buNone/>
            </a:pPr>
            <a:r>
              <a:rPr lang="en" sz="2600"/>
              <a:t>list_float = [ 2.43 , 98.67 , 7.45 , 45.65]</a:t>
            </a:r>
            <a:endParaRPr sz="2600"/>
          </a:p>
          <a:p>
            <a:pPr indent="0" lvl="0" marL="0" rtl="0" algn="l">
              <a:spcBef>
                <a:spcPts val="0"/>
              </a:spcBef>
              <a:spcAft>
                <a:spcPts val="0"/>
              </a:spcAft>
              <a:buNone/>
            </a:pPr>
            <a:r>
              <a:rPr lang="en" sz="2600"/>
              <a:t>OR</a:t>
            </a:r>
            <a:endParaRPr sz="2600"/>
          </a:p>
          <a:p>
            <a:pPr indent="0" lvl="0" marL="0" rtl="0" algn="l">
              <a:spcBef>
                <a:spcPts val="0"/>
              </a:spcBef>
              <a:spcAft>
                <a:spcPts val="0"/>
              </a:spcAft>
              <a:buNone/>
            </a:pPr>
            <a:r>
              <a:rPr lang="en" sz="2600"/>
              <a:t>mix = [ ‘Ahsan’  ,  2  ,  4.56  ,  6.87  ,  True  ,  ‘Maham’   , 56  ,  False ]</a:t>
            </a:r>
            <a:endParaRPr sz="2600"/>
          </a:p>
          <a:p>
            <a:pPr indent="0" lvl="0" marL="0" rtl="0" algn="l">
              <a:spcBef>
                <a:spcPts val="0"/>
              </a:spcBef>
              <a:spcAft>
                <a:spcPts val="0"/>
              </a:spcAft>
              <a:buNone/>
            </a:pPr>
            <a:r>
              <a:t/>
            </a:r>
            <a:endParaRPr sz="2600"/>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4" name="Shape 414"/>
        <p:cNvGrpSpPr/>
        <p:nvPr/>
      </p:nvGrpSpPr>
      <p:grpSpPr>
        <a:xfrm>
          <a:off x="0" y="0"/>
          <a:ext cx="0" cy="0"/>
          <a:chOff x="0" y="0"/>
          <a:chExt cx="0" cy="0"/>
        </a:xfrm>
      </p:grpSpPr>
      <p:sp>
        <p:nvSpPr>
          <p:cNvPr id="415" name="Google Shape;415;p71"/>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List Operations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8"/>
          <p:cNvSpPr txBox="1"/>
          <p:nvPr>
            <p:ph type="title"/>
          </p:nvPr>
        </p:nvSpPr>
        <p:spPr>
          <a:xfrm>
            <a:off x="386900" y="273450"/>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Difference between Compiler &amp; Interpreter</a:t>
            </a:r>
            <a:endParaRPr/>
          </a:p>
        </p:txBody>
      </p:sp>
      <p:sp>
        <p:nvSpPr>
          <p:cNvPr id="97" name="Google Shape;97;p18"/>
          <p:cNvSpPr txBox="1"/>
          <p:nvPr>
            <p:ph idx="1" type="body"/>
          </p:nvPr>
        </p:nvSpPr>
        <p:spPr>
          <a:xfrm>
            <a:off x="311700" y="1037575"/>
            <a:ext cx="39999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252830"/>
                </a:solidFill>
                <a:highlight>
                  <a:srgbClr val="FFFFFF"/>
                </a:highlight>
              </a:rPr>
              <a:t>Translates program one statement at a time</a:t>
            </a:r>
            <a:endParaRPr b="1" sz="1200">
              <a:solidFill>
                <a:srgbClr val="252830"/>
              </a:solidFill>
              <a:highlight>
                <a:srgbClr val="FFFFFF"/>
              </a:highlight>
            </a:endParaRPr>
          </a:p>
          <a:p>
            <a:pPr indent="0" lvl="0" marL="0" rtl="0" algn="l">
              <a:spcBef>
                <a:spcPts val="1600"/>
              </a:spcBef>
              <a:spcAft>
                <a:spcPts val="0"/>
              </a:spcAft>
              <a:buNone/>
            </a:pPr>
            <a:r>
              <a:rPr b="1" lang="en" sz="1200">
                <a:solidFill>
                  <a:srgbClr val="252830"/>
                </a:solidFill>
                <a:highlight>
                  <a:srgbClr val="FFFFFF"/>
                </a:highlight>
              </a:rPr>
              <a:t>It takes less amount of time to analyze the source code but the overall execution time is slower</a:t>
            </a:r>
            <a:endParaRPr b="1" sz="1200">
              <a:solidFill>
                <a:srgbClr val="252830"/>
              </a:solidFill>
              <a:highlight>
                <a:srgbClr val="FFFFFF"/>
              </a:highlight>
            </a:endParaRPr>
          </a:p>
          <a:p>
            <a:pPr indent="0" lvl="0" marL="0" rtl="0" algn="l">
              <a:spcBef>
                <a:spcPts val="1600"/>
              </a:spcBef>
              <a:spcAft>
                <a:spcPts val="0"/>
              </a:spcAft>
              <a:buNone/>
            </a:pPr>
            <a:r>
              <a:rPr b="1" lang="en" sz="1200">
                <a:solidFill>
                  <a:srgbClr val="252830"/>
                </a:solidFill>
                <a:highlight>
                  <a:srgbClr val="FFFFFF"/>
                </a:highlight>
              </a:rPr>
              <a:t>No intermediate object code is generated, hence are memory efficient.</a:t>
            </a:r>
            <a:endParaRPr b="1" sz="1200">
              <a:solidFill>
                <a:srgbClr val="252830"/>
              </a:solidFill>
              <a:highlight>
                <a:srgbClr val="FFFFFF"/>
              </a:highlight>
            </a:endParaRPr>
          </a:p>
          <a:p>
            <a:pPr indent="0" lvl="0" marL="0" rtl="0" algn="l">
              <a:spcBef>
                <a:spcPts val="1600"/>
              </a:spcBef>
              <a:spcAft>
                <a:spcPts val="0"/>
              </a:spcAft>
              <a:buNone/>
            </a:pPr>
            <a:r>
              <a:rPr b="1" lang="en" sz="1200">
                <a:solidFill>
                  <a:srgbClr val="252830"/>
                </a:solidFill>
                <a:highlight>
                  <a:srgbClr val="FFFFFF"/>
                </a:highlight>
              </a:rPr>
              <a:t>Continues translating the program until the first error is met, in which case it stops. Hence debugging is easy.</a:t>
            </a:r>
            <a:endParaRPr b="1" sz="1200">
              <a:solidFill>
                <a:srgbClr val="252830"/>
              </a:solidFill>
              <a:highlight>
                <a:srgbClr val="FFFFFF"/>
              </a:highlight>
            </a:endParaRPr>
          </a:p>
          <a:p>
            <a:pPr indent="0" lvl="0" marL="0" rtl="0" algn="l">
              <a:spcBef>
                <a:spcPts val="1600"/>
              </a:spcBef>
              <a:spcAft>
                <a:spcPts val="1600"/>
              </a:spcAft>
              <a:buNone/>
            </a:pPr>
            <a:r>
              <a:rPr b="1" lang="en" sz="1200">
                <a:solidFill>
                  <a:srgbClr val="252830"/>
                </a:solidFill>
                <a:highlight>
                  <a:srgbClr val="FFFFFF"/>
                </a:highlight>
              </a:rPr>
              <a:t>Programming language like Python, Ruby use interpreters.</a:t>
            </a:r>
            <a:endParaRPr b="1" sz="1200">
              <a:solidFill>
                <a:srgbClr val="252830"/>
              </a:solidFill>
              <a:highlight>
                <a:srgbClr val="FFFFFF"/>
              </a:highlight>
            </a:endParaRPr>
          </a:p>
        </p:txBody>
      </p:sp>
      <p:sp>
        <p:nvSpPr>
          <p:cNvPr id="98" name="Google Shape;98;p18"/>
          <p:cNvSpPr txBox="1"/>
          <p:nvPr>
            <p:ph idx="2" type="body"/>
          </p:nvPr>
        </p:nvSpPr>
        <p:spPr>
          <a:xfrm>
            <a:off x="4832400" y="961375"/>
            <a:ext cx="3999900" cy="387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252830"/>
                </a:solidFill>
                <a:highlight>
                  <a:srgbClr val="FFFFFF"/>
                </a:highlight>
              </a:rPr>
              <a:t>Scans the entire program and translates it as a whole into machine code.</a:t>
            </a:r>
            <a:endParaRPr b="1" sz="1200">
              <a:solidFill>
                <a:srgbClr val="252830"/>
              </a:solidFill>
              <a:highlight>
                <a:srgbClr val="FFFFFF"/>
              </a:highlight>
            </a:endParaRPr>
          </a:p>
          <a:p>
            <a:pPr indent="0" lvl="0" marL="0" rtl="0" algn="l">
              <a:spcBef>
                <a:spcPts val="1600"/>
              </a:spcBef>
              <a:spcAft>
                <a:spcPts val="0"/>
              </a:spcAft>
              <a:buNone/>
            </a:pPr>
            <a:r>
              <a:rPr b="1" lang="en" sz="1200">
                <a:solidFill>
                  <a:srgbClr val="252830"/>
                </a:solidFill>
                <a:highlight>
                  <a:srgbClr val="FFFFFF"/>
                </a:highlight>
              </a:rPr>
              <a:t>It takes large amount of time to analyze the source code but the overall execution time is comparatively faster.</a:t>
            </a:r>
            <a:endParaRPr b="1" sz="1200">
              <a:solidFill>
                <a:srgbClr val="252830"/>
              </a:solidFill>
              <a:highlight>
                <a:srgbClr val="FFFFFF"/>
              </a:highlight>
            </a:endParaRPr>
          </a:p>
          <a:p>
            <a:pPr indent="0" lvl="0" marL="0" rtl="0" algn="l">
              <a:spcBef>
                <a:spcPts val="1600"/>
              </a:spcBef>
              <a:spcAft>
                <a:spcPts val="0"/>
              </a:spcAft>
              <a:buNone/>
            </a:pPr>
            <a:r>
              <a:rPr b="1" lang="en" sz="1200">
                <a:solidFill>
                  <a:srgbClr val="252830"/>
                </a:solidFill>
                <a:highlight>
                  <a:srgbClr val="FFFFFF"/>
                </a:highlight>
              </a:rPr>
              <a:t>Generates intermediate object code which further requires linking, hence requires more memory.</a:t>
            </a:r>
            <a:endParaRPr b="1" sz="1200">
              <a:solidFill>
                <a:srgbClr val="252830"/>
              </a:solidFill>
              <a:highlight>
                <a:srgbClr val="FFFFFF"/>
              </a:highlight>
            </a:endParaRPr>
          </a:p>
          <a:p>
            <a:pPr indent="0" lvl="0" marL="0" rtl="0" algn="l">
              <a:spcBef>
                <a:spcPts val="1600"/>
              </a:spcBef>
              <a:spcAft>
                <a:spcPts val="0"/>
              </a:spcAft>
              <a:buNone/>
            </a:pPr>
            <a:r>
              <a:rPr b="1" lang="en" sz="1200">
                <a:solidFill>
                  <a:srgbClr val="252830"/>
                </a:solidFill>
                <a:highlight>
                  <a:srgbClr val="FFFFFF"/>
                </a:highlight>
              </a:rPr>
              <a:t>It generates the error message only after scanning the whole program. Hence debugging is comparatively hard.</a:t>
            </a:r>
            <a:endParaRPr b="1" sz="1200">
              <a:solidFill>
                <a:srgbClr val="252830"/>
              </a:solidFill>
              <a:highlight>
                <a:srgbClr val="FFFFFF"/>
              </a:highlight>
            </a:endParaRPr>
          </a:p>
          <a:p>
            <a:pPr indent="0" lvl="0" marL="0" rtl="0" algn="l">
              <a:spcBef>
                <a:spcPts val="1600"/>
              </a:spcBef>
              <a:spcAft>
                <a:spcPts val="1600"/>
              </a:spcAft>
              <a:buNone/>
            </a:pPr>
            <a:r>
              <a:rPr b="1" lang="en" sz="1200">
                <a:solidFill>
                  <a:srgbClr val="252830"/>
                </a:solidFill>
                <a:highlight>
                  <a:srgbClr val="FFFFFF"/>
                </a:highlight>
              </a:rPr>
              <a:t>Programming language like C, C++ use compilers.</a:t>
            </a:r>
            <a:endParaRPr b="1" sz="1200">
              <a:solidFill>
                <a:srgbClr val="252830"/>
              </a:solidFill>
              <a:highlight>
                <a:srgbClr val="FFFFFF"/>
              </a:highlight>
            </a:endParaRPr>
          </a:p>
        </p:txBody>
      </p:sp>
      <p:sp>
        <p:nvSpPr>
          <p:cNvPr id="99" name="Google Shape;99;p18"/>
          <p:cNvSpPr txBox="1"/>
          <p:nvPr/>
        </p:nvSpPr>
        <p:spPr>
          <a:xfrm>
            <a:off x="-4560575" y="98085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252830"/>
                </a:solidFill>
                <a:highlight>
                  <a:srgbClr val="FFFFFF"/>
                </a:highlight>
                <a:latin typeface="Open Sans"/>
                <a:ea typeface="Open Sans"/>
                <a:cs typeface="Open Sans"/>
                <a:sym typeface="Open Sans"/>
              </a:rPr>
              <a:t>No intermediate object code is generated, hence are memory efficient.</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9" name="Shape 419"/>
        <p:cNvGrpSpPr/>
        <p:nvPr/>
      </p:nvGrpSpPr>
      <p:grpSpPr>
        <a:xfrm>
          <a:off x="0" y="0"/>
          <a:ext cx="0" cy="0"/>
          <a:chOff x="0" y="0"/>
          <a:chExt cx="0" cy="0"/>
        </a:xfrm>
      </p:grpSpPr>
      <p:sp>
        <p:nvSpPr>
          <p:cNvPr id="420" name="Google Shape;420;p7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Common </a:t>
            </a:r>
            <a:r>
              <a:rPr lang="en"/>
              <a:t>List Operations</a:t>
            </a:r>
            <a:endParaRPr/>
          </a:p>
        </p:txBody>
      </p:sp>
      <p:sp>
        <p:nvSpPr>
          <p:cNvPr id="421" name="Google Shape;421;p72"/>
          <p:cNvSpPr txBox="1"/>
          <p:nvPr>
            <p:ph idx="1" type="body"/>
          </p:nvPr>
        </p:nvSpPr>
        <p:spPr>
          <a:xfrm>
            <a:off x="311700" y="1266325"/>
            <a:ext cx="8520600" cy="3465300"/>
          </a:xfrm>
          <a:prstGeom prst="rect">
            <a:avLst/>
          </a:prstGeom>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SzPts val="2400"/>
              <a:buChar char="●"/>
            </a:pPr>
            <a:r>
              <a:rPr lang="en" sz="2400"/>
              <a:t>Access value</a:t>
            </a:r>
            <a:endParaRPr sz="2400"/>
          </a:p>
          <a:p>
            <a:pPr indent="-381000" lvl="0" marL="457200" marR="0" rtl="0" algn="l">
              <a:lnSpc>
                <a:spcPct val="115000"/>
              </a:lnSpc>
              <a:spcBef>
                <a:spcPts val="0"/>
              </a:spcBef>
              <a:spcAft>
                <a:spcPts val="0"/>
              </a:spcAft>
              <a:buSzPts val="2400"/>
              <a:buChar char="●"/>
            </a:pPr>
            <a:r>
              <a:rPr lang="en" sz="2400"/>
              <a:t>Add new value at the end / tail of list</a:t>
            </a:r>
            <a:endParaRPr sz="2400"/>
          </a:p>
          <a:p>
            <a:pPr indent="-381000" lvl="0" marL="457200" marR="0" rtl="0" algn="l">
              <a:lnSpc>
                <a:spcPct val="115000"/>
              </a:lnSpc>
              <a:spcBef>
                <a:spcPts val="0"/>
              </a:spcBef>
              <a:spcAft>
                <a:spcPts val="0"/>
              </a:spcAft>
              <a:buSzPts val="2400"/>
              <a:buChar char="●"/>
            </a:pPr>
            <a:r>
              <a:rPr lang="en" sz="2400"/>
              <a:t>Find the index of a value in list</a:t>
            </a:r>
            <a:endParaRPr sz="2400"/>
          </a:p>
          <a:p>
            <a:pPr indent="-381000" lvl="0" marL="457200" marR="0" rtl="0" algn="l">
              <a:lnSpc>
                <a:spcPct val="115000"/>
              </a:lnSpc>
              <a:spcBef>
                <a:spcPts val="0"/>
              </a:spcBef>
              <a:spcAft>
                <a:spcPts val="0"/>
              </a:spcAft>
              <a:buSzPts val="2400"/>
              <a:buChar char="●"/>
            </a:pPr>
            <a:r>
              <a:rPr lang="en" sz="2400"/>
              <a:t>Slicing the elements from list</a:t>
            </a:r>
            <a:endParaRPr sz="2400"/>
          </a:p>
          <a:p>
            <a:pPr indent="-381000" lvl="0" marL="457200" marR="0" rtl="0" algn="l">
              <a:lnSpc>
                <a:spcPct val="115000"/>
              </a:lnSpc>
              <a:spcBef>
                <a:spcPts val="0"/>
              </a:spcBef>
              <a:spcAft>
                <a:spcPts val="0"/>
              </a:spcAft>
              <a:buSzPts val="2400"/>
              <a:buChar char="●"/>
            </a:pPr>
            <a:r>
              <a:rPr lang="en" sz="2400"/>
              <a:t>Deleting and removing the elements from List</a:t>
            </a:r>
            <a:endParaRPr sz="2400"/>
          </a:p>
          <a:p>
            <a:pPr indent="-381000" lvl="0" marL="457200" marR="0" rtl="0" algn="l">
              <a:lnSpc>
                <a:spcPct val="115000"/>
              </a:lnSpc>
              <a:spcBef>
                <a:spcPts val="0"/>
              </a:spcBef>
              <a:spcAft>
                <a:spcPts val="0"/>
              </a:spcAft>
              <a:buSzPts val="2400"/>
              <a:buChar char="●"/>
            </a:pPr>
            <a:r>
              <a:rPr lang="en" sz="2400"/>
              <a:t>Popping</a:t>
            </a:r>
            <a:r>
              <a:rPr lang="en" sz="2400"/>
              <a:t> elements from the list </a:t>
            </a:r>
            <a:endParaRPr sz="2400"/>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5" name="Shape 425"/>
        <p:cNvGrpSpPr/>
        <p:nvPr/>
      </p:nvGrpSpPr>
      <p:grpSpPr>
        <a:xfrm>
          <a:off x="0" y="0"/>
          <a:ext cx="0" cy="0"/>
          <a:chOff x="0" y="0"/>
          <a:chExt cx="0" cy="0"/>
        </a:xfrm>
      </p:grpSpPr>
      <p:sp>
        <p:nvSpPr>
          <p:cNvPr id="426" name="Google Shape;426;p7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Accessing List Elements</a:t>
            </a:r>
            <a:endParaRPr/>
          </a:p>
        </p:txBody>
      </p:sp>
      <p:sp>
        <p:nvSpPr>
          <p:cNvPr id="427" name="Google Shape;427;p73"/>
          <p:cNvSpPr txBox="1"/>
          <p:nvPr>
            <p:ph idx="1" type="body"/>
          </p:nvPr>
        </p:nvSpPr>
        <p:spPr>
          <a:xfrm>
            <a:off x="311700" y="1266325"/>
            <a:ext cx="8520600" cy="34998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t>List elements are accessed by providing the identifier and index of element inside square brackets. For example in following snippet arr is an identifier which points to a list.</a:t>
            </a:r>
            <a:endParaRPr/>
          </a:p>
          <a:p>
            <a:pPr indent="0" lvl="0" marL="0" marR="0" rtl="0" algn="l">
              <a:lnSpc>
                <a:spcPct val="115000"/>
              </a:lnSpc>
              <a:spcBef>
                <a:spcPts val="1600"/>
              </a:spcBef>
              <a:spcAft>
                <a:spcPts val="0"/>
              </a:spcAft>
              <a:buNone/>
            </a:pPr>
            <a:r>
              <a:rPr i="1" lang="en">
                <a:latin typeface="Courier New"/>
                <a:ea typeface="Courier New"/>
                <a:cs typeface="Courier New"/>
                <a:sym typeface="Courier New"/>
              </a:rPr>
              <a:t>arr = [1, True, “Pakistan”, 3.5, 5, 9]</a:t>
            </a:r>
            <a:endParaRPr i="1">
              <a:latin typeface="Courier New"/>
              <a:ea typeface="Courier New"/>
              <a:cs typeface="Courier New"/>
              <a:sym typeface="Courier New"/>
            </a:endParaRPr>
          </a:p>
          <a:p>
            <a:pPr indent="0" lvl="0" marL="0" marR="0" rtl="0" algn="l">
              <a:lnSpc>
                <a:spcPct val="115000"/>
              </a:lnSpc>
              <a:spcBef>
                <a:spcPts val="1600"/>
              </a:spcBef>
              <a:spcAft>
                <a:spcPts val="0"/>
              </a:spcAft>
              <a:buNone/>
            </a:pPr>
            <a:r>
              <a:rPr lang="en"/>
              <a:t>To access the element at Position 3 which is “Pakistan”, we write:</a:t>
            </a:r>
            <a:endParaRPr/>
          </a:p>
          <a:p>
            <a:pPr indent="0" lvl="0" marL="0" marR="0" rtl="0" algn="l">
              <a:lnSpc>
                <a:spcPct val="115000"/>
              </a:lnSpc>
              <a:spcBef>
                <a:spcPts val="1600"/>
              </a:spcBef>
              <a:spcAft>
                <a:spcPts val="0"/>
              </a:spcAft>
              <a:buNone/>
            </a:pPr>
            <a:r>
              <a:rPr i="1" lang="en">
                <a:latin typeface="Courier New"/>
                <a:ea typeface="Courier New"/>
                <a:cs typeface="Courier New"/>
                <a:sym typeface="Courier New"/>
              </a:rPr>
              <a:t>print(</a:t>
            </a:r>
            <a:r>
              <a:rPr i="1" lang="en">
                <a:latin typeface="Courier New"/>
                <a:ea typeface="Courier New"/>
                <a:cs typeface="Courier New"/>
                <a:sym typeface="Courier New"/>
              </a:rPr>
              <a:t>arr[2]</a:t>
            </a:r>
            <a:r>
              <a:rPr i="1" lang="en">
                <a:latin typeface="Courier New"/>
                <a:ea typeface="Courier New"/>
                <a:cs typeface="Courier New"/>
                <a:sym typeface="Courier New"/>
              </a:rPr>
              <a:t>)</a:t>
            </a:r>
            <a:endParaRPr i="1">
              <a:latin typeface="Courier New"/>
              <a:ea typeface="Courier New"/>
              <a:cs typeface="Courier New"/>
              <a:sym typeface="Courier New"/>
            </a:endParaRPr>
          </a:p>
          <a:p>
            <a:pPr indent="0" lvl="0" marL="0" marR="0" rtl="0" algn="l">
              <a:lnSpc>
                <a:spcPct val="115000"/>
              </a:lnSpc>
              <a:spcBef>
                <a:spcPts val="1600"/>
              </a:spcBef>
              <a:spcAft>
                <a:spcPts val="1600"/>
              </a:spcAft>
              <a:buNone/>
            </a:pPr>
            <a:r>
              <a:rPr lang="en"/>
              <a:t>Please note that to access the position 3 we have provided index 2, because first element in Python List always starts with 0 (Zero) index.</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1" name="Shape 431"/>
        <p:cNvGrpSpPr/>
        <p:nvPr/>
      </p:nvGrpSpPr>
      <p:grpSpPr>
        <a:xfrm>
          <a:off x="0" y="0"/>
          <a:ext cx="0" cy="0"/>
          <a:chOff x="0" y="0"/>
          <a:chExt cx="0" cy="0"/>
        </a:xfrm>
      </p:grpSpPr>
      <p:sp>
        <p:nvSpPr>
          <p:cNvPr id="432" name="Google Shape;432;p74"/>
          <p:cNvSpPr txBox="1"/>
          <p:nvPr>
            <p:ph type="title"/>
          </p:nvPr>
        </p:nvSpPr>
        <p:spPr>
          <a:xfrm>
            <a:off x="311700" y="1304850"/>
            <a:ext cx="85206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DEMO</a:t>
            </a:r>
            <a:endParaRPr/>
          </a:p>
        </p:txBody>
      </p:sp>
      <p:sp>
        <p:nvSpPr>
          <p:cNvPr id="433" name="Google Shape;433;p74"/>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sp>
        <p:nvSpPr>
          <p:cNvPr id="438" name="Google Shape;438;p7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Adding Values in List</a:t>
            </a:r>
            <a:endParaRPr/>
          </a:p>
        </p:txBody>
      </p:sp>
      <p:sp>
        <p:nvSpPr>
          <p:cNvPr id="439" name="Google Shape;439;p75"/>
          <p:cNvSpPr txBox="1"/>
          <p:nvPr>
            <p:ph idx="1" type="body"/>
          </p:nvPr>
        </p:nvSpPr>
        <p:spPr>
          <a:xfrm>
            <a:off x="311700" y="1266325"/>
            <a:ext cx="8520600" cy="34998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t>Python provides a function </a:t>
            </a:r>
            <a:r>
              <a:rPr i="1" lang="en">
                <a:latin typeface="Courier New"/>
                <a:ea typeface="Courier New"/>
                <a:cs typeface="Courier New"/>
                <a:sym typeface="Courier New"/>
              </a:rPr>
              <a:t>append()</a:t>
            </a:r>
            <a:r>
              <a:rPr lang="en"/>
              <a:t> which adds the value at the end of List. For example </a:t>
            </a:r>
            <a:r>
              <a:rPr i="1" lang="en"/>
              <a:t>arr </a:t>
            </a:r>
            <a:r>
              <a:rPr lang="en"/>
              <a:t>points to a list in following snippet</a:t>
            </a:r>
            <a:endParaRPr/>
          </a:p>
          <a:p>
            <a:pPr indent="0" lvl="0" marL="0" marR="0" rtl="0" algn="l">
              <a:lnSpc>
                <a:spcPct val="115000"/>
              </a:lnSpc>
              <a:spcBef>
                <a:spcPts val="1600"/>
              </a:spcBef>
              <a:spcAft>
                <a:spcPts val="0"/>
              </a:spcAft>
              <a:buNone/>
            </a:pPr>
            <a:r>
              <a:rPr i="1" lang="en">
                <a:latin typeface="Courier New"/>
                <a:ea typeface="Courier New"/>
                <a:cs typeface="Courier New"/>
                <a:sym typeface="Courier New"/>
              </a:rPr>
              <a:t>arr = [1, -3, 4.5, 32, 0.2, 4, 6]</a:t>
            </a:r>
            <a:endParaRPr i="1">
              <a:latin typeface="Courier New"/>
              <a:ea typeface="Courier New"/>
              <a:cs typeface="Courier New"/>
              <a:sym typeface="Courier New"/>
            </a:endParaRPr>
          </a:p>
          <a:p>
            <a:pPr indent="0" lvl="0" marL="0" marR="0" rtl="0" algn="l">
              <a:lnSpc>
                <a:spcPct val="115000"/>
              </a:lnSpc>
              <a:spcBef>
                <a:spcPts val="1600"/>
              </a:spcBef>
              <a:spcAft>
                <a:spcPts val="0"/>
              </a:spcAft>
              <a:buNone/>
            </a:pPr>
            <a:r>
              <a:rPr lang="en"/>
              <a:t>To add a value 321 in the list we can do the following</a:t>
            </a:r>
            <a:endParaRPr/>
          </a:p>
          <a:p>
            <a:pPr indent="0" lvl="0" marL="0" marR="0" rtl="0" algn="l">
              <a:lnSpc>
                <a:spcPct val="115000"/>
              </a:lnSpc>
              <a:spcBef>
                <a:spcPts val="1600"/>
              </a:spcBef>
              <a:spcAft>
                <a:spcPts val="0"/>
              </a:spcAft>
              <a:buNone/>
            </a:pPr>
            <a:r>
              <a:rPr i="1" lang="en">
                <a:latin typeface="Courier New"/>
                <a:ea typeface="Courier New"/>
                <a:cs typeface="Courier New"/>
                <a:sym typeface="Courier New"/>
              </a:rPr>
              <a:t>arr.append(321)</a:t>
            </a:r>
            <a:endParaRPr i="1">
              <a:latin typeface="Courier New"/>
              <a:ea typeface="Courier New"/>
              <a:cs typeface="Courier New"/>
              <a:sym typeface="Courier New"/>
            </a:endParaRPr>
          </a:p>
          <a:p>
            <a:pPr indent="0" lvl="0" marL="0" marR="0" rtl="0" algn="l">
              <a:lnSpc>
                <a:spcPct val="115000"/>
              </a:lnSpc>
              <a:spcBef>
                <a:spcPts val="1600"/>
              </a:spcBef>
              <a:spcAft>
                <a:spcPts val="0"/>
              </a:spcAft>
              <a:buNone/>
            </a:pPr>
            <a:r>
              <a:rPr lang="en"/>
              <a:t>Now if we check the elements in list </a:t>
            </a:r>
            <a:r>
              <a:rPr i="1" lang="en">
                <a:latin typeface="Courier New"/>
                <a:ea typeface="Courier New"/>
                <a:cs typeface="Courier New"/>
                <a:sym typeface="Courier New"/>
              </a:rPr>
              <a:t>arr</a:t>
            </a:r>
            <a:r>
              <a:rPr i="1" lang="en"/>
              <a:t> </a:t>
            </a:r>
            <a:r>
              <a:rPr lang="en"/>
              <a:t>we will get the following content</a:t>
            </a:r>
            <a:endParaRPr/>
          </a:p>
          <a:p>
            <a:pPr indent="0" lvl="0" marL="0" rtl="0" algn="l">
              <a:spcBef>
                <a:spcPts val="1600"/>
              </a:spcBef>
              <a:spcAft>
                <a:spcPts val="1600"/>
              </a:spcAft>
              <a:buNone/>
            </a:pPr>
            <a:r>
              <a:rPr i="1" lang="en">
                <a:latin typeface="Courier New"/>
                <a:ea typeface="Courier New"/>
                <a:cs typeface="Courier New"/>
                <a:sym typeface="Courier New"/>
              </a:rPr>
              <a:t>[1, -3, 4.5, 32, 0.2, 4, 6, 321]</a:t>
            </a:r>
            <a:endParaRPr>
              <a:latin typeface="Courier New"/>
              <a:ea typeface="Courier New"/>
              <a:cs typeface="Courier New"/>
              <a:sym typeface="Courier New"/>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3" name="Shape 443"/>
        <p:cNvGrpSpPr/>
        <p:nvPr/>
      </p:nvGrpSpPr>
      <p:grpSpPr>
        <a:xfrm>
          <a:off x="0" y="0"/>
          <a:ext cx="0" cy="0"/>
          <a:chOff x="0" y="0"/>
          <a:chExt cx="0" cy="0"/>
        </a:xfrm>
      </p:grpSpPr>
      <p:sp>
        <p:nvSpPr>
          <p:cNvPr id="444" name="Google Shape;444;p76"/>
          <p:cNvSpPr txBox="1"/>
          <p:nvPr>
            <p:ph type="title"/>
          </p:nvPr>
        </p:nvSpPr>
        <p:spPr>
          <a:xfrm>
            <a:off x="311700" y="1304850"/>
            <a:ext cx="85206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DEMO</a:t>
            </a:r>
            <a:endParaRPr/>
          </a:p>
        </p:txBody>
      </p:sp>
      <p:sp>
        <p:nvSpPr>
          <p:cNvPr id="445" name="Google Shape;445;p76"/>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9" name="Shape 449"/>
        <p:cNvGrpSpPr/>
        <p:nvPr/>
      </p:nvGrpSpPr>
      <p:grpSpPr>
        <a:xfrm>
          <a:off x="0" y="0"/>
          <a:ext cx="0" cy="0"/>
          <a:chOff x="0" y="0"/>
          <a:chExt cx="0" cy="0"/>
        </a:xfrm>
      </p:grpSpPr>
      <p:sp>
        <p:nvSpPr>
          <p:cNvPr id="450" name="Google Shape;450;p7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Searching / Finding a Value in List</a:t>
            </a:r>
            <a:endParaRPr/>
          </a:p>
        </p:txBody>
      </p:sp>
      <p:sp>
        <p:nvSpPr>
          <p:cNvPr id="451" name="Google Shape;451;p77"/>
          <p:cNvSpPr txBox="1"/>
          <p:nvPr>
            <p:ph idx="1" type="body"/>
          </p:nvPr>
        </p:nvSpPr>
        <p:spPr>
          <a:xfrm>
            <a:off x="311700" y="1266325"/>
            <a:ext cx="8520600" cy="34998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t>Python provides a function </a:t>
            </a:r>
            <a:r>
              <a:rPr i="1" lang="en">
                <a:latin typeface="Courier New"/>
                <a:ea typeface="Courier New"/>
                <a:cs typeface="Courier New"/>
                <a:sym typeface="Courier New"/>
              </a:rPr>
              <a:t>index</a:t>
            </a:r>
            <a:r>
              <a:rPr i="1" lang="en">
                <a:latin typeface="Courier New"/>
                <a:ea typeface="Courier New"/>
                <a:cs typeface="Courier New"/>
                <a:sym typeface="Courier New"/>
              </a:rPr>
              <a:t>()</a:t>
            </a:r>
            <a:r>
              <a:rPr lang="en"/>
              <a:t> which returns the index of the first occurrence of the value. For example if </a:t>
            </a:r>
            <a:r>
              <a:rPr i="1" lang="en">
                <a:latin typeface="Courier New"/>
                <a:ea typeface="Courier New"/>
                <a:cs typeface="Courier New"/>
                <a:sym typeface="Courier New"/>
              </a:rPr>
              <a:t>arr </a:t>
            </a:r>
            <a:r>
              <a:rPr lang="en"/>
              <a:t>points to a List</a:t>
            </a:r>
            <a:endParaRPr/>
          </a:p>
          <a:p>
            <a:pPr indent="0" lvl="0" marL="0" marR="0" rtl="0" algn="l">
              <a:lnSpc>
                <a:spcPct val="115000"/>
              </a:lnSpc>
              <a:spcBef>
                <a:spcPts val="1600"/>
              </a:spcBef>
              <a:spcAft>
                <a:spcPts val="0"/>
              </a:spcAft>
              <a:buNone/>
            </a:pPr>
            <a:r>
              <a:rPr i="1" lang="en">
                <a:latin typeface="Courier New"/>
                <a:ea typeface="Courier New"/>
                <a:cs typeface="Courier New"/>
                <a:sym typeface="Courier New"/>
              </a:rPr>
              <a:t>arr = [1, -3, 4.5, 32, 0.2, 4, 1]</a:t>
            </a:r>
            <a:endParaRPr i="1">
              <a:latin typeface="Courier New"/>
              <a:ea typeface="Courier New"/>
              <a:cs typeface="Courier New"/>
              <a:sym typeface="Courier New"/>
            </a:endParaRPr>
          </a:p>
          <a:p>
            <a:pPr indent="0" lvl="0" marL="0" marR="0" rtl="0" algn="l">
              <a:lnSpc>
                <a:spcPct val="115000"/>
              </a:lnSpc>
              <a:spcBef>
                <a:spcPts val="1600"/>
              </a:spcBef>
              <a:spcAft>
                <a:spcPts val="0"/>
              </a:spcAft>
              <a:buNone/>
            </a:pPr>
            <a:r>
              <a:rPr lang="en"/>
              <a:t>To find a value 1 in the list we can do the following</a:t>
            </a:r>
            <a:endParaRPr/>
          </a:p>
          <a:p>
            <a:pPr indent="0" lvl="0" marL="0" marR="0" rtl="0" algn="l">
              <a:lnSpc>
                <a:spcPct val="115000"/>
              </a:lnSpc>
              <a:spcBef>
                <a:spcPts val="1600"/>
              </a:spcBef>
              <a:spcAft>
                <a:spcPts val="0"/>
              </a:spcAft>
              <a:buNone/>
            </a:pPr>
            <a:r>
              <a:rPr i="1" lang="en">
                <a:latin typeface="Courier New"/>
                <a:ea typeface="Courier New"/>
                <a:cs typeface="Courier New"/>
                <a:sym typeface="Courier New"/>
              </a:rPr>
              <a:t>arr.index(1)</a:t>
            </a:r>
            <a:endParaRPr i="1">
              <a:latin typeface="Courier New"/>
              <a:ea typeface="Courier New"/>
              <a:cs typeface="Courier New"/>
              <a:sym typeface="Courier New"/>
            </a:endParaRPr>
          </a:p>
          <a:p>
            <a:pPr indent="0" lvl="0" marL="0" rtl="0" algn="l">
              <a:spcBef>
                <a:spcPts val="1600"/>
              </a:spcBef>
              <a:spcAft>
                <a:spcPts val="1600"/>
              </a:spcAft>
              <a:buNone/>
            </a:pPr>
            <a:r>
              <a:rPr lang="en"/>
              <a:t>This call will give the result 0 even you execute this line many times, the reason is by default this function starts searching from index 0 and stops when it finds first occurrence of the desired value.</a:t>
            </a:r>
            <a:endParaRPr>
              <a:latin typeface="Courier New"/>
              <a:ea typeface="Courier New"/>
              <a:cs typeface="Courier New"/>
              <a:sym typeface="Courier New"/>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5" name="Shape 455"/>
        <p:cNvGrpSpPr/>
        <p:nvPr/>
      </p:nvGrpSpPr>
      <p:grpSpPr>
        <a:xfrm>
          <a:off x="0" y="0"/>
          <a:ext cx="0" cy="0"/>
          <a:chOff x="0" y="0"/>
          <a:chExt cx="0" cy="0"/>
        </a:xfrm>
      </p:grpSpPr>
      <p:sp>
        <p:nvSpPr>
          <p:cNvPr id="456" name="Google Shape;456;p7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Searching / Finding a Value in List</a:t>
            </a:r>
            <a:endParaRPr/>
          </a:p>
        </p:txBody>
      </p:sp>
      <p:sp>
        <p:nvSpPr>
          <p:cNvPr id="457" name="Google Shape;457;p78"/>
          <p:cNvSpPr txBox="1"/>
          <p:nvPr>
            <p:ph idx="1" type="body"/>
          </p:nvPr>
        </p:nvSpPr>
        <p:spPr>
          <a:xfrm>
            <a:off x="311700" y="1266325"/>
            <a:ext cx="8520600" cy="3499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ourier New"/>
              <a:buChar char="●"/>
            </a:pPr>
            <a:r>
              <a:rPr lang="en"/>
              <a:t>What can we do to search the next element(s)?</a:t>
            </a:r>
            <a:endParaRPr/>
          </a:p>
          <a:p>
            <a:pPr indent="-342900" lvl="0" marL="457200" rtl="0" algn="l">
              <a:spcBef>
                <a:spcPts val="0"/>
              </a:spcBef>
              <a:spcAft>
                <a:spcPts val="0"/>
              </a:spcAft>
              <a:buSzPts val="1800"/>
              <a:buChar char="●"/>
            </a:pPr>
            <a:r>
              <a:rPr lang="en"/>
              <a:t>What if the desired value is not present in the List?</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1" name="Shape 461"/>
        <p:cNvGrpSpPr/>
        <p:nvPr/>
      </p:nvGrpSpPr>
      <p:grpSpPr>
        <a:xfrm>
          <a:off x="0" y="0"/>
          <a:ext cx="0" cy="0"/>
          <a:chOff x="0" y="0"/>
          <a:chExt cx="0" cy="0"/>
        </a:xfrm>
      </p:grpSpPr>
      <p:sp>
        <p:nvSpPr>
          <p:cNvPr id="462" name="Google Shape;462;p79"/>
          <p:cNvSpPr txBox="1"/>
          <p:nvPr>
            <p:ph type="title"/>
          </p:nvPr>
        </p:nvSpPr>
        <p:spPr>
          <a:xfrm>
            <a:off x="311700" y="1304850"/>
            <a:ext cx="85206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DEMO</a:t>
            </a:r>
            <a:endParaRPr/>
          </a:p>
        </p:txBody>
      </p:sp>
      <p:sp>
        <p:nvSpPr>
          <p:cNvPr id="463" name="Google Shape;463;p79"/>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7" name="Shape 467"/>
        <p:cNvGrpSpPr/>
        <p:nvPr/>
      </p:nvGrpSpPr>
      <p:grpSpPr>
        <a:xfrm>
          <a:off x="0" y="0"/>
          <a:ext cx="0" cy="0"/>
          <a:chOff x="0" y="0"/>
          <a:chExt cx="0" cy="0"/>
        </a:xfrm>
      </p:grpSpPr>
      <p:sp>
        <p:nvSpPr>
          <p:cNvPr id="468" name="Google Shape;468;p8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Slicing the elements from List</a:t>
            </a:r>
            <a:endParaRPr/>
          </a:p>
        </p:txBody>
      </p:sp>
      <p:sp>
        <p:nvSpPr>
          <p:cNvPr id="469" name="Google Shape;469;p80"/>
          <p:cNvSpPr txBox="1"/>
          <p:nvPr>
            <p:ph idx="1" type="body"/>
          </p:nvPr>
        </p:nvSpPr>
        <p:spPr>
          <a:xfrm>
            <a:off x="311700" y="1266325"/>
            <a:ext cx="8520600" cy="34998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sz="1600"/>
              <a:t>Python provides a very handy feature if you want to take a partial piece of List. Note that slicing operation copies elements from the original List hence this operation returns a new List which is subset of the original List. Example syntax:</a:t>
            </a:r>
            <a:endParaRPr sz="1600"/>
          </a:p>
          <a:p>
            <a:pPr indent="0" lvl="0" marL="0" rtl="0" algn="l">
              <a:spcBef>
                <a:spcPts val="1600"/>
              </a:spcBef>
              <a:spcAft>
                <a:spcPts val="0"/>
              </a:spcAft>
              <a:buNone/>
            </a:pPr>
            <a:r>
              <a:rPr i="1" lang="en" sz="1600">
                <a:latin typeface="Courier New"/>
                <a:ea typeface="Courier New"/>
                <a:cs typeface="Courier New"/>
                <a:sym typeface="Courier New"/>
              </a:rPr>
              <a:t>arr = [1, 4, 2, 78, 45, 23, 89]</a:t>
            </a:r>
            <a:endParaRPr i="1" sz="1600">
              <a:latin typeface="Courier New"/>
              <a:ea typeface="Courier New"/>
              <a:cs typeface="Courier New"/>
              <a:sym typeface="Courier New"/>
            </a:endParaRPr>
          </a:p>
          <a:p>
            <a:pPr indent="0" lvl="0" marL="0" rtl="0" algn="l">
              <a:spcBef>
                <a:spcPts val="1600"/>
              </a:spcBef>
              <a:spcAft>
                <a:spcPts val="0"/>
              </a:spcAft>
              <a:buNone/>
            </a:pPr>
            <a:r>
              <a:rPr i="1" lang="en" sz="1600">
                <a:latin typeface="Courier New"/>
                <a:ea typeface="Courier New"/>
                <a:cs typeface="Courier New"/>
                <a:sym typeface="Courier New"/>
              </a:rPr>
              <a:t>print(arr[1: 4]) # outputs =&gt; [4, 2, 78]</a:t>
            </a:r>
            <a:endParaRPr i="1" sz="1600">
              <a:latin typeface="Courier New"/>
              <a:ea typeface="Courier New"/>
              <a:cs typeface="Courier New"/>
              <a:sym typeface="Courier New"/>
            </a:endParaRPr>
          </a:p>
          <a:p>
            <a:pPr indent="0" lvl="0" marL="0" rtl="0" algn="l">
              <a:spcBef>
                <a:spcPts val="1600"/>
              </a:spcBef>
              <a:spcAft>
                <a:spcPts val="0"/>
              </a:spcAft>
              <a:buNone/>
            </a:pPr>
            <a:r>
              <a:t/>
            </a:r>
            <a:endParaRPr i="1" sz="1600">
              <a:latin typeface="Courier New"/>
              <a:ea typeface="Courier New"/>
              <a:cs typeface="Courier New"/>
              <a:sym typeface="Courier New"/>
            </a:endParaRPr>
          </a:p>
          <a:p>
            <a:pPr indent="0" lvl="0" marL="0" rtl="0" algn="l">
              <a:spcBef>
                <a:spcPts val="1600"/>
              </a:spcBef>
              <a:spcAft>
                <a:spcPts val="0"/>
              </a:spcAft>
              <a:buNone/>
            </a:pPr>
            <a:r>
              <a:rPr i="1" lang="en" sz="1600">
                <a:latin typeface="Courier New"/>
                <a:ea typeface="Courier New"/>
                <a:cs typeface="Courier New"/>
                <a:sym typeface="Courier New"/>
              </a:rPr>
              <a:t>print(arr[-2: -1]) # outputs =&gt; [23]</a:t>
            </a:r>
            <a:endParaRPr i="1" sz="1600">
              <a:latin typeface="Courier New"/>
              <a:ea typeface="Courier New"/>
              <a:cs typeface="Courier New"/>
              <a:sym typeface="Courier New"/>
            </a:endParaRPr>
          </a:p>
          <a:p>
            <a:pPr indent="0" lvl="0" marL="0" rtl="0" algn="l">
              <a:spcBef>
                <a:spcPts val="1600"/>
              </a:spcBef>
              <a:spcAft>
                <a:spcPts val="1600"/>
              </a:spcAft>
              <a:buNone/>
            </a:pPr>
            <a:r>
              <a:rPr i="1" lang="en" sz="1600">
                <a:latin typeface="Courier New"/>
                <a:ea typeface="Courier New"/>
                <a:cs typeface="Courier New"/>
                <a:sym typeface="Courier New"/>
              </a:rPr>
              <a:t>print(arr[1: : 2]) # outputs =&gt; [4, 78, 23]</a:t>
            </a:r>
            <a:endParaRPr i="1" sz="1600">
              <a:latin typeface="Courier New"/>
              <a:ea typeface="Courier New"/>
              <a:cs typeface="Courier New"/>
              <a:sym typeface="Courier New"/>
            </a:endParaRPr>
          </a:p>
        </p:txBody>
      </p:sp>
      <p:sp>
        <p:nvSpPr>
          <p:cNvPr id="470" name="Google Shape;470;p80"/>
          <p:cNvSpPr/>
          <p:nvPr/>
        </p:nvSpPr>
        <p:spPr>
          <a:xfrm>
            <a:off x="511425" y="3142250"/>
            <a:ext cx="887100" cy="32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inclusive</a:t>
            </a:r>
            <a:endParaRPr/>
          </a:p>
        </p:txBody>
      </p:sp>
      <p:sp>
        <p:nvSpPr>
          <p:cNvPr id="471" name="Google Shape;471;p80"/>
          <p:cNvSpPr/>
          <p:nvPr/>
        </p:nvSpPr>
        <p:spPr>
          <a:xfrm>
            <a:off x="2310025" y="3142250"/>
            <a:ext cx="930000" cy="32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ex</a:t>
            </a:r>
            <a:r>
              <a:rPr lang="en"/>
              <a:t>clusive</a:t>
            </a:r>
            <a:endParaRPr/>
          </a:p>
        </p:txBody>
      </p:sp>
      <p:cxnSp>
        <p:nvCxnSpPr>
          <p:cNvPr id="472" name="Google Shape;472;p80"/>
          <p:cNvCxnSpPr/>
          <p:nvPr/>
        </p:nvCxnSpPr>
        <p:spPr>
          <a:xfrm flipH="1" rot="10800000">
            <a:off x="1398525" y="3049100"/>
            <a:ext cx="283200" cy="245400"/>
          </a:xfrm>
          <a:prstGeom prst="straightConnector1">
            <a:avLst/>
          </a:prstGeom>
          <a:noFill/>
          <a:ln cap="flat" cmpd="sng" w="9525">
            <a:solidFill>
              <a:schemeClr val="dk2"/>
            </a:solidFill>
            <a:prstDash val="solid"/>
            <a:round/>
            <a:headEnd len="med" w="med" type="none"/>
            <a:tailEnd len="med" w="med" type="triangle"/>
          </a:ln>
        </p:spPr>
      </p:cxnSp>
      <p:cxnSp>
        <p:nvCxnSpPr>
          <p:cNvPr id="473" name="Google Shape;473;p80"/>
          <p:cNvCxnSpPr>
            <a:stCxn id="471" idx="1"/>
          </p:cNvCxnSpPr>
          <p:nvPr/>
        </p:nvCxnSpPr>
        <p:spPr>
          <a:xfrm rot="10800000">
            <a:off x="2088325" y="3006050"/>
            <a:ext cx="221700" cy="299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7" name="Shape 477"/>
        <p:cNvGrpSpPr/>
        <p:nvPr/>
      </p:nvGrpSpPr>
      <p:grpSpPr>
        <a:xfrm>
          <a:off x="0" y="0"/>
          <a:ext cx="0" cy="0"/>
          <a:chOff x="0" y="0"/>
          <a:chExt cx="0" cy="0"/>
        </a:xfrm>
      </p:grpSpPr>
      <p:sp>
        <p:nvSpPr>
          <p:cNvPr id="478" name="Google Shape;478;p81"/>
          <p:cNvSpPr txBox="1"/>
          <p:nvPr>
            <p:ph type="title"/>
          </p:nvPr>
        </p:nvSpPr>
        <p:spPr>
          <a:xfrm>
            <a:off x="311700" y="1304850"/>
            <a:ext cx="85206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DEMO</a:t>
            </a:r>
            <a:endParaRPr/>
          </a:p>
        </p:txBody>
      </p:sp>
      <p:sp>
        <p:nvSpPr>
          <p:cNvPr id="479" name="Google Shape;479;p8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03" name="Shape 103"/>
        <p:cNvGrpSpPr/>
        <p:nvPr/>
      </p:nvGrpSpPr>
      <p:grpSpPr>
        <a:xfrm>
          <a:off x="0" y="0"/>
          <a:ext cx="0" cy="0"/>
          <a:chOff x="0" y="0"/>
          <a:chExt cx="0" cy="0"/>
        </a:xfrm>
      </p:grpSpPr>
      <p:sp>
        <p:nvSpPr>
          <p:cNvPr id="104" name="Google Shape;104;p19"/>
          <p:cNvSpPr txBox="1"/>
          <p:nvPr>
            <p:ph type="title"/>
          </p:nvPr>
        </p:nvSpPr>
        <p:spPr>
          <a:xfrm>
            <a:off x="490250" y="526350"/>
            <a:ext cx="82530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600"/>
              <a:t>Python</a:t>
            </a:r>
            <a:r>
              <a:rPr lang="en" sz="3600"/>
              <a:t> is a general purpose, dynamic, high level, and interpreted programming language. It supports the </a:t>
            </a:r>
            <a:r>
              <a:rPr b="1" lang="en" sz="3600"/>
              <a:t>Object Oriented Programming</a:t>
            </a:r>
            <a:r>
              <a:rPr lang="en" sz="3600"/>
              <a:t> approach to develop applications. It is simple and easy to learn and provides lots of high-level data structures.</a:t>
            </a:r>
            <a:endParaRPr sz="3600"/>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3" name="Shape 483"/>
        <p:cNvGrpSpPr/>
        <p:nvPr/>
      </p:nvGrpSpPr>
      <p:grpSpPr>
        <a:xfrm>
          <a:off x="0" y="0"/>
          <a:ext cx="0" cy="0"/>
          <a:chOff x="0" y="0"/>
          <a:chExt cx="0" cy="0"/>
        </a:xfrm>
      </p:grpSpPr>
      <p:sp>
        <p:nvSpPr>
          <p:cNvPr id="484" name="Google Shape;484;p8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Deleting and removing the value</a:t>
            </a:r>
            <a:r>
              <a:rPr lang="en"/>
              <a:t> from List</a:t>
            </a:r>
            <a:endParaRPr/>
          </a:p>
        </p:txBody>
      </p:sp>
      <p:sp>
        <p:nvSpPr>
          <p:cNvPr id="485" name="Google Shape;485;p82"/>
          <p:cNvSpPr txBox="1"/>
          <p:nvPr>
            <p:ph idx="1" type="body"/>
          </p:nvPr>
        </p:nvSpPr>
        <p:spPr>
          <a:xfrm>
            <a:off x="311700" y="1266325"/>
            <a:ext cx="8520600" cy="3784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Although both are synonyms but there is a difference in Python how they are used.</a:t>
            </a:r>
            <a:endParaRPr/>
          </a:p>
          <a:p>
            <a:pPr indent="-342900" lvl="0" marL="914400" rtl="0" algn="l">
              <a:spcBef>
                <a:spcPts val="0"/>
              </a:spcBef>
              <a:spcAft>
                <a:spcPts val="0"/>
              </a:spcAft>
              <a:buSzPts val="1800"/>
              <a:buAutoNum type="arabicParenR"/>
            </a:pPr>
            <a:r>
              <a:rPr lang="en"/>
              <a:t>There are cases when we exactly know the index of value we need to delete, in such cases we use </a:t>
            </a:r>
            <a:r>
              <a:rPr i="1" lang="en">
                <a:latin typeface="Courier New"/>
                <a:ea typeface="Courier New"/>
                <a:cs typeface="Courier New"/>
                <a:sym typeface="Courier New"/>
              </a:rPr>
              <a:t>del </a:t>
            </a:r>
            <a:r>
              <a:rPr lang="en"/>
              <a:t>keyword to delete the element. Example</a:t>
            </a:r>
            <a:endParaRPr/>
          </a:p>
          <a:p>
            <a:pPr indent="0" lvl="0" marL="0" rtl="0" algn="l">
              <a:spcBef>
                <a:spcPts val="1600"/>
              </a:spcBef>
              <a:spcAft>
                <a:spcPts val="0"/>
              </a:spcAft>
              <a:buNone/>
            </a:pPr>
            <a:r>
              <a:rPr i="1" lang="en">
                <a:latin typeface="Courier New"/>
                <a:ea typeface="Courier New"/>
                <a:cs typeface="Courier New"/>
                <a:sym typeface="Courier New"/>
              </a:rPr>
              <a:t>arr = [1, 3, 2, 6, 4]</a:t>
            </a:r>
            <a:endParaRPr i="1">
              <a:latin typeface="Courier New"/>
              <a:ea typeface="Courier New"/>
              <a:cs typeface="Courier New"/>
              <a:sym typeface="Courier New"/>
            </a:endParaRPr>
          </a:p>
          <a:p>
            <a:pPr indent="0" lvl="0" marL="0" rtl="0" algn="l">
              <a:spcBef>
                <a:spcPts val="1600"/>
              </a:spcBef>
              <a:spcAft>
                <a:spcPts val="0"/>
              </a:spcAft>
              <a:buNone/>
            </a:pPr>
            <a:r>
              <a:rPr i="1" lang="en">
                <a:latin typeface="Courier New"/>
                <a:ea typeface="Courier New"/>
                <a:cs typeface="Courier New"/>
                <a:sym typeface="Courier New"/>
              </a:rPr>
              <a:t>del arr[2]</a:t>
            </a:r>
            <a:endParaRPr i="1">
              <a:latin typeface="Courier New"/>
              <a:ea typeface="Courier New"/>
              <a:cs typeface="Courier New"/>
              <a:sym typeface="Courier New"/>
            </a:endParaRPr>
          </a:p>
          <a:p>
            <a:pPr indent="0" lvl="0" marL="0" rtl="0" algn="l">
              <a:spcBef>
                <a:spcPts val="1600"/>
              </a:spcBef>
              <a:spcAft>
                <a:spcPts val="0"/>
              </a:spcAft>
              <a:buNone/>
            </a:pPr>
            <a:r>
              <a:rPr lang="en"/>
              <a:t>Now if we check the contents of List </a:t>
            </a:r>
            <a:r>
              <a:rPr i="1" lang="en">
                <a:latin typeface="Courier New"/>
                <a:ea typeface="Courier New"/>
                <a:cs typeface="Courier New"/>
                <a:sym typeface="Courier New"/>
              </a:rPr>
              <a:t>arr </a:t>
            </a:r>
            <a:r>
              <a:rPr lang="en"/>
              <a:t>we will get the following output</a:t>
            </a:r>
            <a:endParaRPr/>
          </a:p>
          <a:p>
            <a:pPr indent="0" lvl="0" marL="0" rtl="0" algn="l">
              <a:spcBef>
                <a:spcPts val="1600"/>
              </a:spcBef>
              <a:spcAft>
                <a:spcPts val="0"/>
              </a:spcAft>
              <a:buNone/>
            </a:pPr>
            <a:r>
              <a:rPr i="1" lang="en">
                <a:latin typeface="Courier New"/>
                <a:ea typeface="Courier New"/>
                <a:cs typeface="Courier New"/>
                <a:sym typeface="Courier New"/>
              </a:rPr>
              <a:t>[1, 3, 6, 4]</a:t>
            </a:r>
            <a:endParaRPr i="1">
              <a:latin typeface="Courier New"/>
              <a:ea typeface="Courier New"/>
              <a:cs typeface="Courier New"/>
              <a:sym typeface="Courier New"/>
            </a:endParaRPr>
          </a:p>
          <a:p>
            <a:pPr indent="0" lvl="0" marL="0" rtl="0" algn="l">
              <a:spcBef>
                <a:spcPts val="1600"/>
              </a:spcBef>
              <a:spcAft>
                <a:spcPts val="1600"/>
              </a:spcAft>
              <a:buNone/>
            </a:pPr>
            <a:r>
              <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9" name="Shape 489"/>
        <p:cNvGrpSpPr/>
        <p:nvPr/>
      </p:nvGrpSpPr>
      <p:grpSpPr>
        <a:xfrm>
          <a:off x="0" y="0"/>
          <a:ext cx="0" cy="0"/>
          <a:chOff x="0" y="0"/>
          <a:chExt cx="0" cy="0"/>
        </a:xfrm>
      </p:grpSpPr>
      <p:sp>
        <p:nvSpPr>
          <p:cNvPr id="490" name="Google Shape;490;p8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Deleting and removing the value from List</a:t>
            </a:r>
            <a:endParaRPr/>
          </a:p>
        </p:txBody>
      </p:sp>
      <p:sp>
        <p:nvSpPr>
          <p:cNvPr id="491" name="Google Shape;491;p83"/>
          <p:cNvSpPr txBox="1"/>
          <p:nvPr>
            <p:ph idx="1" type="body"/>
          </p:nvPr>
        </p:nvSpPr>
        <p:spPr>
          <a:xfrm>
            <a:off x="311700" y="1266325"/>
            <a:ext cx="8520600" cy="3784800"/>
          </a:xfrm>
          <a:prstGeom prst="rect">
            <a:avLst/>
          </a:prstGeom>
        </p:spPr>
        <p:txBody>
          <a:bodyPr anchorCtr="0" anchor="t" bIns="91425" lIns="91425" spcFirstLastPara="1" rIns="91425" wrap="square" tIns="91425">
            <a:noAutofit/>
          </a:bodyPr>
          <a:lstStyle/>
          <a:p>
            <a:pPr indent="-342900" lvl="0" marL="914400" rtl="0" algn="l">
              <a:spcBef>
                <a:spcPts val="0"/>
              </a:spcBef>
              <a:spcAft>
                <a:spcPts val="0"/>
              </a:spcAft>
              <a:buSzPts val="1800"/>
              <a:buAutoNum type="arabicParenR" startAt="2"/>
            </a:pPr>
            <a:r>
              <a:rPr lang="en"/>
              <a:t>In case if we know the value but we do not know the index of that value in List, we call </a:t>
            </a:r>
            <a:r>
              <a:rPr i="1" lang="en">
                <a:latin typeface="Courier New"/>
                <a:ea typeface="Courier New"/>
                <a:cs typeface="Courier New"/>
                <a:sym typeface="Courier New"/>
              </a:rPr>
              <a:t>remove </a:t>
            </a:r>
            <a:r>
              <a:rPr lang="en"/>
              <a:t>function over the List identifier and pass the value to the function</a:t>
            </a:r>
            <a:r>
              <a:rPr lang="en"/>
              <a:t>. Example</a:t>
            </a:r>
            <a:endParaRPr/>
          </a:p>
          <a:p>
            <a:pPr indent="0" lvl="0" marL="0" rtl="0" algn="l">
              <a:spcBef>
                <a:spcPts val="1600"/>
              </a:spcBef>
              <a:spcAft>
                <a:spcPts val="0"/>
              </a:spcAft>
              <a:buNone/>
            </a:pPr>
            <a:r>
              <a:rPr i="1" lang="en">
                <a:latin typeface="Courier New"/>
                <a:ea typeface="Courier New"/>
                <a:cs typeface="Courier New"/>
                <a:sym typeface="Courier New"/>
              </a:rPr>
              <a:t>arr = [1, 3, 2, 6, 4]</a:t>
            </a:r>
            <a:endParaRPr i="1">
              <a:latin typeface="Courier New"/>
              <a:ea typeface="Courier New"/>
              <a:cs typeface="Courier New"/>
              <a:sym typeface="Courier New"/>
            </a:endParaRPr>
          </a:p>
          <a:p>
            <a:pPr indent="0" lvl="0" marL="0" rtl="0" algn="l">
              <a:spcBef>
                <a:spcPts val="1600"/>
              </a:spcBef>
              <a:spcAft>
                <a:spcPts val="0"/>
              </a:spcAft>
              <a:buNone/>
            </a:pPr>
            <a:r>
              <a:rPr i="1" lang="en">
                <a:latin typeface="Courier New"/>
                <a:ea typeface="Courier New"/>
                <a:cs typeface="Courier New"/>
                <a:sym typeface="Courier New"/>
              </a:rPr>
              <a:t>arr.remove(2)</a:t>
            </a:r>
            <a:endParaRPr i="1">
              <a:latin typeface="Courier New"/>
              <a:ea typeface="Courier New"/>
              <a:cs typeface="Courier New"/>
              <a:sym typeface="Courier New"/>
            </a:endParaRPr>
          </a:p>
          <a:p>
            <a:pPr indent="0" lvl="0" marL="0" rtl="0" algn="l">
              <a:spcBef>
                <a:spcPts val="1600"/>
              </a:spcBef>
              <a:spcAft>
                <a:spcPts val="0"/>
              </a:spcAft>
              <a:buNone/>
            </a:pPr>
            <a:r>
              <a:rPr lang="en"/>
              <a:t>Now if we check the contents of List </a:t>
            </a:r>
            <a:r>
              <a:rPr i="1" lang="en">
                <a:latin typeface="Courier New"/>
                <a:ea typeface="Courier New"/>
                <a:cs typeface="Courier New"/>
                <a:sym typeface="Courier New"/>
              </a:rPr>
              <a:t>arr </a:t>
            </a:r>
            <a:r>
              <a:rPr lang="en"/>
              <a:t>we will get the following output</a:t>
            </a:r>
            <a:endParaRPr/>
          </a:p>
          <a:p>
            <a:pPr indent="0" lvl="0" marL="0" rtl="0" algn="l">
              <a:spcBef>
                <a:spcPts val="1600"/>
              </a:spcBef>
              <a:spcAft>
                <a:spcPts val="1600"/>
              </a:spcAft>
              <a:buNone/>
            </a:pPr>
            <a:r>
              <a:rPr i="1" lang="en">
                <a:latin typeface="Courier New"/>
                <a:ea typeface="Courier New"/>
                <a:cs typeface="Courier New"/>
                <a:sym typeface="Courier New"/>
              </a:rPr>
              <a:t>[1, 3, 6, 4]</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5" name="Shape 495"/>
        <p:cNvGrpSpPr/>
        <p:nvPr/>
      </p:nvGrpSpPr>
      <p:grpSpPr>
        <a:xfrm>
          <a:off x="0" y="0"/>
          <a:ext cx="0" cy="0"/>
          <a:chOff x="0" y="0"/>
          <a:chExt cx="0" cy="0"/>
        </a:xfrm>
      </p:grpSpPr>
      <p:sp>
        <p:nvSpPr>
          <p:cNvPr id="496" name="Google Shape;496;p84"/>
          <p:cNvSpPr txBox="1"/>
          <p:nvPr>
            <p:ph type="title"/>
          </p:nvPr>
        </p:nvSpPr>
        <p:spPr>
          <a:xfrm>
            <a:off x="311700" y="1304850"/>
            <a:ext cx="85206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DEMO</a:t>
            </a:r>
            <a:endParaRPr/>
          </a:p>
        </p:txBody>
      </p:sp>
      <p:sp>
        <p:nvSpPr>
          <p:cNvPr id="497" name="Google Shape;497;p84"/>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1" name="Shape 501"/>
        <p:cNvGrpSpPr/>
        <p:nvPr/>
      </p:nvGrpSpPr>
      <p:grpSpPr>
        <a:xfrm>
          <a:off x="0" y="0"/>
          <a:ext cx="0" cy="0"/>
          <a:chOff x="0" y="0"/>
          <a:chExt cx="0" cy="0"/>
        </a:xfrm>
      </p:grpSpPr>
      <p:sp>
        <p:nvSpPr>
          <p:cNvPr id="502" name="Google Shape;502;p8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Popping Elements from the List</a:t>
            </a:r>
            <a:endParaRPr/>
          </a:p>
        </p:txBody>
      </p:sp>
      <p:sp>
        <p:nvSpPr>
          <p:cNvPr id="503" name="Google Shape;503;p85"/>
          <p:cNvSpPr txBox="1"/>
          <p:nvPr>
            <p:ph idx="1" type="body"/>
          </p:nvPr>
        </p:nvSpPr>
        <p:spPr>
          <a:xfrm>
            <a:off x="311700" y="1266325"/>
            <a:ext cx="8663400" cy="3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Popping elements works in two ways </a:t>
            </a:r>
            <a:endParaRPr/>
          </a:p>
          <a:p>
            <a:pPr indent="-342900" lvl="0" marL="457200" rtl="0" algn="l">
              <a:spcBef>
                <a:spcPts val="1600"/>
              </a:spcBef>
              <a:spcAft>
                <a:spcPts val="0"/>
              </a:spcAft>
              <a:buSzPts val="1800"/>
              <a:buAutoNum type="arabicPeriod"/>
            </a:pPr>
            <a:r>
              <a:rPr lang="en"/>
              <a:t>We know the index of the value to remove</a:t>
            </a:r>
            <a:endParaRPr/>
          </a:p>
          <a:p>
            <a:pPr indent="-342900" lvl="0" marL="457200" rtl="0" algn="l">
              <a:spcBef>
                <a:spcPts val="0"/>
              </a:spcBef>
              <a:spcAft>
                <a:spcPts val="0"/>
              </a:spcAft>
              <a:buSzPts val="1800"/>
              <a:buAutoNum type="arabicPeriod"/>
            </a:pPr>
            <a:r>
              <a:rPr lang="en"/>
              <a:t>We want to remove the element at the end / tail of List</a:t>
            </a:r>
            <a:endParaRPr/>
          </a:p>
          <a:p>
            <a:pPr indent="0" lvl="0" marL="0" rtl="0" algn="l">
              <a:spcBef>
                <a:spcPts val="1600"/>
              </a:spcBef>
              <a:spcAft>
                <a:spcPts val="0"/>
              </a:spcAft>
              <a:buNone/>
            </a:pPr>
            <a:r>
              <a:rPr lang="en"/>
              <a:t>Example:</a:t>
            </a:r>
            <a:endParaRPr/>
          </a:p>
          <a:p>
            <a:pPr indent="0" lvl="0" marL="0" rtl="0" algn="l">
              <a:spcBef>
                <a:spcPts val="1600"/>
              </a:spcBef>
              <a:spcAft>
                <a:spcPts val="0"/>
              </a:spcAft>
              <a:buNone/>
            </a:pPr>
            <a:r>
              <a:rPr i="1" lang="en">
                <a:latin typeface="Courier New"/>
                <a:ea typeface="Courier New"/>
                <a:cs typeface="Courier New"/>
                <a:sym typeface="Courier New"/>
              </a:rPr>
              <a:t>arr = [1, 2, 4, 6, 7]</a:t>
            </a:r>
            <a:br>
              <a:rPr i="1" lang="en">
                <a:latin typeface="Courier New"/>
                <a:ea typeface="Courier New"/>
                <a:cs typeface="Courier New"/>
                <a:sym typeface="Courier New"/>
              </a:rPr>
            </a:br>
            <a:r>
              <a:rPr i="1" lang="en">
                <a:latin typeface="Courier New"/>
                <a:ea typeface="Courier New"/>
                <a:cs typeface="Courier New"/>
                <a:sym typeface="Courier New"/>
              </a:rPr>
              <a:t>arr.pop() # will remove the value 7 from the end of List</a:t>
            </a:r>
            <a:endParaRPr i="1">
              <a:latin typeface="Courier New"/>
              <a:ea typeface="Courier New"/>
              <a:cs typeface="Courier New"/>
              <a:sym typeface="Courier New"/>
            </a:endParaRPr>
          </a:p>
          <a:p>
            <a:pPr indent="0" lvl="0" marL="0" rtl="0" algn="l">
              <a:spcBef>
                <a:spcPts val="1600"/>
              </a:spcBef>
              <a:spcAft>
                <a:spcPts val="0"/>
              </a:spcAft>
              <a:buNone/>
            </a:pPr>
            <a:r>
              <a:rPr i="1" lang="en">
                <a:latin typeface="Courier New"/>
                <a:ea typeface="Courier New"/>
                <a:cs typeface="Courier New"/>
                <a:sym typeface="Courier New"/>
              </a:rPr>
              <a:t>arr.pop(2) # will remove the value 4 from the index 2 of List</a:t>
            </a:r>
            <a:endParaRPr i="1">
              <a:latin typeface="Courier New"/>
              <a:ea typeface="Courier New"/>
              <a:cs typeface="Courier New"/>
              <a:sym typeface="Courier New"/>
            </a:endParaRPr>
          </a:p>
          <a:p>
            <a:pPr indent="0" lvl="0" marL="0" rtl="0" algn="l">
              <a:spcBef>
                <a:spcPts val="1600"/>
              </a:spcBef>
              <a:spcAft>
                <a:spcPts val="1600"/>
              </a:spcAft>
              <a:buNone/>
            </a:pPr>
            <a:r>
              <a:rPr lang="en"/>
              <a:t>Note what is the difference in </a:t>
            </a:r>
            <a:r>
              <a:rPr i="1" lang="en">
                <a:latin typeface="Courier New"/>
                <a:ea typeface="Courier New"/>
                <a:cs typeface="Courier New"/>
                <a:sym typeface="Courier New"/>
              </a:rPr>
              <a:t>del</a:t>
            </a:r>
            <a:r>
              <a:rPr lang="en"/>
              <a:t>, </a:t>
            </a:r>
            <a:r>
              <a:rPr i="1" lang="en">
                <a:latin typeface="Courier New"/>
                <a:ea typeface="Courier New"/>
                <a:cs typeface="Courier New"/>
                <a:sym typeface="Courier New"/>
              </a:rPr>
              <a:t>remove </a:t>
            </a:r>
            <a:r>
              <a:rPr lang="en"/>
              <a:t>and </a:t>
            </a:r>
            <a:r>
              <a:rPr i="1" lang="en">
                <a:latin typeface="Courier New"/>
                <a:ea typeface="Courier New"/>
                <a:cs typeface="Courier New"/>
                <a:sym typeface="Courier New"/>
              </a:rPr>
              <a:t>pop</a:t>
            </a:r>
            <a:r>
              <a:rPr lang="en"/>
              <a:t> ?</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7" name="Shape 507"/>
        <p:cNvGrpSpPr/>
        <p:nvPr/>
      </p:nvGrpSpPr>
      <p:grpSpPr>
        <a:xfrm>
          <a:off x="0" y="0"/>
          <a:ext cx="0" cy="0"/>
          <a:chOff x="0" y="0"/>
          <a:chExt cx="0" cy="0"/>
        </a:xfrm>
      </p:grpSpPr>
      <p:sp>
        <p:nvSpPr>
          <p:cNvPr id="508" name="Google Shape;508;p86"/>
          <p:cNvSpPr txBox="1"/>
          <p:nvPr>
            <p:ph type="title"/>
          </p:nvPr>
        </p:nvSpPr>
        <p:spPr>
          <a:xfrm>
            <a:off x="311700" y="1304850"/>
            <a:ext cx="85206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DEMO</a:t>
            </a:r>
            <a:endParaRPr/>
          </a:p>
        </p:txBody>
      </p:sp>
      <p:sp>
        <p:nvSpPr>
          <p:cNvPr id="509" name="Google Shape;509;p86"/>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3" name="Shape 513"/>
        <p:cNvGrpSpPr/>
        <p:nvPr/>
      </p:nvGrpSpPr>
      <p:grpSpPr>
        <a:xfrm>
          <a:off x="0" y="0"/>
          <a:ext cx="0" cy="0"/>
          <a:chOff x="0" y="0"/>
          <a:chExt cx="0" cy="0"/>
        </a:xfrm>
      </p:grpSpPr>
      <p:sp>
        <p:nvSpPr>
          <p:cNvPr id="514" name="Google Shape;514;p87"/>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Tuples</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8" name="Shape 518"/>
        <p:cNvGrpSpPr/>
        <p:nvPr/>
      </p:nvGrpSpPr>
      <p:grpSpPr>
        <a:xfrm>
          <a:off x="0" y="0"/>
          <a:ext cx="0" cy="0"/>
          <a:chOff x="0" y="0"/>
          <a:chExt cx="0" cy="0"/>
        </a:xfrm>
      </p:grpSpPr>
      <p:sp>
        <p:nvSpPr>
          <p:cNvPr id="519" name="Google Shape;519;p8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Tuples</a:t>
            </a:r>
            <a:endParaRPr/>
          </a:p>
        </p:txBody>
      </p:sp>
      <p:sp>
        <p:nvSpPr>
          <p:cNvPr id="520" name="Google Shape;520;p88"/>
          <p:cNvSpPr txBox="1"/>
          <p:nvPr>
            <p:ph idx="1" type="body"/>
          </p:nvPr>
        </p:nvSpPr>
        <p:spPr>
          <a:xfrm>
            <a:off x="311700" y="1266325"/>
            <a:ext cx="8663400" cy="3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Tuples are just like Python list except that they are immutable. You can not add, delete and change elements after the creation of Tuple instance.</a:t>
            </a:r>
            <a:endParaRPr/>
          </a:p>
          <a:p>
            <a:pPr indent="0" lvl="0" marL="0" rtl="0" algn="l">
              <a:spcBef>
                <a:spcPts val="1600"/>
              </a:spcBef>
              <a:spcAft>
                <a:spcPts val="0"/>
              </a:spcAft>
              <a:buNone/>
            </a:pPr>
            <a:r>
              <a:rPr i="1" lang="en">
                <a:latin typeface="Courier New"/>
                <a:ea typeface="Courier New"/>
                <a:cs typeface="Courier New"/>
                <a:sym typeface="Courier New"/>
              </a:rPr>
              <a:t>tpl = (1, 4, 5, True)</a:t>
            </a:r>
            <a:endParaRPr i="1">
              <a:latin typeface="Courier New"/>
              <a:ea typeface="Courier New"/>
              <a:cs typeface="Courier New"/>
              <a:sym typeface="Courier New"/>
            </a:endParaRPr>
          </a:p>
          <a:p>
            <a:pPr indent="0" lvl="0" marL="0" rtl="0" algn="l">
              <a:spcBef>
                <a:spcPts val="1600"/>
              </a:spcBef>
              <a:spcAft>
                <a:spcPts val="0"/>
              </a:spcAft>
              <a:buNone/>
            </a:pPr>
            <a:r>
              <a:rPr i="1" lang="en">
                <a:latin typeface="Courier New"/>
                <a:ea typeface="Courier New"/>
                <a:cs typeface="Courier New"/>
                <a:sym typeface="Courier New"/>
              </a:rPr>
              <a:t>print(tpl[1]) # outputs 4</a:t>
            </a:r>
            <a:endParaRPr i="1">
              <a:latin typeface="Courier New"/>
              <a:ea typeface="Courier New"/>
              <a:cs typeface="Courier New"/>
              <a:sym typeface="Courier New"/>
            </a:endParaRPr>
          </a:p>
          <a:p>
            <a:pPr indent="0" lvl="0" marL="0" rtl="0" algn="l">
              <a:spcBef>
                <a:spcPts val="1600"/>
              </a:spcBef>
              <a:spcAft>
                <a:spcPts val="0"/>
              </a:spcAft>
              <a:buNone/>
            </a:pPr>
            <a:r>
              <a:rPr i="1" lang="en">
                <a:latin typeface="Courier New"/>
                <a:ea typeface="Courier New"/>
                <a:cs typeface="Courier New"/>
                <a:sym typeface="Courier New"/>
              </a:rPr>
              <a:t>tpl[1] = 10 # throws an Exception of type TypeError</a:t>
            </a:r>
            <a:endParaRPr i="1">
              <a:latin typeface="Courier New"/>
              <a:ea typeface="Courier New"/>
              <a:cs typeface="Courier New"/>
              <a:sym typeface="Courier New"/>
            </a:endParaRPr>
          </a:p>
          <a:p>
            <a:pPr indent="0" lvl="0" marL="0" rtl="0" algn="l">
              <a:spcBef>
                <a:spcPts val="1600"/>
              </a:spcBef>
              <a:spcAft>
                <a:spcPts val="1600"/>
              </a:spcAft>
              <a:buNone/>
            </a:pPr>
            <a:r>
              <a:rPr i="1" lang="en">
                <a:latin typeface="Courier New"/>
                <a:ea typeface="Courier New"/>
                <a:cs typeface="Courier New"/>
                <a:sym typeface="Courier New"/>
              </a:rPr>
              <a:t>del tl[1] </a:t>
            </a:r>
            <a:r>
              <a:rPr i="1" lang="en">
                <a:latin typeface="Courier New"/>
                <a:ea typeface="Courier New"/>
                <a:cs typeface="Courier New"/>
                <a:sym typeface="Courier New"/>
              </a:rPr>
              <a:t># throws an Exception of type TypeError</a:t>
            </a:r>
            <a:endParaRPr i="1">
              <a:latin typeface="Courier New"/>
              <a:ea typeface="Courier New"/>
              <a:cs typeface="Courier New"/>
              <a:sym typeface="Courier New"/>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4" name="Shape 524"/>
        <p:cNvGrpSpPr/>
        <p:nvPr/>
      </p:nvGrpSpPr>
      <p:grpSpPr>
        <a:xfrm>
          <a:off x="0" y="0"/>
          <a:ext cx="0" cy="0"/>
          <a:chOff x="0" y="0"/>
          <a:chExt cx="0" cy="0"/>
        </a:xfrm>
      </p:grpSpPr>
      <p:sp>
        <p:nvSpPr>
          <p:cNvPr id="525" name="Google Shape;525;p89"/>
          <p:cNvSpPr txBox="1"/>
          <p:nvPr>
            <p:ph type="title"/>
          </p:nvPr>
        </p:nvSpPr>
        <p:spPr>
          <a:xfrm>
            <a:off x="311700" y="1304850"/>
            <a:ext cx="85206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DEMO</a:t>
            </a:r>
            <a:endParaRPr/>
          </a:p>
        </p:txBody>
      </p:sp>
      <p:sp>
        <p:nvSpPr>
          <p:cNvPr id="526" name="Google Shape;526;p89"/>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0" name="Shape 530"/>
        <p:cNvGrpSpPr/>
        <p:nvPr/>
      </p:nvGrpSpPr>
      <p:grpSpPr>
        <a:xfrm>
          <a:off x="0" y="0"/>
          <a:ext cx="0" cy="0"/>
          <a:chOff x="0" y="0"/>
          <a:chExt cx="0" cy="0"/>
        </a:xfrm>
      </p:grpSpPr>
      <p:sp>
        <p:nvSpPr>
          <p:cNvPr id="531" name="Google Shape;531;p90"/>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For Loop</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5" name="Shape 535"/>
        <p:cNvGrpSpPr/>
        <p:nvPr/>
      </p:nvGrpSpPr>
      <p:grpSpPr>
        <a:xfrm>
          <a:off x="0" y="0"/>
          <a:ext cx="0" cy="0"/>
          <a:chOff x="0" y="0"/>
          <a:chExt cx="0" cy="0"/>
        </a:xfrm>
      </p:grpSpPr>
      <p:sp>
        <p:nvSpPr>
          <p:cNvPr id="536" name="Google Shape;536;p9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Loop</a:t>
            </a:r>
            <a:endParaRPr/>
          </a:p>
        </p:txBody>
      </p:sp>
      <p:sp>
        <p:nvSpPr>
          <p:cNvPr id="537" name="Google Shape;537;p91"/>
          <p:cNvSpPr txBox="1"/>
          <p:nvPr>
            <p:ph idx="1" type="body"/>
          </p:nvPr>
        </p:nvSpPr>
        <p:spPr>
          <a:xfrm>
            <a:off x="311700" y="1266325"/>
            <a:ext cx="8663400" cy="3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Python provides </a:t>
            </a:r>
            <a:r>
              <a:rPr i="1" lang="en">
                <a:latin typeface="Courier New"/>
                <a:ea typeface="Courier New"/>
                <a:cs typeface="Courier New"/>
                <a:sym typeface="Courier New"/>
              </a:rPr>
              <a:t>for </a:t>
            </a:r>
            <a:r>
              <a:rPr lang="en"/>
              <a:t>loop to iterate over a sequence (e.g. a list, tuple and dictionary) . This is </a:t>
            </a:r>
            <a:r>
              <a:rPr lang="en"/>
              <a:t>very</a:t>
            </a:r>
            <a:r>
              <a:rPr lang="en"/>
              <a:t> handy tool when you want to traverse all / few elements of a sequence without having to worry about the number of elements in the sequence. E.g</a:t>
            </a:r>
            <a:endParaRPr/>
          </a:p>
          <a:p>
            <a:pPr indent="0" lvl="0" marL="0" rtl="0" algn="l">
              <a:spcBef>
                <a:spcPts val="1600"/>
              </a:spcBef>
              <a:spcAft>
                <a:spcPts val="0"/>
              </a:spcAft>
              <a:buNone/>
            </a:pPr>
            <a:r>
              <a:rPr i="1" lang="en">
                <a:latin typeface="Courier New"/>
                <a:ea typeface="Courier New"/>
                <a:cs typeface="Courier New"/>
                <a:sym typeface="Courier New"/>
              </a:rPr>
              <a:t>arr = [1, 3, 2, 6, 90, 34, 5]</a:t>
            </a:r>
            <a:endParaRPr i="1">
              <a:latin typeface="Courier New"/>
              <a:ea typeface="Courier New"/>
              <a:cs typeface="Courier New"/>
              <a:sym typeface="Courier New"/>
            </a:endParaRPr>
          </a:p>
          <a:p>
            <a:pPr indent="0" lvl="0" marL="0" rtl="0" algn="l">
              <a:spcBef>
                <a:spcPts val="1600"/>
              </a:spcBef>
              <a:spcAft>
                <a:spcPts val="0"/>
              </a:spcAft>
              <a:buNone/>
            </a:pPr>
            <a:r>
              <a:rPr i="1" lang="en">
                <a:latin typeface="Courier New"/>
                <a:ea typeface="Courier New"/>
                <a:cs typeface="Courier New"/>
                <a:sym typeface="Courier New"/>
              </a:rPr>
              <a:t>for elem in arr:</a:t>
            </a:r>
            <a:endParaRPr i="1">
              <a:latin typeface="Courier New"/>
              <a:ea typeface="Courier New"/>
              <a:cs typeface="Courier New"/>
              <a:sym typeface="Courier New"/>
            </a:endParaRPr>
          </a:p>
          <a:p>
            <a:pPr indent="0" lvl="0" marL="0" rtl="0" algn="l">
              <a:spcBef>
                <a:spcPts val="1600"/>
              </a:spcBef>
              <a:spcAft>
                <a:spcPts val="0"/>
              </a:spcAft>
              <a:buNone/>
            </a:pPr>
            <a:r>
              <a:rPr i="1" lang="en">
                <a:latin typeface="Courier New"/>
                <a:ea typeface="Courier New"/>
                <a:cs typeface="Courier New"/>
                <a:sym typeface="Courier New"/>
              </a:rPr>
              <a:t>	print(elem)</a:t>
            </a:r>
            <a:endParaRPr i="1">
              <a:latin typeface="Courier New"/>
              <a:ea typeface="Courier New"/>
              <a:cs typeface="Courier New"/>
              <a:sym typeface="Courier New"/>
            </a:endParaRPr>
          </a:p>
          <a:p>
            <a:pPr indent="0" lvl="0" marL="0" rtl="0" algn="l">
              <a:spcBef>
                <a:spcPts val="1600"/>
              </a:spcBef>
              <a:spcAft>
                <a:spcPts val="1600"/>
              </a:spcAft>
              <a:buNone/>
            </a:pPr>
            <a:r>
              <a:rPr lang="en"/>
              <a:t>The output of this snippet will print each element of the list in new line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Versions of Python</a:t>
            </a:r>
            <a:endParaRPr/>
          </a:p>
        </p:txBody>
      </p:sp>
      <p:sp>
        <p:nvSpPr>
          <p:cNvPr id="110" name="Google Shape;110;p20"/>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There are two versions of python are available to install:</a:t>
            </a:r>
            <a:endParaRPr sz="2400"/>
          </a:p>
          <a:p>
            <a:pPr indent="-381000" lvl="0" marL="457200" rtl="0" algn="l">
              <a:spcBef>
                <a:spcPts val="1600"/>
              </a:spcBef>
              <a:spcAft>
                <a:spcPts val="0"/>
              </a:spcAft>
              <a:buSzPts val="2400"/>
              <a:buChar char="●"/>
            </a:pPr>
            <a:r>
              <a:rPr lang="en" sz="2400"/>
              <a:t>Python Version 2</a:t>
            </a:r>
            <a:endParaRPr sz="2400"/>
          </a:p>
          <a:p>
            <a:pPr indent="-381000" lvl="0" marL="457200" rtl="0" algn="l">
              <a:spcBef>
                <a:spcPts val="0"/>
              </a:spcBef>
              <a:spcAft>
                <a:spcPts val="0"/>
              </a:spcAft>
              <a:buSzPts val="2400"/>
              <a:buChar char="●"/>
            </a:pPr>
            <a:r>
              <a:rPr lang="en" sz="2400"/>
              <a:t>Python Version 3</a:t>
            </a:r>
            <a:endParaRPr sz="2400"/>
          </a:p>
        </p:txBody>
      </p:sp>
      <p:pic>
        <p:nvPicPr>
          <p:cNvPr id="111" name="Google Shape;111;p20"/>
          <p:cNvPicPr preferRelativeResize="0"/>
          <p:nvPr/>
        </p:nvPicPr>
        <p:blipFill rotWithShape="1">
          <a:blip r:embed="rId3">
            <a:alphaModFix/>
          </a:blip>
          <a:srcRect b="0" l="0" r="0" t="0"/>
          <a:stretch/>
        </p:blipFill>
        <p:spPr>
          <a:xfrm>
            <a:off x="1634601" y="3327551"/>
            <a:ext cx="1307000" cy="1154550"/>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1" name="Shape 541"/>
        <p:cNvGrpSpPr/>
        <p:nvPr/>
      </p:nvGrpSpPr>
      <p:grpSpPr>
        <a:xfrm>
          <a:off x="0" y="0"/>
          <a:ext cx="0" cy="0"/>
          <a:chOff x="0" y="0"/>
          <a:chExt cx="0" cy="0"/>
        </a:xfrm>
      </p:grpSpPr>
      <p:sp>
        <p:nvSpPr>
          <p:cNvPr id="542" name="Google Shape;542;p92"/>
          <p:cNvSpPr txBox="1"/>
          <p:nvPr>
            <p:ph type="title"/>
          </p:nvPr>
        </p:nvSpPr>
        <p:spPr>
          <a:xfrm>
            <a:off x="311700" y="1304850"/>
            <a:ext cx="85206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DEMO</a:t>
            </a:r>
            <a:endParaRPr/>
          </a:p>
        </p:txBody>
      </p:sp>
      <p:sp>
        <p:nvSpPr>
          <p:cNvPr id="543" name="Google Shape;543;p92"/>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7" name="Shape 547"/>
        <p:cNvGrpSpPr/>
        <p:nvPr/>
      </p:nvGrpSpPr>
      <p:grpSpPr>
        <a:xfrm>
          <a:off x="0" y="0"/>
          <a:ext cx="0" cy="0"/>
          <a:chOff x="0" y="0"/>
          <a:chExt cx="0" cy="0"/>
        </a:xfrm>
      </p:grpSpPr>
      <p:sp>
        <p:nvSpPr>
          <p:cNvPr id="548" name="Google Shape;548;p9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Loop b</a:t>
            </a:r>
            <a:r>
              <a:rPr lang="en"/>
              <a:t>reak keyword </a:t>
            </a:r>
            <a:endParaRPr/>
          </a:p>
        </p:txBody>
      </p:sp>
      <p:sp>
        <p:nvSpPr>
          <p:cNvPr id="549" name="Google Shape;549;p93"/>
          <p:cNvSpPr txBox="1"/>
          <p:nvPr>
            <p:ph idx="1" type="body"/>
          </p:nvPr>
        </p:nvSpPr>
        <p:spPr>
          <a:xfrm>
            <a:off x="311700" y="1266325"/>
            <a:ext cx="8663400" cy="3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situations where we want to terminate our loop even all the elements are not yet traversed, e.g when finding a desired value and you found it in middle of the sequence. In such cases you would want to terminate the loop. Python provides the </a:t>
            </a:r>
            <a:r>
              <a:rPr i="1" lang="en">
                <a:latin typeface="Courier New"/>
                <a:ea typeface="Courier New"/>
                <a:cs typeface="Courier New"/>
                <a:sym typeface="Courier New"/>
              </a:rPr>
              <a:t>break </a:t>
            </a:r>
            <a:r>
              <a:rPr lang="en"/>
              <a:t>keyword for this scenario.</a:t>
            </a:r>
            <a:endParaRPr/>
          </a:p>
          <a:p>
            <a:pPr indent="0" lvl="0" marL="0" rtl="0" algn="l">
              <a:spcBef>
                <a:spcPts val="1600"/>
              </a:spcBef>
              <a:spcAft>
                <a:spcPts val="0"/>
              </a:spcAft>
              <a:buNone/>
            </a:pPr>
            <a:r>
              <a:rPr i="1" lang="en">
                <a:latin typeface="Courier New"/>
                <a:ea typeface="Courier New"/>
                <a:cs typeface="Courier New"/>
                <a:sym typeface="Courier New"/>
              </a:rPr>
              <a:t>arr = [1, 3, 2, 6, 67, 23, 45]</a:t>
            </a:r>
            <a:endParaRPr i="1">
              <a:latin typeface="Courier New"/>
              <a:ea typeface="Courier New"/>
              <a:cs typeface="Courier New"/>
              <a:sym typeface="Courier New"/>
            </a:endParaRPr>
          </a:p>
          <a:p>
            <a:pPr indent="0" lvl="0" marL="0" rtl="0" algn="l">
              <a:spcBef>
                <a:spcPts val="1600"/>
              </a:spcBef>
              <a:spcAft>
                <a:spcPts val="0"/>
              </a:spcAft>
              <a:buNone/>
            </a:pPr>
            <a:r>
              <a:rPr i="1" lang="en">
                <a:latin typeface="Courier New"/>
                <a:ea typeface="Courier New"/>
                <a:cs typeface="Courier New"/>
                <a:sym typeface="Courier New"/>
              </a:rPr>
              <a:t>for elem in arr:</a:t>
            </a:r>
            <a:endParaRPr i="1">
              <a:latin typeface="Courier New"/>
              <a:ea typeface="Courier New"/>
              <a:cs typeface="Courier New"/>
              <a:sym typeface="Courier New"/>
            </a:endParaRPr>
          </a:p>
          <a:p>
            <a:pPr indent="0" lvl="0" marL="0" rtl="0" algn="l">
              <a:spcBef>
                <a:spcPts val="1600"/>
              </a:spcBef>
              <a:spcAft>
                <a:spcPts val="0"/>
              </a:spcAft>
              <a:buNone/>
            </a:pPr>
            <a:r>
              <a:rPr i="1" lang="en">
                <a:latin typeface="Courier New"/>
                <a:ea typeface="Courier New"/>
                <a:cs typeface="Courier New"/>
                <a:sym typeface="Courier New"/>
              </a:rPr>
              <a:t>	if elem == 6:</a:t>
            </a:r>
            <a:endParaRPr i="1">
              <a:latin typeface="Courier New"/>
              <a:ea typeface="Courier New"/>
              <a:cs typeface="Courier New"/>
              <a:sym typeface="Courier New"/>
            </a:endParaRPr>
          </a:p>
          <a:p>
            <a:pPr indent="0" lvl="0" marL="0" rtl="0" algn="l">
              <a:spcBef>
                <a:spcPts val="1600"/>
              </a:spcBef>
              <a:spcAft>
                <a:spcPts val="0"/>
              </a:spcAft>
              <a:buNone/>
            </a:pPr>
            <a:r>
              <a:rPr i="1" lang="en">
                <a:latin typeface="Courier New"/>
                <a:ea typeface="Courier New"/>
                <a:cs typeface="Courier New"/>
                <a:sym typeface="Courier New"/>
              </a:rPr>
              <a:t>		break # loop will be terminated as it encounters 6</a:t>
            </a:r>
            <a:endParaRPr i="1">
              <a:latin typeface="Courier New"/>
              <a:ea typeface="Courier New"/>
              <a:cs typeface="Courier New"/>
              <a:sym typeface="Courier New"/>
            </a:endParaRPr>
          </a:p>
          <a:p>
            <a:pPr indent="0" lvl="0" marL="0" rtl="0" algn="l">
              <a:spcBef>
                <a:spcPts val="1600"/>
              </a:spcBef>
              <a:spcAft>
                <a:spcPts val="1600"/>
              </a:spcAft>
              <a:buNone/>
            </a:pPr>
            <a:r>
              <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3" name="Shape 553"/>
        <p:cNvGrpSpPr/>
        <p:nvPr/>
      </p:nvGrpSpPr>
      <p:grpSpPr>
        <a:xfrm>
          <a:off x="0" y="0"/>
          <a:ext cx="0" cy="0"/>
          <a:chOff x="0" y="0"/>
          <a:chExt cx="0" cy="0"/>
        </a:xfrm>
      </p:grpSpPr>
      <p:sp>
        <p:nvSpPr>
          <p:cNvPr id="554" name="Google Shape;554;p94"/>
          <p:cNvSpPr txBox="1"/>
          <p:nvPr>
            <p:ph type="title"/>
          </p:nvPr>
        </p:nvSpPr>
        <p:spPr>
          <a:xfrm>
            <a:off x="311700" y="1304850"/>
            <a:ext cx="85206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DEMO</a:t>
            </a:r>
            <a:endParaRPr/>
          </a:p>
        </p:txBody>
      </p:sp>
      <p:sp>
        <p:nvSpPr>
          <p:cNvPr id="555" name="Google Shape;555;p94"/>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9" name="Shape 559"/>
        <p:cNvGrpSpPr/>
        <p:nvPr/>
      </p:nvGrpSpPr>
      <p:grpSpPr>
        <a:xfrm>
          <a:off x="0" y="0"/>
          <a:ext cx="0" cy="0"/>
          <a:chOff x="0" y="0"/>
          <a:chExt cx="0" cy="0"/>
        </a:xfrm>
      </p:grpSpPr>
      <p:sp>
        <p:nvSpPr>
          <p:cNvPr id="560" name="Google Shape;560;p9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Loop continue keyword </a:t>
            </a:r>
            <a:endParaRPr/>
          </a:p>
        </p:txBody>
      </p:sp>
      <p:sp>
        <p:nvSpPr>
          <p:cNvPr id="561" name="Google Shape;561;p95"/>
          <p:cNvSpPr txBox="1"/>
          <p:nvPr>
            <p:ph idx="1" type="body"/>
          </p:nvPr>
        </p:nvSpPr>
        <p:spPr>
          <a:xfrm>
            <a:off x="311700" y="1266325"/>
            <a:ext cx="8663400" cy="3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situations where we want to skip only current iteration of the loop. Python provides </a:t>
            </a:r>
            <a:r>
              <a:rPr i="1" lang="en">
                <a:latin typeface="Courier New"/>
                <a:ea typeface="Courier New"/>
                <a:cs typeface="Courier New"/>
                <a:sym typeface="Courier New"/>
              </a:rPr>
              <a:t>continue</a:t>
            </a:r>
            <a:r>
              <a:rPr i="1" lang="en">
                <a:latin typeface="Courier New"/>
                <a:ea typeface="Courier New"/>
                <a:cs typeface="Courier New"/>
                <a:sym typeface="Courier New"/>
              </a:rPr>
              <a:t> </a:t>
            </a:r>
            <a:r>
              <a:rPr lang="en"/>
              <a:t>keyword for such scenario.</a:t>
            </a:r>
            <a:endParaRPr/>
          </a:p>
          <a:p>
            <a:pPr indent="0" lvl="0" marL="0" rtl="0" algn="l">
              <a:spcBef>
                <a:spcPts val="1600"/>
              </a:spcBef>
              <a:spcAft>
                <a:spcPts val="0"/>
              </a:spcAft>
              <a:buNone/>
            </a:pPr>
            <a:r>
              <a:rPr i="1" lang="en">
                <a:latin typeface="Courier New"/>
                <a:ea typeface="Courier New"/>
                <a:cs typeface="Courier New"/>
                <a:sym typeface="Courier New"/>
              </a:rPr>
              <a:t>arr = [1, 3, 2, 6, 67, 23, 45, 49]</a:t>
            </a:r>
            <a:endParaRPr i="1">
              <a:latin typeface="Courier New"/>
              <a:ea typeface="Courier New"/>
              <a:cs typeface="Courier New"/>
              <a:sym typeface="Courier New"/>
            </a:endParaRPr>
          </a:p>
          <a:p>
            <a:pPr indent="0" lvl="0" marL="0" rtl="0" algn="l">
              <a:spcBef>
                <a:spcPts val="1600"/>
              </a:spcBef>
              <a:spcAft>
                <a:spcPts val="0"/>
              </a:spcAft>
              <a:buNone/>
            </a:pPr>
            <a:r>
              <a:rPr i="1" lang="en">
                <a:latin typeface="Courier New"/>
                <a:ea typeface="Courier New"/>
                <a:cs typeface="Courier New"/>
                <a:sym typeface="Courier New"/>
              </a:rPr>
              <a:t>for elem in arr:</a:t>
            </a:r>
            <a:endParaRPr i="1">
              <a:latin typeface="Courier New"/>
              <a:ea typeface="Courier New"/>
              <a:cs typeface="Courier New"/>
              <a:sym typeface="Courier New"/>
            </a:endParaRPr>
          </a:p>
          <a:p>
            <a:pPr indent="0" lvl="0" marL="0" rtl="0" algn="l">
              <a:spcBef>
                <a:spcPts val="1600"/>
              </a:spcBef>
              <a:spcAft>
                <a:spcPts val="0"/>
              </a:spcAft>
              <a:buNone/>
            </a:pPr>
            <a:r>
              <a:rPr i="1" lang="en">
                <a:latin typeface="Courier New"/>
                <a:ea typeface="Courier New"/>
                <a:cs typeface="Courier New"/>
                <a:sym typeface="Courier New"/>
              </a:rPr>
              <a:t>	if elem % 2 == 0:</a:t>
            </a:r>
            <a:endParaRPr i="1">
              <a:latin typeface="Courier New"/>
              <a:ea typeface="Courier New"/>
              <a:cs typeface="Courier New"/>
              <a:sym typeface="Courier New"/>
            </a:endParaRPr>
          </a:p>
          <a:p>
            <a:pPr indent="0" lvl="0" marL="0" rtl="0" algn="l">
              <a:spcBef>
                <a:spcPts val="1600"/>
              </a:spcBef>
              <a:spcAft>
                <a:spcPts val="0"/>
              </a:spcAft>
              <a:buNone/>
            </a:pPr>
            <a:r>
              <a:rPr i="1" lang="en">
                <a:latin typeface="Courier New"/>
                <a:ea typeface="Courier New"/>
                <a:cs typeface="Courier New"/>
                <a:sym typeface="Courier New"/>
              </a:rPr>
              <a:t>		continue # Loop will skip from here to next iteration</a:t>
            </a:r>
            <a:endParaRPr i="1">
              <a:latin typeface="Courier New"/>
              <a:ea typeface="Courier New"/>
              <a:cs typeface="Courier New"/>
              <a:sym typeface="Courier New"/>
            </a:endParaRPr>
          </a:p>
          <a:p>
            <a:pPr indent="0" lvl="0" marL="0" rtl="0" algn="l">
              <a:spcBef>
                <a:spcPts val="1600"/>
              </a:spcBef>
              <a:spcAft>
                <a:spcPts val="1600"/>
              </a:spcAft>
              <a:buNone/>
            </a:pPr>
            <a:r>
              <a:rPr i="1" lang="en">
                <a:latin typeface="Courier New"/>
                <a:ea typeface="Courier New"/>
                <a:cs typeface="Courier New"/>
                <a:sym typeface="Courier New"/>
              </a:rPr>
              <a:t>	print(elem)</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5" name="Shape 565"/>
        <p:cNvGrpSpPr/>
        <p:nvPr/>
      </p:nvGrpSpPr>
      <p:grpSpPr>
        <a:xfrm>
          <a:off x="0" y="0"/>
          <a:ext cx="0" cy="0"/>
          <a:chOff x="0" y="0"/>
          <a:chExt cx="0" cy="0"/>
        </a:xfrm>
      </p:grpSpPr>
      <p:sp>
        <p:nvSpPr>
          <p:cNvPr id="566" name="Google Shape;566;p96"/>
          <p:cNvSpPr txBox="1"/>
          <p:nvPr>
            <p:ph type="title"/>
          </p:nvPr>
        </p:nvSpPr>
        <p:spPr>
          <a:xfrm>
            <a:off x="311700" y="1304850"/>
            <a:ext cx="85206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DEMO</a:t>
            </a:r>
            <a:endParaRPr/>
          </a:p>
        </p:txBody>
      </p:sp>
      <p:sp>
        <p:nvSpPr>
          <p:cNvPr id="567" name="Google Shape;567;p96"/>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1" name="Shape 571"/>
        <p:cNvGrpSpPr/>
        <p:nvPr/>
      </p:nvGrpSpPr>
      <p:grpSpPr>
        <a:xfrm>
          <a:off x="0" y="0"/>
          <a:ext cx="0" cy="0"/>
          <a:chOff x="0" y="0"/>
          <a:chExt cx="0" cy="0"/>
        </a:xfrm>
      </p:grpSpPr>
      <p:sp>
        <p:nvSpPr>
          <p:cNvPr id="572" name="Google Shape;572;p97"/>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Nested </a:t>
            </a:r>
            <a:r>
              <a:rPr lang="en"/>
              <a:t>For Loop</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6" name="Shape 576"/>
        <p:cNvGrpSpPr/>
        <p:nvPr/>
      </p:nvGrpSpPr>
      <p:grpSpPr>
        <a:xfrm>
          <a:off x="0" y="0"/>
          <a:ext cx="0" cy="0"/>
          <a:chOff x="0" y="0"/>
          <a:chExt cx="0" cy="0"/>
        </a:xfrm>
      </p:grpSpPr>
      <p:sp>
        <p:nvSpPr>
          <p:cNvPr id="577" name="Google Shape;577;p9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Nested </a:t>
            </a:r>
            <a:r>
              <a:rPr lang="en"/>
              <a:t>For Loop</a:t>
            </a:r>
            <a:endParaRPr/>
          </a:p>
        </p:txBody>
      </p:sp>
      <p:sp>
        <p:nvSpPr>
          <p:cNvPr id="578" name="Google Shape;578;p98"/>
          <p:cNvSpPr txBox="1"/>
          <p:nvPr>
            <p:ph idx="1" type="body"/>
          </p:nvPr>
        </p:nvSpPr>
        <p:spPr>
          <a:xfrm>
            <a:off x="311700" y="1266325"/>
            <a:ext cx="8663400" cy="3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you have a sequence of sequences and you need to process elements then we need to place loop inside a loop. Outer loop traverses the main sequence and inner loop traverses on the inner sequence, which contains the values</a:t>
            </a:r>
            <a:endParaRPr/>
          </a:p>
          <a:p>
            <a:pPr indent="0" lvl="0" marL="0" rtl="0" algn="l">
              <a:spcBef>
                <a:spcPts val="1600"/>
              </a:spcBef>
              <a:spcAft>
                <a:spcPts val="0"/>
              </a:spcAft>
              <a:buNone/>
            </a:pPr>
            <a:r>
              <a:rPr i="1" lang="en">
                <a:latin typeface="Courier New"/>
                <a:ea typeface="Courier New"/>
                <a:cs typeface="Courier New"/>
                <a:sym typeface="Courier New"/>
              </a:rPr>
              <a:t>arr = [[1, 2, 3], [8, 19, 23], [-2, 3.5, 0]]</a:t>
            </a:r>
            <a:endParaRPr i="1">
              <a:latin typeface="Courier New"/>
              <a:ea typeface="Courier New"/>
              <a:cs typeface="Courier New"/>
              <a:sym typeface="Courier New"/>
            </a:endParaRPr>
          </a:p>
          <a:p>
            <a:pPr indent="0" lvl="0" marL="0" rtl="0" algn="l">
              <a:spcBef>
                <a:spcPts val="1600"/>
              </a:spcBef>
              <a:spcAft>
                <a:spcPts val="0"/>
              </a:spcAft>
              <a:buNone/>
            </a:pPr>
            <a:r>
              <a:rPr i="1" lang="en">
                <a:latin typeface="Courier New"/>
                <a:ea typeface="Courier New"/>
                <a:cs typeface="Courier New"/>
                <a:sym typeface="Courier New"/>
              </a:rPr>
              <a:t>for seq in arr:</a:t>
            </a:r>
            <a:endParaRPr i="1">
              <a:latin typeface="Courier New"/>
              <a:ea typeface="Courier New"/>
              <a:cs typeface="Courier New"/>
              <a:sym typeface="Courier New"/>
            </a:endParaRPr>
          </a:p>
          <a:p>
            <a:pPr indent="0" lvl="0" marL="0" rtl="0" algn="l">
              <a:spcBef>
                <a:spcPts val="1600"/>
              </a:spcBef>
              <a:spcAft>
                <a:spcPts val="0"/>
              </a:spcAft>
              <a:buNone/>
            </a:pPr>
            <a:r>
              <a:rPr i="1" lang="en">
                <a:latin typeface="Courier New"/>
                <a:ea typeface="Courier New"/>
                <a:cs typeface="Courier New"/>
                <a:sym typeface="Courier New"/>
              </a:rPr>
              <a:t>	for elem in seq:</a:t>
            </a:r>
            <a:endParaRPr i="1">
              <a:latin typeface="Courier New"/>
              <a:ea typeface="Courier New"/>
              <a:cs typeface="Courier New"/>
              <a:sym typeface="Courier New"/>
            </a:endParaRPr>
          </a:p>
          <a:p>
            <a:pPr indent="0" lvl="0" marL="0" rtl="0" algn="l">
              <a:spcBef>
                <a:spcPts val="1600"/>
              </a:spcBef>
              <a:spcAft>
                <a:spcPts val="1600"/>
              </a:spcAft>
              <a:buNone/>
            </a:pPr>
            <a:r>
              <a:rPr i="1" lang="en">
                <a:latin typeface="Courier New"/>
                <a:ea typeface="Courier New"/>
                <a:cs typeface="Courier New"/>
                <a:sym typeface="Courier New"/>
              </a:rPr>
              <a:t>		print(elem)</a:t>
            </a:r>
            <a:endParaRPr i="1">
              <a:latin typeface="Courier New"/>
              <a:ea typeface="Courier New"/>
              <a:cs typeface="Courier New"/>
              <a:sym typeface="Courier New"/>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2" name="Shape 582"/>
        <p:cNvGrpSpPr/>
        <p:nvPr/>
      </p:nvGrpSpPr>
      <p:grpSpPr>
        <a:xfrm>
          <a:off x="0" y="0"/>
          <a:ext cx="0" cy="0"/>
          <a:chOff x="0" y="0"/>
          <a:chExt cx="0" cy="0"/>
        </a:xfrm>
      </p:grpSpPr>
      <p:sp>
        <p:nvSpPr>
          <p:cNvPr id="583" name="Google Shape;583;p99"/>
          <p:cNvSpPr txBox="1"/>
          <p:nvPr>
            <p:ph type="title"/>
          </p:nvPr>
        </p:nvSpPr>
        <p:spPr>
          <a:xfrm>
            <a:off x="311700" y="1304850"/>
            <a:ext cx="85206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DEMO</a:t>
            </a:r>
            <a:endParaRPr/>
          </a:p>
        </p:txBody>
      </p:sp>
      <p:sp>
        <p:nvSpPr>
          <p:cNvPr id="584" name="Google Shape;584;p99"/>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8" name="Shape 588"/>
        <p:cNvGrpSpPr/>
        <p:nvPr/>
      </p:nvGrpSpPr>
      <p:grpSpPr>
        <a:xfrm>
          <a:off x="0" y="0"/>
          <a:ext cx="0" cy="0"/>
          <a:chOff x="0" y="0"/>
          <a:chExt cx="0" cy="0"/>
        </a:xfrm>
      </p:grpSpPr>
      <p:sp>
        <p:nvSpPr>
          <p:cNvPr id="589" name="Google Shape;589;p100"/>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Type Casting</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3" name="Shape 593"/>
        <p:cNvGrpSpPr/>
        <p:nvPr/>
      </p:nvGrpSpPr>
      <p:grpSpPr>
        <a:xfrm>
          <a:off x="0" y="0"/>
          <a:ext cx="0" cy="0"/>
          <a:chOff x="0" y="0"/>
          <a:chExt cx="0" cy="0"/>
        </a:xfrm>
      </p:grpSpPr>
      <p:sp>
        <p:nvSpPr>
          <p:cNvPr id="594" name="Google Shape;594;p10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 Casting</a:t>
            </a:r>
            <a:endParaRPr/>
          </a:p>
        </p:txBody>
      </p:sp>
      <p:sp>
        <p:nvSpPr>
          <p:cNvPr id="595" name="Google Shape;595;p101"/>
          <p:cNvSpPr txBox="1"/>
          <p:nvPr>
            <p:ph idx="1" type="body"/>
          </p:nvPr>
        </p:nvSpPr>
        <p:spPr>
          <a:xfrm>
            <a:off x="311700" y="1266325"/>
            <a:ext cx="8663400" cy="3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you are now already familiar with </a:t>
            </a:r>
            <a:r>
              <a:rPr i="1" lang="en">
                <a:latin typeface="Courier New"/>
                <a:ea typeface="Courier New"/>
                <a:cs typeface="Courier New"/>
                <a:sym typeface="Courier New"/>
              </a:rPr>
              <a:t>input </a:t>
            </a:r>
            <a:r>
              <a:rPr lang="en"/>
              <a:t>function which is used for data input. Also you must be familiar till now that </a:t>
            </a:r>
            <a:r>
              <a:rPr i="1" lang="en">
                <a:latin typeface="Courier New"/>
                <a:ea typeface="Courier New"/>
                <a:cs typeface="Courier New"/>
                <a:sym typeface="Courier New"/>
              </a:rPr>
              <a:t>input </a:t>
            </a:r>
            <a:r>
              <a:rPr lang="en"/>
              <a:t>function returns that data as </a:t>
            </a:r>
            <a:r>
              <a:rPr i="1" lang="en">
                <a:latin typeface="Courier New"/>
                <a:ea typeface="Courier New"/>
                <a:cs typeface="Courier New"/>
                <a:sym typeface="Courier New"/>
              </a:rPr>
              <a:t>String </a:t>
            </a:r>
            <a:r>
              <a:rPr lang="en"/>
              <a:t>type. There are scenarios where you want your users to input the value as number (</a:t>
            </a:r>
            <a:r>
              <a:rPr i="1" lang="en">
                <a:latin typeface="Courier New"/>
                <a:ea typeface="Courier New"/>
                <a:cs typeface="Courier New"/>
                <a:sym typeface="Courier New"/>
              </a:rPr>
              <a:t>int</a:t>
            </a:r>
            <a:r>
              <a:rPr lang="en"/>
              <a:t> or </a:t>
            </a:r>
            <a:r>
              <a:rPr i="1" lang="en">
                <a:latin typeface="Courier New"/>
                <a:ea typeface="Courier New"/>
                <a:cs typeface="Courier New"/>
                <a:sym typeface="Courier New"/>
              </a:rPr>
              <a:t>float </a:t>
            </a:r>
            <a:r>
              <a:rPr lang="en"/>
              <a:t>type) . Python provides functions to type cast String types to numbers and numbers to String type.</a:t>
            </a:r>
            <a:endParaRPr/>
          </a:p>
          <a:p>
            <a:pPr indent="0" lvl="0" marL="0" rtl="0" algn="l">
              <a:spcBef>
                <a:spcPts val="1600"/>
              </a:spcBef>
              <a:spcAft>
                <a:spcPts val="0"/>
              </a:spcAft>
              <a:buNone/>
            </a:pPr>
            <a:r>
              <a:rPr i="1" lang="en">
                <a:latin typeface="Courier New"/>
                <a:ea typeface="Courier New"/>
                <a:cs typeface="Courier New"/>
                <a:sym typeface="Courier New"/>
              </a:rPr>
              <a:t>operand = int(input(‘Enter the Number: ’))</a:t>
            </a:r>
            <a:endParaRPr i="1">
              <a:latin typeface="Courier New"/>
              <a:ea typeface="Courier New"/>
              <a:cs typeface="Courier New"/>
              <a:sym typeface="Courier New"/>
            </a:endParaRPr>
          </a:p>
          <a:p>
            <a:pPr indent="0" lvl="0" marL="0" rtl="0" algn="l">
              <a:spcBef>
                <a:spcPts val="1600"/>
              </a:spcBef>
              <a:spcAft>
                <a:spcPts val="0"/>
              </a:spcAft>
              <a:buNone/>
            </a:pPr>
            <a:r>
              <a:rPr i="1" lang="en">
                <a:latin typeface="Courier New"/>
                <a:ea typeface="Courier New"/>
                <a:cs typeface="Courier New"/>
                <a:sym typeface="Courier New"/>
              </a:rPr>
              <a:t>operand = float(input(‘Enter Number in fractional value’))</a:t>
            </a:r>
            <a:endParaRPr i="1">
              <a:latin typeface="Courier New"/>
              <a:ea typeface="Courier New"/>
              <a:cs typeface="Courier New"/>
              <a:sym typeface="Courier New"/>
            </a:endParaRPr>
          </a:p>
          <a:p>
            <a:pPr indent="0" lvl="0" marL="0" rtl="0" algn="l">
              <a:spcBef>
                <a:spcPts val="1600"/>
              </a:spcBef>
              <a:spcAft>
                <a:spcPts val="1600"/>
              </a:spcAft>
              <a:buNone/>
            </a:pPr>
            <a:r>
              <a:rPr i="1" lang="en">
                <a:latin typeface="Courier New"/>
                <a:ea typeface="Courier New"/>
                <a:cs typeface="Courier New"/>
                <a:sym typeface="Courier New"/>
              </a:rPr>
              <a:t>print(‘You entered the value = ’ + str(operand))</a:t>
            </a:r>
            <a:endParaRPr i="1">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Python?</a:t>
            </a:r>
            <a:endParaRPr/>
          </a:p>
        </p:txBody>
      </p:sp>
      <p:sp>
        <p:nvSpPr>
          <p:cNvPr id="117" name="Google Shape;117;p2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Python </a:t>
            </a:r>
            <a:r>
              <a:rPr b="1" lang="en" sz="2400"/>
              <a:t>works on different platforms</a:t>
            </a:r>
            <a:r>
              <a:rPr lang="en" sz="2400"/>
              <a:t> (Windows, Mac, Linux, Raspberry Pi, etc).</a:t>
            </a:r>
            <a:endParaRPr sz="2400"/>
          </a:p>
          <a:p>
            <a:pPr indent="-381000" lvl="0" marL="457200" rtl="0" algn="l">
              <a:spcBef>
                <a:spcPts val="0"/>
              </a:spcBef>
              <a:spcAft>
                <a:spcPts val="0"/>
              </a:spcAft>
              <a:buSzPts val="2400"/>
              <a:buChar char="●"/>
            </a:pPr>
            <a:r>
              <a:rPr lang="en" sz="2400"/>
              <a:t>Python has a </a:t>
            </a:r>
            <a:r>
              <a:rPr b="1" lang="en" sz="2400"/>
              <a:t>simple syntax</a:t>
            </a:r>
            <a:r>
              <a:rPr lang="en" sz="2400"/>
              <a:t> similar to English.</a:t>
            </a:r>
            <a:endParaRPr sz="2400"/>
          </a:p>
          <a:p>
            <a:pPr indent="-381000" lvl="0" marL="457200" rtl="0" algn="l">
              <a:spcBef>
                <a:spcPts val="0"/>
              </a:spcBef>
              <a:spcAft>
                <a:spcPts val="0"/>
              </a:spcAft>
              <a:buSzPts val="2400"/>
              <a:buChar char="●"/>
            </a:pPr>
            <a:r>
              <a:rPr lang="en" sz="2400"/>
              <a:t>Python has syntax that allows developers to write programs with </a:t>
            </a:r>
            <a:r>
              <a:rPr b="1" lang="en" sz="2400"/>
              <a:t>fewer lines</a:t>
            </a:r>
            <a:r>
              <a:rPr lang="en" sz="2400"/>
              <a:t> than some other programming languages.</a:t>
            </a:r>
            <a:endParaRPr sz="2400"/>
          </a:p>
          <a:p>
            <a:pPr indent="-381000" lvl="0" marL="457200" rtl="0" algn="l">
              <a:spcBef>
                <a:spcPts val="0"/>
              </a:spcBef>
              <a:spcAft>
                <a:spcPts val="0"/>
              </a:spcAft>
              <a:buSzPts val="2400"/>
              <a:buChar char="●"/>
            </a:pPr>
            <a:r>
              <a:rPr lang="en" sz="2400"/>
              <a:t>Python can be treated in a </a:t>
            </a:r>
            <a:r>
              <a:rPr b="1" lang="en" sz="2400"/>
              <a:t>procedural way, an object-oriented way, or a functional way</a:t>
            </a:r>
            <a:r>
              <a:rPr lang="en" sz="2400"/>
              <a:t>.</a:t>
            </a:r>
            <a:endParaRPr sz="2400"/>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9" name="Shape 599"/>
        <p:cNvGrpSpPr/>
        <p:nvPr/>
      </p:nvGrpSpPr>
      <p:grpSpPr>
        <a:xfrm>
          <a:off x="0" y="0"/>
          <a:ext cx="0" cy="0"/>
          <a:chOff x="0" y="0"/>
          <a:chExt cx="0" cy="0"/>
        </a:xfrm>
      </p:grpSpPr>
      <p:sp>
        <p:nvSpPr>
          <p:cNvPr id="600" name="Google Shape;600;p102"/>
          <p:cNvSpPr txBox="1"/>
          <p:nvPr>
            <p:ph type="title"/>
          </p:nvPr>
        </p:nvSpPr>
        <p:spPr>
          <a:xfrm>
            <a:off x="311700" y="1304850"/>
            <a:ext cx="85206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DEMO</a:t>
            </a:r>
            <a:endParaRPr/>
          </a:p>
        </p:txBody>
      </p:sp>
      <p:sp>
        <p:nvSpPr>
          <p:cNvPr id="601" name="Google Shape;601;p102"/>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5" name="Shape 605"/>
        <p:cNvGrpSpPr/>
        <p:nvPr/>
      </p:nvGrpSpPr>
      <p:grpSpPr>
        <a:xfrm>
          <a:off x="0" y="0"/>
          <a:ext cx="0" cy="0"/>
          <a:chOff x="0" y="0"/>
          <a:chExt cx="0" cy="0"/>
        </a:xfrm>
      </p:grpSpPr>
      <p:sp>
        <p:nvSpPr>
          <p:cNvPr id="606" name="Google Shape;606;p10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String Changing Case</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0" name="Shape 610"/>
        <p:cNvGrpSpPr/>
        <p:nvPr/>
      </p:nvGrpSpPr>
      <p:grpSpPr>
        <a:xfrm>
          <a:off x="0" y="0"/>
          <a:ext cx="0" cy="0"/>
          <a:chOff x="0" y="0"/>
          <a:chExt cx="0" cy="0"/>
        </a:xfrm>
      </p:grpSpPr>
      <p:sp>
        <p:nvSpPr>
          <p:cNvPr id="611" name="Google Shape;611;p10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String Changing Case</a:t>
            </a:r>
            <a:endParaRPr/>
          </a:p>
        </p:txBody>
      </p:sp>
      <p:sp>
        <p:nvSpPr>
          <p:cNvPr id="612" name="Google Shape;612;p104"/>
          <p:cNvSpPr txBox="1"/>
          <p:nvPr>
            <p:ph idx="1" type="body"/>
          </p:nvPr>
        </p:nvSpPr>
        <p:spPr>
          <a:xfrm>
            <a:off x="311700" y="1266325"/>
            <a:ext cx="8663400" cy="3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Python provides </a:t>
            </a:r>
            <a:r>
              <a:rPr lang="en"/>
              <a:t>built in</a:t>
            </a:r>
            <a:r>
              <a:rPr lang="en"/>
              <a:t> functions for scenarios a user wants to change the case of string data.</a:t>
            </a:r>
            <a:endParaRPr/>
          </a:p>
          <a:p>
            <a:pPr indent="0" lvl="0" marL="0" rtl="0" algn="l">
              <a:spcBef>
                <a:spcPts val="1600"/>
              </a:spcBef>
              <a:spcAft>
                <a:spcPts val="0"/>
              </a:spcAft>
              <a:buNone/>
            </a:pPr>
            <a:r>
              <a:rPr i="1" lang="en">
                <a:latin typeface="Courier New"/>
                <a:ea typeface="Courier New"/>
                <a:cs typeface="Courier New"/>
                <a:sym typeface="Courier New"/>
              </a:rPr>
              <a:t>str_data = “i AM A hUMAN”</a:t>
            </a:r>
            <a:endParaRPr i="1">
              <a:latin typeface="Courier New"/>
              <a:ea typeface="Courier New"/>
              <a:cs typeface="Courier New"/>
              <a:sym typeface="Courier New"/>
            </a:endParaRPr>
          </a:p>
          <a:p>
            <a:pPr indent="0" lvl="0" marL="0" rtl="0" algn="l">
              <a:spcBef>
                <a:spcPts val="1600"/>
              </a:spcBef>
              <a:spcAft>
                <a:spcPts val="0"/>
              </a:spcAft>
              <a:buNone/>
            </a:pPr>
            <a:r>
              <a:rPr i="1" lang="en">
                <a:latin typeface="Courier New"/>
                <a:ea typeface="Courier New"/>
                <a:cs typeface="Courier New"/>
                <a:sym typeface="Courier New"/>
              </a:rPr>
              <a:t>print(str_data.lower()) #</a:t>
            </a:r>
            <a:r>
              <a:rPr i="1" lang="en">
                <a:latin typeface="Courier New"/>
                <a:ea typeface="Courier New"/>
                <a:cs typeface="Courier New"/>
                <a:sym typeface="Courier New"/>
              </a:rPr>
              <a:t>will output sentence in Lower case</a:t>
            </a:r>
            <a:endParaRPr i="1">
              <a:latin typeface="Courier New"/>
              <a:ea typeface="Courier New"/>
              <a:cs typeface="Courier New"/>
              <a:sym typeface="Courier New"/>
            </a:endParaRPr>
          </a:p>
          <a:p>
            <a:pPr indent="0" lvl="0" marL="0" rtl="0" algn="l">
              <a:spcBef>
                <a:spcPts val="1600"/>
              </a:spcBef>
              <a:spcAft>
                <a:spcPts val="0"/>
              </a:spcAft>
              <a:buNone/>
            </a:pPr>
            <a:r>
              <a:rPr i="1" lang="en">
                <a:latin typeface="Courier New"/>
                <a:ea typeface="Courier New"/>
                <a:cs typeface="Courier New"/>
                <a:sym typeface="Courier New"/>
              </a:rPr>
              <a:t>print(</a:t>
            </a:r>
            <a:r>
              <a:rPr i="1" lang="en">
                <a:latin typeface="Courier New"/>
                <a:ea typeface="Courier New"/>
                <a:cs typeface="Courier New"/>
                <a:sym typeface="Courier New"/>
              </a:rPr>
              <a:t>str_data.upper()</a:t>
            </a:r>
            <a:r>
              <a:rPr i="1" lang="en">
                <a:latin typeface="Courier New"/>
                <a:ea typeface="Courier New"/>
                <a:cs typeface="Courier New"/>
                <a:sym typeface="Courier New"/>
              </a:rPr>
              <a:t>) #will output sentence in Capital case</a:t>
            </a:r>
            <a:endParaRPr i="1">
              <a:latin typeface="Courier New"/>
              <a:ea typeface="Courier New"/>
              <a:cs typeface="Courier New"/>
              <a:sym typeface="Courier New"/>
            </a:endParaRPr>
          </a:p>
          <a:p>
            <a:pPr indent="0" lvl="0" marL="0" rtl="0" algn="l">
              <a:spcBef>
                <a:spcPts val="1600"/>
              </a:spcBef>
              <a:spcAft>
                <a:spcPts val="1600"/>
              </a:spcAft>
              <a:buNone/>
            </a:pPr>
            <a:r>
              <a:rPr i="1" lang="en">
                <a:latin typeface="Courier New"/>
                <a:ea typeface="Courier New"/>
                <a:cs typeface="Courier New"/>
                <a:sym typeface="Courier New"/>
              </a:rPr>
              <a:t>print(</a:t>
            </a:r>
            <a:r>
              <a:rPr i="1" lang="en">
                <a:latin typeface="Courier New"/>
                <a:ea typeface="Courier New"/>
                <a:cs typeface="Courier New"/>
                <a:sym typeface="Courier New"/>
              </a:rPr>
              <a:t>str_data.title()</a:t>
            </a:r>
            <a:r>
              <a:rPr i="1" lang="en">
                <a:latin typeface="Courier New"/>
                <a:ea typeface="Courier New"/>
                <a:cs typeface="Courier New"/>
                <a:sym typeface="Courier New"/>
              </a:rPr>
              <a:t>) # will output sentence in title case</a:t>
            </a:r>
            <a:endParaRPr i="1">
              <a:latin typeface="Courier New"/>
              <a:ea typeface="Courier New"/>
              <a:cs typeface="Courier New"/>
              <a:sym typeface="Courier New"/>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6" name="Shape 616"/>
        <p:cNvGrpSpPr/>
        <p:nvPr/>
      </p:nvGrpSpPr>
      <p:grpSpPr>
        <a:xfrm>
          <a:off x="0" y="0"/>
          <a:ext cx="0" cy="0"/>
          <a:chOff x="0" y="0"/>
          <a:chExt cx="0" cy="0"/>
        </a:xfrm>
      </p:grpSpPr>
      <p:sp>
        <p:nvSpPr>
          <p:cNvPr id="617" name="Google Shape;617;p105"/>
          <p:cNvSpPr txBox="1"/>
          <p:nvPr>
            <p:ph type="title"/>
          </p:nvPr>
        </p:nvSpPr>
        <p:spPr>
          <a:xfrm>
            <a:off x="311700" y="1304850"/>
            <a:ext cx="85206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DEMO</a:t>
            </a:r>
            <a:endParaRPr/>
          </a:p>
        </p:txBody>
      </p:sp>
      <p:sp>
        <p:nvSpPr>
          <p:cNvPr id="618" name="Google Shape;618;p105"/>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2" name="Shape 622"/>
        <p:cNvGrpSpPr/>
        <p:nvPr/>
      </p:nvGrpSpPr>
      <p:grpSpPr>
        <a:xfrm>
          <a:off x="0" y="0"/>
          <a:ext cx="0" cy="0"/>
          <a:chOff x="0" y="0"/>
          <a:chExt cx="0" cy="0"/>
        </a:xfrm>
      </p:grpSpPr>
      <p:sp>
        <p:nvSpPr>
          <p:cNvPr id="623" name="Google Shape;623;p106"/>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Dictionary</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7" name="Shape 627"/>
        <p:cNvGrpSpPr/>
        <p:nvPr/>
      </p:nvGrpSpPr>
      <p:grpSpPr>
        <a:xfrm>
          <a:off x="0" y="0"/>
          <a:ext cx="0" cy="0"/>
          <a:chOff x="0" y="0"/>
          <a:chExt cx="0" cy="0"/>
        </a:xfrm>
      </p:grpSpPr>
      <p:sp>
        <p:nvSpPr>
          <p:cNvPr id="628" name="Google Shape;628;p10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Dictionary</a:t>
            </a:r>
            <a:endParaRPr/>
          </a:p>
        </p:txBody>
      </p:sp>
      <p:sp>
        <p:nvSpPr>
          <p:cNvPr id="629" name="Google Shape;629;p107"/>
          <p:cNvSpPr txBox="1"/>
          <p:nvPr>
            <p:ph idx="1" type="body"/>
          </p:nvPr>
        </p:nvSpPr>
        <p:spPr>
          <a:xfrm>
            <a:off x="311700" y="1266325"/>
            <a:ext cx="8663400" cy="378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Suppose you want to store the temperature records of different cities of Pakistan for a certain date. Up till now you have studied about the lists and tuples to store group of data. How would you store this information using prior knowledge?</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3" name="Shape 633"/>
        <p:cNvGrpSpPr/>
        <p:nvPr/>
      </p:nvGrpSpPr>
      <p:grpSpPr>
        <a:xfrm>
          <a:off x="0" y="0"/>
          <a:ext cx="0" cy="0"/>
          <a:chOff x="0" y="0"/>
          <a:chExt cx="0" cy="0"/>
        </a:xfrm>
      </p:grpSpPr>
      <p:sp>
        <p:nvSpPr>
          <p:cNvPr id="634" name="Google Shape;634;p10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Dictionary</a:t>
            </a:r>
            <a:endParaRPr/>
          </a:p>
        </p:txBody>
      </p:sp>
      <p:sp>
        <p:nvSpPr>
          <p:cNvPr id="635" name="Google Shape;635;p108"/>
          <p:cNvSpPr txBox="1"/>
          <p:nvPr>
            <p:ph idx="1" type="body"/>
          </p:nvPr>
        </p:nvSpPr>
        <p:spPr>
          <a:xfrm>
            <a:off x="311700" y="1266325"/>
            <a:ext cx="8663400" cy="3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could be many right implementations for this using list or tuples, but none of them would be optimised for performance.</a:t>
            </a:r>
            <a:endParaRPr/>
          </a:p>
          <a:p>
            <a:pPr indent="0" lvl="0" marL="0" rtl="0" algn="l">
              <a:spcBef>
                <a:spcPts val="1600"/>
              </a:spcBef>
              <a:spcAft>
                <a:spcPts val="0"/>
              </a:spcAft>
              <a:buNone/>
            </a:pPr>
            <a:r>
              <a:rPr lang="en"/>
              <a:t>Python provides a </a:t>
            </a:r>
            <a:r>
              <a:rPr lang="en"/>
              <a:t>data structure</a:t>
            </a:r>
            <a:r>
              <a:rPr lang="en"/>
              <a:t> Dictionary for such cases. Dictionary in simple words is a data structure which stores the key value pairs, e.g. if you want to store the information about a student</a:t>
            </a:r>
            <a:endParaRPr/>
          </a:p>
          <a:p>
            <a:pPr indent="0" lvl="0" marL="0" rtl="0" algn="l">
              <a:spcBef>
                <a:spcPts val="1600"/>
              </a:spcBef>
              <a:spcAft>
                <a:spcPts val="0"/>
              </a:spcAft>
              <a:buNone/>
            </a:pPr>
            <a:r>
              <a:rPr i="1" lang="en">
                <a:latin typeface="Courier New"/>
                <a:ea typeface="Courier New"/>
                <a:cs typeface="Courier New"/>
                <a:sym typeface="Courier New"/>
              </a:rPr>
              <a:t>student = {‘Name’: ‘Zaid’, ‘Class’: ‘AI’, ‘Program’: ‘PIAIC’, ‘Age’: 42}</a:t>
            </a:r>
            <a:endParaRPr i="1">
              <a:latin typeface="Courier New"/>
              <a:ea typeface="Courier New"/>
              <a:cs typeface="Courier New"/>
              <a:sym typeface="Courier New"/>
            </a:endParaRPr>
          </a:p>
          <a:p>
            <a:pPr indent="0" lvl="0" marL="0" rtl="0" algn="l">
              <a:spcBef>
                <a:spcPts val="1600"/>
              </a:spcBef>
              <a:spcAft>
                <a:spcPts val="1600"/>
              </a:spcAft>
              <a:buNone/>
            </a:pPr>
            <a:r>
              <a:rPr lang="en"/>
              <a:t>Please note that keys must be between single or double </a:t>
            </a:r>
            <a:r>
              <a:rPr lang="en"/>
              <a:t>quotation</a:t>
            </a:r>
            <a:r>
              <a:rPr lang="en"/>
              <a:t> if they are string type, every pair is </a:t>
            </a:r>
            <a:r>
              <a:rPr lang="en"/>
              <a:t>separated</a:t>
            </a:r>
            <a:r>
              <a:rPr lang="en"/>
              <a:t> from other pairs by a comma, and every pair of key value is </a:t>
            </a:r>
            <a:r>
              <a:rPr lang="en"/>
              <a:t>separated</a:t>
            </a:r>
            <a:r>
              <a:rPr lang="en"/>
              <a:t> by a colon.</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9" name="Shape 639"/>
        <p:cNvGrpSpPr/>
        <p:nvPr/>
      </p:nvGrpSpPr>
      <p:grpSpPr>
        <a:xfrm>
          <a:off x="0" y="0"/>
          <a:ext cx="0" cy="0"/>
          <a:chOff x="0" y="0"/>
          <a:chExt cx="0" cy="0"/>
        </a:xfrm>
      </p:grpSpPr>
      <p:sp>
        <p:nvSpPr>
          <p:cNvPr id="640" name="Google Shape;640;p10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Accessing information from </a:t>
            </a:r>
            <a:r>
              <a:rPr lang="en"/>
              <a:t>Dictionary</a:t>
            </a:r>
            <a:endParaRPr/>
          </a:p>
        </p:txBody>
      </p:sp>
      <p:sp>
        <p:nvSpPr>
          <p:cNvPr id="641" name="Google Shape;641;p109"/>
          <p:cNvSpPr txBox="1"/>
          <p:nvPr>
            <p:ph idx="1" type="body"/>
          </p:nvPr>
        </p:nvSpPr>
        <p:spPr>
          <a:xfrm>
            <a:off x="311700" y="1266325"/>
            <a:ext cx="8663400" cy="3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latin typeface="Courier New"/>
                <a:ea typeface="Courier New"/>
                <a:cs typeface="Courier New"/>
                <a:sym typeface="Courier New"/>
              </a:rPr>
              <a:t>student = {‘Name’: ‘Zaid’, ‘Class’: ‘AI’, ‘Program’: ‘PIAIC’, ‘Age’: 42}</a:t>
            </a:r>
            <a:endParaRPr i="1">
              <a:latin typeface="Courier New"/>
              <a:ea typeface="Courier New"/>
              <a:cs typeface="Courier New"/>
              <a:sym typeface="Courier New"/>
            </a:endParaRPr>
          </a:p>
          <a:p>
            <a:pPr indent="0" lvl="0" marL="0" rtl="0" algn="l">
              <a:spcBef>
                <a:spcPts val="1600"/>
              </a:spcBef>
              <a:spcAft>
                <a:spcPts val="0"/>
              </a:spcAft>
              <a:buNone/>
            </a:pPr>
            <a:r>
              <a:rPr i="1" lang="en">
                <a:latin typeface="Courier New"/>
                <a:ea typeface="Courier New"/>
                <a:cs typeface="Courier New"/>
                <a:sym typeface="Courier New"/>
              </a:rPr>
              <a:t>print(student[‘Name’])</a:t>
            </a:r>
            <a:endParaRPr i="1">
              <a:latin typeface="Courier New"/>
              <a:ea typeface="Courier New"/>
              <a:cs typeface="Courier New"/>
              <a:sym typeface="Courier New"/>
            </a:endParaRPr>
          </a:p>
          <a:p>
            <a:pPr indent="0" lvl="0" marL="0" rtl="0" algn="l">
              <a:spcBef>
                <a:spcPts val="1600"/>
              </a:spcBef>
              <a:spcAft>
                <a:spcPts val="0"/>
              </a:spcAft>
              <a:buNone/>
            </a:pPr>
            <a:r>
              <a:rPr lang="en"/>
              <a:t>If you try to access any key which is not present in dictionary will raise an exception of type KeyError. Also beware of the fact that the Keys are case sensitive, hence the following statement will throw an exception of type KeyError</a:t>
            </a:r>
            <a:endParaRPr/>
          </a:p>
          <a:p>
            <a:pPr indent="0" lvl="0" marL="0" rtl="0" algn="l">
              <a:spcBef>
                <a:spcPts val="1600"/>
              </a:spcBef>
              <a:spcAft>
                <a:spcPts val="1600"/>
              </a:spcAft>
              <a:buNone/>
            </a:pPr>
            <a:r>
              <a:rPr i="1" lang="en">
                <a:latin typeface="Courier New"/>
                <a:ea typeface="Courier New"/>
                <a:cs typeface="Courier New"/>
                <a:sym typeface="Courier New"/>
              </a:rPr>
              <a:t>print(student[‘name’]) # Exception because name key does not exist in student dictionary</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5" name="Shape 645"/>
        <p:cNvGrpSpPr/>
        <p:nvPr/>
      </p:nvGrpSpPr>
      <p:grpSpPr>
        <a:xfrm>
          <a:off x="0" y="0"/>
          <a:ext cx="0" cy="0"/>
          <a:chOff x="0" y="0"/>
          <a:chExt cx="0" cy="0"/>
        </a:xfrm>
      </p:grpSpPr>
      <p:sp>
        <p:nvSpPr>
          <p:cNvPr id="646" name="Google Shape;646;p11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Dictionary</a:t>
            </a:r>
            <a:endParaRPr/>
          </a:p>
        </p:txBody>
      </p:sp>
      <p:sp>
        <p:nvSpPr>
          <p:cNvPr id="647" name="Google Shape;647;p110"/>
          <p:cNvSpPr txBox="1"/>
          <p:nvPr>
            <p:ph idx="1" type="body"/>
          </p:nvPr>
        </p:nvSpPr>
        <p:spPr>
          <a:xfrm>
            <a:off x="311700" y="1266325"/>
            <a:ext cx="8663400" cy="3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not necessary that keys are always of type String, you can have number type as </a:t>
            </a:r>
            <a:r>
              <a:rPr lang="en"/>
              <a:t>keys</a:t>
            </a:r>
            <a:r>
              <a:rPr lang="en"/>
              <a:t> also.</a:t>
            </a:r>
            <a:endParaRPr/>
          </a:p>
          <a:p>
            <a:pPr indent="0" lvl="0" marL="0" rtl="0" algn="l">
              <a:spcBef>
                <a:spcPts val="1600"/>
              </a:spcBef>
              <a:spcAft>
                <a:spcPts val="0"/>
              </a:spcAft>
              <a:buNone/>
            </a:pPr>
            <a:r>
              <a:rPr i="1" lang="en">
                <a:latin typeface="Courier New"/>
                <a:ea typeface="Courier New"/>
                <a:cs typeface="Courier New"/>
                <a:sym typeface="Courier New"/>
              </a:rPr>
              <a:t>cities = {0: ‘Karachi’, 1: ‘Lahore’, 2: ‘Islamabad’, 3: ‘Hyderabad’, ‘name’: ‘Zaid’}</a:t>
            </a:r>
            <a:endParaRPr i="1">
              <a:latin typeface="Courier New"/>
              <a:ea typeface="Courier New"/>
              <a:cs typeface="Courier New"/>
              <a:sym typeface="Courier New"/>
            </a:endParaRPr>
          </a:p>
          <a:p>
            <a:pPr indent="0" lvl="0" marL="0" rtl="0" algn="l">
              <a:spcBef>
                <a:spcPts val="1600"/>
              </a:spcBef>
              <a:spcAft>
                <a:spcPts val="1600"/>
              </a:spcAft>
              <a:buNone/>
            </a:pPr>
            <a:r>
              <a:rPr lang="en"/>
              <a:t>Please note that when keys are of type number they are not required to be enclosed in single or double </a:t>
            </a:r>
            <a:r>
              <a:rPr lang="en"/>
              <a:t>quotations.</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1" name="Shape 651"/>
        <p:cNvGrpSpPr/>
        <p:nvPr/>
      </p:nvGrpSpPr>
      <p:grpSpPr>
        <a:xfrm>
          <a:off x="0" y="0"/>
          <a:ext cx="0" cy="0"/>
          <a:chOff x="0" y="0"/>
          <a:chExt cx="0" cy="0"/>
        </a:xfrm>
      </p:grpSpPr>
      <p:sp>
        <p:nvSpPr>
          <p:cNvPr id="652" name="Google Shape;652;p111"/>
          <p:cNvSpPr txBox="1"/>
          <p:nvPr>
            <p:ph type="title"/>
          </p:nvPr>
        </p:nvSpPr>
        <p:spPr>
          <a:xfrm>
            <a:off x="311700" y="1304850"/>
            <a:ext cx="85206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DEMO</a:t>
            </a:r>
            <a:endParaRPr/>
          </a:p>
        </p:txBody>
      </p:sp>
      <p:sp>
        <p:nvSpPr>
          <p:cNvPr id="653" name="Google Shape;653;p1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