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91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6" r:id="rId33"/>
    <p:sldId id="292" r:id="rId34"/>
    <p:sldId id="277" r:id="rId35"/>
    <p:sldId id="278" r:id="rId36"/>
    <p:sldId id="293" r:id="rId37"/>
    <p:sldId id="2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706E-48D4-4074-8B1C-C651DD29DD42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2037-C775-40D4-B6E0-0484356C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A1B0-A334-4881-969F-A5D8F854DE68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5EA3-428C-4B5C-A655-12772BE9F35B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845D-044B-4C3D-B117-768D686EB1CE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8F80-14F2-4464-9370-7A7C7DBBA2A1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0B90-44F5-46DB-8DE7-F80A5827B4B8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CE7-8AA1-4C64-AA0E-86BDE2A51C09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4ACE-BE91-49D8-974C-D3CC94499F78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F86F-A12E-41FC-94F8-6A2CD8E835ED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4C-C63A-4D1E-8F3C-30D4E97819FF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5AB8-7DF7-4A16-BC8D-E793DE733DB0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777-C250-474E-9564-3DDBA24DD333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B0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76C1-C05C-4255-90D3-680D89C33644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3977" y="3200400"/>
            <a:ext cx="327442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Lingua franca for data exchange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shape:</a:t>
            </a:r>
            <a:r>
              <a:rPr lang="en-US" dirty="0" smtClean="0"/>
              <a:t> a </a:t>
            </a:r>
            <a:r>
              <a:rPr lang="en-US" dirty="0" err="1" smtClean="0"/>
              <a:t>tuple</a:t>
            </a:r>
            <a:r>
              <a:rPr lang="en-US" dirty="0" smtClean="0"/>
              <a:t> indicating the size of each dimension</a:t>
            </a:r>
          </a:p>
          <a:p>
            <a:r>
              <a:rPr lang="en-US" u="sng" dirty="0" err="1" smtClean="0"/>
              <a:t>dtype</a:t>
            </a:r>
            <a:r>
              <a:rPr lang="en-US" u="sng" dirty="0" smtClean="0"/>
              <a:t>:</a:t>
            </a:r>
            <a:r>
              <a:rPr lang="en-US" dirty="0" smtClean="0"/>
              <a:t> an object describing the data type of the array</a:t>
            </a:r>
          </a:p>
          <a:p>
            <a:r>
              <a:rPr lang="en-US" u="sng" dirty="0" err="1" smtClean="0"/>
              <a:t>ndim</a:t>
            </a:r>
            <a:r>
              <a:rPr lang="en-US" u="sng" dirty="0" smtClean="0"/>
              <a:t>:</a:t>
            </a:r>
            <a:r>
              <a:rPr lang="en-US" dirty="0" smtClean="0"/>
              <a:t> the number of dimensions of the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DFDD-5661-45AB-A494-FF95C35D7DDF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9DD-CAB0-44AA-8A00-4DD7FAF30259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5425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244B-1635-4023-81B2-10C73732F653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857999" cy="45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Express batch operations on data without writing any for loops</a:t>
            </a:r>
          </a:p>
          <a:p>
            <a:r>
              <a:rPr lang="en-US" dirty="0" smtClean="0"/>
              <a:t>Any arithmetic operations between equal-size arrays applies the operation element-wise</a:t>
            </a:r>
          </a:p>
          <a:p>
            <a:r>
              <a:rPr lang="en-US" dirty="0" smtClean="0"/>
              <a:t>Arithmetic operations with scalars propagate the scalar argument to each element in the array</a:t>
            </a:r>
          </a:p>
          <a:p>
            <a:r>
              <a:rPr lang="en-US" dirty="0" smtClean="0"/>
              <a:t>Comparisons between arrays of the same size yield </a:t>
            </a:r>
            <a:r>
              <a:rPr lang="en-US" dirty="0" err="1" smtClean="0"/>
              <a:t>boolean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Operations between differently sized arrays is called broadcasting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B8C2-13DD-42AC-BE97-F3C82FF92127}" type="datetime1">
              <a:rPr lang="en-US" smtClean="0"/>
              <a:pPr/>
              <a:t>12/31/2019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two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058D-7B02-49B0-82E6-9A8031BD4794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553200" cy="458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between matrix and 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0D94-475A-41AB-8854-6255270787D1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31" y="1600200"/>
            <a:ext cx="5439769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518-1DA0-44E6-966C-42149183DA2C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524000"/>
            <a:ext cx="88963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24200"/>
            <a:ext cx="87117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B134-083C-43EA-BE6A-4ECBA790BF08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386412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2EFE-99FC-4E75-B983-10CEE04D337B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2899"/>
            <a:ext cx="4495800" cy="46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slices are views on the original array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start: end: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D3E8-88A8-4AB1-9E8B-BFFBB1F9F0C3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88820"/>
            <a:ext cx="6248400" cy="31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Python</a:t>
            </a:r>
          </a:p>
          <a:p>
            <a:r>
              <a:rPr lang="en-US" dirty="0" smtClean="0"/>
              <a:t>Developed in 2005 by Travis Oliphant</a:t>
            </a:r>
          </a:p>
          <a:p>
            <a:r>
              <a:rPr lang="en-US" dirty="0" smtClean="0"/>
              <a:t>Lingua franca for data exchange</a:t>
            </a:r>
          </a:p>
          <a:p>
            <a:r>
              <a:rPr lang="en-US" dirty="0" err="1" smtClean="0"/>
              <a:t>ndarray</a:t>
            </a:r>
            <a:r>
              <a:rPr lang="en-US" dirty="0" smtClean="0"/>
              <a:t> – a n-dimensional array</a:t>
            </a:r>
          </a:p>
          <a:p>
            <a:r>
              <a:rPr lang="en-US" dirty="0" smtClean="0"/>
              <a:t>Fast operations on entire arrays</a:t>
            </a:r>
          </a:p>
          <a:p>
            <a:r>
              <a:rPr lang="en-US" dirty="0" smtClean="0"/>
              <a:t>Reading/writing array data</a:t>
            </a:r>
          </a:p>
          <a:p>
            <a:r>
              <a:rPr lang="en-US" dirty="0" smtClean="0"/>
              <a:t>Linear algebra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128C-58B4-4164-96FC-1E0F6CFC1C9A}" type="datetime1">
              <a:rPr lang="en-US" smtClean="0"/>
              <a:pPr/>
              <a:t>12/31/2019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5150" y="3276600"/>
            <a:ext cx="20764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189492" y="5410200"/>
            <a:ext cx="157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Travis Oliphant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array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6406-8B5D-47C7-BB8C-701A320E9CD6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6755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3776-CFB9-42A3-BC9A-225504150FEE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5257800" cy="221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67200"/>
            <a:ext cx="73720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733675" cy="1971675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62400"/>
            <a:ext cx="33051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and Statistical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mean():</a:t>
            </a:r>
            <a:r>
              <a:rPr lang="en-US" dirty="0" smtClean="0"/>
              <a:t> returns the mean value computed over the array</a:t>
            </a:r>
          </a:p>
          <a:p>
            <a:r>
              <a:rPr lang="en-US" u="sng" dirty="0" err="1" smtClean="0"/>
              <a:t>cumsum</a:t>
            </a:r>
            <a:r>
              <a:rPr lang="en-US" u="sng" dirty="0" smtClean="0"/>
              <a:t>():</a:t>
            </a:r>
            <a:r>
              <a:rPr lang="en-US" dirty="0" smtClean="0"/>
              <a:t> returns the cumulative sum of array elements</a:t>
            </a:r>
          </a:p>
          <a:p>
            <a:r>
              <a:rPr lang="en-US" u="sng" dirty="0" err="1" smtClean="0"/>
              <a:t>cumprod</a:t>
            </a:r>
            <a:r>
              <a:rPr lang="en-US" u="sng" dirty="0" smtClean="0"/>
              <a:t>():</a:t>
            </a:r>
            <a:r>
              <a:rPr lang="en-US" dirty="0" smtClean="0"/>
              <a:t> returns the cumulative product of array elements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</a:t>
            </a:r>
            <a:r>
              <a:rPr lang="en-US" dirty="0" err="1" smtClean="0"/>
              <a:t>boolean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sum():</a:t>
            </a:r>
            <a:r>
              <a:rPr lang="en-US" dirty="0" smtClean="0"/>
              <a:t> counting True values in a </a:t>
            </a:r>
            <a:r>
              <a:rPr lang="en-US" dirty="0" err="1" smtClean="0"/>
              <a:t>boolean</a:t>
            </a:r>
            <a:r>
              <a:rPr lang="en-US" dirty="0" smtClean="0"/>
              <a:t> array</a:t>
            </a:r>
          </a:p>
          <a:p>
            <a:r>
              <a:rPr lang="en-US" u="sng" dirty="0" smtClean="0"/>
              <a:t>any():</a:t>
            </a:r>
            <a:r>
              <a:rPr lang="en-US" dirty="0" smtClean="0"/>
              <a:t> tests whether one or more values in an array is True</a:t>
            </a:r>
          </a:p>
          <a:p>
            <a:r>
              <a:rPr lang="en-US" u="sng" dirty="0" smtClean="0"/>
              <a:t>all():</a:t>
            </a:r>
            <a:r>
              <a:rPr lang="en-US" dirty="0" smtClean="0"/>
              <a:t> checks if every value is True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9043"/>
            <a:ext cx="6753225" cy="386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28800"/>
            <a:ext cx="72294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np.save</a:t>
            </a:r>
            <a:r>
              <a:rPr lang="en-US" dirty="0" smtClean="0"/>
              <a:t>(</a:t>
            </a:r>
            <a:r>
              <a:rPr lang="en-US" i="1" dirty="0" smtClean="0"/>
              <a:t>filename.npy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np.load</a:t>
            </a:r>
            <a:r>
              <a:rPr lang="en-US" dirty="0" smtClean="0"/>
              <a:t>(</a:t>
            </a:r>
            <a:r>
              <a:rPr lang="en-US" i="1" dirty="0" smtClean="0"/>
              <a:t>filename.npy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np.savez</a:t>
            </a:r>
            <a:r>
              <a:rPr lang="en-US" dirty="0" smtClean="0"/>
              <a:t>(</a:t>
            </a:r>
            <a:r>
              <a:rPr lang="en-US" i="1" dirty="0" smtClean="0"/>
              <a:t>filename.npz</a:t>
            </a:r>
            <a:r>
              <a:rPr lang="en-US" dirty="0" smtClean="0"/>
              <a:t>,array1,array2)</a:t>
            </a:r>
          </a:p>
          <a:p>
            <a:r>
              <a:rPr lang="en-US" dirty="0" smtClean="0"/>
              <a:t>When loading an .</a:t>
            </a:r>
            <a:r>
              <a:rPr lang="en-US" dirty="0" err="1" smtClean="0"/>
              <a:t>npz</a:t>
            </a:r>
            <a:r>
              <a:rPr lang="en-US" dirty="0" smtClean="0"/>
              <a:t> file, you get back a </a:t>
            </a:r>
            <a:r>
              <a:rPr lang="en-US" dirty="0" err="1" smtClean="0"/>
              <a:t>dict</a:t>
            </a:r>
            <a:r>
              <a:rPr lang="en-US" smtClean="0"/>
              <a:t>-like object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457200" y="1676400"/>
            <a:ext cx="8086725" cy="3886200"/>
            <a:chOff x="457200" y="228600"/>
            <a:chExt cx="8086725" cy="3886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228600"/>
              <a:ext cx="8086725" cy="189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2047875"/>
              <a:ext cx="8010525" cy="206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Pseudo-random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normal()</a:t>
            </a:r>
          </a:p>
          <a:p>
            <a:r>
              <a:rPr lang="en-US" dirty="0" smtClean="0"/>
              <a:t>seed()</a:t>
            </a:r>
          </a:p>
          <a:p>
            <a:r>
              <a:rPr lang="en-US" dirty="0" smtClean="0"/>
              <a:t>gamma()</a:t>
            </a:r>
          </a:p>
          <a:p>
            <a:r>
              <a:rPr lang="en-US" dirty="0" smtClean="0"/>
              <a:t>uniform()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operations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037"/>
          <a:stretch>
            <a:fillRect/>
          </a:stretch>
        </p:blipFill>
        <p:spPr bwMode="auto">
          <a:xfrm>
            <a:off x="2057400" y="1600200"/>
            <a:ext cx="493800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316F-615B-478B-AD35-EB5E92E33795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 </a:t>
            </a:r>
            <a:r>
              <a:rPr lang="en-US" smtClean="0"/>
              <a:t>random number generator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088816" cy="257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22955"/>
            <a:ext cx="5928830" cy="368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9462-119D-488C-969E-82BDD59EF3A0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057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1D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flatten()</a:t>
            </a:r>
          </a:p>
          <a:p>
            <a:r>
              <a:rPr lang="en-US" dirty="0" smtClean="0"/>
              <a:t>ravel()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AAFD-A3DF-45FA-8095-AA39BF315EDC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2" descr="E:\NOMAN-DATA\PIAIC Video Lectures\Appendix A\concaten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629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vstack</a:t>
            </a:r>
            <a:r>
              <a:rPr lang="en-US" u="sng" dirty="0" smtClean="0"/>
              <a:t>:</a:t>
            </a:r>
            <a:r>
              <a:rPr lang="en-US" dirty="0" smtClean="0"/>
              <a:t> stack arrays row-wise (along axis 0)</a:t>
            </a:r>
          </a:p>
          <a:p>
            <a:r>
              <a:rPr lang="en-US" u="sng" dirty="0" err="1" smtClean="0"/>
              <a:t>hstack</a:t>
            </a:r>
            <a:r>
              <a:rPr lang="en-US" u="sng" dirty="0" smtClean="0"/>
              <a:t>:</a:t>
            </a:r>
            <a:r>
              <a:rPr lang="en-US" dirty="0" smtClean="0"/>
              <a:t> stack arrays column-wise (along axis 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B478-E5A0-485C-9B04-6690759CEE5D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np.r</a:t>
            </a:r>
            <a:r>
              <a:rPr lang="en-US" dirty="0" smtClean="0"/>
              <a:t>_[arr1, arr2]</a:t>
            </a:r>
          </a:p>
          <a:p>
            <a:r>
              <a:rPr lang="en-US" dirty="0" err="1" smtClean="0"/>
              <a:t>np.c</a:t>
            </a:r>
            <a:r>
              <a:rPr lang="en-US" dirty="0" smtClean="0"/>
              <a:t>_[</a:t>
            </a:r>
            <a:r>
              <a:rPr lang="en-US" dirty="0" err="1" smtClean="0"/>
              <a:t>np.r</a:t>
            </a:r>
            <a:r>
              <a:rPr lang="en-US" dirty="0" smtClean="0"/>
              <a:t>_[arr1, arr2], </a:t>
            </a:r>
            <a:r>
              <a:rPr lang="en-US" dirty="0" err="1" smtClean="0"/>
              <a:t>arr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24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E84-445D-449D-9D93-30A8B8DF4323}" type="datetime1">
              <a:rPr lang="en-US" smtClean="0"/>
              <a:pPr/>
              <a:t>12/31/2019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Prepackaged with Anaconda</a:t>
            </a:r>
          </a:p>
          <a:p>
            <a:r>
              <a:rPr lang="en-US" dirty="0" smtClean="0"/>
              <a:t>Using pip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62237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400F-54D1-44D4-9377-94014ED4D1EE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Vs Python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8300"/>
            <a:ext cx="37433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67913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</a:t>
            </a:r>
            <a:r>
              <a:rPr lang="en-US" dirty="0" smtClean="0"/>
              <a:t>-array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fast, flexible container for large datasets in Python</a:t>
            </a:r>
          </a:p>
          <a:p>
            <a:r>
              <a:rPr lang="en-US" dirty="0" smtClean="0"/>
              <a:t>Homogeneous data i.e. all of the elements must be the same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6EF5-8916-4A9A-902B-D2F554385454}" type="datetime1">
              <a:rPr lang="en-US" smtClean="0"/>
              <a:pPr/>
              <a:t>12/31/2019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u="sng" dirty="0" err="1" smtClean="0"/>
              <a:t>np.array</a:t>
            </a:r>
            <a:r>
              <a:rPr lang="en-US" u="sng" dirty="0" smtClean="0"/>
              <a:t>():</a:t>
            </a:r>
            <a:r>
              <a:rPr lang="en-US" dirty="0" smtClean="0"/>
              <a:t> convert input data to an </a:t>
            </a:r>
            <a:r>
              <a:rPr lang="en-US" dirty="0" err="1" smtClean="0"/>
              <a:t>ndarray</a:t>
            </a:r>
            <a:endParaRPr lang="en-US" dirty="0" smtClean="0"/>
          </a:p>
          <a:p>
            <a:pPr algn="just"/>
            <a:r>
              <a:rPr lang="en-US" u="sng" dirty="0" err="1" smtClean="0"/>
              <a:t>np.zeros</a:t>
            </a:r>
            <a:r>
              <a:rPr lang="en-US" u="sng" dirty="0" smtClean="0"/>
              <a:t>():</a:t>
            </a:r>
            <a:r>
              <a:rPr lang="en-US" dirty="0" smtClean="0"/>
              <a:t> produces arrays of 0s</a:t>
            </a:r>
          </a:p>
          <a:p>
            <a:pPr algn="just"/>
            <a:r>
              <a:rPr lang="en-US" u="sng" dirty="0" err="1" smtClean="0"/>
              <a:t>np.ones</a:t>
            </a:r>
            <a:r>
              <a:rPr lang="en-US" u="sng" dirty="0" smtClean="0"/>
              <a:t>():</a:t>
            </a:r>
            <a:r>
              <a:rPr lang="en-US" dirty="0" smtClean="0"/>
              <a:t> produces arrays of 1s</a:t>
            </a:r>
          </a:p>
          <a:p>
            <a:pPr algn="just"/>
            <a:r>
              <a:rPr lang="en-US" u="sng" dirty="0" err="1" smtClean="0"/>
              <a:t>np.empty</a:t>
            </a:r>
            <a:r>
              <a:rPr lang="en-US" u="sng" dirty="0" smtClean="0"/>
              <a:t>():</a:t>
            </a:r>
            <a:r>
              <a:rPr lang="en-US" dirty="0" smtClean="0"/>
              <a:t> create new arrays by allocating new memory, but do not populate with any values</a:t>
            </a:r>
          </a:p>
          <a:p>
            <a:pPr algn="just"/>
            <a:r>
              <a:rPr lang="en-US" u="sng" dirty="0" err="1" smtClean="0"/>
              <a:t>np.arange</a:t>
            </a:r>
            <a:r>
              <a:rPr lang="en-US" u="sng" dirty="0" smtClean="0"/>
              <a:t>():</a:t>
            </a:r>
            <a:r>
              <a:rPr lang="en-US" dirty="0" smtClean="0"/>
              <a:t> like the built-in range but returns an </a:t>
            </a:r>
            <a:r>
              <a:rPr lang="en-US" dirty="0" err="1" smtClean="0"/>
              <a:t>ndarray</a:t>
            </a:r>
            <a:r>
              <a:rPr lang="en-US" dirty="0" smtClean="0"/>
              <a:t> instead of a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FB-659D-4332-8F22-48CCCAF0B781}" type="datetime1">
              <a:rPr lang="en-US" smtClean="0"/>
              <a:pPr/>
              <a:t>12/31/2019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ED8-6390-4239-9C4D-B08122E9A90E}" type="datetime1">
              <a:rPr lang="en-US" smtClean="0"/>
              <a:pPr/>
              <a:t>12/31/2019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3167"/>
            <a:ext cx="5943600" cy="3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array creation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153400" cy="4371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491</Words>
  <Application>Microsoft Office PowerPoint</Application>
  <PresentationFormat>On-screen Show (4:3)</PresentationFormat>
  <Paragraphs>143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Numpy</vt:lpstr>
      <vt:lpstr>Numpy</vt:lpstr>
      <vt:lpstr>Vectorized operations</vt:lpstr>
      <vt:lpstr>Installation</vt:lpstr>
      <vt:lpstr>Numpy Vs Python list</vt:lpstr>
      <vt:lpstr>nd-array</vt:lpstr>
      <vt:lpstr>Creating ndarray</vt:lpstr>
      <vt:lpstr>Examples</vt:lpstr>
      <vt:lpstr>Summary of array creation functions</vt:lpstr>
      <vt:lpstr>Attributes of numpy array</vt:lpstr>
      <vt:lpstr>shape attribute</vt:lpstr>
      <vt:lpstr>Numpy data types</vt:lpstr>
      <vt:lpstr>Vectorization</vt:lpstr>
      <vt:lpstr>Operations on two matrices</vt:lpstr>
      <vt:lpstr>Operations between matrix and scalar</vt:lpstr>
      <vt:lpstr>Comparison between matrices</vt:lpstr>
      <vt:lpstr>Array indexing</vt:lpstr>
      <vt:lpstr>Fancy indexing</vt:lpstr>
      <vt:lpstr>Slicing</vt:lpstr>
      <vt:lpstr>Element-wise array functions</vt:lpstr>
      <vt:lpstr>np.where()</vt:lpstr>
      <vt:lpstr>Transpose of a matrix</vt:lpstr>
      <vt:lpstr>Mathematical and Statistical Methods </vt:lpstr>
      <vt:lpstr>Methods for boolean arrays</vt:lpstr>
      <vt:lpstr>Sorting</vt:lpstr>
      <vt:lpstr>Unique</vt:lpstr>
      <vt:lpstr>File Input Output</vt:lpstr>
      <vt:lpstr>Linear algebra functions</vt:lpstr>
      <vt:lpstr>Pseudo-random number generation</vt:lpstr>
      <vt:lpstr>Pseudo random number generator</vt:lpstr>
      <vt:lpstr>Slide 31</vt:lpstr>
      <vt:lpstr>Reshape</vt:lpstr>
      <vt:lpstr>Converting to 1D array</vt:lpstr>
      <vt:lpstr>concatenate</vt:lpstr>
      <vt:lpstr>Convenience functions</vt:lpstr>
      <vt:lpstr>Stacking helpers</vt:lpstr>
      <vt:lpstr>Splitting an array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Noman Islam</dc:creator>
  <cp:lastModifiedBy>Ali Abbas</cp:lastModifiedBy>
  <cp:revision>26</cp:revision>
  <dcterms:created xsi:type="dcterms:W3CDTF">2006-08-16T00:00:00Z</dcterms:created>
  <dcterms:modified xsi:type="dcterms:W3CDTF">2020-01-01T13:50:34Z</dcterms:modified>
</cp:coreProperties>
</file>