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4"/>
  </p:sldMasterIdLst>
  <p:notesMasterIdLst>
    <p:notesMasterId r:id="rId20"/>
  </p:notesMasterIdLst>
  <p:handoutMasterIdLst>
    <p:handoutMasterId r:id="rId21"/>
  </p:handoutMasterIdLst>
  <p:sldIdLst>
    <p:sldId id="304" r:id="rId5"/>
    <p:sldId id="283" r:id="rId6"/>
    <p:sldId id="293" r:id="rId7"/>
    <p:sldId id="284" r:id="rId8"/>
    <p:sldId id="294" r:id="rId9"/>
    <p:sldId id="295" r:id="rId10"/>
    <p:sldId id="296" r:id="rId11"/>
    <p:sldId id="297" r:id="rId12"/>
    <p:sldId id="298" r:id="rId13"/>
    <p:sldId id="299" r:id="rId14"/>
    <p:sldId id="300" r:id="rId15"/>
    <p:sldId id="301" r:id="rId16"/>
    <p:sldId id="302" r:id="rId17"/>
    <p:sldId id="303" r:id="rId18"/>
    <p:sldId id="30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5D70D-D3BC-4916-8CB1-B5BF8A4933D5}" v="3" dt="2024-10-31T08:51:44.107"/>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5388" autoAdjust="0"/>
  </p:normalViewPr>
  <p:slideViewPr>
    <p:cSldViewPr snapToGrid="0">
      <p:cViewPr varScale="1">
        <p:scale>
          <a:sx n="65" d="100"/>
          <a:sy n="65" d="100"/>
        </p:scale>
        <p:origin x="888" y="108"/>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um Ali" userId="9d52e34f79bc7f21" providerId="LiveId" clId="{2FF5D70D-D3BC-4916-8CB1-B5BF8A4933D5}"/>
    <pc:docChg chg="custSel modSld">
      <pc:chgData name="Marium Ali" userId="9d52e34f79bc7f21" providerId="LiveId" clId="{2FF5D70D-D3BC-4916-8CB1-B5BF8A4933D5}" dt="2024-10-31T08:51:56.345" v="68" actId="20577"/>
      <pc:docMkLst>
        <pc:docMk/>
      </pc:docMkLst>
      <pc:sldChg chg="modSp">
        <pc:chgData name="Marium Ali" userId="9d52e34f79bc7f21" providerId="LiveId" clId="{2FF5D70D-D3BC-4916-8CB1-B5BF8A4933D5}" dt="2024-10-31T08:51:44.107" v="46"/>
        <pc:sldMkLst>
          <pc:docMk/>
          <pc:sldMk cId="1388592114" sldId="283"/>
        </pc:sldMkLst>
        <pc:picChg chg="mod">
          <ac:chgData name="Marium Ali" userId="9d52e34f79bc7f21" providerId="LiveId" clId="{2FF5D70D-D3BC-4916-8CB1-B5BF8A4933D5}" dt="2024-10-31T08:51:44.107" v="46"/>
          <ac:picMkLst>
            <pc:docMk/>
            <pc:sldMk cId="1388592114" sldId="283"/>
            <ac:picMk id="7" creationId="{58104626-8F66-9575-5E49-2907EACF11CE}"/>
          </ac:picMkLst>
        </pc:picChg>
      </pc:sldChg>
      <pc:sldChg chg="modSp">
        <pc:chgData name="Marium Ali" userId="9d52e34f79bc7f21" providerId="LiveId" clId="{2FF5D70D-D3BC-4916-8CB1-B5BF8A4933D5}" dt="2024-10-31T08:51:44.107" v="46"/>
        <pc:sldMkLst>
          <pc:docMk/>
          <pc:sldMk cId="652841706" sldId="284"/>
        </pc:sldMkLst>
        <pc:spChg chg="mod">
          <ac:chgData name="Marium Ali" userId="9d52e34f79bc7f21" providerId="LiveId" clId="{2FF5D70D-D3BC-4916-8CB1-B5BF8A4933D5}" dt="2024-10-31T08:51:44.107" v="46"/>
          <ac:spMkLst>
            <pc:docMk/>
            <pc:sldMk cId="652841706" sldId="284"/>
            <ac:spMk id="3" creationId="{1C6744DD-5BC8-42C8-4313-13CE95ED575B}"/>
          </ac:spMkLst>
        </pc:spChg>
      </pc:sldChg>
      <pc:sldChg chg="modSp">
        <pc:chgData name="Marium Ali" userId="9d52e34f79bc7f21" providerId="LiveId" clId="{2FF5D70D-D3BC-4916-8CB1-B5BF8A4933D5}" dt="2024-10-31T08:51:44.107" v="46"/>
        <pc:sldMkLst>
          <pc:docMk/>
          <pc:sldMk cId="1730829910" sldId="293"/>
        </pc:sldMkLst>
        <pc:spChg chg="mod">
          <ac:chgData name="Marium Ali" userId="9d52e34f79bc7f21" providerId="LiveId" clId="{2FF5D70D-D3BC-4916-8CB1-B5BF8A4933D5}" dt="2024-10-31T08:51:44.107" v="46"/>
          <ac:spMkLst>
            <pc:docMk/>
            <pc:sldMk cId="1730829910" sldId="293"/>
            <ac:spMk id="7" creationId="{8A84D4AF-8D29-5A55-F3F8-1E928E3B08FF}"/>
          </ac:spMkLst>
        </pc:spChg>
        <pc:picChg chg="mod">
          <ac:chgData name="Marium Ali" userId="9d52e34f79bc7f21" providerId="LiveId" clId="{2FF5D70D-D3BC-4916-8CB1-B5BF8A4933D5}" dt="2024-10-31T08:51:44.107" v="46"/>
          <ac:picMkLst>
            <pc:docMk/>
            <pc:sldMk cId="1730829910" sldId="293"/>
            <ac:picMk id="5" creationId="{1358CD3B-43A8-5BF7-2E60-B0563F068D11}"/>
          </ac:picMkLst>
        </pc:picChg>
      </pc:sldChg>
      <pc:sldChg chg="modSp">
        <pc:chgData name="Marium Ali" userId="9d52e34f79bc7f21" providerId="LiveId" clId="{2FF5D70D-D3BC-4916-8CB1-B5BF8A4933D5}" dt="2024-10-31T08:51:44.107" v="46"/>
        <pc:sldMkLst>
          <pc:docMk/>
          <pc:sldMk cId="1798364418" sldId="294"/>
        </pc:sldMkLst>
        <pc:spChg chg="mod">
          <ac:chgData name="Marium Ali" userId="9d52e34f79bc7f21" providerId="LiveId" clId="{2FF5D70D-D3BC-4916-8CB1-B5BF8A4933D5}" dt="2024-10-31T08:51:44.107" v="46"/>
          <ac:spMkLst>
            <pc:docMk/>
            <pc:sldMk cId="1798364418" sldId="294"/>
            <ac:spMk id="7" creationId="{8A84D4AF-8D29-5A55-F3F8-1E928E3B08FF}"/>
          </ac:spMkLst>
        </pc:spChg>
        <pc:picChg chg="mod">
          <ac:chgData name="Marium Ali" userId="9d52e34f79bc7f21" providerId="LiveId" clId="{2FF5D70D-D3BC-4916-8CB1-B5BF8A4933D5}" dt="2024-10-31T08:51:44.107" v="46"/>
          <ac:picMkLst>
            <pc:docMk/>
            <pc:sldMk cId="1798364418" sldId="294"/>
            <ac:picMk id="5" creationId="{1358CD3B-43A8-5BF7-2E60-B0563F068D11}"/>
          </ac:picMkLst>
        </pc:picChg>
      </pc:sldChg>
      <pc:sldChg chg="modSp">
        <pc:chgData name="Marium Ali" userId="9d52e34f79bc7f21" providerId="LiveId" clId="{2FF5D70D-D3BC-4916-8CB1-B5BF8A4933D5}" dt="2024-10-31T08:51:44.107" v="46"/>
        <pc:sldMkLst>
          <pc:docMk/>
          <pc:sldMk cId="3090621380" sldId="296"/>
        </pc:sldMkLst>
        <pc:spChg chg="mod">
          <ac:chgData name="Marium Ali" userId="9d52e34f79bc7f21" providerId="LiveId" clId="{2FF5D70D-D3BC-4916-8CB1-B5BF8A4933D5}" dt="2024-10-31T08:51:44.107" v="46"/>
          <ac:spMkLst>
            <pc:docMk/>
            <pc:sldMk cId="3090621380" sldId="296"/>
            <ac:spMk id="7" creationId="{8A84D4AF-8D29-5A55-F3F8-1E928E3B08FF}"/>
          </ac:spMkLst>
        </pc:spChg>
        <pc:picChg chg="mod">
          <ac:chgData name="Marium Ali" userId="9d52e34f79bc7f21" providerId="LiveId" clId="{2FF5D70D-D3BC-4916-8CB1-B5BF8A4933D5}" dt="2024-10-31T08:51:44.107" v="46"/>
          <ac:picMkLst>
            <pc:docMk/>
            <pc:sldMk cId="3090621380" sldId="296"/>
            <ac:picMk id="5" creationId="{1358CD3B-43A8-5BF7-2E60-B0563F068D11}"/>
          </ac:picMkLst>
        </pc:picChg>
      </pc:sldChg>
      <pc:sldChg chg="modSp">
        <pc:chgData name="Marium Ali" userId="9d52e34f79bc7f21" providerId="LiveId" clId="{2FF5D70D-D3BC-4916-8CB1-B5BF8A4933D5}" dt="2024-10-31T08:51:44.107" v="46"/>
        <pc:sldMkLst>
          <pc:docMk/>
          <pc:sldMk cId="4104385333" sldId="298"/>
        </pc:sldMkLst>
        <pc:spChg chg="mod">
          <ac:chgData name="Marium Ali" userId="9d52e34f79bc7f21" providerId="LiveId" clId="{2FF5D70D-D3BC-4916-8CB1-B5BF8A4933D5}" dt="2024-10-31T08:51:44.107" v="46"/>
          <ac:spMkLst>
            <pc:docMk/>
            <pc:sldMk cId="4104385333" sldId="298"/>
            <ac:spMk id="7" creationId="{8A84D4AF-8D29-5A55-F3F8-1E928E3B08FF}"/>
          </ac:spMkLst>
        </pc:spChg>
        <pc:picChg chg="mod">
          <ac:chgData name="Marium Ali" userId="9d52e34f79bc7f21" providerId="LiveId" clId="{2FF5D70D-D3BC-4916-8CB1-B5BF8A4933D5}" dt="2024-10-31T08:51:44.107" v="46"/>
          <ac:picMkLst>
            <pc:docMk/>
            <pc:sldMk cId="4104385333" sldId="298"/>
            <ac:picMk id="5" creationId="{1358CD3B-43A8-5BF7-2E60-B0563F068D11}"/>
          </ac:picMkLst>
        </pc:picChg>
      </pc:sldChg>
      <pc:sldChg chg="modSp">
        <pc:chgData name="Marium Ali" userId="9d52e34f79bc7f21" providerId="LiveId" clId="{2FF5D70D-D3BC-4916-8CB1-B5BF8A4933D5}" dt="2024-10-31T08:51:44.107" v="46"/>
        <pc:sldMkLst>
          <pc:docMk/>
          <pc:sldMk cId="1074797572" sldId="300"/>
        </pc:sldMkLst>
        <pc:spChg chg="mod">
          <ac:chgData name="Marium Ali" userId="9d52e34f79bc7f21" providerId="LiveId" clId="{2FF5D70D-D3BC-4916-8CB1-B5BF8A4933D5}" dt="2024-10-31T08:51:44.107" v="46"/>
          <ac:spMkLst>
            <pc:docMk/>
            <pc:sldMk cId="1074797572" sldId="300"/>
            <ac:spMk id="7" creationId="{8A84D4AF-8D29-5A55-F3F8-1E928E3B08FF}"/>
          </ac:spMkLst>
        </pc:spChg>
        <pc:picChg chg="mod">
          <ac:chgData name="Marium Ali" userId="9d52e34f79bc7f21" providerId="LiveId" clId="{2FF5D70D-D3BC-4916-8CB1-B5BF8A4933D5}" dt="2024-10-31T08:51:44.107" v="46"/>
          <ac:picMkLst>
            <pc:docMk/>
            <pc:sldMk cId="1074797572" sldId="300"/>
            <ac:picMk id="5" creationId="{1358CD3B-43A8-5BF7-2E60-B0563F068D11}"/>
          </ac:picMkLst>
        </pc:picChg>
      </pc:sldChg>
      <pc:sldChg chg="modSp mod">
        <pc:chgData name="Marium Ali" userId="9d52e34f79bc7f21" providerId="LiveId" clId="{2FF5D70D-D3BC-4916-8CB1-B5BF8A4933D5}" dt="2024-10-31T08:51:44.798" v="48" actId="27636"/>
        <pc:sldMkLst>
          <pc:docMk/>
          <pc:sldMk cId="3594826960" sldId="301"/>
        </pc:sldMkLst>
        <pc:spChg chg="mod">
          <ac:chgData name="Marium Ali" userId="9d52e34f79bc7f21" providerId="LiveId" clId="{2FF5D70D-D3BC-4916-8CB1-B5BF8A4933D5}" dt="2024-10-31T08:51:44.798" v="48" actId="27636"/>
          <ac:spMkLst>
            <pc:docMk/>
            <pc:sldMk cId="3594826960" sldId="301"/>
            <ac:spMk id="3" creationId="{1ABCA07C-1908-B1EB-82FA-EC63DAAF4CF4}"/>
          </ac:spMkLst>
        </pc:spChg>
      </pc:sldChg>
      <pc:sldChg chg="modSp">
        <pc:chgData name="Marium Ali" userId="9d52e34f79bc7f21" providerId="LiveId" clId="{2FF5D70D-D3BC-4916-8CB1-B5BF8A4933D5}" dt="2024-10-31T08:51:44.107" v="46"/>
        <pc:sldMkLst>
          <pc:docMk/>
          <pc:sldMk cId="2930111385" sldId="302"/>
        </pc:sldMkLst>
        <pc:spChg chg="mod">
          <ac:chgData name="Marium Ali" userId="9d52e34f79bc7f21" providerId="LiveId" clId="{2FF5D70D-D3BC-4916-8CB1-B5BF8A4933D5}" dt="2024-10-31T08:51:44.107" v="46"/>
          <ac:spMkLst>
            <pc:docMk/>
            <pc:sldMk cId="2930111385" sldId="302"/>
            <ac:spMk id="7" creationId="{8A84D4AF-8D29-5A55-F3F8-1E928E3B08FF}"/>
          </ac:spMkLst>
        </pc:spChg>
        <pc:picChg chg="mod">
          <ac:chgData name="Marium Ali" userId="9d52e34f79bc7f21" providerId="LiveId" clId="{2FF5D70D-D3BC-4916-8CB1-B5BF8A4933D5}" dt="2024-10-31T08:51:44.107" v="46"/>
          <ac:picMkLst>
            <pc:docMk/>
            <pc:sldMk cId="2930111385" sldId="302"/>
            <ac:picMk id="5" creationId="{1358CD3B-43A8-5BF7-2E60-B0563F068D11}"/>
          </ac:picMkLst>
        </pc:picChg>
      </pc:sldChg>
      <pc:sldChg chg="modSp mod">
        <pc:chgData name="Marium Ali" userId="9d52e34f79bc7f21" providerId="LiveId" clId="{2FF5D70D-D3BC-4916-8CB1-B5BF8A4933D5}" dt="2024-10-31T08:51:56.345" v="68" actId="20577"/>
        <pc:sldMkLst>
          <pc:docMk/>
          <pc:sldMk cId="604448316" sldId="304"/>
        </pc:sldMkLst>
        <pc:spChg chg="mod">
          <ac:chgData name="Marium Ali" userId="9d52e34f79bc7f21" providerId="LiveId" clId="{2FF5D70D-D3BC-4916-8CB1-B5BF8A4933D5}" dt="2024-10-31T08:51:44.497" v="47" actId="27636"/>
          <ac:spMkLst>
            <pc:docMk/>
            <pc:sldMk cId="604448316" sldId="304"/>
            <ac:spMk id="2" creationId="{D5E2583A-E031-F05F-D38C-2B4B7B156DD4}"/>
          </ac:spMkLst>
        </pc:spChg>
        <pc:spChg chg="mod">
          <ac:chgData name="Marium Ali" userId="9d52e34f79bc7f21" providerId="LiveId" clId="{2FF5D70D-D3BC-4916-8CB1-B5BF8A4933D5}" dt="2024-10-31T08:51:56.345" v="68" actId="20577"/>
          <ac:spMkLst>
            <pc:docMk/>
            <pc:sldMk cId="604448316" sldId="304"/>
            <ac:spMk id="3" creationId="{E96E5544-5E99-977F-5657-12AFCD3F7DAA}"/>
          </ac:spMkLst>
        </pc:spChg>
      </pc:sldChg>
      <pc:sldChg chg="modSp mod">
        <pc:chgData name="Marium Ali" userId="9d52e34f79bc7f21" providerId="LiveId" clId="{2FF5D70D-D3BC-4916-8CB1-B5BF8A4933D5}" dt="2024-10-31T08:47:39.954" v="3" actId="27636"/>
        <pc:sldMkLst>
          <pc:docMk/>
          <pc:sldMk cId="1701027665" sldId="305"/>
        </pc:sldMkLst>
        <pc:spChg chg="mod">
          <ac:chgData name="Marium Ali" userId="9d52e34f79bc7f21" providerId="LiveId" clId="{2FF5D70D-D3BC-4916-8CB1-B5BF8A4933D5}" dt="2024-10-31T08:47:39.954" v="3" actId="27636"/>
          <ac:spMkLst>
            <pc:docMk/>
            <pc:sldMk cId="1701027665" sldId="305"/>
            <ac:spMk id="2" creationId="{865DEA9E-0962-9D02-B871-FDD2D463486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10/31/2024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10/31/2024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11</a:t>
            </a:fld>
            <a:endParaRPr lang="en-US" dirty="0"/>
          </a:p>
        </p:txBody>
      </p:sp>
    </p:spTree>
    <p:extLst>
      <p:ext uri="{BB962C8B-B14F-4D97-AF65-F5344CB8AC3E}">
        <p14:creationId xmlns:p14="http://schemas.microsoft.com/office/powerpoint/2010/main" val="591045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12</a:t>
            </a:fld>
            <a:endParaRPr lang="en-US" dirty="0"/>
          </a:p>
        </p:txBody>
      </p:sp>
    </p:spTree>
    <p:extLst>
      <p:ext uri="{BB962C8B-B14F-4D97-AF65-F5344CB8AC3E}">
        <p14:creationId xmlns:p14="http://schemas.microsoft.com/office/powerpoint/2010/main" val="283513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13</a:t>
            </a:fld>
            <a:endParaRPr lang="en-US" dirty="0"/>
          </a:p>
        </p:txBody>
      </p:sp>
    </p:spTree>
    <p:extLst>
      <p:ext uri="{BB962C8B-B14F-4D97-AF65-F5344CB8AC3E}">
        <p14:creationId xmlns:p14="http://schemas.microsoft.com/office/powerpoint/2010/main" val="275812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14</a:t>
            </a:fld>
            <a:endParaRPr lang="en-US" dirty="0"/>
          </a:p>
        </p:txBody>
      </p:sp>
    </p:spTree>
    <p:extLst>
      <p:ext uri="{BB962C8B-B14F-4D97-AF65-F5344CB8AC3E}">
        <p14:creationId xmlns:p14="http://schemas.microsoft.com/office/powerpoint/2010/main" val="295177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3790410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470351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419725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2580575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3382828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2689885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106163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05222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1005940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9464558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354917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2371901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1650060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5242117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69663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6803204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617764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98840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00509232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320039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78136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99136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518283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8024033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90050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21804034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3106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07575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820766848"/>
      </p:ext>
    </p:extLst>
  </p:cSld>
  <p:clrMap bg1="dk1" tx1="lt1" bg2="dk2"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583A-E031-F05F-D38C-2B4B7B156DD4}"/>
              </a:ext>
            </a:extLst>
          </p:cNvPr>
          <p:cNvSpPr>
            <a:spLocks noGrp="1"/>
          </p:cNvSpPr>
          <p:nvPr>
            <p:ph type="ctrTitle"/>
          </p:nvPr>
        </p:nvSpPr>
        <p:spPr>
          <a:xfrm>
            <a:off x="338100" y="2007501"/>
            <a:ext cx="11515800" cy="2128564"/>
          </a:xfrm>
        </p:spPr>
        <p:txBody>
          <a:bodyPr>
            <a:normAutofit/>
          </a:bodyPr>
          <a:lstStyle/>
          <a:p>
            <a:r>
              <a:rPr lang="en-US" sz="7200" dirty="0"/>
              <a:t>Phishing Awareness Training </a:t>
            </a:r>
          </a:p>
        </p:txBody>
      </p:sp>
      <p:sp>
        <p:nvSpPr>
          <p:cNvPr id="3" name="Subtitle 2">
            <a:extLst>
              <a:ext uri="{FF2B5EF4-FFF2-40B4-BE49-F238E27FC236}">
                <a16:creationId xmlns:a16="http://schemas.microsoft.com/office/drawing/2014/main" id="{E96E5544-5E99-977F-5657-12AFCD3F7DAA}"/>
              </a:ext>
            </a:extLst>
          </p:cNvPr>
          <p:cNvSpPr>
            <a:spLocks noGrp="1"/>
          </p:cNvSpPr>
          <p:nvPr>
            <p:ph type="subTitle" idx="1"/>
          </p:nvPr>
        </p:nvSpPr>
        <p:spPr>
          <a:xfrm>
            <a:off x="7020232" y="5383162"/>
            <a:ext cx="4660491" cy="879416"/>
          </a:xfrm>
        </p:spPr>
        <p:txBody>
          <a:bodyPr>
            <a:normAutofit/>
          </a:bodyPr>
          <a:lstStyle/>
          <a:p>
            <a:r>
              <a:rPr lang="en-US" sz="2400" dirty="0"/>
              <a:t>Presented BY : </a:t>
            </a:r>
            <a:r>
              <a:rPr lang="en-US" dirty="0"/>
              <a:t>MARIUM ALI</a:t>
            </a:r>
            <a:endParaRPr lang="en-US" sz="2400" dirty="0"/>
          </a:p>
        </p:txBody>
      </p:sp>
    </p:spTree>
    <p:extLst>
      <p:ext uri="{BB962C8B-B14F-4D97-AF65-F5344CB8AC3E}">
        <p14:creationId xmlns:p14="http://schemas.microsoft.com/office/powerpoint/2010/main" val="604448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300" dirty="0"/>
              <a:t>Whaling phishing:</a:t>
            </a: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944" r="8944"/>
          <a:stretch/>
        </p:blipFill>
        <p:spPr>
          <a:xfrm>
            <a:off x="5930950" y="1610096"/>
            <a:ext cx="4424162" cy="4184611"/>
          </a:xfrm>
          <a:prstGeom prst="rect">
            <a:avLst/>
          </a:prstGeom>
          <a:ln>
            <a:noFill/>
          </a:ln>
          <a:effectLst>
            <a:softEdge rad="112500"/>
          </a:effectLst>
        </p:spPr>
      </p:pic>
      <p:sp>
        <p:nvSpPr>
          <p:cNvPr id="5" name="TextBox 4">
            <a:extLst>
              <a:ext uri="{FF2B5EF4-FFF2-40B4-BE49-F238E27FC236}">
                <a16:creationId xmlns:a16="http://schemas.microsoft.com/office/drawing/2014/main" id="{1B51621B-2CB1-7B39-1121-FC7755DB26E7}"/>
              </a:ext>
            </a:extLst>
          </p:cNvPr>
          <p:cNvSpPr txBox="1"/>
          <p:nvPr/>
        </p:nvSpPr>
        <p:spPr>
          <a:xfrm>
            <a:off x="501231" y="1509803"/>
            <a:ext cx="4911538" cy="5007956"/>
          </a:xfrm>
          <a:prstGeom prst="rect">
            <a:avLst/>
          </a:prstGeom>
        </p:spPr>
        <p:txBody>
          <a:bodyPr vert="horz" wrap="square" lIns="0" tIns="0" rIns="0" bIns="0" rtlCol="0" anchor="t">
            <a:noAutofit/>
          </a:bodyPr>
          <a:lstStyle/>
          <a:p>
            <a:pPr>
              <a:lnSpc>
                <a:spcPct val="110000"/>
              </a:lnSpc>
              <a:spcAft>
                <a:spcPts val="800"/>
              </a:spcAft>
            </a:pPr>
            <a:r>
              <a:rPr lang="en-US" sz="1500" b="0" i="0" dirty="0">
                <a:effectLst/>
                <a:latin typeface="D-DINExp"/>
              </a:rPr>
              <a:t>Whaling attacks target high-profile individuals like CEOs by tricking them into revealing sensitive information through highly customized phishing tactics. These scams exploit personal communication methods, making them hard to detect.</a:t>
            </a:r>
            <a:br>
              <a:rPr lang="en-US" sz="1500" b="0" i="0" dirty="0">
                <a:effectLst/>
                <a:latin typeface="D-DINExp"/>
              </a:rPr>
            </a:br>
            <a:br>
              <a:rPr lang="en-US" sz="1500" b="0" i="0" dirty="0">
                <a:effectLst/>
                <a:latin typeface="D-DINExp"/>
              </a:rPr>
            </a:br>
            <a:r>
              <a:rPr lang="en-US" sz="1500" b="0" i="0" dirty="0">
                <a:effectLst/>
                <a:latin typeface="D-DINExp"/>
              </a:rPr>
              <a:t>Whaling, a type of spear phishing, specifically targets high-value individuals in organizations, leveraging their authority and often insecure communication methods. This increases their vulnerability to attacks.</a:t>
            </a:r>
            <a:br>
              <a:rPr lang="en-US" sz="1500" b="0" i="0" dirty="0">
                <a:effectLst/>
                <a:latin typeface="D-DINExp"/>
              </a:rPr>
            </a:br>
            <a:br>
              <a:rPr lang="en-US" sz="1500" b="0" i="0" dirty="0">
                <a:effectLst/>
                <a:latin typeface="D-DINExp"/>
              </a:rPr>
            </a:br>
            <a:r>
              <a:rPr lang="en-US" sz="1500" b="0" i="0" dirty="0">
                <a:effectLst/>
                <a:latin typeface="D-DINExp"/>
              </a:rPr>
              <a:t>The attackers often gather information over time to create convincing emails that appear to be from trusted sources, increasing the likelihood of success for their scams.</a:t>
            </a:r>
            <a:br>
              <a:rPr lang="en-US" sz="1500" b="0" i="0" dirty="0">
                <a:effectLst/>
                <a:latin typeface="D-DINExp"/>
              </a:rPr>
            </a:br>
            <a:br>
              <a:rPr lang="en-US" sz="1500" b="0" i="0" dirty="0">
                <a:effectLst/>
                <a:latin typeface="D-DINExp"/>
              </a:rPr>
            </a:br>
            <a:r>
              <a:rPr lang="en-US" sz="1500" b="0" i="0" dirty="0">
                <a:effectLst/>
                <a:latin typeface="D-DINExp"/>
              </a:rPr>
              <a:t> Personalized content in whaling attacks includes the target's name and job title, making detection difficult. This sophisticated approach enhances the effectiveness of the phishing attempts.</a:t>
            </a:r>
            <a:br>
              <a:rPr lang="en-US" sz="1500" b="0" i="0" dirty="0">
                <a:effectLst/>
                <a:latin typeface="D-DINExp"/>
              </a:rPr>
            </a:br>
            <a:endParaRPr lang="en-US" sz="1500" dirty="0">
              <a:solidFill>
                <a:schemeClr val="tx2">
                  <a:alpha val="60000"/>
                </a:schemeClr>
              </a:solidFill>
            </a:endParaRPr>
          </a:p>
        </p:txBody>
      </p:sp>
    </p:spTree>
    <p:extLst>
      <p:ext uri="{BB962C8B-B14F-4D97-AF65-F5344CB8AC3E}">
        <p14:creationId xmlns:p14="http://schemas.microsoft.com/office/powerpoint/2010/main" val="363260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How to Prevent Whaling?</a:t>
            </a:r>
          </a:p>
        </p:txBody>
      </p:sp>
    </p:spTree>
    <p:extLst>
      <p:ext uri="{BB962C8B-B14F-4D97-AF65-F5344CB8AC3E}">
        <p14:creationId xmlns:p14="http://schemas.microsoft.com/office/powerpoint/2010/main" val="1074797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699719" y="1105786"/>
            <a:ext cx="6604849" cy="796383"/>
          </a:xfrm>
        </p:spPr>
        <p:txBody>
          <a:bodyPr>
            <a:normAutofit fontScale="90000"/>
          </a:bodyPr>
          <a:lstStyle/>
          <a:p>
            <a:r>
              <a:rPr lang="en-US" sz="4400" dirty="0"/>
              <a:t>How to Prevent Whaling?</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2217331"/>
            <a:ext cx="11090274" cy="3913188"/>
          </a:xfrm>
        </p:spPr>
        <p:txBody>
          <a:bodyPr>
            <a:normAutofit lnSpcReduction="10000"/>
          </a:bodyPr>
          <a:lstStyle/>
          <a:p>
            <a:pPr marL="285750" indent="-285750">
              <a:buFont typeface="Arial" panose="020B0604020202020204" pitchFamily="34" charset="0"/>
              <a:buChar char="•"/>
            </a:pPr>
            <a:r>
              <a:rPr lang="en-US" b="0" i="0" dirty="0">
                <a:effectLst/>
                <a:latin typeface="D-DINExp"/>
              </a:rPr>
              <a:t>Educating employees about whaling attacks is crucial for identifying phishing emails and increasing overall awareness of potential threats. This knowledge empowers individuals to recognize suspicious activities.</a:t>
            </a:r>
            <a:endParaRPr lang="en-US" dirty="0"/>
          </a:p>
          <a:p>
            <a:pPr marL="285750" indent="-285750">
              <a:buFont typeface="Arial" panose="020B0604020202020204" pitchFamily="34" charset="0"/>
              <a:buChar char="•"/>
            </a:pPr>
            <a:r>
              <a:rPr lang="en-US" b="0" i="0" dirty="0">
                <a:effectLst/>
                <a:latin typeface="D-DINExp"/>
              </a:rPr>
              <a:t>Establishing a multi-step verification process for sensitive data requests can enhance security by providing an additional layer of protection against unauthorized access. This helps ensure that only legitimate requests are processed.</a:t>
            </a:r>
            <a:endParaRPr lang="en-US" dirty="0"/>
          </a:p>
          <a:p>
            <a:pPr marL="285750" indent="-285750">
              <a:buFont typeface="Arial" panose="020B0604020202020204" pitchFamily="34" charset="0"/>
              <a:buChar char="•"/>
            </a:pPr>
            <a:r>
              <a:rPr lang="en-US" b="0" i="0" dirty="0">
                <a:effectLst/>
                <a:latin typeface="D-DINExp"/>
              </a:rPr>
              <a:t>Implementing robust security measures is crucial to combat phishing attacks. This includes frequent backups, password management, and utilizing multi-factor authentication for enhanced protection.</a:t>
            </a:r>
            <a:endParaRPr lang="en-US" dirty="0"/>
          </a:p>
          <a:p>
            <a:pPr marL="285750" indent="-285750">
              <a:buFont typeface="Arial" panose="020B0604020202020204" pitchFamily="34" charset="0"/>
              <a:buChar char="•"/>
            </a:pPr>
            <a:r>
              <a:rPr lang="en-US" b="0" i="0" dirty="0">
                <a:effectLst/>
                <a:latin typeface="D-DINExp"/>
              </a:rPr>
              <a:t>Strict password management policies are essential for organizations. Employees should regularly change passwords and avoid reusing them across multiple applications to strengthen security.</a:t>
            </a:r>
          </a:p>
          <a:p>
            <a:pPr marL="285750" indent="-285750">
              <a:buFont typeface="Arial" panose="020B0604020202020204" pitchFamily="34" charset="0"/>
              <a:buChar char="•"/>
            </a:pPr>
            <a:r>
              <a:rPr lang="en-US" b="0" i="0" dirty="0">
                <a:effectLst/>
                <a:latin typeface="D-DINExp"/>
              </a:rPr>
              <a:t>Technical measures like spam filters can help prevent phishing emails from reaching users. Organizations should adopt a variety of approaches to safeguard sensitive information.</a:t>
            </a:r>
            <a:endParaRPr lang="en-US" dirty="0"/>
          </a:p>
        </p:txBody>
      </p:sp>
    </p:spTree>
    <p:extLst>
      <p:ext uri="{BB962C8B-B14F-4D97-AF65-F5344CB8AC3E}">
        <p14:creationId xmlns:p14="http://schemas.microsoft.com/office/powerpoint/2010/main" val="3594826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How to Prevent Phishing?</a:t>
            </a:r>
          </a:p>
        </p:txBody>
      </p:sp>
    </p:spTree>
    <p:extLst>
      <p:ext uri="{BB962C8B-B14F-4D97-AF65-F5344CB8AC3E}">
        <p14:creationId xmlns:p14="http://schemas.microsoft.com/office/powerpoint/2010/main" val="2930111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1020726"/>
            <a:ext cx="6519788" cy="881443"/>
          </a:xfrm>
        </p:spPr>
        <p:txBody>
          <a:bodyPr>
            <a:normAutofit fontScale="90000"/>
          </a:bodyPr>
          <a:lstStyle/>
          <a:p>
            <a:r>
              <a:rPr lang="en-US" sz="4400" dirty="0"/>
              <a:t>How to Prevent Phishing?</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476435" y="2270494"/>
            <a:ext cx="11090274" cy="3913188"/>
          </a:xfrm>
        </p:spPr>
        <p:txBody>
          <a:bodyPr>
            <a:normAutofit/>
          </a:bodyPr>
          <a:lstStyle/>
          <a:p>
            <a:pPr marL="285750" indent="-285750">
              <a:buFont typeface="Arial" panose="020B0604020202020204" pitchFamily="34" charset="0"/>
              <a:buChar char="•"/>
            </a:pPr>
            <a:r>
              <a:rPr lang="en-US" b="0" dirty="0">
                <a:effectLst/>
              </a:rPr>
              <a:t>Phishing attacks can manipulate users into providing sensitive information through deceptive emails or messages. Recognizing these scams is crucial for protecting personal and organizational data.</a:t>
            </a:r>
          </a:p>
          <a:p>
            <a:pPr marL="285750" indent="-285750">
              <a:buFont typeface="Arial" panose="020B0604020202020204" pitchFamily="34" charset="0"/>
              <a:buChar char="•"/>
            </a:pPr>
            <a:r>
              <a:rPr lang="en-US" b="0" i="0" dirty="0">
                <a:effectLst/>
                <a:latin typeface="D-DINExp"/>
              </a:rPr>
              <a:t>Email authentication can significantly enhance security by verifying the legitimacy of senders. This helps users identify fraudulent communications more effectively.</a:t>
            </a:r>
            <a:endParaRPr lang="en-US" dirty="0"/>
          </a:p>
          <a:p>
            <a:pPr marL="285750" indent="-285750">
              <a:buFont typeface="Arial" panose="020B0604020202020204" pitchFamily="34" charset="0"/>
              <a:buChar char="•"/>
            </a:pPr>
            <a:r>
              <a:rPr lang="en-US" b="0" i="0" dirty="0">
                <a:effectLst/>
                <a:latin typeface="D-DINExp"/>
              </a:rPr>
              <a:t>Users should be cautious of emails requiring urgent personal information, especially when prompted by unfamiliar sources. Verifying the sender is essential to avoid falling victim to scams. </a:t>
            </a:r>
            <a:endParaRPr lang="en-US" dirty="0">
              <a:latin typeface="D-DINExp"/>
            </a:endParaRPr>
          </a:p>
          <a:p>
            <a:pPr marL="285750" indent="-285750">
              <a:buFont typeface="Arial" panose="020B0604020202020204" pitchFamily="34" charset="0"/>
              <a:buChar char="•"/>
            </a:pPr>
            <a:r>
              <a:rPr lang="en-US" b="0" i="0" dirty="0">
                <a:effectLst/>
                <a:latin typeface="D-DINExp"/>
              </a:rPr>
              <a:t>Training and education on phishing awareness are vital for end users. This knowledge equips individuals to recognize and respond to potential phishing attempts appropriately. </a:t>
            </a:r>
            <a:br>
              <a:rPr lang="en-US" b="0" i="0" dirty="0">
                <a:effectLst/>
                <a:latin typeface="D-DINExp"/>
              </a:rPr>
            </a:br>
            <a:endParaRPr lang="en-US" dirty="0"/>
          </a:p>
        </p:txBody>
      </p:sp>
    </p:spTree>
    <p:extLst>
      <p:ext uri="{BB962C8B-B14F-4D97-AF65-F5344CB8AC3E}">
        <p14:creationId xmlns:p14="http://schemas.microsoft.com/office/powerpoint/2010/main" val="3907348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EA9E-0962-9D02-B871-FDD2D4634860}"/>
              </a:ext>
            </a:extLst>
          </p:cNvPr>
          <p:cNvSpPr>
            <a:spLocks noGrp="1"/>
          </p:cNvSpPr>
          <p:nvPr>
            <p:ph type="title"/>
          </p:nvPr>
        </p:nvSpPr>
        <p:spPr>
          <a:xfrm flipH="1">
            <a:off x="-250722" y="-2890684"/>
            <a:ext cx="801586" cy="14748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694F3BE-19A6-C8CB-BC99-474AB0845C11}"/>
              </a:ext>
            </a:extLst>
          </p:cNvPr>
          <p:cNvSpPr>
            <a:spLocks noGrp="1"/>
          </p:cNvSpPr>
          <p:nvPr>
            <p:ph sz="quarter" idx="13"/>
          </p:nvPr>
        </p:nvSpPr>
        <p:spPr>
          <a:xfrm>
            <a:off x="550863" y="294968"/>
            <a:ext cx="11247847" cy="6037569"/>
          </a:xfrm>
        </p:spPr>
        <p:txBody>
          <a:bodyPr>
            <a:normAutofit/>
          </a:bodyPr>
          <a:lstStyle/>
          <a:p>
            <a:pPr algn="ctr"/>
            <a:r>
              <a:rPr lang="en-US" sz="8800" dirty="0"/>
              <a:t> thankyou</a:t>
            </a:r>
          </a:p>
        </p:txBody>
      </p:sp>
    </p:spTree>
    <p:extLst>
      <p:ext uri="{BB962C8B-B14F-4D97-AF65-F5344CB8AC3E}">
        <p14:creationId xmlns:p14="http://schemas.microsoft.com/office/powerpoint/2010/main" val="170102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65611" y="549275"/>
            <a:ext cx="5127185" cy="1997855"/>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Introduction</a:t>
            </a: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667" r="16667"/>
          <a:stretch/>
        </p:blipFill>
        <p:spPr>
          <a:prstGeom prst="rect">
            <a:avLst/>
          </a:prstGeom>
          <a:ln>
            <a:noFill/>
          </a:ln>
          <a:effectLst>
            <a:softEdge rad="112500"/>
          </a:effectLst>
        </p:spPr>
      </p:pic>
      <p:sp>
        <p:nvSpPr>
          <p:cNvPr id="5" name="TextBox 4">
            <a:extLst>
              <a:ext uri="{FF2B5EF4-FFF2-40B4-BE49-F238E27FC236}">
                <a16:creationId xmlns:a16="http://schemas.microsoft.com/office/drawing/2014/main" id="{1B51621B-2CB1-7B39-1121-FC7755DB26E7}"/>
              </a:ext>
            </a:extLst>
          </p:cNvPr>
          <p:cNvSpPr txBox="1"/>
          <p:nvPr/>
        </p:nvSpPr>
        <p:spPr>
          <a:xfrm>
            <a:off x="550863" y="2678400"/>
            <a:ext cx="4278340" cy="3674464"/>
          </a:xfrm>
          <a:prstGeom prst="rect">
            <a:avLst/>
          </a:prstGeom>
        </p:spPr>
        <p:txBody>
          <a:bodyPr vert="horz" wrap="square" lIns="0" tIns="0" rIns="0" bIns="0" rtlCol="0" anchor="t">
            <a:normAutofit lnSpcReduction="10000"/>
          </a:bodyPr>
          <a:lstStyle/>
          <a:p>
            <a:pPr>
              <a:lnSpc>
                <a:spcPct val="110000"/>
              </a:lnSpc>
              <a:spcAft>
                <a:spcPts val="800"/>
              </a:spcAft>
            </a:pPr>
            <a:r>
              <a:rPr lang="en-US" sz="1600" b="0" i="0" dirty="0">
                <a:effectLst/>
                <a:latin typeface="D-DINExp"/>
              </a:rPr>
              <a:t>Phishing attacks are social engineering strategies designed to steal sensitive user information by tricking individuals into engaging with malicious content. Understanding the various types and techniques of phishing is essential for effective protection.</a:t>
            </a:r>
            <a:br>
              <a:rPr lang="en-US" sz="1600" b="0" i="0" dirty="0">
                <a:effectLst/>
                <a:latin typeface="D-DINExp"/>
              </a:rPr>
            </a:br>
            <a:endParaRPr lang="en-US" sz="1600" b="0" i="0" dirty="0">
              <a:effectLst/>
              <a:latin typeface="D-DINExp"/>
            </a:endParaRPr>
          </a:p>
          <a:p>
            <a:pPr>
              <a:lnSpc>
                <a:spcPct val="110000"/>
              </a:lnSpc>
              <a:spcAft>
                <a:spcPts val="800"/>
              </a:spcAft>
            </a:pPr>
            <a:r>
              <a:rPr lang="en-US" sz="1600" b="0" i="0" dirty="0">
                <a:effectLst/>
                <a:latin typeface="D-DINExp"/>
              </a:rPr>
              <a:t>Phishing can lead to severe consequences, including data breaches and financial loss, particularly in corporate and governmental settings. Recognizing its impact is crucial for maintaining security.</a:t>
            </a:r>
            <a:br>
              <a:rPr lang="en-US" sz="1600" b="0" i="0" dirty="0">
                <a:effectLst/>
                <a:latin typeface="D-DINExp"/>
              </a:rPr>
            </a:br>
            <a:br>
              <a:rPr lang="en-US" sz="1600" b="0" i="0" dirty="0">
                <a:effectLst/>
                <a:latin typeface="D-DINExp"/>
              </a:rPr>
            </a:br>
            <a:endParaRPr lang="en-US" sz="1600" dirty="0">
              <a:solidFill>
                <a:schemeClr val="tx2">
                  <a:alpha val="60000"/>
                </a:schemeClr>
              </a:solidFill>
            </a:endParaRPr>
          </a:p>
        </p:txBody>
      </p:sp>
    </p:spTree>
    <p:extLst>
      <p:ext uri="{BB962C8B-B14F-4D97-AF65-F5344CB8AC3E}">
        <p14:creationId xmlns:p14="http://schemas.microsoft.com/office/powerpoint/2010/main" val="1388592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err="1"/>
              <a:t>Explaination</a:t>
            </a:r>
            <a:r>
              <a:rPr lang="en-US" sz="6000" dirty="0"/>
              <a:t>:</a:t>
            </a:r>
          </a:p>
        </p:txBody>
      </p:sp>
    </p:spTree>
    <p:extLst>
      <p:ext uri="{BB962C8B-B14F-4D97-AF65-F5344CB8AC3E}">
        <p14:creationId xmlns:p14="http://schemas.microsoft.com/office/powerpoint/2010/main" val="1730829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1219983"/>
            <a:ext cx="7960421" cy="770864"/>
          </a:xfrm>
        </p:spPr>
        <p:txBody>
          <a:bodyPr/>
          <a:lstStyle/>
          <a:p>
            <a:r>
              <a:rPr lang="en-US" dirty="0"/>
              <a:t>Phishing Techniques:</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p:txBody>
          <a:bodyPr/>
          <a:lstStyle/>
          <a:p>
            <a:r>
              <a:rPr lang="en-US" b="0" i="0" dirty="0">
                <a:effectLst/>
                <a:latin typeface="D-DINExp"/>
              </a:rPr>
              <a:t>There are several common types of phishing, including email phishing, spear phishing, and whaling, each targeting different victims with varying techniques. Awareness of these types helps in prevention.</a:t>
            </a:r>
          </a:p>
          <a:p>
            <a:r>
              <a:rPr lang="en-US" b="0" i="0" dirty="0">
                <a:effectLst/>
                <a:latin typeface="D-DINExp"/>
              </a:rPr>
              <a:t>Phishing techniques involve spoofing email addresses and creating fake websites that appear trustworthy, making it difficult for victims to identify the threat. Vigilance is key in avoiding these traps.</a:t>
            </a:r>
            <a:endParaRPr lang="en-US" dirty="0"/>
          </a:p>
        </p:txBody>
      </p:sp>
    </p:spTree>
    <p:extLst>
      <p:ext uri="{BB962C8B-B14F-4D97-AF65-F5344CB8AC3E}">
        <p14:creationId xmlns:p14="http://schemas.microsoft.com/office/powerpoint/2010/main" val="65284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Email phishing</a:t>
            </a:r>
          </a:p>
        </p:txBody>
      </p:sp>
    </p:spTree>
    <p:extLst>
      <p:ext uri="{BB962C8B-B14F-4D97-AF65-F5344CB8AC3E}">
        <p14:creationId xmlns:p14="http://schemas.microsoft.com/office/powerpoint/2010/main" val="1798364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800" dirty="0"/>
              <a:t>Email phishing:</a:t>
            </a:r>
            <a:endParaRPr lang="en-US" sz="4800" kern="1200" dirty="0">
              <a:solidFill>
                <a:schemeClr val="tx1"/>
              </a:solidFill>
              <a:latin typeface="+mj-lt"/>
              <a:ea typeface="+mj-ea"/>
              <a:cs typeface="+mj-cs"/>
            </a:endParaRP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949" r="1949"/>
          <a:stretch/>
        </p:blipFill>
        <p:spPr>
          <a:xfrm>
            <a:off x="5991814" y="1479034"/>
            <a:ext cx="4425696" cy="4186061"/>
          </a:xfrm>
          <a:prstGeom prst="rect">
            <a:avLst/>
          </a:prstGeom>
          <a:ln>
            <a:noFill/>
          </a:ln>
          <a:effectLst>
            <a:softEdge rad="112500"/>
          </a:effectLst>
        </p:spPr>
      </p:pic>
      <p:sp>
        <p:nvSpPr>
          <p:cNvPr id="5" name="TextBox 4">
            <a:extLst>
              <a:ext uri="{FF2B5EF4-FFF2-40B4-BE49-F238E27FC236}">
                <a16:creationId xmlns:a16="http://schemas.microsoft.com/office/drawing/2014/main" id="{1B51621B-2CB1-7B39-1121-FC7755DB26E7}"/>
              </a:ext>
            </a:extLst>
          </p:cNvPr>
          <p:cNvSpPr txBox="1"/>
          <p:nvPr/>
        </p:nvSpPr>
        <p:spPr>
          <a:xfrm>
            <a:off x="626976" y="1529395"/>
            <a:ext cx="4981483" cy="4967097"/>
          </a:xfrm>
          <a:prstGeom prst="rect">
            <a:avLst/>
          </a:prstGeom>
        </p:spPr>
        <p:txBody>
          <a:bodyPr vert="horz" wrap="square" lIns="0" tIns="0" rIns="0" bIns="0" rtlCol="0" anchor="t">
            <a:normAutofit fontScale="92500" lnSpcReduction="20000"/>
          </a:bodyPr>
          <a:lstStyle/>
          <a:p>
            <a:pPr>
              <a:lnSpc>
                <a:spcPct val="110000"/>
              </a:lnSpc>
              <a:spcAft>
                <a:spcPts val="800"/>
              </a:spcAft>
            </a:pPr>
            <a:r>
              <a:rPr lang="en-US" sz="1600" b="0" i="0" dirty="0">
                <a:effectLst/>
                <a:latin typeface="D-DINExp"/>
              </a:rPr>
              <a:t>Email phishing is a type of online scam in which attackers pretend to be a trusted source in emails to trick people into giving away sensitive information, like usernames, passwords, or bank details.</a:t>
            </a:r>
            <a:br>
              <a:rPr lang="en-US" sz="1600" b="0" i="0" dirty="0">
                <a:effectLst/>
                <a:latin typeface="D-DINExp"/>
              </a:rPr>
            </a:br>
            <a:endParaRPr lang="en-US" sz="1600" b="0" i="0" dirty="0">
              <a:effectLst/>
              <a:latin typeface="D-DINExp"/>
            </a:endParaRPr>
          </a:p>
          <a:p>
            <a:pPr>
              <a:lnSpc>
                <a:spcPct val="110000"/>
              </a:lnSpc>
              <a:spcAft>
                <a:spcPts val="800"/>
              </a:spcAft>
            </a:pPr>
            <a:r>
              <a:rPr lang="en-US" sz="1600" b="0" i="0" dirty="0">
                <a:effectLst/>
                <a:latin typeface="D-DINExp"/>
              </a:rPr>
              <a:t>These phishing emails usually look like they come from reputable organizations—such as banks or popular online services—and often contain urgent messages that encourage recipients to click on harmful links or download dangerous attachments.</a:t>
            </a:r>
          </a:p>
          <a:p>
            <a:pPr>
              <a:lnSpc>
                <a:spcPct val="110000"/>
              </a:lnSpc>
              <a:spcAft>
                <a:spcPts val="800"/>
              </a:spcAft>
            </a:pPr>
            <a:endParaRPr lang="en-US" sz="1600" dirty="0">
              <a:latin typeface="D-DINExp"/>
            </a:endParaRPr>
          </a:p>
          <a:p>
            <a:pPr>
              <a:lnSpc>
                <a:spcPct val="110000"/>
              </a:lnSpc>
              <a:spcAft>
                <a:spcPts val="800"/>
              </a:spcAft>
            </a:pPr>
            <a:r>
              <a:rPr lang="en-US" sz="1600" b="0" i="0" dirty="0">
                <a:effectLst/>
                <a:latin typeface="D-DINExp"/>
              </a:rPr>
              <a:t>Clicking on these links may lead to fake websites that look real, where users are misled into entering their personal information. </a:t>
            </a:r>
          </a:p>
          <a:p>
            <a:pPr>
              <a:lnSpc>
                <a:spcPct val="110000"/>
              </a:lnSpc>
              <a:spcAft>
                <a:spcPts val="800"/>
              </a:spcAft>
            </a:pPr>
            <a:endParaRPr lang="en-US" sz="1600" b="0" i="0" dirty="0">
              <a:effectLst/>
              <a:latin typeface="D-DINExp"/>
            </a:endParaRPr>
          </a:p>
          <a:p>
            <a:pPr>
              <a:lnSpc>
                <a:spcPct val="110000"/>
              </a:lnSpc>
              <a:spcAft>
                <a:spcPts val="800"/>
              </a:spcAft>
            </a:pPr>
            <a:r>
              <a:rPr lang="en-US" sz="1600" b="0" i="0" dirty="0">
                <a:effectLst/>
                <a:latin typeface="D-DINExp"/>
              </a:rPr>
              <a:t>Phishing attacks aim to steal this information for financial gain, identity theft, or unauthorized access to accounts. As phishing remains a common cybersecurity threat, individuals must stay alert and cautious with their email interactions. </a:t>
            </a:r>
            <a:br>
              <a:rPr lang="en-US" sz="1600" b="0" i="0" dirty="0">
                <a:solidFill>
                  <a:schemeClr val="tx2">
                    <a:alpha val="60000"/>
                  </a:schemeClr>
                </a:solidFill>
                <a:effectLst/>
                <a:latin typeface="D-DINExp"/>
              </a:rPr>
            </a:br>
            <a:endParaRPr lang="en-US" sz="1600" dirty="0">
              <a:solidFill>
                <a:schemeClr val="tx2">
                  <a:alpha val="60000"/>
                </a:schemeClr>
              </a:solidFill>
            </a:endParaRPr>
          </a:p>
        </p:txBody>
      </p:sp>
    </p:spTree>
    <p:extLst>
      <p:ext uri="{BB962C8B-B14F-4D97-AF65-F5344CB8AC3E}">
        <p14:creationId xmlns:p14="http://schemas.microsoft.com/office/powerpoint/2010/main" val="3771514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Spear Phishing: </a:t>
            </a:r>
          </a:p>
        </p:txBody>
      </p:sp>
    </p:spTree>
    <p:extLst>
      <p:ext uri="{BB962C8B-B14F-4D97-AF65-F5344CB8AC3E}">
        <p14:creationId xmlns:p14="http://schemas.microsoft.com/office/powerpoint/2010/main" val="3090621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39289" y="549276"/>
            <a:ext cx="4148458" cy="755913"/>
          </a:xfrm>
        </p:spPr>
        <p:txBody>
          <a:bodyPr vert="horz" wrap="square" lIns="0" tIns="0" rIns="0" bIns="0" rtlCol="0" anchor="b" anchorCtr="0">
            <a:normAutofit fontScale="90000"/>
          </a:bodyPr>
          <a:lstStyle/>
          <a:p>
            <a:pPr>
              <a:lnSpc>
                <a:spcPct val="100000"/>
              </a:lnSpc>
            </a:pPr>
            <a:r>
              <a:rPr lang="en-US" sz="4800" dirty="0"/>
              <a:t>Spear Phishing: </a:t>
            </a:r>
          </a:p>
        </p:txBody>
      </p:sp>
      <p:pic>
        <p:nvPicPr>
          <p:cNvPr id="7" name="Picture Placeholder 17">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2707" b="2707"/>
          <a:stretch/>
        </p:blipFill>
        <p:spPr>
          <a:xfrm>
            <a:off x="5907975" y="1335969"/>
            <a:ext cx="4425696" cy="4186061"/>
          </a:xfrm>
          <a:prstGeom prst="rect">
            <a:avLst/>
          </a:prstGeom>
          <a:ln>
            <a:noFill/>
          </a:ln>
          <a:effectLst>
            <a:softEdge rad="112500"/>
          </a:effectLst>
        </p:spPr>
      </p:pic>
      <p:sp>
        <p:nvSpPr>
          <p:cNvPr id="5" name="TextBox 4">
            <a:extLst>
              <a:ext uri="{FF2B5EF4-FFF2-40B4-BE49-F238E27FC236}">
                <a16:creationId xmlns:a16="http://schemas.microsoft.com/office/drawing/2014/main" id="{1B51621B-2CB1-7B39-1121-FC7755DB26E7}"/>
              </a:ext>
            </a:extLst>
          </p:cNvPr>
          <p:cNvSpPr txBox="1"/>
          <p:nvPr/>
        </p:nvSpPr>
        <p:spPr>
          <a:xfrm>
            <a:off x="539289" y="1558535"/>
            <a:ext cx="4931570" cy="4750189"/>
          </a:xfrm>
          <a:prstGeom prst="rect">
            <a:avLst/>
          </a:prstGeom>
        </p:spPr>
        <p:txBody>
          <a:bodyPr vert="horz" wrap="square" lIns="0" tIns="0" rIns="0" bIns="0" rtlCol="0" anchor="t">
            <a:normAutofit fontScale="92500" lnSpcReduction="10000"/>
          </a:bodyPr>
          <a:lstStyle/>
          <a:p>
            <a:pPr>
              <a:lnSpc>
                <a:spcPct val="110000"/>
              </a:lnSpc>
              <a:spcAft>
                <a:spcPts val="800"/>
              </a:spcAft>
            </a:pPr>
            <a:r>
              <a:rPr lang="en-US" sz="1500" b="0" i="0" dirty="0">
                <a:effectLst/>
                <a:latin typeface="D-DINExp"/>
              </a:rPr>
              <a:t>Spear phishing is a targeted type of phishing where attackers send deceptive emails aimed at a specific person or organization, making them seem more believable.</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Unlike regular phishing, which reaches a wide audience, spear phishing involves detailed research to find personal information about the victim, such as their name, job role, and connections.</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Attackers often impersonate someone familiar, like a coworker or business partner, to craft a convincing message.</a:t>
            </a:r>
          </a:p>
          <a:p>
            <a:pPr>
              <a:lnSpc>
                <a:spcPct val="110000"/>
              </a:lnSpc>
              <a:spcAft>
                <a:spcPts val="800"/>
              </a:spcAft>
            </a:pPr>
            <a:endParaRPr lang="en-US" sz="1500" b="0" i="0" dirty="0">
              <a:effectLst/>
              <a:latin typeface="D-DINExp"/>
            </a:endParaRPr>
          </a:p>
          <a:p>
            <a:pPr>
              <a:lnSpc>
                <a:spcPct val="110000"/>
              </a:lnSpc>
              <a:spcAft>
                <a:spcPts val="800"/>
              </a:spcAft>
            </a:pPr>
            <a:r>
              <a:rPr lang="en-US" sz="1500" dirty="0">
                <a:latin typeface="D-DINExp"/>
              </a:rPr>
              <a:t>T</a:t>
            </a:r>
            <a:r>
              <a:rPr lang="en-US" sz="1500" b="0" i="0" dirty="0">
                <a:effectLst/>
                <a:latin typeface="D-DINExp"/>
              </a:rPr>
              <a:t>heir goal is to trick the recipient into revealing sensitive information, such as passwords or financial details, or to install harmful software on their devices.</a:t>
            </a:r>
          </a:p>
          <a:p>
            <a:pPr>
              <a:lnSpc>
                <a:spcPct val="110000"/>
              </a:lnSpc>
              <a:spcAft>
                <a:spcPts val="800"/>
              </a:spcAft>
            </a:pPr>
            <a:endParaRPr lang="en-US" sz="1500" b="0" i="0" dirty="0">
              <a:effectLst/>
              <a:latin typeface="D-DINExp"/>
            </a:endParaRPr>
          </a:p>
          <a:p>
            <a:pPr>
              <a:lnSpc>
                <a:spcPct val="110000"/>
              </a:lnSpc>
              <a:spcAft>
                <a:spcPts val="800"/>
              </a:spcAft>
            </a:pPr>
            <a:r>
              <a:rPr lang="en-US" sz="1500" b="0" i="0" dirty="0">
                <a:effectLst/>
                <a:latin typeface="D-DINExp"/>
              </a:rPr>
              <a:t>Due to its personalized approach, spear phishing is often more successful than typical phishing attacks and poses a significant risk to both individuals and organizations</a:t>
            </a:r>
            <a:r>
              <a:rPr lang="en-US" sz="1600" b="0" i="0" dirty="0">
                <a:effectLst/>
                <a:latin typeface="D-DINExp"/>
              </a:rPr>
              <a:t>.</a:t>
            </a:r>
            <a:endParaRPr lang="en-US" sz="1600" dirty="0">
              <a:solidFill>
                <a:schemeClr val="tx2">
                  <a:alpha val="60000"/>
                </a:schemeClr>
              </a:solidFill>
            </a:endParaRPr>
          </a:p>
        </p:txBody>
      </p:sp>
    </p:spTree>
    <p:extLst>
      <p:ext uri="{BB962C8B-B14F-4D97-AF65-F5344CB8AC3E}">
        <p14:creationId xmlns:p14="http://schemas.microsoft.com/office/powerpoint/2010/main" val="2842200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sz="6000" dirty="0"/>
              <a:t>Whaling phishing</a:t>
            </a:r>
          </a:p>
        </p:txBody>
      </p:sp>
    </p:spTree>
    <p:extLst>
      <p:ext uri="{BB962C8B-B14F-4D97-AF65-F5344CB8AC3E}">
        <p14:creationId xmlns:p14="http://schemas.microsoft.com/office/powerpoint/2010/main" val="4104385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TM04033921[[fn=Damask]]</Template>
  <TotalTime>213</TotalTime>
  <Words>846</Words>
  <Application>Microsoft Office PowerPoint</Application>
  <PresentationFormat>Widescreen</PresentationFormat>
  <Paragraphs>58</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D-DINExp</vt:lpstr>
      <vt:lpstr>Rockwell</vt:lpstr>
      <vt:lpstr>Damask</vt:lpstr>
      <vt:lpstr>Phishing Awareness Training </vt:lpstr>
      <vt:lpstr>Introduction</vt:lpstr>
      <vt:lpstr>Explaination:</vt:lpstr>
      <vt:lpstr>Phishing Techniques:</vt:lpstr>
      <vt:lpstr>Email phishing</vt:lpstr>
      <vt:lpstr>Email phishing:</vt:lpstr>
      <vt:lpstr>Spear Phishing: </vt:lpstr>
      <vt:lpstr>Spear Phishing: </vt:lpstr>
      <vt:lpstr>Whaling phishing</vt:lpstr>
      <vt:lpstr>Whaling phishing:</vt:lpstr>
      <vt:lpstr>How to Prevent Whaling?</vt:lpstr>
      <vt:lpstr>How to Prevent Whaling?</vt:lpstr>
      <vt:lpstr>How to Prevent Phishing?</vt:lpstr>
      <vt:lpstr>How to Prevent Phishing?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 Anees Anees</dc:creator>
  <cp:lastModifiedBy>Marium Ali</cp:lastModifiedBy>
  <cp:revision>2</cp:revision>
  <dcterms:created xsi:type="dcterms:W3CDTF">2024-10-06T07:46:14Z</dcterms:created>
  <dcterms:modified xsi:type="dcterms:W3CDTF">2024-10-31T08:52:03Z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