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1"/>
  </p:normalViewPr>
  <p:slideViewPr>
    <p:cSldViewPr snapToGrid="0">
      <p:cViewPr varScale="1">
        <p:scale>
          <a:sx n="128" d="100"/>
          <a:sy n="128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17E9-4555-8C42-D8EE-29191EFE3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4F57-3DBC-C8E8-B465-00AF7F3AB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7A24-1BB8-B032-98F2-AD8ADBB3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8474-C7A1-1436-71DD-F8722C3C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278D-84F5-E46B-C973-F2149C24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2A3A-D501-AC32-0258-F61D7986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0787F-4FD9-A27F-8E2B-EBB50206E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FBDF-29FF-6C2E-5E20-471228A9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C1E5-A4BA-9B4D-EF85-40D20F0F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E1B7-6AFB-7A75-2F44-5EB8F469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FA651-A79D-6B2C-D306-ACED36B01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E5009-A800-4680-B4EA-0F4B49E6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C25C-37F8-8CAE-4914-9F719172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0CF9-EAD9-72FE-E45A-1B2A70A5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F486-55FE-7FEC-8D4F-ABF8258B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67ED-EFAB-70FA-F351-28E6E2BE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E08A-E48F-C416-6010-5B19D67B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E264-3CF4-6AFE-5DAC-1B8B4192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889F-6FC0-3CA4-3059-6C4B5B46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FAF6-BB1D-BE2D-7741-3EB2993B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758D-149F-CE83-72DE-07D29F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20F8-85EF-D483-B9CE-61BBA821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279F-06A5-1181-B34C-4508841B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E0C6-9E66-72BA-7D55-A197C165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161B-4535-6733-1AD8-678593A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C98C-99E5-6B7D-EA45-4F535E93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28C5-90C8-CF74-F632-36BA0E2A9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4991-A9B8-40FF-C954-80AADF35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E3B3-BC31-FF47-5522-3B524B83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83A82-6703-23D2-9A4A-27DE2B8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2204-1F05-D4A2-CBB3-12CFA26C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E04C-9AD3-6A64-36EB-2C0C0E36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C968B-FD6A-EB2C-8C7D-DCCFC4C8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1F7C-EED9-117C-7877-540382ED4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2AB68-8E2E-2EE4-C2EC-4DDCEBF8A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1D8CC-C3CF-145E-4BF1-0160E10CC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46E1C-3778-2527-15E7-96B72B2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075ED-9B7F-76FC-10ED-3B0E8F22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10A2A-CA88-A320-2560-8E0A9DC0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2F9-ADF3-DCF5-4664-B4909D2B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A2D81-04F5-BDD8-2502-BE88A55E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90A9D-0BEC-FD5F-59DC-59A43516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B00E-F113-548E-17D1-E6CDEC75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605B3-7E79-AF16-D9DC-7FE56DF7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25ADF-B0B6-149F-BA83-2A63D8D4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A9ABD-C5E0-E83B-4100-DCFCFFF0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7AC9-9234-FD8A-E2E9-777E410A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D454-ED37-27ED-A076-79D6814A7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C74F4-54B2-F139-64FA-EB78504C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88045-A138-D8CC-9E20-A6859B71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1E866-5B3E-C1A9-E7E9-9D65489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1F1C3-535E-F5DE-6015-DFEA4258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09C1-6577-2006-CC3A-A57F5F72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E6739-4345-CDC6-EE25-6BAF03F3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FB98-43D5-4A25-335D-614DCD5F3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44C6-9E1B-DAA0-0571-B5B87A24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FA80-BB57-02E1-0DF5-D6456226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678F1-093A-8507-D0B0-9050C0A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4ED49-2045-99A2-DCB3-E1B382C8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08B91-B5F8-5444-63DA-BB058A96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E09A-92BE-0E14-B320-8FB144431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412B0-50CD-2C4C-A70E-4EA40F10990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C804-2A86-48BD-46DE-D36D8A9D4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67BA-9E08-FAB1-0D63-9013C068D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CECD-B98B-A772-E819-4242214DE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9E51F-AC98-59A8-CC9B-1B3631AB2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Marium Yousuf</a:t>
            </a:r>
          </a:p>
          <a:p>
            <a:r>
              <a:rPr lang="en-US" dirty="0"/>
              <a:t>FA25</a:t>
            </a:r>
          </a:p>
        </p:txBody>
      </p:sp>
    </p:spTree>
    <p:extLst>
      <p:ext uri="{BB962C8B-B14F-4D97-AF65-F5344CB8AC3E}">
        <p14:creationId xmlns:p14="http://schemas.microsoft.com/office/powerpoint/2010/main" val="407620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DC07-63BB-D370-736F-8AE279E3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NEURON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926A-8CB2-0C65-BC0A-4B230F6D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not getting output close to the ground truth</a:t>
            </a:r>
          </a:p>
          <a:p>
            <a:pPr lvl="1"/>
            <a:r>
              <a:rPr lang="en-US" dirty="0"/>
              <a:t>Only tried tabular</a:t>
            </a:r>
          </a:p>
          <a:p>
            <a:r>
              <a:rPr lang="en-US" dirty="0"/>
              <a:t>Choice of parameters</a:t>
            </a:r>
          </a:p>
          <a:p>
            <a:pPr lvl="1"/>
            <a:r>
              <a:rPr lang="en-US" dirty="0"/>
              <a:t>T (trajectory length), K (number of trajectories), α (</a:t>
            </a:r>
            <a:r>
              <a:rPr lang="en-US" dirty="0" err="1"/>
              <a:t>nll</a:t>
            </a:r>
            <a:r>
              <a:rPr lang="en-US" dirty="0"/>
              <a:t> </a:t>
            </a:r>
            <a:r>
              <a:rPr lang="en-US" dirty="0" err="1"/>
              <a:t>coeff</a:t>
            </a:r>
            <a:r>
              <a:rPr lang="en-US" dirty="0"/>
              <a:t>)</a:t>
            </a:r>
          </a:p>
          <a:p>
            <a:r>
              <a:rPr lang="en-US" dirty="0"/>
              <a:t>Errors:</a:t>
            </a:r>
          </a:p>
          <a:p>
            <a:pPr lvl="1"/>
            <a:r>
              <a:rPr lang="en-US" dirty="0"/>
              <a:t>VL: long-range effects</a:t>
            </a:r>
          </a:p>
          <a:p>
            <a:pPr lvl="1"/>
            <a:r>
              <a:rPr lang="en-US" dirty="0"/>
              <a:t>NLL: short-term transitions</a:t>
            </a:r>
          </a:p>
          <a:p>
            <a:r>
              <a:rPr lang="en-US" dirty="0"/>
              <a:t>Frequency of paths observed in the data</a:t>
            </a:r>
          </a:p>
          <a:p>
            <a:r>
              <a:rPr lang="en-US" dirty="0"/>
              <a:t>Transition probability matrix </a:t>
            </a:r>
          </a:p>
          <a:p>
            <a:pPr lvl="1"/>
            <a:r>
              <a:rPr lang="en-US" dirty="0"/>
              <a:t>First column dominant</a:t>
            </a:r>
          </a:p>
          <a:p>
            <a:pPr lvl="1"/>
            <a:r>
              <a:rPr lang="en-US" dirty="0"/>
              <a:t>Transition matrix to influence matrix </a:t>
            </a:r>
          </a:p>
        </p:txBody>
      </p:sp>
    </p:spTree>
    <p:extLst>
      <p:ext uri="{BB962C8B-B14F-4D97-AF65-F5344CB8AC3E}">
        <p14:creationId xmlns:p14="http://schemas.microsoft.com/office/powerpoint/2010/main" val="236304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D80E-D5DF-F91E-9024-CDAEB4A0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observed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9399-CA8E-29F4-1242-25A392BA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of paths informative?</a:t>
            </a:r>
          </a:p>
          <a:p>
            <a:pPr lvl="1"/>
            <a:r>
              <a:rPr lang="en-US" dirty="0"/>
              <a:t>For example, in a DAG:</a:t>
            </a:r>
          </a:p>
          <a:p>
            <a:pPr lvl="2"/>
            <a:r>
              <a:rPr lang="en-US" dirty="0"/>
              <a:t>(1, 1, 0, 0, 0): 24,</a:t>
            </a:r>
          </a:p>
          <a:p>
            <a:pPr lvl="2"/>
            <a:r>
              <a:rPr lang="en-US" dirty="0"/>
              <a:t>(0, 1, 1, 0, 0): 12,</a:t>
            </a:r>
          </a:p>
          <a:p>
            <a:pPr lvl="2"/>
            <a:r>
              <a:rPr lang="en-US" dirty="0"/>
              <a:t>(1, 0, 0, 1, 0): 18,</a:t>
            </a:r>
          </a:p>
          <a:p>
            <a:pPr lvl="2"/>
            <a:r>
              <a:rPr lang="en-US" dirty="0"/>
              <a:t>Counts of these state indices should be high </a:t>
            </a:r>
          </a:p>
          <a:p>
            <a:pPr lvl="2"/>
            <a:r>
              <a:rPr lang="en-US" dirty="0"/>
              <a:t>2^(i-1), </a:t>
            </a:r>
            <a:r>
              <a:rPr lang="en-US" dirty="0" err="1"/>
              <a:t>i</a:t>
            </a:r>
            <a:r>
              <a:rPr lang="en-US" dirty="0"/>
              <a:t> \in {1, …, N} is also high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F66887-8D0F-2AD2-818B-66E31567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92" y="2101963"/>
            <a:ext cx="2081408" cy="210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5A4CAC-5063-7A69-AFAF-0F5AB0BF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12" y="4421302"/>
            <a:ext cx="2269981" cy="20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4180-D511-F09C-C545-87C5FE0F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probability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50E0-8D0F-1EA1-00B7-51F1BF92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457" cy="4351338"/>
          </a:xfrm>
        </p:spPr>
        <p:txBody>
          <a:bodyPr/>
          <a:lstStyle/>
          <a:p>
            <a:r>
              <a:rPr lang="en-US" dirty="0"/>
              <a:t>First column dominant </a:t>
            </a:r>
          </a:p>
          <a:p>
            <a:r>
              <a:rPr lang="en-US" dirty="0"/>
              <a:t>State (0, 0, 0, 0, 0): 0 is prevalent</a:t>
            </a:r>
          </a:p>
          <a:p>
            <a:pPr lvl="1"/>
            <a:r>
              <a:rPr lang="en-US" dirty="0"/>
              <a:t>Model learning it as the default next state</a:t>
            </a:r>
          </a:p>
          <a:p>
            <a:r>
              <a:rPr lang="en-US" dirty="0"/>
              <a:t>Is drop-first relevant here?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0D25EF-11FC-DB82-B470-1D6CB1F1C0D9}"/>
              </a:ext>
            </a:extLst>
          </p:cNvPr>
          <p:cNvGrpSpPr/>
          <p:nvPr/>
        </p:nvGrpSpPr>
        <p:grpSpPr>
          <a:xfrm>
            <a:off x="8041821" y="245823"/>
            <a:ext cx="3214007" cy="3183177"/>
            <a:chOff x="8041821" y="245823"/>
            <a:chExt cx="3214007" cy="3183177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BD6907C7-C8B1-591B-331B-BE38EC224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1821" y="245823"/>
              <a:ext cx="3214007" cy="318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D36AE2-7A70-EC18-714E-8F971B7B9E91}"/>
                </a:ext>
              </a:extLst>
            </p:cNvPr>
            <p:cNvSpPr txBox="1"/>
            <p:nvPr/>
          </p:nvSpPr>
          <p:spPr>
            <a:xfrm>
              <a:off x="9427029" y="2710543"/>
              <a:ext cx="1662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Contains cycle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4435C3-5F70-DF79-D0B3-D09F508AAD0E}"/>
              </a:ext>
            </a:extLst>
          </p:cNvPr>
          <p:cNvGrpSpPr/>
          <p:nvPr/>
        </p:nvGrpSpPr>
        <p:grpSpPr>
          <a:xfrm>
            <a:off x="8041821" y="3548302"/>
            <a:ext cx="3214007" cy="3183177"/>
            <a:chOff x="8041821" y="3548302"/>
            <a:chExt cx="3214007" cy="3183177"/>
          </a:xfrm>
        </p:grpSpPr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CFE13371-E77F-68DF-13D5-B9F89C813A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1821" y="3548302"/>
              <a:ext cx="3214007" cy="3183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5393F9-F6EF-479F-FBE8-051EF26D9F04}"/>
                </a:ext>
              </a:extLst>
            </p:cNvPr>
            <p:cNvSpPr txBox="1"/>
            <p:nvPr/>
          </p:nvSpPr>
          <p:spPr>
            <a:xfrm>
              <a:off x="9941144" y="6012645"/>
              <a:ext cx="63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37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84B0-071F-2555-125D-9B9375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3207-E8A2-CE72-021C-709DAD83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time: spike graph on N=3</a:t>
            </a:r>
          </a:p>
          <a:p>
            <a:r>
              <a:rPr lang="en-US" dirty="0"/>
              <a:t>Scalability profile </a:t>
            </a:r>
          </a:p>
          <a:p>
            <a:pPr lvl="1"/>
            <a:r>
              <a:rPr lang="en-US" dirty="0"/>
              <a:t>N=3 to N=10 (chain) and N=3 to N=9 (cycle)</a:t>
            </a:r>
          </a:p>
          <a:p>
            <a:pPr lvl="1"/>
            <a:r>
              <a:rPr lang="en-US" dirty="0"/>
              <a:t>N=3, 4, and 5 (multiple graphs)</a:t>
            </a:r>
          </a:p>
          <a:p>
            <a:r>
              <a:rPr lang="en-US" dirty="0"/>
              <a:t>Application to NEURON data</a:t>
            </a:r>
          </a:p>
        </p:txBody>
      </p:sp>
    </p:spTree>
    <p:extLst>
      <p:ext uri="{BB962C8B-B14F-4D97-AF65-F5344CB8AC3E}">
        <p14:creationId xmlns:p14="http://schemas.microsoft.com/office/powerpoint/2010/main" val="288476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93FA-E5D1-42FC-6FB6-FD95FD2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(Chain)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18577F-AA4E-35A2-4190-BE34870B9A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8" y="1825625"/>
            <a:ext cx="73069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0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FE4-8EA3-DB4E-3141-BA267396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(Chain)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91723-7ED2-45E5-0571-4EB77A9EF2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8" y="1825625"/>
            <a:ext cx="73069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4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9FEC-A118-9B38-701D-41D19926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(Cycle)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74B80C3-76CC-086B-75FF-0C8549631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8" y="1825625"/>
            <a:ext cx="73069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3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2381-C438-EDBF-ADBF-342E831B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(Cycle)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A5AE3EC2-116C-B47A-A63C-1683522CB4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8" y="1825625"/>
            <a:ext cx="73069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8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17F-DFD4-E31D-04DC-17F32820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(N=3)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774992-9DEE-9803-89C8-7AB5E1EED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450039"/>
              </p:ext>
            </p:extLst>
          </p:nvPr>
        </p:nvGraphicFramePr>
        <p:xfrm>
          <a:off x="1709796" y="1814726"/>
          <a:ext cx="8772408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6159">
                  <a:extLst>
                    <a:ext uri="{9D8B030D-6E8A-4147-A177-3AD203B41FA5}">
                      <a16:colId xmlns:a16="http://schemas.microsoft.com/office/drawing/2014/main" val="1747515525"/>
                    </a:ext>
                  </a:extLst>
                </a:gridCol>
                <a:gridCol w="2898284">
                  <a:extLst>
                    <a:ext uri="{9D8B030D-6E8A-4147-A177-3AD203B41FA5}">
                      <a16:colId xmlns:a16="http://schemas.microsoft.com/office/drawing/2014/main" val="3442537842"/>
                    </a:ext>
                  </a:extLst>
                </a:gridCol>
                <a:gridCol w="2487965">
                  <a:extLst>
                    <a:ext uri="{9D8B030D-6E8A-4147-A177-3AD203B41FA5}">
                      <a16:colId xmlns:a16="http://schemas.microsoft.com/office/drawing/2014/main" val="758026090"/>
                    </a:ext>
                  </a:extLst>
                </a:gridCol>
              </a:tblGrid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Graph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Runtime in s (tab/nn)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Error (tab/</a:t>
                      </a:r>
                      <a:r>
                        <a:rPr lang="en-US" sz="1800" kern="100" dirty="0" err="1">
                          <a:effectLst/>
                        </a:rPr>
                        <a:t>nn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022871190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Chain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14.5911 / 39.5192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0.3031 / 0.1523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998028662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Inward fork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13.0337 / 40.8725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0.3395 / 0.1439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23280306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Single edge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13.4979 / 42.6146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0.2687 / 0.1327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3825237544"/>
                  </a:ext>
                </a:extLst>
              </a:tr>
              <a:tr h="20130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Outward form T=20, K=1000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13.8945 / 41.9764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0.2827 / 0.0597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771685316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Empty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13.8677 / 42.0798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0.2211 / 0.0819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4178699036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DAG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13.5603 / 41.7291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0.3294 / 0.1785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154490357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13.7027 / 41.6537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2.0364 / 2.2047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578254315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 T=40, K=10K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12.7265 / 37.4910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1.1493 / 1.5794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605039692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 T=60, K=10K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12.3985 / 38.1734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1.1546 / 1.3173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673732046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 T=100, K=100K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13.3274 / 40.1913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1.2039 / 1.1157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30344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12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DAA05-76BB-43E3-2672-0780C11C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6B8F-82E4-9313-2356-716B101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(N=4)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C51F8CC-7B72-21C2-23EC-BE53AF1BB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10279"/>
              </p:ext>
            </p:extLst>
          </p:nvPr>
        </p:nvGraphicFramePr>
        <p:xfrm>
          <a:off x="1721005" y="1967688"/>
          <a:ext cx="8749989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9614">
                  <a:extLst>
                    <a:ext uri="{9D8B030D-6E8A-4147-A177-3AD203B41FA5}">
                      <a16:colId xmlns:a16="http://schemas.microsoft.com/office/drawing/2014/main" val="3668944813"/>
                    </a:ext>
                  </a:extLst>
                </a:gridCol>
                <a:gridCol w="2716210">
                  <a:extLst>
                    <a:ext uri="{9D8B030D-6E8A-4147-A177-3AD203B41FA5}">
                      <a16:colId xmlns:a16="http://schemas.microsoft.com/office/drawing/2014/main" val="3082911204"/>
                    </a:ext>
                  </a:extLst>
                </a:gridCol>
                <a:gridCol w="2644165">
                  <a:extLst>
                    <a:ext uri="{9D8B030D-6E8A-4147-A177-3AD203B41FA5}">
                      <a16:colId xmlns:a16="http://schemas.microsoft.com/office/drawing/2014/main" val="3249141603"/>
                    </a:ext>
                  </a:extLst>
                </a:gridCol>
              </a:tblGrid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Graph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Runtime in s (tab/nn)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Error (tab/</a:t>
                      </a:r>
                      <a:r>
                        <a:rPr lang="en-US" sz="1800" kern="100" dirty="0" err="1">
                          <a:effectLst/>
                        </a:rPr>
                        <a:t>nn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3647506583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Chain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15.0796 / 44.0042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1.2197 / 0.8074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2169958684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Inward fork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14.3675 / 43.6284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1.2883 / 0.3793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613127075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Single edge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14.1792 / 43.1564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0.7299 / 0.1775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2275834854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Outward fork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14.4912 / 43.3753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0.5895 / 0.2184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2115601238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Empty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14.5122 / 41.9608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0.5301 / 0.1210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2753549307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DAG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13.6298 / 41.1224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1.1491 / 0.7875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3604645069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Cycle T=60, K=10K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14.5563 / 44.1851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2.3419 / 2.1324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3641266590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Cycle+chord</a:t>
                      </a:r>
                      <a:r>
                        <a:rPr lang="en-US" sz="1800" kern="100" dirty="0">
                          <a:effectLst/>
                        </a:rPr>
                        <a:t> α=10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13.7148 / 41.1705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2.5925 / 2.1212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301692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2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A961E-7451-5487-3489-C6151341B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3703-EE26-1222-C9F5-1BB350A1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(N=5)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D44B39-B1AA-BF44-2F96-5FEC13210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324822"/>
              </p:ext>
            </p:extLst>
          </p:nvPr>
        </p:nvGraphicFramePr>
        <p:xfrm>
          <a:off x="1599550" y="1866051"/>
          <a:ext cx="8992900" cy="2493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6992">
                  <a:extLst>
                    <a:ext uri="{9D8B030D-6E8A-4147-A177-3AD203B41FA5}">
                      <a16:colId xmlns:a16="http://schemas.microsoft.com/office/drawing/2014/main" val="1093384452"/>
                    </a:ext>
                  </a:extLst>
                </a:gridCol>
                <a:gridCol w="2997954">
                  <a:extLst>
                    <a:ext uri="{9D8B030D-6E8A-4147-A177-3AD203B41FA5}">
                      <a16:colId xmlns:a16="http://schemas.microsoft.com/office/drawing/2014/main" val="4273098006"/>
                    </a:ext>
                  </a:extLst>
                </a:gridCol>
                <a:gridCol w="2997954">
                  <a:extLst>
                    <a:ext uri="{9D8B030D-6E8A-4147-A177-3AD203B41FA5}">
                      <a16:colId xmlns:a16="http://schemas.microsoft.com/office/drawing/2014/main" val="3306800431"/>
                    </a:ext>
                  </a:extLst>
                </a:gridCol>
              </a:tblGrid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Graph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Runtime in s (tab/nn)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Error (tab/</a:t>
                      </a:r>
                      <a:r>
                        <a:rPr lang="en-US" sz="1800" kern="100" dirty="0" err="1">
                          <a:effectLst/>
                        </a:rPr>
                        <a:t>nn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3936327589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Chain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14.2143 / 41.0399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2.7347 / 1.7248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2673582759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Empty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13.4176 / 41.3769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1.3170 / 0.2188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3695886288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Cycle T=60, K=10K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13.8833 / 44.1778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3.5173 / 3.1297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1239780620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Cycle+chord T=60, K=10K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14.9570 / 43.2242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4.5665 / 3.4765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458085313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Cycle+chord</a:t>
                      </a:r>
                      <a:r>
                        <a:rPr lang="en-US" sz="1800" kern="100" dirty="0">
                          <a:effectLst/>
                        </a:rPr>
                        <a:t> α=10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13.4370 / 40.7904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4.5722 / 3.0948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3670551263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Cycle+2chords α=10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13.5383 / 42.3660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4.9336 / 3.2946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220517873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Cycle+IF+Chain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14.3309 / 43.2873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2.8437 / 2.3743	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3797663055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Two cycles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14.2317 / 43.5965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4.3631 / 3.3442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413805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5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679</Words>
  <Application>Microsoft Macintosh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Updates</vt:lpstr>
      <vt:lpstr>Agenda</vt:lpstr>
      <vt:lpstr>Runtime (Chain)</vt:lpstr>
      <vt:lpstr>Error (Chain)</vt:lpstr>
      <vt:lpstr>Runtime (Cycle)</vt:lpstr>
      <vt:lpstr>Error (Cycle)</vt:lpstr>
      <vt:lpstr>Other graphs (N=3)</vt:lpstr>
      <vt:lpstr>Other graphs (N=4)</vt:lpstr>
      <vt:lpstr>Other graphs (N=5)</vt:lpstr>
      <vt:lpstr>Application to NEURON data</vt:lpstr>
      <vt:lpstr>Frequency of observed paths</vt:lpstr>
      <vt:lpstr>Transition probability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Yousuf, Marium - (myousuf)</dc:creator>
  <cp:lastModifiedBy>Yousuf, Marium - (myousuf)</cp:lastModifiedBy>
  <cp:revision>14</cp:revision>
  <dcterms:created xsi:type="dcterms:W3CDTF">2025-09-03T17:48:25Z</dcterms:created>
  <dcterms:modified xsi:type="dcterms:W3CDTF">2025-09-10T19:59:21Z</dcterms:modified>
</cp:coreProperties>
</file>