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2" r:id="rId9"/>
    <p:sldId id="287" r:id="rId10"/>
    <p:sldId id="266" r:id="rId11"/>
    <p:sldId id="268" r:id="rId12"/>
    <p:sldId id="272" r:id="rId13"/>
    <p:sldId id="269" r:id="rId14"/>
    <p:sldId id="277" r:id="rId15"/>
    <p:sldId id="278" r:id="rId16"/>
    <p:sldId id="270" r:id="rId17"/>
    <p:sldId id="279" r:id="rId18"/>
    <p:sldId id="280" r:id="rId19"/>
    <p:sldId id="282" r:id="rId20"/>
    <p:sldId id="271" r:id="rId21"/>
    <p:sldId id="283" r:id="rId22"/>
    <p:sldId id="273" r:id="rId23"/>
    <p:sldId id="284" r:id="rId24"/>
    <p:sldId id="274" r:id="rId25"/>
    <p:sldId id="285" r:id="rId26"/>
    <p:sldId id="275" r:id="rId27"/>
    <p:sldId id="281" r:id="rId28"/>
    <p:sldId id="276" r:id="rId29"/>
    <p:sldId id="286" r:id="rId30"/>
    <p:sldId id="289" r:id="rId31"/>
    <p:sldId id="290" r:id="rId32"/>
    <p:sldId id="294" r:id="rId33"/>
    <p:sldId id="295" r:id="rId34"/>
    <p:sldId id="293" r:id="rId35"/>
    <p:sldId id="291" r:id="rId36"/>
    <p:sldId id="292" r:id="rId37"/>
    <p:sldId id="28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什么是驱动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23BA-9F1A-40BB-9951-637B3023EF99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C32A-AC83-41DA-8276-072CF39ED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什么是驱动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E941B-1CAB-4536-B1F0-15E6B8D88D40}" type="datetimeFigureOut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EAEC-4ABA-4A85-9B3B-A05441E15C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EAEC-4ABA-4A85-9B3B-A05441E15CA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什么是驱动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EAEC-4ABA-4A85-9B3B-A05441E15CA5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什么是驱动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EAEC-4ABA-4A85-9B3B-A05441E15CA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什么是驱动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BEAEC-4ABA-4A85-9B3B-A05441E15CA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什么是驱动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35A-50C5-4AA2-83DE-C49C593B4C55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E311-EECF-48B9-98B0-13AFE61DEC79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1194-2466-4D09-8060-F55B25717F9C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E3E3-6CAF-4582-AB44-ECCA43AF6B7C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E2A9-AC1F-4D85-87DB-4C185CAA2868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71D1-7D56-491C-AAFD-EDDC8DE3B32D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FCC-4AA0-4692-B3D9-D5A66AF7FFAA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F100-3429-4844-B262-BB4822B8D61D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16D2-C58C-4CDB-B89D-6585FF10FDCD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0C92-04C2-4319-9C69-0389442CAFB3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3EC6-1C23-4365-95D7-454ECBBB32D7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B965-8E78-4174-87BF-CC15E43D5679}" type="datetime1">
              <a:rPr lang="zh-CN" altLang="en-US" smtClean="0"/>
              <a:pPr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FFE0-CE57-49EA-9B0D-1DECB6963E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安卓驱动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邹武滨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29600" cy="342902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输入：原理图，外设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specification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，设备开发板，调试工具（包含高通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case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），软件开发环境，可能还需要外设开发板。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过程：结合调试方法，编写驱动代码。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输出：代码上库，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wiki</a:t>
            </a:r>
            <a:r>
              <a:rPr lang="zh-CN" altLang="en-US" sz="2800" dirty="0" smtClean="0">
                <a:latin typeface="+mj-ea"/>
                <a:ea typeface="+mj-ea"/>
              </a:rPr>
              <a:t>知识上库，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bugzilla</a:t>
            </a:r>
            <a:r>
              <a:rPr lang="zh-CN" altLang="en-US" sz="2800" dirty="0" smtClean="0">
                <a:latin typeface="+mj-ea"/>
                <a:ea typeface="+mj-ea"/>
              </a:rPr>
              <a:t>自测结果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29600" cy="38576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之前有提到，驱动第一任务是上电，使操作系统能识别到设备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这需要参考主板电路原理图和具体设备的产品规格说明书，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specification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，简称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spec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文档。这里会提到设备每个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pin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脚或者触点的连接作用。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然后硬件上正确连接，接下来，才是软件驱动部分。与基带同事要多沟通，外设的状态并不是一直都适合正常调试。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29600" cy="135732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以充电为例，类似于人类的体循环和肺循环，充电芯片，就是设备的肺，将新鲜的电能灌进电池这个心脏，再通过体循环传给所有的器件。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71472" y="2285992"/>
            <a:ext cx="8229600" cy="142875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先看原理图，了解开发项目的产品，以及外设与其他部分的连接关系。可以完成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dts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总线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相关的配置，包含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pin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脚的配置，供电的配置。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00034" y="1357299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驱动，根本上是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驱动程序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与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总线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及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外设本身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的交互，因此驱动程序的实质就是交互的描述。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786190"/>
            <a:ext cx="57054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357166"/>
            <a:ext cx="8858280" cy="598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42910" y="4572008"/>
            <a:ext cx="3286148" cy="8572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357694"/>
            <a:ext cx="495649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714620"/>
            <a:ext cx="457073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428736"/>
            <a:ext cx="66953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29600" cy="78581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再看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spec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，了解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外设本身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的属性。完成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dts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中其他属性的配置。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357430"/>
            <a:ext cx="64960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28604"/>
            <a:ext cx="474345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928670"/>
            <a:ext cx="712458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133474"/>
            <a:ext cx="7119173" cy="48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什么是驱动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algn="l"/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驱动怎么学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29600" cy="150019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此外，还可以参考目录下的说明。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 sz="1800"/>
            </a:pP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/kernel/Documentation/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devicetree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/bindings</a:t>
            </a:r>
          </a:p>
          <a:p>
            <a:pPr marL="342900" lvl="0" indent="-342900">
              <a:spcBef>
                <a:spcPct val="20000"/>
              </a:spcBef>
              <a:defRPr sz="1800"/>
            </a:pP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power/ smb1360-charger-fg.txt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itchFamily="34" charset="-128"/>
              <a:ea typeface="MS PGothic" pitchFamily="34" charset="-128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071810"/>
            <a:ext cx="7648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1472" y="612844"/>
            <a:ext cx="79296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Required Properties: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 compatible:		Must be "qcom,smb1360-charger-fg"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reg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:			The device 7-bit I2C address.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Optional Properties: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 interrupts		This indicates the IRQ number of the GPIO connected to the STAT pin.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pinctrl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-names:	The state name of the pin configuration. Only support: "default".</a:t>
            </a:r>
          </a:p>
          <a:p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- pinctrl-0:		The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phandle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 of the pin configuration node in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pinctrl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 for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smb_int_pin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. For details of 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pinctrl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 properties, please refer to: "Documentation/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devicetree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/bindings/</a:t>
            </a:r>
            <a:r>
              <a:rPr lang="en-US" altLang="zh-CN" sz="2400" dirty="0" err="1" smtClean="0">
                <a:latin typeface="MS PGothic" pitchFamily="34" charset="-128"/>
                <a:ea typeface="MS PGothic" pitchFamily="34" charset="-128"/>
              </a:rPr>
              <a:t>pinctrl</a:t>
            </a:r>
            <a:r>
              <a:rPr lang="en-US" altLang="zh-CN" sz="2400" dirty="0" smtClean="0">
                <a:latin typeface="MS PGothic" pitchFamily="34" charset="-128"/>
                <a:ea typeface="MS PGothic" pitchFamily="34" charset="-128"/>
              </a:rPr>
              <a:t>/pinctrl-bindings.txt"</a:t>
            </a:r>
            <a:endParaRPr lang="zh-CN" altLang="en-US" sz="2400" dirty="0"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5" name="Shape 191"/>
          <p:cNvSpPr txBox="1">
            <a:spLocks/>
          </p:cNvSpPr>
          <p:nvPr/>
        </p:nvSpPr>
        <p:spPr>
          <a:xfrm>
            <a:off x="500034" y="1357299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驱动，根本上是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驱动程序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与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总线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及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外设本身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的交互，因此驱动程序的实质就是交互的描述。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00034" y="2357430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编写具体的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驱动程序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，先了解驱动的通用特性。比如外设需要先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probe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才能运行自己，必须要配置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dts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的解析，才能识别与其他器件的关联。如果设备设计到休眠，那么还要配置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PM(power manager)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接口，结束的时候还要有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free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函数收尾。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635915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1472" y="1214422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解析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dts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的时候，就需要了解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总线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的特性了，不同总线的连线数量要求不一样，比如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I2C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需要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clock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data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两根线，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gpio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只需要一根线。而一个外设，可能使用不止一种总线，往往是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I2C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传输普通数据，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gpio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传输中断事件。总线的特性，决定了后面实现设备功能的交互代码的具体编写。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 sz="1800"/>
            </a:pPr>
            <a:r>
              <a:rPr lang="zh-CN" altLang="en-US" sz="2800" dirty="0" smtClean="0">
                <a:latin typeface="+mj-ea"/>
                <a:ea typeface="+mj-ea"/>
              </a:rPr>
              <a:t>总线的学习这里就不讨论了。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810122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1472" y="1214422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lang="zh-CN" altLang="en-US" sz="2800" dirty="0" smtClean="0">
                <a:latin typeface="+mj-ea"/>
                <a:ea typeface="+mj-ea"/>
              </a:rPr>
              <a:t>再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了解外设本身。类似于显卡有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GPU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以及显存，其实大部分外设都自己具有一定的处理能力，并且有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寄存器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存储一些数据，作为某些功能的专用数据。不过寄存器和显存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内存不是一个级别的存储，只是有一些相似。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通过查看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spec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可以了解外设的具体功能，比如控制充电功能开关，充电电流大小，设置充电时的电压等等。编写完相关的代码，基本上就大功告成了。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64558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6" name="Shape 191"/>
          <p:cNvSpPr txBox="1">
            <a:spLocks/>
          </p:cNvSpPr>
          <p:nvPr/>
        </p:nvSpPr>
        <p:spPr>
          <a:xfrm>
            <a:off x="571472" y="1214422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最后，还需要根据外设的具体功能，进行测试。比如充电曲线，充电电流上限等等。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lang="zh-CN" altLang="en-US" sz="2800" dirty="0" smtClean="0">
                <a:latin typeface="+mj-ea"/>
                <a:ea typeface="+mj-ea"/>
              </a:rPr>
              <a:t>一般的测试方法就是使用高级万用表挂机测试；通过串口工具循环打印电池信息。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容易遇到问题的地方是，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USB</a:t>
            </a:r>
            <a:r>
              <a:rPr lang="zh-CN" altLang="en-US" sz="2800" dirty="0" smtClean="0">
                <a:latin typeface="+mj-ea"/>
                <a:ea typeface="+mj-ea"/>
              </a:rPr>
              <a:t>线本身的压降会影响性能，还有就是需要基带同事配合检查原理图是否正确（有的电阻贴与不贴效果不一样），总线是否工作正常（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I2C</a:t>
            </a:r>
            <a:r>
              <a:rPr lang="zh-CN" altLang="en-US" sz="2800" dirty="0" smtClean="0">
                <a:latin typeface="+mj-ea"/>
                <a:ea typeface="+mj-ea"/>
              </a:rPr>
              <a:t>过长）。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071546"/>
            <a:ext cx="73533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什么是驱动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+mj-ea"/>
                <a:ea typeface="+mj-ea"/>
              </a:rPr>
              <a:t>驱动程序是硬件厂商根据操作系统编写的配置文件，是添加到操作系统中的一小块代码，其中包含有关硬件设备的信息。当你安装新硬件时，驱动程序是一项不可或缺的元件。可以说没有驱动程序，计算机中的硬件就无法工作。有了驱动程序中的这些信息，计算机就可以与硬件进行通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6500858" cy="639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2" y="3000372"/>
            <a:ext cx="895476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97755"/>
            <a:ext cx="3357585" cy="3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428604"/>
            <a:ext cx="89297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7" y="1000108"/>
            <a:ext cx="885831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985" y="1214422"/>
            <a:ext cx="870817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4414" y="1785926"/>
            <a:ext cx="69294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cat sys/class/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power_supply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/battery/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uevent</a:t>
            </a:r>
            <a:endParaRPr lang="en-US" altLang="zh-CN" sz="2800" dirty="0" smtClean="0">
              <a:latin typeface="MS PGothic" pitchFamily="34" charset="-128"/>
              <a:ea typeface="MS PGothic" pitchFamily="34" charset="-128"/>
            </a:endParaRPr>
          </a:p>
          <a:p>
            <a:endParaRPr lang="en-US" altLang="zh-CN" sz="28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cd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 /sys/kernel/debug/smb1360</a:t>
            </a:r>
          </a:p>
          <a:p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cat 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status_registers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 </a:t>
            </a:r>
          </a:p>
          <a:p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cat 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cmd_registers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 </a:t>
            </a:r>
          </a:p>
          <a:p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cat </a:t>
            </a:r>
            <a:r>
              <a:rPr lang="en-US" altLang="zh-CN" sz="2800" dirty="0" err="1" smtClean="0">
                <a:latin typeface="MS PGothic" pitchFamily="34" charset="-128"/>
                <a:ea typeface="MS PGothic" pitchFamily="34" charset="-128"/>
              </a:rPr>
              <a:t>config_registers</a:t>
            </a:r>
            <a:endParaRPr lang="en-US" altLang="zh-CN" sz="2800" dirty="0" smtClean="0">
              <a:latin typeface="MS PGothic" pitchFamily="34" charset="-128"/>
              <a:ea typeface="MS PGothic" pitchFamily="34" charset="-128"/>
            </a:endParaRPr>
          </a:p>
          <a:p>
            <a:endParaRPr lang="en-US" altLang="zh-CN" sz="2800" dirty="0" smtClean="0">
              <a:latin typeface="MS PGothic" pitchFamily="34" charset="-128"/>
              <a:ea typeface="MS PGothic" pitchFamily="34" charset="-128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串口</a:t>
            </a:r>
            <a:r>
              <a:rPr lang="en-US" altLang="zh-CN" sz="2800" dirty="0" smtClean="0">
                <a:latin typeface="MS PGothic" pitchFamily="34" charset="-128"/>
                <a:ea typeface="MS PGothic" pitchFamily="34" charset="-128"/>
              </a:rPr>
              <a:t>log</a:t>
            </a:r>
            <a:endParaRPr lang="zh-CN" altLang="en-US" sz="2800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  <a:cs typeface="+mj-cs"/>
              </a:rPr>
              <a:t>调试方法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928670"/>
            <a:ext cx="73272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95434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4" name="Shape 191"/>
          <p:cNvSpPr txBox="1">
            <a:spLocks/>
          </p:cNvSpPr>
          <p:nvPr/>
        </p:nvSpPr>
        <p:spPr>
          <a:xfrm>
            <a:off x="428596" y="2143116"/>
            <a:ext cx="8286808" cy="100013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 sz="1800"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itchFamily="34" charset="-128"/>
                <a:ea typeface="MS PGothic" pitchFamily="34" charset="-128"/>
              </a:rPr>
              <a:t>The End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itchFamily="34" charset="-128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1670" y="928670"/>
            <a:ext cx="4786346" cy="485778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椭圆 6"/>
          <p:cNvSpPr/>
          <p:nvPr/>
        </p:nvSpPr>
        <p:spPr>
          <a:xfrm>
            <a:off x="2928926" y="3571876"/>
            <a:ext cx="335758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785794"/>
            <a:ext cx="4781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785926"/>
            <a:ext cx="6091022" cy="452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标注 8"/>
          <p:cNvSpPr/>
          <p:nvPr/>
        </p:nvSpPr>
        <p:spPr>
          <a:xfrm>
            <a:off x="1357290" y="5429264"/>
            <a:ext cx="642942" cy="408620"/>
          </a:xfrm>
          <a:prstGeom prst="wedgeRoundRectCallout">
            <a:avLst>
              <a:gd name="adj1" fmla="val 114551"/>
              <a:gd name="adj2" fmla="val -77499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行楷" pitchFamily="2" charset="-122"/>
                <a:ea typeface="华文行楷" pitchFamily="2" charset="-122"/>
                <a:cs typeface="Calibri"/>
                <a:sym typeface="Calibri"/>
              </a:rPr>
              <a:t>电源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行楷" pitchFamily="2" charset="-122"/>
              <a:ea typeface="华文行楷" pitchFamily="2" charset="-122"/>
              <a:cs typeface="Calibri"/>
              <a:sym typeface="Calibri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285852" y="2500306"/>
            <a:ext cx="642942" cy="408620"/>
          </a:xfrm>
          <a:prstGeom prst="wedgeRoundRectCallout">
            <a:avLst>
              <a:gd name="adj1" fmla="val 197969"/>
              <a:gd name="adj2" fmla="val 103245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S PGothic" pitchFamily="34" charset="-128"/>
                <a:ea typeface="MS PGothic" pitchFamily="34" charset="-128"/>
                <a:sym typeface="Calibri"/>
              </a:rPr>
              <a:t>CPU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S PGothic" pitchFamily="34" charset="-128"/>
              <a:ea typeface="MS PGothic" pitchFamily="34" charset="-128"/>
              <a:sym typeface="Calibri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429388" y="5429264"/>
            <a:ext cx="642942" cy="408620"/>
          </a:xfrm>
          <a:prstGeom prst="wedgeRoundRectCallout">
            <a:avLst>
              <a:gd name="adj1" fmla="val -272455"/>
              <a:gd name="adj2" fmla="val -86106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行楷" pitchFamily="2" charset="-122"/>
                <a:ea typeface="华文行楷" pitchFamily="2" charset="-122"/>
                <a:cs typeface="Calibri"/>
                <a:sym typeface="Calibri"/>
              </a:rPr>
              <a:t>硬盘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行楷" pitchFamily="2" charset="-122"/>
              <a:ea typeface="华文行楷" pitchFamily="2" charset="-122"/>
              <a:cs typeface="Calibri"/>
              <a:sym typeface="Calibri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7620" y="5500702"/>
            <a:ext cx="857256" cy="408620"/>
          </a:xfrm>
          <a:prstGeom prst="wedgeRoundRectCallout">
            <a:avLst>
              <a:gd name="adj1" fmla="val -54762"/>
              <a:gd name="adj2" fmla="val -138729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行楷" pitchFamily="2" charset="-122"/>
                <a:ea typeface="华文行楷" pitchFamily="2" charset="-122"/>
                <a:cs typeface="Calibri"/>
                <a:sym typeface="Calibri"/>
              </a:rPr>
              <a:t>数据线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行楷" pitchFamily="2" charset="-122"/>
              <a:ea typeface="华文行楷" pitchFamily="2" charset="-122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图片 24" descr="J1CE81~]CYM)[)RB332~C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1" y="1000108"/>
            <a:ext cx="690346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8662" y="785794"/>
            <a:ext cx="178595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外设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9322" y="785794"/>
            <a:ext cx="1214446" cy="642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MS PGothic" pitchFamily="34" charset="-128"/>
                <a:ea typeface="MS PGothic" pitchFamily="34" charset="-128"/>
              </a:rPr>
              <a:t>PMIC</a:t>
            </a:r>
            <a:endParaRPr lang="zh-CN" altLang="en-US" sz="3200" b="1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6248" y="2928934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S PGothic" pitchFamily="34" charset="-128"/>
                <a:ea typeface="MS PGothic" pitchFamily="34" charset="-128"/>
              </a:rPr>
              <a:t>CPU</a:t>
            </a:r>
            <a:endParaRPr lang="zh-CN" altLang="en-US" dirty="0">
              <a:latin typeface="MS PGothic" pitchFamily="34" charset="-128"/>
              <a:ea typeface="MS PGothic" pitchFamily="34" charset="-128"/>
            </a:endParaRPr>
          </a:p>
        </p:txBody>
      </p:sp>
      <p:cxnSp>
        <p:nvCxnSpPr>
          <p:cNvPr id="8" name="形状 7"/>
          <p:cNvCxnSpPr>
            <a:stCxn id="4" idx="2"/>
            <a:endCxn id="6" idx="1"/>
          </p:cNvCxnSpPr>
          <p:nvPr/>
        </p:nvCxnSpPr>
        <p:spPr>
          <a:xfrm rot="16200000" flipH="1">
            <a:off x="2393141" y="1357297"/>
            <a:ext cx="1321603" cy="246461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形标注 8"/>
          <p:cNvSpPr/>
          <p:nvPr/>
        </p:nvSpPr>
        <p:spPr>
          <a:xfrm>
            <a:off x="2500298" y="2000240"/>
            <a:ext cx="1785950" cy="1000132"/>
          </a:xfrm>
          <a:prstGeom prst="wedgeEllipseCallout">
            <a:avLst>
              <a:gd name="adj1" fmla="val -90669"/>
              <a:gd name="adj2" fmla="val -1515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总线</a:t>
            </a:r>
            <a:endParaRPr lang="zh-CN" altLang="en-US" sz="3200" b="1" dirty="0"/>
          </a:p>
        </p:txBody>
      </p:sp>
      <p:cxnSp>
        <p:nvCxnSpPr>
          <p:cNvPr id="11" name="肘形连接符 10"/>
          <p:cNvCxnSpPr>
            <a:stCxn id="5" idx="1"/>
            <a:endCxn id="4" idx="3"/>
          </p:cNvCxnSpPr>
          <p:nvPr/>
        </p:nvCxnSpPr>
        <p:spPr>
          <a:xfrm rot="10800000" flipV="1">
            <a:off x="2714612" y="1107264"/>
            <a:ext cx="3214710" cy="250033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标注 14"/>
          <p:cNvSpPr/>
          <p:nvPr/>
        </p:nvSpPr>
        <p:spPr>
          <a:xfrm>
            <a:off x="4929190" y="1571612"/>
            <a:ext cx="1357322" cy="1000132"/>
          </a:xfrm>
          <a:prstGeom prst="wedgeEllipseCallout">
            <a:avLst>
              <a:gd name="adj1" fmla="val 25029"/>
              <a:gd name="adj2" fmla="val -6174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供电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00694" y="4714884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S PGothic" pitchFamily="34" charset="-128"/>
                <a:ea typeface="MS PGothic" pitchFamily="34" charset="-128"/>
              </a:rPr>
              <a:t>RAM</a:t>
            </a:r>
            <a:endParaRPr lang="zh-CN" altLang="en-US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7422" y="4714884"/>
            <a:ext cx="121444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S PGothic" pitchFamily="34" charset="-128"/>
                <a:ea typeface="MS PGothic" pitchFamily="34" charset="-128"/>
              </a:rPr>
              <a:t>ROM</a:t>
            </a:r>
            <a:endParaRPr lang="zh-CN" altLang="en-US" dirty="0"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26" name="椭圆形标注 25"/>
          <p:cNvSpPr/>
          <p:nvPr/>
        </p:nvSpPr>
        <p:spPr>
          <a:xfrm>
            <a:off x="714348" y="3429000"/>
            <a:ext cx="2571768" cy="1000132"/>
          </a:xfrm>
          <a:prstGeom prst="wedgeEllipseCallout">
            <a:avLst>
              <a:gd name="adj1" fmla="val 25741"/>
              <a:gd name="adj2" fmla="val 7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驱动程序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9" name="肘形连接符 28"/>
          <p:cNvCxnSpPr>
            <a:stCxn id="20" idx="3"/>
            <a:endCxn id="19" idx="1"/>
          </p:cNvCxnSpPr>
          <p:nvPr/>
        </p:nvCxnSpPr>
        <p:spPr>
          <a:xfrm>
            <a:off x="3571868" y="5036355"/>
            <a:ext cx="1928826" cy="158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形标注 31"/>
          <p:cNvSpPr/>
          <p:nvPr/>
        </p:nvSpPr>
        <p:spPr>
          <a:xfrm>
            <a:off x="3857620" y="4286256"/>
            <a:ext cx="1143008" cy="500066"/>
          </a:xfrm>
          <a:prstGeom prst="wedgeEllipseCallout">
            <a:avLst>
              <a:gd name="adj1" fmla="val -37157"/>
              <a:gd name="adj2" fmla="val 98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19" idx="0"/>
            <a:endCxn id="6" idx="2"/>
          </p:cNvCxnSpPr>
          <p:nvPr/>
        </p:nvCxnSpPr>
        <p:spPr>
          <a:xfrm rot="16200000" flipV="1">
            <a:off x="4929190" y="3536157"/>
            <a:ext cx="1143008" cy="121444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6" idx="3"/>
          </p:cNvCxnSpPr>
          <p:nvPr/>
        </p:nvCxnSpPr>
        <p:spPr>
          <a:xfrm rot="5400000">
            <a:off x="5107786" y="1821645"/>
            <a:ext cx="1821669" cy="1035851"/>
          </a:xfrm>
          <a:prstGeom prst="bentConnector2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35"/>
          <p:cNvCxnSpPr>
            <a:stCxn id="5" idx="3"/>
            <a:endCxn id="19" idx="3"/>
          </p:cNvCxnSpPr>
          <p:nvPr/>
        </p:nvCxnSpPr>
        <p:spPr>
          <a:xfrm flipH="1">
            <a:off x="6715140" y="1107265"/>
            <a:ext cx="428628" cy="3929090"/>
          </a:xfrm>
          <a:prstGeom prst="bentConnector3">
            <a:avLst>
              <a:gd name="adj1" fmla="val -53333"/>
            </a:avLst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35"/>
          <p:cNvCxnSpPr>
            <a:stCxn id="5" idx="3"/>
            <a:endCxn id="20" idx="2"/>
          </p:cNvCxnSpPr>
          <p:nvPr/>
        </p:nvCxnSpPr>
        <p:spPr>
          <a:xfrm flipH="1">
            <a:off x="2964645" y="1107265"/>
            <a:ext cx="4179123" cy="4250561"/>
          </a:xfrm>
          <a:prstGeom prst="bentConnector4">
            <a:avLst>
              <a:gd name="adj1" fmla="val -5470"/>
              <a:gd name="adj2" fmla="val 105378"/>
            </a:avLst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26"/>
          <p:cNvSpPr/>
          <p:nvPr/>
        </p:nvSpPr>
        <p:spPr>
          <a:xfrm>
            <a:off x="3158005" y="3714752"/>
            <a:ext cx="2414128" cy="1214446"/>
          </a:xfrm>
          <a:custGeom>
            <a:avLst/>
            <a:gdLst>
              <a:gd name="connsiteX0" fmla="*/ 2885 w 2441285"/>
              <a:gd name="connsiteY0" fmla="*/ 632789 h 1400433"/>
              <a:gd name="connsiteX1" fmla="*/ 48040 w 2441285"/>
              <a:gd name="connsiteY1" fmla="*/ 711811 h 1400433"/>
              <a:gd name="connsiteX2" fmla="*/ 70618 w 2441285"/>
              <a:gd name="connsiteY2" fmla="*/ 745678 h 1400433"/>
              <a:gd name="connsiteX3" fmla="*/ 149640 w 2441285"/>
              <a:gd name="connsiteY3" fmla="*/ 813411 h 1400433"/>
              <a:gd name="connsiteX4" fmla="*/ 228663 w 2441285"/>
              <a:gd name="connsiteY4" fmla="*/ 915011 h 1400433"/>
              <a:gd name="connsiteX5" fmla="*/ 262529 w 2441285"/>
              <a:gd name="connsiteY5" fmla="*/ 926300 h 1400433"/>
              <a:gd name="connsiteX6" fmla="*/ 296396 w 2441285"/>
              <a:gd name="connsiteY6" fmla="*/ 960167 h 1400433"/>
              <a:gd name="connsiteX7" fmla="*/ 318974 w 2441285"/>
              <a:gd name="connsiteY7" fmla="*/ 994033 h 1400433"/>
              <a:gd name="connsiteX8" fmla="*/ 352840 w 2441285"/>
              <a:gd name="connsiteY8" fmla="*/ 1016611 h 1400433"/>
              <a:gd name="connsiteX9" fmla="*/ 488307 w 2441285"/>
              <a:gd name="connsiteY9" fmla="*/ 1129500 h 1400433"/>
              <a:gd name="connsiteX10" fmla="*/ 522174 w 2441285"/>
              <a:gd name="connsiteY10" fmla="*/ 1152078 h 1400433"/>
              <a:gd name="connsiteX11" fmla="*/ 556040 w 2441285"/>
              <a:gd name="connsiteY11" fmla="*/ 1174656 h 1400433"/>
              <a:gd name="connsiteX12" fmla="*/ 623774 w 2441285"/>
              <a:gd name="connsiteY12" fmla="*/ 1197233 h 1400433"/>
              <a:gd name="connsiteX13" fmla="*/ 657640 w 2441285"/>
              <a:gd name="connsiteY13" fmla="*/ 1219811 h 1400433"/>
              <a:gd name="connsiteX14" fmla="*/ 781818 w 2441285"/>
              <a:gd name="connsiteY14" fmla="*/ 1264967 h 1400433"/>
              <a:gd name="connsiteX15" fmla="*/ 860840 w 2441285"/>
              <a:gd name="connsiteY15" fmla="*/ 1310122 h 1400433"/>
              <a:gd name="connsiteX16" fmla="*/ 985018 w 2441285"/>
              <a:gd name="connsiteY16" fmla="*/ 1343989 h 1400433"/>
              <a:gd name="connsiteX17" fmla="*/ 1120485 w 2441285"/>
              <a:gd name="connsiteY17" fmla="*/ 1389145 h 1400433"/>
              <a:gd name="connsiteX18" fmla="*/ 1301107 w 2441285"/>
              <a:gd name="connsiteY18" fmla="*/ 1400433 h 1400433"/>
              <a:gd name="connsiteX19" fmla="*/ 1831685 w 2441285"/>
              <a:gd name="connsiteY19" fmla="*/ 1389145 h 1400433"/>
              <a:gd name="connsiteX20" fmla="*/ 1910707 w 2441285"/>
              <a:gd name="connsiteY20" fmla="*/ 1355278 h 1400433"/>
              <a:gd name="connsiteX21" fmla="*/ 1955863 w 2441285"/>
              <a:gd name="connsiteY21" fmla="*/ 1321411 h 1400433"/>
              <a:gd name="connsiteX22" fmla="*/ 2023596 w 2441285"/>
              <a:gd name="connsiteY22" fmla="*/ 1264967 h 1400433"/>
              <a:gd name="connsiteX23" fmla="*/ 2102618 w 2441285"/>
              <a:gd name="connsiteY23" fmla="*/ 1219811 h 1400433"/>
              <a:gd name="connsiteX24" fmla="*/ 2136485 w 2441285"/>
              <a:gd name="connsiteY24" fmla="*/ 1185945 h 1400433"/>
              <a:gd name="connsiteX25" fmla="*/ 2204218 w 2441285"/>
              <a:gd name="connsiteY25" fmla="*/ 1152078 h 1400433"/>
              <a:gd name="connsiteX26" fmla="*/ 2271952 w 2441285"/>
              <a:gd name="connsiteY26" fmla="*/ 1084345 h 1400433"/>
              <a:gd name="connsiteX27" fmla="*/ 2294529 w 2441285"/>
              <a:gd name="connsiteY27" fmla="*/ 1050478 h 1400433"/>
              <a:gd name="connsiteX28" fmla="*/ 2350974 w 2441285"/>
              <a:gd name="connsiteY28" fmla="*/ 982745 h 1400433"/>
              <a:gd name="connsiteX29" fmla="*/ 2362263 w 2441285"/>
              <a:gd name="connsiteY29" fmla="*/ 948878 h 1400433"/>
              <a:gd name="connsiteX30" fmla="*/ 2407418 w 2441285"/>
              <a:gd name="connsiteY30" fmla="*/ 869856 h 1400433"/>
              <a:gd name="connsiteX31" fmla="*/ 2441285 w 2441285"/>
              <a:gd name="connsiteY31" fmla="*/ 756967 h 1400433"/>
              <a:gd name="connsiteX32" fmla="*/ 2429996 w 2441285"/>
              <a:gd name="connsiteY32" fmla="*/ 497322 h 1400433"/>
              <a:gd name="connsiteX33" fmla="*/ 2407418 w 2441285"/>
              <a:gd name="connsiteY33" fmla="*/ 429589 h 1400433"/>
              <a:gd name="connsiteX34" fmla="*/ 2384840 w 2441285"/>
              <a:gd name="connsiteY34" fmla="*/ 395722 h 1400433"/>
              <a:gd name="connsiteX35" fmla="*/ 2373552 w 2441285"/>
              <a:gd name="connsiteY35" fmla="*/ 361856 h 1400433"/>
              <a:gd name="connsiteX36" fmla="*/ 2317107 w 2441285"/>
              <a:gd name="connsiteY36" fmla="*/ 294122 h 1400433"/>
              <a:gd name="connsiteX37" fmla="*/ 2283240 w 2441285"/>
              <a:gd name="connsiteY37" fmla="*/ 226389 h 1400433"/>
              <a:gd name="connsiteX38" fmla="*/ 2215507 w 2441285"/>
              <a:gd name="connsiteY38" fmla="*/ 169945 h 1400433"/>
              <a:gd name="connsiteX39" fmla="*/ 2192929 w 2441285"/>
              <a:gd name="connsiteY39" fmla="*/ 136078 h 1400433"/>
              <a:gd name="connsiteX40" fmla="*/ 2125196 w 2441285"/>
              <a:gd name="connsiteY40" fmla="*/ 90922 h 1400433"/>
              <a:gd name="connsiteX41" fmla="*/ 2102618 w 2441285"/>
              <a:gd name="connsiteY41" fmla="*/ 45767 h 1400433"/>
              <a:gd name="connsiteX42" fmla="*/ 2068752 w 2441285"/>
              <a:gd name="connsiteY42" fmla="*/ 34478 h 1400433"/>
              <a:gd name="connsiteX43" fmla="*/ 2034885 w 2441285"/>
              <a:gd name="connsiteY43" fmla="*/ 611 h 1400433"/>
              <a:gd name="connsiteX44" fmla="*/ 2001018 w 2441285"/>
              <a:gd name="connsiteY44" fmla="*/ 102211 h 140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441285" h="1400433">
                <a:moveTo>
                  <a:pt x="2885" y="632789"/>
                </a:moveTo>
                <a:cubicBezTo>
                  <a:pt x="21159" y="705883"/>
                  <a:pt x="0" y="654163"/>
                  <a:pt x="48040" y="711811"/>
                </a:cubicBezTo>
                <a:cubicBezTo>
                  <a:pt x="56726" y="722234"/>
                  <a:pt x="61024" y="736084"/>
                  <a:pt x="70618" y="745678"/>
                </a:cubicBezTo>
                <a:cubicBezTo>
                  <a:pt x="123639" y="798699"/>
                  <a:pt x="106633" y="758116"/>
                  <a:pt x="149640" y="813411"/>
                </a:cubicBezTo>
                <a:cubicBezTo>
                  <a:pt x="173795" y="844467"/>
                  <a:pt x="193174" y="891352"/>
                  <a:pt x="228663" y="915011"/>
                </a:cubicBezTo>
                <a:cubicBezTo>
                  <a:pt x="238564" y="921612"/>
                  <a:pt x="251240" y="922537"/>
                  <a:pt x="262529" y="926300"/>
                </a:cubicBezTo>
                <a:cubicBezTo>
                  <a:pt x="273818" y="937589"/>
                  <a:pt x="286175" y="947902"/>
                  <a:pt x="296396" y="960167"/>
                </a:cubicBezTo>
                <a:cubicBezTo>
                  <a:pt x="305082" y="970590"/>
                  <a:pt x="309380" y="984439"/>
                  <a:pt x="318974" y="994033"/>
                </a:cubicBezTo>
                <a:cubicBezTo>
                  <a:pt x="328568" y="1003627"/>
                  <a:pt x="342700" y="1007597"/>
                  <a:pt x="352840" y="1016611"/>
                </a:cubicBezTo>
                <a:cubicBezTo>
                  <a:pt x="483217" y="1132503"/>
                  <a:pt x="357077" y="1042014"/>
                  <a:pt x="488307" y="1129500"/>
                </a:cubicBezTo>
                <a:lnTo>
                  <a:pt x="522174" y="1152078"/>
                </a:lnTo>
                <a:cubicBezTo>
                  <a:pt x="533463" y="1159604"/>
                  <a:pt x="543169" y="1170366"/>
                  <a:pt x="556040" y="1174656"/>
                </a:cubicBezTo>
                <a:lnTo>
                  <a:pt x="623774" y="1197233"/>
                </a:lnTo>
                <a:cubicBezTo>
                  <a:pt x="635063" y="1204759"/>
                  <a:pt x="645242" y="1214301"/>
                  <a:pt x="657640" y="1219811"/>
                </a:cubicBezTo>
                <a:cubicBezTo>
                  <a:pt x="752486" y="1261965"/>
                  <a:pt x="696561" y="1222338"/>
                  <a:pt x="781818" y="1264967"/>
                </a:cubicBezTo>
                <a:cubicBezTo>
                  <a:pt x="895178" y="1321648"/>
                  <a:pt x="722320" y="1250757"/>
                  <a:pt x="860840" y="1310122"/>
                </a:cubicBezTo>
                <a:cubicBezTo>
                  <a:pt x="918205" y="1334707"/>
                  <a:pt x="898651" y="1309442"/>
                  <a:pt x="985018" y="1343989"/>
                </a:cubicBezTo>
                <a:cubicBezTo>
                  <a:pt x="1024923" y="1359951"/>
                  <a:pt x="1078723" y="1383698"/>
                  <a:pt x="1120485" y="1389145"/>
                </a:cubicBezTo>
                <a:cubicBezTo>
                  <a:pt x="1180303" y="1396947"/>
                  <a:pt x="1240900" y="1396670"/>
                  <a:pt x="1301107" y="1400433"/>
                </a:cubicBezTo>
                <a:lnTo>
                  <a:pt x="1831685" y="1389145"/>
                </a:lnTo>
                <a:cubicBezTo>
                  <a:pt x="1868020" y="1387720"/>
                  <a:pt x="1883155" y="1374958"/>
                  <a:pt x="1910707" y="1355278"/>
                </a:cubicBezTo>
                <a:cubicBezTo>
                  <a:pt x="1926017" y="1344342"/>
                  <a:pt x="1940553" y="1332347"/>
                  <a:pt x="1955863" y="1321411"/>
                </a:cubicBezTo>
                <a:cubicBezTo>
                  <a:pt x="2073586" y="1237322"/>
                  <a:pt x="1897092" y="1370385"/>
                  <a:pt x="2023596" y="1264967"/>
                </a:cubicBezTo>
                <a:cubicBezTo>
                  <a:pt x="2087592" y="1211638"/>
                  <a:pt x="2025326" y="1275020"/>
                  <a:pt x="2102618" y="1219811"/>
                </a:cubicBezTo>
                <a:cubicBezTo>
                  <a:pt x="2115609" y="1210532"/>
                  <a:pt x="2124220" y="1196165"/>
                  <a:pt x="2136485" y="1185945"/>
                </a:cubicBezTo>
                <a:cubicBezTo>
                  <a:pt x="2165664" y="1161629"/>
                  <a:pt x="2170275" y="1163393"/>
                  <a:pt x="2204218" y="1152078"/>
                </a:cubicBezTo>
                <a:cubicBezTo>
                  <a:pt x="2226796" y="1129500"/>
                  <a:pt x="2254241" y="1110913"/>
                  <a:pt x="2271952" y="1084345"/>
                </a:cubicBezTo>
                <a:cubicBezTo>
                  <a:pt x="2279478" y="1073056"/>
                  <a:pt x="2285843" y="1060901"/>
                  <a:pt x="2294529" y="1050478"/>
                </a:cubicBezTo>
                <a:cubicBezTo>
                  <a:pt x="2366973" y="963544"/>
                  <a:pt x="2294910" y="1066839"/>
                  <a:pt x="2350974" y="982745"/>
                </a:cubicBezTo>
                <a:cubicBezTo>
                  <a:pt x="2354737" y="971456"/>
                  <a:pt x="2356941" y="959521"/>
                  <a:pt x="2362263" y="948878"/>
                </a:cubicBezTo>
                <a:cubicBezTo>
                  <a:pt x="2402991" y="867420"/>
                  <a:pt x="2367837" y="968808"/>
                  <a:pt x="2407418" y="869856"/>
                </a:cubicBezTo>
                <a:cubicBezTo>
                  <a:pt x="2425740" y="824051"/>
                  <a:pt x="2430197" y="801320"/>
                  <a:pt x="2441285" y="756967"/>
                </a:cubicBezTo>
                <a:cubicBezTo>
                  <a:pt x="2437522" y="670419"/>
                  <a:pt x="2438910" y="583492"/>
                  <a:pt x="2429996" y="497322"/>
                </a:cubicBezTo>
                <a:cubicBezTo>
                  <a:pt x="2427547" y="473649"/>
                  <a:pt x="2420619" y="449391"/>
                  <a:pt x="2407418" y="429589"/>
                </a:cubicBezTo>
                <a:lnTo>
                  <a:pt x="2384840" y="395722"/>
                </a:lnTo>
                <a:cubicBezTo>
                  <a:pt x="2381077" y="384433"/>
                  <a:pt x="2378873" y="372499"/>
                  <a:pt x="2373552" y="361856"/>
                </a:cubicBezTo>
                <a:cubicBezTo>
                  <a:pt x="2357836" y="330423"/>
                  <a:pt x="2342073" y="319088"/>
                  <a:pt x="2317107" y="294122"/>
                </a:cubicBezTo>
                <a:cubicBezTo>
                  <a:pt x="2307925" y="266577"/>
                  <a:pt x="2305124" y="248273"/>
                  <a:pt x="2283240" y="226389"/>
                </a:cubicBezTo>
                <a:cubicBezTo>
                  <a:pt x="2194438" y="137585"/>
                  <a:pt x="2307981" y="280912"/>
                  <a:pt x="2215507" y="169945"/>
                </a:cubicBezTo>
                <a:cubicBezTo>
                  <a:pt x="2206821" y="159522"/>
                  <a:pt x="2203140" y="145012"/>
                  <a:pt x="2192929" y="136078"/>
                </a:cubicBezTo>
                <a:cubicBezTo>
                  <a:pt x="2172508" y="118209"/>
                  <a:pt x="2125196" y="90922"/>
                  <a:pt x="2125196" y="90922"/>
                </a:cubicBezTo>
                <a:cubicBezTo>
                  <a:pt x="2117670" y="75870"/>
                  <a:pt x="2114517" y="57666"/>
                  <a:pt x="2102618" y="45767"/>
                </a:cubicBezTo>
                <a:cubicBezTo>
                  <a:pt x="2094204" y="37353"/>
                  <a:pt x="2078653" y="41079"/>
                  <a:pt x="2068752" y="34478"/>
                </a:cubicBezTo>
                <a:cubicBezTo>
                  <a:pt x="2055468" y="25622"/>
                  <a:pt x="2046174" y="11900"/>
                  <a:pt x="2034885" y="611"/>
                </a:cubicBezTo>
                <a:cubicBezTo>
                  <a:pt x="1972459" y="21420"/>
                  <a:pt x="2001018" y="0"/>
                  <a:pt x="2001018" y="102211"/>
                </a:cubicBezTo>
              </a:path>
            </a:pathLst>
          </a:custGeom>
          <a:ln w="3175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7" idx="43"/>
          </p:cNvCxnSpPr>
          <p:nvPr/>
        </p:nvCxnSpPr>
        <p:spPr>
          <a:xfrm flipH="1" flipV="1">
            <a:off x="5072066" y="3571876"/>
            <a:ext cx="98188" cy="143406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28" y="1168676"/>
            <a:ext cx="60007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+mn-ea"/>
              </a:rPr>
              <a:t>狭义的驱动工程师，工作内容是</a:t>
            </a:r>
          </a:p>
          <a:p>
            <a:pPr lvl="0"/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、设备正常上电，使操作系统能正常识别设备</a:t>
            </a:r>
          </a:p>
          <a:p>
            <a:pPr lvl="0"/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、驱动功能使能，比如正常发中断，使操作系统能正常执行设备功能</a:t>
            </a:r>
          </a:p>
          <a:p>
            <a:pPr lvl="0"/>
            <a:endParaRPr lang="zh-CN" altLang="en-US" sz="2800" dirty="0" smtClean="0">
              <a:latin typeface="+mn-ea"/>
            </a:endParaRPr>
          </a:p>
          <a:p>
            <a:pPr lvl="0"/>
            <a:r>
              <a:rPr lang="zh-CN" altLang="en-US" sz="2800" dirty="0" smtClean="0">
                <a:latin typeface="+mn-ea"/>
              </a:rPr>
              <a:t>如果要做一个有竞争力的驱动工程师，我们需要了解更多的内核知识。</a:t>
            </a:r>
          </a:p>
          <a:p>
            <a:pPr lvl="0"/>
            <a:endParaRPr lang="zh-CN" altLang="en-US" sz="2800" dirty="0" smtClean="0">
              <a:latin typeface="+mn-ea"/>
            </a:endParaRPr>
          </a:p>
          <a:p>
            <a:pPr lvl="0"/>
            <a:r>
              <a:rPr lang="zh-CN" altLang="en-US" sz="2800" dirty="0" smtClean="0">
                <a:latin typeface="+mn-ea"/>
              </a:rPr>
              <a:t>想要能够掌控一个外设完整的开发，还需要了解基本的上层应用知识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FE0-CE57-49EA-9B0D-1DECB6963E6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7290" y="1214422"/>
            <a:ext cx="6215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+mn-ea"/>
              </a:rPr>
              <a:t>不管用怎么样的方法在哪个层次用什么样的语言，详细了解工作的对象，是做好这个工作的充分条件。因此，驱动工程师必须要充分了解所调试的外设。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Shape 190"/>
          <p:cNvSpPr txBox="1">
            <a:spLocks/>
          </p:cNvSpPr>
          <p:nvPr/>
        </p:nvSpPr>
        <p:spPr>
          <a:xfrm>
            <a:off x="457200" y="274639"/>
            <a:ext cx="8229600" cy="72546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驱动怎么学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945</Words>
  <Application>Microsoft Office PowerPoint</Application>
  <PresentationFormat>全屏显示(4:3)</PresentationFormat>
  <Paragraphs>124</Paragraphs>
  <Slides>37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安卓驱动</vt:lpstr>
      <vt:lpstr>幻灯片 2</vt:lpstr>
      <vt:lpstr>什么是驱动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安卓驱动</dc:title>
  <dc:creator>Windows User</dc:creator>
  <cp:lastModifiedBy>binq</cp:lastModifiedBy>
  <cp:revision>60</cp:revision>
  <dcterms:created xsi:type="dcterms:W3CDTF">2016-05-22T12:41:07Z</dcterms:created>
  <dcterms:modified xsi:type="dcterms:W3CDTF">2016-07-27T11:13:29Z</dcterms:modified>
</cp:coreProperties>
</file>