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8D54B9-B569-4E88-8A01-E2EE2AE86293}" v="1102" dt="2022-07-26T15:05:58.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gular.io/guide/change-detect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ngular.io/guide/pipes#detecting-changes-with-data-binding-in-pipe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angular-in-depth/how-to-improve-angular-performance-by-just-adding-just-8-characters-877bde708ddd" TargetMode="External"/><Relationship Id="rId2" Type="http://schemas.openxmlformats.org/officeDocument/2006/relationships/hyperlink" Target="https://www.npmjs.com/package/memoize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ngular.io/guide/zone" TargetMode="External"/><Relationship Id="rId2" Type="http://schemas.openxmlformats.org/officeDocument/2006/relationships/hyperlink" Target="https://angular.io/guide/change-detection-zone-pollution"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API/HTML_DOM_API/Microtask_guide#microtasks" TargetMode="External"/><Relationship Id="rId4" Type="http://schemas.openxmlformats.org/officeDocument/2006/relationships/hyperlink" Target="https://developer.mozilla.org/en-US/docs/Web/API/HTML_DOM_API/Microtask_guide#tasks"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angular.io/api/core/NgZo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ngular.io/api/core/ChangeDetectionStrateg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arius-oprea/onPus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6053" y="362180"/>
            <a:ext cx="9144000" cy="817137"/>
          </a:xfrm>
        </p:spPr>
        <p:txBody>
          <a:bodyPr>
            <a:normAutofit fontScale="90000"/>
          </a:bodyPr>
          <a:lstStyle/>
          <a:p>
            <a:r>
              <a:rPr lang="en-US" dirty="0">
                <a:cs typeface="Calibri Light"/>
              </a:rPr>
              <a:t>What is change detection</a:t>
            </a:r>
            <a:endParaRPr lang="en-US" dirty="0"/>
          </a:p>
        </p:txBody>
      </p:sp>
      <p:sp>
        <p:nvSpPr>
          <p:cNvPr id="4" name="TextBox 3">
            <a:extLst>
              <a:ext uri="{FF2B5EF4-FFF2-40B4-BE49-F238E27FC236}">
                <a16:creationId xmlns:a16="http://schemas.microsoft.com/office/drawing/2014/main" id="{60AFF4E4-480A-559E-B135-3215589E7122}"/>
              </a:ext>
            </a:extLst>
          </p:cNvPr>
          <p:cNvSpPr txBox="1"/>
          <p:nvPr/>
        </p:nvSpPr>
        <p:spPr>
          <a:xfrm>
            <a:off x="204330" y="1517270"/>
            <a:ext cx="11584698"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ea typeface="+mn-lt"/>
                <a:cs typeface="+mn-lt"/>
                <a:hlinkClick r:id="rId2"/>
              </a:rPr>
              <a:t>https://angular.io/guide/change-detection</a:t>
            </a:r>
            <a:endParaRPr lang="en-US" dirty="0"/>
          </a:p>
          <a:p>
            <a:pPr algn="just"/>
            <a:endParaRPr lang="en-US" sz="2800" dirty="0">
              <a:ea typeface="+mn-lt"/>
              <a:cs typeface="+mn-lt"/>
            </a:endParaRPr>
          </a:p>
          <a:p>
            <a:pPr algn="just"/>
            <a:r>
              <a:rPr lang="en-US" sz="2800" b="1" dirty="0">
                <a:ea typeface="+mn-lt"/>
                <a:cs typeface="+mn-lt"/>
              </a:rPr>
              <a:t>Change detection is the process through which Angular checks to see whether your application state has changed, and if any DOM needs to be updated.</a:t>
            </a:r>
            <a:r>
              <a:rPr lang="en-US" sz="2800" dirty="0">
                <a:ea typeface="+mn-lt"/>
                <a:cs typeface="+mn-lt"/>
              </a:rPr>
              <a:t> </a:t>
            </a:r>
            <a:endParaRPr lang="en-US" sz="2800" b="1" dirty="0">
              <a:ea typeface="+mn-lt"/>
              <a:cs typeface="+mn-lt"/>
            </a:endParaRPr>
          </a:p>
          <a:p>
            <a:pPr algn="just"/>
            <a:endParaRPr lang="en-US" sz="2800" dirty="0">
              <a:ea typeface="+mn-lt"/>
              <a:cs typeface="+mn-lt"/>
            </a:endParaRPr>
          </a:p>
          <a:p>
            <a:pPr algn="just"/>
            <a:r>
              <a:rPr lang="en-US" sz="2800" dirty="0">
                <a:ea typeface="+mn-lt"/>
                <a:cs typeface="+mn-lt"/>
              </a:rPr>
              <a:t> Angular runs its change detection mechanism periodically so that changes to the data model are reflected in an app’s view. </a:t>
            </a:r>
          </a:p>
          <a:p>
            <a:pPr algn="just"/>
            <a:endParaRPr lang="en-US" sz="2800" dirty="0">
              <a:cs typeface="Calibri"/>
            </a:endParaRPr>
          </a:p>
          <a:p>
            <a:pPr algn="just"/>
            <a:r>
              <a:rPr lang="en-US" sz="2800" dirty="0">
                <a:cs typeface="Calibri"/>
              </a:rPr>
              <a:t>At a high level, Angular walks your components from top to bottom, looking for changes.</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A82E3-A19F-3629-699D-48D81627BCB8}"/>
              </a:ext>
            </a:extLst>
          </p:cNvPr>
          <p:cNvSpPr>
            <a:spLocks noGrp="1"/>
          </p:cNvSpPr>
          <p:nvPr>
            <p:ph idx="1"/>
          </p:nvPr>
        </p:nvSpPr>
        <p:spPr>
          <a:xfrm>
            <a:off x="776890" y="1317625"/>
            <a:ext cx="10515600" cy="4351338"/>
          </a:xfrm>
        </p:spPr>
        <p:txBody>
          <a:bodyPr vert="horz" lIns="91440" tIns="45720" rIns="91440" bIns="45720" rtlCol="0" anchor="t">
            <a:normAutofit lnSpcReduction="10000"/>
          </a:bodyPr>
          <a:lstStyle/>
          <a:p>
            <a:pPr marL="0" indent="0">
              <a:buNone/>
            </a:pPr>
            <a:r>
              <a:rPr lang="en-US" dirty="0">
                <a:ea typeface="+mn-lt"/>
                <a:cs typeface="+mn-lt"/>
              </a:rPr>
              <a:t>On every change detection cycle, Angular synchronously:</a:t>
            </a:r>
            <a:endParaRPr lang="en-US" dirty="0">
              <a:cs typeface="Calibri" panose="020F0502020204030204"/>
            </a:endParaRPr>
          </a:p>
          <a:p>
            <a:pPr marL="0" indent="0">
              <a:buNone/>
            </a:pPr>
            <a:endParaRPr lang="en-US" dirty="0">
              <a:ea typeface="+mn-lt"/>
              <a:cs typeface="+mn-lt"/>
            </a:endParaRPr>
          </a:p>
          <a:p>
            <a:pPr lvl="1"/>
            <a:r>
              <a:rPr lang="en-US" b="1" dirty="0">
                <a:ea typeface="+mn-lt"/>
                <a:cs typeface="+mn-lt"/>
              </a:rPr>
              <a:t>Evaluates all template expressions in all components</a:t>
            </a:r>
            <a:r>
              <a:rPr lang="en-US" dirty="0">
                <a:ea typeface="+mn-lt"/>
                <a:cs typeface="+mn-lt"/>
              </a:rPr>
              <a:t>, unless specified otherwise, based on that each component's detection strategy</a:t>
            </a:r>
            <a:endParaRPr lang="en-US" dirty="0">
              <a:cs typeface="Calibri"/>
            </a:endParaRPr>
          </a:p>
          <a:p>
            <a:pPr lvl="1"/>
            <a:endParaRPr lang="en-US" b="1" dirty="0">
              <a:ea typeface="+mn-lt"/>
              <a:cs typeface="+mn-lt"/>
            </a:endParaRPr>
          </a:p>
          <a:p>
            <a:pPr lvl="1"/>
            <a:r>
              <a:rPr lang="en-US" b="1" dirty="0">
                <a:ea typeface="+mn-lt"/>
                <a:cs typeface="+mn-lt"/>
              </a:rPr>
              <a:t>Executes</a:t>
            </a:r>
            <a:r>
              <a:rPr lang="en-US" dirty="0">
                <a:ea typeface="+mn-lt"/>
                <a:cs typeface="+mn-lt"/>
              </a:rPr>
              <a:t> the </a:t>
            </a:r>
            <a:r>
              <a:rPr lang="en-US" dirty="0" err="1">
                <a:latin typeface="Consolas"/>
              </a:rPr>
              <a:t>ngDoCheck</a:t>
            </a:r>
            <a:r>
              <a:rPr lang="en-US" dirty="0">
                <a:ea typeface="+mn-lt"/>
                <a:cs typeface="+mn-lt"/>
              </a:rPr>
              <a:t>, </a:t>
            </a:r>
            <a:r>
              <a:rPr lang="en-US" dirty="0" err="1">
                <a:latin typeface="Consolas"/>
              </a:rPr>
              <a:t>ngAfterContentChecked</a:t>
            </a:r>
            <a:r>
              <a:rPr lang="en-US" dirty="0">
                <a:ea typeface="+mn-lt"/>
                <a:cs typeface="+mn-lt"/>
              </a:rPr>
              <a:t>, </a:t>
            </a:r>
            <a:r>
              <a:rPr lang="en-US" dirty="0" err="1">
                <a:latin typeface="Consolas"/>
              </a:rPr>
              <a:t>ngAfterViewChecked</a:t>
            </a:r>
            <a:r>
              <a:rPr lang="en-US" dirty="0">
                <a:ea typeface="+mn-lt"/>
                <a:cs typeface="+mn-lt"/>
              </a:rPr>
              <a:t>, and </a:t>
            </a:r>
            <a:r>
              <a:rPr lang="en-US" dirty="0" err="1">
                <a:latin typeface="Consolas"/>
              </a:rPr>
              <a:t>ngOnChanges</a:t>
            </a:r>
            <a:r>
              <a:rPr lang="en-US" dirty="0">
                <a:ea typeface="+mn-lt"/>
                <a:cs typeface="+mn-lt"/>
              </a:rPr>
              <a:t> </a:t>
            </a:r>
            <a:r>
              <a:rPr lang="en-US" b="1" dirty="0">
                <a:ea typeface="+mn-lt"/>
                <a:cs typeface="+mn-lt"/>
              </a:rPr>
              <a:t>lifecycle hooks</a:t>
            </a:r>
            <a:r>
              <a:rPr lang="en-US" dirty="0">
                <a:ea typeface="+mn-lt"/>
                <a:cs typeface="+mn-lt"/>
              </a:rPr>
              <a:t>. </a:t>
            </a:r>
          </a:p>
          <a:p>
            <a:pPr lvl="1"/>
            <a:endParaRPr lang="en-US" dirty="0">
              <a:ea typeface="+mn-lt"/>
              <a:cs typeface="+mn-lt"/>
            </a:endParaRPr>
          </a:p>
          <a:p>
            <a:pPr marL="457200" lvl="1" indent="0">
              <a:buNone/>
            </a:pPr>
            <a:r>
              <a:rPr lang="en-US" b="1" dirty="0">
                <a:ea typeface="+mn-lt"/>
                <a:cs typeface="+mn-lt"/>
              </a:rPr>
              <a:t>A single slow computation within a template or a lifecycle hook can slow down the entire change detection process</a:t>
            </a:r>
            <a:r>
              <a:rPr lang="en-US" dirty="0">
                <a:ea typeface="+mn-lt"/>
                <a:cs typeface="+mn-lt"/>
              </a:rPr>
              <a:t> because Angular runs the computations sequentially.</a:t>
            </a:r>
            <a:endParaRPr lang="en-US">
              <a:cs typeface="Calibri"/>
            </a:endParaRPr>
          </a:p>
          <a:p>
            <a:pPr lvl="1"/>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09379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00B89B7-4340-8BCD-2CE4-72055BC1608B}"/>
              </a:ext>
            </a:extLst>
          </p:cNvPr>
          <p:cNvSpPr>
            <a:spLocks noGrp="1"/>
          </p:cNvSpPr>
          <p:nvPr>
            <p:ph type="title"/>
          </p:nvPr>
        </p:nvSpPr>
        <p:spPr>
          <a:xfrm>
            <a:off x="717395" y="439467"/>
            <a:ext cx="10915185" cy="758709"/>
          </a:xfrm>
        </p:spPr>
        <p:txBody>
          <a:bodyPr vert="horz" lIns="91440" tIns="45720" rIns="91440" bIns="45720" rtlCol="0" anchor="ctr">
            <a:noAutofit/>
          </a:bodyPr>
          <a:lstStyle/>
          <a:p>
            <a:pPr>
              <a:spcBef>
                <a:spcPts val="1000"/>
              </a:spcBef>
            </a:pPr>
            <a:r>
              <a:rPr lang="en-US" dirty="0"/>
              <a:t>Optimizing slow computations</a:t>
            </a:r>
            <a:br>
              <a:rPr lang="en-US" dirty="0"/>
            </a:br>
            <a:endParaRPr lang="en-US" sz="2400">
              <a:cs typeface="Calibri Light"/>
            </a:endParaRPr>
          </a:p>
        </p:txBody>
      </p:sp>
      <p:sp>
        <p:nvSpPr>
          <p:cNvPr id="3" name="Content Placeholder 2">
            <a:extLst>
              <a:ext uri="{FF2B5EF4-FFF2-40B4-BE49-F238E27FC236}">
                <a16:creationId xmlns:a16="http://schemas.microsoft.com/office/drawing/2014/main" id="{359345B0-CA77-A654-D964-7A39C8943170}"/>
              </a:ext>
            </a:extLst>
          </p:cNvPr>
          <p:cNvSpPr>
            <a:spLocks noGrp="1"/>
          </p:cNvSpPr>
          <p:nvPr>
            <p:ph sz="half" idx="1"/>
          </p:nvPr>
        </p:nvSpPr>
        <p:spPr>
          <a:xfrm>
            <a:off x="643054" y="3433258"/>
            <a:ext cx="5376746" cy="3422070"/>
          </a:xfrm>
        </p:spPr>
        <p:txBody>
          <a:bodyPr vert="horz" lIns="91440" tIns="45720" rIns="91440" bIns="45720" rtlCol="0" anchor="t">
            <a:normAutofit fontScale="62500" lnSpcReduction="20000"/>
          </a:bodyPr>
          <a:lstStyle/>
          <a:p>
            <a:endParaRPr lang="en-US" dirty="0">
              <a:ea typeface="+mn-lt"/>
              <a:cs typeface="+mn-lt"/>
            </a:endParaRPr>
          </a:p>
          <a:p>
            <a:pPr marL="0" indent="0">
              <a:buNone/>
            </a:pPr>
            <a:r>
              <a:rPr lang="en-US" b="1" dirty="0">
                <a:ea typeface="+mn-lt"/>
                <a:cs typeface="+mn-lt"/>
              </a:rPr>
              <a:t>Minimize computations in lifecycle hooks methods</a:t>
            </a:r>
            <a:endParaRPr lang="en-US" b="1" dirty="0">
              <a:cs typeface="Calibri" panose="020F0502020204030204"/>
            </a:endParaRPr>
          </a:p>
          <a:p>
            <a:pPr marL="0" indent="0">
              <a:buNone/>
            </a:pPr>
            <a:r>
              <a:rPr lang="en-US" dirty="0">
                <a:ea typeface="+mn-lt"/>
                <a:cs typeface="+mn-lt"/>
              </a:rPr>
              <a:t>@Input() value: number;</a:t>
            </a:r>
          </a:p>
          <a:p>
            <a:pPr marL="0" indent="0">
              <a:buNone/>
            </a:pPr>
            <a:r>
              <a:rPr lang="en-US" dirty="0">
                <a:ea typeface="+mn-lt"/>
                <a:cs typeface="+mn-lt"/>
              </a:rPr>
              <a:t>let </a:t>
            </a:r>
            <a:r>
              <a:rPr lang="en-US" dirty="0" err="1">
                <a:ea typeface="+mn-lt"/>
                <a:cs typeface="+mn-lt"/>
              </a:rPr>
              <a:t>oldValue</a:t>
            </a:r>
            <a:r>
              <a:rPr lang="en-US" dirty="0">
                <a:ea typeface="+mn-lt"/>
                <a:cs typeface="+mn-lt"/>
              </a:rPr>
              <a:t>: number = 0;</a:t>
            </a:r>
          </a:p>
          <a:p>
            <a:pPr marL="0" indent="0">
              <a:buNone/>
            </a:pPr>
            <a:r>
              <a:rPr lang="en-US" dirty="0" err="1">
                <a:ea typeface="+mn-lt"/>
                <a:cs typeface="+mn-lt"/>
              </a:rPr>
              <a:t>ngDoCheck</a:t>
            </a:r>
            <a:r>
              <a:rPr lang="en-US" dirty="0">
                <a:ea typeface="+mn-lt"/>
                <a:cs typeface="+mn-lt"/>
              </a:rPr>
              <a:t>() {</a:t>
            </a:r>
          </a:p>
          <a:p>
            <a:pPr marL="0" indent="0">
              <a:buNone/>
            </a:pPr>
            <a:r>
              <a:rPr lang="en-US" dirty="0">
                <a:ea typeface="+mn-lt"/>
                <a:cs typeface="+mn-lt"/>
              </a:rPr>
              <a:t>    If (</a:t>
            </a:r>
            <a:r>
              <a:rPr lang="en-US" dirty="0" err="1">
                <a:ea typeface="+mn-lt"/>
                <a:cs typeface="+mn-lt"/>
              </a:rPr>
              <a:t>oldValue</a:t>
            </a:r>
            <a:r>
              <a:rPr lang="en-US" dirty="0">
                <a:ea typeface="+mn-lt"/>
                <a:cs typeface="+mn-lt"/>
              </a:rPr>
              <a:t> === value) {</a:t>
            </a:r>
          </a:p>
          <a:p>
            <a:pPr marL="0" indent="0">
              <a:buNone/>
            </a:pPr>
            <a:r>
              <a:rPr lang="en-US" dirty="0">
                <a:ea typeface="+mn-lt"/>
                <a:cs typeface="+mn-lt"/>
              </a:rPr>
              <a:t>        // add functionality here</a:t>
            </a:r>
          </a:p>
          <a:p>
            <a:pPr marL="0" indent="0">
              <a:buNone/>
            </a:pPr>
            <a:r>
              <a:rPr lang="en-US" dirty="0">
                <a:ea typeface="+mn-lt"/>
                <a:cs typeface="+mn-lt"/>
              </a:rPr>
              <a:t>        </a:t>
            </a:r>
            <a:r>
              <a:rPr lang="en-US" dirty="0" err="1">
                <a:ea typeface="+mn-lt"/>
                <a:cs typeface="+mn-lt"/>
              </a:rPr>
              <a:t>oldValue</a:t>
            </a:r>
            <a:r>
              <a:rPr lang="en-US" dirty="0">
                <a:ea typeface="+mn-lt"/>
                <a:cs typeface="+mn-lt"/>
              </a:rPr>
              <a:t> = value;</a:t>
            </a:r>
          </a:p>
          <a:p>
            <a:pPr marL="0" indent="0">
              <a:buNone/>
            </a:pPr>
            <a:r>
              <a:rPr lang="en-US" dirty="0">
                <a:ea typeface="+mn-lt"/>
                <a:cs typeface="+mn-lt"/>
              </a:rPr>
              <a:t>    }</a:t>
            </a:r>
          </a:p>
          <a:p>
            <a:pPr marL="0" indent="0">
              <a:buNone/>
            </a:pPr>
            <a:r>
              <a:rPr lang="en-US" dirty="0">
                <a:ea typeface="+mn-lt"/>
                <a:cs typeface="+mn-lt"/>
              </a:rPr>
              <a:t>}</a:t>
            </a:r>
          </a:p>
          <a:p>
            <a:endParaRPr lang="en-US" dirty="0">
              <a:ea typeface="+mn-lt"/>
              <a:cs typeface="+mn-lt"/>
            </a:endParaRPr>
          </a:p>
        </p:txBody>
      </p:sp>
      <p:sp>
        <p:nvSpPr>
          <p:cNvPr id="12" name="Content Placeholder 11">
            <a:extLst>
              <a:ext uri="{FF2B5EF4-FFF2-40B4-BE49-F238E27FC236}">
                <a16:creationId xmlns:a16="http://schemas.microsoft.com/office/drawing/2014/main" id="{A464DE64-0942-72E1-8650-54BFFF561CDE}"/>
              </a:ext>
            </a:extLst>
          </p:cNvPr>
          <p:cNvSpPr>
            <a:spLocks noGrp="1"/>
          </p:cNvSpPr>
          <p:nvPr>
            <p:ph sz="half" idx="2"/>
          </p:nvPr>
        </p:nvSpPr>
        <p:spPr>
          <a:xfrm>
            <a:off x="6144322" y="3749209"/>
            <a:ext cx="5181600" cy="2743705"/>
          </a:xfrm>
        </p:spPr>
        <p:txBody>
          <a:bodyPr vert="horz" lIns="91440" tIns="45720" rIns="91440" bIns="45720" rtlCol="0" anchor="t">
            <a:normAutofit fontScale="62500" lnSpcReduction="20000"/>
          </a:bodyPr>
          <a:lstStyle/>
          <a:p>
            <a:pPr marL="0" indent="0">
              <a:buNone/>
            </a:pPr>
            <a:r>
              <a:rPr lang="en-US" b="1" dirty="0">
                <a:cs typeface="Calibri"/>
              </a:rPr>
              <a:t>Use </a:t>
            </a:r>
            <a:r>
              <a:rPr lang="en-US" b="1" dirty="0" err="1">
                <a:cs typeface="Calibri"/>
              </a:rPr>
              <a:t>memoization</a:t>
            </a:r>
            <a:r>
              <a:rPr lang="en-US" b="1" dirty="0">
                <a:cs typeface="Calibri"/>
              </a:rPr>
              <a:t> for caching pure methods</a:t>
            </a:r>
          </a:p>
          <a:p>
            <a:pPr marL="0" indent="0">
              <a:buNone/>
            </a:pPr>
            <a:r>
              <a:rPr lang="en-US" dirty="0">
                <a:cs typeface="Calibri"/>
              </a:rPr>
              <a:t>@ </a:t>
            </a:r>
            <a:r>
              <a:rPr lang="en-US" dirty="0" err="1">
                <a:cs typeface="Calibri"/>
              </a:rPr>
              <a:t>memoize</a:t>
            </a:r>
            <a:endParaRPr lang="en-US" dirty="0">
              <a:cs typeface="Calibri"/>
            </a:endParaRPr>
          </a:p>
          <a:p>
            <a:pPr marL="0" indent="0">
              <a:buNone/>
            </a:pPr>
            <a:r>
              <a:rPr lang="en-US" dirty="0" err="1">
                <a:cs typeface="Calibri"/>
              </a:rPr>
              <a:t>pureheavyComputation</a:t>
            </a:r>
            <a:r>
              <a:rPr lang="en-US" dirty="0">
                <a:cs typeface="Calibri"/>
              </a:rPr>
              <a:t>(data) {</a:t>
            </a:r>
          </a:p>
          <a:p>
            <a:pPr marL="0" indent="0">
              <a:buNone/>
            </a:pPr>
            <a:r>
              <a:rPr lang="en-US" dirty="0">
                <a:cs typeface="Calibri"/>
              </a:rPr>
              <a:t>...</a:t>
            </a:r>
          </a:p>
          <a:p>
            <a:pPr marL="0" indent="0">
              <a:buNone/>
            </a:pPr>
            <a:r>
              <a:rPr lang="en-US" dirty="0">
                <a:cs typeface="Calibri"/>
              </a:rPr>
              <a:t>}</a:t>
            </a:r>
          </a:p>
        </p:txBody>
      </p:sp>
      <p:sp>
        <p:nvSpPr>
          <p:cNvPr id="13" name="TextBox 12">
            <a:extLst>
              <a:ext uri="{FF2B5EF4-FFF2-40B4-BE49-F238E27FC236}">
                <a16:creationId xmlns:a16="http://schemas.microsoft.com/office/drawing/2014/main" id="{2BD4EECA-181D-2146-0138-1ED87782FB2A}"/>
              </a:ext>
            </a:extLst>
          </p:cNvPr>
          <p:cNvSpPr txBox="1"/>
          <p:nvPr/>
        </p:nvSpPr>
        <p:spPr>
          <a:xfrm>
            <a:off x="641195" y="1328854"/>
            <a:ext cx="1091890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Don't use </a:t>
            </a:r>
            <a:r>
              <a:rPr lang="en-US" b="1" dirty="0" err="1">
                <a:cs typeface="Calibri"/>
              </a:rPr>
              <a:t>inpure</a:t>
            </a:r>
            <a:r>
              <a:rPr lang="en-US" b="1" dirty="0">
                <a:cs typeface="Calibri"/>
              </a:rPr>
              <a:t> heavy computation methods in template</a:t>
            </a:r>
            <a:endParaRPr lang="en-US" b="1" dirty="0"/>
          </a:p>
          <a:p>
            <a:r>
              <a:rPr lang="en-US" dirty="0">
                <a:cs typeface="Calibri"/>
              </a:rPr>
              <a:t>&lt;div {{ </a:t>
            </a:r>
            <a:r>
              <a:rPr lang="en-US" dirty="0" err="1">
                <a:cs typeface="Calibri"/>
              </a:rPr>
              <a:t>inpureHeavyComputation</a:t>
            </a:r>
            <a:r>
              <a:rPr lang="en-US" dirty="0">
                <a:cs typeface="Calibri"/>
              </a:rPr>
              <a:t>(data) }}&gt;</a:t>
            </a:r>
          </a:p>
          <a:p>
            <a:endParaRPr lang="en-US" dirty="0">
              <a:cs typeface="Calibri"/>
            </a:endParaRPr>
          </a:p>
          <a:p>
            <a:r>
              <a:rPr lang="en-US" b="1" dirty="0">
                <a:cs typeface="Calibri"/>
              </a:rPr>
              <a:t>Use pure pipes for caching (impure pipes are called on each detection cycle)</a:t>
            </a:r>
            <a:br>
              <a:rPr lang="en-US" dirty="0">
                <a:cs typeface="Calibri"/>
              </a:rPr>
            </a:br>
            <a:r>
              <a:rPr lang="en-US" dirty="0">
                <a:cs typeface="Calibri"/>
              </a:rPr>
              <a:t>&lt;div {{  data | </a:t>
            </a:r>
            <a:r>
              <a:rPr lang="en-US" dirty="0" err="1">
                <a:cs typeface="Calibri"/>
              </a:rPr>
              <a:t>customPurePipe</a:t>
            </a:r>
            <a:r>
              <a:rPr lang="en-US" dirty="0">
                <a:cs typeface="Calibri"/>
              </a:rPr>
              <a:t> }}&gt;</a:t>
            </a:r>
            <a:endParaRPr lang="en-US">
              <a:ea typeface="+mn-lt"/>
              <a:cs typeface="+mn-lt"/>
            </a:endParaRPr>
          </a:p>
          <a:p>
            <a:pPr algn="l"/>
            <a:endParaRPr lang="en-US" dirty="0">
              <a:cs typeface="Calibri"/>
            </a:endParaRPr>
          </a:p>
          <a:p>
            <a:r>
              <a:rPr lang="en-US" dirty="0">
                <a:ea typeface="+mn-lt"/>
                <a:cs typeface="+mn-lt"/>
                <a:hlinkClick r:id="rId2"/>
              </a:rPr>
              <a:t>https://angular.io/guide/pipes</a:t>
            </a:r>
            <a:endParaRPr lang="en-US" dirty="0">
              <a:cs typeface="Calibri"/>
            </a:endParaRPr>
          </a:p>
          <a:p>
            <a:endParaRPr lang="en-US" dirty="0">
              <a:cs typeface="Calibri"/>
            </a:endParaRPr>
          </a:p>
        </p:txBody>
      </p:sp>
    </p:spTree>
    <p:extLst>
      <p:ext uri="{BB962C8B-B14F-4D97-AF65-F5344CB8AC3E}">
        <p14:creationId xmlns:p14="http://schemas.microsoft.com/office/powerpoint/2010/main" val="168663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FCBE4-4496-7E4C-6931-113B93D648A7}"/>
              </a:ext>
            </a:extLst>
          </p:cNvPr>
          <p:cNvSpPr>
            <a:spLocks noGrp="1"/>
          </p:cNvSpPr>
          <p:nvPr>
            <p:ph idx="1"/>
          </p:nvPr>
        </p:nvSpPr>
        <p:spPr>
          <a:xfrm>
            <a:off x="838200" y="403845"/>
            <a:ext cx="10515600" cy="6005436"/>
          </a:xfrm>
        </p:spPr>
        <p:txBody>
          <a:bodyPr vert="horz" lIns="91440" tIns="45720" rIns="91440" bIns="45720" rtlCol="0" anchor="t">
            <a:normAutofit fontScale="85000" lnSpcReduction="20000"/>
          </a:bodyPr>
          <a:lstStyle/>
          <a:p>
            <a:pPr marL="0" indent="0">
              <a:buNone/>
            </a:pPr>
            <a:r>
              <a:rPr lang="en-US" dirty="0">
                <a:ea typeface="+mn-lt"/>
                <a:cs typeface="+mn-lt"/>
                <a:hlinkClick r:id="rId2"/>
              </a:rPr>
              <a:t>https://www.npmjs.com/package/memoizee</a:t>
            </a:r>
            <a:endParaRPr lang="en-US"/>
          </a:p>
          <a:p>
            <a:pPr marL="0" indent="0">
              <a:buNone/>
            </a:pPr>
            <a:r>
              <a:rPr lang="en-US" dirty="0">
                <a:ea typeface="+mn-lt"/>
                <a:cs typeface="+mn-lt"/>
                <a:hlinkClick r:id="rId3"/>
              </a:rPr>
              <a:t>https://medium.com/angular-in-depth/how-to-improve-angular-performance-by-just-adding-just-8-characters-877bde708ddd</a:t>
            </a:r>
            <a:endParaRPr lang="en-US" dirty="0"/>
          </a:p>
          <a:p>
            <a:pPr marL="0" indent="0">
              <a:buNone/>
            </a:pPr>
            <a:endParaRPr lang="en-US" dirty="0">
              <a:ea typeface="+mn-lt"/>
              <a:cs typeface="+mn-lt"/>
            </a:endParaRPr>
          </a:p>
          <a:p>
            <a:pPr marL="0" indent="0">
              <a:buNone/>
            </a:pPr>
            <a:r>
              <a:rPr lang="en-US" dirty="0" err="1">
                <a:ea typeface="+mn-lt"/>
                <a:cs typeface="+mn-lt"/>
              </a:rPr>
              <a:t>npm</a:t>
            </a:r>
            <a:r>
              <a:rPr lang="en-US" dirty="0">
                <a:ea typeface="+mn-lt"/>
                <a:cs typeface="+mn-lt"/>
              </a:rPr>
              <a:t> </a:t>
            </a:r>
            <a:r>
              <a:rPr lang="en-US" dirty="0" err="1">
                <a:ea typeface="+mn-lt"/>
                <a:cs typeface="+mn-lt"/>
              </a:rPr>
              <a:t>i</a:t>
            </a:r>
            <a:r>
              <a:rPr lang="en-US" dirty="0">
                <a:ea typeface="+mn-lt"/>
                <a:cs typeface="+mn-lt"/>
              </a:rPr>
              <a:t> </a:t>
            </a:r>
            <a:r>
              <a:rPr lang="en-US" dirty="0" err="1">
                <a:ea typeface="+mn-lt"/>
                <a:cs typeface="+mn-lt"/>
              </a:rPr>
              <a:t>memoizee</a:t>
            </a:r>
            <a:endParaRPr lang="en-US" dirty="0" err="1">
              <a:cs typeface="Calibri"/>
            </a:endParaRPr>
          </a:p>
          <a:p>
            <a:pPr marL="0" indent="0">
              <a:buNone/>
            </a:pPr>
            <a:endParaRPr lang="en-US" dirty="0">
              <a:ea typeface="+mn-lt"/>
              <a:cs typeface="+mn-lt"/>
            </a:endParaRPr>
          </a:p>
          <a:p>
            <a:pPr marL="0" indent="0">
              <a:buNone/>
            </a:pPr>
            <a:r>
              <a:rPr lang="en-US" dirty="0">
                <a:ea typeface="+mn-lt"/>
                <a:cs typeface="+mn-lt"/>
              </a:rPr>
              <a:t>import * as </a:t>
            </a:r>
            <a:r>
              <a:rPr lang="en-US" dirty="0" err="1">
                <a:ea typeface="+mn-lt"/>
                <a:cs typeface="+mn-lt"/>
              </a:rPr>
              <a:t>memoizee</a:t>
            </a:r>
            <a:r>
              <a:rPr lang="en-US" dirty="0">
                <a:ea typeface="+mn-lt"/>
                <a:cs typeface="+mn-lt"/>
              </a:rPr>
              <a:t> from '</a:t>
            </a:r>
            <a:r>
              <a:rPr lang="en-US" dirty="0" err="1">
                <a:ea typeface="+mn-lt"/>
                <a:cs typeface="+mn-lt"/>
              </a:rPr>
              <a:t>memoizee</a:t>
            </a:r>
            <a:r>
              <a:rPr lang="en-US" dirty="0">
                <a:ea typeface="+mn-lt"/>
                <a:cs typeface="+mn-lt"/>
              </a:rPr>
              <a:t>';</a:t>
            </a:r>
          </a:p>
          <a:p>
            <a:pPr marL="0" indent="0">
              <a:buNone/>
            </a:pPr>
            <a:endParaRPr lang="en-US" dirty="0">
              <a:ea typeface="+mn-lt"/>
              <a:cs typeface="+mn-lt"/>
            </a:endParaRPr>
          </a:p>
          <a:p>
            <a:pPr marL="0" indent="0">
              <a:buNone/>
            </a:pPr>
            <a:r>
              <a:rPr lang="en-US" dirty="0">
                <a:ea typeface="+mn-lt"/>
                <a:cs typeface="+mn-lt"/>
              </a:rPr>
              <a:t>// create the @memoize custom decorator</a:t>
            </a:r>
          </a:p>
          <a:p>
            <a:pPr marL="0" indent="0">
              <a:buNone/>
            </a:pPr>
            <a:r>
              <a:rPr lang="en-US" dirty="0">
                <a:ea typeface="+mn-lt"/>
                <a:cs typeface="+mn-lt"/>
              </a:rPr>
              <a:t>export function </a:t>
            </a:r>
            <a:r>
              <a:rPr lang="en-US" dirty="0" err="1">
                <a:ea typeface="+mn-lt"/>
                <a:cs typeface="+mn-lt"/>
              </a:rPr>
              <a:t>memoize</a:t>
            </a:r>
            <a:r>
              <a:rPr lang="en-US" dirty="0">
                <a:ea typeface="+mn-lt"/>
                <a:cs typeface="+mn-lt"/>
              </a:rPr>
              <a:t>() {</a:t>
            </a:r>
            <a:br>
              <a:rPr lang="en-US" dirty="0">
                <a:ea typeface="+mn-lt"/>
                <a:cs typeface="+mn-lt"/>
              </a:rPr>
            </a:br>
            <a:r>
              <a:rPr lang="en-US" dirty="0">
                <a:ea typeface="+mn-lt"/>
                <a:cs typeface="+mn-lt"/>
              </a:rPr>
              <a:t>    return function(target, key, descriptor) {</a:t>
            </a:r>
            <a:br>
              <a:rPr lang="en-US" dirty="0">
                <a:ea typeface="+mn-lt"/>
                <a:cs typeface="+mn-lt"/>
              </a:rPr>
            </a:br>
            <a:r>
              <a:rPr lang="en-US" dirty="0">
                <a:ea typeface="+mn-lt"/>
                <a:cs typeface="+mn-lt"/>
              </a:rPr>
              <a:t>        const </a:t>
            </a:r>
            <a:r>
              <a:rPr lang="en-US" dirty="0" err="1">
                <a:ea typeface="+mn-lt"/>
                <a:cs typeface="+mn-lt"/>
              </a:rPr>
              <a:t>oldFunction</a:t>
            </a:r>
            <a:r>
              <a:rPr lang="en-US" dirty="0">
                <a:ea typeface="+mn-lt"/>
                <a:cs typeface="+mn-lt"/>
              </a:rPr>
              <a:t> = </a:t>
            </a:r>
            <a:r>
              <a:rPr lang="en-US" dirty="0" err="1">
                <a:ea typeface="+mn-lt"/>
                <a:cs typeface="+mn-lt"/>
              </a:rPr>
              <a:t>descriptor.value</a:t>
            </a:r>
            <a:r>
              <a:rPr lang="en-US" dirty="0">
                <a:ea typeface="+mn-lt"/>
                <a:cs typeface="+mn-lt"/>
              </a:rPr>
              <a:t>;</a:t>
            </a:r>
            <a:br>
              <a:rPr lang="en-US" dirty="0">
                <a:ea typeface="+mn-lt"/>
                <a:cs typeface="+mn-lt"/>
              </a:rPr>
            </a:br>
            <a:r>
              <a:rPr lang="en-US" dirty="0">
                <a:ea typeface="+mn-lt"/>
                <a:cs typeface="+mn-lt"/>
              </a:rPr>
              <a:t>        const </a:t>
            </a:r>
            <a:r>
              <a:rPr lang="en-US" dirty="0" err="1">
                <a:ea typeface="+mn-lt"/>
                <a:cs typeface="+mn-lt"/>
              </a:rPr>
              <a:t>newFunction</a:t>
            </a:r>
            <a:r>
              <a:rPr lang="en-US" dirty="0">
                <a:ea typeface="+mn-lt"/>
                <a:cs typeface="+mn-lt"/>
              </a:rPr>
              <a:t> = </a:t>
            </a:r>
            <a:r>
              <a:rPr lang="en-US" dirty="0" err="1">
                <a:ea typeface="+mn-lt"/>
                <a:cs typeface="+mn-lt"/>
              </a:rPr>
              <a:t>memoizee</a:t>
            </a:r>
            <a:r>
              <a:rPr lang="en-US" dirty="0">
                <a:ea typeface="+mn-lt"/>
                <a:cs typeface="+mn-lt"/>
              </a:rPr>
              <a:t>(</a:t>
            </a:r>
            <a:r>
              <a:rPr lang="en-US" dirty="0" err="1">
                <a:ea typeface="+mn-lt"/>
                <a:cs typeface="+mn-lt"/>
              </a:rPr>
              <a:t>oldFunction</a:t>
            </a:r>
            <a:r>
              <a:rPr lang="en-US" dirty="0">
                <a:ea typeface="+mn-lt"/>
                <a:cs typeface="+mn-lt"/>
              </a:rPr>
              <a:t>);</a:t>
            </a:r>
            <a:br>
              <a:rPr lang="en-US" dirty="0">
                <a:ea typeface="+mn-lt"/>
                <a:cs typeface="+mn-lt"/>
              </a:rPr>
            </a:br>
            <a:r>
              <a:rPr lang="en-US" dirty="0">
                <a:ea typeface="+mn-lt"/>
                <a:cs typeface="+mn-lt"/>
              </a:rPr>
              <a:t>        </a:t>
            </a:r>
            <a:r>
              <a:rPr lang="en-US" dirty="0" err="1">
                <a:ea typeface="+mn-lt"/>
                <a:cs typeface="+mn-lt"/>
              </a:rPr>
              <a:t>descriptor.value</a:t>
            </a:r>
            <a:r>
              <a:rPr lang="en-US" dirty="0">
                <a:ea typeface="+mn-lt"/>
                <a:cs typeface="+mn-lt"/>
              </a:rPr>
              <a:t>= function () {</a:t>
            </a:r>
            <a:br>
              <a:rPr lang="en-US" dirty="0">
                <a:ea typeface="+mn-lt"/>
                <a:cs typeface="+mn-lt"/>
              </a:rPr>
            </a:br>
            <a:r>
              <a:rPr lang="en-US" dirty="0">
                <a:ea typeface="+mn-lt"/>
                <a:cs typeface="+mn-lt"/>
              </a:rPr>
              <a:t>            return </a:t>
            </a:r>
            <a:r>
              <a:rPr lang="en-US" dirty="0" err="1">
                <a:ea typeface="+mn-lt"/>
                <a:cs typeface="+mn-lt"/>
              </a:rPr>
              <a:t>newFunction.apply</a:t>
            </a:r>
            <a:r>
              <a:rPr lang="en-US" dirty="0">
                <a:ea typeface="+mn-lt"/>
                <a:cs typeface="+mn-lt"/>
              </a:rPr>
              <a:t>(this, arguments);</a:t>
            </a:r>
            <a:br>
              <a:rPr lang="en-US" dirty="0">
                <a:ea typeface="+mn-lt"/>
                <a:cs typeface="+mn-lt"/>
              </a:rPr>
            </a:br>
            <a:r>
              <a:rPr lang="en-US" dirty="0">
                <a:ea typeface="+mn-lt"/>
                <a:cs typeface="+mn-lt"/>
              </a:rPr>
              <a:t>        };</a:t>
            </a:r>
            <a:br>
              <a:rPr lang="en-US" dirty="0">
                <a:ea typeface="+mn-lt"/>
                <a:cs typeface="+mn-lt"/>
              </a:rPr>
            </a:br>
            <a:r>
              <a:rPr lang="en-US" dirty="0">
                <a:ea typeface="+mn-lt"/>
                <a:cs typeface="+mn-lt"/>
              </a:rPr>
              <a:t>   };</a:t>
            </a:r>
            <a:br>
              <a:rPr lang="en-US" dirty="0">
                <a:ea typeface="+mn-lt"/>
                <a:cs typeface="+mn-lt"/>
              </a:rPr>
            </a:br>
            <a:r>
              <a:rPr lang="en-US" dirty="0">
                <a:ea typeface="+mn-lt"/>
                <a:cs typeface="+mn-lt"/>
              </a:rPr>
              <a:t>};</a:t>
            </a:r>
          </a:p>
          <a:p>
            <a:pPr marL="0" indent="0">
              <a:buNone/>
            </a:pPr>
            <a:endParaRPr lang="en-US" dirty="0">
              <a:ea typeface="+mn-lt"/>
              <a:cs typeface="+mn-lt"/>
            </a:endParaRPr>
          </a:p>
        </p:txBody>
      </p:sp>
    </p:spTree>
    <p:extLst>
      <p:ext uri="{BB962C8B-B14F-4D97-AF65-F5344CB8AC3E}">
        <p14:creationId xmlns:p14="http://schemas.microsoft.com/office/powerpoint/2010/main" val="331150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DB65-18A6-08D8-F1EC-4AA6985793F2}"/>
              </a:ext>
            </a:extLst>
          </p:cNvPr>
          <p:cNvSpPr>
            <a:spLocks noGrp="1"/>
          </p:cNvSpPr>
          <p:nvPr>
            <p:ph type="title"/>
          </p:nvPr>
        </p:nvSpPr>
        <p:spPr>
          <a:xfrm>
            <a:off x="522249" y="420881"/>
            <a:ext cx="11249721" cy="1344148"/>
          </a:xfrm>
        </p:spPr>
        <p:txBody>
          <a:bodyPr/>
          <a:lstStyle/>
          <a:p>
            <a:r>
              <a:rPr lang="en-US" dirty="0">
                <a:cs typeface="Calibri Light"/>
              </a:rPr>
              <a:t>Use Zone.js and </a:t>
            </a:r>
            <a:r>
              <a:rPr lang="en-US" dirty="0" err="1">
                <a:cs typeface="Calibri Light"/>
              </a:rPr>
              <a:t>ngZones</a:t>
            </a:r>
            <a:r>
              <a:rPr lang="en-US" dirty="0">
                <a:cs typeface="Calibri Light"/>
              </a:rPr>
              <a:t> for further optimization</a:t>
            </a:r>
            <a:endParaRPr lang="en-US" dirty="0" err="1"/>
          </a:p>
        </p:txBody>
      </p:sp>
      <p:sp>
        <p:nvSpPr>
          <p:cNvPr id="3" name="Content Placeholder 2">
            <a:extLst>
              <a:ext uri="{FF2B5EF4-FFF2-40B4-BE49-F238E27FC236}">
                <a16:creationId xmlns:a16="http://schemas.microsoft.com/office/drawing/2014/main" id="{221D2991-86FA-6017-1C13-B5E58FE19144}"/>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ea typeface="+mn-lt"/>
                <a:cs typeface="+mn-lt"/>
                <a:hlinkClick r:id="rId2"/>
              </a:rPr>
              <a:t>https://angular.io/guide/change-detection-zone-pollution</a:t>
            </a:r>
            <a:endParaRPr lang="en-US" dirty="0">
              <a:ea typeface="+mn-lt"/>
              <a:cs typeface="+mn-lt"/>
            </a:endParaRPr>
          </a:p>
          <a:p>
            <a:pPr>
              <a:buNone/>
            </a:pPr>
            <a:r>
              <a:rPr lang="en-US" dirty="0">
                <a:ea typeface="+mn-lt"/>
                <a:cs typeface="+mn-lt"/>
                <a:hlinkClick r:id="rId3"/>
              </a:rPr>
              <a:t>https://angular.io/guide/zone</a:t>
            </a:r>
            <a:endParaRPr lang="en-US"/>
          </a:p>
          <a:p>
            <a:endParaRPr lang="en-US" dirty="0">
              <a:ea typeface="+mn-lt"/>
              <a:cs typeface="+mn-lt"/>
            </a:endParaRPr>
          </a:p>
          <a:p>
            <a:r>
              <a:rPr lang="en-US" b="1" dirty="0">
                <a:ea typeface="+mn-lt"/>
                <a:cs typeface="+mn-lt"/>
              </a:rPr>
              <a:t>Zone.js is a signaling mechanism that Angular uses to detect when an application state might have changed</a:t>
            </a:r>
            <a:r>
              <a:rPr lang="en-US" dirty="0">
                <a:ea typeface="+mn-lt"/>
                <a:cs typeface="+mn-lt"/>
              </a:rPr>
              <a:t>. It captures asynchronous operations like </a:t>
            </a:r>
            <a:r>
              <a:rPr lang="en-US" dirty="0" err="1">
                <a:latin typeface="Consolas"/>
              </a:rPr>
              <a:t>setTimeout</a:t>
            </a:r>
            <a:r>
              <a:rPr lang="en-US" dirty="0">
                <a:ea typeface="+mn-lt"/>
                <a:cs typeface="+mn-lt"/>
              </a:rPr>
              <a:t>, network requests, and event listeners. Angular schedules change detection based on signals from Zone.js</a:t>
            </a:r>
            <a:endParaRPr lang="en-US" dirty="0">
              <a:cs typeface="Calibri" panose="020F0502020204030204"/>
            </a:endParaRPr>
          </a:p>
          <a:p>
            <a:endParaRPr lang="en-US" dirty="0">
              <a:ea typeface="+mn-lt"/>
              <a:cs typeface="+mn-lt"/>
            </a:endParaRPr>
          </a:p>
          <a:p>
            <a:r>
              <a:rPr lang="en-US" dirty="0">
                <a:ea typeface="+mn-lt"/>
                <a:cs typeface="+mn-lt"/>
              </a:rPr>
              <a:t>There are cases in which scheduled </a:t>
            </a:r>
            <a:r>
              <a:rPr lang="en-US" dirty="0">
                <a:ea typeface="+mn-lt"/>
                <a:cs typeface="+mn-lt"/>
                <a:hlinkClick r:id="rId4"/>
              </a:rPr>
              <a:t>tasks</a:t>
            </a:r>
            <a:r>
              <a:rPr lang="en-US" dirty="0">
                <a:ea typeface="+mn-lt"/>
                <a:cs typeface="+mn-lt"/>
              </a:rPr>
              <a:t> or </a:t>
            </a:r>
            <a:r>
              <a:rPr lang="en-US" dirty="0">
                <a:ea typeface="+mn-lt"/>
                <a:cs typeface="+mn-lt"/>
                <a:hlinkClick r:id="rId5"/>
              </a:rPr>
              <a:t>microtasks</a:t>
            </a:r>
            <a:r>
              <a:rPr lang="en-US" dirty="0">
                <a:ea typeface="+mn-lt"/>
                <a:cs typeface="+mn-lt"/>
              </a:rPr>
              <a:t> don’t make any changes in the data model, which makes running change detection unnecessary. Common examples are:</a:t>
            </a:r>
            <a:endParaRPr lang="en-US" dirty="0"/>
          </a:p>
          <a:p>
            <a:pPr lvl="1"/>
            <a:r>
              <a:rPr lang="en-US" dirty="0" err="1">
                <a:latin typeface="Consolas"/>
              </a:rPr>
              <a:t>requestAnimationFrame</a:t>
            </a:r>
            <a:r>
              <a:rPr lang="en-US" dirty="0">
                <a:ea typeface="+mn-lt"/>
                <a:cs typeface="+mn-lt"/>
              </a:rPr>
              <a:t>, </a:t>
            </a:r>
            <a:r>
              <a:rPr lang="en-US" dirty="0" err="1">
                <a:latin typeface="Consolas"/>
              </a:rPr>
              <a:t>setTimeout</a:t>
            </a:r>
            <a:r>
              <a:rPr lang="en-US" dirty="0">
                <a:ea typeface="+mn-lt"/>
                <a:cs typeface="+mn-lt"/>
              </a:rPr>
              <a:t> or </a:t>
            </a:r>
            <a:r>
              <a:rPr lang="en-US" dirty="0" err="1">
                <a:latin typeface="Consolas"/>
              </a:rPr>
              <a:t>setInterval</a:t>
            </a:r>
            <a:endParaRPr lang="en-US">
              <a:cs typeface="Calibri"/>
            </a:endParaRPr>
          </a:p>
          <a:p>
            <a:pPr lvl="1"/>
            <a:r>
              <a:rPr lang="en-US" dirty="0">
                <a:ea typeface="+mn-lt"/>
                <a:cs typeface="+mn-lt"/>
              </a:rPr>
              <a:t>Task or microtask scheduling by third-party libraries</a:t>
            </a:r>
            <a:endParaRPr lang="en-US">
              <a:cs typeface="Calibri"/>
            </a:endParaRPr>
          </a:p>
          <a:p>
            <a:endParaRPr lang="en-US" dirty="0">
              <a:cs typeface="Calibri"/>
            </a:endParaRPr>
          </a:p>
        </p:txBody>
      </p:sp>
    </p:spTree>
    <p:extLst>
      <p:ext uri="{BB962C8B-B14F-4D97-AF65-F5344CB8AC3E}">
        <p14:creationId xmlns:p14="http://schemas.microsoft.com/office/powerpoint/2010/main" val="40064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CB7F48-1E5B-04F9-208B-F74C02DD9D47}"/>
              </a:ext>
            </a:extLst>
          </p:cNvPr>
          <p:cNvSpPr>
            <a:spLocks noGrp="1"/>
          </p:cNvSpPr>
          <p:nvPr>
            <p:ph idx="1"/>
          </p:nvPr>
        </p:nvSpPr>
        <p:spPr>
          <a:xfrm>
            <a:off x="838200" y="2206625"/>
            <a:ext cx="10515600" cy="3970338"/>
          </a:xfrm>
        </p:spPr>
        <p:txBody>
          <a:bodyPr vert="horz" lIns="91440" tIns="45720" rIns="91440" bIns="45720" rtlCol="0" anchor="t">
            <a:normAutofit/>
          </a:bodyPr>
          <a:lstStyle/>
          <a:p>
            <a:pPr marL="0" indent="0">
              <a:buNone/>
            </a:pPr>
            <a:r>
              <a:rPr lang="en-US" dirty="0">
                <a:ea typeface="+mn-lt"/>
                <a:cs typeface="+mn-lt"/>
              </a:rPr>
              <a:t>constructor(private </a:t>
            </a:r>
            <a:r>
              <a:rPr lang="en-US" dirty="0" err="1">
                <a:ea typeface="+mn-lt"/>
                <a:cs typeface="+mn-lt"/>
              </a:rPr>
              <a:t>ngZone</a:t>
            </a:r>
            <a:r>
              <a:rPr lang="en-US" dirty="0">
                <a:ea typeface="+mn-lt"/>
                <a:cs typeface="+mn-lt"/>
              </a:rPr>
              <a:t>: </a:t>
            </a:r>
            <a:r>
              <a:rPr lang="en-US" dirty="0">
                <a:ea typeface="+mn-lt"/>
                <a:cs typeface="+mn-lt"/>
                <a:hlinkClick r:id="rId2"/>
              </a:rPr>
              <a:t>NgZone</a:t>
            </a:r>
            <a:r>
              <a:rPr lang="en-US" dirty="0">
                <a:ea typeface="+mn-lt"/>
                <a:cs typeface="+mn-lt"/>
              </a:rPr>
              <a:t>) {} </a:t>
            </a:r>
            <a:endParaRPr lang="en-US">
              <a:ea typeface="+mn-lt"/>
              <a:cs typeface="+mn-lt"/>
            </a:endParaRPr>
          </a:p>
          <a:p>
            <a:pPr marL="0" indent="0">
              <a:buNone/>
            </a:pPr>
            <a:r>
              <a:rPr lang="en-US" dirty="0" err="1">
                <a:ea typeface="+mn-lt"/>
                <a:cs typeface="+mn-lt"/>
              </a:rPr>
              <a:t>ngOnInit</a:t>
            </a:r>
            <a:r>
              <a:rPr lang="en-US" dirty="0">
                <a:ea typeface="+mn-lt"/>
                <a:cs typeface="+mn-lt"/>
              </a:rPr>
              <a:t>() { </a:t>
            </a:r>
          </a:p>
          <a:p>
            <a:pPr marL="0" indent="0">
              <a:buNone/>
            </a:pPr>
            <a:r>
              <a:rPr lang="en-US" dirty="0">
                <a:ea typeface="+mn-lt"/>
                <a:cs typeface="+mn-lt"/>
              </a:rPr>
              <a:t>    </a:t>
            </a:r>
            <a:r>
              <a:rPr lang="en-US" dirty="0" err="1">
                <a:ea typeface="+mn-lt"/>
                <a:cs typeface="+mn-lt"/>
              </a:rPr>
              <a:t>this.ngZone.runOutsideAngular</a:t>
            </a:r>
            <a:r>
              <a:rPr lang="en-US" dirty="0">
                <a:ea typeface="+mn-lt"/>
                <a:cs typeface="+mn-lt"/>
              </a:rPr>
              <a:t>(() =&gt; { </a:t>
            </a:r>
          </a:p>
          <a:p>
            <a:pPr marL="0" indent="0">
              <a:buNone/>
            </a:pPr>
            <a:r>
              <a:rPr lang="en-US" dirty="0">
                <a:ea typeface="+mn-lt"/>
                <a:cs typeface="+mn-lt"/>
              </a:rPr>
              <a:t>        // this code will not trigger change detection</a:t>
            </a:r>
          </a:p>
          <a:p>
            <a:pPr marL="0" indent="0">
              <a:buNone/>
            </a:pPr>
            <a:r>
              <a:rPr lang="en-US" dirty="0">
                <a:ea typeface="+mn-lt"/>
                <a:cs typeface="+mn-lt"/>
              </a:rPr>
              <a:t>    });</a:t>
            </a:r>
            <a:endParaRPr lang="en-US" dirty="0"/>
          </a:p>
          <a:p>
            <a:pPr marL="0" indent="0">
              <a:buNone/>
            </a:pPr>
            <a:r>
              <a:rPr lang="en-US" dirty="0">
                <a:ea typeface="+mn-lt"/>
                <a:cs typeface="+mn-lt"/>
              </a:rPr>
              <a:t>}</a:t>
            </a:r>
            <a:endParaRPr lang="en-US" dirty="0">
              <a:cs typeface="Calibri" panose="020F0502020204030204"/>
            </a:endParaRPr>
          </a:p>
        </p:txBody>
      </p:sp>
    </p:spTree>
    <p:extLst>
      <p:ext uri="{BB962C8B-B14F-4D97-AF65-F5344CB8AC3E}">
        <p14:creationId xmlns:p14="http://schemas.microsoft.com/office/powerpoint/2010/main" val="7375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91C0-808C-62A9-93E2-4B11CBBEA7EE}"/>
              </a:ext>
            </a:extLst>
          </p:cNvPr>
          <p:cNvSpPr>
            <a:spLocks noGrp="1"/>
          </p:cNvSpPr>
          <p:nvPr>
            <p:ph type="title"/>
          </p:nvPr>
        </p:nvSpPr>
        <p:spPr/>
        <p:txBody>
          <a:bodyPr/>
          <a:lstStyle/>
          <a:p>
            <a:r>
              <a:rPr lang="en-US" dirty="0">
                <a:ea typeface="+mj-lt"/>
                <a:cs typeface="+mj-lt"/>
              </a:rPr>
              <a:t>Skipping component subtrees</a:t>
            </a:r>
          </a:p>
        </p:txBody>
      </p:sp>
      <p:sp>
        <p:nvSpPr>
          <p:cNvPr id="3" name="Content Placeholder 2">
            <a:extLst>
              <a:ext uri="{FF2B5EF4-FFF2-40B4-BE49-F238E27FC236}">
                <a16:creationId xmlns:a16="http://schemas.microsoft.com/office/drawing/2014/main" id="{46656DC3-9F6F-6B6B-35D8-2C5F89A9DC37}"/>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JavaScript, by default, uses mutable data structures that you can reference from multiple different components. Angular runs change detection over your entire component tree to make sure that the most up-to-date state of your data structures is reflected in the DOM.</a:t>
            </a:r>
            <a:endParaRPr lang="en-US" dirty="0">
              <a:cs typeface="Calibri" panose="020F0502020204030204"/>
            </a:endParaRPr>
          </a:p>
          <a:p>
            <a:r>
              <a:rPr lang="en-US" dirty="0">
                <a:ea typeface="+mn-lt"/>
                <a:cs typeface="+mn-lt"/>
              </a:rPr>
              <a:t>Change detection is sufficiently fast for most applications. However, when an application has an especially large component tree, running change detection across the whole application can cause performance issues. You can address this by configuring change detection to only run on a subset of the component tree.</a:t>
            </a:r>
            <a:endParaRPr lang="en-US" dirty="0"/>
          </a:p>
          <a:p>
            <a:r>
              <a:rPr lang="en-US" dirty="0">
                <a:ea typeface="+mn-lt"/>
                <a:cs typeface="+mn-lt"/>
              </a:rPr>
              <a:t>If you are confident that a part of the application is not affected by a state change, you can use </a:t>
            </a:r>
            <a:r>
              <a:rPr lang="en-US" dirty="0">
                <a:ea typeface="+mn-lt"/>
                <a:cs typeface="+mn-lt"/>
                <a:hlinkClick r:id="rId2"/>
              </a:rPr>
              <a:t>OnPush</a:t>
            </a:r>
            <a:r>
              <a:rPr lang="en-US" dirty="0">
                <a:ea typeface="+mn-lt"/>
                <a:cs typeface="+mn-lt"/>
              </a:rPr>
              <a:t> to skip change detection in an entire component subtree.</a:t>
            </a:r>
            <a:endParaRPr lang="en-US" dirty="0"/>
          </a:p>
          <a:p>
            <a:endParaRPr lang="en-US" dirty="0">
              <a:cs typeface="Calibri"/>
            </a:endParaRPr>
          </a:p>
        </p:txBody>
      </p:sp>
    </p:spTree>
    <p:extLst>
      <p:ext uri="{BB962C8B-B14F-4D97-AF65-F5344CB8AC3E}">
        <p14:creationId xmlns:p14="http://schemas.microsoft.com/office/powerpoint/2010/main" val="407616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DC62-D9B5-0E32-7567-ECF0C2B7B164}"/>
              </a:ext>
            </a:extLst>
          </p:cNvPr>
          <p:cNvSpPr>
            <a:spLocks noGrp="1"/>
          </p:cNvSpPr>
          <p:nvPr>
            <p:ph type="title"/>
          </p:nvPr>
        </p:nvSpPr>
        <p:spPr/>
        <p:txBody>
          <a:bodyPr/>
          <a:lstStyle/>
          <a:p>
            <a:r>
              <a:rPr lang="en-US" dirty="0">
                <a:cs typeface="Calibri Light"/>
              </a:rPr>
              <a:t>Demo App</a:t>
            </a:r>
            <a:endParaRPr lang="en-US" dirty="0"/>
          </a:p>
        </p:txBody>
      </p:sp>
      <p:sp>
        <p:nvSpPr>
          <p:cNvPr id="3" name="Content Placeholder 2">
            <a:extLst>
              <a:ext uri="{FF2B5EF4-FFF2-40B4-BE49-F238E27FC236}">
                <a16:creationId xmlns:a16="http://schemas.microsoft.com/office/drawing/2014/main" id="{C771034E-ED1D-0B70-98BD-A9516372ADCA}"/>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https://github.com/marius-oprea/onPush</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12371098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What is change detection</vt:lpstr>
      <vt:lpstr>PowerPoint Presentation</vt:lpstr>
      <vt:lpstr>Optimizing slow computations </vt:lpstr>
      <vt:lpstr>PowerPoint Presentation</vt:lpstr>
      <vt:lpstr>Use Zone.js and ngZones for further optimization</vt:lpstr>
      <vt:lpstr>PowerPoint Presentation</vt:lpstr>
      <vt:lpstr>Skipping component subtrees</vt:lpstr>
      <vt:lpstr>Demo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273</cp:revision>
  <dcterms:created xsi:type="dcterms:W3CDTF">2022-07-26T13:03:30Z</dcterms:created>
  <dcterms:modified xsi:type="dcterms:W3CDTF">2022-07-26T15:07:34Z</dcterms:modified>
</cp:coreProperties>
</file>