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66" r:id="rId6"/>
    <p:sldId id="259" r:id="rId7"/>
    <p:sldId id="261" r:id="rId8"/>
    <p:sldId id="262" r:id="rId9"/>
    <p:sldId id="260" r:id="rId10"/>
    <p:sldId id="264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D54B9-B569-4E88-8A01-E2EE2AE86293}" v="1210" dt="2022-07-26T16:12:51.505"/>
    <p1510:client id="{4176C984-F91B-4C7C-ABEB-1CDEA6A822A3}" v="4" dt="2022-07-26T16:15:46.356"/>
    <p1510:client id="{6B89D6CC-F7CE-4B58-A18C-0A7B6075E42F}" v="45" dt="2022-07-29T10:43:48.841"/>
    <p1510:client id="{B46BB6E6-7095-4E63-9C95-3908B2BDDBDB}" v="120" dt="2022-07-27T02:47:52.624"/>
    <p1510:client id="{D9561ED4-D12C-4F96-863D-A82B66D58FD4}" v="838" dt="2022-07-28T22:32:0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hyperlink" Target="https://angular.io/api/core/HostListen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us-oprea/onPu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hange-detec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#detecting-changes-with-data-binding-in-pip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.io/engineering-education/an-introduction-to-memoization-in-javascrip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memo-decorator" TargetMode="External"/><Relationship Id="rId2" Type="http://schemas.openxmlformats.org/officeDocument/2006/relationships/hyperlink" Target="https://www.npmjs.com/package/memoiz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gular-in-depth/how-to-improve-angular-performance-by-just-adding-just-8-characters-877bde708dd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zone" TargetMode="External"/><Relationship Id="rId3" Type="http://schemas.openxmlformats.org/officeDocument/2006/relationships/hyperlink" Target="https://developer.mozilla.org/en-US/docs/Web/API/HTML_DOM_API/Microtask_guide#microtasks" TargetMode="External"/><Relationship Id="rId7" Type="http://schemas.openxmlformats.org/officeDocument/2006/relationships/hyperlink" Target="https://angular.io/guide/change-detection-zone-pollution" TargetMode="External"/><Relationship Id="rId2" Type="http://schemas.openxmlformats.org/officeDocument/2006/relationships/hyperlink" Target="https://developer.mozilla.org/en-US/docs/Web/API/HTML_DOM_API/Microtask_guide#tas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/tree/main/packages/zone.js/example" TargetMode="External"/><Relationship Id="rId11" Type="http://schemas.openxmlformats.org/officeDocument/2006/relationships/hyperlink" Target="https://medium.com/swlh/what-is-zone-js-and-how-can-i-use-it-63ce08a55962" TargetMode="External"/><Relationship Id="rId5" Type="http://schemas.openxmlformats.org/officeDocument/2006/relationships/hyperlink" Target="https://github.com/angular/angular/blob/main/packages/zone.js/lib/zone.ts" TargetMode="External"/><Relationship Id="rId10" Type="http://schemas.openxmlformats.org/officeDocument/2006/relationships/hyperlink" Target="https://www.youtube.com/watch?v=3IqtmUscE_U&amp;t=150s&amp;ab_channel=ng-conf" TargetMode="External"/><Relationship Id="rId4" Type="http://schemas.openxmlformats.org/officeDocument/2006/relationships/hyperlink" Target="https://jakearchibald.com/2015/tasks-microtasks-queues-and-schedules/" TargetMode="External"/><Relationship Id="rId9" Type="http://schemas.openxmlformats.org/officeDocument/2006/relationships/hyperlink" Target="https://www.w3schools.com/js/js_this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NgZo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hangeDetectionStrateg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31A4-F7DC-334A-DCF4-D38F317D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am 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F142-E2D2-FF6D-5C2B-B7B183A4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0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My name is </a:t>
            </a:r>
            <a:r>
              <a:rPr lang="en-US" b="1" dirty="0">
                <a:cs typeface="Calibri"/>
              </a:rPr>
              <a:t>Marius Oprea</a:t>
            </a:r>
            <a:r>
              <a:rPr lang="en-US" dirty="0">
                <a:cs typeface="Calibri"/>
              </a:rPr>
              <a:t> a frontend developer, currently working with Angular(commonly referred as Angular 2+) since 2016, when the first version has been released.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FCB6AC-2782-4D27-3915-F9C5C84F79C4}"/>
              </a:ext>
            </a:extLst>
          </p:cNvPr>
          <p:cNvSpPr txBox="1">
            <a:spLocks/>
          </p:cNvSpPr>
          <p:nvPr/>
        </p:nvSpPr>
        <p:spPr>
          <a:xfrm>
            <a:off x="832945" y="305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What I will present today?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C1D3A-F9A0-E255-5105-A0698A1BB594}"/>
              </a:ext>
            </a:extLst>
          </p:cNvPr>
          <p:cNvSpPr txBox="1">
            <a:spLocks/>
          </p:cNvSpPr>
          <p:nvPr/>
        </p:nvSpPr>
        <p:spPr>
          <a:xfrm>
            <a:off x="780393" y="4342853"/>
            <a:ext cx="10515600" cy="1320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Change detection in Angular and more specific the </a:t>
            </a:r>
            <a:r>
              <a:rPr lang="en-US" b="1" dirty="0" err="1">
                <a:cs typeface="Calibri"/>
              </a:rPr>
              <a:t>OnPush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strategy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68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9F9-3781-B487-B7DA-56899879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Using </a:t>
            </a:r>
            <a:r>
              <a:rPr lang="en-US" dirty="0" err="1">
                <a:ea typeface="+mj-lt"/>
                <a:cs typeface="+mj-lt"/>
              </a:rPr>
              <a:t>OnPush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F879-821B-E0F8-D1ED-B6408C92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instructs Angular to run change detection for a component subtree only</a:t>
            </a:r>
            <a:r>
              <a:rPr lang="en-US" dirty="0">
                <a:ea typeface="+mn-lt"/>
                <a:cs typeface="+mn-lt"/>
              </a:rPr>
              <a:t> when: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root component of the subtree receives new inputs as the result of a template binding. Angular compares the current and past value of the input with </a:t>
            </a:r>
            <a:r>
              <a:rPr lang="en-US" dirty="0">
                <a:latin typeface="Consolas"/>
              </a:rPr>
              <a:t>==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Angular handles an event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(e.g. using event binding, output binding, or </a:t>
            </a:r>
            <a:r>
              <a:rPr lang="en-US" i="1" dirty="0">
                <a:latin typeface="Consolas"/>
              </a:rPr>
              <a:t>@</a:t>
            </a:r>
            <a:r>
              <a:rPr lang="en-US" i="1" dirty="0">
                <a:latin typeface="Consolas"/>
                <a:hlinkClick r:id="rId2"/>
              </a:rPr>
              <a:t>HostListener</a:t>
            </a:r>
            <a:r>
              <a:rPr lang="en-US" i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 in the subtree's root component or any of its children </a:t>
            </a:r>
            <a:r>
              <a:rPr lang="en-US" b="1" dirty="0">
                <a:ea typeface="+mn-lt"/>
                <a:cs typeface="+mn-lt"/>
              </a:rPr>
              <a:t>whether they are using </a:t>
            </a:r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or not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set the change detection strategy of a component to </a:t>
            </a:r>
            <a:r>
              <a:rPr lang="en-US" dirty="0" err="1">
                <a:latin typeface="Consolas"/>
              </a:rPr>
              <a:t>OnPush</a:t>
            </a:r>
            <a:r>
              <a:rPr lang="en-US" dirty="0">
                <a:ea typeface="+mn-lt"/>
                <a:cs typeface="+mn-lt"/>
              </a:rPr>
              <a:t> 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3"/>
              </a:rPr>
              <a:t>Component</a:t>
            </a:r>
            <a:r>
              <a:rPr lang="en-US" dirty="0">
                <a:ea typeface="+mn-lt"/>
                <a:cs typeface="+mn-lt"/>
              </a:rPr>
              <a:t> decorator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38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DC62-D9B5-0E32-7567-ECF0C2B7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034E-ED1D-0B70-98BD-A9516372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https://github.com/marius-oprea/onPush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1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C60C-BDAD-541F-AC27-91F69EA7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4081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952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053" y="362180"/>
            <a:ext cx="9144000" cy="8171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is change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FF4E4-480A-559E-B135-3215589E7122}"/>
              </a:ext>
            </a:extLst>
          </p:cNvPr>
          <p:cNvSpPr txBox="1"/>
          <p:nvPr/>
        </p:nvSpPr>
        <p:spPr>
          <a:xfrm>
            <a:off x="204330" y="1517270"/>
            <a:ext cx="1158469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ea typeface="+mn-lt"/>
                <a:cs typeface="+mn-lt"/>
                <a:hlinkClick r:id="rId2"/>
              </a:rPr>
              <a:t>https://angular.io/guide/change-detection</a:t>
            </a:r>
            <a:endParaRPr lang="en-US" dirty="0"/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b="1" dirty="0">
                <a:ea typeface="+mn-lt"/>
                <a:cs typeface="+mn-lt"/>
              </a:rPr>
              <a:t>Change detection is the process through which Angular checks to see whether your application state has changed, and if any DOM needs to be updated.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b="1" dirty="0">
              <a:ea typeface="+mn-lt"/>
              <a:cs typeface="+mn-lt"/>
            </a:endParaRP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 Angular runs its change detection mechanism periodically so that changes to the data model are reflected in an app’s view. </a:t>
            </a:r>
          </a:p>
          <a:p>
            <a:pPr algn="just"/>
            <a:endParaRPr lang="en-US" sz="2800" dirty="0">
              <a:cs typeface="Calibri"/>
            </a:endParaRPr>
          </a:p>
          <a:p>
            <a:pPr algn="just"/>
            <a:r>
              <a:rPr lang="en-US" sz="2800" dirty="0">
                <a:cs typeface="Calibri"/>
              </a:rPr>
              <a:t>At a high level, Angular walks your components from top to bottom, looking for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82E3-A19F-3629-699D-48D81627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0" y="1317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every change detection cycle, Angular synchronously: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Evaluates all template expressions in all components</a:t>
            </a:r>
            <a:r>
              <a:rPr lang="en-US" dirty="0">
                <a:ea typeface="+mn-lt"/>
                <a:cs typeface="+mn-lt"/>
              </a:rPr>
              <a:t>, unless specified otherwise, based on that each component's detection strategy</a:t>
            </a:r>
            <a:endParaRPr lang="en-US" dirty="0">
              <a:cs typeface="Calibri"/>
            </a:endParaRPr>
          </a:p>
          <a:p>
            <a:pPr lvl="1"/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Executes</a:t>
            </a:r>
            <a:r>
              <a:rPr lang="en-US" dirty="0">
                <a:ea typeface="+mn-lt"/>
                <a:cs typeface="+mn-lt"/>
              </a:rPr>
              <a:t> the </a:t>
            </a:r>
            <a:r>
              <a:rPr lang="en-US" dirty="0" err="1">
                <a:latin typeface="Consolas"/>
              </a:rPr>
              <a:t>ngDoCheck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ngAfterContentChecked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ngAfterViewChecked</a:t>
            </a:r>
            <a:r>
              <a:rPr lang="en-US" dirty="0">
                <a:ea typeface="+mn-lt"/>
                <a:cs typeface="+mn-lt"/>
              </a:rPr>
              <a:t>, and </a:t>
            </a:r>
            <a:r>
              <a:rPr lang="en-US" dirty="0" err="1">
                <a:latin typeface="Consolas"/>
              </a:rPr>
              <a:t>ngOnChanges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lifecycle hooks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A single slow computation within a template or a lifecycle hook can slow down the entire change detection process</a:t>
            </a:r>
            <a:r>
              <a:rPr lang="en-US" dirty="0">
                <a:ea typeface="+mn-lt"/>
                <a:cs typeface="+mn-lt"/>
              </a:rPr>
              <a:t> because Angular runs the computations sequentially.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00B89B7-4340-8BCD-2CE4-72055BC1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39467"/>
            <a:ext cx="10915185" cy="758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Optimizing slow computations</a:t>
            </a:r>
            <a:br>
              <a:rPr lang="en-US" dirty="0"/>
            </a:b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45B0-CA77-A654-D964-7A39C894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54" y="3801120"/>
            <a:ext cx="5376746" cy="305420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Minimize computations in lifecycle hooks methods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@Input() value: number;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: number = 0;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ngDoCheck</a:t>
            </a:r>
            <a:r>
              <a:rPr lang="en-US" dirty="0"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If (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 !== value)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add functionality here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 = value;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64DE64-0942-72E1-8650-54BFFF56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1081" y="4073278"/>
            <a:ext cx="5934841" cy="241963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Use </a:t>
            </a:r>
            <a:r>
              <a:rPr lang="en-US" b="1" dirty="0" err="1">
                <a:cs typeface="Calibri"/>
              </a:rPr>
              <a:t>memoization</a:t>
            </a:r>
            <a:r>
              <a:rPr lang="en-US" b="1" dirty="0">
                <a:cs typeface="Calibri"/>
              </a:rPr>
              <a:t> for caching pure methods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Is an optimization technique used to speed up applications by storing the results of pure methods and returning the cached result when the method is called again with the same input.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@ </a:t>
            </a:r>
            <a:r>
              <a:rPr lang="en-US" dirty="0" err="1">
                <a:cs typeface="Calibri"/>
              </a:rPr>
              <a:t>memoize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pureheavyComputation</a:t>
            </a:r>
            <a:r>
              <a:rPr lang="en-US" dirty="0">
                <a:cs typeface="Calibri"/>
              </a:rPr>
              <a:t>(data) 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...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4EECA-181D-2146-0138-1ED87782FB2A}"/>
              </a:ext>
            </a:extLst>
          </p:cNvPr>
          <p:cNvSpPr txBox="1"/>
          <p:nvPr/>
        </p:nvSpPr>
        <p:spPr>
          <a:xfrm>
            <a:off x="632436" y="1101130"/>
            <a:ext cx="1091890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Optimizing the underlying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Don't use </a:t>
            </a:r>
            <a:r>
              <a:rPr lang="en-US" b="1" dirty="0" err="1">
                <a:cs typeface="Calibri"/>
              </a:rPr>
              <a:t>inpure</a:t>
            </a:r>
            <a:r>
              <a:rPr lang="en-US" b="1" dirty="0">
                <a:cs typeface="Calibri"/>
              </a:rPr>
              <a:t> heavy computation methods in template</a:t>
            </a:r>
          </a:p>
          <a:p>
            <a:r>
              <a:rPr lang="en-US" dirty="0">
                <a:cs typeface="Calibri"/>
              </a:rPr>
              <a:t>&lt;div {{ </a:t>
            </a:r>
            <a:r>
              <a:rPr lang="en-US" dirty="0" err="1">
                <a:cs typeface="Calibri"/>
              </a:rPr>
              <a:t>inpureHeavyComputation</a:t>
            </a:r>
            <a:r>
              <a:rPr lang="en-US" dirty="0">
                <a:cs typeface="Calibri"/>
              </a:rPr>
              <a:t>(data) }}&gt;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Use pure pipes for caching (impure pipes are called on each detection cycle)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&lt;div {{  data | </a:t>
            </a:r>
            <a:r>
              <a:rPr lang="en-US" dirty="0" err="1">
                <a:cs typeface="Calibri"/>
              </a:rPr>
              <a:t>customPurePipe</a:t>
            </a:r>
            <a:r>
              <a:rPr lang="en-US" dirty="0">
                <a:cs typeface="Calibri"/>
              </a:rPr>
              <a:t> }}&gt;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https://angular.io/guide/pipes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Pipes are simple functions to use in templates to accept an input value and return a transformed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5C01-B5D0-312B-EC44-641A73D6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87" y="242504"/>
            <a:ext cx="10515600" cy="2044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ea typeface="+mj-lt"/>
                <a:cs typeface="+mj-lt"/>
                <a:hlinkClick r:id="rId2"/>
              </a:rPr>
              <a:t>https://www.section.io/engineering-education/an-introduction-to-memoization-in-javascript/</a:t>
            </a:r>
            <a:br>
              <a:rPr lang="en-US" sz="1600" dirty="0">
                <a:ea typeface="+mj-lt"/>
                <a:cs typeface="+mj-lt"/>
              </a:rPr>
            </a:br>
            <a:endParaRPr lang="en-US" sz="160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B32A5-4E81-073A-CD89-E24C9E69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097" y="441763"/>
            <a:ext cx="10620703" cy="573520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Vanilla </a:t>
            </a:r>
            <a:r>
              <a:rPr lang="en-US" b="1" dirty="0" err="1">
                <a:ea typeface="+mn-lt"/>
                <a:cs typeface="+mn-lt"/>
              </a:rPr>
              <a:t>Javascript</a:t>
            </a:r>
            <a:r>
              <a:rPr lang="en-US" b="1" dirty="0">
                <a:ea typeface="+mn-lt"/>
                <a:cs typeface="+mn-lt"/>
              </a:rPr>
              <a:t> implementation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 = (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) =&gt; {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const results = {};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return 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 =&gt;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const 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JSON.stringify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if (!results[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return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};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clumsysquare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((num: any) =&gt; {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let result = 0;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for (let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num;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for (let j = 1; j &lt;= num;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result++;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return result;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});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387B7DC-1ABC-DB4A-CC68-CC27AFE9DF52}"/>
              </a:ext>
            </a:extLst>
          </p:cNvPr>
          <p:cNvSpPr txBox="1"/>
          <p:nvPr/>
        </p:nvSpPr>
        <p:spPr>
          <a:xfrm>
            <a:off x="5430344" y="1199930"/>
            <a:ext cx="6241940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("First call");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clumsysquare</a:t>
            </a:r>
            <a:r>
              <a:rPr lang="en-US" sz="1400" dirty="0">
                <a:ea typeface="+mn-lt"/>
                <a:cs typeface="+mn-lt"/>
              </a:rPr>
              <a:t>(9467));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("First call");           //  First call: 53.9482421875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sz="140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("Second call");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clumsysquare</a:t>
            </a:r>
            <a:r>
              <a:rPr lang="en-US" sz="1400" dirty="0">
                <a:ea typeface="+mn-lt"/>
                <a:cs typeface="+mn-lt"/>
              </a:rPr>
              <a:t>(9467));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("Second call");      //  Second call: 0.02392578125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("Third call");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clumsysquare</a:t>
            </a:r>
            <a:r>
              <a:rPr lang="en-US" sz="1400" dirty="0">
                <a:ea typeface="+mn-lt"/>
                <a:cs typeface="+mn-lt"/>
              </a:rPr>
              <a:t>(9467));   //  Third call: 0.017822265625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("Third call");</a:t>
            </a:r>
            <a:endParaRPr lang="en-US" sz="1400" dirty="0">
              <a:cs typeface="Calibri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("Multiplication");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console.log(9467*9467);                   //  Multiplication: 0.015869140625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dirty="0" err="1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("Multiplication");</a:t>
            </a:r>
            <a:endParaRPr lang="en-US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");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(9467, 2));     // 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: 0.016357421875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dirty="0" err="1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");</a:t>
            </a:r>
            <a:endParaRPr lang="en-US" dirty="0"/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5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CBE4-4496-7E4C-6931-113B93D6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27" y="526465"/>
            <a:ext cx="3832773" cy="49281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18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// </a:t>
            </a:r>
            <a:r>
              <a:rPr lang="en-US" sz="1800" dirty="0" err="1">
                <a:ea typeface="+mn-lt"/>
                <a:cs typeface="+mn-lt"/>
              </a:rPr>
              <a:t>memoization</a:t>
            </a:r>
            <a:r>
              <a:rPr lang="en-US" sz="1800" dirty="0">
                <a:ea typeface="+mn-lt"/>
                <a:cs typeface="+mn-lt"/>
              </a:rPr>
              <a:t> method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export function </a:t>
            </a:r>
            <a:r>
              <a:rPr lang="en-US" sz="1800" dirty="0" err="1">
                <a:ea typeface="+mn-lt"/>
                <a:cs typeface="+mn-lt"/>
              </a:rPr>
              <a:t>memoizee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func</a:t>
            </a:r>
            <a:r>
              <a:rPr lang="en-US" sz="1800" dirty="0">
                <a:ea typeface="+mn-lt"/>
                <a:cs typeface="+mn-lt"/>
              </a:rPr>
              <a:t>: any) {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const results: any = {};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return (...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: any) =&gt; {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const 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 = </a:t>
            </a:r>
            <a:r>
              <a:rPr lang="en-US" sz="1800" dirty="0" err="1">
                <a:ea typeface="+mn-lt"/>
                <a:cs typeface="+mn-lt"/>
              </a:rPr>
              <a:t>JSON.stringify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);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if (!results[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]) {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results[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] = </a:t>
            </a:r>
            <a:r>
              <a:rPr lang="en-US" sz="1800" dirty="0" err="1">
                <a:ea typeface="+mn-lt"/>
                <a:cs typeface="+mn-lt"/>
              </a:rPr>
              <a:t>func</a:t>
            </a:r>
            <a:r>
              <a:rPr lang="en-US" sz="1800" dirty="0">
                <a:ea typeface="+mn-lt"/>
                <a:cs typeface="+mn-lt"/>
              </a:rPr>
              <a:t>(...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);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}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return results[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];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};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};</a:t>
            </a:r>
            <a:br>
              <a:rPr lang="en-US" sz="1800" dirty="0"/>
            </a:br>
            <a:endParaRPr lang="en-US" sz="18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35032-198A-BC51-D219-1A6A37E1D06D}"/>
              </a:ext>
            </a:extLst>
          </p:cNvPr>
          <p:cNvSpPr txBox="1"/>
          <p:nvPr/>
        </p:nvSpPr>
        <p:spPr>
          <a:xfrm>
            <a:off x="630620" y="5088758"/>
            <a:ext cx="11304422" cy="1308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cs typeface="Calibri"/>
                <a:hlinkClick r:id="rId2"/>
              </a:rPr>
              <a:t>https://www.npmjs.com/package/memoizee</a:t>
            </a: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cs typeface="Calibri"/>
                <a:hlinkClick r:id="rId3"/>
              </a:rPr>
              <a:t>https://github.com/mgechev/memo-decorator</a:t>
            </a: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cs typeface="Calibri"/>
                <a:hlinkClick r:id="rId4"/>
              </a:rPr>
              <a:t>https://medium.com/angular-in-depth/how-to-improve-angular-performance-by-just-adding-just-8-characters-877bde708ddd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03CFC-254C-D12C-3DB2-13B88AC82C92}"/>
              </a:ext>
            </a:extLst>
          </p:cNvPr>
          <p:cNvSpPr txBox="1"/>
          <p:nvPr/>
        </p:nvSpPr>
        <p:spPr>
          <a:xfrm>
            <a:off x="8907516" y="525517"/>
            <a:ext cx="406980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// method call</a:t>
            </a:r>
          </a:p>
          <a:p>
            <a:r>
              <a:rPr lang="en-US" dirty="0">
                <a:ea typeface="+mn-lt"/>
                <a:cs typeface="+mn-lt"/>
              </a:rPr>
              <a:t>  @memoize()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clumsysquare</a:t>
            </a:r>
            <a:r>
              <a:rPr lang="en-US" dirty="0">
                <a:ea typeface="+mn-lt"/>
                <a:cs typeface="+mn-lt"/>
              </a:rPr>
              <a:t>(num: any) {</a:t>
            </a:r>
          </a:p>
          <a:p>
            <a:r>
              <a:rPr lang="en-US" dirty="0">
                <a:ea typeface="+mn-lt"/>
                <a:cs typeface="+mn-lt"/>
              </a:rPr>
              <a:t>    let result = 0;</a:t>
            </a:r>
          </a:p>
          <a:p>
            <a:r>
              <a:rPr lang="en-US" dirty="0">
                <a:ea typeface="+mn-lt"/>
                <a:cs typeface="+mn-lt"/>
              </a:rPr>
              <a:t>    for (let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num;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</a:p>
          <a:p>
            <a:r>
              <a:rPr lang="en-US" dirty="0">
                <a:ea typeface="+mn-lt"/>
                <a:cs typeface="+mn-lt"/>
              </a:rPr>
              <a:t>      for (let j = 1; j &lt;= num;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{</a:t>
            </a:r>
          </a:p>
          <a:p>
            <a:r>
              <a:rPr lang="en-US" dirty="0">
                <a:ea typeface="+mn-lt"/>
                <a:cs typeface="+mn-lt"/>
              </a:rPr>
              <a:t>        result++;</a:t>
            </a:r>
          </a:p>
          <a:p>
            <a:r>
              <a:rPr lang="en-US" dirty="0">
                <a:ea typeface="+mn-lt"/>
                <a:cs typeface="+mn-lt"/>
              </a:rPr>
              <a:t>      }</a:t>
            </a:r>
          </a:p>
          <a:p>
            <a:r>
              <a:rPr lang="en-US" dirty="0">
                <a:ea typeface="+mn-lt"/>
                <a:cs typeface="+mn-lt"/>
              </a:rPr>
              <a:t>    }</a:t>
            </a:r>
          </a:p>
          <a:p>
            <a:r>
              <a:rPr lang="en-US" dirty="0">
                <a:ea typeface="+mn-lt"/>
                <a:cs typeface="+mn-lt"/>
              </a:rPr>
              <a:t>    return result;</a:t>
            </a:r>
          </a:p>
          <a:p>
            <a:r>
              <a:rPr lang="en-US" dirty="0">
                <a:ea typeface="+mn-lt"/>
                <a:cs typeface="+mn-lt"/>
              </a:rPr>
              <a:t>  }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E8770-2C39-AFAF-03E5-500889A4EF80}"/>
              </a:ext>
            </a:extLst>
          </p:cNvPr>
          <p:cNvSpPr txBox="1"/>
          <p:nvPr/>
        </p:nvSpPr>
        <p:spPr>
          <a:xfrm>
            <a:off x="9266620" y="45895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4FF85-8DAD-F485-1D99-BF7F38EF241D}"/>
              </a:ext>
            </a:extLst>
          </p:cNvPr>
          <p:cNvSpPr txBox="1"/>
          <p:nvPr/>
        </p:nvSpPr>
        <p:spPr>
          <a:xfrm>
            <a:off x="700689" y="183931"/>
            <a:ext cx="29049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Calibri"/>
              </a:rPr>
              <a:t>Angular implementation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A6353-2FE9-3D0D-32BE-62B850B26E18}"/>
              </a:ext>
            </a:extLst>
          </p:cNvPr>
          <p:cNvSpPr txBox="1"/>
          <p:nvPr/>
        </p:nvSpPr>
        <p:spPr>
          <a:xfrm>
            <a:off x="4571999" y="875861"/>
            <a:ext cx="3824561" cy="476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// @memoize decorator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export function </a:t>
            </a:r>
            <a:r>
              <a:rPr lang="en-US" dirty="0" err="1">
                <a:cs typeface="Calibri"/>
              </a:rPr>
              <a:t>memoize</a:t>
            </a:r>
            <a:r>
              <a:rPr lang="en-US" dirty="0">
                <a:cs typeface="Calibri"/>
              </a:rPr>
              <a:t>() {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return function(target: any, key: any, descriptor: any) {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const </a:t>
            </a:r>
            <a:r>
              <a:rPr lang="en-US" dirty="0" err="1">
                <a:cs typeface="Calibri"/>
              </a:rPr>
              <a:t>oldFunction</a:t>
            </a:r>
            <a:r>
              <a:rPr lang="en-US" dirty="0">
                <a:cs typeface="Calibri"/>
              </a:rPr>
              <a:t> = </a:t>
            </a:r>
            <a:r>
              <a:rPr lang="en-US" dirty="0" err="1">
                <a:cs typeface="Calibri"/>
              </a:rPr>
              <a:t>descriptor.value</a:t>
            </a:r>
            <a:r>
              <a:rPr lang="en-US" dirty="0">
                <a:cs typeface="Calibri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const </a:t>
            </a:r>
            <a:r>
              <a:rPr lang="en-US" dirty="0" err="1">
                <a:cs typeface="Calibri"/>
              </a:rPr>
              <a:t>newFunction</a:t>
            </a:r>
            <a:r>
              <a:rPr lang="en-US" dirty="0">
                <a:cs typeface="Calibri"/>
              </a:rPr>
              <a:t>: any = </a:t>
            </a:r>
            <a:r>
              <a:rPr lang="en-US" dirty="0" err="1">
                <a:cs typeface="Calibri"/>
              </a:rPr>
              <a:t>memoizee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oldFunction</a:t>
            </a:r>
            <a:r>
              <a:rPr lang="en-US" dirty="0"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 </a:t>
            </a:r>
            <a:r>
              <a:rPr lang="en-US" dirty="0" err="1">
                <a:cs typeface="Calibri"/>
              </a:rPr>
              <a:t>descriptor.value</a:t>
            </a:r>
            <a:r>
              <a:rPr lang="en-US" dirty="0">
                <a:cs typeface="Calibri"/>
              </a:rPr>
              <a:t> = function () {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    return </a:t>
            </a:r>
            <a:r>
              <a:rPr lang="en-US" dirty="0" err="1">
                <a:cs typeface="Calibri"/>
              </a:rPr>
              <a:t>newFunction.apply</a:t>
            </a:r>
            <a:r>
              <a:rPr lang="en-US" dirty="0">
                <a:cs typeface="Calibri"/>
              </a:rPr>
              <a:t>(this, arguments)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}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}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50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B65-18A6-08D8-F1EC-4AA6985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9" y="184399"/>
            <a:ext cx="11249721" cy="871182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 Zone.js and </a:t>
            </a:r>
            <a:r>
              <a:rPr lang="en-US" dirty="0" err="1">
                <a:cs typeface="Calibri Light"/>
              </a:rPr>
              <a:t>ngZones</a:t>
            </a:r>
            <a:r>
              <a:rPr lang="en-US" dirty="0">
                <a:cs typeface="Calibri Light"/>
              </a:rPr>
              <a:t> for further optimization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2991-86FA-6017-1C13-B5E58FE1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Zone.js is an execution context that persist across async tasks and a signaling mechanism, that Angular uses to detect when an application state might have changed</a:t>
            </a:r>
            <a:r>
              <a:rPr lang="en-US" dirty="0">
                <a:ea typeface="+mn-lt"/>
                <a:cs typeface="+mn-lt"/>
              </a:rPr>
              <a:t>. It captures asynchronous operations like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, network requests, and event listeners. Angular </a:t>
            </a:r>
            <a:r>
              <a:rPr lang="en-US" b="1" dirty="0">
                <a:ea typeface="+mn-lt"/>
                <a:cs typeface="+mn-lt"/>
              </a:rPr>
              <a:t>schedules change detection based on signals from Zone.js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Zone is an execution context that persists across async tasks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 are cases in which scheduled </a:t>
            </a:r>
            <a:r>
              <a:rPr lang="en-US" dirty="0">
                <a:ea typeface="+mn-lt"/>
                <a:cs typeface="+mn-lt"/>
                <a:hlinkClick r:id="rId2"/>
              </a:rPr>
              <a:t>tasks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>
                <a:ea typeface="+mn-lt"/>
                <a:cs typeface="+mn-lt"/>
                <a:hlinkClick r:id="rId3"/>
              </a:rPr>
              <a:t>microtasks</a:t>
            </a:r>
            <a:r>
              <a:rPr lang="en-US" dirty="0">
                <a:ea typeface="+mn-lt"/>
                <a:cs typeface="+mn-lt"/>
              </a:rPr>
              <a:t> don’t make any changes in the data model, which makes running change detection unnecessary. Common examples are:</a:t>
            </a:r>
            <a:endParaRPr lang="en-US" dirty="0"/>
          </a:p>
          <a:p>
            <a:pPr lvl="1"/>
            <a:r>
              <a:rPr lang="en-US" dirty="0" err="1">
                <a:latin typeface="Consolas"/>
              </a:rPr>
              <a:t>requestAnimationFrame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 err="1">
                <a:latin typeface="Consolas"/>
              </a:rPr>
              <a:t>setInterval</a:t>
            </a:r>
            <a:endParaRPr lang="en-US" dirty="0" err="1">
              <a:latin typeface="Consolas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Task or microtask scheduling by third-party libraries</a:t>
            </a:r>
            <a:endParaRPr lang="en-US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  <a:hlinkClick r:id="rId4"/>
              </a:rPr>
              <a:t>https://jakearchibald.com/2015/tasks-microtasks-queues-and-schedules/</a:t>
            </a:r>
            <a:endParaRPr lang="en-US"/>
          </a:p>
          <a:p>
            <a:pPr marL="0" indent="0">
              <a:buNone/>
            </a:pPr>
            <a:r>
              <a:rPr lang="en-US" sz="1800" dirty="0">
                <a:cs typeface="Calibri"/>
                <a:hlinkClick r:id="rId5"/>
              </a:rPr>
              <a:t>https://github.com/angular/angular/blob/main/packages/zone.js/lib/zone.ts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6"/>
              </a:rPr>
              <a:t>https://github.com/angular/angular/tree/main/packages/zone.js/example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7"/>
              </a:rPr>
              <a:t>https://angular.io/guide/change-detection-zone-pollution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8"/>
              </a:rPr>
              <a:t>https://angular.io/guide/zone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9"/>
              </a:rPr>
              <a:t>https://www.w3schools.com/js/js_this.asp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10"/>
              </a:rPr>
              <a:t>https://www.youtube.com/watch?v=3IqtmUscE_U&amp;t=150s&amp;ab_channel=ng-conf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11"/>
              </a:rPr>
              <a:t>https://medium.com/swlh/what-is-zone-js-and-how-can-i-use-it-63ce08a55962</a:t>
            </a:r>
            <a:endParaRPr lang="en-US" sz="180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4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F48-1E5B-04F9-208B-F74C02DD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397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constructor(private </a:t>
            </a:r>
            <a:r>
              <a:rPr lang="en-US" dirty="0" err="1">
                <a:ea typeface="+mn-lt"/>
                <a:cs typeface="+mn-lt"/>
              </a:rPr>
              <a:t>ngZone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NgZone</a:t>
            </a:r>
            <a:r>
              <a:rPr lang="en-US" dirty="0">
                <a:ea typeface="+mn-lt"/>
                <a:cs typeface="+mn-lt"/>
              </a:rPr>
              <a:t>) {}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ngOnInit</a:t>
            </a:r>
            <a:r>
              <a:rPr lang="en-US" dirty="0">
                <a:ea typeface="+mn-lt"/>
                <a:cs typeface="+mn-lt"/>
              </a:rPr>
              <a:t>() {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this.ngZone.runOutsideAngular</a:t>
            </a:r>
            <a:r>
              <a:rPr lang="en-US" dirty="0">
                <a:ea typeface="+mn-lt"/>
                <a:cs typeface="+mn-lt"/>
              </a:rPr>
              <a:t>(() =&gt; 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this code will not trigger change detection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1C0-808C-62A9-93E2-4B11CBBE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Skipping component 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6DC3-9F6F-6B6B-35D8-2C5F89A9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JavaScript, by default, uses mutable data structures</a:t>
            </a:r>
            <a:r>
              <a:rPr lang="en-US" dirty="0">
                <a:ea typeface="+mn-lt"/>
                <a:cs typeface="+mn-lt"/>
              </a:rPr>
              <a:t> that you can reference from multiple different components. </a:t>
            </a:r>
            <a:r>
              <a:rPr lang="en-US" b="1" dirty="0">
                <a:ea typeface="+mn-lt"/>
                <a:cs typeface="+mn-lt"/>
              </a:rPr>
              <a:t>Angular runs change detection over your entire component tree</a:t>
            </a:r>
            <a:r>
              <a:rPr lang="en-US" dirty="0">
                <a:ea typeface="+mn-lt"/>
                <a:cs typeface="+mn-lt"/>
              </a:rPr>
              <a:t> to make sure that the most up-to-date state of your data structures is reflected in the DOM.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Change detection is sufficiently fast for most applications. However, </a:t>
            </a:r>
            <a:r>
              <a:rPr lang="en-US" b="1" dirty="0">
                <a:ea typeface="+mn-lt"/>
                <a:cs typeface="+mn-lt"/>
              </a:rPr>
              <a:t>when an application has an especially large component tree, running change detection across the whole application can cause performance issues</a:t>
            </a:r>
            <a:r>
              <a:rPr lang="en-US" dirty="0">
                <a:ea typeface="+mn-lt"/>
                <a:cs typeface="+mn-lt"/>
              </a:rPr>
              <a:t>. You can address this by configuring change detection to only run on a subset of the component tree.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you are confident that a part of the application is not affected by a state change, you can use </a:t>
            </a:r>
            <a:r>
              <a:rPr lang="en-US" dirty="0">
                <a:ea typeface="+mn-lt"/>
                <a:cs typeface="+mn-lt"/>
                <a:hlinkClick r:id="rId2"/>
              </a:rPr>
              <a:t>OnPush</a:t>
            </a:r>
            <a:r>
              <a:rPr lang="en-US" dirty="0">
                <a:ea typeface="+mn-lt"/>
                <a:cs typeface="+mn-lt"/>
              </a:rPr>
              <a:t> to skip change detection in an entire component subtree.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16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Who am I?</vt:lpstr>
      <vt:lpstr>What is change detection</vt:lpstr>
      <vt:lpstr>PowerPoint Presentation</vt:lpstr>
      <vt:lpstr>Optimizing slow computations </vt:lpstr>
      <vt:lpstr>https://www.section.io/engineering-education/an-introduction-to-memoization-in-javascript/ </vt:lpstr>
      <vt:lpstr>PowerPoint Presentation</vt:lpstr>
      <vt:lpstr>Use Zone.js and ngZones for further optimization</vt:lpstr>
      <vt:lpstr>PowerPoint Presentation</vt:lpstr>
      <vt:lpstr>Skipping component subtrees</vt:lpstr>
      <vt:lpstr>Using OnPush</vt:lpstr>
      <vt:lpstr>Demo App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581</cp:revision>
  <dcterms:created xsi:type="dcterms:W3CDTF">2022-07-26T13:03:30Z</dcterms:created>
  <dcterms:modified xsi:type="dcterms:W3CDTF">2022-07-29T10:44:24Z</dcterms:modified>
</cp:coreProperties>
</file>