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8D54B9-B569-4E88-8A01-E2EE2AE86293}" v="1210" dt="2022-07-26T16:12:51.505"/>
    <p1510:client id="{4176C984-F91B-4C7C-ABEB-1CDEA6A822A3}" v="4" dt="2022-07-26T16:15:46.3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change-detecti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pipes#detecting-changes-with-data-binding-in-pipes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gular-in-depth/how-to-improve-angular-performance-by-just-adding-just-8-characters-877bde708ddd" TargetMode="External"/><Relationship Id="rId2" Type="http://schemas.openxmlformats.org/officeDocument/2006/relationships/hyperlink" Target="https://www.npmjs.com/package/memoize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zone" TargetMode="External"/><Relationship Id="rId2" Type="http://schemas.openxmlformats.org/officeDocument/2006/relationships/hyperlink" Target="https://angular.io/guide/change-detection-zone-pollu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API/HTML_DOM_API/Microtask_guide#microtasks" TargetMode="External"/><Relationship Id="rId5" Type="http://schemas.openxmlformats.org/officeDocument/2006/relationships/hyperlink" Target="https://developer.mozilla.org/en-US/docs/Web/API/HTML_DOM_API/Microtask_guide#tasks" TargetMode="External"/><Relationship Id="rId4" Type="http://schemas.openxmlformats.org/officeDocument/2006/relationships/hyperlink" Target="https://www.w3schools.com/js/js_this.as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core/NgZon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core/ChangeDetectionStrateg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Component" TargetMode="External"/><Relationship Id="rId2" Type="http://schemas.openxmlformats.org/officeDocument/2006/relationships/hyperlink" Target="https://angular.io/api/core/HostListen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us-oprea/onPus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6053" y="362180"/>
            <a:ext cx="9144000" cy="817137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What is change detection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AFF4E4-480A-559E-B135-3215589E7122}"/>
              </a:ext>
            </a:extLst>
          </p:cNvPr>
          <p:cNvSpPr txBox="1"/>
          <p:nvPr/>
        </p:nvSpPr>
        <p:spPr>
          <a:xfrm>
            <a:off x="204330" y="1517270"/>
            <a:ext cx="11584698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800" dirty="0">
                <a:ea typeface="+mn-lt"/>
                <a:cs typeface="+mn-lt"/>
                <a:hlinkClick r:id="rId2"/>
              </a:rPr>
              <a:t>https://angular.io/guide/change-detection</a:t>
            </a:r>
            <a:endParaRPr lang="en-US" dirty="0"/>
          </a:p>
          <a:p>
            <a:pPr algn="just"/>
            <a:endParaRPr lang="en-US" sz="2800" dirty="0">
              <a:ea typeface="+mn-lt"/>
              <a:cs typeface="+mn-lt"/>
            </a:endParaRPr>
          </a:p>
          <a:p>
            <a:pPr algn="just"/>
            <a:r>
              <a:rPr lang="en-US" sz="2800" b="1" dirty="0">
                <a:ea typeface="+mn-lt"/>
                <a:cs typeface="+mn-lt"/>
              </a:rPr>
              <a:t>Change detection is the process through which Angular checks to see whether your application state has changed, and if any DOM needs to be updated.</a:t>
            </a:r>
            <a:r>
              <a:rPr lang="en-US" sz="2800" dirty="0">
                <a:ea typeface="+mn-lt"/>
                <a:cs typeface="+mn-lt"/>
              </a:rPr>
              <a:t> </a:t>
            </a:r>
            <a:endParaRPr lang="en-US" sz="2800" b="1" dirty="0">
              <a:ea typeface="+mn-lt"/>
              <a:cs typeface="+mn-lt"/>
            </a:endParaRPr>
          </a:p>
          <a:p>
            <a:pPr algn="just"/>
            <a:endParaRPr lang="en-US" sz="2800" dirty="0">
              <a:ea typeface="+mn-lt"/>
              <a:cs typeface="+mn-lt"/>
            </a:endParaRPr>
          </a:p>
          <a:p>
            <a:pPr algn="just"/>
            <a:r>
              <a:rPr lang="en-US" sz="2800" dirty="0">
                <a:ea typeface="+mn-lt"/>
                <a:cs typeface="+mn-lt"/>
              </a:rPr>
              <a:t> Angular runs its change detection mechanism periodically so that changes to the data model are reflected in an app’s view. </a:t>
            </a:r>
          </a:p>
          <a:p>
            <a:pPr algn="just"/>
            <a:endParaRPr lang="en-US" sz="2800" dirty="0">
              <a:cs typeface="Calibri"/>
            </a:endParaRPr>
          </a:p>
          <a:p>
            <a:pPr algn="just"/>
            <a:r>
              <a:rPr lang="en-US" sz="2800" dirty="0">
                <a:cs typeface="Calibri"/>
              </a:rPr>
              <a:t>At a high level, Angular walks your components from top to bottom, looking for changes.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A82E3-A19F-3629-699D-48D81627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890" y="1317625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On every change detection cycle, Angular synchronously: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lvl="1"/>
            <a:r>
              <a:rPr lang="en-US" b="1" dirty="0">
                <a:ea typeface="+mn-lt"/>
                <a:cs typeface="+mn-lt"/>
              </a:rPr>
              <a:t>Evaluates all template expressions in all components</a:t>
            </a:r>
            <a:r>
              <a:rPr lang="en-US" dirty="0">
                <a:ea typeface="+mn-lt"/>
                <a:cs typeface="+mn-lt"/>
              </a:rPr>
              <a:t>, unless specified otherwise, based on that each component's detection strategy</a:t>
            </a:r>
            <a:endParaRPr lang="en-US" dirty="0">
              <a:cs typeface="Calibri"/>
            </a:endParaRPr>
          </a:p>
          <a:p>
            <a:pPr lvl="1"/>
            <a:endParaRPr lang="en-US" b="1" dirty="0">
              <a:ea typeface="+mn-lt"/>
              <a:cs typeface="+mn-lt"/>
            </a:endParaRPr>
          </a:p>
          <a:p>
            <a:pPr lvl="1"/>
            <a:r>
              <a:rPr lang="en-US" b="1" dirty="0">
                <a:ea typeface="+mn-lt"/>
                <a:cs typeface="+mn-lt"/>
              </a:rPr>
              <a:t>Executes</a:t>
            </a:r>
            <a:r>
              <a:rPr lang="en-US" dirty="0">
                <a:ea typeface="+mn-lt"/>
                <a:cs typeface="+mn-lt"/>
              </a:rPr>
              <a:t> the </a:t>
            </a:r>
            <a:r>
              <a:rPr lang="en-US" dirty="0" err="1">
                <a:latin typeface="Consolas"/>
              </a:rPr>
              <a:t>ngDoCheck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latin typeface="Consolas"/>
              </a:rPr>
              <a:t>ngAfterContentChecked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latin typeface="Consolas"/>
              </a:rPr>
              <a:t>ngAfterViewChecked</a:t>
            </a:r>
            <a:r>
              <a:rPr lang="en-US" dirty="0">
                <a:ea typeface="+mn-lt"/>
                <a:cs typeface="+mn-lt"/>
              </a:rPr>
              <a:t>, and </a:t>
            </a:r>
            <a:r>
              <a:rPr lang="en-US" dirty="0" err="1">
                <a:latin typeface="Consolas"/>
              </a:rPr>
              <a:t>ngOnChanges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lifecycle hooks</a:t>
            </a:r>
            <a:r>
              <a:rPr lang="en-US" dirty="0">
                <a:ea typeface="+mn-lt"/>
                <a:cs typeface="+mn-lt"/>
              </a:rPr>
              <a:t>. </a:t>
            </a:r>
          </a:p>
          <a:p>
            <a:pPr lvl="1"/>
            <a:endParaRPr lang="en-US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b="1" dirty="0">
                <a:ea typeface="+mn-lt"/>
                <a:cs typeface="+mn-lt"/>
              </a:rPr>
              <a:t>A single slow computation within a template or a lifecycle hook can slow down the entire change detection process</a:t>
            </a:r>
            <a:r>
              <a:rPr lang="en-US" dirty="0">
                <a:ea typeface="+mn-lt"/>
                <a:cs typeface="+mn-lt"/>
              </a:rPr>
              <a:t> because Angular runs the computations sequentially.</a:t>
            </a:r>
            <a:endParaRPr lang="en-US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379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00B89B7-4340-8BCD-2CE4-72055BC16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395" y="439467"/>
            <a:ext cx="10915185" cy="75870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ts val="1000"/>
              </a:spcBef>
            </a:pPr>
            <a:r>
              <a:rPr lang="en-US" dirty="0"/>
              <a:t>Optimizing slow computations</a:t>
            </a:r>
            <a:br>
              <a:rPr lang="en-US" dirty="0"/>
            </a:br>
            <a:endParaRPr lang="en-US" sz="24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345B0-CA77-A654-D964-7A39C8943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054" y="3433258"/>
            <a:ext cx="5376746" cy="3422070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Minimize computations in lifecycle hooks methods</a:t>
            </a:r>
            <a:endParaRPr lang="en-US" b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@Input() value: number;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let </a:t>
            </a:r>
            <a:r>
              <a:rPr lang="en-US" dirty="0" err="1">
                <a:ea typeface="+mn-lt"/>
                <a:cs typeface="+mn-lt"/>
              </a:rPr>
              <a:t>oldValue</a:t>
            </a:r>
            <a:r>
              <a:rPr lang="en-US" dirty="0">
                <a:ea typeface="+mn-lt"/>
                <a:cs typeface="+mn-lt"/>
              </a:rPr>
              <a:t>: number = 0;</a:t>
            </a: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ngDoCheck</a:t>
            </a:r>
            <a:r>
              <a:rPr lang="en-US" dirty="0">
                <a:ea typeface="+mn-lt"/>
                <a:cs typeface="+mn-lt"/>
              </a:rPr>
              <a:t>() {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If (</a:t>
            </a:r>
            <a:r>
              <a:rPr lang="en-US" dirty="0" err="1">
                <a:ea typeface="+mn-lt"/>
                <a:cs typeface="+mn-lt"/>
              </a:rPr>
              <a:t>oldValue</a:t>
            </a:r>
            <a:r>
              <a:rPr lang="en-US" dirty="0">
                <a:ea typeface="+mn-lt"/>
                <a:cs typeface="+mn-lt"/>
              </a:rPr>
              <a:t> !== value) {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// add functionality here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</a:t>
            </a:r>
            <a:r>
              <a:rPr lang="en-US" dirty="0" err="1">
                <a:ea typeface="+mn-lt"/>
                <a:cs typeface="+mn-lt"/>
              </a:rPr>
              <a:t>oldValue</a:t>
            </a:r>
            <a:r>
              <a:rPr lang="en-US" dirty="0">
                <a:ea typeface="+mn-lt"/>
                <a:cs typeface="+mn-lt"/>
              </a:rPr>
              <a:t> = value;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}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}</a:t>
            </a: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464DE64-0942-72E1-8650-54BFFF561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44322" y="3749209"/>
            <a:ext cx="5181600" cy="2743705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cs typeface="Calibri"/>
              </a:rPr>
              <a:t>Use </a:t>
            </a:r>
            <a:r>
              <a:rPr lang="en-US" b="1" dirty="0" err="1">
                <a:cs typeface="Calibri"/>
              </a:rPr>
              <a:t>memoization</a:t>
            </a:r>
            <a:r>
              <a:rPr lang="en-US" b="1" dirty="0">
                <a:cs typeface="Calibri"/>
              </a:rPr>
              <a:t> for caching pure methods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@ </a:t>
            </a:r>
            <a:r>
              <a:rPr lang="en-US" dirty="0" err="1">
                <a:cs typeface="Calibri"/>
              </a:rPr>
              <a:t>memoize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cs typeface="Calibri"/>
              </a:rPr>
              <a:t>pureheavyComputation</a:t>
            </a:r>
            <a:r>
              <a:rPr lang="en-US" dirty="0">
                <a:cs typeface="Calibri"/>
              </a:rPr>
              <a:t>(data) {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...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D4EECA-181D-2146-0138-1ED87782FB2A}"/>
              </a:ext>
            </a:extLst>
          </p:cNvPr>
          <p:cNvSpPr txBox="1"/>
          <p:nvPr/>
        </p:nvSpPr>
        <p:spPr>
          <a:xfrm>
            <a:off x="641195" y="1328854"/>
            <a:ext cx="1091890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Optimizing the underlying algorithm</a:t>
            </a:r>
            <a:endParaRPr lang="en-US" b="1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b="1" dirty="0">
                <a:cs typeface="Calibri"/>
              </a:rPr>
              <a:t>Don't use </a:t>
            </a:r>
            <a:r>
              <a:rPr lang="en-US" b="1" dirty="0" err="1">
                <a:cs typeface="Calibri"/>
              </a:rPr>
              <a:t>inpure</a:t>
            </a:r>
            <a:r>
              <a:rPr lang="en-US" b="1" dirty="0">
                <a:cs typeface="Calibri"/>
              </a:rPr>
              <a:t> heavy computation methods in template</a:t>
            </a:r>
          </a:p>
          <a:p>
            <a:r>
              <a:rPr lang="en-US" dirty="0">
                <a:cs typeface="Calibri"/>
              </a:rPr>
              <a:t>&lt;div {{ </a:t>
            </a:r>
            <a:r>
              <a:rPr lang="en-US" dirty="0" err="1">
                <a:cs typeface="Calibri"/>
              </a:rPr>
              <a:t>inpureHeavyComputation</a:t>
            </a:r>
            <a:r>
              <a:rPr lang="en-US" dirty="0">
                <a:cs typeface="Calibri"/>
              </a:rPr>
              <a:t>(data) }}&gt;</a:t>
            </a:r>
          </a:p>
          <a:p>
            <a:endParaRPr lang="en-US" dirty="0">
              <a:cs typeface="Calibri"/>
            </a:endParaRPr>
          </a:p>
          <a:p>
            <a:r>
              <a:rPr lang="en-US" b="1" dirty="0">
                <a:cs typeface="Calibri"/>
              </a:rPr>
              <a:t>Use pure pipes for caching (impure pipes are called on each detection cycle)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&lt;div {{  data | </a:t>
            </a:r>
            <a:r>
              <a:rPr lang="en-US" dirty="0" err="1">
                <a:cs typeface="Calibri"/>
              </a:rPr>
              <a:t>customPurePipe</a:t>
            </a:r>
            <a:r>
              <a:rPr lang="en-US" dirty="0">
                <a:cs typeface="Calibri"/>
              </a:rPr>
              <a:t> }}&gt;</a:t>
            </a:r>
            <a:endParaRPr lang="en-US">
              <a:ea typeface="+mn-lt"/>
              <a:cs typeface="+mn-lt"/>
            </a:endParaRPr>
          </a:p>
          <a:p>
            <a:pPr algn="l"/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  <a:hlinkClick r:id="rId2"/>
              </a:rPr>
              <a:t>https://angular.io/guide/pipes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663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CBE4-4496-7E4C-6931-113B93D64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3845"/>
            <a:ext cx="10515600" cy="600543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2"/>
              </a:rPr>
              <a:t>https://www.npmjs.com/package/memoizee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3"/>
              </a:rPr>
              <a:t>https://medium.com/angular-in-depth/how-to-improve-angular-performance-by-just-adding-just-8-characters-877bde708ddd</a:t>
            </a:r>
            <a:endParaRPr lang="en-US" dirty="0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npm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memoizee</a:t>
            </a:r>
            <a:endParaRPr lang="en-US" dirty="0" err="1">
              <a:cs typeface="Calibri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import * as </a:t>
            </a:r>
            <a:r>
              <a:rPr lang="en-US" dirty="0" err="1">
                <a:ea typeface="+mn-lt"/>
                <a:cs typeface="+mn-lt"/>
              </a:rPr>
              <a:t>memoizee</a:t>
            </a:r>
            <a:r>
              <a:rPr lang="en-US" dirty="0">
                <a:ea typeface="+mn-lt"/>
                <a:cs typeface="+mn-lt"/>
              </a:rPr>
              <a:t> from '</a:t>
            </a:r>
            <a:r>
              <a:rPr lang="en-US" dirty="0" err="1">
                <a:ea typeface="+mn-lt"/>
                <a:cs typeface="+mn-lt"/>
              </a:rPr>
              <a:t>memoizee</a:t>
            </a:r>
            <a:r>
              <a:rPr lang="en-US" dirty="0">
                <a:ea typeface="+mn-lt"/>
                <a:cs typeface="+mn-lt"/>
              </a:rPr>
              <a:t>';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// create the @memoize custom decorator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export function </a:t>
            </a:r>
            <a:r>
              <a:rPr lang="en-US" dirty="0" err="1">
                <a:ea typeface="+mn-lt"/>
                <a:cs typeface="+mn-lt"/>
              </a:rPr>
              <a:t>memoize</a:t>
            </a:r>
            <a:r>
              <a:rPr lang="en-US" dirty="0">
                <a:ea typeface="+mn-lt"/>
                <a:cs typeface="+mn-lt"/>
              </a:rPr>
              <a:t>() {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   return function(target, key, descriptor) {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       const </a:t>
            </a:r>
            <a:r>
              <a:rPr lang="en-US" dirty="0" err="1">
                <a:ea typeface="+mn-lt"/>
                <a:cs typeface="+mn-lt"/>
              </a:rPr>
              <a:t>oldFunction</a:t>
            </a:r>
            <a:r>
              <a:rPr lang="en-US" dirty="0">
                <a:ea typeface="+mn-lt"/>
                <a:cs typeface="+mn-lt"/>
              </a:rPr>
              <a:t> = </a:t>
            </a:r>
            <a:r>
              <a:rPr lang="en-US" dirty="0" err="1">
                <a:ea typeface="+mn-lt"/>
                <a:cs typeface="+mn-lt"/>
              </a:rPr>
              <a:t>descriptor.value</a:t>
            </a:r>
            <a:r>
              <a:rPr lang="en-US" dirty="0">
                <a:ea typeface="+mn-lt"/>
                <a:cs typeface="+mn-lt"/>
              </a:rPr>
              <a:t>;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       const </a:t>
            </a:r>
            <a:r>
              <a:rPr lang="en-US" dirty="0" err="1">
                <a:ea typeface="+mn-lt"/>
                <a:cs typeface="+mn-lt"/>
              </a:rPr>
              <a:t>newFunction</a:t>
            </a:r>
            <a:r>
              <a:rPr lang="en-US" dirty="0">
                <a:ea typeface="+mn-lt"/>
                <a:cs typeface="+mn-lt"/>
              </a:rPr>
              <a:t> = </a:t>
            </a:r>
            <a:r>
              <a:rPr lang="en-US" dirty="0" err="1">
                <a:ea typeface="+mn-lt"/>
                <a:cs typeface="+mn-lt"/>
              </a:rPr>
              <a:t>memoizee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oldFunction</a:t>
            </a:r>
            <a:r>
              <a:rPr lang="en-US" dirty="0">
                <a:ea typeface="+mn-lt"/>
                <a:cs typeface="+mn-lt"/>
              </a:rPr>
              <a:t>);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       </a:t>
            </a:r>
            <a:r>
              <a:rPr lang="en-US" dirty="0" err="1">
                <a:ea typeface="+mn-lt"/>
                <a:cs typeface="+mn-lt"/>
              </a:rPr>
              <a:t>descriptor.value</a:t>
            </a:r>
            <a:r>
              <a:rPr lang="en-US" dirty="0">
                <a:ea typeface="+mn-lt"/>
                <a:cs typeface="+mn-lt"/>
              </a:rPr>
              <a:t>= function () {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           return </a:t>
            </a:r>
            <a:r>
              <a:rPr lang="en-US" dirty="0" err="1">
                <a:ea typeface="+mn-lt"/>
                <a:cs typeface="+mn-lt"/>
              </a:rPr>
              <a:t>newFunction.apply</a:t>
            </a:r>
            <a:r>
              <a:rPr lang="en-US" dirty="0">
                <a:ea typeface="+mn-lt"/>
                <a:cs typeface="+mn-lt"/>
              </a:rPr>
              <a:t>(this, arguments);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       };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  };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};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1505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DB65-18A6-08D8-F1EC-4AA69857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49" y="184399"/>
            <a:ext cx="11249721" cy="871182"/>
          </a:xfrm>
        </p:spPr>
        <p:txBody>
          <a:bodyPr/>
          <a:lstStyle/>
          <a:p>
            <a:r>
              <a:rPr lang="en-US" dirty="0">
                <a:cs typeface="Calibri Light"/>
              </a:rPr>
              <a:t>Use Zone.js and </a:t>
            </a:r>
            <a:r>
              <a:rPr lang="en-US" dirty="0" err="1">
                <a:cs typeface="Calibri Light"/>
              </a:rPr>
              <a:t>ngZones</a:t>
            </a:r>
            <a:r>
              <a:rPr lang="en-US" dirty="0">
                <a:cs typeface="Calibri Light"/>
              </a:rPr>
              <a:t> for further optimization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D2991-86FA-6017-1C13-B5E58FE19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625"/>
            <a:ext cx="10515600" cy="485933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2"/>
              </a:rPr>
              <a:t>https://angular.io/guide/change-detection-zone-pollution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  <a:hlinkClick r:id="rId3"/>
              </a:rPr>
              <a:t>https://angular.io/guide/zone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Zone.js is an execution context that persist across async tasks and a signaling mechanism, that Angular uses to detect when an application state might have changed</a:t>
            </a:r>
            <a:r>
              <a:rPr lang="en-US" dirty="0">
                <a:ea typeface="+mn-lt"/>
                <a:cs typeface="+mn-lt"/>
              </a:rPr>
              <a:t>. It captures asynchronous operations like </a:t>
            </a:r>
            <a:r>
              <a:rPr lang="en-US" dirty="0" err="1">
                <a:latin typeface="Consolas"/>
              </a:rPr>
              <a:t>setTimeout</a:t>
            </a:r>
            <a:r>
              <a:rPr lang="en-US" dirty="0">
                <a:ea typeface="+mn-lt"/>
                <a:cs typeface="+mn-lt"/>
              </a:rPr>
              <a:t>, network requests, and event listeners. Angular schedules change detection based on signals from Zone.js</a:t>
            </a:r>
            <a:endParaRPr lang="en-US" dirty="0">
              <a:cs typeface="Calibri" panose="020F0502020204030204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 Zone is an execution context that persists across async tasks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4"/>
              </a:rPr>
              <a:t>https://www.w3schools.com/js/js_this.asp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" action="ppaction://noaction"/>
              </a:rPr>
              <a:t>https://www.youtube.com/watch?v=3IqtmUscE_U&amp;t=150s&amp;ab_channel=ng-conf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There are cases in which scheduled </a:t>
            </a:r>
            <a:r>
              <a:rPr lang="en-US" dirty="0">
                <a:ea typeface="+mn-lt"/>
                <a:cs typeface="+mn-lt"/>
                <a:hlinkClick r:id="rId5"/>
              </a:rPr>
              <a:t>tasks</a:t>
            </a:r>
            <a:r>
              <a:rPr lang="en-US" dirty="0">
                <a:ea typeface="+mn-lt"/>
                <a:cs typeface="+mn-lt"/>
              </a:rPr>
              <a:t> or </a:t>
            </a:r>
            <a:r>
              <a:rPr lang="en-US" dirty="0">
                <a:ea typeface="+mn-lt"/>
                <a:cs typeface="+mn-lt"/>
                <a:hlinkClick r:id="rId6"/>
              </a:rPr>
              <a:t>microtasks</a:t>
            </a:r>
            <a:r>
              <a:rPr lang="en-US" dirty="0">
                <a:ea typeface="+mn-lt"/>
                <a:cs typeface="+mn-lt"/>
              </a:rPr>
              <a:t> don’t make any changes in the data model, which makes running change detection unnecessary. Common examples are:</a:t>
            </a:r>
            <a:endParaRPr lang="en-US" dirty="0"/>
          </a:p>
          <a:p>
            <a:pPr lvl="1"/>
            <a:r>
              <a:rPr lang="en-US" dirty="0" err="1">
                <a:latin typeface="Consolas"/>
              </a:rPr>
              <a:t>requestAnimationFrame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latin typeface="Consolas"/>
              </a:rPr>
              <a:t>setTimeout</a:t>
            </a:r>
            <a:r>
              <a:rPr lang="en-US" dirty="0">
                <a:ea typeface="+mn-lt"/>
                <a:cs typeface="+mn-lt"/>
              </a:rPr>
              <a:t> or </a:t>
            </a:r>
            <a:r>
              <a:rPr lang="en-US" dirty="0" err="1">
                <a:latin typeface="Consolas"/>
              </a:rPr>
              <a:t>setInterval</a:t>
            </a:r>
            <a:endParaRPr lang="en-US"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Task or microtask scheduling by third-party libraries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64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B7F48-1E5B-04F9-208B-F74C02DD9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6625"/>
            <a:ext cx="10515600" cy="3970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constructor(private </a:t>
            </a:r>
            <a:r>
              <a:rPr lang="en-US" dirty="0" err="1">
                <a:ea typeface="+mn-lt"/>
                <a:cs typeface="+mn-lt"/>
              </a:rPr>
              <a:t>ngZone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>
                <a:ea typeface="+mn-lt"/>
                <a:cs typeface="+mn-lt"/>
                <a:hlinkClick r:id="rId2"/>
              </a:rPr>
              <a:t>NgZone</a:t>
            </a:r>
            <a:r>
              <a:rPr lang="en-US" dirty="0">
                <a:ea typeface="+mn-lt"/>
                <a:cs typeface="+mn-lt"/>
              </a:rPr>
              <a:t>) {} 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ngOnInit</a:t>
            </a:r>
            <a:r>
              <a:rPr lang="en-US" dirty="0">
                <a:ea typeface="+mn-lt"/>
                <a:cs typeface="+mn-lt"/>
              </a:rPr>
              <a:t>() {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 err="1">
                <a:ea typeface="+mn-lt"/>
                <a:cs typeface="+mn-lt"/>
              </a:rPr>
              <a:t>this.ngZone.runOutsideAngular</a:t>
            </a:r>
            <a:r>
              <a:rPr lang="en-US" dirty="0">
                <a:ea typeface="+mn-lt"/>
                <a:cs typeface="+mn-lt"/>
              </a:rPr>
              <a:t>(() =&gt; {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// this code will not trigger change detection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});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}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375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791C0-808C-62A9-93E2-4B11CBBE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Skipping component subtrees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56DC3-9F6F-6B6B-35D8-2C5F89A9D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 dirty="0">
                <a:ea typeface="+mn-lt"/>
                <a:cs typeface="+mn-lt"/>
              </a:rPr>
              <a:t>JavaScript, by default, uses mutable data structures</a:t>
            </a:r>
            <a:r>
              <a:rPr lang="en-US" dirty="0">
                <a:ea typeface="+mn-lt"/>
                <a:cs typeface="+mn-lt"/>
              </a:rPr>
              <a:t> that you can reference from multiple different components. </a:t>
            </a:r>
            <a:r>
              <a:rPr lang="en-US" b="1" dirty="0">
                <a:ea typeface="+mn-lt"/>
                <a:cs typeface="+mn-lt"/>
              </a:rPr>
              <a:t>Angular runs change detection over your entire component tree</a:t>
            </a:r>
            <a:r>
              <a:rPr lang="en-US" dirty="0">
                <a:ea typeface="+mn-lt"/>
                <a:cs typeface="+mn-lt"/>
              </a:rPr>
              <a:t> to make sure that the most up-to-date state of your data structures is reflected in the DOM.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Change detection is sufficiently fast for most applications. However, </a:t>
            </a:r>
            <a:r>
              <a:rPr lang="en-US" b="1" dirty="0">
                <a:ea typeface="+mn-lt"/>
                <a:cs typeface="+mn-lt"/>
              </a:rPr>
              <a:t>when an application has an especially large component tree, running change detection across the whole application can cause performance issues</a:t>
            </a:r>
            <a:r>
              <a:rPr lang="en-US" dirty="0">
                <a:ea typeface="+mn-lt"/>
                <a:cs typeface="+mn-lt"/>
              </a:rPr>
              <a:t>. You can address this by configuring change detection to only run on a subset of the component tree.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If you are confident that a part of the application is not affected by a state change, you can use </a:t>
            </a:r>
            <a:r>
              <a:rPr lang="en-US" dirty="0">
                <a:ea typeface="+mn-lt"/>
                <a:cs typeface="+mn-lt"/>
                <a:hlinkClick r:id="rId2"/>
              </a:rPr>
              <a:t>OnPush</a:t>
            </a:r>
            <a:r>
              <a:rPr lang="en-US" dirty="0">
                <a:ea typeface="+mn-lt"/>
                <a:cs typeface="+mn-lt"/>
              </a:rPr>
              <a:t> to skip change detection in an entire component subtree.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6163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E9F9-3781-B487-B7DA-568998792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>
                <a:ea typeface="+mj-lt"/>
                <a:cs typeface="+mj-lt"/>
              </a:rPr>
              <a:t>Using </a:t>
            </a:r>
            <a:r>
              <a:rPr lang="en-US" dirty="0" err="1">
                <a:ea typeface="+mj-lt"/>
                <a:cs typeface="+mj-lt"/>
              </a:rPr>
              <a:t>OnPush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F879-821B-E0F8-D1ED-B6408C92A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>
                <a:ea typeface="+mn-lt"/>
                <a:cs typeface="+mn-lt"/>
              </a:rPr>
              <a:t>OnPush</a:t>
            </a:r>
            <a:r>
              <a:rPr lang="en-US" b="1" dirty="0">
                <a:ea typeface="+mn-lt"/>
                <a:cs typeface="+mn-lt"/>
              </a:rPr>
              <a:t> change detection instructs Angular to run change detection for a component subtree only</a:t>
            </a:r>
            <a:r>
              <a:rPr lang="en-US" dirty="0">
                <a:ea typeface="+mn-lt"/>
                <a:cs typeface="+mn-lt"/>
              </a:rPr>
              <a:t> when: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root component of the subtree receives new inputs as the result of a template binding. Angular compares the current and past value of the input with </a:t>
            </a:r>
            <a:r>
              <a:rPr lang="en-US" dirty="0">
                <a:latin typeface="Consolas"/>
              </a:rPr>
              <a:t>==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Angular handles an event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i="1" dirty="0">
                <a:ea typeface="+mn-lt"/>
                <a:cs typeface="+mn-lt"/>
              </a:rPr>
              <a:t>(e.g. using event binding, output binding, or </a:t>
            </a:r>
            <a:r>
              <a:rPr lang="en-US" i="1" dirty="0">
                <a:latin typeface="Consolas"/>
              </a:rPr>
              <a:t>@</a:t>
            </a:r>
            <a:r>
              <a:rPr lang="en-US" i="1" dirty="0">
                <a:latin typeface="Consolas"/>
                <a:hlinkClick r:id="rId2"/>
              </a:rPr>
              <a:t>HostListener</a:t>
            </a:r>
            <a:r>
              <a:rPr lang="en-US" i="1" dirty="0">
                <a:ea typeface="+mn-lt"/>
                <a:cs typeface="+mn-lt"/>
              </a:rPr>
              <a:t>)</a:t>
            </a:r>
            <a:r>
              <a:rPr lang="en-US" dirty="0">
                <a:ea typeface="+mn-lt"/>
                <a:cs typeface="+mn-lt"/>
              </a:rPr>
              <a:t> in the subtree's root component or any of its children </a:t>
            </a:r>
            <a:r>
              <a:rPr lang="en-US" b="1" dirty="0">
                <a:ea typeface="+mn-lt"/>
                <a:cs typeface="+mn-lt"/>
              </a:rPr>
              <a:t>whether they are using </a:t>
            </a:r>
            <a:r>
              <a:rPr lang="en-US" b="1" dirty="0" err="1">
                <a:ea typeface="+mn-lt"/>
                <a:cs typeface="+mn-lt"/>
              </a:rPr>
              <a:t>OnPush</a:t>
            </a:r>
            <a:r>
              <a:rPr lang="en-US" b="1" dirty="0">
                <a:ea typeface="+mn-lt"/>
                <a:cs typeface="+mn-lt"/>
              </a:rPr>
              <a:t> change detection or not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You can set the change detection strategy of a component to </a:t>
            </a:r>
            <a:r>
              <a:rPr lang="en-US" dirty="0" err="1">
                <a:latin typeface="Consolas"/>
              </a:rPr>
              <a:t>OnPush</a:t>
            </a:r>
            <a:r>
              <a:rPr lang="en-US" dirty="0">
                <a:ea typeface="+mn-lt"/>
                <a:cs typeface="+mn-lt"/>
              </a:rPr>
              <a:t> in the </a:t>
            </a:r>
            <a:r>
              <a:rPr lang="en-US" dirty="0">
                <a:latin typeface="Consolas"/>
              </a:rPr>
              <a:t>@</a:t>
            </a:r>
            <a:r>
              <a:rPr lang="en-US" dirty="0">
                <a:latin typeface="Consolas"/>
                <a:hlinkClick r:id="rId3"/>
              </a:rPr>
              <a:t>Component</a:t>
            </a:r>
            <a:r>
              <a:rPr lang="en-US" dirty="0">
                <a:ea typeface="+mn-lt"/>
                <a:cs typeface="+mn-lt"/>
              </a:rPr>
              <a:t> decorator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138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ADC62-D9B5-0E32-7567-ECF0C2B7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Demo 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1034E-ED1D-0B70-98BD-A9516372A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https://github.com/marius-oprea/onPush</a:t>
            </a:r>
            <a:endParaRPr lang="en-US">
              <a:cs typeface="Calibri" panose="020F0502020204030204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710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What is change detection</vt:lpstr>
      <vt:lpstr>PowerPoint Presentation</vt:lpstr>
      <vt:lpstr>Optimizing slow computations </vt:lpstr>
      <vt:lpstr>PowerPoint Presentation</vt:lpstr>
      <vt:lpstr>Use Zone.js and ngZones for further optimization</vt:lpstr>
      <vt:lpstr>PowerPoint Presentation</vt:lpstr>
      <vt:lpstr>Skipping component subtrees</vt:lpstr>
      <vt:lpstr>Using OnPush</vt:lpstr>
      <vt:lpstr>Demo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313</cp:revision>
  <dcterms:created xsi:type="dcterms:W3CDTF">2022-07-26T13:03:30Z</dcterms:created>
  <dcterms:modified xsi:type="dcterms:W3CDTF">2022-07-26T16:15:55Z</dcterms:modified>
</cp:coreProperties>
</file>