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E20"/>
    <a:srgbClr val="ED7324"/>
    <a:srgbClr val="DC0063"/>
    <a:srgbClr val="0064A0"/>
    <a:srgbClr val="771D82"/>
    <a:srgbClr val="288ABA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17FB-657F-4374-9FD7-3753F27BA45E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77FFA-89B2-459B-8B7F-B6BD821D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2E88-87C3-4376-A683-7CD9FE5A9065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5A1-4BF5-44DB-9727-B882174AEA7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A6E1-563A-4FC4-AE88-32BAF4436482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3760-29DD-4563-A790-78C0B840ACF2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5CB5-6C00-40AF-AD58-2898B4C1850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2D8F-5B86-46E5-B342-7AFFAF5A0FF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FC3E-C817-456E-9432-7954E9AA7180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7744-A9AE-46F0-876E-23EA24849CA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FB19-FD2C-472A-9188-55049ED15685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923F-A46E-4F1A-A79B-F45047DAED3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5F74-36DC-44E2-9F88-0C6A4BA4AE3B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1CFBC-E16F-4D67-99EC-754234743A14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049180"/>
            <a:ext cx="2603049" cy="1224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4388" y="5857924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583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24228" y="5857924"/>
            <a:ext cx="216000" cy="216000"/>
          </a:xfrm>
          <a:prstGeom prst="rect">
            <a:avLst/>
          </a:prstGeom>
          <a:solidFill>
            <a:srgbClr val="DC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9567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771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4068" y="5857924"/>
            <a:ext cx="216000" cy="216000"/>
          </a:xfrm>
          <a:prstGeom prst="rect">
            <a:avLst/>
          </a:prstGeom>
          <a:solidFill>
            <a:srgbClr val="ED7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5514" y="592937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422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567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64388" y="2977604"/>
            <a:ext cx="216000" cy="216000"/>
          </a:xfrm>
          <a:prstGeom prst="rect">
            <a:avLst/>
          </a:prstGeom>
          <a:solidFill>
            <a:srgbClr val="F7A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5834" y="304905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062" y="921140"/>
            <a:ext cx="802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noProof="0" dirty="0">
                <a:latin typeface="UT Sans Bold" pitchFamily="50" charset="0"/>
              </a:rPr>
              <a:t>Sistem de monitorizare și control al mediului într-o carcasă de calculator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4F7D1-1F6E-BF92-CFA5-6C9CFE20179C}"/>
              </a:ext>
            </a:extLst>
          </p:cNvPr>
          <p:cNvSpPr txBox="1"/>
          <p:nvPr/>
        </p:nvSpPr>
        <p:spPr>
          <a:xfrm>
            <a:off x="863612" y="251593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noProof="0" dirty="0">
                <a:latin typeface="UT Sans Bold" pitchFamily="50" charset="0"/>
              </a:rPr>
              <a:t>Petreanu Marius</a:t>
            </a:r>
            <a:endParaRPr lang="ro-RO" sz="1200" noProof="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EE1EC5-6BD7-AD30-35BC-96FFE9498648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4A7AF4-37C8-AF25-FABD-A37BB8B4DB84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0FE10-B322-B549-C76D-E428D2807E0C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4115389-630F-0863-8AD1-EE48B032F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B05372A-226C-74E2-DBAD-DE63CF4B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en-US" dirty="0" err="1">
                <a:latin typeface="UT Sans" panose="00000500000000000000" pitchFamily="2" charset="0"/>
              </a:rPr>
              <a:t>Arhitectura</a:t>
            </a:r>
            <a:r>
              <a:rPr lang="en-US" dirty="0">
                <a:latin typeface="UT Sans" panose="00000500000000000000" pitchFamily="2" charset="0"/>
              </a:rPr>
              <a:t> software</a:t>
            </a:r>
            <a:endParaRPr lang="ro-RO" noProof="0" dirty="0">
              <a:latin typeface="UT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EDD2-C60A-3520-CBB7-234BE9E1613A}"/>
              </a:ext>
            </a:extLst>
          </p:cNvPr>
          <p:cNvSpPr txBox="1"/>
          <p:nvPr/>
        </p:nvSpPr>
        <p:spPr>
          <a:xfrm>
            <a:off x="685416" y="1926450"/>
            <a:ext cx="8064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itchFamily="50" charset="0"/>
              </a:rPr>
              <a:t>Utilizarea </a:t>
            </a:r>
            <a:r>
              <a:rPr lang="ro-RO" sz="2000" noProof="0" dirty="0" err="1">
                <a:latin typeface="UT Sans" pitchFamily="50" charset="0"/>
              </a:rPr>
              <a:t>FreeRTOS</a:t>
            </a:r>
            <a:r>
              <a:rPr lang="ro-RO" sz="2000" noProof="0" dirty="0">
                <a:latin typeface="UT Sans" pitchFamily="50" charset="0"/>
              </a:rPr>
              <a:t> pentru gestionarea execuției task-urilor</a:t>
            </a:r>
            <a:r>
              <a:rPr lang="en-US" sz="2000" noProof="0" dirty="0">
                <a:latin typeface="UT Sans" pitchFamily="50" charset="0"/>
              </a:rPr>
              <a:t>;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itchFamily="50" charset="0"/>
              </a:rPr>
              <a:t>Aplicația este separată în două task-uri</a:t>
            </a:r>
            <a:r>
              <a:rPr lang="en-US" sz="2000" dirty="0">
                <a:latin typeface="UT Sans" pitchFamily="50" charset="0"/>
              </a:rPr>
              <a:t>:</a:t>
            </a:r>
            <a:endParaRPr lang="ro-RO" sz="2000" dirty="0">
              <a:latin typeface="UT Sans" pitchFamily="50" charset="0"/>
            </a:endParaRPr>
          </a:p>
          <a:p>
            <a:pPr marL="800100" lvl="1" indent="-342900" algn="just">
              <a:buBlip>
                <a:blip r:embed="rId3"/>
              </a:buBlip>
            </a:pPr>
            <a:r>
              <a:rPr lang="ro-RO" sz="2000" dirty="0" err="1">
                <a:latin typeface="UT Sans" pitchFamily="50" charset="0"/>
              </a:rPr>
              <a:t>mainTask</a:t>
            </a:r>
            <a:r>
              <a:rPr lang="ro-RO" sz="2000" dirty="0">
                <a:latin typeface="UT Sans" pitchFamily="50" charset="0"/>
              </a:rPr>
              <a:t> – citire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ro-RO" sz="2000" dirty="0">
                <a:latin typeface="UT Sans" pitchFamily="50" charset="0"/>
              </a:rPr>
              <a:t>senzori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calcul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temperatur</a:t>
            </a:r>
            <a:r>
              <a:rPr lang="ro-RO" sz="2000" dirty="0">
                <a:latin typeface="UT Sans" pitchFamily="50" charset="0"/>
              </a:rPr>
              <a:t>ă medie și controlul ventilatorului</a:t>
            </a:r>
            <a:r>
              <a:rPr lang="en-US" sz="2000" dirty="0">
                <a:latin typeface="UT Sans" pitchFamily="50" charset="0"/>
              </a:rPr>
              <a:t>;</a:t>
            </a:r>
            <a:endParaRPr lang="ro-RO" sz="2000" dirty="0">
              <a:latin typeface="UT Sans" pitchFamily="50" charset="0"/>
            </a:endParaRPr>
          </a:p>
          <a:p>
            <a:pPr marL="800100" lvl="1" indent="-342900" algn="just">
              <a:buBlip>
                <a:blip r:embed="rId3"/>
              </a:buBlip>
            </a:pPr>
            <a:r>
              <a:rPr lang="ro-RO" sz="2000" noProof="0" dirty="0" err="1">
                <a:latin typeface="UT Sans" pitchFamily="50" charset="0"/>
              </a:rPr>
              <a:t>secondTask</a:t>
            </a:r>
            <a:r>
              <a:rPr lang="ro-RO" sz="2000" noProof="0" dirty="0">
                <a:latin typeface="UT Sans" pitchFamily="50" charset="0"/>
              </a:rPr>
              <a:t> – se trimite un mesaj prin Bluetooth</a:t>
            </a:r>
            <a:r>
              <a:rPr lang="en-US" sz="2000" noProof="0" dirty="0">
                <a:latin typeface="UT Sans" pitchFamily="50" charset="0"/>
              </a:rPr>
              <a:t>.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3"/>
              </a:buBlip>
            </a:pPr>
            <a:endParaRPr lang="ro-RO" sz="2000" noProof="0" dirty="0">
              <a:latin typeface="UT Sans" pitchFamily="50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C5747E5-9365-2C26-6308-ED9EBE3AA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18" y="4035665"/>
            <a:ext cx="5246163" cy="234620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DB95D2-4DD1-11B3-2197-7C3E4DE1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6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883AC6-97DA-7EF5-1C37-FFF38DACB462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9B9077-415A-AC4C-FFD4-D792DAC52DA2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DB878D-5664-6A99-199D-07899995B96C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4A2D48-8E97-F5CB-A059-113FD6B81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F360969-2B85-33A7-EC19-D52EF96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T</a:t>
            </a:r>
            <a:r>
              <a:rPr lang="ro-RO" dirty="0">
                <a:latin typeface="UT Sans" panose="00000500000000000000" pitchFamily="2" charset="0"/>
              </a:rPr>
              <a:t>este și rezultate obținute</a:t>
            </a:r>
            <a:endParaRPr lang="ro-RO" noProof="0" dirty="0">
              <a:latin typeface="UT Sa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2F77A-9350-FC1E-34F0-7C8E77FE584C}"/>
              </a:ext>
            </a:extLst>
          </p:cNvPr>
          <p:cNvSpPr txBox="1"/>
          <p:nvPr/>
        </p:nvSpPr>
        <p:spPr>
          <a:xfrm>
            <a:off x="611560" y="2190289"/>
            <a:ext cx="8064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dirty="0">
                <a:latin typeface="UT Sans" panose="00000500000000000000" pitchFamily="2" charset="0"/>
              </a:rPr>
              <a:t>Verificarea citirii senzorilor și corectitudinea valorilor afișate</a:t>
            </a:r>
            <a:r>
              <a:rPr lang="en-US" sz="2000" dirty="0">
                <a:latin typeface="UT Sans" panose="00000500000000000000" pitchFamily="2" charset="0"/>
              </a:rPr>
              <a:t>;</a:t>
            </a:r>
            <a:endParaRPr lang="ro-RO" sz="200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Controlul ventilatorului </a:t>
            </a:r>
            <a:r>
              <a:rPr lang="ro-RO" sz="2000" dirty="0">
                <a:latin typeface="UT Sans" panose="00000500000000000000" pitchFamily="2" charset="0"/>
              </a:rPr>
              <a:t>în funcție de temperatura medie</a:t>
            </a:r>
            <a:r>
              <a:rPr lang="en-US" sz="2000" dirty="0">
                <a:latin typeface="UT Sans" panose="00000500000000000000" pitchFamily="2" charset="0"/>
              </a:rPr>
              <a:t>;</a:t>
            </a:r>
            <a:endParaRPr lang="ro-RO" sz="200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Detectarea particulelor de praf si transmiterea </a:t>
            </a:r>
            <a:r>
              <a:rPr lang="ro-RO" sz="2000" dirty="0">
                <a:latin typeface="UT Sans" panose="00000500000000000000" pitchFamily="2" charset="0"/>
              </a:rPr>
              <a:t>mesajului de alertă prin Bluetooth.</a:t>
            </a:r>
            <a:endParaRPr lang="ro-RO" sz="2000" noProof="0" dirty="0">
              <a:latin typeface="UT Sans" panose="00000500000000000000" pitchFamily="2" charset="0"/>
            </a:endParaRP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84590C-73A8-4891-153D-8F3C1B6DD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66" y="4041068"/>
            <a:ext cx="6806260" cy="132343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ACDC73-3CA9-C806-75FA-5FA48061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07F711-A068-F812-F2E5-612238DFD5B0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2D6E56-C941-2F2B-F5C5-E05FE06B09EB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EF20F-FB94-6F35-C5D6-B55C3867F619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6FFBE95-5F3C-0AE5-3047-16B37C2DD5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8E72DA-9FEA-3D7D-AA1B-5E506845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T</a:t>
            </a:r>
            <a:r>
              <a:rPr lang="ro-RO" dirty="0">
                <a:latin typeface="UT Sans" panose="00000500000000000000" pitchFamily="2" charset="0"/>
              </a:rPr>
              <a:t>este și rezultate obținute</a:t>
            </a:r>
            <a:endParaRPr lang="ro-RO" noProof="0" dirty="0">
              <a:latin typeface="UT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75061-6E3F-72D8-D9FC-0BBAD1D60BDF}"/>
              </a:ext>
            </a:extLst>
          </p:cNvPr>
          <p:cNvSpPr txBox="1"/>
          <p:nvPr/>
        </p:nvSpPr>
        <p:spPr>
          <a:xfrm>
            <a:off x="611560" y="2190289"/>
            <a:ext cx="806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Măsurarea t</a:t>
            </a:r>
            <a:r>
              <a:rPr lang="ro-RO" sz="2000" dirty="0" err="1">
                <a:latin typeface="UT Sans" panose="00000500000000000000" pitchFamily="2" charset="0"/>
              </a:rPr>
              <a:t>impilor</a:t>
            </a:r>
            <a:r>
              <a:rPr lang="ro-RO" sz="2000" dirty="0">
                <a:latin typeface="UT Sans" panose="00000500000000000000" pitchFamily="2" charset="0"/>
              </a:rPr>
              <a:t> de execuție pentru fiecare task</a:t>
            </a:r>
            <a:endParaRPr lang="ro-RO" sz="2000" noProof="0" dirty="0">
              <a:latin typeface="UT Sans" panose="00000500000000000000" pitchFamily="2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E8006BB-D7A6-081E-73D9-02A602DA3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20" y="3220404"/>
            <a:ext cx="5722360" cy="284431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C8E7A7A-D6C5-72FE-1B7D-3D356244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3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153005-7161-75C7-DA01-63839218004C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4765BC-76AC-CBD7-8E5D-40CFA940E6BA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6C091-3019-2821-92B3-8FDA7FE2351B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1296C7F-597F-DBBA-8A28-67CC08C6E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E07AF2-C6DB-0C60-B2AA-C8ADFC3A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T</a:t>
            </a:r>
            <a:r>
              <a:rPr lang="ro-RO" dirty="0">
                <a:latin typeface="UT Sans" panose="00000500000000000000" pitchFamily="2" charset="0"/>
              </a:rPr>
              <a:t>este și rezultate obținute</a:t>
            </a:r>
            <a:endParaRPr lang="ro-RO" noProof="0" dirty="0">
              <a:latin typeface="UT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02CC5-3072-DB5F-35AA-11A8EACF4829}"/>
              </a:ext>
            </a:extLst>
          </p:cNvPr>
          <p:cNvSpPr txBox="1"/>
          <p:nvPr/>
        </p:nvSpPr>
        <p:spPr>
          <a:xfrm>
            <a:off x="611560" y="2190289"/>
            <a:ext cx="806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Timpi de execuție pentru fiecare task, cu afișarea unui număr minim de mesaje în consolă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181BB3-3703-37B4-B9A6-DF0B5D945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60280"/>
            <a:ext cx="6599941" cy="90187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E7EC784-B427-473D-5371-F165C627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8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92DA35-7627-30AF-4002-B94FD41B0C98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C9D4D9-880C-A307-87E4-CFBAE91F8DB3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38748B-ED35-9584-C1B4-D55E04DE6EC7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88E7C1-D8E2-2B97-446C-E9952DC6A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21661A-D762-F504-0D32-992EE34B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dirty="0">
                <a:latin typeface="UT Sans" panose="00000500000000000000" pitchFamily="2" charset="0"/>
              </a:rPr>
              <a:t>Concluzii</a:t>
            </a:r>
            <a:endParaRPr lang="ro-RO" noProof="0" dirty="0">
              <a:latin typeface="UT Sa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9BA5D-FCB5-3EB7-6D75-6D1F362498C2}"/>
              </a:ext>
            </a:extLst>
          </p:cNvPr>
          <p:cNvSpPr txBox="1"/>
          <p:nvPr/>
        </p:nvSpPr>
        <p:spPr>
          <a:xfrm>
            <a:off x="611560" y="1979552"/>
            <a:ext cx="8064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Sistemul </a:t>
            </a:r>
            <a:r>
              <a:rPr lang="pt-BR" sz="2000" noProof="0" dirty="0">
                <a:latin typeface="UT Sans" panose="00000500000000000000" pitchFamily="2" charset="0"/>
              </a:rPr>
              <a:t>oferă o soluție eficientă pentru monitorizarea și controlul condițiilor dintr-o carcasă de PC</a:t>
            </a:r>
            <a:r>
              <a:rPr lang="en-US" sz="2000" noProof="0" dirty="0">
                <a:latin typeface="UT Sans" panose="00000500000000000000" pitchFamily="2" charset="0"/>
              </a:rPr>
              <a:t>;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Integrarea </a:t>
            </a:r>
            <a:r>
              <a:rPr lang="ro-RO" sz="2000" noProof="0" dirty="0" err="1">
                <a:latin typeface="UT Sans" panose="00000500000000000000" pitchFamily="2" charset="0"/>
              </a:rPr>
              <a:t>FreeRTOS</a:t>
            </a:r>
            <a:r>
              <a:rPr lang="ro-RO" sz="2000" noProof="0" dirty="0">
                <a:latin typeface="UT Sans" panose="00000500000000000000" pitchFamily="2" charset="0"/>
              </a:rPr>
              <a:t> a permis o execuție eficientă a task-urilor concurente</a:t>
            </a:r>
            <a:r>
              <a:rPr lang="en-US" sz="2000" noProof="0" dirty="0">
                <a:latin typeface="UT Sans" panose="00000500000000000000" pitchFamily="2" charset="0"/>
              </a:rPr>
              <a:t>;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Comunicarea Bluetooth asigură alertarea rapidă a utilizatorului</a:t>
            </a:r>
            <a:r>
              <a:rPr lang="en-US" sz="2000" noProof="0" dirty="0">
                <a:latin typeface="UT Sans" panose="00000500000000000000" pitchFamily="2" charset="0"/>
              </a:rPr>
              <a:t>;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Sistemul răspunde prompt la schimbările de temperatură și praf</a:t>
            </a:r>
            <a:r>
              <a:rPr lang="en-US" sz="2000" noProof="0" dirty="0">
                <a:latin typeface="UT Sans" panose="00000500000000000000" pitchFamily="2" charset="0"/>
              </a:rPr>
              <a:t>;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Poate fi extins prin adăugarea unor senzori suplimentari sau integrarea într-o rețea </a:t>
            </a:r>
            <a:r>
              <a:rPr lang="ro-RO" sz="2000" noProof="0" dirty="0" err="1">
                <a:latin typeface="UT Sans" panose="00000500000000000000" pitchFamily="2" charset="0"/>
              </a:rPr>
              <a:t>IoT</a:t>
            </a:r>
            <a:r>
              <a:rPr lang="en-US" sz="2000" noProof="0" dirty="0">
                <a:latin typeface="UT Sans" panose="00000500000000000000" pitchFamily="2" charset="0"/>
              </a:rPr>
              <a:t>.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endParaRPr lang="ro-RO" sz="2000" noProof="0" dirty="0">
              <a:latin typeface="UT Sans" panose="00000500000000000000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E8CD26-EF20-785E-FE7B-326DBE73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4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12891E-C618-09EC-019E-E8250305EB16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1A485A-A6CC-E6D3-0C53-19B474771565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395189-B033-B766-4B9B-51EE1A859BD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56185C-7E05-1497-2946-5D096838F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A58F48-7E6E-E103-B54E-4CBE0E81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28900"/>
            <a:ext cx="7886700" cy="1325563"/>
          </a:xfrm>
        </p:spPr>
        <p:txBody>
          <a:bodyPr/>
          <a:lstStyle/>
          <a:p>
            <a:pPr algn="ctr"/>
            <a:r>
              <a:rPr lang="en-US" noProof="0" dirty="0">
                <a:latin typeface="UT Sans" panose="00000500000000000000" pitchFamily="2" charset="0"/>
              </a:rPr>
              <a:t>Mul</a:t>
            </a:r>
            <a:r>
              <a:rPr lang="ro-RO" dirty="0" err="1">
                <a:latin typeface="UT Sans" panose="00000500000000000000" pitchFamily="2" charset="0"/>
              </a:rPr>
              <a:t>țumesc</a:t>
            </a:r>
            <a:r>
              <a:rPr lang="ro-RO" dirty="0">
                <a:latin typeface="UT Sans" panose="00000500000000000000" pitchFamily="2" charset="0"/>
              </a:rPr>
              <a:t> pentru atenție!</a:t>
            </a:r>
            <a:endParaRPr lang="ro-RO" noProof="0" dirty="0">
              <a:latin typeface="UT Sans" panose="00000500000000000000" pitchFamily="2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499E4C-F3FA-6E1B-7FFE-96466BA6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7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948323"/>
            <a:ext cx="8064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noProof="0" dirty="0">
                <a:latin typeface="UT Sans" pitchFamily="50" charset="0"/>
              </a:rPr>
              <a:t>Provocări existente: temperaturi mari în carcasele sistemelor de calcul, acumulare de praf, răcire ineficientă</a:t>
            </a:r>
            <a:r>
              <a:rPr lang="en-US" sz="2000" noProof="0" dirty="0">
                <a:latin typeface="UT Sans" pitchFamily="50" charset="0"/>
              </a:rPr>
              <a:t>;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ro-RO" sz="2000" noProof="0" dirty="0">
                <a:latin typeface="UT Sans" pitchFamily="50" charset="0"/>
              </a:rPr>
              <a:t>Soluții curente: ventilatoare cu turație fixă sau manuală, sisteme de răcire avansate ( răcire cu apă )</a:t>
            </a:r>
            <a:r>
              <a:rPr lang="en-US" sz="2000" noProof="0" dirty="0">
                <a:latin typeface="UT Sans" pitchFamily="50" charset="0"/>
              </a:rPr>
              <a:t>;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ro-RO" sz="2000" noProof="0" dirty="0">
                <a:latin typeface="UT Sans" pitchFamily="50" charset="0"/>
              </a:rPr>
              <a:t>Nevoia de inovație: un sistem adaptiv, care să detecteze temperatura și nivelul de praf din carcasă și să trimită alerte în timp real</a:t>
            </a:r>
            <a:r>
              <a:rPr lang="en-US" sz="2000" noProof="0" dirty="0">
                <a:latin typeface="UT Sans" pitchFamily="50" charset="0"/>
              </a:rPr>
              <a:t>.</a:t>
            </a:r>
            <a:endParaRPr lang="ro-RO" sz="2000" noProof="0" dirty="0">
              <a:latin typeface="UT Sans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68660"/>
            <a:ext cx="1188132" cy="459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7C919-4798-3A88-356B-984E4E26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Context și motivație</a:t>
            </a:r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3DEA100A-A6D7-2802-D439-FFF69E983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4" y="3996392"/>
            <a:ext cx="4860032" cy="273564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56224C-B2A8-11DE-C559-7408F64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39783-E00B-B8FA-0E6E-59D3E729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Sisteme actuale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1EA64-095E-D4FA-EE39-E0601605624D}"/>
              </a:ext>
            </a:extLst>
          </p:cNvPr>
          <p:cNvSpPr txBox="1"/>
          <p:nvPr/>
        </p:nvSpPr>
        <p:spPr>
          <a:xfrm>
            <a:off x="611560" y="2126669"/>
            <a:ext cx="8064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itchFamily="50" charset="0"/>
              </a:rPr>
              <a:t>Un sistem </a:t>
            </a:r>
            <a:r>
              <a:rPr lang="ro-RO" sz="2000" noProof="0" dirty="0" err="1">
                <a:latin typeface="UT Sans" pitchFamily="50" charset="0"/>
              </a:rPr>
              <a:t>Arduino</a:t>
            </a:r>
            <a:r>
              <a:rPr lang="ro-RO" sz="2000" noProof="0" dirty="0">
                <a:latin typeface="UT Sans" pitchFamily="50" charset="0"/>
              </a:rPr>
              <a:t> care citește în permanență temperatura ambiantă cu ajutorul unui senzor LM35 și transmite datele către un ecran LCD</a:t>
            </a:r>
            <a:r>
              <a:rPr lang="en-US" sz="2000" dirty="0">
                <a:latin typeface="UT Sans" pitchFamily="50" charset="0"/>
              </a:rPr>
              <a:t>;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itchFamily="50" charset="0"/>
              </a:rPr>
              <a:t>Deși oferă monitorizare eficientă, nu include și </a:t>
            </a:r>
            <a:r>
              <a:rPr lang="ro-RO" sz="2000" noProof="0" dirty="0" err="1">
                <a:latin typeface="UT Sans" pitchFamily="50" charset="0"/>
              </a:rPr>
              <a:t>măsuratori</a:t>
            </a:r>
            <a:r>
              <a:rPr lang="ro-RO" sz="2000" noProof="0" dirty="0">
                <a:latin typeface="UT Sans" pitchFamily="50" charset="0"/>
              </a:rPr>
              <a:t> privind nivelul de praf sau controlul automat al unui sistem de răcire</a:t>
            </a:r>
            <a:r>
              <a:rPr lang="en-US" sz="2000" noProof="0" dirty="0">
                <a:latin typeface="UT Sans" pitchFamily="50" charset="0"/>
              </a:rPr>
              <a:t>.</a:t>
            </a:r>
            <a:endParaRPr lang="ro-RO" sz="2000" noProof="0" dirty="0">
              <a:latin typeface="UT Sans" pitchFamily="50" charset="0"/>
            </a:endParaRPr>
          </a:p>
        </p:txBody>
      </p:sp>
      <p:pic>
        <p:nvPicPr>
          <p:cNvPr id="9" name="Picture 8" descr="A diagram of a temperature sensor&#10;&#10;Description automatically generated">
            <a:extLst>
              <a:ext uri="{FF2B5EF4-FFF2-40B4-BE49-F238E27FC236}">
                <a16:creationId xmlns:a16="http://schemas.microsoft.com/office/drawing/2014/main" id="{6C8FB14E-213C-20A0-2791-433350A1A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17" y="3450108"/>
            <a:ext cx="5292358" cy="326549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EFCE0-762B-7499-E98E-6484490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1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pic>
        <p:nvPicPr>
          <p:cNvPr id="2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682CF83E-4F2B-EA07-1CDE-41654ADF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874179"/>
            <a:ext cx="4152900" cy="420052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A55FD0-8328-620F-1F46-DC15002A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Fluxul sistemului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7359BD-B52F-E7B3-B93D-361A65F4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BE0715-792F-ECA4-EC63-26971F9295B9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756D58-46B3-E8E9-2BAF-E5A2A3C604B3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577700-9D78-B4AC-E92B-2EF5FB008EB7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2FBC056-B06C-BB01-D55A-3A363C8E5D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CEED42-EEC9-C4AC-B3A1-EC221438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Funcționalități cheie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5181-45C3-5E84-842E-2044463557DD}"/>
              </a:ext>
            </a:extLst>
          </p:cNvPr>
          <p:cNvSpPr txBox="1"/>
          <p:nvPr/>
        </p:nvSpPr>
        <p:spPr>
          <a:xfrm>
            <a:off x="611560" y="2312876"/>
            <a:ext cx="8064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itchFamily="50" charset="0"/>
              </a:rPr>
              <a:t>Monitorizarea în timp real a temperaturii: se </a:t>
            </a:r>
            <a:r>
              <a:rPr lang="ro-RO" sz="2000" noProof="0" dirty="0" err="1">
                <a:latin typeface="UT Sans" pitchFamily="50" charset="0"/>
              </a:rPr>
              <a:t>caluculează</a:t>
            </a:r>
            <a:r>
              <a:rPr lang="ro-RO" sz="2000" noProof="0" dirty="0">
                <a:latin typeface="UT Sans" pitchFamily="50" charset="0"/>
              </a:rPr>
              <a:t> media temperaturilor înregistrate de la cei doi senzori</a:t>
            </a:r>
            <a:r>
              <a:rPr lang="en-US" sz="2000" noProof="0" dirty="0">
                <a:latin typeface="UT Sans" pitchFamily="50" charset="0"/>
              </a:rPr>
              <a:t>;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itchFamily="50" charset="0"/>
              </a:rPr>
              <a:t>Controlul dinamic al ventilatorului: pornire/oprire în funcție de pragul de </a:t>
            </a:r>
            <a:r>
              <a:rPr lang="ro-RO" sz="2000" noProof="0" dirty="0" err="1">
                <a:latin typeface="UT Sans" pitchFamily="50" charset="0"/>
              </a:rPr>
              <a:t>temperatur</a:t>
            </a:r>
            <a:r>
              <a:rPr lang="ro-RO" sz="2000" dirty="0">
                <a:latin typeface="UT Sans" pitchFamily="50" charset="0"/>
              </a:rPr>
              <a:t>ă</a:t>
            </a:r>
            <a:r>
              <a:rPr lang="en-US" sz="2000" noProof="0" dirty="0">
                <a:latin typeface="UT Sans" pitchFamily="50" charset="0"/>
              </a:rPr>
              <a:t>;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itchFamily="50" charset="0"/>
              </a:rPr>
              <a:t>Monitorizare particule de praf</a:t>
            </a:r>
            <a:r>
              <a:rPr lang="en-US" sz="2000" noProof="0" dirty="0">
                <a:latin typeface="UT Sans" pitchFamily="50" charset="0"/>
              </a:rPr>
              <a:t>;</a:t>
            </a:r>
            <a:endParaRPr lang="ro-RO" sz="2000" noProof="0" dirty="0">
              <a:latin typeface="UT Sans" pitchFamily="50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itchFamily="50" charset="0"/>
              </a:rPr>
              <a:t>Trimiterea unei notificări utilizatorului prin Bluetooth în cazul depășirii pragului de praf</a:t>
            </a:r>
            <a:r>
              <a:rPr lang="en-US" sz="2000" noProof="0" dirty="0">
                <a:latin typeface="UT Sans" pitchFamily="50" charset="0"/>
              </a:rPr>
              <a:t>.</a:t>
            </a:r>
            <a:endParaRPr lang="ro-RO" sz="2000" noProof="0" dirty="0">
              <a:latin typeface="UT Sans" pitchFamily="50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FEE84-2731-EF5A-FB2E-3F78A144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D3F5492-2B5F-0D48-45F3-9EF5C8E69C86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CC6AED-E77C-0858-20FA-9861DA42AC7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6328FD-DC9F-30B2-6F13-B093248136CB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2A46329-8A42-0792-E09A-53EAA92D4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70E605F-7665-2645-0E7E-173361AA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Arhitectura hardware</a:t>
            </a:r>
          </a:p>
        </p:txBody>
      </p:sp>
      <p:pic>
        <p:nvPicPr>
          <p:cNvPr id="23" name="Picture 22" descr="A diagram of a computer chip&#10;&#10;Description automatically generated">
            <a:extLst>
              <a:ext uri="{FF2B5EF4-FFF2-40B4-BE49-F238E27FC236}">
                <a16:creationId xmlns:a16="http://schemas.microsoft.com/office/drawing/2014/main" id="{41FC625A-6717-69A7-4669-95BE1AB79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7" y="1776950"/>
            <a:ext cx="3273546" cy="4802255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CD599A-FBA3-666D-2E7D-DA1C0785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89B541-54C6-C73C-4D5F-75851338EC7C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BB50E-7387-1D45-83C2-5001C292F13B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2C5A2D-12F0-33F9-3D81-92BEDA6F5575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597EE3B-7376-130A-90AE-F9E1DE886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468074-6EE8-3E49-C05D-2708984B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Funcționalitatea senzorului de praf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C948D-7512-30EA-FC51-03367770D02E}"/>
              </a:ext>
            </a:extLst>
          </p:cNvPr>
          <p:cNvSpPr txBox="1"/>
          <p:nvPr/>
        </p:nvSpPr>
        <p:spPr>
          <a:xfrm>
            <a:off x="611560" y="1943235"/>
            <a:ext cx="8064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Senzorul conține un LED cu infraroșu care emite lumină în camera de măsurare</a:t>
            </a:r>
            <a:r>
              <a:rPr lang="en-US" sz="2000" noProof="0" dirty="0">
                <a:latin typeface="UT Sans" panose="00000500000000000000" pitchFamily="2" charset="0"/>
              </a:rPr>
              <a:t>;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În fața LED-ului este plasat un </a:t>
            </a:r>
            <a:r>
              <a:rPr lang="en-US" sz="2000" dirty="0" err="1">
                <a:latin typeface="UT Sans" panose="00000500000000000000" pitchFamily="2" charset="0"/>
              </a:rPr>
              <a:t>senzor</a:t>
            </a:r>
            <a:r>
              <a:rPr lang="en-US" sz="2000" dirty="0">
                <a:latin typeface="UT Sans" panose="00000500000000000000" pitchFamily="2" charset="0"/>
              </a:rPr>
              <a:t> optic</a:t>
            </a:r>
            <a:r>
              <a:rPr lang="ro-RO" sz="2000" noProof="0" dirty="0">
                <a:latin typeface="UT Sans" panose="00000500000000000000" pitchFamily="2" charset="0"/>
              </a:rPr>
              <a:t> care măsoară intensitatea luminii reflectate de particulele </a:t>
            </a:r>
            <a:r>
              <a:rPr lang="en-US" sz="2000" noProof="0" dirty="0">
                <a:latin typeface="UT Sans" panose="00000500000000000000" pitchFamily="2" charset="0"/>
              </a:rPr>
              <a:t>din </a:t>
            </a:r>
            <a:r>
              <a:rPr lang="en-US" sz="2000" noProof="0" dirty="0" err="1">
                <a:latin typeface="UT Sans" panose="00000500000000000000" pitchFamily="2" charset="0"/>
              </a:rPr>
              <a:t>aer</a:t>
            </a:r>
            <a:r>
              <a:rPr lang="en-US" sz="2000" dirty="0">
                <a:latin typeface="UT Sans" panose="00000500000000000000" pitchFamily="2" charset="0"/>
              </a:rPr>
              <a:t>;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Intensitatea luminii reflectate este convertită într-un semnal analogic de tensiune</a:t>
            </a:r>
            <a:r>
              <a:rPr lang="en-US" sz="2000" noProof="0" dirty="0">
                <a:latin typeface="UT Sans" panose="00000500000000000000" pitchFamily="2" charset="0"/>
              </a:rPr>
              <a:t>;</a:t>
            </a:r>
            <a:endParaRPr lang="ro-RO" sz="2000" noProof="0" dirty="0">
              <a:latin typeface="UT Sans" panose="00000500000000000000" pitchFamily="2" charset="0"/>
            </a:endParaRPr>
          </a:p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Semnalul analogic este citit de un convertor analog-digital (ADC)</a:t>
            </a:r>
            <a:r>
              <a:rPr lang="en-US" sz="2000" noProof="0" dirty="0">
                <a:latin typeface="UT Sans" panose="00000500000000000000" pitchFamily="2" charset="0"/>
              </a:rPr>
              <a:t>.</a:t>
            </a:r>
            <a:endParaRPr lang="ro-RO" sz="2000" noProof="0" dirty="0">
              <a:latin typeface="UT Sans" panose="00000500000000000000" pitchFamily="2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9CA4E4C-2398-713D-6D9D-16E47005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 dirty="0"/>
          </a:p>
        </p:txBody>
      </p:sp>
      <p:pic>
        <p:nvPicPr>
          <p:cNvPr id="19" name="Picture 18" descr="A close-up of a small metal device&#10;&#10;Description automatically generated">
            <a:extLst>
              <a:ext uri="{FF2B5EF4-FFF2-40B4-BE49-F238E27FC236}">
                <a16:creationId xmlns:a16="http://schemas.microsoft.com/office/drawing/2014/main" id="{612B693E-37C9-DA24-6DC6-2C3BAC4E3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4079076"/>
            <a:ext cx="2667914" cy="26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4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5B99B9-9D0C-4A8D-5D32-B92339428E80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E55202-CDDA-7576-E7E4-EDD1D428F339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3AB1CB-2F73-0017-CDFB-3805A31D6FEE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D1DC45-2105-3852-AD68-E5D75CF12F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64F637-E79D-579D-2651-1F99A0B7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ro-RO" noProof="0" dirty="0">
                <a:latin typeface="UT Sans" panose="00000500000000000000" pitchFamily="2" charset="0"/>
              </a:rPr>
              <a:t>Funcționalitatea senzorului de praf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F972A-D644-FA81-D175-A1E9016E63EB}"/>
              </a:ext>
            </a:extLst>
          </p:cNvPr>
          <p:cNvSpPr txBox="1"/>
          <p:nvPr/>
        </p:nvSpPr>
        <p:spPr>
          <a:xfrm>
            <a:off x="611560" y="2312876"/>
            <a:ext cx="806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ro-RO" sz="2000" noProof="0" dirty="0">
                <a:latin typeface="UT Sans" panose="00000500000000000000" pitchFamily="2" charset="0"/>
              </a:rPr>
              <a:t>Tensiunea de ieșire este proporțională cu densitatea particulelor din aer (exprimată în mg/m³).</a:t>
            </a:r>
          </a:p>
          <a:p>
            <a:pPr algn="just"/>
            <a:endParaRPr lang="ro-RO" sz="2000" noProof="0" dirty="0">
              <a:latin typeface="UT Sa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EA8FF7-737D-DC49-0B46-E96D91F8C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715" y="3231871"/>
            <a:ext cx="5130570" cy="333406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4F8536-6A4A-B6F6-B274-385BFCE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09D36D-F7E2-CCBB-9992-02C2F5773785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D07F2E-6024-73EF-751C-157401FEE874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B8061-7BD4-D865-913F-40924BEE5F2D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noProof="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E19B93B-B89A-3E78-DAD4-BAD8E7325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77509"/>
            <a:ext cx="1188132" cy="45920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5023F88-9075-5F75-4542-380BF3C0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93280"/>
            <a:ext cx="7886700" cy="1325563"/>
          </a:xfrm>
        </p:spPr>
        <p:txBody>
          <a:bodyPr/>
          <a:lstStyle/>
          <a:p>
            <a:r>
              <a:rPr lang="en-US" dirty="0" err="1">
                <a:latin typeface="UT Sans" panose="00000500000000000000" pitchFamily="2" charset="0"/>
              </a:rPr>
              <a:t>Arhitectura</a:t>
            </a:r>
            <a:r>
              <a:rPr lang="en-US" dirty="0">
                <a:latin typeface="UT Sans" panose="00000500000000000000" pitchFamily="2" charset="0"/>
              </a:rPr>
              <a:t> software</a:t>
            </a:r>
            <a:endParaRPr lang="ro-RO" noProof="0" dirty="0">
              <a:latin typeface="UT Sa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0E193-333A-86E3-9385-C0D2428E111A}"/>
              </a:ext>
            </a:extLst>
          </p:cNvPr>
          <p:cNvSpPr txBox="1"/>
          <p:nvPr/>
        </p:nvSpPr>
        <p:spPr>
          <a:xfrm>
            <a:off x="616106" y="1872894"/>
            <a:ext cx="8064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noProof="0" dirty="0" err="1">
                <a:latin typeface="UT Sans" pitchFamily="50" charset="0"/>
              </a:rPr>
              <a:t>Mediul</a:t>
            </a:r>
            <a:r>
              <a:rPr lang="en-US" sz="2000" noProof="0" dirty="0">
                <a:latin typeface="UT Sans" pitchFamily="50" charset="0"/>
              </a:rPr>
              <a:t> de </a:t>
            </a:r>
            <a:r>
              <a:rPr lang="en-US" sz="2000" noProof="0" dirty="0" err="1">
                <a:latin typeface="UT Sans" pitchFamily="50" charset="0"/>
              </a:rPr>
              <a:t>dezvoltare</a:t>
            </a:r>
            <a:r>
              <a:rPr lang="en-US" sz="2000" noProof="0" dirty="0">
                <a:latin typeface="UT Sans" pitchFamily="50" charset="0"/>
              </a:rPr>
              <a:t>: </a:t>
            </a:r>
            <a:endParaRPr lang="ro-RO" sz="2000" noProof="0" dirty="0">
              <a:latin typeface="UT Sans" pitchFamily="50" charset="0"/>
            </a:endParaRPr>
          </a:p>
          <a:p>
            <a:pPr marL="800100" lvl="1" indent="-342900" algn="just">
              <a:buBlip>
                <a:blip r:embed="rId3"/>
              </a:buBlip>
            </a:pPr>
            <a:r>
              <a:rPr lang="en-US" sz="2000" noProof="0" dirty="0" err="1">
                <a:latin typeface="UT Sans" pitchFamily="50" charset="0"/>
              </a:rPr>
              <a:t>STMCube</a:t>
            </a:r>
            <a:r>
              <a:rPr lang="en-US" sz="2000" dirty="0">
                <a:latin typeface="UT Sans" pitchFamily="50" charset="0"/>
              </a:rPr>
              <a:t>IDE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scrierea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ro-RO" sz="2000" dirty="0">
                <a:latin typeface="UT Sans" pitchFamily="50" charset="0"/>
              </a:rPr>
              <a:t>și compilarea codului</a:t>
            </a:r>
            <a:r>
              <a:rPr lang="en-US" sz="2000" dirty="0">
                <a:latin typeface="UT Sans" pitchFamily="50" charset="0"/>
              </a:rPr>
              <a:t>;</a:t>
            </a:r>
            <a:endParaRPr lang="ro-RO" sz="2000" dirty="0">
              <a:latin typeface="UT Sans" pitchFamily="50" charset="0"/>
            </a:endParaRPr>
          </a:p>
          <a:p>
            <a:pPr marL="800100" lvl="1" indent="-342900" algn="just">
              <a:buBlip>
                <a:blip r:embed="rId3"/>
              </a:buBlip>
            </a:pPr>
            <a:r>
              <a:rPr lang="ro-RO" sz="2000" dirty="0" err="1">
                <a:latin typeface="UT Sans" pitchFamily="50" charset="0"/>
              </a:rPr>
              <a:t>STMCubeMX</a:t>
            </a:r>
            <a:r>
              <a:rPr lang="ro-RO" sz="2000" dirty="0">
                <a:latin typeface="UT Sans" pitchFamily="50" charset="0"/>
              </a:rPr>
              <a:t> pentru configurarea perifericelor</a:t>
            </a:r>
            <a:r>
              <a:rPr lang="en-US" sz="2000" dirty="0">
                <a:latin typeface="UT Sans" pitchFamily="50" charset="0"/>
              </a:rPr>
              <a:t>.</a:t>
            </a:r>
            <a:endParaRPr lang="ro-RO" sz="2000" dirty="0">
              <a:latin typeface="UT Sans" pitchFamily="50" charset="0"/>
            </a:endParaRPr>
          </a:p>
          <a:p>
            <a:pPr lvl="1" algn="just"/>
            <a:endParaRPr lang="ro-RO" sz="2000" dirty="0">
              <a:latin typeface="UT Sans" pitchFamily="50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B2D90F-6FC9-3E33-158C-23E121418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21" y="2936280"/>
            <a:ext cx="6545358" cy="3481138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3932716-31BF-253F-FFF6-99A8C5A5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460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UT Sans</vt:lpstr>
      <vt:lpstr>UT Sans Bold</vt:lpstr>
      <vt:lpstr>Office Theme</vt:lpstr>
      <vt:lpstr>PowerPoint Presentation</vt:lpstr>
      <vt:lpstr>Context și motivație</vt:lpstr>
      <vt:lpstr>Sisteme actuale</vt:lpstr>
      <vt:lpstr>Fluxul sistemului</vt:lpstr>
      <vt:lpstr>Funcționalități cheie</vt:lpstr>
      <vt:lpstr>Arhitectura hardware</vt:lpstr>
      <vt:lpstr>Funcționalitatea senzorului de praf</vt:lpstr>
      <vt:lpstr>Funcționalitatea senzorului de praf</vt:lpstr>
      <vt:lpstr>Arhitectura software</vt:lpstr>
      <vt:lpstr>Arhitectura software</vt:lpstr>
      <vt:lpstr>Teste și rezultate obținute</vt:lpstr>
      <vt:lpstr>Teste și rezultate obținute</vt:lpstr>
      <vt:lpstr>Teste și rezultate obținute</vt:lpstr>
      <vt:lpstr>Concluzii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Petreanu E.V. Marius</cp:lastModifiedBy>
  <cp:revision>36</cp:revision>
  <dcterms:created xsi:type="dcterms:W3CDTF">2017-10-19T09:49:50Z</dcterms:created>
  <dcterms:modified xsi:type="dcterms:W3CDTF">2025-02-02T19:37:16Z</dcterms:modified>
</cp:coreProperties>
</file>