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8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reptunghi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o-RO" smtClean="0"/>
              <a:t>Faceți clic pentru editarea stilului de subtitlu al coordonatorului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reptunghi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reptunghi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Dreptunghi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reptunghi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Dreptunghi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reptunghi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Dreptunghi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o-RO" smtClean="0"/>
              <a:t>Faceți clic pe pictogramă pentru a adăuga o imagine</a:t>
            </a:r>
            <a:endParaRPr kumimoji="0" lang="en-US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11" name="Dreptunghi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Dreptunghi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reptunghi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Dreptunghi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  <a:p>
            <a:pPr lvl="1" eaLnBrk="1" latinLnBrk="0" hangingPunct="1"/>
            <a:r>
              <a:rPr kumimoji="0" lang="ro-RO" smtClean="0"/>
              <a:t>Al doilea nivel</a:t>
            </a:r>
          </a:p>
          <a:p>
            <a:pPr lvl="2" eaLnBrk="1" latinLnBrk="0" hangingPunct="1"/>
            <a:r>
              <a:rPr kumimoji="0" lang="ro-RO" smtClean="0"/>
              <a:t>Al treilea nivel</a:t>
            </a:r>
          </a:p>
          <a:p>
            <a:pPr lvl="3" eaLnBrk="1" latinLnBrk="0" hangingPunct="1"/>
            <a:r>
              <a:rPr kumimoji="0" lang="ro-RO" smtClean="0"/>
              <a:t>Al patrulea nivel</a:t>
            </a:r>
          </a:p>
          <a:p>
            <a:pPr lvl="4" eaLnBrk="1" latinLnBrk="0" hangingPunct="1"/>
            <a:r>
              <a:rPr kumimoji="0"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59972" y="718458"/>
            <a:ext cx="8719458" cy="914400"/>
          </a:xfrm>
        </p:spPr>
        <p:txBody>
          <a:bodyPr/>
          <a:lstStyle/>
          <a:p>
            <a:r>
              <a:rPr lang="ro-RO" sz="5200" dirty="0" smtClean="0"/>
              <a:t>Clasificarea calculatoarelor</a:t>
            </a:r>
            <a:r>
              <a:rPr lang="ro-RO" sz="5200" dirty="0"/>
              <a:t>.</a:t>
            </a:r>
            <a:endParaRPr lang="ru-RU" sz="5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Realizat</a:t>
            </a:r>
            <a:r>
              <a:rPr lang="pt-BR"/>
              <a:t>: </a:t>
            </a:r>
            <a:r>
              <a:rPr lang="ro-RO" smtClean="0"/>
              <a:t>Malai Marius</a:t>
            </a:r>
            <a:r>
              <a:rPr lang="pt-BR" smtClean="0"/>
              <a:t>, </a:t>
            </a:r>
            <a:r>
              <a:rPr lang="pt-BR"/>
              <a:t>cl.10 </a:t>
            </a:r>
            <a:r>
              <a:rPr lang="pt-BR" smtClean="0"/>
              <a:t>,,</a:t>
            </a:r>
            <a:r>
              <a:rPr lang="ro-RO" smtClean="0"/>
              <a:t>B</a:t>
            </a:r>
            <a:r>
              <a:rPr lang="pt-BR" smtClean="0"/>
              <a:t>”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78919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Obiective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476275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o-RO" sz="2400" dirty="0"/>
              <a:t>Clasificarea calculatoarelor:</a:t>
            </a:r>
          </a:p>
          <a:p>
            <a:pPr marL="0" indent="0">
              <a:buNone/>
            </a:pPr>
            <a:r>
              <a:rPr lang="ro-RO" sz="2400" dirty="0" smtClean="0"/>
              <a:t>1. </a:t>
            </a:r>
            <a:r>
              <a:rPr lang="ro-RO" sz="2400" dirty="0"/>
              <a:t>Care sunt criteriile de clasificare ale calculatoarelor?</a:t>
            </a:r>
          </a:p>
          <a:p>
            <a:pPr marL="0" indent="0">
              <a:buNone/>
            </a:pPr>
            <a:r>
              <a:rPr lang="ro-RO" sz="2400" dirty="0" smtClean="0"/>
              <a:t>2. </a:t>
            </a:r>
            <a:r>
              <a:rPr lang="ro-RO" sz="2400" dirty="0"/>
              <a:t>Care sunt grupurile de calculatoare existente</a:t>
            </a:r>
            <a:r>
              <a:rPr lang="ro-RO" sz="2400" dirty="0" smtClean="0"/>
              <a:t>?</a:t>
            </a:r>
          </a:p>
          <a:p>
            <a:pPr marL="0" indent="0">
              <a:buNone/>
            </a:pPr>
            <a:r>
              <a:rPr lang="ro-RO" sz="2400" dirty="0" smtClean="0"/>
              <a:t>3-6. Descrierea fiecărui tip de calculatoare.</a:t>
            </a:r>
            <a:endParaRPr lang="ro-RO" sz="24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9137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Care sunt criteriile de clasificare ale calculatoarelor?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2000" dirty="0"/>
              <a:t>-tipul </a:t>
            </a:r>
            <a:r>
              <a:rPr lang="ro-RO" sz="2000" dirty="0" err="1"/>
              <a:t>unităţii</a:t>
            </a:r>
            <a:r>
              <a:rPr lang="ro-RO" sz="2000" dirty="0"/>
              <a:t> centrale de prelucrare (UCP);</a:t>
            </a:r>
          </a:p>
          <a:p>
            <a:pPr marL="0" indent="0">
              <a:buNone/>
            </a:pPr>
            <a:r>
              <a:rPr lang="ro-RO" sz="2000" dirty="0"/>
              <a:t>-cantitatea de memorie internă pe care microprocesorul o poate utiliza;</a:t>
            </a:r>
          </a:p>
          <a:p>
            <a:pPr marL="0" indent="0">
              <a:buNone/>
            </a:pPr>
            <a:r>
              <a:rPr lang="ro-RO" sz="2000" dirty="0"/>
              <a:t>-capacitatea de stocare a memoriei interne;</a:t>
            </a:r>
          </a:p>
          <a:p>
            <a:pPr marL="0" indent="0">
              <a:buNone/>
            </a:pPr>
            <a:r>
              <a:rPr lang="ro-RO" sz="2000" dirty="0"/>
              <a:t>-viteza perifericelor de </a:t>
            </a:r>
            <a:r>
              <a:rPr lang="ro-RO" sz="2000" dirty="0" err="1"/>
              <a:t>ieşire</a:t>
            </a:r>
            <a:r>
              <a:rPr lang="ro-RO" sz="2000" dirty="0"/>
              <a:t>;</a:t>
            </a:r>
          </a:p>
          <a:p>
            <a:pPr marL="0" indent="0">
              <a:buNone/>
            </a:pPr>
            <a:r>
              <a:rPr lang="ro-RO" sz="2000" dirty="0"/>
              <a:t>-viteza de prelucrare – exprimată în MIPS (</a:t>
            </a:r>
            <a:r>
              <a:rPr lang="ro-RO" sz="2000" dirty="0" err="1"/>
              <a:t>Millions</a:t>
            </a:r>
            <a:r>
              <a:rPr lang="ro-RO" sz="2000" dirty="0"/>
              <a:t> of </a:t>
            </a:r>
            <a:r>
              <a:rPr lang="ro-RO" sz="2000" dirty="0" err="1"/>
              <a:t>Instructions</a:t>
            </a:r>
            <a:r>
              <a:rPr lang="ro-RO" sz="2000" dirty="0"/>
              <a:t> Per </a:t>
            </a:r>
            <a:r>
              <a:rPr lang="ro-RO" sz="2000" dirty="0" err="1"/>
              <a:t>Second</a:t>
            </a:r>
            <a:r>
              <a:rPr lang="ro-RO" sz="2000" dirty="0"/>
              <a:t>);</a:t>
            </a:r>
          </a:p>
          <a:p>
            <a:pPr marL="0" indent="0">
              <a:buNone/>
            </a:pPr>
            <a:r>
              <a:rPr lang="ro-RO" sz="2000" dirty="0"/>
              <a:t>-numărul utilizatorilor care pot avea acces la calculator în </a:t>
            </a:r>
            <a:r>
              <a:rPr lang="ro-RO" sz="2000" dirty="0" err="1"/>
              <a:t>acelaşi</a:t>
            </a:r>
            <a:r>
              <a:rPr lang="ro-RO" sz="2000" dirty="0"/>
              <a:t> timp;</a:t>
            </a:r>
          </a:p>
          <a:p>
            <a:pPr marL="0" indent="0">
              <a:buNone/>
            </a:pPr>
            <a:r>
              <a:rPr lang="ro-RO" sz="2000" dirty="0"/>
              <a:t>-costul sistemului.</a:t>
            </a:r>
          </a:p>
          <a:p>
            <a:pPr marL="0" indent="0">
              <a:buNone/>
            </a:pPr>
            <a:r>
              <a:rPr lang="ro-RO" sz="2000" dirty="0"/>
              <a:t>-parametrii de masă și gabarit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385607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Care sunt grupurile de calculatoare existente?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63487"/>
            <a:ext cx="8596668" cy="42778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o-RO" dirty="0"/>
              <a:t>În </a:t>
            </a:r>
            <a:r>
              <a:rPr lang="ro-RO" dirty="0" err="1"/>
              <a:t>fucție</a:t>
            </a:r>
            <a:r>
              <a:rPr lang="ro-RO" dirty="0"/>
              <a:t> de datele din pagina precedentă ,calculatoarele moderne se clasifică în:</a:t>
            </a:r>
          </a:p>
          <a:p>
            <a:pPr marL="0" indent="0">
              <a:buNone/>
            </a:pPr>
            <a:r>
              <a:rPr lang="ro-RO" dirty="0"/>
              <a:t>-Supercalculatoare;                                -</a:t>
            </a:r>
            <a:r>
              <a:rPr lang="ro-RO" dirty="0" err="1"/>
              <a:t>Macrocalculatoarele</a:t>
            </a:r>
            <a:r>
              <a:rPr lang="ro-RO" dirty="0"/>
              <a:t>;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 smtClean="0"/>
          </a:p>
          <a:p>
            <a:pPr marL="0" indent="0">
              <a:buNone/>
            </a:pPr>
            <a:r>
              <a:rPr lang="ro-RO" dirty="0" smtClean="0"/>
              <a:t>-</a:t>
            </a:r>
            <a:r>
              <a:rPr lang="ro-RO" dirty="0"/>
              <a:t>Minicalculatoare;                                   -Microcalculatoare;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77" y="2560239"/>
            <a:ext cx="3090940" cy="188992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657" y="2560239"/>
            <a:ext cx="3328704" cy="188992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77" y="4891016"/>
            <a:ext cx="3090940" cy="178018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383" y="4891016"/>
            <a:ext cx="3029975" cy="185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511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Supercalculatoarele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 </a:t>
            </a:r>
            <a:r>
              <a:rPr lang="ro-RO" sz="2000" dirty="0"/>
              <a:t>Supercalculatoarele sunt cele mai puternice, complexe si scumpe sisteme electronice de calcul, care pot executa peste 1 bilion de </a:t>
            </a:r>
            <a:r>
              <a:rPr lang="ro-RO" sz="2000" dirty="0" err="1"/>
              <a:t>instructiuni</a:t>
            </a:r>
            <a:r>
              <a:rPr lang="ro-RO" sz="2000" dirty="0"/>
              <a:t> pe </a:t>
            </a:r>
            <a:r>
              <a:rPr lang="ro-RO" sz="2000" dirty="0" err="1"/>
              <a:t>secundã</a:t>
            </a:r>
            <a:r>
              <a:rPr lang="ro-RO" sz="2000" dirty="0"/>
              <a:t>. Au procesorul format dintr-un </a:t>
            </a:r>
            <a:r>
              <a:rPr lang="ro-RO" sz="2000" dirty="0" err="1"/>
              <a:t>numãr</a:t>
            </a:r>
            <a:r>
              <a:rPr lang="ro-RO" sz="2000" dirty="0"/>
              <a:t> mare de microprocesoare (de ordinul miilor), sunt proiectate pentru calcul paralel, au costuri si performante foarte ridicate. Sunt utilizate în domenii care </a:t>
            </a:r>
            <a:r>
              <a:rPr lang="ro-RO" sz="2000" dirty="0" err="1"/>
              <a:t>necesitã</a:t>
            </a:r>
            <a:r>
              <a:rPr lang="ro-RO" sz="2000" dirty="0"/>
              <a:t> prelucrarea </a:t>
            </a:r>
            <a:r>
              <a:rPr lang="ro-RO" sz="2000" dirty="0" err="1"/>
              <a:t>complexã</a:t>
            </a:r>
            <a:r>
              <a:rPr lang="ro-RO" sz="2000" dirty="0"/>
              <a:t> a datelor, cum ar fi: reactoare nucleare, proiectarea aeronavelor, seismologie, meteo, etc. Luând în considerare </a:t>
            </a:r>
            <a:r>
              <a:rPr lang="ro-RO" sz="2000" dirty="0" err="1"/>
              <a:t>particularitãtile</a:t>
            </a:r>
            <a:r>
              <a:rPr lang="ro-RO" sz="2000" dirty="0"/>
              <a:t> unui calculator personal (PC), din punct de vedere a </a:t>
            </a:r>
            <a:r>
              <a:rPr lang="ro-RO" sz="2000" dirty="0" err="1"/>
              <a:t>mãrimii</a:t>
            </a:r>
            <a:r>
              <a:rPr lang="ro-RO" sz="2000" dirty="0"/>
              <a:t> (fizice sau ca si capacitate de memorare), </a:t>
            </a:r>
            <a:r>
              <a:rPr lang="ro-RO" sz="2000" dirty="0" err="1"/>
              <a:t>vitezã</a:t>
            </a:r>
            <a:r>
              <a:rPr lang="ro-RO" sz="2000" dirty="0"/>
              <a:t> de lucru, costuri, </a:t>
            </a:r>
            <a:r>
              <a:rPr lang="ro-RO" sz="2000" dirty="0" err="1"/>
              <a:t>utilizãri</a:t>
            </a:r>
            <a:r>
              <a:rPr lang="ro-RO" sz="2000" dirty="0"/>
              <a:t> specifice, se poate spune </a:t>
            </a:r>
            <a:r>
              <a:rPr lang="ro-RO" sz="2000" dirty="0" err="1"/>
              <a:t>cã</a:t>
            </a:r>
            <a:r>
              <a:rPr lang="ro-RO" sz="2000" dirty="0"/>
              <a:t> </a:t>
            </a:r>
            <a:r>
              <a:rPr lang="ro-RO" sz="2000" dirty="0" err="1"/>
              <a:t>existã</a:t>
            </a:r>
            <a:r>
              <a:rPr lang="ro-RO" sz="2000" dirty="0"/>
              <a:t> mai multe tipuri de calculatoare si anume: Desktop, </a:t>
            </a:r>
            <a:r>
              <a:rPr lang="ro-RO" sz="2000" dirty="0" err="1"/>
              <a:t>Tower</a:t>
            </a:r>
            <a:r>
              <a:rPr lang="ro-RO" sz="2000" dirty="0"/>
              <a:t>, Laptop, Palm PC.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238773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err="1" smtClean="0"/>
              <a:t>Macrocalculatoarele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2000" dirty="0" err="1"/>
              <a:t>Macrocalculatoarele</a:t>
            </a:r>
            <a:r>
              <a:rPr lang="ro-RO" sz="2000" dirty="0"/>
              <a:t> constituie o categorie aparte, </a:t>
            </a:r>
            <a:r>
              <a:rPr lang="ro-RO" sz="2000" dirty="0" err="1"/>
              <a:t>situatã</a:t>
            </a:r>
            <a:r>
              <a:rPr lang="ro-RO" sz="2000" dirty="0"/>
              <a:t> între supercalculatoare si minicalculatoare, operând cu viteze ridicate si administrând un volum foarte mare de date. Au procesorul foarte complex, volum mare de stocare în DM, S I/O complex, orientat pe gestionare de </a:t>
            </a:r>
            <a:r>
              <a:rPr lang="ro-RO" sz="2000" dirty="0" err="1"/>
              <a:t>statii</a:t>
            </a:r>
            <a:r>
              <a:rPr lang="ro-RO" sz="2000" dirty="0"/>
              <a:t> de lucru, permit acces multiutilizator (pot suporta sute si chiar mii de utilizatori simultan). </a:t>
            </a:r>
            <a:r>
              <a:rPr lang="ro-RO" sz="2000" dirty="0" err="1"/>
              <a:t>Macrocalculatoarele</a:t>
            </a:r>
            <a:r>
              <a:rPr lang="ro-RO" sz="2000" dirty="0"/>
              <a:t> </a:t>
            </a:r>
            <a:r>
              <a:rPr lang="ro-RO" sz="2000" dirty="0" err="1"/>
              <a:t>necesitã</a:t>
            </a:r>
            <a:r>
              <a:rPr lang="ro-RO" sz="2000" dirty="0"/>
              <a:t> </a:t>
            </a:r>
            <a:r>
              <a:rPr lang="ro-RO" sz="2000" dirty="0" err="1"/>
              <a:t>instalatii</a:t>
            </a:r>
            <a:r>
              <a:rPr lang="ro-RO" sz="2000" dirty="0"/>
              <a:t> speciale si proceduri de </a:t>
            </a:r>
            <a:r>
              <a:rPr lang="ro-RO" sz="2000" dirty="0" err="1"/>
              <a:t>mentinere</a:t>
            </a:r>
            <a:r>
              <a:rPr lang="ro-RO" sz="2000" dirty="0"/>
              <a:t> în </a:t>
            </a:r>
            <a:r>
              <a:rPr lang="ro-RO" sz="2000" dirty="0" err="1"/>
              <a:t>functiune</a:t>
            </a:r>
            <a:r>
              <a:rPr lang="ro-RO" sz="2000" dirty="0"/>
              <a:t>, neputând fi cuplate direct la </a:t>
            </a:r>
            <a:r>
              <a:rPr lang="ro-RO" sz="2000" dirty="0" err="1"/>
              <a:t>reteaua</a:t>
            </a:r>
            <a:r>
              <a:rPr lang="ro-RO" sz="2000" dirty="0"/>
              <a:t> de </a:t>
            </a:r>
            <a:r>
              <a:rPr lang="ro-RO" sz="2000" dirty="0" err="1"/>
              <a:t>înaltã</a:t>
            </a:r>
            <a:r>
              <a:rPr lang="ro-RO" sz="2000" dirty="0"/>
              <a:t> tensiune, de aceea au costuri foarte ridicate. Ele </a:t>
            </a:r>
            <a:r>
              <a:rPr lang="ro-RO" sz="2000" dirty="0" err="1"/>
              <a:t>functioneazã</a:t>
            </a:r>
            <a:r>
              <a:rPr lang="ro-RO" sz="2000" dirty="0"/>
              <a:t>, de </a:t>
            </a:r>
            <a:r>
              <a:rPr lang="ro-RO" sz="2000" dirty="0" err="1"/>
              <a:t>regulã</a:t>
            </a:r>
            <a:r>
              <a:rPr lang="ro-RO" sz="2000" dirty="0"/>
              <a:t>, </a:t>
            </a:r>
            <a:r>
              <a:rPr lang="ro-RO" sz="2000" dirty="0" err="1"/>
              <a:t>fãrã</a:t>
            </a:r>
            <a:r>
              <a:rPr lang="ro-RO" sz="2000" dirty="0"/>
              <a:t> întrerupere, ceea ce presupune accesul controlat la date si un sistem de </a:t>
            </a:r>
            <a:r>
              <a:rPr lang="ro-RO" sz="2000" dirty="0" err="1"/>
              <a:t>protectie</a:t>
            </a:r>
            <a:r>
              <a:rPr lang="ro-RO" sz="2000" dirty="0"/>
              <a:t> adecvat.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3137841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Minicalculatoarele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2200" dirty="0"/>
              <a:t>Minicalculatoare au fost create pentru executarea unor </a:t>
            </a:r>
            <a:r>
              <a:rPr lang="ro-RO" sz="2200" dirty="0" err="1"/>
              <a:t>functii</a:t>
            </a:r>
            <a:r>
              <a:rPr lang="ro-RO" sz="2200" dirty="0"/>
              <a:t> specializate: </a:t>
            </a:r>
            <a:r>
              <a:rPr lang="ro-RO" sz="2200" dirty="0" err="1"/>
              <a:t>aplicatii</a:t>
            </a:r>
            <a:r>
              <a:rPr lang="ro-RO" sz="2200" dirty="0"/>
              <a:t> </a:t>
            </a:r>
            <a:r>
              <a:rPr lang="ro-RO" sz="2200" dirty="0" err="1"/>
              <a:t>multi</a:t>
            </a:r>
            <a:r>
              <a:rPr lang="ro-RO" sz="2200" dirty="0"/>
              <a:t>-utilizator,  </a:t>
            </a:r>
            <a:r>
              <a:rPr lang="ro-RO" sz="2200" dirty="0" err="1"/>
              <a:t>masini</a:t>
            </a:r>
            <a:r>
              <a:rPr lang="ro-RO" sz="2200" dirty="0"/>
              <a:t> cu control numeric, </a:t>
            </a:r>
            <a:r>
              <a:rPr lang="ro-RO" sz="2200" dirty="0" err="1"/>
              <a:t>automatizãri</a:t>
            </a:r>
            <a:r>
              <a:rPr lang="ro-RO" sz="2200" dirty="0"/>
              <a:t> industriale, transmisii de date între sisteme dispersate geografic. Ele sunt calculatoare de dimensiuni medii, compuse din module structurale cu </a:t>
            </a:r>
            <a:r>
              <a:rPr lang="ro-RO" sz="2200" dirty="0" err="1"/>
              <a:t>functii</a:t>
            </a:r>
            <a:r>
              <a:rPr lang="ro-RO" sz="2200" dirty="0"/>
              <a:t> precise, sunt </a:t>
            </a:r>
            <a:r>
              <a:rPr lang="ro-RO" sz="2200" dirty="0" err="1"/>
              <a:t>usor</a:t>
            </a:r>
            <a:r>
              <a:rPr lang="ro-RO" sz="2200" dirty="0"/>
              <a:t> de instalat si utilizat, se pot conecta la </a:t>
            </a:r>
            <a:r>
              <a:rPr lang="ro-RO" sz="2200" dirty="0" err="1"/>
              <a:t>reteaua</a:t>
            </a:r>
            <a:r>
              <a:rPr lang="ro-RO" sz="2200" dirty="0"/>
              <a:t> </a:t>
            </a:r>
            <a:r>
              <a:rPr lang="ro-RO" sz="2200" dirty="0" err="1"/>
              <a:t>electricã</a:t>
            </a:r>
            <a:r>
              <a:rPr lang="ro-RO" sz="2200" dirty="0"/>
              <a:t> </a:t>
            </a:r>
            <a:r>
              <a:rPr lang="ro-RO" sz="2200" dirty="0" err="1"/>
              <a:t>fãrã</a:t>
            </a:r>
            <a:r>
              <a:rPr lang="ro-RO" sz="2200" dirty="0"/>
              <a:t> </a:t>
            </a:r>
            <a:r>
              <a:rPr lang="ro-RO" sz="2200" dirty="0" err="1"/>
              <a:t>restrictii</a:t>
            </a:r>
            <a:r>
              <a:rPr lang="ro-RO" sz="2200" dirty="0"/>
              <a:t>. Au putere si capacitate de stocare mai mare, UCP complex, Sistemul de intrare/</a:t>
            </a:r>
            <a:r>
              <a:rPr lang="ro-RO" sz="2200" dirty="0" err="1"/>
              <a:t>iesire</a:t>
            </a:r>
            <a:r>
              <a:rPr lang="ro-RO" sz="2200" dirty="0"/>
              <a:t> foarte dezvoltat în sensul </a:t>
            </a:r>
            <a:r>
              <a:rPr lang="ro-RO" sz="2200" dirty="0" err="1"/>
              <a:t>comunicãrii</a:t>
            </a:r>
            <a:r>
              <a:rPr lang="ro-RO" sz="2200" dirty="0"/>
              <a:t> prin </a:t>
            </a:r>
            <a:r>
              <a:rPr lang="ro-RO" sz="2200" dirty="0" err="1"/>
              <a:t>retea</a:t>
            </a:r>
            <a:r>
              <a:rPr lang="ro-RO" sz="2200" dirty="0"/>
              <a:t> de periferice în sistem multiutilizator.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xmlns="" val="110817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Microcalculatoarele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sz="2200" dirty="0"/>
              <a:t>Microcalculatoarele, denumite </a:t>
            </a:r>
            <a:r>
              <a:rPr lang="ro-RO" sz="2200" dirty="0" err="1"/>
              <a:t>şi</a:t>
            </a:r>
            <a:r>
              <a:rPr lang="ro-RO" sz="2200" dirty="0"/>
              <a:t> calculatoare personale, </a:t>
            </a:r>
            <a:r>
              <a:rPr lang="ro-RO" sz="2200" dirty="0" err="1"/>
              <a:t>sînt</a:t>
            </a:r>
            <a:r>
              <a:rPr lang="ro-RO" sz="2200" dirty="0"/>
              <a:t> realizate la </a:t>
            </a:r>
            <a:r>
              <a:rPr lang="ro-RO" sz="2200" dirty="0" err="1"/>
              <a:t>preţuri</a:t>
            </a:r>
            <a:r>
              <a:rPr lang="ro-RO" sz="2200" dirty="0"/>
              <a:t> scăzute - între 100 </a:t>
            </a:r>
            <a:r>
              <a:rPr lang="ro-RO" sz="2200" dirty="0" err="1"/>
              <a:t>şi</a:t>
            </a:r>
            <a:r>
              <a:rPr lang="ro-RO" sz="2200" dirty="0"/>
              <a:t> 15000 de dolari </a:t>
            </a:r>
            <a:r>
              <a:rPr lang="ro-RO" sz="2200" dirty="0" err="1"/>
              <a:t>şi</a:t>
            </a:r>
            <a:r>
              <a:rPr lang="ro-RO" sz="2200" dirty="0"/>
              <a:t> asigură o viteză de calcul de ordinul milioanelor de </a:t>
            </a:r>
            <a:r>
              <a:rPr lang="ro-RO" sz="2200" dirty="0" err="1"/>
              <a:t>operaţii</a:t>
            </a:r>
            <a:r>
              <a:rPr lang="ro-RO" sz="2200" dirty="0"/>
              <a:t> pe secundă. De obicei, echipamentele periferice ale unui microcalculator includ vizualizatorul, tastatura, o unitate de disc rigid, una sau două </a:t>
            </a:r>
            <a:r>
              <a:rPr lang="ro-RO" sz="2200" dirty="0" err="1"/>
              <a:t>unităţi</a:t>
            </a:r>
            <a:r>
              <a:rPr lang="ro-RO" sz="2200" dirty="0"/>
              <a:t> de disc flexibil </a:t>
            </a:r>
            <a:r>
              <a:rPr lang="ro-RO" sz="2200" dirty="0" err="1"/>
              <a:t>şi</a:t>
            </a:r>
            <a:r>
              <a:rPr lang="ro-RO" sz="2200" dirty="0"/>
              <a:t> o imprimantă. </a:t>
            </a:r>
            <a:r>
              <a:rPr lang="ro-RO" sz="2200" dirty="0" err="1"/>
              <a:t>Corporaţii</a:t>
            </a:r>
            <a:r>
              <a:rPr lang="ro-RO" sz="2200" dirty="0"/>
              <a:t> care produc microcalculatoare există în foarte multe </a:t>
            </a:r>
            <a:r>
              <a:rPr lang="ro-RO" sz="2200" dirty="0" err="1"/>
              <a:t>ţări</a:t>
            </a:r>
            <a:r>
              <a:rPr lang="ro-RO" sz="2200" dirty="0"/>
              <a:t>, însă lideri mondiali, unanim </a:t>
            </a:r>
            <a:r>
              <a:rPr lang="ro-RO" sz="2200" dirty="0" err="1"/>
              <a:t>recunoscuţi</a:t>
            </a:r>
            <a:r>
              <a:rPr lang="ro-RO" sz="2200" dirty="0"/>
              <a:t>, </a:t>
            </a:r>
            <a:r>
              <a:rPr lang="ro-RO" sz="2200" dirty="0" err="1"/>
              <a:t>sînt</a:t>
            </a:r>
            <a:r>
              <a:rPr lang="ro-RO" sz="2200" dirty="0"/>
              <a:t> firmele IBM, </a:t>
            </a:r>
            <a:r>
              <a:rPr lang="ro-RO" sz="2200" dirty="0" err="1"/>
              <a:t>Hewlet</a:t>
            </a:r>
            <a:r>
              <a:rPr lang="ro-RO" sz="2200" dirty="0"/>
              <a:t> </a:t>
            </a:r>
            <a:r>
              <a:rPr lang="ro-RO" sz="2200" dirty="0" err="1"/>
              <a:t>Packard</a:t>
            </a:r>
            <a:r>
              <a:rPr lang="ro-RO" sz="2200" dirty="0"/>
              <a:t>, Apple, Olivetti etc.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9925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Particularizare 1">
      <a:dk1>
        <a:srgbClr val="595959"/>
      </a:dk1>
      <a:lt1>
        <a:sysClr val="window" lastClr="FFFFFF"/>
      </a:lt1>
      <a:dk2>
        <a:srgbClr val="595959"/>
      </a:dk2>
      <a:lt2>
        <a:srgbClr val="EEECE1"/>
      </a:lt2>
      <a:accent1>
        <a:srgbClr val="595959"/>
      </a:accent1>
      <a:accent2>
        <a:srgbClr val="595959"/>
      </a:accent2>
      <a:accent3>
        <a:srgbClr val="595959"/>
      </a:accent3>
      <a:accent4>
        <a:srgbClr val="595959"/>
      </a:accent4>
      <a:accent5>
        <a:srgbClr val="595959"/>
      </a:accent5>
      <a:accent6>
        <a:srgbClr val="595959"/>
      </a:accent6>
      <a:hlink>
        <a:srgbClr val="0000FF"/>
      </a:hlink>
      <a:folHlink>
        <a:srgbClr val="80008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</TotalTime>
  <Words>590</Words>
  <Application>Microsoft Office PowerPoint</Application>
  <PresentationFormat>Particularizare</PresentationFormat>
  <Paragraphs>33</Paragraphs>
  <Slides>8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8</vt:i4>
      </vt:variant>
    </vt:vector>
  </HeadingPairs>
  <TitlesOfParts>
    <vt:vector size="9" baseType="lpstr">
      <vt:lpstr>Modul</vt:lpstr>
      <vt:lpstr>Clasificarea calculatoarelor.</vt:lpstr>
      <vt:lpstr>Obiective</vt:lpstr>
      <vt:lpstr>Care sunt criteriile de clasificare ale calculatoarelor?</vt:lpstr>
      <vt:lpstr>Care sunt grupurile de calculatoare existente?</vt:lpstr>
      <vt:lpstr>Supercalculatoarele</vt:lpstr>
      <vt:lpstr>Macrocalculatoarele</vt:lpstr>
      <vt:lpstr>Minicalculatoarele</vt:lpstr>
      <vt:lpstr>Microcalculatoarele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Clasificarea calculatoarelor.</dc:title>
  <dc:creator>Microsoft Office</dc:creator>
  <cp:lastModifiedBy>RePack by SPecialiST</cp:lastModifiedBy>
  <cp:revision>4</cp:revision>
  <dcterms:created xsi:type="dcterms:W3CDTF">2019-04-27T16:18:19Z</dcterms:created>
  <dcterms:modified xsi:type="dcterms:W3CDTF">2019-05-27T03:30:16Z</dcterms:modified>
</cp:coreProperties>
</file>