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57200" y="563759"/>
            <a:ext cx="8229600" cy="3009600"/>
          </a:xfrm>
          <a:prstGeom prst="rect">
            <a:avLst/>
          </a:prstGeom>
        </p:spPr>
        <p:txBody>
          <a:bodyPr anchorCtr="0" anchor="t"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457200" y="3716392"/>
            <a:ext cx="8229600" cy="1232699"/>
          </a:xfrm>
          <a:prstGeom prst="rect">
            <a:avLst/>
          </a:prstGeom>
        </p:spPr>
        <p:txBody>
          <a:bodyPr anchorCtr="0" anchor="t" bIns="91425" lIns="91425" rIns="91425" tIns="91425"/>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x="457200" y="411479"/>
            <a:ext cx="8229600" cy="0"/>
          </a:xfrm>
          <a:prstGeom prst="straightConnector1">
            <a:avLst/>
          </a:prstGeom>
          <a:noFill/>
          <a:ln cap="flat" w="57150">
            <a:solidFill>
              <a:schemeClr val="accent1"/>
            </a:solidFill>
            <a:prstDash val="solid"/>
            <a:round/>
            <a:headEnd len="med" w="med" type="none"/>
            <a:tailEnd len="med" w="med" type="none"/>
          </a:ln>
        </p:spPr>
      </p:cxnSp>
      <p:cxnSp>
        <p:nvCxnSpPr>
          <p:cNvPr id="13" name="Shape 13"/>
          <p:cNvCxnSpPr/>
          <p:nvPr/>
        </p:nvCxnSpPr>
        <p:spPr>
          <a:xfrm>
            <a:off x="457200" y="3633382"/>
            <a:ext cx="8229600" cy="0"/>
          </a:xfrm>
          <a:prstGeom prst="straightConnector1">
            <a:avLst/>
          </a:prstGeom>
          <a:noFill/>
          <a:ln cap="flat" w="57150">
            <a:solidFill>
              <a:schemeClr val="accent1"/>
            </a:solidFill>
            <a:prstDash val="solid"/>
            <a:round/>
            <a:headEnd len="med" w="med" type="none"/>
            <a:tailEnd len="med" w="med" type="none"/>
          </a:ln>
        </p:spPr>
      </p:cxn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25" name="Shape 2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x="0" y="0"/>
          <a:ext cx="0" cy="0"/>
          <a:chOff x="0" y="0"/>
          <a:chExt cx="0" cy="0"/>
        </a:xfrm>
      </p:grpSpPr>
      <p:sp>
        <p:nvSpPr>
          <p:cNvPr id="31" name="Shape 31"/>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cxnSp>
        <p:nvCxnSpPr>
          <p:cNvPr id="32" name="Shape 32"/>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w="50800">
            <a:solidFill>
              <a:schemeClr val="lt2"/>
            </a:solidFill>
            <a:prstDash val="solid"/>
            <a:round/>
            <a:headEnd len="med" w="med" type="none"/>
            <a:tailEnd len="med" w="med" type="none"/>
          </a:ln>
        </p:spPr>
      </p:cxn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GB"/>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hyperlink" Target="http://protegewiki.stanford.edu/wiki/DLQueryTa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ctrTitle"/>
          </p:nvPr>
        </p:nvSpPr>
        <p:spPr>
          <a:xfrm>
            <a:off x="457200" y="563759"/>
            <a:ext cx="8229600" cy="3009600"/>
          </a:xfrm>
          <a:prstGeom prst="rect">
            <a:avLst/>
          </a:prstGeom>
        </p:spPr>
        <p:txBody>
          <a:bodyPr anchorCtr="0" anchor="t" bIns="91425" lIns="91425" rIns="91425" tIns="91425">
            <a:noAutofit/>
          </a:bodyPr>
          <a:lstStyle/>
          <a:p>
            <a:pPr rtl="0" algn="ctr">
              <a:spcBef>
                <a:spcPts val="0"/>
              </a:spcBef>
              <a:buNone/>
            </a:pPr>
            <a:r>
              <a:t/>
            </a:r>
            <a:endParaRPr sz="4000">
              <a:solidFill>
                <a:srgbClr val="000000"/>
              </a:solidFill>
            </a:endParaRPr>
          </a:p>
          <a:p>
            <a:pPr algn="ctr">
              <a:spcBef>
                <a:spcPts val="0"/>
              </a:spcBef>
              <a:buNone/>
            </a:pPr>
            <a:r>
              <a:rPr lang="en-GB" sz="4000">
                <a:solidFill>
                  <a:srgbClr val="000000"/>
                </a:solidFill>
              </a:rPr>
              <a:t>Ontologia aplicațiilor mobile</a:t>
            </a:r>
          </a:p>
        </p:txBody>
      </p:sp>
      <p:sp>
        <p:nvSpPr>
          <p:cNvPr id="39" name="Shape 39"/>
          <p:cNvSpPr txBox="1"/>
          <p:nvPr>
            <p:ph idx="1" type="subTitle"/>
          </p:nvPr>
        </p:nvSpPr>
        <p:spPr>
          <a:xfrm>
            <a:off x="457200" y="3716392"/>
            <a:ext cx="8229600" cy="1232699"/>
          </a:xfrm>
          <a:prstGeom prst="rect">
            <a:avLst/>
          </a:prstGeom>
        </p:spPr>
        <p:txBody>
          <a:bodyPr anchorCtr="0" anchor="t" bIns="91425" lIns="91425" rIns="91425" tIns="91425">
            <a:noAutofit/>
          </a:bodyPr>
          <a:lstStyle/>
          <a:p>
            <a:pPr rtl="0" algn="r">
              <a:spcBef>
                <a:spcPts val="0"/>
              </a:spcBef>
              <a:buNone/>
            </a:pPr>
            <a:r>
              <a:rPr lang="en-GB" sz="2400"/>
              <a:t>Studenți: Melemciuc Marius-Constantin, Hasna Robert</a:t>
            </a:r>
          </a:p>
          <a:p>
            <a:pPr algn="r">
              <a:spcBef>
                <a:spcPts val="0"/>
              </a:spcBef>
              <a:buNone/>
            </a:pPr>
            <a:r>
              <a:rPr lang="en-GB" sz="2400"/>
              <a:t>Profesor: Monica Tătărâm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Interogări </a:t>
            </a:r>
          </a:p>
        </p:txBody>
      </p:sp>
      <p:sp>
        <p:nvSpPr>
          <p:cNvPr id="97" name="Shape 9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O dată realizată ontologia, se pot rula interogări pe modelul creat pentru o mai bună înțelegere a clasificării.</a:t>
            </a:r>
          </a:p>
          <a:p>
            <a:pPr rtl="0">
              <a:spcBef>
                <a:spcPts val="0"/>
              </a:spcBef>
              <a:buNone/>
            </a:pPr>
            <a:r>
              <a:t/>
            </a:r>
            <a:endParaRPr sz="1800"/>
          </a:p>
          <a:p>
            <a:pPr lvl="0" rtl="0">
              <a:spcBef>
                <a:spcPts val="0"/>
              </a:spcBef>
              <a:buNone/>
            </a:pPr>
            <a:r>
              <a:t/>
            </a:r>
            <a:endParaRPr sz="1800"/>
          </a:p>
          <a:p>
            <a:pPr indent="-342900" lvl="0" marL="457200">
              <a:spcBef>
                <a:spcPts val="0"/>
              </a:spcBef>
              <a:buClr>
                <a:schemeClr val="dk1"/>
              </a:buClr>
              <a:buSzPct val="100000"/>
              <a:buFont typeface="Arial"/>
              <a:buChar char="●"/>
            </a:pPr>
            <a:r>
              <a:rPr lang="en-GB" sz="1800"/>
              <a:t>Tab-ul DL Query oferă o modalitate simplă, intuitivă si ușor de utilizat pentru a căuta într-o ontologie clasificată pe mai multe niveluri.</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03" name="Shape 10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57200" rtl="0">
              <a:spcBef>
                <a:spcPts val="0"/>
              </a:spcBef>
              <a:buNone/>
            </a:pPr>
            <a:r>
              <a:rPr lang="en-GB" sz="1800"/>
              <a:t>DL Query pentru aflarea aplicațiilor dezvoltate pentru iOS, native, ce au nevoie de GPS.</a:t>
            </a:r>
          </a:p>
          <a:p>
            <a:pPr indent="457200" rtl="0">
              <a:spcBef>
                <a:spcPts val="0"/>
              </a:spcBef>
              <a:buNone/>
            </a:pPr>
            <a:r>
              <a:t/>
            </a:r>
            <a:endParaRPr sz="1800"/>
          </a:p>
          <a:p>
            <a:pPr indent="457200">
              <a:spcBef>
                <a:spcPts val="0"/>
              </a:spcBef>
              <a:buNone/>
            </a:pPr>
            <a:r>
              <a:t/>
            </a:r>
            <a:endParaRPr sz="1800"/>
          </a:p>
        </p:txBody>
      </p:sp>
      <p:pic>
        <p:nvPicPr>
          <p:cNvPr id="104" name="Shape 104"/>
          <p:cNvPicPr preferRelativeResize="0"/>
          <p:nvPr/>
        </p:nvPicPr>
        <p:blipFill>
          <a:blip r:embed="rId3">
            <a:alphaModFix/>
          </a:blip>
          <a:stretch>
            <a:fillRect/>
          </a:stretch>
        </p:blipFill>
        <p:spPr>
          <a:xfrm>
            <a:off x="1716100" y="1900525"/>
            <a:ext cx="5127825" cy="302532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57200" rtl="0">
              <a:spcBef>
                <a:spcPts val="0"/>
              </a:spcBef>
              <a:buNone/>
            </a:pPr>
            <a:r>
              <a:rPr lang="en-GB" sz="1800"/>
              <a:t>Query pentru aflarea aplicațiilor native Android ce necesită acces la accelerometrul din cadrul telefonului.</a:t>
            </a:r>
          </a:p>
          <a:p>
            <a:pPr indent="457200">
              <a:spcBef>
                <a:spcPts val="0"/>
              </a:spcBef>
              <a:buNone/>
            </a:pPr>
            <a:r>
              <a:t/>
            </a:r>
            <a:endParaRPr sz="1800"/>
          </a:p>
        </p:txBody>
      </p:sp>
      <p:pic>
        <p:nvPicPr>
          <p:cNvPr id="111" name="Shape 111"/>
          <p:cNvPicPr preferRelativeResize="0"/>
          <p:nvPr/>
        </p:nvPicPr>
        <p:blipFill>
          <a:blip r:embed="rId3">
            <a:alphaModFix/>
          </a:blip>
          <a:stretch>
            <a:fillRect/>
          </a:stretch>
        </p:blipFill>
        <p:spPr>
          <a:xfrm>
            <a:off x="2043112" y="1954050"/>
            <a:ext cx="5057775" cy="29718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Bibliografie</a:t>
            </a:r>
          </a:p>
        </p:txBody>
      </p:sp>
      <p:sp>
        <p:nvSpPr>
          <p:cNvPr id="117" name="Shape 11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50000"/>
              </a:lnSpc>
              <a:spcBef>
                <a:spcPts val="0"/>
              </a:spcBef>
              <a:buClr>
                <a:schemeClr val="dk1"/>
              </a:buClr>
              <a:buFont typeface="Arial"/>
              <a:buNone/>
            </a:pPr>
            <a:r>
              <a:t/>
            </a:r>
            <a:endParaRPr b="1" sz="1400"/>
          </a:p>
          <a:p>
            <a:pPr lvl="0">
              <a:lnSpc>
                <a:spcPct val="150000"/>
              </a:lnSpc>
              <a:spcBef>
                <a:spcPts val="0"/>
              </a:spcBef>
              <a:buClr>
                <a:schemeClr val="dk1"/>
              </a:buClr>
              <a:buSzPct val="78571"/>
              <a:buFont typeface="Arial"/>
              <a:buNone/>
            </a:pPr>
            <a:r>
              <a:rPr lang="en-GB" sz="1400" u="sng">
                <a:solidFill>
                  <a:srgbClr val="1155CC"/>
                </a:solidFill>
                <a:hlinkClick r:id="rId3"/>
              </a:rPr>
              <a:t>http://protegewiki.stanford.edu/wiki/DLQueryTab</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Context. Scop</a:t>
            </a:r>
          </a:p>
        </p:txBody>
      </p:sp>
      <p:sp>
        <p:nvSpPr>
          <p:cNvPr id="45" name="Shape 4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Aplicațiile mobile reprezintă un exemplu sugestiv pentru elaborarea unei ontologii complexe și surprinderea legăturilor dintre modelările acestora.</a:t>
            </a:r>
          </a:p>
          <a:p>
            <a:pPr rtl="0">
              <a:spcBef>
                <a:spcPts val="0"/>
              </a:spcBef>
              <a:buNone/>
            </a:pPr>
            <a:r>
              <a:t/>
            </a:r>
            <a:endParaRPr sz="1800"/>
          </a:p>
          <a:p>
            <a:pPr rtl="0">
              <a:spcBef>
                <a:spcPts val="0"/>
              </a:spcBef>
              <a:buNone/>
            </a:pPr>
            <a:r>
              <a:t/>
            </a:r>
            <a:endParaRPr sz="1800"/>
          </a:p>
          <a:p>
            <a:pPr indent="-342900" lvl="0" marL="457200">
              <a:spcBef>
                <a:spcPts val="0"/>
              </a:spcBef>
              <a:buClr>
                <a:schemeClr val="dk1"/>
              </a:buClr>
              <a:buSzPct val="100000"/>
              <a:buFont typeface="Arial"/>
              <a:buChar char="●"/>
            </a:pPr>
            <a:r>
              <a:rPr lang="en-GB" sz="1800"/>
              <a:t>Scopul ontologiei este acela de a oferi o privire cat mai generală, de ansamblu asupra modelării și clasificării aplicațiilor mobile, împreună cu niște exemple concrete.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Clase. Proprietăți</a:t>
            </a:r>
          </a:p>
        </p:txBody>
      </p:sp>
      <p:sp>
        <p:nvSpPr>
          <p:cNvPr id="51" name="Shape 5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Pentru crearea ontologiei s-au folosit 31 de clase, care desemnează cele mai de importante arii de interes pentru utilizatorii aplicațiilor mobile, care le reprezintă interesele, ceea ce urmăresc și după ce se ghidează ei.</a:t>
            </a:r>
          </a:p>
          <a:p>
            <a:pPr lvl="0" rtl="0">
              <a:spcBef>
                <a:spcPts val="0"/>
              </a:spcBef>
              <a:buNone/>
            </a:pPr>
            <a:r>
              <a:t/>
            </a:r>
            <a:endParaRPr sz="1800"/>
          </a:p>
          <a:p>
            <a:pPr indent="-342900" lvl="0" marL="457200" rtl="0">
              <a:spcBef>
                <a:spcPts val="0"/>
              </a:spcBef>
              <a:buClr>
                <a:schemeClr val="dk1"/>
              </a:buClr>
              <a:buSzPct val="100000"/>
              <a:buFont typeface="Arial"/>
              <a:buChar char="●"/>
            </a:pPr>
            <a:r>
              <a:rPr lang="en-GB" sz="1800"/>
              <a:t>Clasa </a:t>
            </a:r>
            <a:r>
              <a:rPr i="1" lang="en-GB" sz="1800"/>
              <a:t>Categorie </a:t>
            </a:r>
            <a:r>
              <a:rPr lang="en-GB" sz="1800"/>
              <a:t>reprezintă cea mai vastă și bine reprezentată clasă a ontologiei. Dintre subclase menționăm: </a:t>
            </a:r>
            <a:r>
              <a:rPr i="1" lang="en-GB" sz="1800"/>
              <a:t>Business</a:t>
            </a:r>
            <a:r>
              <a:rPr lang="en-GB" sz="1800"/>
              <a:t>, </a:t>
            </a:r>
            <a:r>
              <a:rPr i="1" lang="en-GB" sz="1800"/>
              <a:t>Entertainment</a:t>
            </a:r>
            <a:r>
              <a:rPr lang="en-GB" sz="1800"/>
              <a:t>, </a:t>
            </a:r>
            <a:r>
              <a:rPr i="1" lang="en-GB" sz="1800"/>
              <a:t>Finance</a:t>
            </a:r>
            <a:r>
              <a:rPr lang="en-GB" sz="1800"/>
              <a:t>, </a:t>
            </a:r>
            <a:r>
              <a:rPr i="1" lang="en-GB" sz="1800"/>
              <a:t>Fitness</a:t>
            </a:r>
            <a:r>
              <a:rPr lang="en-GB" sz="1800"/>
              <a:t>, </a:t>
            </a:r>
            <a:r>
              <a:rPr i="1" lang="en-GB" sz="1800"/>
              <a:t>Games</a:t>
            </a:r>
            <a:r>
              <a:rPr lang="en-GB" sz="1800"/>
              <a:t>, </a:t>
            </a:r>
            <a:r>
              <a:rPr i="1" lang="en-GB" sz="1800"/>
              <a:t>Lifestyle</a:t>
            </a:r>
            <a:r>
              <a:rPr lang="en-GB" sz="1800"/>
              <a:t>, </a:t>
            </a:r>
            <a:r>
              <a:rPr i="1" lang="en-GB" sz="1800"/>
              <a:t>Social</a:t>
            </a:r>
            <a:r>
              <a:rPr lang="en-GB" sz="1800"/>
              <a:t> </a:t>
            </a:r>
            <a:r>
              <a:rPr i="1" lang="en-GB" sz="1800"/>
              <a:t>Networking</a:t>
            </a:r>
            <a:r>
              <a:rPr lang="en-GB" sz="1800"/>
              <a:t>, </a:t>
            </a:r>
            <a:r>
              <a:rPr i="1" lang="en-GB" sz="1800"/>
              <a:t>Utilities</a:t>
            </a:r>
            <a:r>
              <a:rPr lang="en-GB" sz="1800"/>
              <a:t>, etc.</a:t>
            </a:r>
          </a:p>
          <a:p>
            <a:pPr lvl="0" rtl="0">
              <a:spcBef>
                <a:spcPts val="0"/>
              </a:spcBef>
              <a:buNone/>
            </a:pPr>
            <a:r>
              <a:t/>
            </a:r>
            <a:endParaRPr sz="1800"/>
          </a:p>
          <a:p>
            <a:pPr indent="-342900" lvl="0" marL="457200">
              <a:spcBef>
                <a:spcPts val="0"/>
              </a:spcBef>
              <a:buClr>
                <a:schemeClr val="dk1"/>
              </a:buClr>
              <a:buSzPct val="100000"/>
              <a:buFont typeface="Arial"/>
              <a:buChar char="●"/>
            </a:pPr>
            <a:r>
              <a:rPr lang="en-GB" sz="1800"/>
              <a:t>Fiecare exemplu concret de aplicație este reprezentat ca instanță a unei subclase din </a:t>
            </a:r>
            <a:r>
              <a:rPr i="1" lang="en-GB" sz="1800"/>
              <a:t>Categorie</a:t>
            </a:r>
            <a:r>
              <a:rPr lang="en-GB" sz="1800"/>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Clasa </a:t>
            </a:r>
            <a:r>
              <a:rPr i="1" lang="en-GB" sz="1800"/>
              <a:t>DeviceAccess </a:t>
            </a:r>
            <a:r>
              <a:rPr lang="en-GB" sz="1800"/>
              <a:t>are rolul de a reprezenta facilitățile telefonului la care poate cere acces aplicația, sub forma cererii de drepturi. </a:t>
            </a:r>
          </a:p>
          <a:p>
            <a:pPr indent="0" marL="457200" rtl="0">
              <a:spcBef>
                <a:spcPts val="0"/>
              </a:spcBef>
              <a:buNone/>
            </a:pPr>
            <a:r>
              <a:t/>
            </a:r>
            <a:endParaRPr sz="1800"/>
          </a:p>
          <a:p>
            <a:pPr indent="0" marL="457200" rtl="0">
              <a:spcBef>
                <a:spcPts val="0"/>
              </a:spcBef>
              <a:buNone/>
            </a:pPr>
            <a:r>
              <a:rPr lang="en-GB" sz="1800"/>
              <a:t>Ca subclase precizăm: </a:t>
            </a:r>
            <a:r>
              <a:rPr i="1" lang="en-GB" sz="1800"/>
              <a:t>Accelerometru</a:t>
            </a:r>
            <a:r>
              <a:rPr lang="en-GB" sz="1800"/>
              <a:t>, </a:t>
            </a:r>
            <a:r>
              <a:rPr i="1" lang="en-GB" sz="1800"/>
              <a:t>Camera</a:t>
            </a:r>
            <a:r>
              <a:rPr lang="en-GB" sz="1800"/>
              <a:t>, </a:t>
            </a:r>
            <a:r>
              <a:rPr i="1" lang="en-GB" sz="1800"/>
              <a:t>GPS</a:t>
            </a:r>
            <a:r>
              <a:rPr lang="en-GB" sz="1800"/>
              <a:t>, </a:t>
            </a:r>
            <a:r>
              <a:rPr i="1" lang="en-GB" sz="1800"/>
              <a:t>Microfon</a:t>
            </a:r>
            <a:r>
              <a:rPr lang="en-GB" sz="1800"/>
              <a:t>.</a:t>
            </a:r>
          </a:p>
          <a:p>
            <a:pPr rtl="0">
              <a:spcBef>
                <a:spcPts val="0"/>
              </a:spcBef>
              <a:buNone/>
            </a:pPr>
            <a:r>
              <a:t/>
            </a:r>
            <a:endParaRPr sz="1800"/>
          </a:p>
          <a:p>
            <a:pPr rtl="0">
              <a:spcBef>
                <a:spcPts val="0"/>
              </a:spcBef>
              <a:buNone/>
            </a:pPr>
            <a:r>
              <a:t/>
            </a:r>
            <a:endParaRPr sz="1800"/>
          </a:p>
          <a:p>
            <a:pPr rtl="0">
              <a:spcBef>
                <a:spcPts val="0"/>
              </a:spcBef>
              <a:buNone/>
            </a:pPr>
            <a:r>
              <a:t/>
            </a:r>
            <a:endParaRPr sz="1800"/>
          </a:p>
          <a:p>
            <a:pPr lvl="0" rtl="0">
              <a:spcBef>
                <a:spcPts val="0"/>
              </a:spcBef>
              <a:buNone/>
            </a:pPr>
            <a:r>
              <a:t/>
            </a:r>
            <a:endParaRPr sz="1800"/>
          </a:p>
        </p:txBody>
      </p:sp>
      <p:pic>
        <p:nvPicPr>
          <p:cNvPr id="57" name="Shape 57"/>
          <p:cNvPicPr preferRelativeResize="0"/>
          <p:nvPr/>
        </p:nvPicPr>
        <p:blipFill>
          <a:blip r:embed="rId3">
            <a:alphaModFix/>
          </a:blip>
          <a:stretch>
            <a:fillRect/>
          </a:stretch>
        </p:blipFill>
        <p:spPr>
          <a:xfrm>
            <a:off x="2652712" y="2758575"/>
            <a:ext cx="3838575" cy="12382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sz="3000">
              <a:solidFill>
                <a:srgbClr val="000000"/>
              </a:solidFill>
            </a:endParaRPr>
          </a:p>
        </p:txBody>
      </p:sp>
      <p:sp>
        <p:nvSpPr>
          <p:cNvPr id="63" name="Shape 6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Clasa </a:t>
            </a:r>
            <a:r>
              <a:rPr i="1" lang="en-GB" sz="1800"/>
              <a:t>Platformă</a:t>
            </a:r>
            <a:r>
              <a:rPr lang="en-GB" sz="1800"/>
              <a:t> reprezintă platformele mobile pentru care se pot dezolva aplicații, cum ar fi platforma </a:t>
            </a:r>
            <a:r>
              <a:rPr i="1" lang="en-GB" sz="1800"/>
              <a:t>iOS</a:t>
            </a:r>
            <a:r>
              <a:rPr lang="en-GB" sz="1800"/>
              <a:t> a celor de la Apple, </a:t>
            </a:r>
            <a:r>
              <a:rPr i="1" lang="en-GB" sz="1800"/>
              <a:t>Android</a:t>
            </a:r>
            <a:r>
              <a:rPr lang="en-GB" sz="1800"/>
              <a:t> a celor de la Google, și </a:t>
            </a:r>
            <a:r>
              <a:rPr i="1" lang="en-GB" sz="1800"/>
              <a:t>WindowsPhone</a:t>
            </a:r>
            <a:r>
              <a:rPr lang="en-GB" sz="1800"/>
              <a:t> a celor de la Microsoft.</a:t>
            </a:r>
          </a:p>
          <a:p>
            <a:pPr lvl="0">
              <a:spcBef>
                <a:spcPts val="0"/>
              </a:spcBef>
              <a:buNone/>
            </a:pPr>
            <a:r>
              <a:t/>
            </a:r>
            <a:endParaRPr sz="1800"/>
          </a:p>
        </p:txBody>
      </p:sp>
      <p:pic>
        <p:nvPicPr>
          <p:cNvPr id="64" name="Shape 64"/>
          <p:cNvPicPr preferRelativeResize="0"/>
          <p:nvPr/>
        </p:nvPicPr>
        <p:blipFill>
          <a:blip r:embed="rId3">
            <a:alphaModFix/>
          </a:blip>
          <a:stretch>
            <a:fillRect/>
          </a:stretch>
        </p:blipFill>
        <p:spPr>
          <a:xfrm>
            <a:off x="2828925" y="2453700"/>
            <a:ext cx="3486150" cy="14668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b="0" sz="3000">
              <a:solidFill>
                <a:srgbClr val="000000"/>
              </a:solidFill>
            </a:endParaRP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Clasa </a:t>
            </a:r>
            <a:r>
              <a:rPr i="1" lang="en-GB" sz="1800"/>
              <a:t>Producător</a:t>
            </a:r>
            <a:r>
              <a:rPr lang="en-GB" sz="1800"/>
              <a:t> modelează producătorii aplicațiilor mobile, entitățile de sine stătătoare care sunt responsabile de crearea, lansarea pe piață si întreținerea ulterioară în vederea bug-urilor.</a:t>
            </a:r>
          </a:p>
          <a:p>
            <a:pPr lvl="0">
              <a:spcBef>
                <a:spcPts val="0"/>
              </a:spcBef>
              <a:buNone/>
            </a:pPr>
            <a:r>
              <a:t/>
            </a:r>
            <a:endParaRPr sz="1800"/>
          </a:p>
        </p:txBody>
      </p:sp>
      <p:pic>
        <p:nvPicPr>
          <p:cNvPr id="71" name="Shape 71"/>
          <p:cNvPicPr preferRelativeResize="0"/>
          <p:nvPr/>
        </p:nvPicPr>
        <p:blipFill>
          <a:blip r:embed="rId3">
            <a:alphaModFix/>
          </a:blip>
          <a:stretch>
            <a:fillRect/>
          </a:stretch>
        </p:blipFill>
        <p:spPr>
          <a:xfrm>
            <a:off x="2490787" y="2512700"/>
            <a:ext cx="4162425" cy="21621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lnSpc>
                <a:spcPct val="100000"/>
              </a:lnSpc>
              <a:spcBef>
                <a:spcPts val="0"/>
              </a:spcBef>
              <a:buClr>
                <a:schemeClr val="dk1"/>
              </a:buClr>
              <a:buSzPct val="100000"/>
              <a:buFont typeface="Arial"/>
              <a:buChar char="●"/>
            </a:pPr>
            <a:r>
              <a:rPr lang="en-GB" sz="1800"/>
              <a:t>Clasa </a:t>
            </a:r>
            <a:r>
              <a:rPr i="1" lang="en-GB" sz="1800"/>
              <a:t>Tip</a:t>
            </a:r>
            <a:r>
              <a:rPr lang="en-GB" sz="1800"/>
              <a:t> se referă la cele trei tipuri importante din cadrul clasificării aplicațiilor mobile: </a:t>
            </a:r>
            <a:r>
              <a:rPr i="1" lang="en-GB" sz="1800"/>
              <a:t>Native</a:t>
            </a:r>
            <a:r>
              <a:rPr lang="en-GB" sz="1800"/>
              <a:t>, </a:t>
            </a:r>
            <a:r>
              <a:rPr i="1" lang="en-GB" sz="1800"/>
              <a:t>Web</a:t>
            </a:r>
            <a:r>
              <a:rPr lang="en-GB" sz="1800"/>
              <a:t>, </a:t>
            </a:r>
            <a:r>
              <a:rPr i="1" lang="en-GB" sz="1800"/>
              <a:t>Hybrid</a:t>
            </a:r>
            <a:r>
              <a:rPr lang="en-GB" sz="1800"/>
              <a:t>. Aplicațiile native reprezintă acele aplicații care sunt dezvoltate doar pentru telefoanele mobile, cele Web sunt cele care pot fi accesate sub forma de adresă URL, iar cele hibrid sunt aplicațiile cu suport de ambele părți.</a:t>
            </a:r>
          </a:p>
          <a:p>
            <a:pPr lvl="0">
              <a:lnSpc>
                <a:spcPct val="100000"/>
              </a:lnSpc>
              <a:spcBef>
                <a:spcPts val="0"/>
              </a:spcBef>
              <a:buNone/>
            </a:pPr>
            <a:r>
              <a:t/>
            </a:r>
            <a:endParaRPr sz="1800"/>
          </a:p>
        </p:txBody>
      </p:sp>
      <p:pic>
        <p:nvPicPr>
          <p:cNvPr id="78" name="Shape 78"/>
          <p:cNvPicPr preferRelativeResize="0"/>
          <p:nvPr/>
        </p:nvPicPr>
        <p:blipFill>
          <a:blip r:embed="rId3">
            <a:alphaModFix/>
          </a:blip>
          <a:stretch>
            <a:fillRect/>
          </a:stretch>
        </p:blipFill>
        <p:spPr>
          <a:xfrm>
            <a:off x="3048000" y="3043775"/>
            <a:ext cx="3048000" cy="14192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00000"/>
              </a:lnSpc>
              <a:spcBef>
                <a:spcPts val="0"/>
              </a:spcBef>
              <a:buClr>
                <a:schemeClr val="dk1"/>
              </a:buClr>
              <a:buSzPct val="100000"/>
              <a:buFont typeface="Arial"/>
              <a:buChar char="●"/>
            </a:pPr>
            <a:r>
              <a:rPr lang="en-GB" sz="1400"/>
              <a:t>Proprietățile in Protege: </a:t>
            </a:r>
          </a:p>
          <a:p>
            <a:pPr indent="-304800" lvl="0" marL="914400" rtl="0">
              <a:lnSpc>
                <a:spcPct val="100000"/>
              </a:lnSpc>
              <a:spcBef>
                <a:spcPts val="0"/>
              </a:spcBef>
              <a:buClr>
                <a:schemeClr val="dk1"/>
              </a:buClr>
              <a:buSzPct val="100000"/>
              <a:buFont typeface="Arial"/>
              <a:buChar char="-"/>
            </a:pPr>
            <a:r>
              <a:rPr lang="en-GB" sz="1200"/>
              <a:t>proprietăți obiect</a:t>
            </a:r>
          </a:p>
          <a:p>
            <a:pPr indent="-304800" lvl="0" marL="914400" rtl="0">
              <a:lnSpc>
                <a:spcPct val="100000"/>
              </a:lnSpc>
              <a:spcBef>
                <a:spcPts val="0"/>
              </a:spcBef>
              <a:buClr>
                <a:schemeClr val="dk1"/>
              </a:buClr>
              <a:buSzPct val="100000"/>
              <a:buFont typeface="Arial"/>
              <a:buChar char="-"/>
            </a:pPr>
            <a:r>
              <a:rPr lang="en-GB" sz="1200"/>
              <a:t>proprietăți-atribut</a:t>
            </a:r>
          </a:p>
          <a:p>
            <a:pPr indent="-317500" lvl="0" marL="457200" rtl="0">
              <a:lnSpc>
                <a:spcPct val="100000"/>
              </a:lnSpc>
              <a:spcBef>
                <a:spcPts val="0"/>
              </a:spcBef>
              <a:buClr>
                <a:schemeClr val="dk1"/>
              </a:buClr>
              <a:buSzPct val="100000"/>
              <a:buFont typeface="Arial"/>
              <a:buChar char="●"/>
            </a:pPr>
            <a:r>
              <a:rPr lang="en-GB" sz="1400"/>
              <a:t>Primul tip de proprietăți sunt construite in jurul claselor. Se referă la diferite acțiuni raportate între clase:</a:t>
            </a:r>
          </a:p>
          <a:p>
            <a:pPr indent="-304800" lvl="0" marL="914400" rtl="0">
              <a:lnSpc>
                <a:spcPct val="100000"/>
              </a:lnSpc>
              <a:spcBef>
                <a:spcPts val="0"/>
              </a:spcBef>
              <a:buClr>
                <a:schemeClr val="dk1"/>
              </a:buClr>
              <a:buSzPct val="100000"/>
              <a:buFont typeface="Arial"/>
              <a:buChar char="-"/>
            </a:pPr>
            <a:r>
              <a:rPr i="1" lang="en-GB" sz="1200"/>
              <a:t>developedFor</a:t>
            </a:r>
            <a:r>
              <a:rPr lang="en-GB" sz="1200"/>
              <a:t> - aplicația X dezvoltată pentru platforma Y</a:t>
            </a:r>
          </a:p>
          <a:p>
            <a:pPr indent="-304800" lvl="0" marL="914400" rtl="0">
              <a:lnSpc>
                <a:spcPct val="100000"/>
              </a:lnSpc>
              <a:spcBef>
                <a:spcPts val="0"/>
              </a:spcBef>
              <a:buClr>
                <a:schemeClr val="dk1"/>
              </a:buClr>
              <a:buSzPct val="100000"/>
              <a:buFont typeface="Arial"/>
              <a:buChar char="-"/>
            </a:pPr>
            <a:r>
              <a:rPr i="1" lang="en-GB" sz="1200"/>
              <a:t>isProducedBy</a:t>
            </a:r>
            <a:r>
              <a:rPr lang="en-GB" sz="1200"/>
              <a:t> - aplicația X produsă de către Y</a:t>
            </a:r>
          </a:p>
          <a:p>
            <a:pPr indent="-304800" lvl="0" marL="914400" rtl="0">
              <a:lnSpc>
                <a:spcPct val="100000"/>
              </a:lnSpc>
              <a:spcBef>
                <a:spcPts val="0"/>
              </a:spcBef>
              <a:buClr>
                <a:schemeClr val="dk1"/>
              </a:buClr>
              <a:buSzPct val="100000"/>
              <a:buFont typeface="Arial"/>
              <a:buChar char="-"/>
            </a:pPr>
            <a:r>
              <a:rPr i="1" lang="en-GB" sz="1200"/>
              <a:t>isTypeOf</a:t>
            </a:r>
            <a:r>
              <a:rPr lang="en-GB" sz="1200"/>
              <a:t> - aplicația X este de tipul Y</a:t>
            </a:r>
          </a:p>
          <a:p>
            <a:pPr indent="-304800" lvl="0" marL="914400" rtl="0">
              <a:lnSpc>
                <a:spcPct val="100000"/>
              </a:lnSpc>
              <a:spcBef>
                <a:spcPts val="0"/>
              </a:spcBef>
              <a:buClr>
                <a:schemeClr val="dk1"/>
              </a:buClr>
              <a:buSzPct val="100000"/>
              <a:buFont typeface="Arial"/>
              <a:buChar char="-"/>
            </a:pPr>
            <a:r>
              <a:rPr i="1" lang="en-GB" sz="1200"/>
              <a:t>requires</a:t>
            </a:r>
            <a:r>
              <a:rPr lang="en-GB" sz="1200"/>
              <a:t> - aplicația X necesită permisiuni pentru a accesa functiile de Y ale telefonului</a:t>
            </a:r>
          </a:p>
          <a:p>
            <a:pPr rtl="0">
              <a:lnSpc>
                <a:spcPct val="100000"/>
              </a:lnSpc>
              <a:spcBef>
                <a:spcPts val="0"/>
              </a:spcBef>
              <a:buNone/>
            </a:pPr>
            <a:r>
              <a:rPr lang="en-GB" sz="1200"/>
              <a:t>	</a:t>
            </a:r>
          </a:p>
          <a:p>
            <a:pPr indent="-317500" lvl="0" marL="457200" rtl="0">
              <a:lnSpc>
                <a:spcPct val="100000"/>
              </a:lnSpc>
              <a:spcBef>
                <a:spcPts val="0"/>
              </a:spcBef>
              <a:buClr>
                <a:schemeClr val="dk1"/>
              </a:buClr>
              <a:buSzPct val="100000"/>
              <a:buFont typeface="Arial"/>
              <a:buChar char="●"/>
            </a:pPr>
            <a:r>
              <a:rPr lang="en-GB" sz="1400"/>
              <a:t>Proprietățile-atribut se referă la informațiile despre obiectele individuale. </a:t>
            </a:r>
          </a:p>
          <a:p>
            <a:pPr indent="457200" lvl="0" marL="457200" rtl="0">
              <a:lnSpc>
                <a:spcPct val="100000"/>
              </a:lnSpc>
              <a:spcBef>
                <a:spcPts val="0"/>
              </a:spcBef>
              <a:buNone/>
            </a:pPr>
            <a:r>
              <a:rPr lang="en-GB" sz="1400"/>
              <a:t>Aceste proprietăți sunt esențiale pentru realizarea unui model viabil de ontologie si pentru interogări complexe: </a:t>
            </a:r>
          </a:p>
          <a:p>
            <a:pPr indent="-304800" lvl="0" marL="457200" rtl="0">
              <a:lnSpc>
                <a:spcPct val="100000"/>
              </a:lnSpc>
              <a:spcBef>
                <a:spcPts val="0"/>
              </a:spcBef>
              <a:buClr>
                <a:schemeClr val="dk1"/>
              </a:buClr>
              <a:buSzPct val="100000"/>
              <a:buFont typeface="Arial"/>
              <a:buChar char="-"/>
            </a:pPr>
            <a:r>
              <a:rPr i="1" lang="en-GB" sz="1200"/>
              <a:t>appID</a:t>
            </a:r>
            <a:r>
              <a:rPr lang="en-GB" sz="1200"/>
              <a:t> 		     - ID-ul aplicației</a:t>
            </a:r>
          </a:p>
          <a:p>
            <a:pPr indent="-304800" lvl="0" marL="457200" rtl="0">
              <a:lnSpc>
                <a:spcPct val="100000"/>
              </a:lnSpc>
              <a:spcBef>
                <a:spcPts val="0"/>
              </a:spcBef>
              <a:buClr>
                <a:schemeClr val="dk1"/>
              </a:buClr>
              <a:buSzPct val="100000"/>
              <a:buFont typeface="Arial"/>
              <a:buChar char="-"/>
            </a:pPr>
            <a:r>
              <a:rPr i="1" lang="en-GB" sz="1200"/>
              <a:t>name</a:t>
            </a:r>
            <a:r>
              <a:rPr lang="en-GB" sz="1200"/>
              <a:t> 		     - numele aplicației înregistrate</a:t>
            </a:r>
          </a:p>
          <a:p>
            <a:pPr indent="-304800" lvl="0" marL="457200" rtl="0">
              <a:lnSpc>
                <a:spcPct val="100000"/>
              </a:lnSpc>
              <a:spcBef>
                <a:spcPts val="0"/>
              </a:spcBef>
              <a:buClr>
                <a:schemeClr val="dk1"/>
              </a:buClr>
              <a:buSzPct val="100000"/>
              <a:buFont typeface="Arial"/>
              <a:buChar char="-"/>
            </a:pPr>
            <a:r>
              <a:rPr i="1" lang="en-GB" sz="1200"/>
              <a:t>producer_name</a:t>
            </a:r>
            <a:r>
              <a:rPr lang="en-GB" sz="1200"/>
              <a:t> - numele producătorului/dezvoltatorului aplicației în cauză</a:t>
            </a:r>
          </a:p>
          <a:p>
            <a:pPr indent="-304800" lvl="0" marL="457200" rtl="0">
              <a:lnSpc>
                <a:spcPct val="100000"/>
              </a:lnSpc>
              <a:spcBef>
                <a:spcPts val="0"/>
              </a:spcBef>
              <a:buClr>
                <a:schemeClr val="dk1"/>
              </a:buClr>
              <a:buSzPct val="100000"/>
              <a:buFont typeface="Arial"/>
              <a:buChar char="-"/>
            </a:pPr>
            <a:r>
              <a:rPr i="1" lang="en-GB" sz="1200"/>
              <a:t>version</a:t>
            </a:r>
            <a:r>
              <a:rPr lang="en-GB" sz="1200"/>
              <a:t> 	     - versiunea platformei/sistemului de operare al telefonului mobil pe care ruleaza aplicația.</a:t>
            </a:r>
          </a:p>
          <a:p>
            <a:pPr rtl="0">
              <a:lnSpc>
                <a:spcPct val="100000"/>
              </a:lnSpc>
              <a:spcBef>
                <a:spcPts val="0"/>
              </a:spcBef>
              <a:buNone/>
            </a:pPr>
            <a:r>
              <a:t/>
            </a:r>
            <a:endParaRPr sz="1400"/>
          </a:p>
          <a:p>
            <a:pPr lvl="0">
              <a:lnSpc>
                <a:spcPct val="100000"/>
              </a:lnSpc>
              <a:spcBef>
                <a:spcPts val="0"/>
              </a:spcBef>
              <a:buNone/>
            </a:pPr>
            <a:r>
              <a:t/>
            </a:r>
            <a:endParaRPr sz="14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Diagrama entitate-relație</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indent="-317500" lvl="0" marL="457200">
              <a:spcBef>
                <a:spcPts val="0"/>
              </a:spcBef>
              <a:buClr>
                <a:schemeClr val="dk1"/>
              </a:buClr>
              <a:buSzPct val="100000"/>
              <a:buFont typeface="Arial"/>
              <a:buChar char="●"/>
            </a:pPr>
            <a:r>
              <a:rPr lang="en-GB" sz="1400"/>
              <a:t>Menționăm că clasele </a:t>
            </a:r>
            <a:r>
              <a:rPr i="1" lang="en-GB" sz="1400"/>
              <a:t>Category</a:t>
            </a:r>
            <a:r>
              <a:rPr lang="en-GB" sz="1400"/>
              <a:t> si </a:t>
            </a:r>
            <a:r>
              <a:rPr i="1" lang="en-GB" sz="1400"/>
              <a:t>Producer</a:t>
            </a:r>
            <a:r>
              <a:rPr lang="en-GB" sz="1400"/>
              <a:t> nu au mai fost expandate, fiind mult mai numeroase ca număr de subclase și ar fi încărcat prea mult diagrama.</a:t>
            </a:r>
          </a:p>
        </p:txBody>
      </p:sp>
      <p:pic>
        <p:nvPicPr>
          <p:cNvPr id="91" name="Shape 91"/>
          <p:cNvPicPr preferRelativeResize="0"/>
          <p:nvPr/>
        </p:nvPicPr>
        <p:blipFill>
          <a:blip r:embed="rId3">
            <a:alphaModFix/>
          </a:blip>
          <a:stretch>
            <a:fillRect/>
          </a:stretch>
        </p:blipFill>
        <p:spPr>
          <a:xfrm>
            <a:off x="2244100" y="1377175"/>
            <a:ext cx="4655775" cy="25402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