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6" r:id="rId3"/>
    <p:sldId id="274" r:id="rId4"/>
    <p:sldId id="260" r:id="rId5"/>
    <p:sldId id="267" r:id="rId6"/>
    <p:sldId id="268" r:id="rId7"/>
    <p:sldId id="269" r:id="rId8"/>
    <p:sldId id="270" r:id="rId9"/>
    <p:sldId id="271" r:id="rId10"/>
    <p:sldId id="276" r:id="rId11"/>
    <p:sldId id="275" r:id="rId12"/>
    <p:sldId id="272" r:id="rId13"/>
    <p:sldId id="258" r:id="rId14"/>
    <p:sldId id="261" r:id="rId15"/>
    <p:sldId id="259" r:id="rId16"/>
    <p:sldId id="262" r:id="rId17"/>
    <p:sldId id="263" r:id="rId18"/>
    <p:sldId id="257" r:id="rId19"/>
    <p:sldId id="273" r:id="rId20"/>
    <p:sldId id="277"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C9977F-415F-48DF-A506-8EB18F69BECF}" type="datetimeFigureOut">
              <a:rPr lang="en-US"/>
              <a:t>02/05/2017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1C5B0-ECCD-48E6-98B3-E8BC1C478875}" type="slidenum">
              <a:rPr lang="en-US"/>
              <a:t>‹#›</a:t>
            </a:fld>
            <a:endParaRPr lang="en-US"/>
          </a:p>
        </p:txBody>
      </p:sp>
    </p:spTree>
    <p:extLst>
      <p:ext uri="{BB962C8B-B14F-4D97-AF65-F5344CB8AC3E}">
        <p14:creationId xmlns:p14="http://schemas.microsoft.com/office/powerpoint/2010/main" val="334691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1C5B0-ECCD-48E6-98B3-E8BC1C478875}" type="slidenum">
              <a:rPr lang="en-US"/>
              <a:t>3</a:t>
            </a:fld>
            <a:endParaRPr lang="en-US"/>
          </a:p>
        </p:txBody>
      </p:sp>
    </p:spTree>
    <p:extLst>
      <p:ext uri="{BB962C8B-B14F-4D97-AF65-F5344CB8AC3E}">
        <p14:creationId xmlns:p14="http://schemas.microsoft.com/office/powerpoint/2010/main" val="237961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1C5B0-ECCD-48E6-98B3-E8BC1C478875}" type="slidenum">
              <a:rPr lang="en-US"/>
              <a:t>10</a:t>
            </a:fld>
            <a:endParaRPr lang="en-US"/>
          </a:p>
        </p:txBody>
      </p:sp>
    </p:spTree>
    <p:extLst>
      <p:ext uri="{BB962C8B-B14F-4D97-AF65-F5344CB8AC3E}">
        <p14:creationId xmlns:p14="http://schemas.microsoft.com/office/powerpoint/2010/main" val="3610779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1C5B0-ECCD-48E6-98B3-E8BC1C478875}" type="slidenum">
              <a:rPr lang="en-US"/>
              <a:t>11</a:t>
            </a:fld>
            <a:endParaRPr lang="en-US"/>
          </a:p>
        </p:txBody>
      </p:sp>
    </p:spTree>
    <p:extLst>
      <p:ext uri="{BB962C8B-B14F-4D97-AF65-F5344CB8AC3E}">
        <p14:creationId xmlns:p14="http://schemas.microsoft.com/office/powerpoint/2010/main" val="930908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1C5B0-ECCD-48E6-98B3-E8BC1C478875}" type="slidenum">
              <a:rPr lang="en-US"/>
              <a:t>12</a:t>
            </a:fld>
            <a:endParaRPr lang="en-US"/>
          </a:p>
        </p:txBody>
      </p:sp>
    </p:spTree>
    <p:extLst>
      <p:ext uri="{BB962C8B-B14F-4D97-AF65-F5344CB8AC3E}">
        <p14:creationId xmlns:p14="http://schemas.microsoft.com/office/powerpoint/2010/main" val="330972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1C5B0-ECCD-48E6-98B3-E8BC1C478875}" type="slidenum">
              <a:rPr lang="en-US"/>
              <a:t>19</a:t>
            </a:fld>
            <a:endParaRPr lang="en-US"/>
          </a:p>
        </p:txBody>
      </p:sp>
    </p:spTree>
    <p:extLst>
      <p:ext uri="{BB962C8B-B14F-4D97-AF65-F5344CB8AC3E}">
        <p14:creationId xmlns:p14="http://schemas.microsoft.com/office/powerpoint/2010/main" val="2244659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86020A-BA0B-4DFC-8977-9A3C08A1646C}" type="datetimeFigureOut">
              <a:rPr lang="en-US" smtClean="0"/>
              <a:t>02/05/2017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403B4-D911-498B-8800-D7EAEF3B47D7}" type="slidenum">
              <a:rPr lang="en-US" smtClean="0"/>
              <a:t>‹#›</a:t>
            </a:fld>
            <a:endParaRPr lang="en-US"/>
          </a:p>
        </p:txBody>
      </p:sp>
    </p:spTree>
    <p:extLst>
      <p:ext uri="{BB962C8B-B14F-4D97-AF65-F5344CB8AC3E}">
        <p14:creationId xmlns:p14="http://schemas.microsoft.com/office/powerpoint/2010/main" val="46162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86020A-BA0B-4DFC-8977-9A3C08A1646C}" type="datetimeFigureOut">
              <a:rPr lang="en-US" smtClean="0"/>
              <a:t>02/05/2017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403B4-D911-498B-8800-D7EAEF3B47D7}" type="slidenum">
              <a:rPr lang="en-US" smtClean="0"/>
              <a:t>‹#›</a:t>
            </a:fld>
            <a:endParaRPr lang="en-US"/>
          </a:p>
        </p:txBody>
      </p:sp>
    </p:spTree>
    <p:extLst>
      <p:ext uri="{BB962C8B-B14F-4D97-AF65-F5344CB8AC3E}">
        <p14:creationId xmlns:p14="http://schemas.microsoft.com/office/powerpoint/2010/main" val="208230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86020A-BA0B-4DFC-8977-9A3C08A1646C}" type="datetimeFigureOut">
              <a:rPr lang="en-US" smtClean="0"/>
              <a:t>02/05/2017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403B4-D911-498B-8800-D7EAEF3B47D7}" type="slidenum">
              <a:rPr lang="en-US" smtClean="0"/>
              <a:t>‹#›</a:t>
            </a:fld>
            <a:endParaRPr lang="en-US"/>
          </a:p>
        </p:txBody>
      </p:sp>
    </p:spTree>
    <p:extLst>
      <p:ext uri="{BB962C8B-B14F-4D97-AF65-F5344CB8AC3E}">
        <p14:creationId xmlns:p14="http://schemas.microsoft.com/office/powerpoint/2010/main" val="962258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86020A-BA0B-4DFC-8977-9A3C08A1646C}" type="datetimeFigureOut">
              <a:rPr lang="en-US" smtClean="0"/>
              <a:t>02/05/2017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403B4-D911-498B-8800-D7EAEF3B47D7}" type="slidenum">
              <a:rPr lang="en-US" smtClean="0"/>
              <a:t>‹#›</a:t>
            </a:fld>
            <a:endParaRPr lang="en-US"/>
          </a:p>
        </p:txBody>
      </p:sp>
    </p:spTree>
    <p:extLst>
      <p:ext uri="{BB962C8B-B14F-4D97-AF65-F5344CB8AC3E}">
        <p14:creationId xmlns:p14="http://schemas.microsoft.com/office/powerpoint/2010/main" val="398227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86020A-BA0B-4DFC-8977-9A3C08A1646C}" type="datetimeFigureOut">
              <a:rPr lang="en-US" smtClean="0"/>
              <a:t>02/05/2017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403B4-D911-498B-8800-D7EAEF3B47D7}" type="slidenum">
              <a:rPr lang="en-US" smtClean="0"/>
              <a:t>‹#›</a:t>
            </a:fld>
            <a:endParaRPr lang="en-US"/>
          </a:p>
        </p:txBody>
      </p:sp>
    </p:spTree>
    <p:extLst>
      <p:ext uri="{BB962C8B-B14F-4D97-AF65-F5344CB8AC3E}">
        <p14:creationId xmlns:p14="http://schemas.microsoft.com/office/powerpoint/2010/main" val="3710950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86020A-BA0B-4DFC-8977-9A3C08A1646C}" type="datetimeFigureOut">
              <a:rPr lang="en-US" smtClean="0"/>
              <a:t>02/05/2017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403B4-D911-498B-8800-D7EAEF3B47D7}" type="slidenum">
              <a:rPr lang="en-US" smtClean="0"/>
              <a:t>‹#›</a:t>
            </a:fld>
            <a:endParaRPr lang="en-US"/>
          </a:p>
        </p:txBody>
      </p:sp>
    </p:spTree>
    <p:extLst>
      <p:ext uri="{BB962C8B-B14F-4D97-AF65-F5344CB8AC3E}">
        <p14:creationId xmlns:p14="http://schemas.microsoft.com/office/powerpoint/2010/main" val="105667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86020A-BA0B-4DFC-8977-9A3C08A1646C}" type="datetimeFigureOut">
              <a:rPr lang="en-US" smtClean="0"/>
              <a:t>02/05/2017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1403B4-D911-498B-8800-D7EAEF3B47D7}" type="slidenum">
              <a:rPr lang="en-US" smtClean="0"/>
              <a:t>‹#›</a:t>
            </a:fld>
            <a:endParaRPr lang="en-US"/>
          </a:p>
        </p:txBody>
      </p:sp>
    </p:spTree>
    <p:extLst>
      <p:ext uri="{BB962C8B-B14F-4D97-AF65-F5344CB8AC3E}">
        <p14:creationId xmlns:p14="http://schemas.microsoft.com/office/powerpoint/2010/main" val="520116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86020A-BA0B-4DFC-8977-9A3C08A1646C}" type="datetimeFigureOut">
              <a:rPr lang="en-US" smtClean="0"/>
              <a:t>02/05/2017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1403B4-D911-498B-8800-D7EAEF3B47D7}" type="slidenum">
              <a:rPr lang="en-US" smtClean="0"/>
              <a:t>‹#›</a:t>
            </a:fld>
            <a:endParaRPr lang="en-US"/>
          </a:p>
        </p:txBody>
      </p:sp>
    </p:spTree>
    <p:extLst>
      <p:ext uri="{BB962C8B-B14F-4D97-AF65-F5344CB8AC3E}">
        <p14:creationId xmlns:p14="http://schemas.microsoft.com/office/powerpoint/2010/main" val="3396851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6020A-BA0B-4DFC-8977-9A3C08A1646C}" type="datetimeFigureOut">
              <a:rPr lang="en-US" smtClean="0"/>
              <a:t>02/05/2017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1403B4-D911-498B-8800-D7EAEF3B47D7}" type="slidenum">
              <a:rPr lang="en-US" smtClean="0"/>
              <a:t>‹#›</a:t>
            </a:fld>
            <a:endParaRPr lang="en-US"/>
          </a:p>
        </p:txBody>
      </p:sp>
    </p:spTree>
    <p:extLst>
      <p:ext uri="{BB962C8B-B14F-4D97-AF65-F5344CB8AC3E}">
        <p14:creationId xmlns:p14="http://schemas.microsoft.com/office/powerpoint/2010/main" val="126094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86020A-BA0B-4DFC-8977-9A3C08A1646C}" type="datetimeFigureOut">
              <a:rPr lang="en-US" smtClean="0"/>
              <a:t>02/05/2017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403B4-D911-498B-8800-D7EAEF3B47D7}" type="slidenum">
              <a:rPr lang="en-US" smtClean="0"/>
              <a:t>‹#›</a:t>
            </a:fld>
            <a:endParaRPr lang="en-US"/>
          </a:p>
        </p:txBody>
      </p:sp>
    </p:spTree>
    <p:extLst>
      <p:ext uri="{BB962C8B-B14F-4D97-AF65-F5344CB8AC3E}">
        <p14:creationId xmlns:p14="http://schemas.microsoft.com/office/powerpoint/2010/main" val="325069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86020A-BA0B-4DFC-8977-9A3C08A1646C}" type="datetimeFigureOut">
              <a:rPr lang="en-US" smtClean="0"/>
              <a:t>02/05/2017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403B4-D911-498B-8800-D7EAEF3B47D7}" type="slidenum">
              <a:rPr lang="en-US" smtClean="0"/>
              <a:t>‹#›</a:t>
            </a:fld>
            <a:endParaRPr lang="en-US"/>
          </a:p>
        </p:txBody>
      </p:sp>
    </p:spTree>
    <p:extLst>
      <p:ext uri="{BB962C8B-B14F-4D97-AF65-F5344CB8AC3E}">
        <p14:creationId xmlns:p14="http://schemas.microsoft.com/office/powerpoint/2010/main" val="52342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6020A-BA0B-4DFC-8977-9A3C08A1646C}" type="datetimeFigureOut">
              <a:rPr lang="en-US" smtClean="0"/>
              <a:t>02/05/2017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403B4-D911-498B-8800-D7EAEF3B47D7}" type="slidenum">
              <a:rPr lang="en-US" smtClean="0"/>
              <a:t>‹#›</a:t>
            </a:fld>
            <a:endParaRPr lang="en-US"/>
          </a:p>
        </p:txBody>
      </p:sp>
    </p:spTree>
    <p:extLst>
      <p:ext uri="{BB962C8B-B14F-4D97-AF65-F5344CB8AC3E}">
        <p14:creationId xmlns:p14="http://schemas.microsoft.com/office/powerpoint/2010/main" val="30042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Communicating_sequential_process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brianstorti.com/the-actor-mode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alks.golang.org/2015/go4cpp.slide#1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QDDwwePbDtw&amp;t=1637s" TargetMode="External"/><Relationship Id="rId2" Type="http://schemas.openxmlformats.org/officeDocument/2006/relationships/hyperlink" Target="https://talks.golang.org/2013/distsys.slide#1" TargetMode="External"/><Relationship Id="rId1" Type="http://schemas.openxmlformats.org/officeDocument/2006/relationships/slideLayout" Target="../slideLayouts/slideLayout2.xml"/><Relationship Id="rId4" Type="http://schemas.openxmlformats.org/officeDocument/2006/relationships/hyperlink" Target="https://www.youtube.com/watch?v=f6kdp27TYZ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dos.csail.mit.edu/6.824/" TargetMode="External"/><Relationship Id="rId2" Type="http://schemas.openxmlformats.org/officeDocument/2006/relationships/hyperlink" Target="http://golang.org/wiki/GoUsers" TargetMode="External"/><Relationship Id="rId1" Type="http://schemas.openxmlformats.org/officeDocument/2006/relationships/slideLayout" Target="../slideLayouts/slideLayout2.xml"/><Relationship Id="rId5" Type="http://schemas.openxmlformats.org/officeDocument/2006/relationships/hyperlink" Target="https://github.com/golang/go/wiki/Courses" TargetMode="External"/><Relationship Id="rId4" Type="http://schemas.openxmlformats.org/officeDocument/2006/relationships/hyperlink" Target="http://www.cs.cmu.edu/~srini/15-4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 </a:t>
            </a:r>
            <a:r>
              <a:rPr lang="en-US" dirty="0" err="1"/>
              <a:t>lang</a:t>
            </a:r>
            <a:endParaRPr lang="en-US" dirty="0"/>
          </a:p>
        </p:txBody>
      </p:sp>
    </p:spTree>
    <p:extLst>
      <p:ext uri="{BB962C8B-B14F-4D97-AF65-F5344CB8AC3E}">
        <p14:creationId xmlns:p14="http://schemas.microsoft.com/office/powerpoint/2010/main" val="408324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4450" y="923925"/>
            <a:ext cx="8605647" cy="2862322"/>
          </a:xfrm>
          <a:prstGeom prst="rect">
            <a:avLst/>
          </a:prstGeom>
        </p:spPr>
        <p:txBody>
          <a:bodyPr rtlCol="0">
            <a:spAutoFit/>
          </a:bodyPr>
          <a:lstStyle/>
          <a:p>
            <a:r>
              <a:rPr lang="en-US" b="1" dirty="0">
                <a:solidFill>
                  <a:srgbClr val="007020"/>
                </a:solidFill>
                <a:latin typeface="Courier New"/>
                <a:cs typeface="Courier New"/>
              </a:rPr>
              <a:t>select</a:t>
            </a:r>
            <a:r>
              <a:rPr lang="en-US" dirty="0">
                <a:solidFill>
                  <a:srgbClr val="666666"/>
                </a:solidFill>
                <a:latin typeface="Courier New"/>
                <a:cs typeface="Courier New"/>
              </a:rPr>
              <a:t> </a:t>
            </a:r>
            <a:r>
              <a:rPr lang="en-US" dirty="0">
                <a:solidFill>
                  <a:srgbClr val="666600"/>
                </a:solidFill>
                <a:latin typeface="Courier New"/>
                <a:cs typeface="Courier New"/>
              </a:rPr>
              <a:t>{</a:t>
            </a:r>
          </a:p>
          <a:p>
            <a:r>
              <a:rPr lang="en-US" dirty="0">
                <a:solidFill>
                  <a:srgbClr val="666666"/>
                </a:solidFill>
                <a:latin typeface="Courier New"/>
                <a:cs typeface="Courier New"/>
              </a:rPr>
              <a:t>   </a:t>
            </a:r>
            <a:r>
              <a:rPr lang="en-US" b="1" dirty="0">
                <a:solidFill>
                  <a:srgbClr val="007020"/>
                </a:solidFill>
                <a:latin typeface="Courier New"/>
                <a:cs typeface="Courier New"/>
              </a:rPr>
              <a:t>case</a:t>
            </a:r>
            <a:r>
              <a:rPr lang="en-US" dirty="0">
                <a:solidFill>
                  <a:srgbClr val="666666"/>
                </a:solidFill>
                <a:latin typeface="Courier New"/>
                <a:cs typeface="Courier New"/>
              </a:rPr>
              <a:t> x </a:t>
            </a:r>
            <a:r>
              <a:rPr lang="en-US" dirty="0">
                <a:solidFill>
                  <a:srgbClr val="666600"/>
                </a:solidFill>
                <a:latin typeface="Courier New"/>
                <a:cs typeface="Courier New"/>
              </a:rPr>
              <a:t>:=</a:t>
            </a:r>
            <a:r>
              <a:rPr lang="en-US" dirty="0">
                <a:solidFill>
                  <a:srgbClr val="666666"/>
                </a:solidFill>
                <a:latin typeface="Courier New"/>
                <a:cs typeface="Courier New"/>
              </a:rPr>
              <a:t> </a:t>
            </a:r>
            <a:r>
              <a:rPr lang="en-US" dirty="0">
                <a:solidFill>
                  <a:srgbClr val="666600"/>
                </a:solidFill>
                <a:latin typeface="Courier New"/>
                <a:cs typeface="Courier New"/>
              </a:rPr>
              <a:t>&lt;-</a:t>
            </a:r>
            <a:r>
              <a:rPr lang="en-US" dirty="0" err="1">
                <a:solidFill>
                  <a:srgbClr val="666666"/>
                </a:solidFill>
                <a:latin typeface="Courier New"/>
                <a:cs typeface="Courier New"/>
              </a:rPr>
              <a:t>rch</a:t>
            </a:r>
            <a:r>
              <a:rPr lang="en-US" dirty="0">
                <a:solidFill>
                  <a:srgbClr val="666600"/>
                </a:solidFill>
                <a:latin typeface="Courier New"/>
                <a:cs typeface="Courier New"/>
              </a:rPr>
              <a:t>:</a:t>
            </a:r>
          </a:p>
          <a:p>
            <a:r>
              <a:rPr lang="en-US" dirty="0">
                <a:solidFill>
                  <a:srgbClr val="666666"/>
                </a:solidFill>
                <a:latin typeface="Courier New"/>
                <a:cs typeface="Courier New"/>
              </a:rPr>
              <a:t>        </a:t>
            </a:r>
            <a:r>
              <a:rPr lang="en-US" dirty="0">
                <a:solidFill>
                  <a:srgbClr val="60A0B0"/>
                </a:solidFill>
                <a:latin typeface="Courier New"/>
                <a:cs typeface="Courier New"/>
              </a:rPr>
              <a:t>// read some data from </a:t>
            </a:r>
            <a:r>
              <a:rPr lang="en-US" dirty="0" err="1">
                <a:solidFill>
                  <a:srgbClr val="60A0B0"/>
                </a:solidFill>
                <a:latin typeface="Courier New"/>
                <a:cs typeface="Courier New"/>
              </a:rPr>
              <a:t>rch</a:t>
            </a:r>
            <a:r>
              <a:rPr lang="en-US" dirty="0">
                <a:solidFill>
                  <a:srgbClr val="60A0B0"/>
                </a:solidFill>
                <a:latin typeface="Courier New"/>
                <a:cs typeface="Courier New"/>
              </a:rPr>
              <a:t>, do something with it</a:t>
            </a:r>
          </a:p>
          <a:p>
            <a:r>
              <a:rPr lang="en-US" dirty="0">
                <a:solidFill>
                  <a:srgbClr val="666666"/>
                </a:solidFill>
                <a:latin typeface="Courier New"/>
                <a:cs typeface="Courier New"/>
              </a:rPr>
              <a:t>    </a:t>
            </a:r>
            <a:r>
              <a:rPr lang="en-US" b="1" dirty="0">
                <a:solidFill>
                  <a:srgbClr val="007020"/>
                </a:solidFill>
                <a:latin typeface="Courier New"/>
                <a:cs typeface="Courier New"/>
              </a:rPr>
              <a:t>case</a:t>
            </a:r>
            <a:r>
              <a:rPr lang="en-US" dirty="0">
                <a:solidFill>
                  <a:srgbClr val="666666"/>
                </a:solidFill>
                <a:latin typeface="Courier New"/>
                <a:cs typeface="Courier New"/>
              </a:rPr>
              <a:t> </a:t>
            </a:r>
            <a:r>
              <a:rPr lang="en-US" dirty="0" err="1">
                <a:solidFill>
                  <a:srgbClr val="666666"/>
                </a:solidFill>
                <a:latin typeface="Courier New"/>
                <a:cs typeface="Courier New"/>
              </a:rPr>
              <a:t>wch</a:t>
            </a:r>
            <a:r>
              <a:rPr lang="en-US" dirty="0">
                <a:solidFill>
                  <a:srgbClr val="666666"/>
                </a:solidFill>
                <a:latin typeface="Courier New"/>
                <a:cs typeface="Courier New"/>
              </a:rPr>
              <a:t> </a:t>
            </a:r>
            <a:r>
              <a:rPr lang="en-US" dirty="0">
                <a:solidFill>
                  <a:srgbClr val="666600"/>
                </a:solidFill>
                <a:latin typeface="Courier New"/>
                <a:cs typeface="Courier New"/>
              </a:rPr>
              <a:t>&lt;-</a:t>
            </a:r>
            <a:r>
              <a:rPr lang="en-US" dirty="0">
                <a:solidFill>
                  <a:srgbClr val="666666"/>
                </a:solidFill>
                <a:latin typeface="Courier New"/>
                <a:cs typeface="Courier New"/>
              </a:rPr>
              <a:t> y</a:t>
            </a:r>
            <a:r>
              <a:rPr lang="en-US" dirty="0">
                <a:solidFill>
                  <a:srgbClr val="666600"/>
                </a:solidFill>
                <a:latin typeface="Courier New"/>
                <a:cs typeface="Courier New"/>
              </a:rPr>
              <a:t>:</a:t>
            </a:r>
          </a:p>
          <a:p>
            <a:r>
              <a:rPr lang="en-US" dirty="0">
                <a:solidFill>
                  <a:srgbClr val="666666"/>
                </a:solidFill>
                <a:latin typeface="Courier New"/>
                <a:cs typeface="Courier New"/>
              </a:rPr>
              <a:t>        </a:t>
            </a:r>
            <a:r>
              <a:rPr lang="en-US" dirty="0">
                <a:solidFill>
                  <a:srgbClr val="60A0B0"/>
                </a:solidFill>
                <a:latin typeface="Courier New"/>
                <a:cs typeface="Courier New"/>
              </a:rPr>
              <a:t>// wrote some data to </a:t>
            </a:r>
            <a:r>
              <a:rPr lang="en-US" dirty="0" err="1">
                <a:solidFill>
                  <a:srgbClr val="60A0B0"/>
                </a:solidFill>
                <a:latin typeface="Courier New"/>
                <a:cs typeface="Courier New"/>
              </a:rPr>
              <a:t>wch</a:t>
            </a:r>
            <a:r>
              <a:rPr lang="en-US" dirty="0">
                <a:solidFill>
                  <a:srgbClr val="60A0B0"/>
                </a:solidFill>
                <a:latin typeface="Courier New"/>
                <a:cs typeface="Courier New"/>
              </a:rPr>
              <a:t>, brag about it</a:t>
            </a:r>
          </a:p>
          <a:p>
            <a:r>
              <a:rPr lang="en-US" dirty="0">
                <a:solidFill>
                  <a:srgbClr val="666666"/>
                </a:solidFill>
                <a:latin typeface="Courier New"/>
                <a:cs typeface="Courier New"/>
              </a:rPr>
              <a:t>    </a:t>
            </a:r>
            <a:r>
              <a:rPr lang="en-US" b="1" dirty="0">
                <a:solidFill>
                  <a:srgbClr val="007020"/>
                </a:solidFill>
                <a:latin typeface="Courier New"/>
                <a:cs typeface="Courier New"/>
              </a:rPr>
              <a:t>case</a:t>
            </a:r>
            <a:r>
              <a:rPr lang="en-US" dirty="0">
                <a:solidFill>
                  <a:srgbClr val="666666"/>
                </a:solidFill>
                <a:latin typeface="Courier New"/>
                <a:cs typeface="Courier New"/>
              </a:rPr>
              <a:t> </a:t>
            </a:r>
            <a:r>
              <a:rPr lang="en-US" dirty="0">
                <a:solidFill>
                  <a:srgbClr val="666600"/>
                </a:solidFill>
                <a:latin typeface="Courier New"/>
                <a:cs typeface="Courier New"/>
              </a:rPr>
              <a:t>&lt;-</a:t>
            </a:r>
            <a:r>
              <a:rPr lang="en-US" dirty="0" err="1">
                <a:solidFill>
                  <a:srgbClr val="666666"/>
                </a:solidFill>
                <a:latin typeface="Courier New"/>
                <a:cs typeface="Courier New"/>
              </a:rPr>
              <a:t>quitch</a:t>
            </a:r>
            <a:r>
              <a:rPr lang="en-US" dirty="0">
                <a:solidFill>
                  <a:srgbClr val="666600"/>
                </a:solidFill>
                <a:latin typeface="Courier New"/>
                <a:cs typeface="Courier New"/>
              </a:rPr>
              <a:t>:</a:t>
            </a:r>
          </a:p>
          <a:p>
            <a:r>
              <a:rPr lang="en-US" dirty="0">
                <a:solidFill>
                  <a:srgbClr val="666666"/>
                </a:solidFill>
                <a:latin typeface="Courier New"/>
                <a:cs typeface="Courier New"/>
              </a:rPr>
              <a:t>        </a:t>
            </a:r>
            <a:r>
              <a:rPr lang="en-US" b="1" dirty="0">
                <a:solidFill>
                  <a:srgbClr val="007020"/>
                </a:solidFill>
                <a:latin typeface="Courier New"/>
                <a:cs typeface="Courier New"/>
              </a:rPr>
              <a:t>return</a:t>
            </a:r>
          </a:p>
          <a:p>
            <a:r>
              <a:rPr lang="en-US" dirty="0">
                <a:solidFill>
                  <a:srgbClr val="666666"/>
                </a:solidFill>
                <a:latin typeface="Courier New"/>
                <a:cs typeface="Courier New"/>
              </a:rPr>
              <a:t>    </a:t>
            </a:r>
            <a:r>
              <a:rPr lang="en-US" b="1" dirty="0">
                <a:solidFill>
                  <a:srgbClr val="007020"/>
                </a:solidFill>
                <a:latin typeface="Courier New"/>
                <a:cs typeface="Courier New"/>
              </a:rPr>
              <a:t>case</a:t>
            </a:r>
            <a:r>
              <a:rPr lang="en-US" dirty="0">
                <a:solidFill>
                  <a:srgbClr val="666666"/>
                </a:solidFill>
                <a:latin typeface="Courier New"/>
                <a:cs typeface="Courier New"/>
              </a:rPr>
              <a:t> </a:t>
            </a:r>
            <a:r>
              <a:rPr lang="en-US" dirty="0">
                <a:solidFill>
                  <a:srgbClr val="666600"/>
                </a:solidFill>
                <a:latin typeface="Courier New"/>
                <a:cs typeface="Courier New"/>
              </a:rPr>
              <a:t>&lt;-</a:t>
            </a:r>
            <a:r>
              <a:rPr lang="en-US" dirty="0">
                <a:solidFill>
                  <a:srgbClr val="666666"/>
                </a:solidFill>
                <a:latin typeface="Courier New"/>
                <a:cs typeface="Courier New"/>
              </a:rPr>
              <a:t> </a:t>
            </a:r>
            <a:r>
              <a:rPr lang="en-US" dirty="0" err="1">
                <a:solidFill>
                  <a:srgbClr val="666666"/>
                </a:solidFill>
                <a:latin typeface="Courier New"/>
                <a:cs typeface="Courier New"/>
              </a:rPr>
              <a:t>time</a:t>
            </a:r>
            <a:r>
              <a:rPr lang="en-US" dirty="0" err="1">
                <a:solidFill>
                  <a:srgbClr val="666600"/>
                </a:solidFill>
                <a:latin typeface="Courier New"/>
                <a:cs typeface="Courier New"/>
              </a:rPr>
              <a:t>.</a:t>
            </a:r>
            <a:r>
              <a:rPr lang="en-US" dirty="0" err="1">
                <a:solidFill>
                  <a:srgbClr val="902000"/>
                </a:solidFill>
                <a:latin typeface="Courier New"/>
                <a:cs typeface="Courier New"/>
              </a:rPr>
              <a:t>After</a:t>
            </a:r>
            <a:r>
              <a:rPr lang="en-US" dirty="0">
                <a:solidFill>
                  <a:srgbClr val="666600"/>
                </a:solidFill>
                <a:latin typeface="Courier New"/>
                <a:cs typeface="Courier New"/>
              </a:rPr>
              <a:t>(</a:t>
            </a:r>
            <a:r>
              <a:rPr lang="en-US" dirty="0" err="1">
                <a:solidFill>
                  <a:srgbClr val="666666"/>
                </a:solidFill>
                <a:latin typeface="Courier New"/>
                <a:cs typeface="Courier New"/>
              </a:rPr>
              <a:t>time</a:t>
            </a:r>
            <a:r>
              <a:rPr lang="en-US" dirty="0" err="1">
                <a:solidFill>
                  <a:srgbClr val="666600"/>
                </a:solidFill>
                <a:latin typeface="Courier New"/>
                <a:cs typeface="Courier New"/>
              </a:rPr>
              <a:t>.</a:t>
            </a:r>
            <a:r>
              <a:rPr lang="en-US" dirty="0" err="1">
                <a:solidFill>
                  <a:srgbClr val="902000"/>
                </a:solidFill>
                <a:latin typeface="Courier New"/>
                <a:cs typeface="Courier New"/>
              </a:rPr>
              <a:t>Second</a:t>
            </a:r>
            <a:r>
              <a:rPr lang="en-US" dirty="0">
                <a:solidFill>
                  <a:srgbClr val="666600"/>
                </a:solidFill>
                <a:latin typeface="Courier New"/>
                <a:cs typeface="Courier New"/>
              </a:rPr>
              <a:t>):</a:t>
            </a:r>
          </a:p>
          <a:p>
            <a:r>
              <a:rPr lang="en-US" dirty="0">
                <a:solidFill>
                  <a:srgbClr val="666666"/>
                </a:solidFill>
                <a:latin typeface="Courier New"/>
                <a:cs typeface="Courier New"/>
              </a:rPr>
              <a:t>        </a:t>
            </a:r>
            <a:r>
              <a:rPr lang="en-US" dirty="0">
                <a:solidFill>
                  <a:srgbClr val="60A0B0"/>
                </a:solidFill>
                <a:latin typeface="Courier New"/>
                <a:cs typeface="Courier New"/>
              </a:rPr>
              <a:t>// timed out waiting for read, write, or quit</a:t>
            </a:r>
          </a:p>
          <a:p>
            <a:r>
              <a:rPr lang="en-US" dirty="0">
                <a:solidFill>
                  <a:srgbClr val="666600"/>
                </a:solidFill>
                <a:latin typeface="Courier New"/>
                <a:cs typeface="Courier New"/>
              </a:rPr>
              <a:t>}</a:t>
            </a:r>
          </a:p>
        </p:txBody>
      </p:sp>
      <p:sp>
        <p:nvSpPr>
          <p:cNvPr id="6" name="TextBox 5"/>
          <p:cNvSpPr txBox="1"/>
          <p:nvPr/>
        </p:nvSpPr>
        <p:spPr>
          <a:xfrm>
            <a:off x="1200150" y="3990975"/>
            <a:ext cx="9734586" cy="2585323"/>
          </a:xfrm>
          <a:prstGeom prst="rect">
            <a:avLst/>
          </a:prstGeom>
        </p:spPr>
        <p:txBody>
          <a:bodyPr wrap="square" rtlCol="0" anchor="t">
            <a:spAutoFit/>
          </a:bodyPr>
          <a:lstStyle/>
          <a:p>
            <a:pPr marL="285750" indent="-285750">
              <a:buFont typeface="Arial" panose="020B0604020202020204" pitchFamily="34" charset="0"/>
              <a:buChar char="•"/>
            </a:pPr>
            <a:r>
              <a:rPr lang="en-US" dirty="0">
                <a:solidFill>
                  <a:srgbClr val="333333"/>
                </a:solidFill>
                <a:latin typeface="q_serif"/>
              </a:rPr>
              <a:t>The code above implements the following operations at the same time:</a:t>
            </a:r>
          </a:p>
          <a:p>
            <a:endParaRPr lang="en-US" dirty="0">
              <a:solidFill>
                <a:srgbClr val="333333"/>
              </a:solidFill>
              <a:latin typeface="q_serif"/>
            </a:endParaRPr>
          </a:p>
          <a:p>
            <a:pPr marL="342900" indent="-342900">
              <a:buFont typeface="+mj-lt"/>
              <a:buAutoNum type="arabicPeriod"/>
            </a:pPr>
            <a:r>
              <a:rPr lang="en-US" dirty="0">
                <a:solidFill>
                  <a:srgbClr val="333333"/>
                </a:solidFill>
                <a:latin typeface="q_serif"/>
              </a:rPr>
              <a:t>Data to arrive on </a:t>
            </a:r>
            <a:r>
              <a:rPr lang="en-US" dirty="0" err="1">
                <a:solidFill>
                  <a:srgbClr val="666666"/>
                </a:solidFill>
                <a:latin typeface="q_serif"/>
              </a:rPr>
              <a:t>rch</a:t>
            </a:r>
            <a:r>
              <a:rPr lang="en-US" dirty="0">
                <a:solidFill>
                  <a:srgbClr val="333333"/>
                </a:solidFill>
                <a:latin typeface="q_serif"/>
              </a:rPr>
              <a:t>, a channel from which we're reading.</a:t>
            </a:r>
            <a:endParaRPr lang="en-US" dirty="0">
              <a:latin typeface="q_serif"/>
            </a:endParaRPr>
          </a:p>
          <a:p>
            <a:pPr marL="342900" indent="-342900">
              <a:buFont typeface="+mj-lt"/>
              <a:buAutoNum type="arabicPeriod"/>
            </a:pPr>
            <a:r>
              <a:rPr lang="en-US" dirty="0">
                <a:solidFill>
                  <a:srgbClr val="333333"/>
                </a:solidFill>
                <a:latin typeface="q_serif"/>
              </a:rPr>
              <a:t>Channel </a:t>
            </a:r>
            <a:r>
              <a:rPr lang="en-US" dirty="0" err="1">
                <a:solidFill>
                  <a:srgbClr val="666666"/>
                </a:solidFill>
                <a:latin typeface="q_serif"/>
              </a:rPr>
              <a:t>wch</a:t>
            </a:r>
            <a:r>
              <a:rPr lang="en-US" dirty="0">
                <a:solidFill>
                  <a:srgbClr val="333333"/>
                </a:solidFill>
                <a:latin typeface="q_serif"/>
              </a:rPr>
              <a:t> to be available to receive data (and to have successfully done so).</a:t>
            </a:r>
          </a:p>
          <a:p>
            <a:pPr marL="342900" indent="-342900">
              <a:buFont typeface="+mj-lt"/>
              <a:buAutoNum type="arabicPeriod"/>
            </a:pPr>
            <a:r>
              <a:rPr lang="en-US" dirty="0">
                <a:solidFill>
                  <a:srgbClr val="333333"/>
                </a:solidFill>
                <a:latin typeface="q_serif"/>
              </a:rPr>
              <a:t>An explicit cancellation of this wait.</a:t>
            </a:r>
          </a:p>
          <a:p>
            <a:pPr marL="342900" indent="-342900">
              <a:buFont typeface="+mj-lt"/>
              <a:buAutoNum type="arabicPeriod"/>
            </a:pPr>
            <a:r>
              <a:rPr lang="en-US" dirty="0">
                <a:solidFill>
                  <a:srgbClr val="333333"/>
                </a:solidFill>
                <a:latin typeface="q_serif"/>
              </a:rPr>
              <a:t>A 1 second timeout.</a:t>
            </a:r>
          </a:p>
          <a:p>
            <a:pPr marL="342900" indent="-342900">
              <a:buFont typeface="+mj-lt"/>
              <a:buAutoNum type="arabicPeriod"/>
            </a:pPr>
            <a:endParaRPr lang="en-US" dirty="0">
              <a:solidFill>
                <a:srgbClr val="333333"/>
              </a:solidFill>
              <a:latin typeface="q_serif"/>
            </a:endParaRPr>
          </a:p>
          <a:p>
            <a:pPr marL="342900" indent="-342900">
              <a:buFont typeface="Arial" panose="020B0604020202020204" pitchFamily="34" charset="0"/>
              <a:buChar char="•"/>
            </a:pPr>
            <a:r>
              <a:rPr lang="en-US" dirty="0">
                <a:solidFill>
                  <a:srgbClr val="333333"/>
                </a:solidFill>
                <a:latin typeface="q_serif"/>
              </a:rPr>
              <a:t>There can be multiple writers and </a:t>
            </a:r>
            <a:r>
              <a:rPr lang="en-US" dirty="0" err="1">
                <a:solidFill>
                  <a:srgbClr val="333333"/>
                </a:solidFill>
                <a:latin typeface="q_serif"/>
              </a:rPr>
              <a:t>redears</a:t>
            </a:r>
            <a:r>
              <a:rPr lang="en-US" dirty="0">
                <a:solidFill>
                  <a:srgbClr val="333333"/>
                </a:solidFill>
                <a:latin typeface="q_serif"/>
              </a:rPr>
              <a:t> on a channel: fain in-out pattern.</a:t>
            </a:r>
          </a:p>
          <a:p>
            <a:pPr marL="342900" indent="-342900">
              <a:buFont typeface="Arial" panose="020B0604020202020204" pitchFamily="34" charset="0"/>
              <a:buChar char="•"/>
            </a:pPr>
            <a:r>
              <a:rPr lang="en-US" dirty="0">
                <a:solidFill>
                  <a:srgbClr val="333333"/>
                </a:solidFill>
                <a:latin typeface="q_serif"/>
              </a:rPr>
              <a:t>Compare the difficulty of writing this type of code with the common synchronization methods</a:t>
            </a:r>
          </a:p>
        </p:txBody>
      </p:sp>
    </p:spTree>
    <p:extLst>
      <p:ext uri="{BB962C8B-B14F-4D97-AF65-F5344CB8AC3E}">
        <p14:creationId xmlns:p14="http://schemas.microsoft.com/office/powerpoint/2010/main" val="33168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6275" y="1219200"/>
            <a:ext cx="10111678" cy="369888"/>
          </a:xfrm>
          <a:prstGeom prst="rect">
            <a:avLst/>
          </a:prstGeom>
        </p:spPr>
        <p:txBody>
          <a:bodyPr wrap="square" rtlCol="0" anchor="t">
            <a:spAutoFit/>
          </a:bodyPr>
          <a:lstStyle/>
          <a:p>
            <a:pPr marL="285750" indent="-285750">
              <a:buFont typeface="Arial" panose="020B0604020202020204" pitchFamily="34" charset="0"/>
              <a:buChar char="•"/>
            </a:pPr>
            <a:r>
              <a:rPr lang="en-US" dirty="0">
                <a:solidFill>
                  <a:srgbClr val="333333"/>
                </a:solidFill>
                <a:latin typeface="q_serif"/>
              </a:rPr>
              <a:t>Go Channels model closely the semantics of </a:t>
            </a:r>
            <a:r>
              <a:rPr lang="en-US" dirty="0">
                <a:solidFill>
                  <a:srgbClr val="2B6DAD"/>
                </a:solidFill>
                <a:latin typeface="q_serif"/>
                <a:hlinkClick r:id="rId3"/>
              </a:rPr>
              <a:t>Communicating sequential processes</a:t>
            </a:r>
            <a:r>
              <a:rPr lang="en-US" dirty="0">
                <a:solidFill>
                  <a:srgbClr val="333333"/>
                </a:solidFill>
                <a:latin typeface="q_serif"/>
              </a:rPr>
              <a:t>(Hoare, 1978)</a:t>
            </a:r>
            <a:endParaRPr lang="en-US" dirty="0"/>
          </a:p>
        </p:txBody>
      </p:sp>
      <p:sp>
        <p:nvSpPr>
          <p:cNvPr id="6" name="TextBox 5"/>
          <p:cNvSpPr txBox="1"/>
          <p:nvPr/>
        </p:nvSpPr>
        <p:spPr>
          <a:xfrm>
            <a:off x="540968" y="477272"/>
            <a:ext cx="7020975" cy="400110"/>
          </a:xfrm>
          <a:prstGeom prst="rect">
            <a:avLst/>
          </a:prstGeom>
          <a:noFill/>
        </p:spPr>
        <p:txBody>
          <a:bodyPr wrap="square" rtlCol="0" anchor="t">
            <a:spAutoFit/>
          </a:bodyPr>
          <a:lstStyle/>
          <a:p>
            <a:r>
              <a:rPr lang="en-US" sz="2000" b="1" dirty="0"/>
              <a:t>e) Concurrency model in go</a:t>
            </a:r>
          </a:p>
        </p:txBody>
      </p:sp>
      <p:sp>
        <p:nvSpPr>
          <p:cNvPr id="7" name="TextBox 6"/>
          <p:cNvSpPr txBox="1"/>
          <p:nvPr/>
        </p:nvSpPr>
        <p:spPr>
          <a:xfrm>
            <a:off x="-28575" y="1593011"/>
            <a:ext cx="440211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0000"/>
                </a:solidFill>
              </a:rPr>
              <a:t>TODO</a:t>
            </a:r>
            <a:r>
              <a:rPr lang="en-US" dirty="0"/>
              <a:t>: describe the CSP model</a:t>
            </a:r>
          </a:p>
        </p:txBody>
      </p:sp>
      <p:sp>
        <p:nvSpPr>
          <p:cNvPr id="2" name="TextBox 1"/>
          <p:cNvSpPr txBox="1"/>
          <p:nvPr/>
        </p:nvSpPr>
        <p:spPr>
          <a:xfrm>
            <a:off x="676275" y="2552700"/>
            <a:ext cx="9974131" cy="2031325"/>
          </a:xfrm>
          <a:prstGeom prst="rect">
            <a:avLst/>
          </a:prstGeom>
        </p:spPr>
        <p:txBody>
          <a:bodyPr rtlCol="0">
            <a:spAutoFit/>
          </a:bodyPr>
          <a:lstStyle/>
          <a:p>
            <a:pPr marL="285750" indent="-285750">
              <a:buFont typeface="Arial" panose="020B0604020202020204" pitchFamily="34" charset="0"/>
              <a:buChar char="•"/>
            </a:pPr>
            <a:r>
              <a:rPr lang="en-US" dirty="0">
                <a:solidFill>
                  <a:srgbClr val="333333"/>
                </a:solidFill>
                <a:latin typeface="q_serif"/>
              </a:rPr>
              <a:t>Here is the slogan that Go follows: </a:t>
            </a:r>
            <a:r>
              <a:rPr lang="en-US" dirty="0">
                <a:latin typeface="q_serif"/>
              </a:rPr>
              <a:t> </a:t>
            </a:r>
            <a:br>
              <a:rPr lang="en-US" dirty="0">
                <a:latin typeface="q_serif"/>
              </a:rPr>
            </a:br>
            <a:r>
              <a:rPr lang="en-US" b="1" dirty="0">
                <a:latin typeface="q_serif"/>
              </a:rPr>
              <a:t>Do not communicate by sharing memory; instead, share memory by communicating.</a:t>
            </a:r>
          </a:p>
          <a:p>
            <a:pPr marL="285750" indent="-285750">
              <a:buFont typeface="Arial" panose="020B0604020202020204" pitchFamily="34" charset="0"/>
              <a:buChar char="•"/>
            </a:pPr>
            <a:endParaRPr lang="en-US" dirty="0">
              <a:latin typeface="q_serif"/>
            </a:endParaRPr>
          </a:p>
          <a:p>
            <a:pPr marL="285750" indent="-285750">
              <a:buFont typeface="Arial" panose="020B0604020202020204" pitchFamily="34" charset="0"/>
              <a:buChar char="•"/>
            </a:pPr>
            <a:r>
              <a:rPr lang="en-US" dirty="0">
                <a:solidFill>
                  <a:srgbClr val="333333"/>
                </a:solidFill>
                <a:latin typeface="q_serif"/>
              </a:rPr>
              <a:t>Go takes a better approach in which shared variables are passed in channels, and are not being modified by several threads (goroutines) leading to a more robust concurrent program.</a:t>
            </a:r>
          </a:p>
          <a:p>
            <a:pPr marL="285750" indent="-285750">
              <a:buFont typeface="Arial" panose="020B0604020202020204" pitchFamily="34" charset="0"/>
              <a:buChar char="•"/>
            </a:pPr>
            <a:endParaRPr lang="en-US" dirty="0">
              <a:solidFill>
                <a:srgbClr val="333333"/>
              </a:solidFill>
              <a:latin typeface="q_serif"/>
            </a:endParaRPr>
          </a:p>
          <a:p>
            <a:pPr marL="285750" indent="-285750">
              <a:buFont typeface="Arial" panose="020B0604020202020204" pitchFamily="34" charset="0"/>
              <a:buChar char="•"/>
            </a:pPr>
            <a:r>
              <a:rPr lang="en-US" dirty="0">
                <a:solidFill>
                  <a:srgbClr val="333333"/>
                </a:solidFill>
                <a:latin typeface="q_serif"/>
              </a:rPr>
              <a:t>Channels are first class variables, you can send them inside other channels</a:t>
            </a:r>
          </a:p>
        </p:txBody>
      </p:sp>
    </p:spTree>
    <p:extLst>
      <p:ext uri="{BB962C8B-B14F-4D97-AF65-F5344CB8AC3E}">
        <p14:creationId xmlns:p14="http://schemas.microsoft.com/office/powerpoint/2010/main" val="363432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0968" y="477272"/>
            <a:ext cx="7020975" cy="400110"/>
          </a:xfrm>
          <a:prstGeom prst="rect">
            <a:avLst/>
          </a:prstGeom>
          <a:noFill/>
        </p:spPr>
        <p:txBody>
          <a:bodyPr wrap="square" rtlCol="0">
            <a:spAutoFit/>
          </a:bodyPr>
          <a:lstStyle/>
          <a:p>
            <a:r>
              <a:rPr lang="en-US" sz="2000" b="1" dirty="0"/>
              <a:t>Example 1. Test the equivalence of two binary tree in parallel.</a:t>
            </a:r>
          </a:p>
        </p:txBody>
      </p:sp>
      <p:sp>
        <p:nvSpPr>
          <p:cNvPr id="5" name="TextBox 4"/>
          <p:cNvSpPr txBox="1"/>
          <p:nvPr/>
        </p:nvSpPr>
        <p:spPr>
          <a:xfrm>
            <a:off x="540967" y="1195729"/>
            <a:ext cx="7020975" cy="400110"/>
          </a:xfrm>
          <a:prstGeom prst="rect">
            <a:avLst/>
          </a:prstGeom>
          <a:noFill/>
        </p:spPr>
        <p:txBody>
          <a:bodyPr wrap="square" rtlCol="0">
            <a:spAutoFit/>
          </a:bodyPr>
          <a:lstStyle/>
          <a:p>
            <a:r>
              <a:rPr lang="en-US" sz="2000" b="1" dirty="0"/>
              <a:t>Example 2. Web crawling</a:t>
            </a:r>
          </a:p>
        </p:txBody>
      </p:sp>
      <p:sp>
        <p:nvSpPr>
          <p:cNvPr id="6" name="TextBox 5"/>
          <p:cNvSpPr txBox="1"/>
          <p:nvPr/>
        </p:nvSpPr>
        <p:spPr>
          <a:xfrm>
            <a:off x="540967" y="2075543"/>
            <a:ext cx="4277776" cy="369332"/>
          </a:xfrm>
          <a:prstGeom prst="rect">
            <a:avLst/>
          </a:prstGeom>
          <a:noFill/>
        </p:spPr>
        <p:txBody>
          <a:bodyPr wrap="square" rtlCol="0">
            <a:spAutoFit/>
          </a:bodyPr>
          <a:lstStyle/>
          <a:p>
            <a:r>
              <a:rPr lang="en-US" dirty="0"/>
              <a:t>( Check the txt files attached )</a:t>
            </a:r>
          </a:p>
        </p:txBody>
      </p:sp>
    </p:spTree>
    <p:extLst>
      <p:ext uri="{BB962C8B-B14F-4D97-AF65-F5344CB8AC3E}">
        <p14:creationId xmlns:p14="http://schemas.microsoft.com/office/powerpoint/2010/main" val="236990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8397" y="660514"/>
            <a:ext cx="4522703" cy="400110"/>
          </a:xfrm>
          <a:prstGeom prst="rect">
            <a:avLst/>
          </a:prstGeom>
          <a:noFill/>
        </p:spPr>
        <p:txBody>
          <a:bodyPr wrap="square" rtlCol="0">
            <a:spAutoFit/>
          </a:bodyPr>
          <a:lstStyle/>
          <a:p>
            <a:r>
              <a:rPr lang="en-US" sz="2000" b="1" dirty="0"/>
              <a:t>Example 3. Google search example</a:t>
            </a:r>
          </a:p>
        </p:txBody>
      </p:sp>
      <p:sp>
        <p:nvSpPr>
          <p:cNvPr id="5" name="Rectangle 4"/>
          <p:cNvSpPr/>
          <p:nvPr/>
        </p:nvSpPr>
        <p:spPr>
          <a:xfrm>
            <a:off x="468397" y="1516440"/>
            <a:ext cx="8953500" cy="2585323"/>
          </a:xfrm>
          <a:prstGeom prst="rect">
            <a:avLst/>
          </a:prstGeom>
        </p:spPr>
        <p:txBody>
          <a:bodyPr wrap="square">
            <a:spAutoFit/>
          </a:bodyPr>
          <a:lstStyle/>
          <a:p>
            <a:r>
              <a:rPr lang="en-US" b="1" dirty="0">
                <a:solidFill>
                  <a:srgbClr val="569CD6"/>
                </a:solidFill>
                <a:effectLst/>
                <a:latin typeface="Consolas" panose="020B0609020204030204" pitchFamily="49" charset="0"/>
              </a:rPr>
              <a:t>type</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Result</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string</a:t>
            </a:r>
            <a:endParaRPr lang="en-US" b="1" dirty="0">
              <a:solidFill>
                <a:srgbClr val="D4D4D4"/>
              </a:solidFill>
              <a:effectLst/>
              <a:latin typeface="Consolas" panose="020B0609020204030204" pitchFamily="49" charset="0"/>
            </a:endParaRPr>
          </a:p>
          <a:p>
            <a:r>
              <a:rPr lang="en-US" b="1" dirty="0">
                <a:solidFill>
                  <a:srgbClr val="569CD6"/>
                </a:solidFill>
                <a:effectLst/>
                <a:latin typeface="Consolas" panose="020B0609020204030204" pitchFamily="49" charset="0"/>
              </a:rPr>
              <a:t>type</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Search</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func</a:t>
            </a:r>
            <a:r>
              <a:rPr lang="en-US" b="1" dirty="0">
                <a:solidFill>
                  <a:srgbClr val="D4D4D4"/>
                </a:solidFill>
                <a:effectLst/>
                <a:latin typeface="Consolas" panose="020B0609020204030204" pitchFamily="49" charset="0"/>
              </a:rPr>
              <a:t>(query </a:t>
            </a:r>
            <a:r>
              <a:rPr lang="en-US" b="1" dirty="0">
                <a:solidFill>
                  <a:srgbClr val="569CD6"/>
                </a:solidFill>
                <a:effectLst/>
                <a:latin typeface="Consolas" panose="020B0609020204030204" pitchFamily="49" charset="0"/>
              </a:rPr>
              <a:t>string</a:t>
            </a:r>
            <a:r>
              <a:rPr lang="en-US" b="1" dirty="0">
                <a:solidFill>
                  <a:srgbClr val="D4D4D4"/>
                </a:solidFill>
                <a:effectLst/>
                <a:latin typeface="Consolas" panose="020B0609020204030204" pitchFamily="49" charset="0"/>
              </a:rPr>
              <a:t>) Result</a:t>
            </a:r>
          </a:p>
          <a:p>
            <a:br>
              <a:rPr lang="en-US" b="1"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func</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fakeSearch</a:t>
            </a:r>
            <a:r>
              <a:rPr lang="en-US" b="1" dirty="0">
                <a:solidFill>
                  <a:srgbClr val="D4D4D4"/>
                </a:solidFill>
                <a:effectLst/>
                <a:latin typeface="Consolas" panose="020B0609020204030204" pitchFamily="49" charset="0"/>
              </a:rPr>
              <a:t>(kind </a:t>
            </a:r>
            <a:r>
              <a:rPr lang="en-US" b="1" dirty="0">
                <a:solidFill>
                  <a:srgbClr val="569CD6"/>
                </a:solidFill>
                <a:effectLst/>
                <a:latin typeface="Consolas" panose="020B0609020204030204" pitchFamily="49" charset="0"/>
              </a:rPr>
              <a:t>string</a:t>
            </a:r>
            <a:r>
              <a:rPr lang="en-US" b="1" dirty="0">
                <a:solidFill>
                  <a:srgbClr val="D4D4D4"/>
                </a:solidFill>
                <a:effectLst/>
                <a:latin typeface="Consolas" panose="020B0609020204030204" pitchFamily="49" charset="0"/>
              </a:rPr>
              <a:t>) Search {</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func</a:t>
            </a:r>
            <a:r>
              <a:rPr lang="en-US" b="1" dirty="0">
                <a:solidFill>
                  <a:srgbClr val="D4D4D4"/>
                </a:solidFill>
                <a:effectLst/>
                <a:latin typeface="Consolas" panose="020B0609020204030204" pitchFamily="49" charset="0"/>
              </a:rPr>
              <a:t>(query </a:t>
            </a:r>
            <a:r>
              <a:rPr lang="en-US" b="1" dirty="0">
                <a:solidFill>
                  <a:srgbClr val="569CD6"/>
                </a:solidFill>
                <a:effectLst/>
                <a:latin typeface="Consolas" panose="020B0609020204030204" pitchFamily="49" charset="0"/>
              </a:rPr>
              <a:t>string</a:t>
            </a:r>
            <a:r>
              <a:rPr lang="en-US" b="1" dirty="0">
                <a:solidFill>
                  <a:srgbClr val="D4D4D4"/>
                </a:solidFill>
                <a:effectLst/>
                <a:latin typeface="Consolas" panose="020B0609020204030204" pitchFamily="49" charset="0"/>
              </a:rPr>
              <a:t>) Result {</a:t>
            </a:r>
          </a:p>
          <a:p>
            <a:r>
              <a:rPr lang="en-US" b="1" dirty="0">
                <a:solidFill>
                  <a:srgbClr val="D4D4D4"/>
                </a:solidFill>
                <a:effectLst/>
                <a:latin typeface="Consolas" panose="020B0609020204030204" pitchFamily="49" charset="0"/>
              </a:rPr>
              <a:t>        </a:t>
            </a:r>
            <a:r>
              <a:rPr lang="en-US" b="1" dirty="0" err="1">
                <a:solidFill>
                  <a:srgbClr val="D4D4D4"/>
                </a:solidFill>
                <a:effectLst/>
                <a:latin typeface="Consolas" panose="020B0609020204030204" pitchFamily="49" charset="0"/>
              </a:rPr>
              <a:t>time.</a:t>
            </a:r>
            <a:r>
              <a:rPr lang="en-US" b="1" dirty="0" err="1">
                <a:solidFill>
                  <a:srgbClr val="DCDCAA"/>
                </a:solidFill>
                <a:effectLst/>
                <a:latin typeface="Consolas" panose="020B0609020204030204" pitchFamily="49" charset="0"/>
              </a:rPr>
              <a:t>Sleep</a:t>
            </a:r>
            <a:r>
              <a:rPr lang="en-US" b="1" dirty="0">
                <a:solidFill>
                  <a:srgbClr val="D4D4D4"/>
                </a:solidFill>
                <a:effectLst/>
                <a:latin typeface="Consolas" panose="020B0609020204030204" pitchFamily="49" charset="0"/>
              </a:rPr>
              <a:t>(</a:t>
            </a:r>
            <a:r>
              <a:rPr lang="en-US" b="1" dirty="0" err="1">
                <a:solidFill>
                  <a:srgbClr val="D4D4D4"/>
                </a:solidFill>
                <a:effectLst/>
                <a:latin typeface="Consolas" panose="020B0609020204030204" pitchFamily="49" charset="0"/>
              </a:rPr>
              <a:t>time.</a:t>
            </a:r>
            <a:r>
              <a:rPr lang="en-US" b="1" dirty="0" err="1">
                <a:solidFill>
                  <a:srgbClr val="DCDCAA"/>
                </a:solidFill>
                <a:effectLst/>
                <a:latin typeface="Consolas" panose="020B0609020204030204" pitchFamily="49" charset="0"/>
              </a:rPr>
              <a:t>Duration</a:t>
            </a:r>
            <a:r>
              <a:rPr lang="en-US" b="1" dirty="0">
                <a:solidFill>
                  <a:srgbClr val="D4D4D4"/>
                </a:solidFill>
                <a:effectLst/>
                <a:latin typeface="Consolas" panose="020B0609020204030204" pitchFamily="49" charset="0"/>
              </a:rPr>
              <a:t>(</a:t>
            </a:r>
            <a:r>
              <a:rPr lang="en-US" b="1" dirty="0" err="1">
                <a:solidFill>
                  <a:srgbClr val="D4D4D4"/>
                </a:solidFill>
                <a:effectLst/>
                <a:latin typeface="Consolas" panose="020B0609020204030204" pitchFamily="49" charset="0"/>
              </a:rPr>
              <a:t>rand.</a:t>
            </a:r>
            <a:r>
              <a:rPr lang="en-US" b="1" dirty="0" err="1">
                <a:solidFill>
                  <a:srgbClr val="DCDCAA"/>
                </a:solidFill>
                <a:effectLst/>
                <a:latin typeface="Consolas" panose="020B0609020204030204" pitchFamily="49" charset="0"/>
              </a:rPr>
              <a:t>Intn</a:t>
            </a:r>
            <a:r>
              <a:rPr lang="en-US" b="1" dirty="0">
                <a:solidFill>
                  <a:srgbClr val="D4D4D4"/>
                </a:solidFill>
                <a:effectLst/>
                <a:latin typeface="Consolas" panose="020B0609020204030204" pitchFamily="49" charset="0"/>
              </a:rPr>
              <a:t>(</a:t>
            </a:r>
            <a:r>
              <a:rPr lang="en-US" b="1" dirty="0">
                <a:solidFill>
                  <a:srgbClr val="B5CEA8"/>
                </a:solidFill>
                <a:effectLst/>
                <a:latin typeface="Consolas" panose="020B0609020204030204" pitchFamily="49" charset="0"/>
              </a:rPr>
              <a:t>100</a:t>
            </a:r>
            <a:r>
              <a:rPr lang="en-US" b="1" dirty="0">
                <a:solidFill>
                  <a:srgbClr val="D4D4D4"/>
                </a:solidFill>
                <a:effectLst/>
                <a:latin typeface="Consolas" panose="020B0609020204030204" pitchFamily="49" charset="0"/>
              </a:rPr>
              <a:t>)) * </a:t>
            </a:r>
            <a:r>
              <a:rPr lang="en-US" b="1" dirty="0" err="1">
                <a:solidFill>
                  <a:srgbClr val="D4D4D4"/>
                </a:solidFill>
                <a:effectLst/>
                <a:latin typeface="Consolas" panose="020B0609020204030204" pitchFamily="49" charset="0"/>
              </a:rPr>
              <a:t>time.Millisecond</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Result</a:t>
            </a:r>
            <a:r>
              <a:rPr lang="en-US" b="1" dirty="0">
                <a:solidFill>
                  <a:srgbClr val="D4D4D4"/>
                </a:solidFill>
                <a:effectLst/>
                <a:latin typeface="Consolas" panose="020B0609020204030204" pitchFamily="49" charset="0"/>
              </a:rPr>
              <a:t>(</a:t>
            </a:r>
            <a:r>
              <a:rPr lang="en-US" b="1" dirty="0" err="1">
                <a:solidFill>
                  <a:srgbClr val="D4D4D4"/>
                </a:solidFill>
                <a:effectLst/>
                <a:latin typeface="Consolas" panose="020B0609020204030204" pitchFamily="49" charset="0"/>
              </a:rPr>
              <a:t>fmt.</a:t>
            </a:r>
            <a:r>
              <a:rPr lang="en-US" b="1" dirty="0" err="1">
                <a:solidFill>
                  <a:srgbClr val="DCDCAA"/>
                </a:solidFill>
                <a:effectLst/>
                <a:latin typeface="Consolas" panose="020B0609020204030204" pitchFamily="49" charset="0"/>
              </a:rPr>
              <a:t>Sprintf</a:t>
            </a:r>
            <a:r>
              <a:rPr lang="en-US" b="1" dirty="0">
                <a:solidFill>
                  <a:srgbClr val="D4D4D4"/>
                </a:solidFill>
                <a:effectLst/>
                <a:latin typeface="Consolas" panose="020B0609020204030204" pitchFamily="49" charset="0"/>
              </a:rPr>
              <a:t>(</a:t>
            </a:r>
            <a:r>
              <a:rPr lang="en-US" b="1" dirty="0">
                <a:solidFill>
                  <a:srgbClr val="CE9178"/>
                </a:solidFill>
                <a:effectLst/>
                <a:latin typeface="Consolas" panose="020B0609020204030204" pitchFamily="49" charset="0"/>
              </a:rPr>
              <a:t>"%s result for %q\n"</a:t>
            </a:r>
            <a:r>
              <a:rPr lang="en-US" b="1" dirty="0">
                <a:solidFill>
                  <a:srgbClr val="D4D4D4"/>
                </a:solidFill>
                <a:effectLst/>
                <a:latin typeface="Consolas" panose="020B0609020204030204" pitchFamily="49" charset="0"/>
              </a:rPr>
              <a:t>, kind, query))</a:t>
            </a:r>
          </a:p>
          <a:p>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a:t>
            </a:r>
          </a:p>
        </p:txBody>
      </p:sp>
      <p:sp>
        <p:nvSpPr>
          <p:cNvPr id="6" name="Rectangle 5"/>
          <p:cNvSpPr/>
          <p:nvPr/>
        </p:nvSpPr>
        <p:spPr>
          <a:xfrm>
            <a:off x="468397" y="4862036"/>
            <a:ext cx="6096000" cy="1477328"/>
          </a:xfrm>
          <a:prstGeom prst="rect">
            <a:avLst/>
          </a:prstGeom>
        </p:spPr>
        <p:txBody>
          <a:bodyPr>
            <a:spAutoFit/>
          </a:bodyPr>
          <a:lstStyle/>
          <a:p>
            <a:r>
              <a:rPr lang="en-US" b="1" dirty="0" err="1">
                <a:solidFill>
                  <a:srgbClr val="569CD6"/>
                </a:solidFill>
                <a:effectLst/>
                <a:latin typeface="Consolas" panose="020B0609020204030204" pitchFamily="49" charset="0"/>
              </a:rPr>
              <a:t>var</a:t>
            </a:r>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Web</a:t>
            </a:r>
            <a:r>
              <a:rPr lang="en-US" b="1" dirty="0">
                <a:solidFill>
                  <a:srgbClr val="D4D4D4"/>
                </a:solidFill>
                <a:effectLst/>
                <a:latin typeface="Consolas" panose="020B0609020204030204" pitchFamily="49" charset="0"/>
              </a:rPr>
              <a:t> = </a:t>
            </a:r>
            <a:r>
              <a:rPr lang="en-US" b="1" dirty="0" err="1">
                <a:solidFill>
                  <a:srgbClr val="DCDCAA"/>
                </a:solidFill>
                <a:effectLst/>
                <a:latin typeface="Consolas" panose="020B0609020204030204" pitchFamily="49" charset="0"/>
              </a:rPr>
              <a:t>fakeSearch</a:t>
            </a:r>
            <a:r>
              <a:rPr lang="en-US" b="1" dirty="0">
                <a:solidFill>
                  <a:srgbClr val="D4D4D4"/>
                </a:solidFill>
                <a:effectLst/>
                <a:latin typeface="Consolas" panose="020B0609020204030204" pitchFamily="49" charset="0"/>
              </a:rPr>
              <a:t>(</a:t>
            </a:r>
            <a:r>
              <a:rPr lang="en-US" b="1" dirty="0">
                <a:solidFill>
                  <a:srgbClr val="CE9178"/>
                </a:solidFill>
                <a:effectLst/>
                <a:latin typeface="Consolas" panose="020B0609020204030204" pitchFamily="49" charset="0"/>
              </a:rPr>
              <a:t>"web"</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Image</a:t>
            </a:r>
            <a:r>
              <a:rPr lang="en-US" b="1" dirty="0">
                <a:solidFill>
                  <a:srgbClr val="D4D4D4"/>
                </a:solidFill>
                <a:effectLst/>
                <a:latin typeface="Consolas" panose="020B0609020204030204" pitchFamily="49" charset="0"/>
              </a:rPr>
              <a:t> = </a:t>
            </a:r>
            <a:r>
              <a:rPr lang="en-US" b="1" dirty="0" err="1">
                <a:solidFill>
                  <a:srgbClr val="DCDCAA"/>
                </a:solidFill>
                <a:effectLst/>
                <a:latin typeface="Consolas" panose="020B0609020204030204" pitchFamily="49" charset="0"/>
              </a:rPr>
              <a:t>fakeSearch</a:t>
            </a:r>
            <a:r>
              <a:rPr lang="en-US" b="1" dirty="0">
                <a:solidFill>
                  <a:srgbClr val="D4D4D4"/>
                </a:solidFill>
                <a:effectLst/>
                <a:latin typeface="Consolas" panose="020B0609020204030204" pitchFamily="49" charset="0"/>
              </a:rPr>
              <a:t>(</a:t>
            </a:r>
            <a:r>
              <a:rPr lang="en-US" b="1" dirty="0">
                <a:solidFill>
                  <a:srgbClr val="CE9178"/>
                </a:solidFill>
                <a:effectLst/>
                <a:latin typeface="Consolas" panose="020B0609020204030204" pitchFamily="49" charset="0"/>
              </a:rPr>
              <a:t>"image"</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Video</a:t>
            </a:r>
            <a:r>
              <a:rPr lang="en-US" b="1" dirty="0">
                <a:solidFill>
                  <a:srgbClr val="D4D4D4"/>
                </a:solidFill>
                <a:effectLst/>
                <a:latin typeface="Consolas" panose="020B0609020204030204" pitchFamily="49" charset="0"/>
              </a:rPr>
              <a:t> = </a:t>
            </a:r>
            <a:r>
              <a:rPr lang="en-US" b="1" dirty="0" err="1">
                <a:solidFill>
                  <a:srgbClr val="DCDCAA"/>
                </a:solidFill>
                <a:effectLst/>
                <a:latin typeface="Consolas" panose="020B0609020204030204" pitchFamily="49" charset="0"/>
              </a:rPr>
              <a:t>fakeSearch</a:t>
            </a:r>
            <a:r>
              <a:rPr lang="en-US" b="1" dirty="0">
                <a:solidFill>
                  <a:srgbClr val="D4D4D4"/>
                </a:solidFill>
                <a:effectLst/>
                <a:latin typeface="Consolas" panose="020B0609020204030204" pitchFamily="49" charset="0"/>
              </a:rPr>
              <a:t>(</a:t>
            </a:r>
            <a:r>
              <a:rPr lang="en-US" b="1" dirty="0">
                <a:solidFill>
                  <a:srgbClr val="CE9178"/>
                </a:solidFill>
                <a:effectLst/>
                <a:latin typeface="Consolas" panose="020B0609020204030204" pitchFamily="49" charset="0"/>
              </a:rPr>
              <a:t>"video"</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a:t>
            </a:r>
          </a:p>
        </p:txBody>
      </p:sp>
      <p:cxnSp>
        <p:nvCxnSpPr>
          <p:cNvPr id="8" name="Straight Arrow Connector 7"/>
          <p:cNvCxnSpPr/>
          <p:nvPr/>
        </p:nvCxnSpPr>
        <p:spPr>
          <a:xfrm flipH="1" flipV="1">
            <a:off x="5499100" y="3873500"/>
            <a:ext cx="1485900" cy="98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499100" y="4862036"/>
            <a:ext cx="1485900" cy="73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26300" y="4367768"/>
            <a:ext cx="2552700" cy="2585323"/>
          </a:xfrm>
          <a:prstGeom prst="rect">
            <a:avLst/>
          </a:prstGeom>
          <a:noFill/>
        </p:spPr>
        <p:txBody>
          <a:bodyPr wrap="square" rtlCol="0">
            <a:spAutoFit/>
          </a:bodyPr>
          <a:lstStyle/>
          <a:p>
            <a:pPr marL="285750" indent="-285750">
              <a:buFontTx/>
              <a:buChar char="-"/>
            </a:pPr>
            <a:r>
              <a:rPr lang="en-US" dirty="0" err="1"/>
              <a:t>fakeSearch</a:t>
            </a:r>
            <a:r>
              <a:rPr lang="en-US" dirty="0"/>
              <a:t> function factory to simulate  a search (sleep)</a:t>
            </a:r>
          </a:p>
          <a:p>
            <a:pPr marL="285750" indent="-285750">
              <a:buFontTx/>
              <a:buChar char="-"/>
            </a:pPr>
            <a:r>
              <a:rPr lang="en-US" dirty="0"/>
              <a:t>Three search services: Web, Image, Video</a:t>
            </a:r>
          </a:p>
          <a:p>
            <a:pPr marL="285750" indent="-285750">
              <a:buFontTx/>
              <a:buChar char="-"/>
            </a:pPr>
            <a:endParaRPr lang="en-US" dirty="0"/>
          </a:p>
          <a:p>
            <a:pPr marL="285750" indent="-285750">
              <a:buFontTx/>
              <a:buChar char="-"/>
            </a:pPr>
            <a:r>
              <a:rPr lang="en-US" dirty="0"/>
              <a:t>Usage: </a:t>
            </a:r>
          </a:p>
          <a:p>
            <a:r>
              <a:rPr lang="en-US" dirty="0"/>
              <a:t>  result = Web(“query”)</a:t>
            </a:r>
          </a:p>
          <a:p>
            <a:pPr marL="285750" indent="-285750">
              <a:buFontTx/>
              <a:buChar char="-"/>
            </a:pPr>
            <a:endParaRPr lang="en-US" dirty="0"/>
          </a:p>
        </p:txBody>
      </p:sp>
    </p:spTree>
    <p:extLst>
      <p:ext uri="{BB962C8B-B14F-4D97-AF65-F5344CB8AC3E}">
        <p14:creationId xmlns:p14="http://schemas.microsoft.com/office/powerpoint/2010/main" val="2011914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7300" y="2006938"/>
            <a:ext cx="7226300" cy="1754326"/>
          </a:xfrm>
          <a:prstGeom prst="rect">
            <a:avLst/>
          </a:prstGeom>
        </p:spPr>
        <p:txBody>
          <a:bodyPr wrap="square">
            <a:spAutoFit/>
          </a:bodyPr>
          <a:lstStyle/>
          <a:p>
            <a:r>
              <a:rPr lang="en-US" b="1" dirty="0">
                <a:solidFill>
                  <a:srgbClr val="569CD6"/>
                </a:solidFill>
                <a:effectLst/>
                <a:latin typeface="Consolas" panose="020B0609020204030204" pitchFamily="49" charset="0"/>
              </a:rPr>
              <a:t>func</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Google_serial</a:t>
            </a:r>
            <a:r>
              <a:rPr lang="en-US" b="1" dirty="0">
                <a:solidFill>
                  <a:srgbClr val="D4D4D4"/>
                </a:solidFill>
                <a:effectLst/>
                <a:latin typeface="Consolas" panose="020B0609020204030204" pitchFamily="49" charset="0"/>
              </a:rPr>
              <a:t>(query </a:t>
            </a:r>
            <a:r>
              <a:rPr lang="en-US" b="1" dirty="0">
                <a:solidFill>
                  <a:srgbClr val="569CD6"/>
                </a:solidFill>
                <a:effectLst/>
                <a:latin typeface="Consolas" panose="020B0609020204030204" pitchFamily="49" charset="0"/>
              </a:rPr>
              <a:t>string</a:t>
            </a:r>
            <a:r>
              <a:rPr lang="en-US" b="1" dirty="0">
                <a:solidFill>
                  <a:srgbClr val="D4D4D4"/>
                </a:solidFill>
                <a:effectLst/>
                <a:latin typeface="Consolas" panose="020B0609020204030204" pitchFamily="49" charset="0"/>
              </a:rPr>
              <a:t>) (results []Result) {</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results</a:t>
            </a:r>
            <a:r>
              <a:rPr lang="en-US" b="1" dirty="0">
                <a:solidFill>
                  <a:srgbClr val="D4D4D4"/>
                </a:solidFill>
                <a:effectLst/>
                <a:latin typeface="Consolas" panose="020B0609020204030204" pitchFamily="49" charset="0"/>
              </a:rPr>
              <a:t> = </a:t>
            </a:r>
            <a:r>
              <a:rPr lang="en-US" b="1" dirty="0">
                <a:solidFill>
                  <a:srgbClr val="DCDCAA"/>
                </a:solidFill>
                <a:effectLst/>
                <a:latin typeface="Consolas" panose="020B0609020204030204" pitchFamily="49" charset="0"/>
              </a:rPr>
              <a:t>append</a:t>
            </a:r>
            <a:r>
              <a:rPr lang="en-US" b="1" dirty="0">
                <a:solidFill>
                  <a:srgbClr val="D4D4D4"/>
                </a:solidFill>
                <a:effectLst/>
                <a:latin typeface="Consolas" panose="020B0609020204030204" pitchFamily="49" charset="0"/>
              </a:rPr>
              <a:t>(results, </a:t>
            </a:r>
            <a:r>
              <a:rPr lang="en-US" b="1" dirty="0">
                <a:solidFill>
                  <a:srgbClr val="DCDCAA"/>
                </a:solidFill>
                <a:effectLst/>
                <a:latin typeface="Consolas" panose="020B0609020204030204" pitchFamily="49" charset="0"/>
              </a:rPr>
              <a:t>Web</a:t>
            </a:r>
            <a:r>
              <a:rPr lang="en-US" b="1" dirty="0">
                <a:solidFill>
                  <a:srgbClr val="D4D4D4"/>
                </a:solidFill>
                <a:effectLst/>
                <a:latin typeface="Consolas" panose="020B0609020204030204" pitchFamily="49" charset="0"/>
              </a:rPr>
              <a:t>(query))</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results</a:t>
            </a:r>
            <a:r>
              <a:rPr lang="en-US" b="1" dirty="0">
                <a:solidFill>
                  <a:srgbClr val="D4D4D4"/>
                </a:solidFill>
                <a:effectLst/>
                <a:latin typeface="Consolas" panose="020B0609020204030204" pitchFamily="49" charset="0"/>
              </a:rPr>
              <a:t> = </a:t>
            </a:r>
            <a:r>
              <a:rPr lang="en-US" b="1" dirty="0">
                <a:solidFill>
                  <a:srgbClr val="DCDCAA"/>
                </a:solidFill>
                <a:effectLst/>
                <a:latin typeface="Consolas" panose="020B0609020204030204" pitchFamily="49" charset="0"/>
              </a:rPr>
              <a:t>append</a:t>
            </a:r>
            <a:r>
              <a:rPr lang="en-US" b="1" dirty="0">
                <a:solidFill>
                  <a:srgbClr val="D4D4D4"/>
                </a:solidFill>
                <a:effectLst/>
                <a:latin typeface="Consolas" panose="020B0609020204030204" pitchFamily="49" charset="0"/>
              </a:rPr>
              <a:t>(results, </a:t>
            </a:r>
            <a:r>
              <a:rPr lang="en-US" b="1" dirty="0">
                <a:solidFill>
                  <a:srgbClr val="DCDCAA"/>
                </a:solidFill>
                <a:effectLst/>
                <a:latin typeface="Consolas" panose="020B0609020204030204" pitchFamily="49" charset="0"/>
              </a:rPr>
              <a:t>Image</a:t>
            </a:r>
            <a:r>
              <a:rPr lang="en-US" b="1" dirty="0">
                <a:solidFill>
                  <a:srgbClr val="D4D4D4"/>
                </a:solidFill>
                <a:effectLst/>
                <a:latin typeface="Consolas" panose="020B0609020204030204" pitchFamily="49" charset="0"/>
              </a:rPr>
              <a:t>(query))</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results</a:t>
            </a:r>
            <a:r>
              <a:rPr lang="en-US" b="1" dirty="0">
                <a:solidFill>
                  <a:srgbClr val="D4D4D4"/>
                </a:solidFill>
                <a:effectLst/>
                <a:latin typeface="Consolas" panose="020B0609020204030204" pitchFamily="49" charset="0"/>
              </a:rPr>
              <a:t> = </a:t>
            </a:r>
            <a:r>
              <a:rPr lang="en-US" b="1" dirty="0">
                <a:solidFill>
                  <a:srgbClr val="DCDCAA"/>
                </a:solidFill>
                <a:effectLst/>
                <a:latin typeface="Consolas" panose="020B0609020204030204" pitchFamily="49" charset="0"/>
              </a:rPr>
              <a:t>append</a:t>
            </a:r>
            <a:r>
              <a:rPr lang="en-US" b="1" dirty="0">
                <a:solidFill>
                  <a:srgbClr val="D4D4D4"/>
                </a:solidFill>
                <a:effectLst/>
                <a:latin typeface="Consolas" panose="020B0609020204030204" pitchFamily="49" charset="0"/>
              </a:rPr>
              <a:t>(results, </a:t>
            </a:r>
            <a:r>
              <a:rPr lang="en-US" b="1" dirty="0">
                <a:solidFill>
                  <a:srgbClr val="DCDCAA"/>
                </a:solidFill>
                <a:effectLst/>
                <a:latin typeface="Consolas" panose="020B0609020204030204" pitchFamily="49" charset="0"/>
              </a:rPr>
              <a:t>Video</a:t>
            </a:r>
            <a:r>
              <a:rPr lang="en-US" b="1" dirty="0">
                <a:solidFill>
                  <a:srgbClr val="D4D4D4"/>
                </a:solidFill>
                <a:effectLst/>
                <a:latin typeface="Consolas" panose="020B0609020204030204" pitchFamily="49" charset="0"/>
              </a:rPr>
              <a:t>(query))</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a:t>
            </a:r>
            <a:r>
              <a:rPr lang="en-US" b="1" dirty="0">
                <a:solidFill>
                  <a:srgbClr val="D4D4D4"/>
                </a:solidFill>
                <a:effectLst/>
                <a:latin typeface="Consolas" panose="020B0609020204030204" pitchFamily="49" charset="0"/>
              </a:rPr>
              <a:t> results</a:t>
            </a:r>
          </a:p>
          <a:p>
            <a:r>
              <a:rPr lang="en-US" b="1" dirty="0">
                <a:solidFill>
                  <a:srgbClr val="D4D4D4"/>
                </a:solidFill>
                <a:effectLst/>
                <a:latin typeface="Consolas" panose="020B0609020204030204" pitchFamily="49" charset="0"/>
              </a:rPr>
              <a:t>}</a:t>
            </a:r>
          </a:p>
        </p:txBody>
      </p:sp>
      <p:sp>
        <p:nvSpPr>
          <p:cNvPr id="5" name="TextBox 4"/>
          <p:cNvSpPr txBox="1"/>
          <p:nvPr/>
        </p:nvSpPr>
        <p:spPr>
          <a:xfrm>
            <a:off x="1155700" y="1181100"/>
            <a:ext cx="4165600" cy="369332"/>
          </a:xfrm>
          <a:prstGeom prst="rect">
            <a:avLst/>
          </a:prstGeom>
          <a:noFill/>
        </p:spPr>
        <p:txBody>
          <a:bodyPr wrap="square" rtlCol="0">
            <a:spAutoFit/>
          </a:bodyPr>
          <a:lstStyle/>
          <a:p>
            <a:r>
              <a:rPr lang="en-US" dirty="0"/>
              <a:t>First version: run search services serially.</a:t>
            </a:r>
          </a:p>
        </p:txBody>
      </p:sp>
    </p:spTree>
    <p:extLst>
      <p:ext uri="{BB962C8B-B14F-4D97-AF65-F5344CB8AC3E}">
        <p14:creationId xmlns:p14="http://schemas.microsoft.com/office/powerpoint/2010/main" val="117788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469241"/>
            <a:ext cx="7696200" cy="3693319"/>
          </a:xfrm>
          <a:prstGeom prst="rect">
            <a:avLst/>
          </a:prstGeom>
        </p:spPr>
        <p:txBody>
          <a:bodyPr wrap="square">
            <a:spAutoFit/>
          </a:bodyPr>
          <a:lstStyle/>
          <a:p>
            <a:r>
              <a:rPr lang="en-US" b="1" dirty="0">
                <a:solidFill>
                  <a:srgbClr val="569CD6"/>
                </a:solidFill>
                <a:effectLst/>
                <a:latin typeface="Consolas" panose="020B0609020204030204" pitchFamily="49" charset="0"/>
              </a:rPr>
              <a:t>func</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Google_parallel1</a:t>
            </a:r>
            <a:r>
              <a:rPr lang="en-US" b="1" dirty="0">
                <a:solidFill>
                  <a:srgbClr val="D4D4D4"/>
                </a:solidFill>
                <a:effectLst/>
                <a:latin typeface="Consolas" panose="020B0609020204030204" pitchFamily="49" charset="0"/>
              </a:rPr>
              <a:t>(query </a:t>
            </a:r>
            <a:r>
              <a:rPr lang="en-US" b="1" dirty="0">
                <a:solidFill>
                  <a:srgbClr val="569CD6"/>
                </a:solidFill>
                <a:effectLst/>
                <a:latin typeface="Consolas" panose="020B0609020204030204" pitchFamily="49" charset="0"/>
              </a:rPr>
              <a:t>string</a:t>
            </a:r>
            <a:r>
              <a:rPr lang="en-US" b="1" dirty="0">
                <a:solidFill>
                  <a:srgbClr val="D4D4D4"/>
                </a:solidFill>
                <a:effectLst/>
                <a:latin typeface="Consolas" panose="020B0609020204030204" pitchFamily="49" charset="0"/>
              </a:rPr>
              <a:t>) (results []Result) {</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c</a:t>
            </a:r>
            <a:r>
              <a:rPr lang="en-US" b="1" dirty="0">
                <a:solidFill>
                  <a:srgbClr val="D4D4D4"/>
                </a:solidFill>
                <a:effectLst/>
                <a:latin typeface="Consolas" panose="020B0609020204030204" pitchFamily="49" charset="0"/>
              </a:rPr>
              <a:t> := </a:t>
            </a:r>
            <a:r>
              <a:rPr lang="en-US" b="1" dirty="0">
                <a:solidFill>
                  <a:srgbClr val="DCDCAA"/>
                </a:solidFill>
                <a:effectLst/>
                <a:latin typeface="Consolas" panose="020B0609020204030204" pitchFamily="49" charset="0"/>
              </a:rPr>
              <a:t>make</a:t>
            </a:r>
            <a:r>
              <a:rPr lang="en-US" b="1" dirty="0">
                <a:solidFill>
                  <a:srgbClr val="D4D4D4"/>
                </a:solidFill>
                <a:effectLst/>
                <a:latin typeface="Consolas" panose="020B0609020204030204" pitchFamily="49" charset="0"/>
              </a:rPr>
              <a:t>(</a:t>
            </a:r>
            <a:r>
              <a:rPr lang="en-US" b="1" dirty="0" err="1">
                <a:solidFill>
                  <a:srgbClr val="569CD6"/>
                </a:solidFill>
                <a:effectLst/>
                <a:latin typeface="Consolas" panose="020B0609020204030204" pitchFamily="49" charset="0"/>
              </a:rPr>
              <a:t>chan</a:t>
            </a:r>
            <a:r>
              <a:rPr lang="en-US" b="1" dirty="0">
                <a:solidFill>
                  <a:srgbClr val="D4D4D4"/>
                </a:solidFill>
                <a:effectLst/>
                <a:latin typeface="Consolas" panose="020B0609020204030204" pitchFamily="49" charset="0"/>
              </a:rPr>
              <a:t> Result)</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go</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func</a:t>
            </a:r>
            <a:r>
              <a:rPr lang="en-US" b="1" dirty="0">
                <a:solidFill>
                  <a:srgbClr val="D4D4D4"/>
                </a:solidFill>
                <a:effectLst/>
                <a:latin typeface="Consolas" panose="020B0609020204030204" pitchFamily="49" charset="0"/>
              </a:rPr>
              <a:t>() { c &lt;- </a:t>
            </a:r>
            <a:r>
              <a:rPr lang="en-US" b="1" dirty="0">
                <a:solidFill>
                  <a:srgbClr val="DCDCAA"/>
                </a:solidFill>
                <a:effectLst/>
                <a:latin typeface="Consolas" panose="020B0609020204030204" pitchFamily="49" charset="0"/>
              </a:rPr>
              <a:t>Web</a:t>
            </a:r>
            <a:r>
              <a:rPr lang="en-US" b="1" dirty="0">
                <a:solidFill>
                  <a:srgbClr val="D4D4D4"/>
                </a:solidFill>
                <a:effectLst/>
                <a:latin typeface="Consolas" panose="020B0609020204030204" pitchFamily="49" charset="0"/>
              </a:rPr>
              <a:t>(query) }()</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go</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func</a:t>
            </a:r>
            <a:r>
              <a:rPr lang="en-US" b="1" dirty="0">
                <a:solidFill>
                  <a:srgbClr val="D4D4D4"/>
                </a:solidFill>
                <a:effectLst/>
                <a:latin typeface="Consolas" panose="020B0609020204030204" pitchFamily="49" charset="0"/>
              </a:rPr>
              <a:t>() { c &lt;- </a:t>
            </a:r>
            <a:r>
              <a:rPr lang="en-US" b="1" dirty="0">
                <a:solidFill>
                  <a:srgbClr val="DCDCAA"/>
                </a:solidFill>
                <a:effectLst/>
                <a:latin typeface="Consolas" panose="020B0609020204030204" pitchFamily="49" charset="0"/>
              </a:rPr>
              <a:t>Image</a:t>
            </a:r>
            <a:r>
              <a:rPr lang="en-US" b="1" dirty="0">
                <a:solidFill>
                  <a:srgbClr val="D4D4D4"/>
                </a:solidFill>
                <a:effectLst/>
                <a:latin typeface="Consolas" panose="020B0609020204030204" pitchFamily="49" charset="0"/>
              </a:rPr>
              <a:t>(query) }()</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go</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func</a:t>
            </a:r>
            <a:r>
              <a:rPr lang="en-US" b="1" dirty="0">
                <a:solidFill>
                  <a:srgbClr val="D4D4D4"/>
                </a:solidFill>
                <a:effectLst/>
                <a:latin typeface="Consolas" panose="020B0609020204030204" pitchFamily="49" charset="0"/>
              </a:rPr>
              <a:t>() { c &lt;- </a:t>
            </a:r>
            <a:r>
              <a:rPr lang="en-US" b="1" dirty="0">
                <a:solidFill>
                  <a:srgbClr val="DCDCAA"/>
                </a:solidFill>
                <a:effectLst/>
                <a:latin typeface="Consolas" panose="020B0609020204030204" pitchFamily="49" charset="0"/>
              </a:rPr>
              <a:t>Video</a:t>
            </a:r>
            <a:r>
              <a:rPr lang="en-US" b="1" dirty="0">
                <a:solidFill>
                  <a:srgbClr val="D4D4D4"/>
                </a:solidFill>
                <a:effectLst/>
                <a:latin typeface="Consolas" panose="020B0609020204030204" pitchFamily="49" charset="0"/>
              </a:rPr>
              <a:t>(query) }()</a:t>
            </a:r>
          </a:p>
          <a:p>
            <a:br>
              <a:rPr lang="en-US" b="1" dirty="0">
                <a:solidFill>
                  <a:srgbClr val="D4D4D4"/>
                </a:solidFill>
                <a:effectLst/>
                <a:latin typeface="Consolas" panose="020B0609020204030204" pitchFamily="49" charset="0"/>
              </a:rPr>
            </a:br>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for</a:t>
            </a: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 := </a:t>
            </a:r>
            <a:r>
              <a:rPr lang="en-US" b="1" dirty="0">
                <a:solidFill>
                  <a:srgbClr val="B5CEA8"/>
                </a:solidFill>
                <a:effectLst/>
                <a:latin typeface="Consolas" panose="020B0609020204030204" pitchFamily="49" charset="0"/>
              </a:rPr>
              <a:t>0</a:t>
            </a:r>
            <a:r>
              <a:rPr lang="en-US" b="1" dirty="0">
                <a:solidFill>
                  <a:srgbClr val="D4D4D4"/>
                </a:solidFill>
                <a:effectLst/>
                <a:latin typeface="Consolas" panose="020B0609020204030204" pitchFamily="49" charset="0"/>
              </a:rPr>
              <a:t>; </a:t>
            </a:r>
            <a:r>
              <a:rPr lang="en-US" b="1" dirty="0" err="1">
                <a:solidFill>
                  <a:srgbClr val="D4D4D4"/>
                </a:solidFill>
                <a:effectLst/>
                <a:latin typeface="Consolas" panose="020B0609020204030204" pitchFamily="49" charset="0"/>
              </a:rPr>
              <a:t>i</a:t>
            </a:r>
            <a:r>
              <a:rPr lang="en-US" b="1" dirty="0">
                <a:solidFill>
                  <a:srgbClr val="D4D4D4"/>
                </a:solidFill>
                <a:effectLst/>
                <a:latin typeface="Consolas" panose="020B0609020204030204" pitchFamily="49" charset="0"/>
              </a:rPr>
              <a:t> &lt; </a:t>
            </a:r>
            <a:r>
              <a:rPr lang="en-US" b="1" dirty="0">
                <a:solidFill>
                  <a:srgbClr val="B5CEA8"/>
                </a:solidFill>
                <a:effectLst/>
                <a:latin typeface="Consolas" panose="020B0609020204030204" pitchFamily="49" charset="0"/>
              </a:rPr>
              <a:t>3</a:t>
            </a:r>
            <a:r>
              <a:rPr lang="en-US" b="1" dirty="0">
                <a:solidFill>
                  <a:srgbClr val="D4D4D4"/>
                </a:solidFill>
                <a:effectLst/>
                <a:latin typeface="Consolas" panose="020B0609020204030204" pitchFamily="49" charset="0"/>
              </a:rPr>
              <a:t>; </a:t>
            </a:r>
            <a:r>
              <a:rPr lang="en-US" b="1" dirty="0" err="1">
                <a:solidFill>
                  <a:srgbClr val="D4D4D4"/>
                </a:solidFill>
                <a:effectLst/>
                <a:latin typeface="Consolas" panose="020B0609020204030204" pitchFamily="49" charset="0"/>
              </a:rPr>
              <a:t>i</a:t>
            </a:r>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result</a:t>
            </a:r>
            <a:r>
              <a:rPr lang="en-US" b="1" dirty="0">
                <a:solidFill>
                  <a:srgbClr val="D4D4D4"/>
                </a:solidFill>
                <a:effectLst/>
                <a:latin typeface="Consolas" panose="020B0609020204030204" pitchFamily="49" charset="0"/>
              </a:rPr>
              <a:t> := &lt;-c</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results</a:t>
            </a:r>
            <a:r>
              <a:rPr lang="en-US" b="1" dirty="0">
                <a:solidFill>
                  <a:srgbClr val="D4D4D4"/>
                </a:solidFill>
                <a:effectLst/>
                <a:latin typeface="Consolas" panose="020B0609020204030204" pitchFamily="49" charset="0"/>
              </a:rPr>
              <a:t> = </a:t>
            </a:r>
            <a:r>
              <a:rPr lang="en-US" b="1" dirty="0">
                <a:solidFill>
                  <a:srgbClr val="DCDCAA"/>
                </a:solidFill>
                <a:effectLst/>
                <a:latin typeface="Consolas" panose="020B0609020204030204" pitchFamily="49" charset="0"/>
              </a:rPr>
              <a:t>append</a:t>
            </a:r>
            <a:r>
              <a:rPr lang="en-US" b="1" dirty="0">
                <a:solidFill>
                  <a:srgbClr val="D4D4D4"/>
                </a:solidFill>
                <a:effectLst/>
                <a:latin typeface="Consolas" panose="020B0609020204030204" pitchFamily="49" charset="0"/>
              </a:rPr>
              <a:t>(results, result)</a:t>
            </a:r>
          </a:p>
          <a:p>
            <a:r>
              <a:rPr lang="en-US" b="1" dirty="0">
                <a:solidFill>
                  <a:srgbClr val="D4D4D4"/>
                </a:solidFill>
                <a:effectLst/>
                <a:latin typeface="Consolas" panose="020B0609020204030204" pitchFamily="49" charset="0"/>
              </a:rPr>
              <a:t>    }</a:t>
            </a:r>
          </a:p>
          <a:p>
            <a:br>
              <a:rPr lang="en-US" b="1" dirty="0">
                <a:solidFill>
                  <a:srgbClr val="D4D4D4"/>
                </a:solidFill>
                <a:effectLst/>
                <a:latin typeface="Consolas" panose="020B0609020204030204" pitchFamily="49" charset="0"/>
              </a:rPr>
            </a:br>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a:t>
            </a:r>
            <a:r>
              <a:rPr lang="en-US" b="1" dirty="0">
                <a:solidFill>
                  <a:srgbClr val="D4D4D4"/>
                </a:solidFill>
                <a:effectLst/>
                <a:latin typeface="Consolas" panose="020B0609020204030204" pitchFamily="49" charset="0"/>
              </a:rPr>
              <a:t> results</a:t>
            </a:r>
          </a:p>
          <a:p>
            <a:r>
              <a:rPr lang="en-US" b="1" dirty="0">
                <a:solidFill>
                  <a:srgbClr val="D4D4D4"/>
                </a:solidFill>
                <a:effectLst/>
                <a:latin typeface="Consolas" panose="020B0609020204030204" pitchFamily="49" charset="0"/>
              </a:rPr>
              <a:t>}</a:t>
            </a:r>
          </a:p>
        </p:txBody>
      </p:sp>
      <p:cxnSp>
        <p:nvCxnSpPr>
          <p:cNvPr id="6" name="Straight Arrow Connector 5"/>
          <p:cNvCxnSpPr/>
          <p:nvPr/>
        </p:nvCxnSpPr>
        <p:spPr>
          <a:xfrm flipH="1" flipV="1">
            <a:off x="6184900" y="2438400"/>
            <a:ext cx="2273300"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184900" y="2540000"/>
            <a:ext cx="2273300" cy="105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89700" y="3594100"/>
            <a:ext cx="3416300" cy="2031325"/>
          </a:xfrm>
          <a:prstGeom prst="rect">
            <a:avLst/>
          </a:prstGeom>
          <a:noFill/>
        </p:spPr>
        <p:txBody>
          <a:bodyPr wrap="square" rtlCol="0">
            <a:spAutoFit/>
          </a:bodyPr>
          <a:lstStyle/>
          <a:p>
            <a:pPr marL="285750" indent="-285750">
              <a:buFontTx/>
              <a:buChar char="-"/>
            </a:pPr>
            <a:r>
              <a:rPr lang="en-US" dirty="0"/>
              <a:t>Now each query runs in parallel.</a:t>
            </a:r>
          </a:p>
          <a:p>
            <a:pPr marL="285750" indent="-285750">
              <a:buFontTx/>
              <a:buChar char="-"/>
            </a:pPr>
            <a:r>
              <a:rPr lang="en-US" dirty="0"/>
              <a:t>The last “for” statement waits for all three to finish.</a:t>
            </a:r>
          </a:p>
          <a:p>
            <a:pPr marL="285750" indent="-285750">
              <a:buFontTx/>
              <a:buChar char="-"/>
            </a:pPr>
            <a:r>
              <a:rPr lang="en-US" dirty="0"/>
              <a:t>Results will arrive in a random order.</a:t>
            </a:r>
          </a:p>
          <a:p>
            <a:pPr marL="285750" indent="-285750">
              <a:buFontTx/>
              <a:buChar char="-"/>
            </a:pPr>
            <a:endParaRPr lang="en-US" dirty="0"/>
          </a:p>
        </p:txBody>
      </p:sp>
    </p:spTree>
    <p:extLst>
      <p:ext uri="{BB962C8B-B14F-4D97-AF65-F5344CB8AC3E}">
        <p14:creationId xmlns:p14="http://schemas.microsoft.com/office/powerpoint/2010/main" val="2234656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5000" y="903387"/>
            <a:ext cx="8166100" cy="5078313"/>
          </a:xfrm>
          <a:prstGeom prst="rect">
            <a:avLst/>
          </a:prstGeom>
        </p:spPr>
        <p:txBody>
          <a:bodyPr wrap="square">
            <a:spAutoFit/>
          </a:bodyPr>
          <a:lstStyle/>
          <a:p>
            <a:r>
              <a:rPr lang="en-US" b="1" dirty="0">
                <a:solidFill>
                  <a:srgbClr val="569CD6"/>
                </a:solidFill>
                <a:effectLst/>
                <a:latin typeface="Consolas" panose="020B0609020204030204" pitchFamily="49" charset="0"/>
              </a:rPr>
              <a:t>func</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Google_parallel2</a:t>
            </a:r>
            <a:r>
              <a:rPr lang="en-US" b="1" dirty="0">
                <a:solidFill>
                  <a:srgbClr val="D4D4D4"/>
                </a:solidFill>
                <a:effectLst/>
                <a:latin typeface="Consolas" panose="020B0609020204030204" pitchFamily="49" charset="0"/>
              </a:rPr>
              <a:t>(query </a:t>
            </a:r>
            <a:r>
              <a:rPr lang="en-US" b="1" dirty="0">
                <a:solidFill>
                  <a:srgbClr val="569CD6"/>
                </a:solidFill>
                <a:effectLst/>
                <a:latin typeface="Consolas" panose="020B0609020204030204" pitchFamily="49" charset="0"/>
              </a:rPr>
              <a:t>string</a:t>
            </a:r>
            <a:r>
              <a:rPr lang="en-US" b="1" dirty="0">
                <a:solidFill>
                  <a:srgbClr val="D4D4D4"/>
                </a:solidFill>
                <a:effectLst/>
                <a:latin typeface="Consolas" panose="020B0609020204030204" pitchFamily="49" charset="0"/>
              </a:rPr>
              <a:t>) (results []Result) {</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c</a:t>
            </a:r>
            <a:r>
              <a:rPr lang="en-US" b="1" dirty="0">
                <a:solidFill>
                  <a:srgbClr val="D4D4D4"/>
                </a:solidFill>
                <a:effectLst/>
                <a:latin typeface="Consolas" panose="020B0609020204030204" pitchFamily="49" charset="0"/>
              </a:rPr>
              <a:t> := </a:t>
            </a:r>
            <a:r>
              <a:rPr lang="en-US" b="1" dirty="0">
                <a:solidFill>
                  <a:srgbClr val="DCDCAA"/>
                </a:solidFill>
                <a:effectLst/>
                <a:latin typeface="Consolas" panose="020B0609020204030204" pitchFamily="49" charset="0"/>
              </a:rPr>
              <a:t>make</a:t>
            </a:r>
            <a:r>
              <a:rPr lang="en-US" b="1" dirty="0">
                <a:solidFill>
                  <a:srgbClr val="D4D4D4"/>
                </a:solidFill>
                <a:effectLst/>
                <a:latin typeface="Consolas" panose="020B0609020204030204" pitchFamily="49" charset="0"/>
              </a:rPr>
              <a:t>(</a:t>
            </a:r>
            <a:r>
              <a:rPr lang="en-US" b="1" dirty="0" err="1">
                <a:solidFill>
                  <a:srgbClr val="569CD6"/>
                </a:solidFill>
                <a:effectLst/>
                <a:latin typeface="Consolas" panose="020B0609020204030204" pitchFamily="49" charset="0"/>
              </a:rPr>
              <a:t>chan</a:t>
            </a:r>
            <a:r>
              <a:rPr lang="en-US" b="1" dirty="0">
                <a:solidFill>
                  <a:srgbClr val="D4D4D4"/>
                </a:solidFill>
                <a:effectLst/>
                <a:latin typeface="Consolas" panose="020B0609020204030204" pitchFamily="49" charset="0"/>
              </a:rPr>
              <a:t> Result)</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go</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func</a:t>
            </a:r>
            <a:r>
              <a:rPr lang="en-US" b="1" dirty="0">
                <a:solidFill>
                  <a:srgbClr val="D4D4D4"/>
                </a:solidFill>
                <a:effectLst/>
                <a:latin typeface="Consolas" panose="020B0609020204030204" pitchFamily="49" charset="0"/>
              </a:rPr>
              <a:t>() { c &lt;- </a:t>
            </a:r>
            <a:r>
              <a:rPr lang="en-US" b="1" dirty="0">
                <a:solidFill>
                  <a:srgbClr val="DCDCAA"/>
                </a:solidFill>
                <a:effectLst/>
                <a:latin typeface="Consolas" panose="020B0609020204030204" pitchFamily="49" charset="0"/>
              </a:rPr>
              <a:t>Web</a:t>
            </a:r>
            <a:r>
              <a:rPr lang="en-US" b="1" dirty="0">
                <a:solidFill>
                  <a:srgbClr val="D4D4D4"/>
                </a:solidFill>
                <a:effectLst/>
                <a:latin typeface="Consolas" panose="020B0609020204030204" pitchFamily="49" charset="0"/>
              </a:rPr>
              <a:t>(query) }()</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go</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func</a:t>
            </a:r>
            <a:r>
              <a:rPr lang="en-US" b="1" dirty="0">
                <a:solidFill>
                  <a:srgbClr val="D4D4D4"/>
                </a:solidFill>
                <a:effectLst/>
                <a:latin typeface="Consolas" panose="020B0609020204030204" pitchFamily="49" charset="0"/>
              </a:rPr>
              <a:t>() { c &lt;- </a:t>
            </a:r>
            <a:r>
              <a:rPr lang="en-US" b="1" dirty="0">
                <a:solidFill>
                  <a:srgbClr val="DCDCAA"/>
                </a:solidFill>
                <a:effectLst/>
                <a:latin typeface="Consolas" panose="020B0609020204030204" pitchFamily="49" charset="0"/>
              </a:rPr>
              <a:t>Image</a:t>
            </a:r>
            <a:r>
              <a:rPr lang="en-US" b="1" dirty="0">
                <a:solidFill>
                  <a:srgbClr val="D4D4D4"/>
                </a:solidFill>
                <a:effectLst/>
                <a:latin typeface="Consolas" panose="020B0609020204030204" pitchFamily="49" charset="0"/>
              </a:rPr>
              <a:t>(query) }()</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go</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func</a:t>
            </a:r>
            <a:r>
              <a:rPr lang="en-US" b="1" dirty="0">
                <a:solidFill>
                  <a:srgbClr val="D4D4D4"/>
                </a:solidFill>
                <a:effectLst/>
                <a:latin typeface="Consolas" panose="020B0609020204030204" pitchFamily="49" charset="0"/>
              </a:rPr>
              <a:t>() { c &lt;- </a:t>
            </a:r>
            <a:r>
              <a:rPr lang="en-US" b="1" dirty="0">
                <a:solidFill>
                  <a:srgbClr val="DCDCAA"/>
                </a:solidFill>
                <a:effectLst/>
                <a:latin typeface="Consolas" panose="020B0609020204030204" pitchFamily="49" charset="0"/>
              </a:rPr>
              <a:t>Video</a:t>
            </a:r>
            <a:r>
              <a:rPr lang="en-US" b="1" dirty="0">
                <a:solidFill>
                  <a:srgbClr val="D4D4D4"/>
                </a:solidFill>
                <a:effectLst/>
                <a:latin typeface="Consolas" panose="020B0609020204030204" pitchFamily="49" charset="0"/>
              </a:rPr>
              <a:t>(query) }()</a:t>
            </a:r>
          </a:p>
          <a:p>
            <a:br>
              <a:rPr lang="en-US" b="1" dirty="0">
                <a:solidFill>
                  <a:srgbClr val="D4D4D4"/>
                </a:solidFill>
                <a:effectLst/>
                <a:latin typeface="Consolas" panose="020B0609020204030204" pitchFamily="49" charset="0"/>
              </a:rPr>
            </a:b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timeout</a:t>
            </a:r>
            <a:r>
              <a:rPr lang="en-US" b="1" dirty="0">
                <a:solidFill>
                  <a:srgbClr val="D4D4D4"/>
                </a:solidFill>
                <a:effectLst/>
                <a:latin typeface="Consolas" panose="020B0609020204030204" pitchFamily="49" charset="0"/>
              </a:rPr>
              <a:t> := </a:t>
            </a:r>
            <a:r>
              <a:rPr lang="en-US" b="1" dirty="0" err="1">
                <a:solidFill>
                  <a:srgbClr val="D4D4D4"/>
                </a:solidFill>
                <a:effectLst/>
                <a:latin typeface="Consolas" panose="020B0609020204030204" pitchFamily="49" charset="0"/>
              </a:rPr>
              <a:t>time.</a:t>
            </a:r>
            <a:r>
              <a:rPr lang="en-US" b="1" dirty="0" err="1">
                <a:solidFill>
                  <a:srgbClr val="DCDCAA"/>
                </a:solidFill>
                <a:effectLst/>
                <a:latin typeface="Consolas" panose="020B0609020204030204" pitchFamily="49" charset="0"/>
              </a:rPr>
              <a:t>After</a:t>
            </a:r>
            <a:r>
              <a:rPr lang="en-US" b="1" dirty="0">
                <a:solidFill>
                  <a:srgbClr val="D4D4D4"/>
                </a:solidFill>
                <a:effectLst/>
                <a:latin typeface="Consolas" panose="020B0609020204030204" pitchFamily="49" charset="0"/>
              </a:rPr>
              <a:t>(</a:t>
            </a:r>
            <a:r>
              <a:rPr lang="en-US" b="1" dirty="0">
                <a:solidFill>
                  <a:srgbClr val="B5CEA8"/>
                </a:solidFill>
                <a:effectLst/>
                <a:latin typeface="Consolas" panose="020B0609020204030204" pitchFamily="49" charset="0"/>
              </a:rPr>
              <a:t>50</a:t>
            </a:r>
            <a:r>
              <a:rPr lang="en-US" b="1" dirty="0">
                <a:solidFill>
                  <a:srgbClr val="D4D4D4"/>
                </a:solidFill>
                <a:effectLst/>
                <a:latin typeface="Consolas" panose="020B0609020204030204" pitchFamily="49" charset="0"/>
              </a:rPr>
              <a:t> * </a:t>
            </a:r>
            <a:r>
              <a:rPr lang="en-US" b="1" dirty="0" err="1">
                <a:solidFill>
                  <a:srgbClr val="D4D4D4"/>
                </a:solidFill>
                <a:effectLst/>
                <a:latin typeface="Consolas" panose="020B0609020204030204" pitchFamily="49" charset="0"/>
              </a:rPr>
              <a:t>time.Millisecond</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for</a:t>
            </a: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 := </a:t>
            </a:r>
            <a:r>
              <a:rPr lang="en-US" b="1" dirty="0">
                <a:solidFill>
                  <a:srgbClr val="B5CEA8"/>
                </a:solidFill>
                <a:effectLst/>
                <a:latin typeface="Consolas" panose="020B0609020204030204" pitchFamily="49" charset="0"/>
              </a:rPr>
              <a:t>0</a:t>
            </a:r>
            <a:r>
              <a:rPr lang="en-US" b="1" dirty="0">
                <a:solidFill>
                  <a:srgbClr val="D4D4D4"/>
                </a:solidFill>
                <a:effectLst/>
                <a:latin typeface="Consolas" panose="020B0609020204030204" pitchFamily="49" charset="0"/>
              </a:rPr>
              <a:t>; </a:t>
            </a:r>
            <a:r>
              <a:rPr lang="en-US" b="1" dirty="0" err="1">
                <a:solidFill>
                  <a:srgbClr val="D4D4D4"/>
                </a:solidFill>
                <a:effectLst/>
                <a:latin typeface="Consolas" panose="020B0609020204030204" pitchFamily="49" charset="0"/>
              </a:rPr>
              <a:t>i</a:t>
            </a:r>
            <a:r>
              <a:rPr lang="en-US" b="1" dirty="0">
                <a:solidFill>
                  <a:srgbClr val="D4D4D4"/>
                </a:solidFill>
                <a:effectLst/>
                <a:latin typeface="Consolas" panose="020B0609020204030204" pitchFamily="49" charset="0"/>
              </a:rPr>
              <a:t> &lt; </a:t>
            </a:r>
            <a:r>
              <a:rPr lang="en-US" b="1" dirty="0">
                <a:solidFill>
                  <a:srgbClr val="B5CEA8"/>
                </a:solidFill>
                <a:effectLst/>
                <a:latin typeface="Consolas" panose="020B0609020204030204" pitchFamily="49" charset="0"/>
              </a:rPr>
              <a:t>3</a:t>
            </a:r>
            <a:r>
              <a:rPr lang="en-US" b="1" dirty="0">
                <a:solidFill>
                  <a:srgbClr val="D4D4D4"/>
                </a:solidFill>
                <a:effectLst/>
                <a:latin typeface="Consolas" panose="020B0609020204030204" pitchFamily="49" charset="0"/>
              </a:rPr>
              <a:t>; </a:t>
            </a:r>
            <a:r>
              <a:rPr lang="en-US" b="1" dirty="0" err="1">
                <a:solidFill>
                  <a:srgbClr val="D4D4D4"/>
                </a:solidFill>
                <a:effectLst/>
                <a:latin typeface="Consolas" panose="020B0609020204030204" pitchFamily="49" charset="0"/>
              </a:rPr>
              <a:t>i</a:t>
            </a:r>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select</a:t>
            </a:r>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case</a:t>
            </a:r>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res</a:t>
            </a:r>
            <a:r>
              <a:rPr lang="en-US" b="1" dirty="0">
                <a:solidFill>
                  <a:srgbClr val="D4D4D4"/>
                </a:solidFill>
                <a:effectLst/>
                <a:latin typeface="Consolas" panose="020B0609020204030204" pitchFamily="49" charset="0"/>
              </a:rPr>
              <a:t> := &lt;-c:</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results</a:t>
            </a:r>
            <a:r>
              <a:rPr lang="en-US" b="1" dirty="0">
                <a:solidFill>
                  <a:srgbClr val="D4D4D4"/>
                </a:solidFill>
                <a:effectLst/>
                <a:latin typeface="Consolas" panose="020B0609020204030204" pitchFamily="49" charset="0"/>
              </a:rPr>
              <a:t> = </a:t>
            </a:r>
            <a:r>
              <a:rPr lang="en-US" b="1" dirty="0">
                <a:solidFill>
                  <a:srgbClr val="DCDCAA"/>
                </a:solidFill>
                <a:effectLst/>
                <a:latin typeface="Consolas" panose="020B0609020204030204" pitchFamily="49" charset="0"/>
              </a:rPr>
              <a:t>append</a:t>
            </a:r>
            <a:r>
              <a:rPr lang="en-US" b="1" dirty="0">
                <a:solidFill>
                  <a:srgbClr val="D4D4D4"/>
                </a:solidFill>
                <a:effectLst/>
                <a:latin typeface="Consolas" panose="020B0609020204030204" pitchFamily="49" charset="0"/>
              </a:rPr>
              <a:t>(results, res)</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case</a:t>
            </a:r>
            <a:r>
              <a:rPr lang="en-US" b="1" dirty="0">
                <a:solidFill>
                  <a:srgbClr val="D4D4D4"/>
                </a:solidFill>
                <a:effectLst/>
                <a:latin typeface="Consolas" panose="020B0609020204030204" pitchFamily="49" charset="0"/>
              </a:rPr>
              <a:t> &lt;-timeout:</a:t>
            </a:r>
          </a:p>
          <a:p>
            <a:r>
              <a:rPr lang="en-US" b="1" dirty="0">
                <a:solidFill>
                  <a:srgbClr val="D4D4D4"/>
                </a:solidFill>
                <a:effectLst/>
                <a:latin typeface="Consolas" panose="020B0609020204030204" pitchFamily="49" charset="0"/>
              </a:rPr>
              <a:t>            </a:t>
            </a:r>
            <a:r>
              <a:rPr lang="en-US" b="1" dirty="0" err="1">
                <a:solidFill>
                  <a:srgbClr val="D4D4D4"/>
                </a:solidFill>
                <a:effectLst/>
                <a:latin typeface="Consolas" panose="020B0609020204030204" pitchFamily="49" charset="0"/>
              </a:rPr>
              <a:t>fmt.</a:t>
            </a:r>
            <a:r>
              <a:rPr lang="en-US" b="1" dirty="0" err="1">
                <a:solidFill>
                  <a:srgbClr val="DCDCAA"/>
                </a:solidFill>
                <a:effectLst/>
                <a:latin typeface="Consolas" panose="020B0609020204030204" pitchFamily="49" charset="0"/>
              </a:rPr>
              <a:t>Println</a:t>
            </a:r>
            <a:r>
              <a:rPr lang="en-US" b="1" dirty="0">
                <a:solidFill>
                  <a:srgbClr val="D4D4D4"/>
                </a:solidFill>
                <a:effectLst/>
                <a:latin typeface="Consolas" panose="020B0609020204030204" pitchFamily="49" charset="0"/>
              </a:rPr>
              <a:t>(</a:t>
            </a:r>
            <a:r>
              <a:rPr lang="en-US" b="1" dirty="0">
                <a:solidFill>
                  <a:srgbClr val="CE9178"/>
                </a:solidFill>
                <a:effectLst/>
                <a:latin typeface="Consolas" panose="020B0609020204030204" pitchFamily="49" charset="0"/>
              </a:rPr>
              <a:t>"timed out"</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 </a:t>
            </a:r>
            <a:endParaRPr lang="en-US" b="1" dirty="0">
              <a:solidFill>
                <a:srgbClr val="D4D4D4"/>
              </a:solidFill>
              <a:effectLst/>
              <a:latin typeface="Consolas" panose="020B0609020204030204" pitchFamily="49" charset="0"/>
            </a:endParaRPr>
          </a:p>
          <a:p>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    }</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 </a:t>
            </a:r>
            <a:endParaRPr lang="en-US" b="1" dirty="0">
              <a:solidFill>
                <a:srgbClr val="D4D4D4"/>
              </a:solidFill>
              <a:effectLst/>
              <a:latin typeface="Consolas" panose="020B0609020204030204" pitchFamily="49" charset="0"/>
            </a:endParaRPr>
          </a:p>
          <a:p>
            <a:r>
              <a:rPr lang="en-US" b="1" dirty="0">
                <a:solidFill>
                  <a:srgbClr val="D4D4D4"/>
                </a:solidFill>
                <a:effectLst/>
                <a:latin typeface="Consolas" panose="020B0609020204030204" pitchFamily="49" charset="0"/>
              </a:rPr>
              <a:t>}</a:t>
            </a:r>
          </a:p>
        </p:txBody>
      </p:sp>
      <p:cxnSp>
        <p:nvCxnSpPr>
          <p:cNvPr id="6" name="Straight Arrow Connector 5"/>
          <p:cNvCxnSpPr/>
          <p:nvPr/>
        </p:nvCxnSpPr>
        <p:spPr>
          <a:xfrm flipH="1">
            <a:off x="6985000" y="2527300"/>
            <a:ext cx="123190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85000" y="2565400"/>
            <a:ext cx="2590800" cy="923330"/>
          </a:xfrm>
          <a:prstGeom prst="rect">
            <a:avLst/>
          </a:prstGeom>
          <a:noFill/>
        </p:spPr>
        <p:txBody>
          <a:bodyPr wrap="square" rtlCol="0">
            <a:spAutoFit/>
          </a:bodyPr>
          <a:lstStyle/>
          <a:p>
            <a:r>
              <a:rPr lang="en-US" dirty="0"/>
              <a:t>Timeout is a channel that writes something after the specified time</a:t>
            </a:r>
          </a:p>
        </p:txBody>
      </p:sp>
      <p:cxnSp>
        <p:nvCxnSpPr>
          <p:cNvPr id="8" name="Straight Arrow Connector 7"/>
          <p:cNvCxnSpPr/>
          <p:nvPr/>
        </p:nvCxnSpPr>
        <p:spPr>
          <a:xfrm flipH="1" flipV="1">
            <a:off x="5956300" y="4189313"/>
            <a:ext cx="1854200" cy="14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38584" y="4349065"/>
            <a:ext cx="3956631" cy="1477328"/>
          </a:xfrm>
          <a:prstGeom prst="rect">
            <a:avLst/>
          </a:prstGeom>
          <a:noFill/>
        </p:spPr>
        <p:txBody>
          <a:bodyPr wrap="square" rtlCol="0">
            <a:spAutoFit/>
          </a:bodyPr>
          <a:lstStyle/>
          <a:p>
            <a:r>
              <a:rPr lang="en-US" dirty="0"/>
              <a:t>Select statement selects a case depending on the first available channel. </a:t>
            </a:r>
          </a:p>
          <a:p>
            <a:endParaRPr lang="en-US" dirty="0"/>
          </a:p>
          <a:p>
            <a:r>
              <a:rPr lang="en-US" dirty="0"/>
              <a:t>When timeout is ready function returns</a:t>
            </a:r>
          </a:p>
        </p:txBody>
      </p:sp>
      <p:sp>
        <p:nvSpPr>
          <p:cNvPr id="13" name="TextBox 12"/>
          <p:cNvSpPr txBox="1"/>
          <p:nvPr/>
        </p:nvSpPr>
        <p:spPr>
          <a:xfrm>
            <a:off x="635000" y="5981700"/>
            <a:ext cx="5321300" cy="646331"/>
          </a:xfrm>
          <a:prstGeom prst="rect">
            <a:avLst/>
          </a:prstGeom>
          <a:noFill/>
        </p:spPr>
        <p:txBody>
          <a:bodyPr wrap="square" rtlCol="0">
            <a:spAutoFit/>
          </a:bodyPr>
          <a:lstStyle/>
          <a:p>
            <a:r>
              <a:rPr lang="en-US" dirty="0"/>
              <a:t>Note: return automatically returns the output variables (i.e. “results” array.</a:t>
            </a:r>
          </a:p>
        </p:txBody>
      </p:sp>
      <p:sp>
        <p:nvSpPr>
          <p:cNvPr id="15" name="TextBox 14"/>
          <p:cNvSpPr txBox="1"/>
          <p:nvPr/>
        </p:nvSpPr>
        <p:spPr>
          <a:xfrm>
            <a:off x="635000" y="254000"/>
            <a:ext cx="4254500" cy="369332"/>
          </a:xfrm>
          <a:prstGeom prst="rect">
            <a:avLst/>
          </a:prstGeom>
          <a:noFill/>
        </p:spPr>
        <p:txBody>
          <a:bodyPr wrap="square" rtlCol="0">
            <a:spAutoFit/>
          </a:bodyPr>
          <a:lstStyle/>
          <a:p>
            <a:r>
              <a:rPr lang="en-US" b="1" dirty="0"/>
              <a:t>Don’t wait for slow servers</a:t>
            </a:r>
          </a:p>
        </p:txBody>
      </p:sp>
    </p:spTree>
    <p:extLst>
      <p:ext uri="{BB962C8B-B14F-4D97-AF65-F5344CB8AC3E}">
        <p14:creationId xmlns:p14="http://schemas.microsoft.com/office/powerpoint/2010/main" val="371698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0" y="2340045"/>
            <a:ext cx="9867900" cy="4247317"/>
          </a:xfrm>
          <a:prstGeom prst="rect">
            <a:avLst/>
          </a:prstGeom>
        </p:spPr>
        <p:txBody>
          <a:bodyPr wrap="square">
            <a:spAutoFit/>
          </a:bodyPr>
          <a:lstStyle/>
          <a:p>
            <a:r>
              <a:rPr lang="en-US" b="1" dirty="0">
                <a:solidFill>
                  <a:srgbClr val="569CD6"/>
                </a:solidFill>
                <a:effectLst/>
                <a:latin typeface="Consolas" panose="020B0609020204030204" pitchFamily="49" charset="0"/>
              </a:rPr>
              <a:t>func</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FindFirst</a:t>
            </a:r>
            <a:r>
              <a:rPr lang="en-US" b="1" dirty="0">
                <a:solidFill>
                  <a:srgbClr val="D4D4D4"/>
                </a:solidFill>
                <a:effectLst/>
                <a:latin typeface="Consolas" panose="020B0609020204030204" pitchFamily="49" charset="0"/>
              </a:rPr>
              <a:t>(query </a:t>
            </a:r>
            <a:r>
              <a:rPr lang="en-US" b="1" dirty="0">
                <a:solidFill>
                  <a:srgbClr val="569CD6"/>
                </a:solidFill>
                <a:effectLst/>
                <a:latin typeface="Consolas" panose="020B0609020204030204" pitchFamily="49" charset="0"/>
              </a:rPr>
              <a:t>string</a:t>
            </a:r>
            <a:r>
              <a:rPr lang="en-US" b="1" dirty="0">
                <a:solidFill>
                  <a:srgbClr val="D4D4D4"/>
                </a:solidFill>
                <a:effectLst/>
                <a:latin typeface="Consolas" panose="020B0609020204030204" pitchFamily="49" charset="0"/>
              </a:rPr>
              <a:t>, replicas ...Search) Result {</a:t>
            </a:r>
          </a:p>
          <a:p>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c</a:t>
            </a:r>
            <a:r>
              <a:rPr lang="en-US" b="1" dirty="0">
                <a:solidFill>
                  <a:srgbClr val="D4D4D4"/>
                </a:solidFill>
                <a:effectLst/>
                <a:latin typeface="Consolas" panose="020B0609020204030204" pitchFamily="49" charset="0"/>
              </a:rPr>
              <a:t> := </a:t>
            </a:r>
            <a:r>
              <a:rPr lang="en-US" b="1" dirty="0">
                <a:solidFill>
                  <a:srgbClr val="DCDCAA"/>
                </a:solidFill>
                <a:effectLst/>
                <a:latin typeface="Consolas" panose="020B0609020204030204" pitchFamily="49" charset="0"/>
              </a:rPr>
              <a:t>make</a:t>
            </a:r>
            <a:r>
              <a:rPr lang="en-US" b="1" dirty="0">
                <a:solidFill>
                  <a:srgbClr val="D4D4D4"/>
                </a:solidFill>
                <a:effectLst/>
                <a:latin typeface="Consolas" panose="020B0609020204030204" pitchFamily="49" charset="0"/>
              </a:rPr>
              <a:t>(</a:t>
            </a:r>
            <a:r>
              <a:rPr lang="en-US" b="1" dirty="0" err="1">
                <a:solidFill>
                  <a:srgbClr val="569CD6"/>
                </a:solidFill>
                <a:effectLst/>
                <a:latin typeface="Consolas" panose="020B0609020204030204" pitchFamily="49" charset="0"/>
              </a:rPr>
              <a:t>chan</a:t>
            </a:r>
            <a:r>
              <a:rPr lang="en-US" b="1" dirty="0">
                <a:solidFill>
                  <a:srgbClr val="D4D4D4"/>
                </a:solidFill>
                <a:effectLst/>
                <a:latin typeface="Consolas" panose="020B0609020204030204" pitchFamily="49" charset="0"/>
              </a:rPr>
              <a:t> Result)</a:t>
            </a:r>
          </a:p>
          <a:p>
            <a:br>
              <a:rPr lang="en-US" b="1" dirty="0">
                <a:solidFill>
                  <a:srgbClr val="D4D4D4"/>
                </a:solidFill>
                <a:effectLst/>
                <a:latin typeface="Consolas" panose="020B0609020204030204" pitchFamily="49" charset="0"/>
              </a:rPr>
            </a:br>
            <a:r>
              <a:rPr lang="en-US" b="1" dirty="0">
                <a:solidFill>
                  <a:srgbClr val="D4D4D4"/>
                </a:solidFill>
                <a:effectLst/>
                <a:latin typeface="Consolas" panose="020B0609020204030204" pitchFamily="49" charset="0"/>
              </a:rPr>
              <a:t>    </a:t>
            </a:r>
            <a:r>
              <a:rPr lang="en-US" b="1" dirty="0">
                <a:solidFill>
                  <a:srgbClr val="608B4E"/>
                </a:solidFill>
                <a:effectLst/>
                <a:latin typeface="Consolas" panose="020B0609020204030204" pitchFamily="49" charset="0"/>
              </a:rPr>
              <a:t>// Lambda function that write the output value from replica</a:t>
            </a:r>
            <a:endParaRPr lang="en-US" b="1" dirty="0">
              <a:solidFill>
                <a:srgbClr val="D4D4D4"/>
              </a:solidFill>
              <a:effectLst/>
              <a:latin typeface="Consolas" panose="020B0609020204030204" pitchFamily="49" charset="0"/>
            </a:endParaRPr>
          </a:p>
          <a:p>
            <a:r>
              <a:rPr lang="en-US" b="1" dirty="0">
                <a:solidFill>
                  <a:srgbClr val="D4D4D4"/>
                </a:solidFill>
                <a:effectLst/>
                <a:latin typeface="Consolas" panose="020B0609020204030204" pitchFamily="49" charset="0"/>
              </a:rPr>
              <a:t>    </a:t>
            </a:r>
            <a:r>
              <a:rPr lang="en-US" b="1" dirty="0">
                <a:solidFill>
                  <a:srgbClr val="608B4E"/>
                </a:solidFill>
                <a:effectLst/>
                <a:latin typeface="Consolas" panose="020B0609020204030204" pitchFamily="49" charset="0"/>
              </a:rPr>
              <a:t>// to the channel</a:t>
            </a:r>
            <a:endParaRPr lang="en-US" b="1" dirty="0">
              <a:solidFill>
                <a:srgbClr val="D4D4D4"/>
              </a:solidFill>
              <a:effectLst/>
              <a:latin typeface="Consolas" panose="020B0609020204030204" pitchFamily="49" charset="0"/>
            </a:endParaRPr>
          </a:p>
          <a:p>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searchReplica</a:t>
            </a:r>
            <a:r>
              <a:rPr lang="en-US" b="1" dirty="0">
                <a:solidFill>
                  <a:srgbClr val="D4D4D4"/>
                </a:solidFill>
                <a:effectLst/>
                <a:latin typeface="Consolas" panose="020B0609020204030204" pitchFamily="49" charset="0"/>
              </a:rPr>
              <a:t> := </a:t>
            </a:r>
            <a:r>
              <a:rPr lang="en-US" b="1" dirty="0">
                <a:solidFill>
                  <a:srgbClr val="569CD6"/>
                </a:solidFill>
                <a:effectLst/>
                <a:latin typeface="Consolas" panose="020B0609020204030204" pitchFamily="49" charset="0"/>
              </a:rPr>
              <a:t>func</a:t>
            </a:r>
            <a:r>
              <a:rPr lang="en-US" b="1" dirty="0">
                <a:solidFill>
                  <a:srgbClr val="D4D4D4"/>
                </a:solidFill>
                <a:effectLst/>
                <a:latin typeface="Consolas" panose="020B0609020204030204" pitchFamily="49" charset="0"/>
              </a:rPr>
              <a:t>(</a:t>
            </a:r>
            <a:r>
              <a:rPr lang="en-US" b="1" dirty="0" err="1">
                <a:solidFill>
                  <a:srgbClr val="D4D4D4"/>
                </a:solidFill>
                <a:effectLst/>
                <a:latin typeface="Consolas" panose="020B0609020204030204" pitchFamily="49" charset="0"/>
              </a:rPr>
              <a:t>i</a:t>
            </a:r>
            <a:r>
              <a:rPr lang="en-US" b="1" dirty="0">
                <a:solidFill>
                  <a:srgbClr val="D4D4D4"/>
                </a:solidFill>
                <a:effectLst/>
                <a:latin typeface="Consolas" panose="020B0609020204030204" pitchFamily="49" charset="0"/>
              </a:rPr>
              <a:t> </a:t>
            </a:r>
            <a:r>
              <a:rPr lang="en-US" b="1" dirty="0" err="1">
                <a:solidFill>
                  <a:srgbClr val="569CD6"/>
                </a:solidFill>
                <a:effectLst/>
                <a:latin typeface="Consolas" panose="020B0609020204030204" pitchFamily="49" charset="0"/>
              </a:rPr>
              <a:t>int</a:t>
            </a:r>
            <a:r>
              <a:rPr lang="en-US" b="1" dirty="0">
                <a:solidFill>
                  <a:srgbClr val="D4D4D4"/>
                </a:solidFill>
                <a:effectLst/>
                <a:latin typeface="Consolas" panose="020B0609020204030204" pitchFamily="49" charset="0"/>
              </a:rPr>
              <a:t>) { c &lt;- replicas[</a:t>
            </a:r>
            <a:r>
              <a:rPr lang="en-US" b="1" dirty="0" err="1">
                <a:solidFill>
                  <a:srgbClr val="D4D4D4"/>
                </a:solidFill>
                <a:effectLst/>
                <a:latin typeface="Consolas" panose="020B0609020204030204" pitchFamily="49" charset="0"/>
              </a:rPr>
              <a:t>i</a:t>
            </a:r>
            <a:r>
              <a:rPr lang="en-US" b="1" dirty="0">
                <a:solidFill>
                  <a:srgbClr val="D4D4D4"/>
                </a:solidFill>
                <a:effectLst/>
                <a:latin typeface="Consolas" panose="020B0609020204030204" pitchFamily="49" charset="0"/>
              </a:rPr>
              <a:t>](query) }</a:t>
            </a:r>
          </a:p>
          <a:p>
            <a:br>
              <a:rPr lang="en-US" b="1" dirty="0">
                <a:solidFill>
                  <a:srgbClr val="D4D4D4"/>
                </a:solidFill>
                <a:effectLst/>
                <a:latin typeface="Consolas" panose="020B0609020204030204" pitchFamily="49" charset="0"/>
              </a:rPr>
            </a:br>
            <a:r>
              <a:rPr lang="en-US" b="1" dirty="0">
                <a:solidFill>
                  <a:srgbClr val="D4D4D4"/>
                </a:solidFill>
                <a:effectLst/>
                <a:latin typeface="Consolas" panose="020B0609020204030204" pitchFamily="49" charset="0"/>
              </a:rPr>
              <a:t>    </a:t>
            </a:r>
            <a:r>
              <a:rPr lang="en-US" b="1" dirty="0">
                <a:solidFill>
                  <a:srgbClr val="608B4E"/>
                </a:solidFill>
                <a:effectLst/>
                <a:latin typeface="Consolas" panose="020B0609020204030204" pitchFamily="49" charset="0"/>
              </a:rPr>
              <a:t>// Execute a search for each replica in parallel</a:t>
            </a:r>
            <a:endParaRPr lang="en-US" b="1" dirty="0">
              <a:solidFill>
                <a:srgbClr val="D4D4D4"/>
              </a:solidFill>
              <a:effectLst/>
              <a:latin typeface="Consolas" panose="020B0609020204030204" pitchFamily="49" charset="0"/>
            </a:endParaRP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for</a:t>
            </a:r>
            <a:r>
              <a:rPr lang="en-US" b="1" dirty="0">
                <a:solidFill>
                  <a:srgbClr val="D4D4D4"/>
                </a:solidFill>
                <a:effectLst/>
                <a:latin typeface="Consolas" panose="020B0609020204030204" pitchFamily="49" charset="0"/>
              </a:rPr>
              <a:t> </a:t>
            </a:r>
            <a:r>
              <a:rPr lang="en-US" b="1" dirty="0" err="1">
                <a:solidFill>
                  <a:srgbClr val="9CDCFE"/>
                </a:solidFill>
                <a:effectLst/>
                <a:latin typeface="Consolas" panose="020B0609020204030204" pitchFamily="49" charset="0"/>
              </a:rPr>
              <a:t>i</a:t>
            </a:r>
            <a:r>
              <a:rPr lang="en-US" b="1" dirty="0">
                <a:solidFill>
                  <a:srgbClr val="D4D4D4"/>
                </a:solidFill>
                <a:effectLst/>
                <a:latin typeface="Consolas" panose="020B0609020204030204" pitchFamily="49" charset="0"/>
              </a:rPr>
              <a:t> := </a:t>
            </a:r>
            <a:r>
              <a:rPr lang="en-US" b="1" dirty="0">
                <a:solidFill>
                  <a:srgbClr val="C586C0"/>
                </a:solidFill>
                <a:effectLst/>
                <a:latin typeface="Consolas" panose="020B0609020204030204" pitchFamily="49" charset="0"/>
              </a:rPr>
              <a:t>range</a:t>
            </a:r>
            <a:r>
              <a:rPr lang="en-US" b="1" dirty="0">
                <a:solidFill>
                  <a:srgbClr val="D4D4D4"/>
                </a:solidFill>
                <a:effectLst/>
                <a:latin typeface="Consolas" panose="020B0609020204030204" pitchFamily="49" charset="0"/>
              </a:rPr>
              <a:t> replicas {</a:t>
            </a: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go</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searchReplica</a:t>
            </a:r>
            <a:r>
              <a:rPr lang="en-US" b="1" dirty="0">
                <a:solidFill>
                  <a:srgbClr val="D4D4D4"/>
                </a:solidFill>
                <a:effectLst/>
                <a:latin typeface="Consolas" panose="020B0609020204030204" pitchFamily="49" charset="0"/>
              </a:rPr>
              <a:t>(</a:t>
            </a:r>
            <a:r>
              <a:rPr lang="en-US" b="1" dirty="0" err="1">
                <a:solidFill>
                  <a:srgbClr val="D4D4D4"/>
                </a:solidFill>
                <a:effectLst/>
                <a:latin typeface="Consolas" panose="020B0609020204030204" pitchFamily="49" charset="0"/>
              </a:rPr>
              <a:t>i</a:t>
            </a:r>
            <a:r>
              <a:rPr lang="en-US" b="1" dirty="0">
                <a:solidFill>
                  <a:srgbClr val="D4D4D4"/>
                </a:solidFill>
                <a:effectLst/>
                <a:latin typeface="Consolas" panose="020B0609020204030204" pitchFamily="49" charset="0"/>
              </a:rPr>
              <a:t>)</a:t>
            </a:r>
          </a:p>
          <a:p>
            <a:r>
              <a:rPr lang="en-US" b="1" dirty="0">
                <a:solidFill>
                  <a:srgbClr val="D4D4D4"/>
                </a:solidFill>
                <a:effectLst/>
                <a:latin typeface="Consolas" panose="020B0609020204030204" pitchFamily="49" charset="0"/>
              </a:rPr>
              <a:t>    }</a:t>
            </a:r>
          </a:p>
          <a:p>
            <a:br>
              <a:rPr lang="en-US" b="1" dirty="0">
                <a:solidFill>
                  <a:srgbClr val="D4D4D4"/>
                </a:solidFill>
                <a:effectLst/>
                <a:latin typeface="Consolas" panose="020B0609020204030204" pitchFamily="49" charset="0"/>
              </a:rPr>
            </a:br>
            <a:r>
              <a:rPr lang="en-US" b="1" dirty="0">
                <a:solidFill>
                  <a:srgbClr val="D4D4D4"/>
                </a:solidFill>
                <a:effectLst/>
                <a:latin typeface="Consolas" panose="020B0609020204030204" pitchFamily="49" charset="0"/>
              </a:rPr>
              <a:t>    </a:t>
            </a:r>
            <a:r>
              <a:rPr lang="en-US" b="1" dirty="0">
                <a:solidFill>
                  <a:srgbClr val="608B4E"/>
                </a:solidFill>
                <a:effectLst/>
                <a:latin typeface="Consolas" panose="020B0609020204030204" pitchFamily="49" charset="0"/>
              </a:rPr>
              <a:t>// Note: The next statement waits until first replica outputs a result</a:t>
            </a:r>
            <a:endParaRPr lang="en-US" b="1" dirty="0">
              <a:solidFill>
                <a:srgbClr val="D4D4D4"/>
              </a:solidFill>
              <a:effectLst/>
              <a:latin typeface="Consolas" panose="020B0609020204030204" pitchFamily="49" charset="0"/>
            </a:endParaRPr>
          </a:p>
          <a:p>
            <a:r>
              <a:rPr lang="en-US" b="1" dirty="0">
                <a:solidFill>
                  <a:srgbClr val="D4D4D4"/>
                </a:solidFill>
                <a:effectLst/>
                <a:latin typeface="Consolas" panose="020B0609020204030204" pitchFamily="49" charset="0"/>
              </a:rPr>
              <a:t>    </a:t>
            </a:r>
            <a:r>
              <a:rPr lang="en-US" b="1" dirty="0">
                <a:solidFill>
                  <a:srgbClr val="C586C0"/>
                </a:solidFill>
                <a:effectLst/>
                <a:latin typeface="Consolas" panose="020B0609020204030204" pitchFamily="49" charset="0"/>
              </a:rPr>
              <a:t>return</a:t>
            </a:r>
            <a:r>
              <a:rPr lang="en-US" b="1" dirty="0">
                <a:solidFill>
                  <a:srgbClr val="D4D4D4"/>
                </a:solidFill>
                <a:effectLst/>
                <a:latin typeface="Consolas" panose="020B0609020204030204" pitchFamily="49" charset="0"/>
              </a:rPr>
              <a:t> &lt;-c</a:t>
            </a:r>
          </a:p>
          <a:p>
            <a:r>
              <a:rPr lang="en-US" b="1" dirty="0">
                <a:solidFill>
                  <a:srgbClr val="D4D4D4"/>
                </a:solidFill>
                <a:effectLst/>
                <a:latin typeface="Consolas" panose="020B0609020204030204" pitchFamily="49" charset="0"/>
              </a:rPr>
              <a:t>}</a:t>
            </a:r>
          </a:p>
        </p:txBody>
      </p:sp>
      <p:sp>
        <p:nvSpPr>
          <p:cNvPr id="5" name="Rectangle 4"/>
          <p:cNvSpPr/>
          <p:nvPr/>
        </p:nvSpPr>
        <p:spPr>
          <a:xfrm>
            <a:off x="254000" y="504062"/>
            <a:ext cx="7848600" cy="1200329"/>
          </a:xfrm>
          <a:prstGeom prst="rect">
            <a:avLst/>
          </a:prstGeom>
        </p:spPr>
        <p:txBody>
          <a:bodyPr wrap="square">
            <a:spAutoFit/>
          </a:bodyPr>
          <a:lstStyle/>
          <a:p>
            <a:r>
              <a:rPr lang="en-US" b="0" dirty="0">
                <a:solidFill>
                  <a:srgbClr val="9CDCFE"/>
                </a:solidFill>
                <a:effectLst/>
                <a:latin typeface="Consolas" panose="020B0609020204030204" pitchFamily="49" charset="0"/>
              </a:rPr>
              <a:t>Web1</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fakeSearch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"webserver1"</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Web2</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fakeSearch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"webserver2"</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Web3</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fakeSearch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"webserver3"</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FindFirst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golang</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Web1, Web2, Web3)</a:t>
            </a:r>
          </a:p>
        </p:txBody>
      </p:sp>
      <p:cxnSp>
        <p:nvCxnSpPr>
          <p:cNvPr id="7" name="Straight Arrow Connector 6"/>
          <p:cNvCxnSpPr/>
          <p:nvPr/>
        </p:nvCxnSpPr>
        <p:spPr>
          <a:xfrm flipH="1">
            <a:off x="5187950" y="711200"/>
            <a:ext cx="1530350" cy="3207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86600" y="388034"/>
            <a:ext cx="5105400" cy="1477328"/>
          </a:xfrm>
          <a:prstGeom prst="rect">
            <a:avLst/>
          </a:prstGeom>
          <a:noFill/>
        </p:spPr>
        <p:txBody>
          <a:bodyPr wrap="square" rtlCol="0">
            <a:spAutoFit/>
          </a:bodyPr>
          <a:lstStyle/>
          <a:p>
            <a:r>
              <a:rPr lang="en-US" dirty="0"/>
              <a:t>Replication for faster execution: create multiple search servers and take the result from the first one returning.</a:t>
            </a:r>
          </a:p>
          <a:p>
            <a:endParaRPr lang="en-US" dirty="0"/>
          </a:p>
          <a:p>
            <a:r>
              <a:rPr lang="en-US" dirty="0"/>
              <a:t>This  reduces the timeout chance.</a:t>
            </a:r>
          </a:p>
        </p:txBody>
      </p:sp>
    </p:spTree>
    <p:extLst>
      <p:ext uri="{BB962C8B-B14F-4D97-AF65-F5344CB8AC3E}">
        <p14:creationId xmlns:p14="http://schemas.microsoft.com/office/powerpoint/2010/main" val="3333636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76352" y="3028324"/>
            <a:ext cx="553673" cy="54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P0</a:t>
            </a:r>
          </a:p>
        </p:txBody>
      </p:sp>
      <p:sp>
        <p:nvSpPr>
          <p:cNvPr id="7" name="Oval 6"/>
          <p:cNvSpPr/>
          <p:nvPr/>
        </p:nvSpPr>
        <p:spPr>
          <a:xfrm>
            <a:off x="1317317" y="3028323"/>
            <a:ext cx="553673" cy="54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258282" y="3028322"/>
            <a:ext cx="553673" cy="54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798749" y="3028322"/>
            <a:ext cx="553673" cy="5452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6" idx="6"/>
            <a:endCxn id="7" idx="2"/>
          </p:cNvCxnSpPr>
          <p:nvPr/>
        </p:nvCxnSpPr>
        <p:spPr>
          <a:xfrm flipV="1">
            <a:off x="930025" y="3300966"/>
            <a:ext cx="3872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6"/>
            <a:endCxn id="8" idx="2"/>
          </p:cNvCxnSpPr>
          <p:nvPr/>
        </p:nvCxnSpPr>
        <p:spPr>
          <a:xfrm flipV="1">
            <a:off x="1870990" y="3300965"/>
            <a:ext cx="3872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p:cNvCxnSpPr>
          <p:nvPr/>
        </p:nvCxnSpPr>
        <p:spPr>
          <a:xfrm flipV="1">
            <a:off x="2811955" y="3300964"/>
            <a:ext cx="3830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2"/>
          </p:cNvCxnSpPr>
          <p:nvPr/>
        </p:nvCxnSpPr>
        <p:spPr>
          <a:xfrm>
            <a:off x="4394678" y="3300964"/>
            <a:ext cx="4040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425785" y="3116298"/>
            <a:ext cx="420308" cy="369332"/>
          </a:xfrm>
          <a:prstGeom prst="rect">
            <a:avLst/>
          </a:prstGeom>
        </p:spPr>
        <p:txBody>
          <a:bodyPr wrap="none">
            <a:spAutoFit/>
          </a:bodyPr>
          <a:lstStyle/>
          <a:p>
            <a:pPr algn="ctr"/>
            <a:r>
              <a:rPr lang="en-US" dirty="0"/>
              <a:t>P1</a:t>
            </a:r>
          </a:p>
        </p:txBody>
      </p:sp>
      <p:sp>
        <p:nvSpPr>
          <p:cNvPr id="19" name="Rectangle 18"/>
          <p:cNvSpPr/>
          <p:nvPr/>
        </p:nvSpPr>
        <p:spPr>
          <a:xfrm>
            <a:off x="2333513" y="3116298"/>
            <a:ext cx="420308" cy="369332"/>
          </a:xfrm>
          <a:prstGeom prst="rect">
            <a:avLst/>
          </a:prstGeom>
        </p:spPr>
        <p:txBody>
          <a:bodyPr wrap="none">
            <a:spAutoFit/>
          </a:bodyPr>
          <a:lstStyle/>
          <a:p>
            <a:pPr algn="ctr"/>
            <a:r>
              <a:rPr lang="en-US" dirty="0"/>
              <a:t>P2</a:t>
            </a:r>
          </a:p>
        </p:txBody>
      </p:sp>
      <p:sp>
        <p:nvSpPr>
          <p:cNvPr id="20" name="Rectangle 19"/>
          <p:cNvSpPr/>
          <p:nvPr/>
        </p:nvSpPr>
        <p:spPr>
          <a:xfrm>
            <a:off x="4849401" y="3116298"/>
            <a:ext cx="452368" cy="369332"/>
          </a:xfrm>
          <a:prstGeom prst="rect">
            <a:avLst/>
          </a:prstGeom>
        </p:spPr>
        <p:txBody>
          <a:bodyPr wrap="none">
            <a:spAutoFit/>
          </a:bodyPr>
          <a:lstStyle/>
          <a:p>
            <a:pPr algn="ctr"/>
            <a:r>
              <a:rPr lang="en-US" dirty="0"/>
              <a:t>PN</a:t>
            </a:r>
          </a:p>
        </p:txBody>
      </p:sp>
      <p:sp>
        <p:nvSpPr>
          <p:cNvPr id="21" name="TextBox 20"/>
          <p:cNvSpPr txBox="1"/>
          <p:nvPr/>
        </p:nvSpPr>
        <p:spPr>
          <a:xfrm>
            <a:off x="265197" y="825614"/>
            <a:ext cx="3598877" cy="400110"/>
          </a:xfrm>
          <a:prstGeom prst="rect">
            <a:avLst/>
          </a:prstGeom>
          <a:noFill/>
        </p:spPr>
        <p:txBody>
          <a:bodyPr wrap="square" rtlCol="0">
            <a:spAutoFit/>
          </a:bodyPr>
          <a:lstStyle/>
          <a:p>
            <a:r>
              <a:rPr lang="en-US" sz="2000" b="1" dirty="0"/>
              <a:t>Example 4. Dependency chain</a:t>
            </a:r>
          </a:p>
        </p:txBody>
      </p:sp>
      <p:sp>
        <p:nvSpPr>
          <p:cNvPr id="22" name="Rectangle 21"/>
          <p:cNvSpPr/>
          <p:nvPr/>
        </p:nvSpPr>
        <p:spPr>
          <a:xfrm>
            <a:off x="5570290" y="578839"/>
            <a:ext cx="7315200" cy="5416868"/>
          </a:xfrm>
          <a:prstGeom prst="rect">
            <a:avLst/>
          </a:prstGeom>
        </p:spPr>
        <p:txBody>
          <a:bodyPr wrap="square">
            <a:spAutoFit/>
          </a:bodyPr>
          <a:lstStyle/>
          <a:p>
            <a:r>
              <a:rPr lang="en-US" sz="1600" b="1" dirty="0">
                <a:solidFill>
                  <a:srgbClr val="569CD6"/>
                </a:solidFill>
                <a:effectLst/>
                <a:latin typeface="Consolas" panose="020B0609020204030204" pitchFamily="49" charset="0"/>
              </a:rPr>
              <a:t>func</a:t>
            </a:r>
            <a:r>
              <a:rPr lang="en-US" sz="1600" b="1" dirty="0">
                <a:solidFill>
                  <a:srgbClr val="D4D4D4"/>
                </a:solidFill>
                <a:effectLst/>
                <a:latin typeface="Consolas" panose="020B0609020204030204" pitchFamily="49" charset="0"/>
              </a:rPr>
              <a:t> </a:t>
            </a:r>
            <a:r>
              <a:rPr lang="en-US" sz="1600" b="1" dirty="0" err="1">
                <a:solidFill>
                  <a:srgbClr val="DCDCAA"/>
                </a:solidFill>
                <a:effectLst/>
                <a:latin typeface="Consolas" panose="020B0609020204030204" pitchFamily="49" charset="0"/>
              </a:rPr>
              <a:t>createDependency</a:t>
            </a:r>
            <a:r>
              <a:rPr lang="en-US" sz="1600" b="1" dirty="0">
                <a:solidFill>
                  <a:srgbClr val="D4D4D4"/>
                </a:solidFill>
                <a:effectLst/>
                <a:latin typeface="Consolas" panose="020B0609020204030204" pitchFamily="49" charset="0"/>
              </a:rPr>
              <a:t>(left, right </a:t>
            </a:r>
            <a:r>
              <a:rPr lang="en-US" sz="1600" b="1" dirty="0" err="1">
                <a:solidFill>
                  <a:srgbClr val="569CD6"/>
                </a:solidFill>
                <a:effectLst/>
                <a:latin typeface="Consolas" panose="020B0609020204030204" pitchFamily="49" charset="0"/>
              </a:rPr>
              <a:t>chan</a:t>
            </a:r>
            <a:r>
              <a:rPr lang="en-US" sz="1600" b="1" dirty="0">
                <a:solidFill>
                  <a:srgbClr val="D4D4D4"/>
                </a:solidFill>
                <a:effectLst/>
                <a:latin typeface="Consolas" panose="020B0609020204030204" pitchFamily="49" charset="0"/>
              </a:rPr>
              <a:t> </a:t>
            </a:r>
            <a:r>
              <a:rPr lang="en-US" sz="1600" b="1" dirty="0" err="1">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 {</a:t>
            </a:r>
          </a:p>
          <a:p>
            <a:r>
              <a:rPr lang="en-US" sz="1600" b="1" dirty="0">
                <a:solidFill>
                  <a:srgbClr val="D4D4D4"/>
                </a:solidFill>
                <a:effectLst/>
                <a:latin typeface="Consolas" panose="020B0609020204030204" pitchFamily="49" charset="0"/>
              </a:rPr>
              <a:t>    left &lt;- </a:t>
            </a:r>
            <a:r>
              <a:rPr lang="en-US" sz="1600" b="1" dirty="0">
                <a:solidFill>
                  <a:srgbClr val="B5CEA8"/>
                </a:solidFill>
                <a:effectLst/>
                <a:latin typeface="Consolas" panose="020B0609020204030204" pitchFamily="49" charset="0"/>
              </a:rPr>
              <a:t>1</a:t>
            </a:r>
            <a:r>
              <a:rPr lang="en-US" sz="1600" b="1" dirty="0">
                <a:solidFill>
                  <a:srgbClr val="D4D4D4"/>
                </a:solidFill>
                <a:effectLst/>
                <a:latin typeface="Consolas" panose="020B0609020204030204" pitchFamily="49" charset="0"/>
              </a:rPr>
              <a:t> + &lt;-right</a:t>
            </a:r>
          </a:p>
          <a:p>
            <a:r>
              <a:rPr lang="en-US" sz="1600" b="1" dirty="0">
                <a:solidFill>
                  <a:srgbClr val="D4D4D4"/>
                </a:solidFill>
                <a:effectLst/>
                <a:latin typeface="Consolas" panose="020B0609020204030204" pitchFamily="49" charset="0"/>
              </a:rPr>
              <a:t>}</a:t>
            </a:r>
          </a:p>
          <a:p>
            <a:br>
              <a:rPr lang="en-US" sz="1600" b="1" dirty="0">
                <a:solidFill>
                  <a:srgbClr val="D4D4D4"/>
                </a:solidFill>
                <a:effectLst/>
                <a:latin typeface="Consolas" panose="020B0609020204030204" pitchFamily="49" charset="0"/>
              </a:rPr>
            </a:br>
            <a:r>
              <a:rPr lang="en-US" sz="1600" b="1" dirty="0">
                <a:solidFill>
                  <a:srgbClr val="569CD6"/>
                </a:solidFill>
                <a:effectLst/>
                <a:latin typeface="Consolas" panose="020B0609020204030204" pitchFamily="49" charset="0"/>
              </a:rPr>
              <a:t>func</a:t>
            </a:r>
            <a:r>
              <a:rPr lang="en-US" sz="1600" b="1" dirty="0">
                <a:solidFill>
                  <a:srgbClr val="D4D4D4"/>
                </a:solidFill>
                <a:effectLst/>
                <a:latin typeface="Consolas" panose="020B0609020204030204" pitchFamily="49" charset="0"/>
              </a:rPr>
              <a:t> </a:t>
            </a:r>
            <a:r>
              <a:rPr lang="en-US" sz="1600" b="1" dirty="0">
                <a:solidFill>
                  <a:srgbClr val="DCDCAA"/>
                </a:solidFill>
                <a:effectLst/>
                <a:latin typeface="Consolas" panose="020B0609020204030204" pitchFamily="49" charset="0"/>
              </a:rPr>
              <a:t>main</a:t>
            </a:r>
            <a:r>
              <a:rPr lang="en-US" sz="1600" b="1" dirty="0">
                <a:solidFill>
                  <a:srgbClr val="D4D4D4"/>
                </a:solidFill>
                <a:effectLst/>
                <a:latin typeface="Consolas" panose="020B0609020204030204" pitchFamily="49" charset="0"/>
              </a:rPr>
              <a:t>() {</a:t>
            </a:r>
          </a:p>
          <a:p>
            <a:r>
              <a:rPr lang="en-US" sz="1600" b="1" dirty="0">
                <a:solidFill>
                  <a:srgbClr val="D4D4D4"/>
                </a:solidFill>
                <a:effectLst/>
                <a:latin typeface="Consolas" panose="020B0609020204030204" pitchFamily="49" charset="0"/>
              </a:rPr>
              <a:t>    </a:t>
            </a:r>
            <a:r>
              <a:rPr lang="en-US" sz="1600" b="1" dirty="0" err="1">
                <a:solidFill>
                  <a:srgbClr val="569CD6"/>
                </a:solidFill>
                <a:effectLst/>
                <a:latin typeface="Consolas" panose="020B0609020204030204" pitchFamily="49" charset="0"/>
              </a:rPr>
              <a:t>const</a:t>
            </a: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n</a:t>
            </a:r>
            <a:r>
              <a:rPr lang="en-US" sz="1600" b="1" dirty="0">
                <a:solidFill>
                  <a:srgbClr val="D4D4D4"/>
                </a:solidFill>
                <a:effectLst/>
                <a:latin typeface="Consolas" panose="020B0609020204030204" pitchFamily="49" charset="0"/>
              </a:rPr>
              <a:t> = </a:t>
            </a:r>
            <a:r>
              <a:rPr lang="en-US" sz="1600" b="1" dirty="0">
                <a:solidFill>
                  <a:srgbClr val="B5CEA8"/>
                </a:solidFill>
                <a:effectLst/>
                <a:latin typeface="Consolas" panose="020B0609020204030204" pitchFamily="49" charset="0"/>
              </a:rPr>
              <a:t>3</a:t>
            </a:r>
            <a:endParaRPr lang="en-US" sz="1600" b="1" dirty="0">
              <a:solidFill>
                <a:srgbClr val="D4D4D4"/>
              </a:solidFill>
              <a:effectLst/>
              <a:latin typeface="Consolas" panose="020B0609020204030204" pitchFamily="49" charset="0"/>
            </a:endParaRPr>
          </a:p>
          <a:p>
            <a:br>
              <a:rPr lang="en-US" sz="1600" b="1" dirty="0">
                <a:solidFill>
                  <a:srgbClr val="D4D4D4"/>
                </a:solidFill>
                <a:effectLst/>
                <a:latin typeface="Consolas" panose="020B0609020204030204" pitchFamily="49" charset="0"/>
              </a:rPr>
            </a:b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leftmost</a:t>
            </a:r>
            <a:r>
              <a:rPr lang="en-US" sz="1600" b="1" dirty="0">
                <a:solidFill>
                  <a:srgbClr val="D4D4D4"/>
                </a:solidFill>
                <a:effectLst/>
                <a:latin typeface="Consolas" panose="020B0609020204030204" pitchFamily="49" charset="0"/>
              </a:rPr>
              <a:t> := </a:t>
            </a:r>
            <a:r>
              <a:rPr lang="en-US" sz="1600" b="1" dirty="0">
                <a:solidFill>
                  <a:srgbClr val="DCDCAA"/>
                </a:solidFill>
                <a:effectLst/>
                <a:latin typeface="Consolas" panose="020B0609020204030204" pitchFamily="49" charset="0"/>
              </a:rPr>
              <a:t>make</a:t>
            </a:r>
            <a:r>
              <a:rPr lang="en-US" sz="1600" b="1" dirty="0">
                <a:solidFill>
                  <a:srgbClr val="D4D4D4"/>
                </a:solidFill>
                <a:effectLst/>
                <a:latin typeface="Consolas" panose="020B0609020204030204" pitchFamily="49" charset="0"/>
              </a:rPr>
              <a:t>(</a:t>
            </a:r>
            <a:r>
              <a:rPr lang="en-US" sz="1600" b="1" dirty="0" err="1">
                <a:solidFill>
                  <a:srgbClr val="569CD6"/>
                </a:solidFill>
                <a:effectLst/>
                <a:latin typeface="Consolas" panose="020B0609020204030204" pitchFamily="49" charset="0"/>
              </a:rPr>
              <a:t>chan</a:t>
            </a:r>
            <a:r>
              <a:rPr lang="en-US" sz="1600" b="1" dirty="0">
                <a:solidFill>
                  <a:srgbClr val="D4D4D4"/>
                </a:solidFill>
                <a:effectLst/>
                <a:latin typeface="Consolas" panose="020B0609020204030204" pitchFamily="49" charset="0"/>
              </a:rPr>
              <a:t> </a:t>
            </a:r>
            <a:r>
              <a:rPr lang="en-US" sz="1600" b="1" dirty="0" err="1">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a:t>
            </a:r>
          </a:p>
          <a:p>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currentLeft</a:t>
            </a:r>
            <a:r>
              <a:rPr lang="en-US" sz="1600" b="1" dirty="0">
                <a:solidFill>
                  <a:srgbClr val="D4D4D4"/>
                </a:solidFill>
                <a:effectLst/>
                <a:latin typeface="Consolas" panose="020B0609020204030204" pitchFamily="49" charset="0"/>
              </a:rPr>
              <a:t> := leftmost</a:t>
            </a:r>
          </a:p>
          <a:p>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for</a:t>
            </a:r>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i</a:t>
            </a:r>
            <a:r>
              <a:rPr lang="en-US" sz="1600" b="1" dirty="0">
                <a:solidFill>
                  <a:srgbClr val="D4D4D4"/>
                </a:solidFill>
                <a:effectLst/>
                <a:latin typeface="Consolas" panose="020B0609020204030204" pitchFamily="49" charset="0"/>
              </a:rPr>
              <a:t> := </a:t>
            </a:r>
            <a:r>
              <a:rPr lang="en-US" sz="1600" b="1" dirty="0">
                <a:solidFill>
                  <a:srgbClr val="B5CEA8"/>
                </a:solidFill>
                <a:effectLst/>
                <a:latin typeface="Consolas" panose="020B0609020204030204" pitchFamily="49" charset="0"/>
              </a:rPr>
              <a:t>0</a:t>
            </a:r>
            <a:r>
              <a:rPr lang="en-US" sz="1600" b="1" dirty="0">
                <a:solidFill>
                  <a:srgbClr val="D4D4D4"/>
                </a:solidFill>
                <a:effectLst/>
                <a:latin typeface="Consolas" panose="020B0609020204030204" pitchFamily="49" charset="0"/>
              </a:rPr>
              <a:t>; </a:t>
            </a:r>
            <a:r>
              <a:rPr lang="en-US" sz="1600" b="1" dirty="0" err="1">
                <a:solidFill>
                  <a:srgbClr val="D4D4D4"/>
                </a:solidFill>
                <a:effectLst/>
                <a:latin typeface="Consolas" panose="020B0609020204030204" pitchFamily="49" charset="0"/>
              </a:rPr>
              <a:t>i</a:t>
            </a:r>
            <a:r>
              <a:rPr lang="en-US" sz="1600" b="1" dirty="0">
                <a:solidFill>
                  <a:srgbClr val="D4D4D4"/>
                </a:solidFill>
                <a:effectLst/>
                <a:latin typeface="Consolas" panose="020B0609020204030204" pitchFamily="49" charset="0"/>
              </a:rPr>
              <a:t> &lt; n; </a:t>
            </a:r>
            <a:r>
              <a:rPr lang="en-US" sz="1600" b="1" dirty="0" err="1">
                <a:solidFill>
                  <a:srgbClr val="D4D4D4"/>
                </a:solidFill>
                <a:effectLst/>
                <a:latin typeface="Consolas" panose="020B0609020204030204" pitchFamily="49" charset="0"/>
              </a:rPr>
              <a:t>i</a:t>
            </a:r>
            <a:r>
              <a:rPr lang="en-US" sz="1600" b="1" dirty="0">
                <a:solidFill>
                  <a:srgbClr val="D4D4D4"/>
                </a:solidFill>
                <a:effectLst/>
                <a:latin typeface="Consolas" panose="020B0609020204030204" pitchFamily="49" charset="0"/>
              </a:rPr>
              <a:t>++ {</a:t>
            </a:r>
          </a:p>
          <a:p>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right</a:t>
            </a:r>
            <a:r>
              <a:rPr lang="en-US" sz="1600" b="1" dirty="0">
                <a:solidFill>
                  <a:srgbClr val="D4D4D4"/>
                </a:solidFill>
                <a:effectLst/>
                <a:latin typeface="Consolas" panose="020B0609020204030204" pitchFamily="49" charset="0"/>
              </a:rPr>
              <a:t> := </a:t>
            </a:r>
            <a:r>
              <a:rPr lang="en-US" sz="1600" b="1" dirty="0">
                <a:solidFill>
                  <a:srgbClr val="DCDCAA"/>
                </a:solidFill>
                <a:effectLst/>
                <a:latin typeface="Consolas" panose="020B0609020204030204" pitchFamily="49" charset="0"/>
              </a:rPr>
              <a:t>make</a:t>
            </a:r>
            <a:r>
              <a:rPr lang="en-US" sz="1600" b="1" dirty="0">
                <a:solidFill>
                  <a:srgbClr val="D4D4D4"/>
                </a:solidFill>
                <a:effectLst/>
                <a:latin typeface="Consolas" panose="020B0609020204030204" pitchFamily="49" charset="0"/>
              </a:rPr>
              <a:t>(</a:t>
            </a:r>
            <a:r>
              <a:rPr lang="en-US" sz="1600" b="1" dirty="0" err="1">
                <a:solidFill>
                  <a:srgbClr val="569CD6"/>
                </a:solidFill>
                <a:effectLst/>
                <a:latin typeface="Consolas" panose="020B0609020204030204" pitchFamily="49" charset="0"/>
              </a:rPr>
              <a:t>chan</a:t>
            </a:r>
            <a:r>
              <a:rPr lang="en-US" sz="1600" b="1" dirty="0">
                <a:solidFill>
                  <a:srgbClr val="D4D4D4"/>
                </a:solidFill>
                <a:effectLst/>
                <a:latin typeface="Consolas" panose="020B0609020204030204" pitchFamily="49" charset="0"/>
              </a:rPr>
              <a:t> </a:t>
            </a:r>
            <a:r>
              <a:rPr lang="en-US" sz="1600" b="1" dirty="0" err="1">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a:t>
            </a:r>
          </a:p>
          <a:p>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go</a:t>
            </a:r>
            <a:r>
              <a:rPr lang="en-US" sz="1600" b="1" dirty="0">
                <a:solidFill>
                  <a:srgbClr val="D4D4D4"/>
                </a:solidFill>
                <a:effectLst/>
                <a:latin typeface="Consolas" panose="020B0609020204030204" pitchFamily="49" charset="0"/>
              </a:rPr>
              <a:t> </a:t>
            </a:r>
            <a:r>
              <a:rPr lang="en-US" sz="1600" b="1" dirty="0" err="1">
                <a:solidFill>
                  <a:srgbClr val="DCDCAA"/>
                </a:solidFill>
                <a:effectLst/>
                <a:latin typeface="Consolas" panose="020B0609020204030204" pitchFamily="49" charset="0"/>
              </a:rPr>
              <a:t>createDependency</a:t>
            </a:r>
            <a:r>
              <a:rPr lang="en-US" sz="1600" b="1" dirty="0">
                <a:solidFill>
                  <a:srgbClr val="D4D4D4"/>
                </a:solidFill>
                <a:effectLst/>
                <a:latin typeface="Consolas" panose="020B0609020204030204" pitchFamily="49" charset="0"/>
              </a:rPr>
              <a:t>(</a:t>
            </a:r>
            <a:r>
              <a:rPr lang="en-US" sz="1600" b="1" dirty="0" err="1">
                <a:solidFill>
                  <a:srgbClr val="D4D4D4"/>
                </a:solidFill>
                <a:effectLst/>
                <a:latin typeface="Consolas" panose="020B0609020204030204" pitchFamily="49" charset="0"/>
              </a:rPr>
              <a:t>currentLeft</a:t>
            </a:r>
            <a:r>
              <a:rPr lang="en-US" sz="1600" b="1" dirty="0">
                <a:solidFill>
                  <a:srgbClr val="D4D4D4"/>
                </a:solidFill>
                <a:effectLst/>
                <a:latin typeface="Consolas" panose="020B0609020204030204" pitchFamily="49" charset="0"/>
              </a:rPr>
              <a:t>, right)</a:t>
            </a:r>
          </a:p>
          <a:p>
            <a:r>
              <a:rPr lang="en-US" sz="1600" b="1" dirty="0">
                <a:solidFill>
                  <a:srgbClr val="D4D4D4"/>
                </a:solidFill>
                <a:effectLst/>
                <a:latin typeface="Consolas" panose="020B0609020204030204" pitchFamily="49" charset="0"/>
              </a:rPr>
              <a:t>        </a:t>
            </a:r>
            <a:r>
              <a:rPr lang="en-US" sz="1600" b="1" dirty="0" err="1">
                <a:solidFill>
                  <a:srgbClr val="9CDCFE"/>
                </a:solidFill>
                <a:effectLst/>
                <a:latin typeface="Consolas" panose="020B0609020204030204" pitchFamily="49" charset="0"/>
              </a:rPr>
              <a:t>currentLeft</a:t>
            </a:r>
            <a:r>
              <a:rPr lang="en-US" sz="1600" b="1" dirty="0">
                <a:solidFill>
                  <a:srgbClr val="D4D4D4"/>
                </a:solidFill>
                <a:effectLst/>
                <a:latin typeface="Consolas" panose="020B0609020204030204" pitchFamily="49" charset="0"/>
              </a:rPr>
              <a:t> = right</a:t>
            </a:r>
          </a:p>
          <a:p>
            <a:r>
              <a:rPr lang="en-US" sz="1600" b="1" dirty="0">
                <a:solidFill>
                  <a:srgbClr val="D4D4D4"/>
                </a:solidFill>
                <a:effectLst/>
                <a:latin typeface="Consolas" panose="020B0609020204030204" pitchFamily="49" charset="0"/>
              </a:rPr>
              <a:t>    }</a:t>
            </a:r>
          </a:p>
          <a:p>
            <a:br>
              <a:rPr lang="en-US" sz="1600" b="1" dirty="0">
                <a:solidFill>
                  <a:srgbClr val="D4D4D4"/>
                </a:solidFill>
                <a:effectLst/>
                <a:latin typeface="Consolas" panose="020B0609020204030204" pitchFamily="49" charset="0"/>
              </a:rPr>
            </a:br>
            <a:r>
              <a:rPr lang="en-US" sz="1600" b="1" dirty="0">
                <a:solidFill>
                  <a:srgbClr val="D4D4D4"/>
                </a:solidFill>
                <a:effectLst/>
                <a:latin typeface="Consolas" panose="020B0609020204030204" pitchFamily="49" charset="0"/>
              </a:rPr>
              <a:t>    </a:t>
            </a:r>
            <a:r>
              <a:rPr lang="en-US" sz="1600" b="1" dirty="0">
                <a:solidFill>
                  <a:srgbClr val="608B4E"/>
                </a:solidFill>
                <a:effectLst/>
                <a:latin typeface="Consolas" panose="020B0609020204030204" pitchFamily="49" charset="0"/>
              </a:rPr>
              <a:t>// insert a value into the right-hand end</a:t>
            </a:r>
            <a:endParaRPr lang="en-US" sz="1600" b="1" dirty="0">
              <a:solidFill>
                <a:srgbClr val="D4D4D4"/>
              </a:solidFill>
              <a:effectLst/>
              <a:latin typeface="Consolas" panose="020B0609020204030204" pitchFamily="49" charset="0"/>
            </a:endParaRPr>
          </a:p>
          <a:p>
            <a:r>
              <a:rPr lang="en-US" sz="1600" b="1" dirty="0">
                <a:solidFill>
                  <a:srgbClr val="D4D4D4"/>
                </a:solidFill>
                <a:effectLst/>
                <a:latin typeface="Consolas" panose="020B0609020204030204" pitchFamily="49" charset="0"/>
              </a:rPr>
              <a:t>    </a:t>
            </a:r>
            <a:r>
              <a:rPr lang="en-US" sz="1600" b="1" dirty="0">
                <a:solidFill>
                  <a:srgbClr val="C586C0"/>
                </a:solidFill>
                <a:effectLst/>
                <a:latin typeface="Consolas" panose="020B0609020204030204" pitchFamily="49" charset="0"/>
              </a:rPr>
              <a:t>go</a:t>
            </a:r>
            <a:r>
              <a:rPr lang="en-US" sz="1600" b="1" dirty="0">
                <a:solidFill>
                  <a:srgbClr val="D4D4D4"/>
                </a:solidFill>
                <a:effectLst/>
                <a:latin typeface="Consolas" panose="020B0609020204030204" pitchFamily="49" charset="0"/>
              </a:rPr>
              <a:t> </a:t>
            </a:r>
            <a:r>
              <a:rPr lang="en-US" sz="1600" b="1" dirty="0">
                <a:solidFill>
                  <a:srgbClr val="569CD6"/>
                </a:solidFill>
                <a:effectLst/>
                <a:latin typeface="Consolas" panose="020B0609020204030204" pitchFamily="49" charset="0"/>
              </a:rPr>
              <a:t>func</a:t>
            </a:r>
            <a:r>
              <a:rPr lang="en-US" sz="1600" b="1" dirty="0">
                <a:solidFill>
                  <a:srgbClr val="D4D4D4"/>
                </a:solidFill>
                <a:effectLst/>
                <a:latin typeface="Consolas" panose="020B0609020204030204" pitchFamily="49" charset="0"/>
              </a:rPr>
              <a:t>(c </a:t>
            </a:r>
            <a:r>
              <a:rPr lang="en-US" sz="1600" b="1" dirty="0" err="1">
                <a:solidFill>
                  <a:srgbClr val="569CD6"/>
                </a:solidFill>
                <a:effectLst/>
                <a:latin typeface="Consolas" panose="020B0609020204030204" pitchFamily="49" charset="0"/>
              </a:rPr>
              <a:t>chan</a:t>
            </a:r>
            <a:r>
              <a:rPr lang="en-US" sz="1600" b="1" dirty="0">
                <a:solidFill>
                  <a:srgbClr val="D4D4D4"/>
                </a:solidFill>
                <a:effectLst/>
                <a:latin typeface="Consolas" panose="020B0609020204030204" pitchFamily="49" charset="0"/>
              </a:rPr>
              <a:t>&lt;- </a:t>
            </a:r>
            <a:r>
              <a:rPr lang="en-US" sz="1600" b="1" dirty="0" err="1">
                <a:solidFill>
                  <a:srgbClr val="569CD6"/>
                </a:solidFill>
                <a:effectLst/>
                <a:latin typeface="Consolas" panose="020B0609020204030204" pitchFamily="49" charset="0"/>
              </a:rPr>
              <a:t>int</a:t>
            </a:r>
            <a:r>
              <a:rPr lang="en-US" sz="1600" b="1" dirty="0">
                <a:solidFill>
                  <a:srgbClr val="D4D4D4"/>
                </a:solidFill>
                <a:effectLst/>
                <a:latin typeface="Consolas" panose="020B0609020204030204" pitchFamily="49" charset="0"/>
              </a:rPr>
              <a:t>) { c &lt;- </a:t>
            </a:r>
            <a:r>
              <a:rPr lang="en-US" sz="1600" b="1" dirty="0">
                <a:solidFill>
                  <a:srgbClr val="B5CEA8"/>
                </a:solidFill>
                <a:effectLst/>
                <a:latin typeface="Consolas" panose="020B0609020204030204" pitchFamily="49" charset="0"/>
              </a:rPr>
              <a:t>1</a:t>
            </a:r>
            <a:r>
              <a:rPr lang="en-US" sz="1600" b="1" dirty="0">
                <a:solidFill>
                  <a:srgbClr val="D4D4D4"/>
                </a:solidFill>
                <a:effectLst/>
                <a:latin typeface="Consolas" panose="020B0609020204030204" pitchFamily="49" charset="0"/>
              </a:rPr>
              <a:t> }(</a:t>
            </a:r>
            <a:r>
              <a:rPr lang="en-US" sz="1600" b="1" dirty="0" err="1">
                <a:solidFill>
                  <a:srgbClr val="D4D4D4"/>
                </a:solidFill>
                <a:effectLst/>
                <a:latin typeface="Consolas" panose="020B0609020204030204" pitchFamily="49" charset="0"/>
              </a:rPr>
              <a:t>currentLeft</a:t>
            </a:r>
            <a:r>
              <a:rPr lang="en-US" sz="1600" b="1" dirty="0">
                <a:solidFill>
                  <a:srgbClr val="D4D4D4"/>
                </a:solidFill>
                <a:effectLst/>
                <a:latin typeface="Consolas" panose="020B0609020204030204" pitchFamily="49" charset="0"/>
              </a:rPr>
              <a:t>)</a:t>
            </a:r>
          </a:p>
          <a:p>
            <a:br>
              <a:rPr lang="en-US" sz="1600" b="1" dirty="0">
                <a:solidFill>
                  <a:srgbClr val="D4D4D4"/>
                </a:solidFill>
                <a:effectLst/>
                <a:latin typeface="Consolas" panose="020B0609020204030204" pitchFamily="49" charset="0"/>
              </a:rPr>
            </a:br>
            <a:r>
              <a:rPr lang="en-US" sz="1600" b="1" dirty="0">
                <a:solidFill>
                  <a:srgbClr val="D4D4D4"/>
                </a:solidFill>
                <a:effectLst/>
                <a:latin typeface="Consolas" panose="020B0609020204030204" pitchFamily="49" charset="0"/>
              </a:rPr>
              <a:t>    </a:t>
            </a:r>
            <a:r>
              <a:rPr lang="en-US" sz="1600" b="1" dirty="0">
                <a:solidFill>
                  <a:srgbClr val="608B4E"/>
                </a:solidFill>
                <a:effectLst/>
                <a:latin typeface="Consolas" panose="020B0609020204030204" pitchFamily="49" charset="0"/>
              </a:rPr>
              <a:t>// pick up the value emerging from the left-hand end</a:t>
            </a:r>
            <a:endParaRPr lang="en-US" sz="1600" b="1" dirty="0">
              <a:solidFill>
                <a:srgbClr val="D4D4D4"/>
              </a:solidFill>
              <a:effectLst/>
              <a:latin typeface="Consolas" panose="020B0609020204030204" pitchFamily="49" charset="0"/>
            </a:endParaRPr>
          </a:p>
          <a:p>
            <a:r>
              <a:rPr lang="en-US" sz="1600" b="1" dirty="0">
                <a:solidFill>
                  <a:srgbClr val="D4D4D4"/>
                </a:solidFill>
                <a:effectLst/>
                <a:latin typeface="Consolas" panose="020B0609020204030204" pitchFamily="49" charset="0"/>
              </a:rPr>
              <a:t>    </a:t>
            </a:r>
            <a:r>
              <a:rPr lang="en-US" sz="1600" b="1" dirty="0" err="1">
                <a:solidFill>
                  <a:srgbClr val="D4D4D4"/>
                </a:solidFill>
                <a:effectLst/>
                <a:latin typeface="Consolas" panose="020B0609020204030204" pitchFamily="49" charset="0"/>
              </a:rPr>
              <a:t>fmt.</a:t>
            </a:r>
            <a:r>
              <a:rPr lang="en-US" sz="1600" b="1" dirty="0" err="1">
                <a:solidFill>
                  <a:srgbClr val="DCDCAA"/>
                </a:solidFill>
                <a:effectLst/>
                <a:latin typeface="Consolas" panose="020B0609020204030204" pitchFamily="49" charset="0"/>
              </a:rPr>
              <a:t>Println</a:t>
            </a:r>
            <a:r>
              <a:rPr lang="en-US" sz="1600" b="1" dirty="0">
                <a:solidFill>
                  <a:srgbClr val="D4D4D4"/>
                </a:solidFill>
                <a:effectLst/>
                <a:latin typeface="Consolas" panose="020B0609020204030204" pitchFamily="49" charset="0"/>
              </a:rPr>
              <a:t>(&lt;-leftmost)</a:t>
            </a:r>
          </a:p>
          <a:p>
            <a:r>
              <a:rPr lang="en-US" sz="1600" b="1" dirty="0">
                <a:solidFill>
                  <a:srgbClr val="D4D4D4"/>
                </a:solidFill>
                <a:effectLst/>
                <a:latin typeface="Consolas" panose="020B0609020204030204" pitchFamily="49" charset="0"/>
              </a:rPr>
              <a:t>}</a:t>
            </a:r>
          </a:p>
        </p:txBody>
      </p:sp>
      <p:sp>
        <p:nvSpPr>
          <p:cNvPr id="23" name="TextBox 22"/>
          <p:cNvSpPr txBox="1"/>
          <p:nvPr/>
        </p:nvSpPr>
        <p:spPr>
          <a:xfrm>
            <a:off x="215900" y="1562100"/>
            <a:ext cx="5136522" cy="923330"/>
          </a:xfrm>
          <a:prstGeom prst="rect">
            <a:avLst/>
          </a:prstGeom>
          <a:noFill/>
        </p:spPr>
        <p:txBody>
          <a:bodyPr wrap="square" rtlCol="0">
            <a:spAutoFit/>
          </a:bodyPr>
          <a:lstStyle/>
          <a:p>
            <a:r>
              <a:rPr lang="en-US" dirty="0"/>
              <a:t>N + 1 processes, Pi depends on the value received from Pi+1. </a:t>
            </a:r>
          </a:p>
          <a:p>
            <a:r>
              <a:rPr lang="en-US" dirty="0"/>
              <a:t>Communication handled by channels</a:t>
            </a:r>
          </a:p>
        </p:txBody>
      </p:sp>
    </p:spTree>
    <p:extLst>
      <p:ext uri="{BB962C8B-B14F-4D97-AF65-F5344CB8AC3E}">
        <p14:creationId xmlns:p14="http://schemas.microsoft.com/office/powerpoint/2010/main" val="1645728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lstStyle/>
          <a:p>
            <a:r>
              <a:rPr lang="en-US" dirty="0"/>
              <a:t>3. Comparison with actor model</a:t>
            </a:r>
          </a:p>
        </p:txBody>
      </p:sp>
      <p:sp>
        <p:nvSpPr>
          <p:cNvPr id="3" name="TextBox 2"/>
          <p:cNvSpPr txBox="1"/>
          <p:nvPr/>
        </p:nvSpPr>
        <p:spPr>
          <a:xfrm>
            <a:off x="1076325" y="1800225"/>
            <a:ext cx="9738136" cy="424731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solidFill>
                  <a:srgbClr val="000000"/>
                </a:solidFill>
                <a:latin typeface="Calibri"/>
              </a:rPr>
              <a:t>Refresh actor model: </a:t>
            </a:r>
            <a:r>
              <a:rPr lang="en-US" dirty="0">
                <a:latin typeface="Calibri"/>
                <a:hlinkClick r:id="rId3"/>
              </a:rPr>
              <a:t>http://www.brianstorti.com/the-actor-model/</a:t>
            </a:r>
          </a:p>
          <a:p>
            <a:pPr marL="285750" indent="-285750">
              <a:buFont typeface="Arial" panose="020B0604020202020204" pitchFamily="34" charset="0"/>
              <a:buChar char="•"/>
            </a:pPr>
            <a:endParaRPr lang="en-US" dirty="0">
              <a:latin typeface="Calibri"/>
            </a:endParaRPr>
          </a:p>
          <a:p>
            <a:pPr marL="285750" indent="-285750">
              <a:buFont typeface="Arial" panose="020B0604020202020204" pitchFamily="34" charset="0"/>
              <a:buChar char="•"/>
            </a:pPr>
            <a:r>
              <a:rPr lang="en-US" dirty="0">
                <a:latin typeface="Calibri"/>
              </a:rPr>
              <a:t>More details in the "Actor model in Scala" folder</a:t>
            </a:r>
          </a:p>
          <a:p>
            <a:pPr marL="285750" indent="-285750">
              <a:buFont typeface="Arial" panose="020B0604020202020204" pitchFamily="34" charset="0"/>
              <a:buChar char="•"/>
            </a:pPr>
            <a:endParaRPr lang="en-US" dirty="0">
              <a:latin typeface="Calibri"/>
            </a:endParaRPr>
          </a:p>
          <a:p>
            <a:pPr marL="285750" indent="-285750">
              <a:buFont typeface="Arial" panose="020B0604020202020204" pitchFamily="34" charset="0"/>
              <a:buChar char="•"/>
            </a:pPr>
            <a:r>
              <a:rPr lang="en-US" dirty="0">
                <a:solidFill>
                  <a:srgbClr val="FF0000"/>
                </a:solidFill>
                <a:latin typeface="Calibri"/>
              </a:rPr>
              <a:t>TODO</a:t>
            </a:r>
            <a:r>
              <a:rPr lang="en-US" dirty="0">
                <a:latin typeface="Calibri"/>
              </a:rPr>
              <a:t>: Need more reasoning but for now:</a:t>
            </a:r>
          </a:p>
          <a:p>
            <a:pPr marL="742950" lvl="1" indent="-285750">
              <a:buFont typeface="Arial" panose="020B0604020202020204" pitchFamily="34" charset="0"/>
              <a:buChar char="•"/>
            </a:pPr>
            <a:r>
              <a:rPr lang="en-US" dirty="0">
                <a:latin typeface="Calibri"/>
              </a:rPr>
              <a:t>Actor model is better for fault tolerance: Since actors are independent in both state and communication channels, you can send messages without taking care that the other side is down. The message will be executed back on restart in this case. </a:t>
            </a:r>
          </a:p>
          <a:p>
            <a:pPr marL="742950" lvl="1" indent="-285750">
              <a:buFont typeface="Arial" panose="020B0604020202020204" pitchFamily="34" charset="0"/>
              <a:buChar char="•"/>
            </a:pPr>
            <a:endParaRPr lang="en-US" dirty="0">
              <a:latin typeface="Calibri"/>
            </a:endParaRPr>
          </a:p>
          <a:p>
            <a:pPr marL="742950" lvl="1" indent="-285750">
              <a:buFont typeface="Arial" panose="020B0604020202020204" pitchFamily="34" charset="0"/>
              <a:buChar char="•"/>
            </a:pPr>
            <a:r>
              <a:rPr lang="en-US" dirty="0">
                <a:solidFill>
                  <a:srgbClr val="333333"/>
                </a:solidFill>
                <a:latin typeface="Calibri"/>
              </a:rPr>
              <a:t>Channels are useful for orchestrating concurrent execution in a tightly controlled environment whereas Actors provide an abstraction for loosely coupled, distributed components</a:t>
            </a:r>
          </a:p>
          <a:p>
            <a:pPr marL="742950" lvl="1" indent="-285750">
              <a:buFont typeface="Arial" panose="020B0604020202020204" pitchFamily="34" charset="0"/>
              <a:buChar char="•"/>
            </a:pPr>
            <a:endParaRPr lang="en-US" dirty="0">
              <a:solidFill>
                <a:srgbClr val="333333"/>
              </a:solidFill>
              <a:latin typeface="Calibri"/>
            </a:endParaRPr>
          </a:p>
          <a:p>
            <a:pPr marL="742950" lvl="1" indent="-285750">
              <a:buFont typeface="Arial" panose="020B0604020202020204" pitchFamily="34" charset="0"/>
              <a:buChar char="•"/>
            </a:pPr>
            <a:endParaRPr lang="en-US" dirty="0">
              <a:solidFill>
                <a:srgbClr val="333333"/>
              </a:solidFill>
              <a:latin typeface="Calibri"/>
            </a:endParaRPr>
          </a:p>
          <a:p>
            <a:pPr marL="742950" lvl="1" indent="-285750">
              <a:buFont typeface="Arial" panose="020B0604020202020204" pitchFamily="34" charset="0"/>
              <a:buChar char="•"/>
            </a:pPr>
            <a:endParaRPr lang="en-US" dirty="0">
              <a:solidFill>
                <a:srgbClr val="333333"/>
              </a:solidFill>
              <a:latin typeface="Calibri"/>
            </a:endParaRPr>
          </a:p>
          <a:p>
            <a:pPr marL="285750" indent="-285750">
              <a:buFont typeface="Arial" panose="020B0604020202020204" pitchFamily="34" charset="0"/>
              <a:buChar char="•"/>
            </a:pPr>
            <a:endParaRPr lang="en-US" dirty="0">
              <a:solidFill>
                <a:srgbClr val="000000"/>
              </a:solidFill>
              <a:latin typeface="Calibri"/>
            </a:endParaRPr>
          </a:p>
        </p:txBody>
      </p:sp>
    </p:spTree>
    <p:extLst>
      <p:ext uri="{BB962C8B-B14F-4D97-AF65-F5344CB8AC3E}">
        <p14:creationId xmlns:p14="http://schemas.microsoft.com/office/powerpoint/2010/main" val="65477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Overview</a:t>
            </a:r>
          </a:p>
        </p:txBody>
      </p:sp>
      <p:sp>
        <p:nvSpPr>
          <p:cNvPr id="4" name="Rectangle 3"/>
          <p:cNvSpPr/>
          <p:nvPr/>
        </p:nvSpPr>
        <p:spPr>
          <a:xfrm>
            <a:off x="838200" y="1690688"/>
            <a:ext cx="6096000" cy="3416320"/>
          </a:xfrm>
          <a:prstGeom prst="rect">
            <a:avLst/>
          </a:prstGeom>
        </p:spPr>
        <p:txBody>
          <a:bodyPr>
            <a:spAutoFit/>
          </a:bodyPr>
          <a:lstStyle/>
          <a:p>
            <a:r>
              <a:rPr lang="en-US" b="1" i="0" dirty="0">
                <a:solidFill>
                  <a:srgbClr val="000000"/>
                </a:solidFill>
                <a:effectLst/>
                <a:latin typeface="Open Sans"/>
              </a:rPr>
              <a:t>Go</a:t>
            </a:r>
            <a:r>
              <a:rPr lang="en-US" b="0" i="0" dirty="0">
                <a:solidFill>
                  <a:srgbClr val="000000"/>
                </a:solidFill>
                <a:effectLst/>
                <a:latin typeface="Open Sans"/>
              </a:rPr>
              <a:t> is</a:t>
            </a:r>
          </a:p>
          <a:p>
            <a:pPr lvl="1">
              <a:buFont typeface="Arial" panose="020B0604020202020204" pitchFamily="34" charset="0"/>
              <a:buChar char="•"/>
            </a:pPr>
            <a:r>
              <a:rPr lang="en-US" b="0" i="0" dirty="0">
                <a:solidFill>
                  <a:srgbClr val="000000"/>
                </a:solidFill>
                <a:effectLst/>
                <a:latin typeface="Open Sans"/>
              </a:rPr>
              <a:t>open source</a:t>
            </a:r>
          </a:p>
          <a:p>
            <a:pPr lvl="1">
              <a:buFont typeface="Arial" panose="020B0604020202020204" pitchFamily="34" charset="0"/>
              <a:buChar char="•"/>
            </a:pPr>
            <a:r>
              <a:rPr lang="en-US" b="0" i="0" dirty="0">
                <a:solidFill>
                  <a:srgbClr val="000000"/>
                </a:solidFill>
                <a:effectLst/>
                <a:latin typeface="Open Sans"/>
              </a:rPr>
              <a:t> statically typed</a:t>
            </a:r>
          </a:p>
          <a:p>
            <a:pPr lvl="1">
              <a:buFont typeface="Arial" panose="020B0604020202020204" pitchFamily="34" charset="0"/>
              <a:buChar char="•"/>
            </a:pPr>
            <a:r>
              <a:rPr lang="en-US" b="0" i="0" dirty="0">
                <a:solidFill>
                  <a:srgbClr val="000000"/>
                </a:solidFill>
                <a:effectLst/>
                <a:latin typeface="Open Sans"/>
              </a:rPr>
              <a:t>object oriented (if you ask me)</a:t>
            </a:r>
          </a:p>
          <a:p>
            <a:pPr lvl="1">
              <a:buFont typeface="Arial" panose="020B0604020202020204" pitchFamily="34" charset="0"/>
              <a:buChar char="•"/>
            </a:pPr>
            <a:r>
              <a:rPr lang="en-US" b="0" i="0" dirty="0">
                <a:solidFill>
                  <a:srgbClr val="000000"/>
                </a:solidFill>
                <a:effectLst/>
                <a:latin typeface="Open Sans"/>
              </a:rPr>
              <a:t>compiled</a:t>
            </a:r>
          </a:p>
          <a:p>
            <a:pPr lvl="1">
              <a:buFont typeface="Arial" panose="020B0604020202020204" pitchFamily="34" charset="0"/>
              <a:buChar char="•"/>
            </a:pPr>
            <a:r>
              <a:rPr lang="en-US" b="0" i="0" dirty="0">
                <a:solidFill>
                  <a:srgbClr val="000000"/>
                </a:solidFill>
                <a:effectLst/>
                <a:latin typeface="Open Sans"/>
              </a:rPr>
              <a:t>memory safe</a:t>
            </a:r>
          </a:p>
          <a:p>
            <a:pPr lvl="1">
              <a:buFont typeface="Arial" panose="020B0604020202020204" pitchFamily="34" charset="0"/>
              <a:buChar char="•"/>
            </a:pPr>
            <a:r>
              <a:rPr lang="en-US" b="0" i="0" dirty="0">
                <a:solidFill>
                  <a:srgbClr val="000000"/>
                </a:solidFill>
                <a:effectLst/>
                <a:latin typeface="Open Sans"/>
              </a:rPr>
              <a:t>type safe</a:t>
            </a:r>
          </a:p>
          <a:p>
            <a:pPr lvl="1">
              <a:buFont typeface="Arial" panose="020B0604020202020204" pitchFamily="34" charset="0"/>
              <a:buChar char="•"/>
            </a:pPr>
            <a:endParaRPr lang="en-US" dirty="0">
              <a:solidFill>
                <a:srgbClr val="000000"/>
              </a:solidFill>
              <a:latin typeface="Open Sans"/>
            </a:endParaRPr>
          </a:p>
          <a:p>
            <a:r>
              <a:rPr lang="en-US" dirty="0">
                <a:solidFill>
                  <a:srgbClr val="000000"/>
                </a:solidFill>
                <a:latin typeface="Open Sans"/>
              </a:rPr>
              <a:t>Created for :</a:t>
            </a:r>
          </a:p>
          <a:p>
            <a:pPr lvl="1">
              <a:buFont typeface="Arial" panose="020B0604020202020204" pitchFamily="34" charset="0"/>
              <a:buChar char="•"/>
            </a:pPr>
            <a:r>
              <a:rPr lang="en-US" dirty="0">
                <a:solidFill>
                  <a:srgbClr val="000000"/>
                </a:solidFill>
                <a:latin typeface="Open Sans"/>
              </a:rPr>
              <a:t>Scalability</a:t>
            </a:r>
          </a:p>
          <a:p>
            <a:pPr lvl="1">
              <a:buFont typeface="Arial" panose="020B0604020202020204" pitchFamily="34" charset="0"/>
              <a:buChar char="•"/>
            </a:pPr>
            <a:r>
              <a:rPr lang="en-US" dirty="0">
                <a:solidFill>
                  <a:srgbClr val="000000"/>
                </a:solidFill>
                <a:latin typeface="Open Sans"/>
              </a:rPr>
              <a:t>Concurrency</a:t>
            </a:r>
          </a:p>
          <a:p>
            <a:pPr lvl="1">
              <a:buFont typeface="Arial" panose="020B0604020202020204" pitchFamily="34" charset="0"/>
              <a:buChar char="•"/>
            </a:pPr>
            <a:r>
              <a:rPr lang="en-US" dirty="0">
                <a:solidFill>
                  <a:srgbClr val="000000"/>
                </a:solidFill>
                <a:latin typeface="Open Sans"/>
              </a:rPr>
              <a:t>Simplicity</a:t>
            </a:r>
          </a:p>
        </p:txBody>
      </p:sp>
      <p:sp>
        <p:nvSpPr>
          <p:cNvPr id="5" name="TextBox 4"/>
          <p:cNvSpPr txBox="1"/>
          <p:nvPr/>
        </p:nvSpPr>
        <p:spPr>
          <a:xfrm>
            <a:off x="838200" y="5617029"/>
            <a:ext cx="6665686"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Basic types and OOP features: </a:t>
            </a:r>
            <a:r>
              <a:rPr lang="en-US" dirty="0">
                <a:hlinkClick r:id="rId2"/>
              </a:rPr>
              <a:t>https://talks.golang.org/2015/go4cpp.slide#10</a:t>
            </a:r>
            <a:endParaRPr lang="en-US" dirty="0"/>
          </a:p>
          <a:p>
            <a:pPr marL="285750" indent="-285750">
              <a:buFont typeface="Wingdings" panose="05000000000000000000" pitchFamily="2" charset="2"/>
              <a:buChar char="Ø"/>
            </a:pPr>
            <a:endParaRPr lang="en-US" dirty="0"/>
          </a:p>
        </p:txBody>
      </p:sp>
      <p:sp>
        <p:nvSpPr>
          <p:cNvPr id="3" name="Rectangle 2"/>
          <p:cNvSpPr/>
          <p:nvPr/>
        </p:nvSpPr>
        <p:spPr>
          <a:xfrm>
            <a:off x="6562725" y="3095625"/>
            <a:ext cx="3485698" cy="369332"/>
          </a:xfrm>
          <a:prstGeom prst="rect">
            <a:avLst/>
          </a:prstGeom>
        </p:spPr>
        <p:txBody>
          <a:bodyPr wrap="none">
            <a:spAutoFit/>
          </a:bodyPr>
          <a:lstStyle/>
          <a:p>
            <a:r>
              <a:rPr lang="en-US" dirty="0"/>
              <a:t>https://tour.golang.org/welcome/1</a:t>
            </a:r>
          </a:p>
        </p:txBody>
      </p:sp>
    </p:spTree>
    <p:extLst>
      <p:ext uri="{BB962C8B-B14F-4D97-AF65-F5344CB8AC3E}">
        <p14:creationId xmlns:p14="http://schemas.microsoft.com/office/powerpoint/2010/main" val="3956613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4. Patterns and where GO shines</a:t>
            </a:r>
          </a:p>
        </p:txBody>
      </p:sp>
      <p:sp>
        <p:nvSpPr>
          <p:cNvPr id="5" name="Rectangle 4"/>
          <p:cNvSpPr/>
          <p:nvPr/>
        </p:nvSpPr>
        <p:spPr>
          <a:xfrm>
            <a:off x="1043030" y="1690688"/>
            <a:ext cx="9829101" cy="646331"/>
          </a:xfrm>
          <a:prstGeom prst="rect">
            <a:avLst/>
          </a:prstGeom>
        </p:spPr>
        <p:txBody>
          <a:bodyPr wrap="square">
            <a:spAutoFit/>
          </a:bodyPr>
          <a:lstStyle/>
          <a:p>
            <a:pPr marL="342900" indent="-342900">
              <a:buFont typeface="Arial" panose="020B0604020202020204" pitchFamily="34" charset="0"/>
              <a:buChar char="•"/>
            </a:pPr>
            <a:r>
              <a:rPr lang="en-US" dirty="0"/>
              <a:t>Pipeline pattern:</a:t>
            </a:r>
          </a:p>
          <a:p>
            <a:r>
              <a:rPr lang="en-US" dirty="0"/>
              <a:t>      (check the MD5FolderParallel.go code in </a:t>
            </a:r>
            <a:r>
              <a:rPr lang="en-US" dirty="0" err="1"/>
              <a:t>other_examples</a:t>
            </a:r>
            <a:r>
              <a:rPr lang="en-US" dirty="0"/>
              <a:t> folder)</a:t>
            </a:r>
          </a:p>
        </p:txBody>
      </p:sp>
      <p:sp>
        <p:nvSpPr>
          <p:cNvPr id="6" name="TextBox 5"/>
          <p:cNvSpPr txBox="1"/>
          <p:nvPr/>
        </p:nvSpPr>
        <p:spPr>
          <a:xfrm>
            <a:off x="1367406" y="2617365"/>
            <a:ext cx="2860645" cy="369332"/>
          </a:xfrm>
          <a:prstGeom prst="rect">
            <a:avLst/>
          </a:prstGeom>
          <a:noFill/>
        </p:spPr>
        <p:txBody>
          <a:bodyPr wrap="square" rtlCol="0">
            <a:spAutoFit/>
          </a:bodyPr>
          <a:lstStyle/>
          <a:p>
            <a:r>
              <a:rPr lang="en-US" dirty="0">
                <a:solidFill>
                  <a:srgbClr val="FF0000"/>
                </a:solidFill>
              </a:rPr>
              <a:t>TODO</a:t>
            </a:r>
            <a:r>
              <a:rPr lang="en-US" dirty="0"/>
              <a:t>: explain + figure</a:t>
            </a:r>
          </a:p>
        </p:txBody>
      </p:sp>
      <p:sp>
        <p:nvSpPr>
          <p:cNvPr id="7" name="TextBox 6"/>
          <p:cNvSpPr txBox="1"/>
          <p:nvPr/>
        </p:nvSpPr>
        <p:spPr>
          <a:xfrm>
            <a:off x="1107347" y="3355596"/>
            <a:ext cx="5117284" cy="369332"/>
          </a:xfrm>
          <a:prstGeom prst="rect">
            <a:avLst/>
          </a:prstGeom>
          <a:noFill/>
        </p:spPr>
        <p:txBody>
          <a:bodyPr wrap="square" rtlCol="0">
            <a:spAutoFit/>
          </a:bodyPr>
          <a:lstStyle/>
          <a:p>
            <a:r>
              <a:rPr lang="en-US" dirty="0">
                <a:solidFill>
                  <a:srgbClr val="FF0000"/>
                </a:solidFill>
              </a:rPr>
              <a:t>TODO</a:t>
            </a:r>
            <a:r>
              <a:rPr lang="en-US" dirty="0"/>
              <a:t> Closure, sleep and advanced patterns in GO</a:t>
            </a:r>
          </a:p>
        </p:txBody>
      </p:sp>
    </p:spTree>
    <p:extLst>
      <p:ext uri="{BB962C8B-B14F-4D97-AF65-F5344CB8AC3E}">
        <p14:creationId xmlns:p14="http://schemas.microsoft.com/office/powerpoint/2010/main" val="70332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9300" y="1901825"/>
            <a:ext cx="10515600" cy="4351338"/>
          </a:xfrm>
        </p:spPr>
        <p:txBody>
          <a:bodyPr vert="horz" lIns="91440" tIns="45720" rIns="91440" bIns="45720" rtlCol="0" anchor="t">
            <a:normAutofit/>
          </a:bodyPr>
          <a:lstStyle/>
          <a:p>
            <a:endParaRPr lang="en-US" sz="2000" dirty="0"/>
          </a:p>
          <a:p>
            <a:r>
              <a:rPr lang="en-US" sz="2000" dirty="0"/>
              <a:t>Distributed systems presentation on GO: </a:t>
            </a:r>
            <a:r>
              <a:rPr lang="en-US" sz="2000" dirty="0">
                <a:hlinkClick r:id="rId2"/>
              </a:rPr>
              <a:t>https://talks.golang.org/2013/distsys.slide#1</a:t>
            </a:r>
            <a:endParaRPr lang="en-US" sz="2000" dirty="0"/>
          </a:p>
          <a:p>
            <a:endParaRPr lang="en-US" sz="2000" dirty="0"/>
          </a:p>
          <a:p>
            <a:r>
              <a:rPr lang="en-US" sz="2000" dirty="0"/>
              <a:t>Check the </a:t>
            </a:r>
            <a:r>
              <a:rPr lang="en-US" sz="2000" dirty="0" err="1"/>
              <a:t>youtube</a:t>
            </a:r>
            <a:r>
              <a:rPr lang="en-US" sz="2000" dirty="0"/>
              <a:t> presentations:</a:t>
            </a:r>
          </a:p>
          <a:p>
            <a:pPr lvl="1"/>
            <a:r>
              <a:rPr lang="en-US" sz="1800" dirty="0"/>
              <a:t>Advanced GO Concurrency: </a:t>
            </a:r>
            <a:r>
              <a:rPr lang="en-US" sz="1800" dirty="0">
                <a:hlinkClick r:id="rId3"/>
              </a:rPr>
              <a:t>https://www.youtube.com/watch?v=QDDwwePbDtw&amp;t=1637s</a:t>
            </a:r>
            <a:endParaRPr lang="en-US" sz="1800" dirty="0"/>
          </a:p>
          <a:p>
            <a:pPr lvl="1"/>
            <a:r>
              <a:rPr lang="en-US" sz="1800" dirty="0"/>
              <a:t>Go Concurrency Patterns:</a:t>
            </a:r>
          </a:p>
          <a:p>
            <a:pPr marL="457200" lvl="1" indent="0">
              <a:buNone/>
            </a:pPr>
            <a:r>
              <a:rPr lang="en-US" sz="1800" dirty="0"/>
              <a:t>   </a:t>
            </a:r>
            <a:r>
              <a:rPr lang="en-US" sz="1800" dirty="0">
                <a:hlinkClick r:id="rId4"/>
              </a:rPr>
              <a:t>https://www.youtube.com/watch?v=f6kdp27TYZs</a:t>
            </a:r>
            <a:endParaRPr lang="en-US" sz="1800" dirty="0"/>
          </a:p>
          <a:p>
            <a:pPr marL="457200" lvl="1" indent="0">
              <a:buNone/>
            </a:pPr>
            <a:endParaRPr lang="en-US" sz="1800" dirty="0"/>
          </a:p>
          <a:p>
            <a:pPr marL="457200" lvl="1" indent="0">
              <a:buNone/>
            </a:pPr>
            <a:r>
              <a:rPr lang="en-US" sz="1800" dirty="0"/>
              <a:t>A chat app:</a:t>
            </a:r>
          </a:p>
          <a:p>
            <a:pPr marL="457200" lvl="1" indent="0">
              <a:buNone/>
            </a:pPr>
            <a:endParaRPr lang="en-US" sz="1800" dirty="0"/>
          </a:p>
        </p:txBody>
      </p:sp>
      <p:sp>
        <p:nvSpPr>
          <p:cNvPr id="4" name="TextBox 3"/>
          <p:cNvSpPr txBox="1"/>
          <p:nvPr/>
        </p:nvSpPr>
        <p:spPr>
          <a:xfrm>
            <a:off x="468397" y="660514"/>
            <a:ext cx="5348203" cy="400110"/>
          </a:xfrm>
          <a:prstGeom prst="rect">
            <a:avLst/>
          </a:prstGeom>
          <a:noFill/>
        </p:spPr>
        <p:txBody>
          <a:bodyPr wrap="square" rtlCol="0">
            <a:spAutoFit/>
          </a:bodyPr>
          <a:lstStyle/>
          <a:p>
            <a:r>
              <a:rPr lang="en-US" sz="2000" b="1" dirty="0"/>
              <a:t>References and other interesting examples</a:t>
            </a:r>
          </a:p>
        </p:txBody>
      </p:sp>
      <p:sp>
        <p:nvSpPr>
          <p:cNvPr id="2" name="TextBox 1"/>
          <p:cNvSpPr txBox="1"/>
          <p:nvPr/>
        </p:nvSpPr>
        <p:spPr>
          <a:xfrm>
            <a:off x="1647340" y="5133975"/>
            <a:ext cx="8332593" cy="369332"/>
          </a:xfrm>
          <a:prstGeom prst="rect">
            <a:avLst/>
          </a:prstGeom>
        </p:spPr>
        <p:txBody>
          <a:bodyPr rtlCol="0">
            <a:spAutoFit/>
          </a:bodyPr>
          <a:lstStyle/>
          <a:p>
            <a:r>
              <a:rPr lang="en-US" dirty="0"/>
              <a:t>https://github.com/golang-samples/websocket/blob/master/websocket-chat/src/chat/</a:t>
            </a:r>
          </a:p>
        </p:txBody>
      </p:sp>
      <p:sp>
        <p:nvSpPr>
          <p:cNvPr id="5" name="TextBox 4"/>
          <p:cNvSpPr txBox="1"/>
          <p:nvPr/>
        </p:nvSpPr>
        <p:spPr>
          <a:xfrm>
            <a:off x="749300" y="1604090"/>
            <a:ext cx="5698847" cy="369332"/>
          </a:xfrm>
          <a:prstGeom prst="rect">
            <a:avLst/>
          </a:prstGeom>
        </p:spPr>
        <p:txBody>
          <a:bodyPr rtlCol="0">
            <a:spAutoFit/>
          </a:bodyPr>
          <a:lstStyle/>
          <a:p>
            <a:pPr marL="285750" indent="-285750">
              <a:buFont typeface="Arial" panose="020B0604020202020204" pitchFamily="34" charset="0"/>
              <a:buChar char="•"/>
            </a:pPr>
            <a:r>
              <a:rPr lang="en-US" dirty="0"/>
              <a:t>https://blog.golang.org/pipelines</a:t>
            </a:r>
          </a:p>
        </p:txBody>
      </p:sp>
    </p:spTree>
    <p:extLst>
      <p:ext uri="{BB962C8B-B14F-4D97-AF65-F5344CB8AC3E}">
        <p14:creationId xmlns:p14="http://schemas.microsoft.com/office/powerpoint/2010/main" val="281436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latin typeface="Calibri"/>
              </a:rPr>
              <a:t>Noticed things about organization:</a:t>
            </a:r>
          </a:p>
          <a:p>
            <a:endParaRPr lang="en-US" dirty="0"/>
          </a:p>
          <a:p>
            <a:r>
              <a:rPr lang="en-US" dirty="0"/>
              <a:t>Excellent tutorial site: </a:t>
            </a:r>
          </a:p>
          <a:p>
            <a:endParaRPr lang="en-US" dirty="0"/>
          </a:p>
          <a:p>
            <a:r>
              <a:rPr lang="en-US" dirty="0" err="1"/>
              <a:t>Interropability</a:t>
            </a:r>
            <a:r>
              <a:rPr lang="en-US" dirty="0"/>
              <a:t> with other languages, libraries: C/C++, </a:t>
            </a:r>
            <a:r>
              <a:rPr lang="en-US" dirty="0" err="1"/>
              <a:t>Cuda</a:t>
            </a:r>
            <a:r>
              <a:rPr lang="en-US" dirty="0"/>
              <a:t>, Python, etc.</a:t>
            </a:r>
          </a:p>
        </p:txBody>
      </p:sp>
      <p:sp>
        <p:nvSpPr>
          <p:cNvPr id="5" name="Rectangle 4"/>
          <p:cNvSpPr/>
          <p:nvPr/>
        </p:nvSpPr>
        <p:spPr>
          <a:xfrm>
            <a:off x="4600575" y="2905125"/>
            <a:ext cx="3485698" cy="369332"/>
          </a:xfrm>
          <a:prstGeom prst="rect">
            <a:avLst/>
          </a:prstGeom>
        </p:spPr>
        <p:txBody>
          <a:bodyPr wrap="none">
            <a:spAutoFit/>
          </a:bodyPr>
          <a:lstStyle/>
          <a:p>
            <a:r>
              <a:rPr lang="en-US" dirty="0"/>
              <a:t>https://tour.golang.org/welcome/1</a:t>
            </a:r>
          </a:p>
        </p:txBody>
      </p:sp>
    </p:spTree>
    <p:extLst>
      <p:ext uri="{BB962C8B-B14F-4D97-AF65-F5344CB8AC3E}">
        <p14:creationId xmlns:p14="http://schemas.microsoft.com/office/powerpoint/2010/main" val="150431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15340" y="731520"/>
            <a:ext cx="10515600" cy="5193983"/>
          </a:xfrm>
        </p:spPr>
        <p:txBody>
          <a:bodyPr>
            <a:normAutofit/>
          </a:bodyPr>
          <a:lstStyle/>
          <a:p>
            <a:r>
              <a:rPr lang="en-US" b="1" dirty="0"/>
              <a:t>Who uses Go?</a:t>
            </a:r>
          </a:p>
          <a:p>
            <a:r>
              <a:rPr lang="en-US" dirty="0"/>
              <a:t>Google:</a:t>
            </a:r>
          </a:p>
          <a:p>
            <a:r>
              <a:rPr lang="en-US" dirty="0"/>
              <a:t>YouTube</a:t>
            </a:r>
          </a:p>
          <a:p>
            <a:r>
              <a:rPr lang="en-US" dirty="0"/>
              <a:t>Docker</a:t>
            </a:r>
          </a:p>
          <a:p>
            <a:r>
              <a:rPr lang="en-US" dirty="0"/>
              <a:t>SoundCloud</a:t>
            </a:r>
          </a:p>
          <a:p>
            <a:r>
              <a:rPr lang="en-US" dirty="0"/>
              <a:t>Canonical</a:t>
            </a:r>
          </a:p>
          <a:p>
            <a:r>
              <a:rPr lang="en-US" dirty="0" err="1"/>
              <a:t>CloudFlare</a:t>
            </a:r>
            <a:endParaRPr lang="en-US" dirty="0"/>
          </a:p>
          <a:p>
            <a:r>
              <a:rPr lang="en-US" dirty="0"/>
              <a:t>Mozilla</a:t>
            </a:r>
          </a:p>
          <a:p>
            <a:r>
              <a:rPr lang="en-US" dirty="0"/>
              <a:t>...</a:t>
            </a:r>
          </a:p>
          <a:p>
            <a:r>
              <a:rPr lang="en-US" dirty="0">
                <a:hlinkClick r:id="rId2"/>
              </a:rPr>
              <a:t>golang.org/wiki/</a:t>
            </a:r>
            <a:r>
              <a:rPr lang="en-US" dirty="0" err="1">
                <a:hlinkClick r:id="rId2"/>
              </a:rPr>
              <a:t>GoUsers</a:t>
            </a:r>
            <a:endParaRPr lang="en-US" dirty="0"/>
          </a:p>
          <a:p>
            <a:endParaRPr lang="en-US" dirty="0"/>
          </a:p>
        </p:txBody>
      </p:sp>
      <p:sp>
        <p:nvSpPr>
          <p:cNvPr id="2" name="TextBox 1"/>
          <p:cNvSpPr txBox="1"/>
          <p:nvPr/>
        </p:nvSpPr>
        <p:spPr>
          <a:xfrm>
            <a:off x="5810250" y="2162175"/>
            <a:ext cx="5579132" cy="2031325"/>
          </a:xfrm>
          <a:prstGeom prst="rect">
            <a:avLst/>
          </a:prstGeom>
        </p:spPr>
        <p:txBody>
          <a:bodyPr rtlCol="0">
            <a:spAutoFit/>
          </a:bodyPr>
          <a:lstStyle/>
          <a:p>
            <a:pPr marL="285750" indent="-285750">
              <a:buFont typeface="Arial" panose="020B0604020202020204" pitchFamily="34" charset="0"/>
              <a:buChar char="•"/>
            </a:pPr>
            <a:r>
              <a:rPr lang="en-US">
                <a:cs typeface="Arial"/>
              </a:rPr>
              <a:t>Distributed systems courses in GO:​</a:t>
            </a:r>
          </a:p>
          <a:p>
            <a:pPr marL="742950" lvl="1" indent="-285750">
              <a:buFont typeface="Arial" panose="020B0604020202020204" pitchFamily="34" charset="0"/>
              <a:buChar char="•"/>
            </a:pPr>
            <a:r>
              <a:rPr lang="en-US">
                <a:cs typeface="Arial"/>
                <a:hlinkClick r:id="rId3"/>
              </a:rPr>
              <a:t>https://pdos.csail.mit.edu/6.824/</a:t>
            </a:r>
            <a:r>
              <a:rPr lang="en-US">
                <a:cs typeface="Arial"/>
              </a:rPr>
              <a:t>​</a:t>
            </a:r>
          </a:p>
          <a:p>
            <a:pPr marL="742950" lvl="1" indent="-285750">
              <a:buFont typeface="Arial" panose="020B0604020202020204" pitchFamily="34" charset="0"/>
              <a:buChar char="•"/>
            </a:pPr>
            <a:r>
              <a:rPr lang="en-US">
                <a:cs typeface="Arial"/>
                <a:hlinkClick r:id="rId4"/>
              </a:rPr>
              <a:t>http://www.cs.cmu.edu/~srini/15-440/</a:t>
            </a:r>
            <a:r>
              <a:rPr lang="en-US">
                <a:cs typeface="Arial"/>
              </a:rPr>
              <a:t>​</a:t>
            </a:r>
          </a:p>
          <a:p>
            <a:pPr marL="742950" lvl="1" indent="-285750">
              <a:buFont typeface="Arial" panose="020B0604020202020204" pitchFamily="34" charset="0"/>
              <a:buChar char="•"/>
            </a:pPr>
            <a:r>
              <a:rPr lang="en-US">
                <a:cs typeface="Arial"/>
              </a:rPr>
              <a:t>​</a:t>
            </a:r>
          </a:p>
          <a:p>
            <a:pPr marL="285750" indent="-285750">
              <a:buFont typeface="Arial" panose="020B0604020202020204" pitchFamily="34" charset="0"/>
              <a:buChar char="•"/>
            </a:pPr>
            <a:r>
              <a:rPr lang="en-US">
                <a:cs typeface="Arial"/>
              </a:rPr>
              <a:t>Many other CS held in go: </a:t>
            </a:r>
            <a:r>
              <a:rPr lang="en-US">
                <a:cs typeface="Arial"/>
                <a:hlinkClick r:id="rId5"/>
              </a:rPr>
              <a:t>https://github.com/golang/go/wiki/Courses</a:t>
            </a:r>
            <a:r>
              <a:rPr lang="en-US">
                <a:cs typeface="Arial"/>
              </a:rPr>
              <a:t>​</a:t>
            </a:r>
          </a:p>
          <a:p>
            <a:endParaRPr lang="en-US"/>
          </a:p>
        </p:txBody>
      </p:sp>
    </p:spTree>
    <p:extLst>
      <p:ext uri="{BB962C8B-B14F-4D97-AF65-F5344CB8AC3E}">
        <p14:creationId xmlns:p14="http://schemas.microsoft.com/office/powerpoint/2010/main" val="852120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Basic concurrency: go routines, channels and synchronization</a:t>
            </a:r>
          </a:p>
        </p:txBody>
      </p:sp>
      <p:sp>
        <p:nvSpPr>
          <p:cNvPr id="4" name="Rectangle 3"/>
          <p:cNvSpPr/>
          <p:nvPr/>
        </p:nvSpPr>
        <p:spPr>
          <a:xfrm>
            <a:off x="838200" y="3591181"/>
            <a:ext cx="6096000" cy="2308324"/>
          </a:xfrm>
          <a:prstGeom prst="rect">
            <a:avLst/>
          </a:prstGeom>
        </p:spPr>
        <p:txBody>
          <a:bodyPr>
            <a:spAutoFit/>
          </a:bodyPr>
          <a:lstStyle/>
          <a:p>
            <a:r>
              <a:rPr lang="en-US" b="1" dirty="0"/>
              <a:t>a) go routines</a:t>
            </a:r>
          </a:p>
          <a:p>
            <a:r>
              <a:rPr lang="en-US" dirty="0"/>
              <a:t>   </a:t>
            </a:r>
          </a:p>
          <a:p>
            <a:r>
              <a:rPr lang="en-US" dirty="0"/>
              <a:t>   func Walk (</a:t>
            </a:r>
            <a:r>
              <a:rPr lang="en-US" dirty="0" err="1"/>
              <a:t>params</a:t>
            </a:r>
            <a:r>
              <a:rPr lang="en-US" dirty="0"/>
              <a:t>) { }</a:t>
            </a:r>
          </a:p>
          <a:p>
            <a:endParaRPr lang="en-US" dirty="0"/>
          </a:p>
          <a:p>
            <a:r>
              <a:rPr lang="en-US" dirty="0"/>
              <a:t>   run tree Walk tasks in parallel:</a:t>
            </a:r>
          </a:p>
          <a:p>
            <a:r>
              <a:rPr lang="en-US" dirty="0"/>
              <a:t>	   go Walk(p1)</a:t>
            </a:r>
          </a:p>
          <a:p>
            <a:r>
              <a:rPr lang="en-US" dirty="0"/>
              <a:t>	   go Walk(p2)</a:t>
            </a:r>
          </a:p>
          <a:p>
            <a:r>
              <a:rPr lang="en-US" dirty="0"/>
              <a:t>	   go Walk(p3)</a:t>
            </a:r>
          </a:p>
        </p:txBody>
      </p:sp>
      <p:sp>
        <p:nvSpPr>
          <p:cNvPr id="6" name="Rectangle 5"/>
          <p:cNvSpPr/>
          <p:nvPr/>
        </p:nvSpPr>
        <p:spPr>
          <a:xfrm>
            <a:off x="838200" y="2086936"/>
            <a:ext cx="4805418" cy="369332"/>
          </a:xfrm>
          <a:prstGeom prst="rect">
            <a:avLst/>
          </a:prstGeom>
        </p:spPr>
        <p:txBody>
          <a:bodyPr wrap="none">
            <a:spAutoFit/>
          </a:bodyPr>
          <a:lstStyle/>
          <a:p>
            <a:r>
              <a:rPr lang="en-US" dirty="0"/>
              <a:t>Using CSP (Communicating sequential processes)</a:t>
            </a:r>
          </a:p>
        </p:txBody>
      </p:sp>
    </p:spTree>
    <p:extLst>
      <p:ext uri="{BB962C8B-B14F-4D97-AF65-F5344CB8AC3E}">
        <p14:creationId xmlns:p14="http://schemas.microsoft.com/office/powerpoint/2010/main" val="405035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3086" y="1951619"/>
            <a:ext cx="8708571" cy="3416320"/>
          </a:xfrm>
          <a:prstGeom prst="rect">
            <a:avLst/>
          </a:prstGeom>
        </p:spPr>
        <p:txBody>
          <a:bodyPr wrap="square" anchor="t">
            <a:spAutoFit/>
          </a:bodyPr>
          <a:lstStyle/>
          <a:p>
            <a:r>
              <a:rPr lang="en-US" b="1" dirty="0"/>
              <a:t>b) Communication channels </a:t>
            </a:r>
          </a:p>
          <a:p>
            <a:endParaRPr lang="en-US" b="1" dirty="0"/>
          </a:p>
          <a:p>
            <a:r>
              <a:rPr lang="en-US" dirty="0"/>
              <a:t>Two types of channels with different semantics:</a:t>
            </a:r>
          </a:p>
          <a:p>
            <a:pPr marL="285750" indent="-285750">
              <a:buFont typeface="Wingdings" panose="05000000000000000000" pitchFamily="2" charset="2"/>
              <a:buChar char="Ø"/>
            </a:pPr>
            <a:r>
              <a:rPr lang="en-US" dirty="0"/>
              <a:t>    unbound: c1:= make(</a:t>
            </a:r>
            <a:r>
              <a:rPr lang="en-US" dirty="0" err="1"/>
              <a:t>chan</a:t>
            </a:r>
            <a:r>
              <a:rPr lang="en-US" dirty="0"/>
              <a:t> </a:t>
            </a:r>
            <a:r>
              <a:rPr lang="en-US" dirty="0" err="1"/>
              <a:t>int</a:t>
            </a:r>
            <a:r>
              <a:rPr lang="en-US" dirty="0"/>
              <a:t>) // This is a rendezvous operation ! If a go routing wants to   write something it will sleep until the other side reads.</a:t>
            </a:r>
          </a:p>
          <a:p>
            <a:endParaRPr lang="en-US" dirty="0"/>
          </a:p>
          <a:p>
            <a:pPr marL="285750" indent="-285750">
              <a:buFont typeface="Wingdings" panose="05000000000000000000" pitchFamily="2" charset="2"/>
              <a:buChar char="Ø"/>
            </a:pPr>
            <a:r>
              <a:rPr lang="en-US" dirty="0"/>
              <a:t>   bound:   c1:= make(</a:t>
            </a:r>
            <a:r>
              <a:rPr lang="en-US" dirty="0" err="1"/>
              <a:t>chan</a:t>
            </a:r>
            <a:r>
              <a:rPr lang="en-US" dirty="0"/>
              <a:t> </a:t>
            </a:r>
            <a:r>
              <a:rPr lang="en-US" dirty="0" err="1"/>
              <a:t>int</a:t>
            </a:r>
            <a:r>
              <a:rPr lang="en-US" dirty="0"/>
              <a:t>, 100) // Max 100 items in the channels at the same time</a:t>
            </a:r>
          </a:p>
          <a:p>
            <a:r>
              <a:rPr lang="en-US" dirty="0"/>
              <a:t>         </a:t>
            </a:r>
            <a:r>
              <a:rPr lang="en-US" b="1" dirty="0"/>
              <a:t>Note</a:t>
            </a:r>
            <a:r>
              <a:rPr lang="en-US" dirty="0"/>
              <a:t>: bound channel allows buffering so no more rendezvous !!</a:t>
            </a:r>
          </a:p>
          <a:p>
            <a:r>
              <a:rPr lang="en-US" dirty="0"/>
              <a:t>    </a:t>
            </a:r>
          </a:p>
          <a:p>
            <a:r>
              <a:rPr lang="en-US" dirty="0"/>
              <a:t>    write/read (direction of the arrow):</a:t>
            </a:r>
          </a:p>
          <a:p>
            <a:r>
              <a:rPr lang="en-US" dirty="0"/>
              <a:t>      </a:t>
            </a:r>
            <a:r>
              <a:rPr lang="en-US" dirty="0" err="1"/>
              <a:t>ch</a:t>
            </a:r>
            <a:r>
              <a:rPr lang="en-US" dirty="0"/>
              <a:t> &lt;- 1 </a:t>
            </a:r>
          </a:p>
          <a:p>
            <a:r>
              <a:rPr lang="en-US" dirty="0"/>
              <a:t>      v &lt;- </a:t>
            </a:r>
            <a:r>
              <a:rPr lang="en-US" dirty="0" err="1"/>
              <a:t>ch</a:t>
            </a:r>
            <a:r>
              <a:rPr lang="en-US" dirty="0"/>
              <a:t> </a:t>
            </a:r>
          </a:p>
        </p:txBody>
      </p:sp>
    </p:spTree>
    <p:extLst>
      <p:ext uri="{BB962C8B-B14F-4D97-AF65-F5344CB8AC3E}">
        <p14:creationId xmlns:p14="http://schemas.microsoft.com/office/powerpoint/2010/main" val="414153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796" y="443077"/>
            <a:ext cx="2841868" cy="369332"/>
          </a:xfrm>
          <a:prstGeom prst="rect">
            <a:avLst/>
          </a:prstGeom>
        </p:spPr>
        <p:txBody>
          <a:bodyPr wrap="none">
            <a:spAutoFit/>
          </a:bodyPr>
          <a:lstStyle/>
          <a:p>
            <a:r>
              <a:rPr lang="en-US" b="1" dirty="0"/>
              <a:t>c) Waiting for tasks to finish</a:t>
            </a:r>
          </a:p>
        </p:txBody>
      </p:sp>
      <p:sp>
        <p:nvSpPr>
          <p:cNvPr id="5" name="Rectangle 4"/>
          <p:cNvSpPr/>
          <p:nvPr/>
        </p:nvSpPr>
        <p:spPr>
          <a:xfrm>
            <a:off x="682172" y="812409"/>
            <a:ext cx="8215086" cy="6093976"/>
          </a:xfrm>
          <a:prstGeom prst="rect">
            <a:avLst/>
          </a:prstGeom>
        </p:spPr>
        <p:txBody>
          <a:bodyPr wrap="square">
            <a:spAutoFit/>
          </a:bodyPr>
          <a:lstStyle/>
          <a:p>
            <a:r>
              <a:rPr lang="en-US" sz="1600" i="1" dirty="0"/>
              <a:t>V1. Using channels - Old school</a:t>
            </a:r>
          </a:p>
          <a:p>
            <a:endParaRPr lang="en-US" sz="1100" dirty="0"/>
          </a:p>
          <a:p>
            <a:r>
              <a:rPr lang="en-US" sz="1100" dirty="0"/>
              <a:t>func main() {</a:t>
            </a:r>
          </a:p>
          <a:p>
            <a:r>
              <a:rPr lang="en-US" sz="1100" dirty="0"/>
              <a:t>    messages := make(</a:t>
            </a:r>
            <a:r>
              <a:rPr lang="en-US" sz="1100" dirty="0" err="1"/>
              <a:t>chan</a:t>
            </a:r>
            <a:r>
              <a:rPr lang="en-US" sz="1100" dirty="0"/>
              <a:t> </a:t>
            </a:r>
            <a:r>
              <a:rPr lang="en-US" sz="1100" dirty="0" err="1"/>
              <a:t>int</a:t>
            </a:r>
            <a:r>
              <a:rPr lang="en-US" sz="1100" dirty="0"/>
              <a:t>)</a:t>
            </a:r>
          </a:p>
          <a:p>
            <a:endParaRPr lang="en-US" sz="1100" dirty="0"/>
          </a:p>
          <a:p>
            <a:r>
              <a:rPr lang="en-US" sz="1100" dirty="0"/>
              <a:t>    // Use this channel to follow the execution status</a:t>
            </a:r>
          </a:p>
          <a:p>
            <a:r>
              <a:rPr lang="en-US" sz="1100" dirty="0"/>
              <a:t>    // of our goroutines :D</a:t>
            </a:r>
          </a:p>
          <a:p>
            <a:r>
              <a:rPr lang="en-US" sz="1100" dirty="0"/>
              <a:t>    done := make(</a:t>
            </a:r>
            <a:r>
              <a:rPr lang="en-US" sz="1100" dirty="0" err="1"/>
              <a:t>chan</a:t>
            </a:r>
            <a:r>
              <a:rPr lang="en-US" sz="1100" dirty="0"/>
              <a:t> bool)</a:t>
            </a:r>
          </a:p>
          <a:p>
            <a:endParaRPr lang="en-US" sz="1100" dirty="0"/>
          </a:p>
          <a:p>
            <a:r>
              <a:rPr lang="en-US" sz="1100" dirty="0"/>
              <a:t>    go func() {</a:t>
            </a:r>
          </a:p>
          <a:p>
            <a:r>
              <a:rPr lang="en-US" sz="1100" dirty="0"/>
              <a:t>        </a:t>
            </a:r>
            <a:r>
              <a:rPr lang="en-US" sz="1100" dirty="0" err="1"/>
              <a:t>time.Sleep</a:t>
            </a:r>
            <a:r>
              <a:rPr lang="en-US" sz="1100" dirty="0"/>
              <a:t>(</a:t>
            </a:r>
            <a:r>
              <a:rPr lang="en-US" sz="1100" dirty="0" err="1"/>
              <a:t>time.Second</a:t>
            </a:r>
            <a:r>
              <a:rPr lang="en-US" sz="1100" dirty="0"/>
              <a:t> * 3)</a:t>
            </a:r>
          </a:p>
          <a:p>
            <a:r>
              <a:rPr lang="en-US" sz="1100" dirty="0"/>
              <a:t>        messages &lt;- 1</a:t>
            </a:r>
          </a:p>
          <a:p>
            <a:r>
              <a:rPr lang="en-US" sz="1100" dirty="0"/>
              <a:t>        done &lt;- true</a:t>
            </a:r>
          </a:p>
          <a:p>
            <a:r>
              <a:rPr lang="en-US" sz="1100" dirty="0"/>
              <a:t>    }()</a:t>
            </a:r>
          </a:p>
          <a:p>
            <a:r>
              <a:rPr lang="en-US" sz="1100" dirty="0"/>
              <a:t>    go func() {</a:t>
            </a:r>
          </a:p>
          <a:p>
            <a:r>
              <a:rPr lang="en-US" sz="1100" dirty="0"/>
              <a:t>        </a:t>
            </a:r>
            <a:r>
              <a:rPr lang="en-US" sz="1100" dirty="0" err="1"/>
              <a:t>time.Sleep</a:t>
            </a:r>
            <a:r>
              <a:rPr lang="en-US" sz="1100" dirty="0"/>
              <a:t>(</a:t>
            </a:r>
            <a:r>
              <a:rPr lang="en-US" sz="1100" dirty="0" err="1"/>
              <a:t>time.Second</a:t>
            </a:r>
            <a:r>
              <a:rPr lang="en-US" sz="1100" dirty="0"/>
              <a:t> * 2)</a:t>
            </a:r>
          </a:p>
          <a:p>
            <a:r>
              <a:rPr lang="en-US" sz="1100" dirty="0"/>
              <a:t>        messages &lt;- 2</a:t>
            </a:r>
          </a:p>
          <a:p>
            <a:r>
              <a:rPr lang="en-US" sz="1100" dirty="0"/>
              <a:t>        done &lt;- true</a:t>
            </a:r>
          </a:p>
          <a:p>
            <a:r>
              <a:rPr lang="en-US" sz="1100" dirty="0"/>
              <a:t>    }() </a:t>
            </a:r>
          </a:p>
          <a:p>
            <a:r>
              <a:rPr lang="en-US" sz="1100" dirty="0"/>
              <a:t>    go func() {</a:t>
            </a:r>
          </a:p>
          <a:p>
            <a:r>
              <a:rPr lang="en-US" sz="1100" dirty="0"/>
              <a:t>        </a:t>
            </a:r>
            <a:r>
              <a:rPr lang="en-US" sz="1100" dirty="0" err="1"/>
              <a:t>time.Sleep</a:t>
            </a:r>
            <a:r>
              <a:rPr lang="en-US" sz="1100" dirty="0"/>
              <a:t>(</a:t>
            </a:r>
            <a:r>
              <a:rPr lang="en-US" sz="1100" dirty="0" err="1"/>
              <a:t>time.Second</a:t>
            </a:r>
            <a:r>
              <a:rPr lang="en-US" sz="1100" dirty="0"/>
              <a:t> * 1)</a:t>
            </a:r>
          </a:p>
          <a:p>
            <a:r>
              <a:rPr lang="en-US" sz="1100" dirty="0"/>
              <a:t>        messages &lt;- 3</a:t>
            </a:r>
          </a:p>
          <a:p>
            <a:r>
              <a:rPr lang="en-US" sz="1100" dirty="0"/>
              <a:t>        done &lt;- true</a:t>
            </a:r>
          </a:p>
          <a:p>
            <a:r>
              <a:rPr lang="en-US" sz="1100" dirty="0"/>
              <a:t>    }()</a:t>
            </a:r>
          </a:p>
          <a:p>
            <a:r>
              <a:rPr lang="en-US" sz="1100" dirty="0"/>
              <a:t>    go func() {</a:t>
            </a:r>
          </a:p>
          <a:p>
            <a:r>
              <a:rPr lang="en-US" sz="1100" dirty="0"/>
              <a:t>        for </a:t>
            </a:r>
            <a:r>
              <a:rPr lang="en-US" sz="1100" dirty="0" err="1"/>
              <a:t>i</a:t>
            </a:r>
            <a:r>
              <a:rPr lang="en-US" sz="1100" dirty="0"/>
              <a:t> := range messages {</a:t>
            </a:r>
          </a:p>
          <a:p>
            <a:r>
              <a:rPr lang="en-US" sz="1100" dirty="0"/>
              <a:t>            </a:t>
            </a:r>
            <a:r>
              <a:rPr lang="en-US" sz="1100" dirty="0" err="1"/>
              <a:t>fmt.Println</a:t>
            </a:r>
            <a:r>
              <a:rPr lang="en-US" sz="1100" dirty="0"/>
              <a:t>(</a:t>
            </a:r>
            <a:r>
              <a:rPr lang="en-US" sz="1100" dirty="0" err="1"/>
              <a:t>i</a:t>
            </a:r>
            <a:r>
              <a:rPr lang="en-US" sz="1100" dirty="0"/>
              <a:t>)</a:t>
            </a:r>
          </a:p>
          <a:p>
            <a:r>
              <a:rPr lang="en-US" sz="1100" dirty="0"/>
              <a:t>        }</a:t>
            </a:r>
          </a:p>
          <a:p>
            <a:r>
              <a:rPr lang="en-US" sz="1100" dirty="0"/>
              <a:t>    }()</a:t>
            </a:r>
          </a:p>
          <a:p>
            <a:endParaRPr lang="en-US" sz="1100" dirty="0"/>
          </a:p>
          <a:p>
            <a:r>
              <a:rPr lang="en-US" sz="1100" dirty="0"/>
              <a:t>    // This loop doesn't complete until all three functions wrote values on 'done' channel</a:t>
            </a:r>
          </a:p>
          <a:p>
            <a:r>
              <a:rPr lang="en-US" sz="1100" dirty="0"/>
              <a:t>    for </a:t>
            </a:r>
            <a:r>
              <a:rPr lang="en-US" sz="1100" dirty="0" err="1"/>
              <a:t>i</a:t>
            </a:r>
            <a:r>
              <a:rPr lang="en-US" sz="1100" dirty="0"/>
              <a:t> := 0; </a:t>
            </a:r>
            <a:r>
              <a:rPr lang="en-US" sz="1100" dirty="0" err="1"/>
              <a:t>i</a:t>
            </a:r>
            <a:r>
              <a:rPr lang="en-US" sz="1100" dirty="0"/>
              <a:t> &lt; 3; </a:t>
            </a:r>
            <a:r>
              <a:rPr lang="en-US" sz="1100" dirty="0" err="1"/>
              <a:t>i</a:t>
            </a:r>
            <a:r>
              <a:rPr lang="en-US" sz="1100" dirty="0"/>
              <a:t>++ {</a:t>
            </a:r>
          </a:p>
          <a:p>
            <a:r>
              <a:rPr lang="en-US" sz="1100" dirty="0"/>
              <a:t>        &lt;-done</a:t>
            </a:r>
          </a:p>
          <a:p>
            <a:r>
              <a:rPr lang="en-US" sz="1100" dirty="0"/>
              <a:t>    }</a:t>
            </a:r>
          </a:p>
          <a:p>
            <a:r>
              <a:rPr lang="en-US" sz="1100" dirty="0"/>
              <a:t>}</a:t>
            </a:r>
          </a:p>
        </p:txBody>
      </p:sp>
    </p:spTree>
    <p:extLst>
      <p:ext uri="{BB962C8B-B14F-4D97-AF65-F5344CB8AC3E}">
        <p14:creationId xmlns:p14="http://schemas.microsoft.com/office/powerpoint/2010/main" val="369723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971" y="174172"/>
            <a:ext cx="7707086" cy="6340197"/>
          </a:xfrm>
          <a:prstGeom prst="rect">
            <a:avLst/>
          </a:prstGeom>
        </p:spPr>
        <p:txBody>
          <a:bodyPr wrap="square">
            <a:spAutoFit/>
          </a:bodyPr>
          <a:lstStyle/>
          <a:p>
            <a:r>
              <a:rPr lang="en-US" sz="1400" dirty="0"/>
              <a:t>V2. Using language constructs</a:t>
            </a:r>
          </a:p>
          <a:p>
            <a:endParaRPr lang="en-US" sz="1400" dirty="0"/>
          </a:p>
          <a:p>
            <a:r>
              <a:rPr lang="en-US" sz="1400" dirty="0"/>
              <a:t>func main() {</a:t>
            </a:r>
          </a:p>
          <a:p>
            <a:r>
              <a:rPr lang="en-US" sz="1400" dirty="0"/>
              <a:t>    messages := make(</a:t>
            </a:r>
            <a:r>
              <a:rPr lang="en-US" sz="1400" dirty="0" err="1"/>
              <a:t>chan</a:t>
            </a:r>
            <a:r>
              <a:rPr lang="en-US" sz="1400" dirty="0"/>
              <a:t> </a:t>
            </a:r>
            <a:r>
              <a:rPr lang="en-US" sz="1400" dirty="0" err="1"/>
              <a:t>int</a:t>
            </a:r>
            <a:r>
              <a:rPr lang="en-US" sz="1400" dirty="0"/>
              <a:t>)</a:t>
            </a:r>
          </a:p>
          <a:p>
            <a:r>
              <a:rPr lang="en-US" sz="1400" dirty="0"/>
              <a:t>    </a:t>
            </a:r>
            <a:r>
              <a:rPr lang="en-US" sz="1400" dirty="0" err="1"/>
              <a:t>var</a:t>
            </a:r>
            <a:r>
              <a:rPr lang="en-US" sz="1400" dirty="0"/>
              <a:t> </a:t>
            </a:r>
            <a:r>
              <a:rPr lang="en-US" sz="1400" dirty="0" err="1"/>
              <a:t>wg</a:t>
            </a:r>
            <a:r>
              <a:rPr lang="en-US" sz="1400" dirty="0"/>
              <a:t> </a:t>
            </a:r>
            <a:r>
              <a:rPr lang="en-US" sz="1400" dirty="0" err="1"/>
              <a:t>sync.WaitGroup</a:t>
            </a:r>
            <a:r>
              <a:rPr lang="en-US" sz="1400" dirty="0"/>
              <a:t> // This creates a wait group</a:t>
            </a:r>
          </a:p>
          <a:p>
            <a:endParaRPr lang="en-US" sz="1400" dirty="0"/>
          </a:p>
          <a:p>
            <a:r>
              <a:rPr lang="en-US" sz="1400" dirty="0"/>
              <a:t>    </a:t>
            </a:r>
            <a:r>
              <a:rPr lang="en-US" sz="1400" dirty="0" err="1"/>
              <a:t>wg.Add</a:t>
            </a:r>
            <a:r>
              <a:rPr lang="en-US" sz="1400" dirty="0"/>
              <a:t>(3)   // Tell the wait group that there are three tasks for now (you can dynamically add more)</a:t>
            </a:r>
          </a:p>
          <a:p>
            <a:r>
              <a:rPr lang="en-US" sz="1400" dirty="0"/>
              <a:t>    go func() {</a:t>
            </a:r>
          </a:p>
          <a:p>
            <a:r>
              <a:rPr lang="en-US" sz="1400" dirty="0"/>
              <a:t>        defer </a:t>
            </a:r>
            <a:r>
              <a:rPr lang="en-US" sz="1400" dirty="0" err="1"/>
              <a:t>wg.Done</a:t>
            </a:r>
            <a:r>
              <a:rPr lang="en-US" sz="1400" dirty="0"/>
              <a:t>()  // Defer will execute the given code at the end of the function.</a:t>
            </a:r>
          </a:p>
          <a:p>
            <a:r>
              <a:rPr lang="en-US" sz="1400" dirty="0"/>
              <a:t>        </a:t>
            </a:r>
            <a:r>
              <a:rPr lang="en-US" sz="1400" dirty="0" err="1"/>
              <a:t>time.Sleep</a:t>
            </a:r>
            <a:r>
              <a:rPr lang="en-US" sz="1400" dirty="0"/>
              <a:t>(</a:t>
            </a:r>
            <a:r>
              <a:rPr lang="en-US" sz="1400" dirty="0" err="1"/>
              <a:t>time.Second</a:t>
            </a:r>
            <a:r>
              <a:rPr lang="en-US" sz="1400" dirty="0"/>
              <a:t> * 3)</a:t>
            </a:r>
          </a:p>
          <a:p>
            <a:r>
              <a:rPr lang="en-US" sz="1400" dirty="0"/>
              <a:t>        messages &lt;- 1</a:t>
            </a:r>
          </a:p>
          <a:p>
            <a:r>
              <a:rPr lang="en-US" sz="1400" dirty="0"/>
              <a:t>    }()</a:t>
            </a:r>
          </a:p>
          <a:p>
            <a:r>
              <a:rPr lang="en-US" sz="1400" dirty="0"/>
              <a:t>    go func() {</a:t>
            </a:r>
          </a:p>
          <a:p>
            <a:r>
              <a:rPr lang="en-US" sz="1400" dirty="0"/>
              <a:t>        defer </a:t>
            </a:r>
            <a:r>
              <a:rPr lang="en-US" sz="1400" dirty="0" err="1"/>
              <a:t>wg.Done</a:t>
            </a:r>
            <a:r>
              <a:rPr lang="en-US" sz="1400" dirty="0"/>
              <a:t>()</a:t>
            </a:r>
          </a:p>
          <a:p>
            <a:r>
              <a:rPr lang="en-US" sz="1400" dirty="0"/>
              <a:t>        </a:t>
            </a:r>
            <a:r>
              <a:rPr lang="en-US" sz="1400" dirty="0" err="1"/>
              <a:t>time.Sleep</a:t>
            </a:r>
            <a:r>
              <a:rPr lang="en-US" sz="1400" dirty="0"/>
              <a:t>(</a:t>
            </a:r>
            <a:r>
              <a:rPr lang="en-US" sz="1400" dirty="0" err="1"/>
              <a:t>time.Second</a:t>
            </a:r>
            <a:r>
              <a:rPr lang="en-US" sz="1400" dirty="0"/>
              <a:t> * 2)</a:t>
            </a:r>
          </a:p>
          <a:p>
            <a:r>
              <a:rPr lang="en-US" sz="1400" dirty="0"/>
              <a:t>        messages &lt;- 2</a:t>
            </a:r>
          </a:p>
          <a:p>
            <a:r>
              <a:rPr lang="en-US" sz="1400" dirty="0"/>
              <a:t>    }() </a:t>
            </a:r>
          </a:p>
          <a:p>
            <a:r>
              <a:rPr lang="en-US" sz="1400" dirty="0"/>
              <a:t>    go func() {</a:t>
            </a:r>
          </a:p>
          <a:p>
            <a:r>
              <a:rPr lang="en-US" sz="1400" dirty="0"/>
              <a:t>        defer </a:t>
            </a:r>
            <a:r>
              <a:rPr lang="en-US" sz="1400" dirty="0" err="1"/>
              <a:t>wg.Done</a:t>
            </a:r>
            <a:r>
              <a:rPr lang="en-US" sz="1400" dirty="0"/>
              <a:t>()</a:t>
            </a:r>
          </a:p>
          <a:p>
            <a:r>
              <a:rPr lang="en-US" sz="1400" dirty="0"/>
              <a:t>        </a:t>
            </a:r>
            <a:r>
              <a:rPr lang="en-US" sz="1400" dirty="0" err="1"/>
              <a:t>time.Sleep</a:t>
            </a:r>
            <a:r>
              <a:rPr lang="en-US" sz="1400" dirty="0"/>
              <a:t>(</a:t>
            </a:r>
            <a:r>
              <a:rPr lang="en-US" sz="1400" dirty="0" err="1"/>
              <a:t>time.Second</a:t>
            </a:r>
            <a:r>
              <a:rPr lang="en-US" sz="1400" dirty="0"/>
              <a:t> * 1)</a:t>
            </a:r>
          </a:p>
          <a:p>
            <a:r>
              <a:rPr lang="en-US" sz="1400" dirty="0"/>
              <a:t>        messages &lt;- 3</a:t>
            </a:r>
          </a:p>
          <a:p>
            <a:r>
              <a:rPr lang="en-US" sz="1400" dirty="0"/>
              <a:t>    }()</a:t>
            </a:r>
          </a:p>
          <a:p>
            <a:r>
              <a:rPr lang="en-US" sz="1400" dirty="0"/>
              <a:t>    go func() {</a:t>
            </a:r>
          </a:p>
          <a:p>
            <a:r>
              <a:rPr lang="en-US" sz="1400" dirty="0"/>
              <a:t>        for </a:t>
            </a:r>
            <a:r>
              <a:rPr lang="en-US" sz="1400" dirty="0" err="1"/>
              <a:t>i</a:t>
            </a:r>
            <a:r>
              <a:rPr lang="en-US" sz="1400" dirty="0"/>
              <a:t> := range messages {</a:t>
            </a:r>
          </a:p>
          <a:p>
            <a:r>
              <a:rPr lang="en-US" sz="1400" dirty="0"/>
              <a:t>            </a:t>
            </a:r>
            <a:r>
              <a:rPr lang="en-US" sz="1400" dirty="0" err="1"/>
              <a:t>fmt.Println</a:t>
            </a:r>
            <a:r>
              <a:rPr lang="en-US" sz="1400" dirty="0"/>
              <a:t>(</a:t>
            </a:r>
            <a:r>
              <a:rPr lang="en-US" sz="1400" dirty="0" err="1"/>
              <a:t>i</a:t>
            </a:r>
            <a:r>
              <a:rPr lang="en-US" sz="1400" dirty="0"/>
              <a:t>)</a:t>
            </a:r>
          </a:p>
          <a:p>
            <a:r>
              <a:rPr lang="en-US" sz="1400" dirty="0"/>
              <a:t>        }</a:t>
            </a:r>
          </a:p>
          <a:p>
            <a:r>
              <a:rPr lang="en-US" sz="1400" dirty="0"/>
              <a:t>    }()</a:t>
            </a:r>
          </a:p>
          <a:p>
            <a:endParaRPr lang="en-US" sz="1400" dirty="0"/>
          </a:p>
          <a:p>
            <a:r>
              <a:rPr lang="en-US" sz="1400" dirty="0"/>
              <a:t>    </a:t>
            </a:r>
            <a:r>
              <a:rPr lang="en-US" sz="1400" dirty="0" err="1"/>
              <a:t>wg.Wait</a:t>
            </a:r>
            <a:endParaRPr lang="en-US" sz="1400" dirty="0"/>
          </a:p>
        </p:txBody>
      </p:sp>
    </p:spTree>
    <p:extLst>
      <p:ext uri="{BB962C8B-B14F-4D97-AF65-F5344CB8AC3E}">
        <p14:creationId xmlns:p14="http://schemas.microsoft.com/office/powerpoint/2010/main" val="180989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17693"/>
            <a:ext cx="8069943" cy="6740307"/>
          </a:xfrm>
          <a:prstGeom prst="rect">
            <a:avLst/>
          </a:prstGeom>
        </p:spPr>
        <p:txBody>
          <a:bodyPr wrap="square">
            <a:spAutoFit/>
          </a:bodyPr>
          <a:lstStyle/>
          <a:p>
            <a:r>
              <a:rPr lang="en-US" sz="1600" b="1" dirty="0"/>
              <a:t>d) Select statement</a:t>
            </a:r>
          </a:p>
          <a:p>
            <a:endParaRPr lang="en-US" sz="1600" dirty="0"/>
          </a:p>
          <a:p>
            <a:r>
              <a:rPr lang="en-US" sz="1600" dirty="0"/>
              <a:t>-&gt; Selects the first available ready operation</a:t>
            </a:r>
          </a:p>
          <a:p>
            <a:r>
              <a:rPr lang="en-US" sz="1600" dirty="0"/>
              <a:t>-&gt; If more than one available, choose a random one</a:t>
            </a:r>
          </a:p>
          <a:p>
            <a:endParaRPr lang="en-US" sz="1600" dirty="0"/>
          </a:p>
          <a:p>
            <a:r>
              <a:rPr lang="en-US" sz="1600" dirty="0"/>
              <a:t>func main() {</a:t>
            </a:r>
          </a:p>
          <a:p>
            <a:r>
              <a:rPr lang="en-US" sz="1600" dirty="0"/>
              <a:t>For our example we’ll select across two channels.</a:t>
            </a:r>
          </a:p>
          <a:p>
            <a:r>
              <a:rPr lang="en-US" sz="1600" dirty="0"/>
              <a:t>    c1 := make(</a:t>
            </a:r>
            <a:r>
              <a:rPr lang="en-US" sz="1600" dirty="0" err="1"/>
              <a:t>chan</a:t>
            </a:r>
            <a:r>
              <a:rPr lang="en-US" sz="1600" dirty="0"/>
              <a:t> string)</a:t>
            </a:r>
          </a:p>
          <a:p>
            <a:r>
              <a:rPr lang="en-US" sz="1600" dirty="0"/>
              <a:t>    c2 := make(</a:t>
            </a:r>
            <a:r>
              <a:rPr lang="en-US" sz="1600" dirty="0" err="1"/>
              <a:t>chan</a:t>
            </a:r>
            <a:r>
              <a:rPr lang="en-US" sz="1600" dirty="0"/>
              <a:t> string)</a:t>
            </a:r>
          </a:p>
          <a:p>
            <a:endParaRPr lang="en-US" sz="1600" dirty="0"/>
          </a:p>
          <a:p>
            <a:r>
              <a:rPr lang="en-US" sz="1600" dirty="0"/>
              <a:t>    go func() {</a:t>
            </a:r>
          </a:p>
          <a:p>
            <a:r>
              <a:rPr lang="en-US" sz="1600" dirty="0"/>
              <a:t>        </a:t>
            </a:r>
            <a:r>
              <a:rPr lang="en-US" sz="1600" dirty="0" err="1"/>
              <a:t>time.Sleep</a:t>
            </a:r>
            <a:r>
              <a:rPr lang="en-US" sz="1600" dirty="0"/>
              <a:t>(</a:t>
            </a:r>
            <a:r>
              <a:rPr lang="en-US" sz="1600" dirty="0" err="1"/>
              <a:t>time.Second</a:t>
            </a:r>
            <a:r>
              <a:rPr lang="en-US" sz="1600" dirty="0"/>
              <a:t> * 1)</a:t>
            </a:r>
          </a:p>
          <a:p>
            <a:r>
              <a:rPr lang="en-US" sz="1600" dirty="0"/>
              <a:t>        c1 &lt;- "one"</a:t>
            </a:r>
          </a:p>
          <a:p>
            <a:r>
              <a:rPr lang="en-US" sz="1600" dirty="0"/>
              <a:t>    }()</a:t>
            </a:r>
          </a:p>
          <a:p>
            <a:r>
              <a:rPr lang="en-US" sz="1600" dirty="0"/>
              <a:t>    go func() {</a:t>
            </a:r>
          </a:p>
          <a:p>
            <a:r>
              <a:rPr lang="en-US" sz="1600" dirty="0"/>
              <a:t>        </a:t>
            </a:r>
            <a:r>
              <a:rPr lang="en-US" sz="1600" dirty="0" err="1"/>
              <a:t>time.Sleep</a:t>
            </a:r>
            <a:r>
              <a:rPr lang="en-US" sz="1600" dirty="0"/>
              <a:t>(</a:t>
            </a:r>
            <a:r>
              <a:rPr lang="en-US" sz="1600" dirty="0" err="1"/>
              <a:t>time.Second</a:t>
            </a:r>
            <a:r>
              <a:rPr lang="en-US" sz="1600" dirty="0"/>
              <a:t> * 2)</a:t>
            </a:r>
          </a:p>
          <a:p>
            <a:r>
              <a:rPr lang="en-US" sz="1600" dirty="0"/>
              <a:t>        c2 &lt;- "two"</a:t>
            </a:r>
          </a:p>
          <a:p>
            <a:r>
              <a:rPr lang="en-US" sz="1600" dirty="0"/>
              <a:t>    }()</a:t>
            </a:r>
          </a:p>
          <a:p>
            <a:r>
              <a:rPr lang="en-US" sz="1600" dirty="0"/>
              <a:t>    for </a:t>
            </a:r>
            <a:r>
              <a:rPr lang="en-US" sz="1600" dirty="0" err="1"/>
              <a:t>i</a:t>
            </a:r>
            <a:r>
              <a:rPr lang="en-US" sz="1600" dirty="0"/>
              <a:t> := 0; </a:t>
            </a:r>
            <a:r>
              <a:rPr lang="en-US" sz="1600" dirty="0" err="1"/>
              <a:t>i</a:t>
            </a:r>
            <a:r>
              <a:rPr lang="en-US" sz="1600" dirty="0"/>
              <a:t> &lt; 2; </a:t>
            </a:r>
            <a:r>
              <a:rPr lang="en-US" sz="1600" dirty="0" err="1"/>
              <a:t>i</a:t>
            </a:r>
            <a:r>
              <a:rPr lang="en-US" sz="1600" dirty="0"/>
              <a:t>++ {</a:t>
            </a:r>
          </a:p>
          <a:p>
            <a:r>
              <a:rPr lang="en-US" sz="1600" dirty="0"/>
              <a:t>        select {</a:t>
            </a:r>
          </a:p>
          <a:p>
            <a:r>
              <a:rPr lang="en-US" sz="1600" dirty="0"/>
              <a:t>        case msg1 := &lt;-c1:</a:t>
            </a:r>
          </a:p>
          <a:p>
            <a:r>
              <a:rPr lang="en-US" sz="1600" dirty="0"/>
              <a:t>            </a:t>
            </a:r>
            <a:r>
              <a:rPr lang="en-US" sz="1600" dirty="0" err="1"/>
              <a:t>fmt.Println</a:t>
            </a:r>
            <a:r>
              <a:rPr lang="en-US" sz="1600" dirty="0"/>
              <a:t>("received", msg1)</a:t>
            </a:r>
          </a:p>
          <a:p>
            <a:r>
              <a:rPr lang="en-US" sz="1600" dirty="0"/>
              <a:t>        case msg2 := &lt;-c2:</a:t>
            </a:r>
          </a:p>
          <a:p>
            <a:r>
              <a:rPr lang="en-US" sz="1600" dirty="0"/>
              <a:t>            </a:t>
            </a:r>
            <a:r>
              <a:rPr lang="en-US" sz="1600" dirty="0" err="1"/>
              <a:t>fmt.Println</a:t>
            </a:r>
            <a:r>
              <a:rPr lang="en-US" sz="1600" dirty="0"/>
              <a:t>("received", msg2)</a:t>
            </a:r>
          </a:p>
          <a:p>
            <a:r>
              <a:rPr lang="en-US" sz="1600" dirty="0"/>
              <a:t>        }</a:t>
            </a:r>
          </a:p>
          <a:p>
            <a:r>
              <a:rPr lang="en-US" sz="1600" dirty="0"/>
              <a:t>    }</a:t>
            </a:r>
          </a:p>
          <a:p>
            <a:r>
              <a:rPr lang="en-US" sz="1600" dirty="0"/>
              <a:t>}</a:t>
            </a:r>
          </a:p>
        </p:txBody>
      </p:sp>
    </p:spTree>
    <p:extLst>
      <p:ext uri="{BB962C8B-B14F-4D97-AF65-F5344CB8AC3E}">
        <p14:creationId xmlns:p14="http://schemas.microsoft.com/office/powerpoint/2010/main" val="2900051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1277</Words>
  <Application>Microsoft Office PowerPoint</Application>
  <PresentationFormat>Widescreen</PresentationFormat>
  <Paragraphs>319</Paragraphs>
  <Slides>21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Consolas</vt:lpstr>
      <vt:lpstr>Courier New</vt:lpstr>
      <vt:lpstr>Open Sans</vt:lpstr>
      <vt:lpstr>q_serif</vt:lpstr>
      <vt:lpstr>Wingdings</vt:lpstr>
      <vt:lpstr>Office Theme</vt:lpstr>
      <vt:lpstr>Go lang</vt:lpstr>
      <vt:lpstr>1. Overview</vt:lpstr>
      <vt:lpstr>PowerPoint Presentation</vt:lpstr>
      <vt:lpstr>PowerPoint Presentation</vt:lpstr>
      <vt:lpstr>2. Basic concurrency: go routines, channels and synchronization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Comparison with actor model</vt:lpstr>
      <vt:lpstr>4. Patterns and where GO shines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Cip</dc:creator>
  <cp:lastModifiedBy>Paduraru, Ciprian</cp:lastModifiedBy>
  <cp:revision>138</cp:revision>
  <dcterms:created xsi:type="dcterms:W3CDTF">2017-04-29T07:28:13Z</dcterms:created>
  <dcterms:modified xsi:type="dcterms:W3CDTF">2017-05-02T13:19:29Z</dcterms:modified>
</cp:coreProperties>
</file>