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Friday, January 22, 2021</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833343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Friday, January 22,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7501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Friday, January 22,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05858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Friday, January 22,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71878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Friday, January 22,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8341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Friday, January 22,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9196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Friday, January 22,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55113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Friday, January 22,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07895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Friday, January 22,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90161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Friday, January 22,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69980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Friday, January 22,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03671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Friday, January 22, 2021</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832226693"/>
      </p:ext>
    </p:extLst>
  </p:cSld>
  <p:clrMap bg1="dk1" tx1="lt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85" r:id="rId5"/>
    <p:sldLayoutId id="2147483690" r:id="rId6"/>
    <p:sldLayoutId id="2147483686" r:id="rId7"/>
    <p:sldLayoutId id="2147483687" r:id="rId8"/>
    <p:sldLayoutId id="2147483688" r:id="rId9"/>
    <p:sldLayoutId id="2147483689" r:id="rId10"/>
    <p:sldLayoutId id="2147483691"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4" name="Freeform: Shape 33">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Oval 34">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Shape 36">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39" name="Rectangle 3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8FA4AF-C1E1-4A92-A658-4D4B0E39F9F7}"/>
              </a:ext>
            </a:extLst>
          </p:cNvPr>
          <p:cNvSpPr>
            <a:spLocks noGrp="1"/>
          </p:cNvSpPr>
          <p:nvPr>
            <p:ph type="ctrTitle"/>
          </p:nvPr>
        </p:nvSpPr>
        <p:spPr>
          <a:xfrm>
            <a:off x="550863" y="549275"/>
            <a:ext cx="4500562" cy="1562959"/>
          </a:xfrm>
        </p:spPr>
        <p:txBody>
          <a:bodyPr vert="horz" wrap="square" lIns="0" tIns="0" rIns="0" bIns="0" rtlCol="0" anchor="t" anchorCtr="0">
            <a:normAutofit/>
          </a:bodyPr>
          <a:lstStyle/>
          <a:p>
            <a:r>
              <a:rPr lang="en-US" sz="4800" kern="1200" dirty="0">
                <a:solidFill>
                  <a:schemeClr val="tx1"/>
                </a:solidFill>
                <a:latin typeface="+mj-lt"/>
                <a:ea typeface="+mj-ea"/>
                <a:cs typeface="+mj-cs"/>
              </a:rPr>
              <a:t>Training Database</a:t>
            </a:r>
          </a:p>
        </p:txBody>
      </p:sp>
      <p:sp>
        <p:nvSpPr>
          <p:cNvPr id="41" name="Freeform: Shape 40">
            <a:extLst>
              <a:ext uri="{FF2B5EF4-FFF2-40B4-BE49-F238E27FC236}">
                <a16:creationId xmlns:a16="http://schemas.microsoft.com/office/drawing/2014/main" id="{DE950493-A53F-4D4C-9157-A238C4B2A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ubtitle 2">
            <a:extLst>
              <a:ext uri="{FF2B5EF4-FFF2-40B4-BE49-F238E27FC236}">
                <a16:creationId xmlns:a16="http://schemas.microsoft.com/office/drawing/2014/main" id="{9D6F0804-9EAD-4AEC-BDCA-0D25B701CB1C}"/>
              </a:ext>
            </a:extLst>
          </p:cNvPr>
          <p:cNvSpPr>
            <a:spLocks noGrp="1"/>
          </p:cNvSpPr>
          <p:nvPr>
            <p:ph type="subTitle" idx="1"/>
          </p:nvPr>
        </p:nvSpPr>
        <p:spPr>
          <a:xfrm>
            <a:off x="5267325" y="549275"/>
            <a:ext cx="6373813" cy="2112234"/>
          </a:xfrm>
        </p:spPr>
        <p:txBody>
          <a:bodyPr vert="horz" wrap="square" lIns="0" tIns="0" rIns="0" bIns="0" rtlCol="0" anchor="t">
            <a:normAutofit/>
          </a:bodyPr>
          <a:lstStyle/>
          <a:p>
            <a:pPr indent="-228600">
              <a:buFont typeface="Arial" panose="020B0604020202020204" pitchFamily="34" charset="0"/>
              <a:buChar char="•"/>
            </a:pPr>
            <a:r>
              <a:rPr lang="en-US" sz="1400" dirty="0">
                <a:solidFill>
                  <a:schemeClr val="tx1">
                    <a:alpha val="60000"/>
                  </a:schemeClr>
                </a:solidFill>
              </a:rPr>
              <a:t>Creators:</a:t>
            </a:r>
          </a:p>
          <a:p>
            <a:pPr indent="-228600">
              <a:buFont typeface="Arial" panose="020B0604020202020204" pitchFamily="34" charset="0"/>
              <a:buChar char="•"/>
            </a:pPr>
            <a:r>
              <a:rPr lang="en-US" dirty="0" err="1">
                <a:solidFill>
                  <a:schemeClr val="tx1">
                    <a:alpha val="60000"/>
                  </a:schemeClr>
                </a:solidFill>
              </a:rPr>
              <a:t>Tugui</a:t>
            </a:r>
            <a:r>
              <a:rPr lang="en-US" dirty="0">
                <a:solidFill>
                  <a:schemeClr val="tx1">
                    <a:alpha val="60000"/>
                  </a:schemeClr>
                </a:solidFill>
              </a:rPr>
              <a:t> </a:t>
            </a:r>
            <a:r>
              <a:rPr lang="en-US" dirty="0" err="1">
                <a:solidFill>
                  <a:schemeClr val="tx1">
                    <a:alpha val="60000"/>
                  </a:schemeClr>
                </a:solidFill>
              </a:rPr>
              <a:t>Ioan</a:t>
            </a:r>
            <a:endParaRPr lang="en-US" dirty="0">
              <a:solidFill>
                <a:schemeClr val="tx1">
                  <a:alpha val="60000"/>
                </a:schemeClr>
              </a:solidFill>
            </a:endParaRPr>
          </a:p>
          <a:p>
            <a:pPr indent="-228600">
              <a:buFont typeface="Arial" panose="020B0604020202020204" pitchFamily="34" charset="0"/>
              <a:buChar char="•"/>
            </a:pPr>
            <a:r>
              <a:rPr lang="en-US" dirty="0" err="1">
                <a:solidFill>
                  <a:schemeClr val="tx1">
                    <a:alpha val="60000"/>
                  </a:schemeClr>
                </a:solidFill>
              </a:rPr>
              <a:t>Nastasa</a:t>
            </a:r>
            <a:r>
              <a:rPr lang="en-US" dirty="0">
                <a:solidFill>
                  <a:schemeClr val="tx1">
                    <a:alpha val="60000"/>
                  </a:schemeClr>
                </a:solidFill>
              </a:rPr>
              <a:t> Marius </a:t>
            </a:r>
            <a:r>
              <a:rPr lang="en-US" dirty="0" err="1">
                <a:solidFill>
                  <a:schemeClr val="tx1">
                    <a:alpha val="60000"/>
                  </a:schemeClr>
                </a:solidFill>
              </a:rPr>
              <a:t>Alexandru</a:t>
            </a:r>
            <a:endParaRPr lang="en-US" dirty="0">
              <a:solidFill>
                <a:schemeClr val="tx1">
                  <a:alpha val="60000"/>
                </a:schemeClr>
              </a:solidFill>
            </a:endParaRPr>
          </a:p>
          <a:p>
            <a:pPr indent="-228600">
              <a:buFont typeface="Arial" panose="020B0604020202020204" pitchFamily="34" charset="0"/>
              <a:buChar char="•"/>
            </a:pPr>
            <a:r>
              <a:rPr lang="en-US" dirty="0">
                <a:solidFill>
                  <a:schemeClr val="tx1">
                    <a:alpha val="60000"/>
                  </a:schemeClr>
                </a:solidFill>
              </a:rPr>
              <a:t>Nechita-</a:t>
            </a:r>
            <a:r>
              <a:rPr lang="en-US" dirty="0" err="1">
                <a:solidFill>
                  <a:schemeClr val="tx1">
                    <a:alpha val="60000"/>
                  </a:schemeClr>
                </a:solidFill>
              </a:rPr>
              <a:t>Drob</a:t>
            </a:r>
            <a:r>
              <a:rPr lang="en-US" dirty="0">
                <a:solidFill>
                  <a:schemeClr val="tx1">
                    <a:alpha val="60000"/>
                  </a:schemeClr>
                </a:solidFill>
              </a:rPr>
              <a:t> Sebastian</a:t>
            </a:r>
          </a:p>
        </p:txBody>
      </p:sp>
      <p:pic>
        <p:nvPicPr>
          <p:cNvPr id="4" name="Picture 3">
            <a:extLst>
              <a:ext uri="{FF2B5EF4-FFF2-40B4-BE49-F238E27FC236}">
                <a16:creationId xmlns:a16="http://schemas.microsoft.com/office/drawing/2014/main" id="{D585B7BE-CEE1-42F8-8751-0EEFF7FA8F21}"/>
              </a:ext>
            </a:extLst>
          </p:cNvPr>
          <p:cNvPicPr>
            <a:picLocks noChangeAspect="1"/>
          </p:cNvPicPr>
          <p:nvPr/>
        </p:nvPicPr>
        <p:blipFill rotWithShape="1">
          <a:blip r:embed="rId2"/>
          <a:srcRect t="22333" b="26102"/>
          <a:stretch/>
        </p:blipFill>
        <p:spPr>
          <a:xfrm>
            <a:off x="20" y="2661510"/>
            <a:ext cx="12191980" cy="4196491"/>
          </a:xfrm>
          <a:custGeom>
            <a:avLst/>
            <a:gdLst/>
            <a:ahLst/>
            <a:cxnLst/>
            <a:rect l="l" t="t" r="r" b="b"/>
            <a:pathLst>
              <a:path w="12192000" h="4196491">
                <a:moveTo>
                  <a:pt x="0" y="0"/>
                </a:moveTo>
                <a:lnTo>
                  <a:pt x="12192000" y="0"/>
                </a:lnTo>
                <a:lnTo>
                  <a:pt x="12192000" y="4196491"/>
                </a:lnTo>
                <a:lnTo>
                  <a:pt x="0" y="4196491"/>
                </a:lnTo>
                <a:close/>
              </a:path>
            </a:pathLst>
          </a:custGeom>
        </p:spPr>
      </p:pic>
      <p:grpSp>
        <p:nvGrpSpPr>
          <p:cNvPr id="43" name="Group 42">
            <a:extLst>
              <a:ext uri="{FF2B5EF4-FFF2-40B4-BE49-F238E27FC236}">
                <a16:creationId xmlns:a16="http://schemas.microsoft.com/office/drawing/2014/main" id="{FF1EAF9B-8869-450E-98BF-FD6EA6564B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6428" y="1748729"/>
            <a:ext cx="1262947" cy="1335600"/>
            <a:chOff x="2678417" y="2427951"/>
            <a:chExt cx="1262947" cy="1335600"/>
          </a:xfrm>
        </p:grpSpPr>
        <p:sp>
          <p:nvSpPr>
            <p:cNvPr id="44" name="Freeform: Shape 43">
              <a:extLst>
                <a:ext uri="{FF2B5EF4-FFF2-40B4-BE49-F238E27FC236}">
                  <a16:creationId xmlns:a16="http://schemas.microsoft.com/office/drawing/2014/main" id="{8111FAA4-0B90-446B-9555-B7A9CB2C913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a:extLst>
                <a:ext uri="{FF2B5EF4-FFF2-40B4-BE49-F238E27FC236}">
                  <a16:creationId xmlns:a16="http://schemas.microsoft.com/office/drawing/2014/main" id="{A88E536E-9DE6-4085-9258-450A10AD09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7" name="Rectangle 46">
            <a:extLst>
              <a:ext uri="{FF2B5EF4-FFF2-40B4-BE49-F238E27FC236}">
                <a16:creationId xmlns:a16="http://schemas.microsoft.com/office/drawing/2014/main" id="{D20AE261-8977-4583-A036-88CC1CE1A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7145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40491-7B53-40B2-BE3C-13C1404AAF82}"/>
              </a:ext>
            </a:extLst>
          </p:cNvPr>
          <p:cNvSpPr>
            <a:spLocks noGrp="1"/>
          </p:cNvSpPr>
          <p:nvPr>
            <p:ph idx="1"/>
          </p:nvPr>
        </p:nvSpPr>
        <p:spPr>
          <a:xfrm>
            <a:off x="550863" y="357809"/>
            <a:ext cx="11090274" cy="5735015"/>
          </a:xfrm>
        </p:spPr>
        <p:txBody>
          <a:bodyPr/>
          <a:lstStyle/>
          <a:p>
            <a:r>
              <a:rPr lang="en-US" dirty="0"/>
              <a:t>Here the Download function it is not yet fully developed and tested. It is still in work but we want to finish it as soon as possible. The idea is to have it exported as a csv file an after that you’ll be able to show the report to other people.</a:t>
            </a:r>
          </a:p>
          <a:p>
            <a:endParaRPr lang="ro-RO" dirty="0"/>
          </a:p>
        </p:txBody>
      </p:sp>
      <p:pic>
        <p:nvPicPr>
          <p:cNvPr id="5" name="Picture 4">
            <a:extLst>
              <a:ext uri="{FF2B5EF4-FFF2-40B4-BE49-F238E27FC236}">
                <a16:creationId xmlns:a16="http://schemas.microsoft.com/office/drawing/2014/main" id="{A8E90BE3-0546-4777-8627-6B2FC05DB097}"/>
              </a:ext>
            </a:extLst>
          </p:cNvPr>
          <p:cNvPicPr>
            <a:picLocks noChangeAspect="1"/>
          </p:cNvPicPr>
          <p:nvPr/>
        </p:nvPicPr>
        <p:blipFill>
          <a:blip r:embed="rId2"/>
          <a:stretch>
            <a:fillRect/>
          </a:stretch>
        </p:blipFill>
        <p:spPr>
          <a:xfrm>
            <a:off x="550863" y="1362000"/>
            <a:ext cx="11090275" cy="5296239"/>
          </a:xfrm>
          <a:prstGeom prst="rect">
            <a:avLst/>
          </a:prstGeom>
        </p:spPr>
      </p:pic>
    </p:spTree>
    <p:extLst>
      <p:ext uri="{BB962C8B-B14F-4D97-AF65-F5344CB8AC3E}">
        <p14:creationId xmlns:p14="http://schemas.microsoft.com/office/powerpoint/2010/main" val="1237764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A95C9-B50C-4694-BF4D-A373B87A6CA9}"/>
              </a:ext>
            </a:extLst>
          </p:cNvPr>
          <p:cNvSpPr>
            <a:spLocks noGrp="1"/>
          </p:cNvSpPr>
          <p:nvPr>
            <p:ph type="title"/>
          </p:nvPr>
        </p:nvSpPr>
        <p:spPr/>
        <p:txBody>
          <a:bodyPr/>
          <a:lstStyle/>
          <a:p>
            <a:r>
              <a:rPr lang="en-US" dirty="0"/>
              <a:t>Thank you for the attention !!</a:t>
            </a:r>
            <a:endParaRPr lang="ro-RO" dirty="0"/>
          </a:p>
        </p:txBody>
      </p:sp>
      <p:sp>
        <p:nvSpPr>
          <p:cNvPr id="3" name="Content Placeholder 2">
            <a:extLst>
              <a:ext uri="{FF2B5EF4-FFF2-40B4-BE49-F238E27FC236}">
                <a16:creationId xmlns:a16="http://schemas.microsoft.com/office/drawing/2014/main" id="{C6C25FE9-0049-4B16-9D64-40E8CEB463C2}"/>
              </a:ext>
            </a:extLst>
          </p:cNvPr>
          <p:cNvSpPr>
            <a:spLocks noGrp="1"/>
          </p:cNvSpPr>
          <p:nvPr>
            <p:ph idx="1"/>
          </p:nvPr>
        </p:nvSpPr>
        <p:spPr/>
        <p:txBody>
          <a:bodyPr/>
          <a:lstStyle/>
          <a:p>
            <a:r>
              <a:rPr lang="en-US" dirty="0"/>
              <a:t>You can find our work on GitHub on the link to our repository:</a:t>
            </a:r>
          </a:p>
          <a:p>
            <a:pPr marL="0" indent="0" algn="ctr">
              <a:buNone/>
            </a:pPr>
            <a:r>
              <a:rPr lang="en-US" sz="3200" dirty="0"/>
              <a:t> https://github.com/mariusalexandrunastasa/trainingsDB</a:t>
            </a:r>
          </a:p>
          <a:p>
            <a:pPr marL="0" indent="0">
              <a:buNone/>
            </a:pPr>
            <a:endParaRPr lang="ro-RO" dirty="0"/>
          </a:p>
        </p:txBody>
      </p:sp>
    </p:spTree>
    <p:extLst>
      <p:ext uri="{BB962C8B-B14F-4D97-AF65-F5344CB8AC3E}">
        <p14:creationId xmlns:p14="http://schemas.microsoft.com/office/powerpoint/2010/main" val="3889676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EB531-6A3D-4C78-B742-438B88825D62}"/>
              </a:ext>
            </a:extLst>
          </p:cNvPr>
          <p:cNvSpPr>
            <a:spLocks noGrp="1"/>
          </p:cNvSpPr>
          <p:nvPr>
            <p:ph type="title"/>
          </p:nvPr>
        </p:nvSpPr>
        <p:spPr/>
        <p:txBody>
          <a:bodyPr/>
          <a:lstStyle/>
          <a:p>
            <a:r>
              <a:rPr lang="en-US" dirty="0"/>
              <a:t>Motivation:</a:t>
            </a:r>
            <a:endParaRPr lang="ro-RO" dirty="0"/>
          </a:p>
        </p:txBody>
      </p:sp>
      <p:sp>
        <p:nvSpPr>
          <p:cNvPr id="3" name="Content Placeholder 2">
            <a:extLst>
              <a:ext uri="{FF2B5EF4-FFF2-40B4-BE49-F238E27FC236}">
                <a16:creationId xmlns:a16="http://schemas.microsoft.com/office/drawing/2014/main" id="{07ED51A4-DE36-4644-A5D9-CAA3942EF74F}"/>
              </a:ext>
            </a:extLst>
          </p:cNvPr>
          <p:cNvSpPr>
            <a:spLocks noGrp="1"/>
          </p:cNvSpPr>
          <p:nvPr>
            <p:ph idx="1"/>
          </p:nvPr>
        </p:nvSpPr>
        <p:spPr/>
        <p:txBody>
          <a:bodyPr/>
          <a:lstStyle/>
          <a:p>
            <a:r>
              <a:rPr lang="en-US" dirty="0"/>
              <a:t>Our motivation for creating this trainings database is to help Human Resource employees to</a:t>
            </a:r>
          </a:p>
          <a:p>
            <a:pPr marL="0" indent="0">
              <a:buNone/>
            </a:pPr>
            <a:r>
              <a:rPr lang="en-US" dirty="0"/>
              <a:t>have a easier way to keep track of the available learning resources and</a:t>
            </a:r>
          </a:p>
          <a:p>
            <a:pPr marL="0" indent="0">
              <a:buNone/>
            </a:pPr>
            <a:r>
              <a:rPr lang="en-US" dirty="0"/>
              <a:t>too see the status of all the available trainings in the company.</a:t>
            </a:r>
          </a:p>
          <a:p>
            <a:pPr marL="0" indent="0">
              <a:buNone/>
            </a:pPr>
            <a:endParaRPr lang="en-US" dirty="0"/>
          </a:p>
          <a:p>
            <a:r>
              <a:rPr lang="en-US" dirty="0"/>
              <a:t>Instead of having to collect from every individual employee or Team Leader, the status of their learning path through their period of employment , they will simply access our web page and life will be easy.</a:t>
            </a:r>
          </a:p>
          <a:p>
            <a:pPr marL="0" indent="0">
              <a:buNone/>
            </a:pPr>
            <a:endParaRPr lang="ro-RO" dirty="0"/>
          </a:p>
        </p:txBody>
      </p:sp>
    </p:spTree>
    <p:extLst>
      <p:ext uri="{BB962C8B-B14F-4D97-AF65-F5344CB8AC3E}">
        <p14:creationId xmlns:p14="http://schemas.microsoft.com/office/powerpoint/2010/main" val="3703546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0CE5D-CB98-4A0B-BD63-B10AF6AE729C}"/>
              </a:ext>
            </a:extLst>
          </p:cNvPr>
          <p:cNvSpPr>
            <a:spLocks noGrp="1"/>
          </p:cNvSpPr>
          <p:nvPr>
            <p:ph type="title"/>
          </p:nvPr>
        </p:nvSpPr>
        <p:spPr/>
        <p:txBody>
          <a:bodyPr/>
          <a:lstStyle/>
          <a:p>
            <a:r>
              <a:rPr lang="en-US" dirty="0"/>
              <a:t>Our database in phpMyAdmin:</a:t>
            </a:r>
            <a:endParaRPr lang="ro-RO" dirty="0"/>
          </a:p>
        </p:txBody>
      </p:sp>
      <p:pic>
        <p:nvPicPr>
          <p:cNvPr id="5" name="Content Placeholder 4">
            <a:extLst>
              <a:ext uri="{FF2B5EF4-FFF2-40B4-BE49-F238E27FC236}">
                <a16:creationId xmlns:a16="http://schemas.microsoft.com/office/drawing/2014/main" id="{4A550598-93F6-41DD-A334-CF3FF69276CE}"/>
              </a:ext>
            </a:extLst>
          </p:cNvPr>
          <p:cNvPicPr>
            <a:picLocks noGrp="1" noChangeAspect="1"/>
          </p:cNvPicPr>
          <p:nvPr>
            <p:ph idx="1"/>
          </p:nvPr>
        </p:nvPicPr>
        <p:blipFill>
          <a:blip r:embed="rId2"/>
          <a:stretch>
            <a:fillRect/>
          </a:stretch>
        </p:blipFill>
        <p:spPr>
          <a:xfrm>
            <a:off x="378584" y="1495775"/>
            <a:ext cx="11090275" cy="3168990"/>
          </a:xfrm>
        </p:spPr>
      </p:pic>
    </p:spTree>
    <p:extLst>
      <p:ext uri="{BB962C8B-B14F-4D97-AF65-F5344CB8AC3E}">
        <p14:creationId xmlns:p14="http://schemas.microsoft.com/office/powerpoint/2010/main" val="2184311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E5080F-D0EF-4E8E-B0B6-56F555B16734}"/>
              </a:ext>
            </a:extLst>
          </p:cNvPr>
          <p:cNvSpPr>
            <a:spLocks noGrp="1"/>
          </p:cNvSpPr>
          <p:nvPr>
            <p:ph idx="1"/>
          </p:nvPr>
        </p:nvSpPr>
        <p:spPr>
          <a:xfrm>
            <a:off x="550863" y="609600"/>
            <a:ext cx="11090274" cy="5483224"/>
          </a:xfrm>
        </p:spPr>
        <p:txBody>
          <a:bodyPr/>
          <a:lstStyle/>
          <a:p>
            <a:r>
              <a:rPr lang="en-US" dirty="0"/>
              <a:t>As you saw earlier, the database is named “</a:t>
            </a:r>
            <a:r>
              <a:rPr lang="en-US" dirty="0" err="1"/>
              <a:t>TrainingDB</a:t>
            </a:r>
            <a:r>
              <a:rPr lang="en-US" dirty="0"/>
              <a:t>”. It is composed from the following tables : Departments, Location, Participants, Trainers, </a:t>
            </a:r>
            <a:r>
              <a:rPr lang="en-US" dirty="0" err="1"/>
              <a:t>TrainingParticipants</a:t>
            </a:r>
            <a:r>
              <a:rPr lang="en-US" dirty="0"/>
              <a:t>, Trainings, Users.</a:t>
            </a:r>
          </a:p>
          <a:p>
            <a:r>
              <a:rPr lang="en-US" dirty="0"/>
              <a:t>Departments are formed from : Software, Testing, Research and Development, Human Resources and Hardware. Every department has its own specific trainings.</a:t>
            </a:r>
          </a:p>
          <a:p>
            <a:r>
              <a:rPr lang="en-US" dirty="0"/>
              <a:t>Locations only has an Online option and two Off-site options to participate at trainings.</a:t>
            </a:r>
          </a:p>
          <a:p>
            <a:r>
              <a:rPr lang="en-US" dirty="0"/>
              <a:t>Obviously Participants table contains the employees who are enrolled .</a:t>
            </a:r>
          </a:p>
          <a:p>
            <a:r>
              <a:rPr lang="en-US" dirty="0"/>
              <a:t>Same case with the Trainers table. It contains all the trainers that present a course.</a:t>
            </a:r>
          </a:p>
          <a:p>
            <a:r>
              <a:rPr lang="en-US" dirty="0" err="1"/>
              <a:t>TrainingParticipants</a:t>
            </a:r>
            <a:r>
              <a:rPr lang="en-US" dirty="0"/>
              <a:t> table is a intermediary table to help with the many-to-many relationship.</a:t>
            </a:r>
          </a:p>
          <a:p>
            <a:r>
              <a:rPr lang="en-US" dirty="0"/>
              <a:t>Table Trainings contains all the learning coursers presented by the company.</a:t>
            </a:r>
          </a:p>
          <a:p>
            <a:r>
              <a:rPr lang="en-US" dirty="0"/>
              <a:t>And Users table contains all the username and password(in hash) pair of the “admins”. Meaning the only the HRs can view it’s content and modify the Trainings table.</a:t>
            </a:r>
          </a:p>
          <a:p>
            <a:endParaRPr lang="en-US" dirty="0"/>
          </a:p>
          <a:p>
            <a:pPr marL="0" indent="0">
              <a:buNone/>
            </a:pPr>
            <a:endParaRPr lang="ro-RO" dirty="0"/>
          </a:p>
        </p:txBody>
      </p:sp>
    </p:spTree>
    <p:extLst>
      <p:ext uri="{BB962C8B-B14F-4D97-AF65-F5344CB8AC3E}">
        <p14:creationId xmlns:p14="http://schemas.microsoft.com/office/powerpoint/2010/main" val="1180073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F44B-148A-4F6F-ABB6-DC98841AAB99}"/>
              </a:ext>
            </a:extLst>
          </p:cNvPr>
          <p:cNvSpPr>
            <a:spLocks noGrp="1"/>
          </p:cNvSpPr>
          <p:nvPr>
            <p:ph type="title"/>
          </p:nvPr>
        </p:nvSpPr>
        <p:spPr>
          <a:xfrm>
            <a:off x="550862" y="549275"/>
            <a:ext cx="11091600" cy="802447"/>
          </a:xfrm>
        </p:spPr>
        <p:txBody>
          <a:bodyPr/>
          <a:lstStyle/>
          <a:p>
            <a:r>
              <a:rPr lang="en-US" dirty="0"/>
              <a:t>The Webpage:</a:t>
            </a:r>
            <a:endParaRPr lang="ro-RO" dirty="0"/>
          </a:p>
        </p:txBody>
      </p:sp>
      <p:sp>
        <p:nvSpPr>
          <p:cNvPr id="3" name="Content Placeholder 2">
            <a:extLst>
              <a:ext uri="{FF2B5EF4-FFF2-40B4-BE49-F238E27FC236}">
                <a16:creationId xmlns:a16="http://schemas.microsoft.com/office/drawing/2014/main" id="{CD0081E0-7281-4EEA-80B3-B09382157A38}"/>
              </a:ext>
            </a:extLst>
          </p:cNvPr>
          <p:cNvSpPr>
            <a:spLocks noGrp="1"/>
          </p:cNvSpPr>
          <p:nvPr>
            <p:ph idx="1"/>
          </p:nvPr>
        </p:nvSpPr>
        <p:spPr>
          <a:xfrm>
            <a:off x="550863" y="1351723"/>
            <a:ext cx="11090274" cy="4741102"/>
          </a:xfrm>
        </p:spPr>
        <p:txBody>
          <a:bodyPr/>
          <a:lstStyle/>
          <a:p>
            <a:r>
              <a:rPr lang="en-US" dirty="0"/>
              <a:t>This is the Trainings page</a:t>
            </a:r>
          </a:p>
          <a:p>
            <a:endParaRPr lang="ro-RO" dirty="0"/>
          </a:p>
        </p:txBody>
      </p:sp>
      <p:pic>
        <p:nvPicPr>
          <p:cNvPr id="5" name="Picture 4">
            <a:extLst>
              <a:ext uri="{FF2B5EF4-FFF2-40B4-BE49-F238E27FC236}">
                <a16:creationId xmlns:a16="http://schemas.microsoft.com/office/drawing/2014/main" id="{A390FAE8-C2E5-4C9B-A735-17B622C9DC4B}"/>
              </a:ext>
            </a:extLst>
          </p:cNvPr>
          <p:cNvPicPr>
            <a:picLocks noChangeAspect="1"/>
          </p:cNvPicPr>
          <p:nvPr/>
        </p:nvPicPr>
        <p:blipFill>
          <a:blip r:embed="rId2"/>
          <a:stretch>
            <a:fillRect/>
          </a:stretch>
        </p:blipFill>
        <p:spPr>
          <a:xfrm>
            <a:off x="159026" y="1789042"/>
            <a:ext cx="11887200" cy="5068957"/>
          </a:xfrm>
          <a:prstGeom prst="rect">
            <a:avLst/>
          </a:prstGeom>
        </p:spPr>
      </p:pic>
    </p:spTree>
    <p:extLst>
      <p:ext uri="{BB962C8B-B14F-4D97-AF65-F5344CB8AC3E}">
        <p14:creationId xmlns:p14="http://schemas.microsoft.com/office/powerpoint/2010/main" val="3399455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D870F0-50DA-4043-ACE5-2911704FB338}"/>
              </a:ext>
            </a:extLst>
          </p:cNvPr>
          <p:cNvSpPr>
            <a:spLocks noGrp="1"/>
          </p:cNvSpPr>
          <p:nvPr>
            <p:ph idx="1"/>
          </p:nvPr>
        </p:nvSpPr>
        <p:spPr>
          <a:xfrm>
            <a:off x="550863" y="556591"/>
            <a:ext cx="11090274" cy="5536233"/>
          </a:xfrm>
        </p:spPr>
        <p:txBody>
          <a:bodyPr/>
          <a:lstStyle/>
          <a:p>
            <a:r>
              <a:rPr lang="en-US" dirty="0"/>
              <a:t>As you can see, our idea was to create a easy to read Webpage. Not agglomerating the pages with unnecessary buttons and strident colors , it will not stress your eyes even after 1 hour of continuous watching the screen monitor.</a:t>
            </a:r>
          </a:p>
          <a:p>
            <a:r>
              <a:rPr lang="en-US" dirty="0"/>
              <a:t>There are simple buttons. For creating new trainings or  to delete/edit a training which is already created. </a:t>
            </a:r>
          </a:p>
          <a:p>
            <a:r>
              <a:rPr lang="en-US" dirty="0"/>
              <a:t>We also added a Login/Logout button and only the users that are added in the database cand access it. You cannot access the other pages until you’ve logged in in your account. If you try to access other pages, it will not matter because you’ll be pushed to the login page.</a:t>
            </a:r>
          </a:p>
          <a:p>
            <a:r>
              <a:rPr lang="en-US" dirty="0"/>
              <a:t>As a short mention is that the passwords are hashed for improved security.</a:t>
            </a:r>
          </a:p>
          <a:p>
            <a:pPr marL="0" indent="0">
              <a:buNone/>
            </a:pPr>
            <a:endParaRPr lang="en-US" dirty="0"/>
          </a:p>
          <a:p>
            <a:pPr marL="0" indent="0">
              <a:buNone/>
            </a:pPr>
            <a:endParaRPr lang="en-US" dirty="0"/>
          </a:p>
          <a:p>
            <a:pPr marL="0" indent="0">
              <a:buNone/>
            </a:pPr>
            <a:endParaRPr lang="ro-RO" dirty="0"/>
          </a:p>
        </p:txBody>
      </p:sp>
    </p:spTree>
    <p:extLst>
      <p:ext uri="{BB962C8B-B14F-4D97-AF65-F5344CB8AC3E}">
        <p14:creationId xmlns:p14="http://schemas.microsoft.com/office/powerpoint/2010/main" val="2923406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8B08B-013E-42C6-8829-38108107FA9B}"/>
              </a:ext>
            </a:extLst>
          </p:cNvPr>
          <p:cNvSpPr>
            <a:spLocks noGrp="1"/>
          </p:cNvSpPr>
          <p:nvPr>
            <p:ph type="title"/>
          </p:nvPr>
        </p:nvSpPr>
        <p:spPr/>
        <p:txBody>
          <a:bodyPr/>
          <a:lstStyle/>
          <a:p>
            <a:r>
              <a:rPr lang="en-US" dirty="0"/>
              <a:t>The “Create new Training” button:</a:t>
            </a:r>
            <a:endParaRPr lang="ro-RO" dirty="0"/>
          </a:p>
        </p:txBody>
      </p:sp>
      <p:pic>
        <p:nvPicPr>
          <p:cNvPr id="5" name="Content Placeholder 4">
            <a:extLst>
              <a:ext uri="{FF2B5EF4-FFF2-40B4-BE49-F238E27FC236}">
                <a16:creationId xmlns:a16="http://schemas.microsoft.com/office/drawing/2014/main" id="{2418C854-8E86-48F3-AC34-3FCE7A7D76C5}"/>
              </a:ext>
            </a:extLst>
          </p:cNvPr>
          <p:cNvPicPr>
            <a:picLocks noGrp="1" noChangeAspect="1"/>
          </p:cNvPicPr>
          <p:nvPr>
            <p:ph idx="1"/>
          </p:nvPr>
        </p:nvPicPr>
        <p:blipFill>
          <a:blip r:embed="rId2"/>
          <a:stretch>
            <a:fillRect/>
          </a:stretch>
        </p:blipFill>
        <p:spPr>
          <a:xfrm>
            <a:off x="529620" y="1361552"/>
            <a:ext cx="10933042" cy="5235199"/>
          </a:xfrm>
        </p:spPr>
      </p:pic>
    </p:spTree>
    <p:extLst>
      <p:ext uri="{BB962C8B-B14F-4D97-AF65-F5344CB8AC3E}">
        <p14:creationId xmlns:p14="http://schemas.microsoft.com/office/powerpoint/2010/main" val="37038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D821-E014-4E40-9A36-E41B4E0DBCDE}"/>
              </a:ext>
            </a:extLst>
          </p:cNvPr>
          <p:cNvSpPr>
            <a:spLocks noGrp="1"/>
          </p:cNvSpPr>
          <p:nvPr>
            <p:ph type="title"/>
          </p:nvPr>
        </p:nvSpPr>
        <p:spPr/>
        <p:txBody>
          <a:bodyPr/>
          <a:lstStyle/>
          <a:p>
            <a:r>
              <a:rPr lang="en-US" dirty="0"/>
              <a:t>The Analytics page:</a:t>
            </a:r>
            <a:endParaRPr lang="ro-RO" dirty="0"/>
          </a:p>
        </p:txBody>
      </p:sp>
      <p:pic>
        <p:nvPicPr>
          <p:cNvPr id="5" name="Content Placeholder 4">
            <a:extLst>
              <a:ext uri="{FF2B5EF4-FFF2-40B4-BE49-F238E27FC236}">
                <a16:creationId xmlns:a16="http://schemas.microsoft.com/office/drawing/2014/main" id="{E60B68A2-500D-42ED-A8F5-B2FE864D2EF7}"/>
              </a:ext>
            </a:extLst>
          </p:cNvPr>
          <p:cNvPicPr>
            <a:picLocks noGrp="1" noChangeAspect="1"/>
          </p:cNvPicPr>
          <p:nvPr>
            <p:ph idx="1"/>
          </p:nvPr>
        </p:nvPicPr>
        <p:blipFill>
          <a:blip r:embed="rId2"/>
          <a:stretch>
            <a:fillRect/>
          </a:stretch>
        </p:blipFill>
        <p:spPr>
          <a:xfrm>
            <a:off x="450574" y="1448422"/>
            <a:ext cx="11091600" cy="5215256"/>
          </a:xfrm>
        </p:spPr>
      </p:pic>
    </p:spTree>
    <p:extLst>
      <p:ext uri="{BB962C8B-B14F-4D97-AF65-F5344CB8AC3E}">
        <p14:creationId xmlns:p14="http://schemas.microsoft.com/office/powerpoint/2010/main" val="1895299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9D4F6C-1572-4B47-B1D8-FA37674550BF}"/>
              </a:ext>
            </a:extLst>
          </p:cNvPr>
          <p:cNvSpPr>
            <a:spLocks noGrp="1"/>
          </p:cNvSpPr>
          <p:nvPr>
            <p:ph idx="1"/>
          </p:nvPr>
        </p:nvSpPr>
        <p:spPr>
          <a:xfrm>
            <a:off x="550863" y="212035"/>
            <a:ext cx="11090274" cy="6400800"/>
          </a:xfrm>
        </p:spPr>
        <p:txBody>
          <a:bodyPr/>
          <a:lstStyle/>
          <a:p>
            <a:r>
              <a:rPr lang="en-US" dirty="0"/>
              <a:t>The Analytics page has 2 functions. One for filtering through the trainings and the other one to download the report of the filter search. As you can see the filtering can be on multiple criteria. By training names, by trainers name and by trainee names. Multiple names cand be added for a more exact search.</a:t>
            </a:r>
          </a:p>
          <a:p>
            <a:endParaRPr lang="ro-RO" dirty="0"/>
          </a:p>
        </p:txBody>
      </p:sp>
      <p:pic>
        <p:nvPicPr>
          <p:cNvPr id="5" name="Picture 4">
            <a:extLst>
              <a:ext uri="{FF2B5EF4-FFF2-40B4-BE49-F238E27FC236}">
                <a16:creationId xmlns:a16="http://schemas.microsoft.com/office/drawing/2014/main" id="{9C3A9D89-039D-4F54-AC05-935E3AC2EBBC}"/>
              </a:ext>
            </a:extLst>
          </p:cNvPr>
          <p:cNvPicPr>
            <a:picLocks noChangeAspect="1"/>
          </p:cNvPicPr>
          <p:nvPr/>
        </p:nvPicPr>
        <p:blipFill>
          <a:blip r:embed="rId2"/>
          <a:stretch>
            <a:fillRect/>
          </a:stretch>
        </p:blipFill>
        <p:spPr>
          <a:xfrm>
            <a:off x="847288" y="1642827"/>
            <a:ext cx="10291739" cy="4970008"/>
          </a:xfrm>
          <a:prstGeom prst="rect">
            <a:avLst/>
          </a:prstGeom>
        </p:spPr>
      </p:pic>
    </p:spTree>
    <p:extLst>
      <p:ext uri="{BB962C8B-B14F-4D97-AF65-F5344CB8AC3E}">
        <p14:creationId xmlns:p14="http://schemas.microsoft.com/office/powerpoint/2010/main" val="53446651"/>
      </p:ext>
    </p:extLst>
  </p:cSld>
  <p:clrMapOvr>
    <a:masterClrMapping/>
  </p:clrMapOvr>
</p:sld>
</file>

<file path=ppt/theme/theme1.xml><?xml version="1.0" encoding="utf-8"?>
<a:theme xmlns:a="http://schemas.openxmlformats.org/drawingml/2006/main" name="3DFloatVTI">
  <a:themeElements>
    <a:clrScheme name="AnalogousFromRegularSeed_2SEEDS">
      <a:dk1>
        <a:srgbClr val="000000"/>
      </a:dk1>
      <a:lt1>
        <a:srgbClr val="FFFFFF"/>
      </a:lt1>
      <a:dk2>
        <a:srgbClr val="242C41"/>
      </a:dk2>
      <a:lt2>
        <a:srgbClr val="E2E6E8"/>
      </a:lt2>
      <a:accent1>
        <a:srgbClr val="B1653B"/>
      </a:accent1>
      <a:accent2>
        <a:srgbClr val="C34D54"/>
      </a:accent2>
      <a:accent3>
        <a:srgbClr val="BBA149"/>
      </a:accent3>
      <a:accent4>
        <a:srgbClr val="3BB1A3"/>
      </a:accent4>
      <a:accent5>
        <a:srgbClr val="4DA1C3"/>
      </a:accent5>
      <a:accent6>
        <a:srgbClr val="3B5DB1"/>
      </a:accent6>
      <a:hlink>
        <a:srgbClr val="3C8AB5"/>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161</TotalTime>
  <Words>558</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Sitka Heading</vt:lpstr>
      <vt:lpstr>Source Sans Pro</vt:lpstr>
      <vt:lpstr>3DFloatVTI</vt:lpstr>
      <vt:lpstr>Training Database</vt:lpstr>
      <vt:lpstr>Motivation:</vt:lpstr>
      <vt:lpstr>Our database in phpMyAdmin:</vt:lpstr>
      <vt:lpstr>PowerPoint Presentation</vt:lpstr>
      <vt:lpstr>The Webpage:</vt:lpstr>
      <vt:lpstr>PowerPoint Presentation</vt:lpstr>
      <vt:lpstr>The “Create new Training” button:</vt:lpstr>
      <vt:lpstr>The Analytics page:</vt:lpstr>
      <vt:lpstr>PowerPoint Presentation</vt:lpstr>
      <vt:lpstr>PowerPoint Presentation</vt:lpstr>
      <vt:lpstr>Thank you for the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Database</dc:title>
  <dc:creator>Sebastian Nechita</dc:creator>
  <cp:lastModifiedBy>Sebastian Nechita</cp:lastModifiedBy>
  <cp:revision>12</cp:revision>
  <dcterms:created xsi:type="dcterms:W3CDTF">2021-01-21T20:41:08Z</dcterms:created>
  <dcterms:modified xsi:type="dcterms:W3CDTF">2021-01-22T13:29:50Z</dcterms:modified>
</cp:coreProperties>
</file>