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ro-R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Sheet1!$A$1:$C$1</c:f>
              <c:strCache>
                <c:ptCount val="3"/>
                <c:pt idx="0">
                  <c:v>Examen final</c:v>
                </c:pt>
                <c:pt idx="1">
                  <c:v>Evaluare pe parcursul semestrului</c:v>
                </c:pt>
                <c:pt idx="2">
                  <c:v>Tema de casa</c:v>
                </c:pt>
              </c:strCache>
            </c:strRef>
          </c:cat>
          <c:val>
            <c:numRef>
              <c:f>Sheet1!$A$2:$C$2</c:f>
              <c:numCache>
                <c:formatCode>0%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9-49DF-8824-1F70C72CD4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t"/>
      <c:layout>
        <c:manualLayout>
          <c:xMode val="edge"/>
          <c:yMode val="edge"/>
          <c:x val="2.2210647910777596E-2"/>
          <c:y val="1.4555228436224069E-3"/>
          <c:w val="0.97539275047989293"/>
          <c:h val="0.20853696037173913"/>
        </c:manualLayout>
      </c:layout>
      <c:overlay val="0"/>
      <c:txPr>
        <a:bodyPr/>
        <a:lstStyle/>
        <a:p>
          <a:pPr>
            <a:defRPr sz="1800"/>
          </a:pPr>
          <a:endParaRPr lang="ro-RO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683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11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35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250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06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917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12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0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4483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68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114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5C17-FDCB-45B5-A420-B2882C209A3F}" type="datetimeFigureOut">
              <a:rPr lang="ro-RO" smtClean="0"/>
              <a:t>22.02.2022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C5AA-CEF0-4978-B098-45B27BA0164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10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lorentina.enescu@upit.r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PageMark12"/><Relationship Id="rId3" Type="http://schemas.openxmlformats.org/officeDocument/2006/relationships/hyperlink" Target="#PageMark6"/><Relationship Id="rId7" Type="http://schemas.openxmlformats.org/officeDocument/2006/relationships/hyperlink" Target="#PageMark11"/><Relationship Id="rId2" Type="http://schemas.openxmlformats.org/officeDocument/2006/relationships/hyperlink" Target="#PageMark5"/><Relationship Id="rId1" Type="http://schemas.openxmlformats.org/officeDocument/2006/relationships/slideLayout" Target="../slideLayouts/slideLayout2.xml"/><Relationship Id="rId6" Type="http://schemas.openxmlformats.org/officeDocument/2006/relationships/hyperlink" Target="#PageMark10"/><Relationship Id="rId5" Type="http://schemas.openxmlformats.org/officeDocument/2006/relationships/hyperlink" Target="#PageMark8"/><Relationship Id="rId10" Type="http://schemas.openxmlformats.org/officeDocument/2006/relationships/hyperlink" Target="#PageMark15"/><Relationship Id="rId4" Type="http://schemas.openxmlformats.org/officeDocument/2006/relationships/hyperlink" Target="#PageMark7"/><Relationship Id="rId9" Type="http://schemas.openxmlformats.org/officeDocument/2006/relationships/hyperlink" Target="#PageMark1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0709" y="901337"/>
            <a:ext cx="1103811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o-RO" altLang="ro-RO" sz="4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BAZE DE DATE</a:t>
            </a:r>
            <a:endParaRPr lang="ro-RO" altLang="ro-RO" sz="40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o-RO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CALCULATOARE II   202</a:t>
            </a:r>
            <a:r>
              <a:rPr lang="ro-RO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-202</a:t>
            </a:r>
            <a:r>
              <a:rPr lang="ro-RO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br>
              <a:rPr lang="ro-RO" altLang="ro-RO" sz="40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o-RO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altLang="ro-RO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o-RO" altLang="ro-RO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altLang="ro-RO" sz="3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Curs 1</a:t>
            </a:r>
          </a:p>
          <a:p>
            <a:pPr algn="ctr"/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o-RO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Sapt</a:t>
            </a:r>
            <a:r>
              <a:rPr lang="en-US" altLang="ro-RO" sz="3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februarie 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202</a:t>
            </a:r>
            <a:r>
              <a:rPr lang="ro-RO" altLang="ro-RO" sz="36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08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.00 </a:t>
            </a:r>
            <a:r>
              <a:rPr lang="en-US" altLang="ro-RO" sz="36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altLang="ro-RO" sz="36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.00</a:t>
            </a:r>
            <a:endParaRPr lang="ro-RO" altLang="ro-RO" sz="3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o-RO" altLang="ro-RO" sz="3600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altLang="ro-RO" sz="2400" u="sng" dirty="0" smtClean="0">
                <a:ea typeface="Calibri" panose="020F0502020204030204" pitchFamily="34" charset="0"/>
                <a:hlinkClick r:id="rId2"/>
              </a:rPr>
              <a:t/>
            </a:r>
            <a:br>
              <a:rPr lang="ro-RO" altLang="ro-RO" sz="2400" u="sng" dirty="0" smtClean="0">
                <a:ea typeface="Calibri" panose="020F0502020204030204" pitchFamily="34" charset="0"/>
                <a:hlinkClick r:id="rId2"/>
              </a:rPr>
            </a:br>
            <a:r>
              <a:rPr lang="ro-RO" altLang="ro-RO" sz="2400" u="sng" dirty="0" smtClean="0">
                <a:ea typeface="Calibri" panose="020F0502020204030204" pitchFamily="34" charset="0"/>
                <a:hlinkClick r:id="rId2"/>
              </a:rPr>
              <a:t>florentina.enescu@upit.ro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55929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</a:t>
            </a:r>
            <a:endParaRPr lang="ro-R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1" y="2011680"/>
            <a:ext cx="8725988" cy="337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4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i="1" dirty="0"/>
              <a:t>1.3. </a:t>
            </a:r>
            <a:r>
              <a:rPr lang="en-US" i="1" dirty="0" err="1"/>
              <a:t>Organizarea</a:t>
            </a:r>
            <a:r>
              <a:rPr lang="en-US" i="1" dirty="0"/>
              <a:t> </a:t>
            </a:r>
            <a:r>
              <a:rPr lang="en-US" i="1" dirty="0" err="1"/>
              <a:t>datelor</a:t>
            </a:r>
            <a:r>
              <a:rPr lang="en-US" i="1" dirty="0"/>
              <a:t> </a:t>
            </a:r>
            <a:r>
              <a:rPr lang="en-US" i="1" dirty="0" err="1"/>
              <a:t>într</a:t>
            </a:r>
            <a:r>
              <a:rPr lang="en-US" i="1" dirty="0"/>
              <a:t>-o </a:t>
            </a:r>
            <a:r>
              <a:rPr lang="en-US" i="1" dirty="0" err="1"/>
              <a:t>bază</a:t>
            </a:r>
            <a:r>
              <a:rPr lang="en-US" i="1" dirty="0"/>
              <a:t> de date</a:t>
            </a:r>
            <a:endParaRPr lang="ro-R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514" y="1031966"/>
            <a:ext cx="6805749" cy="58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4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16" y="1763484"/>
            <a:ext cx="9851571" cy="334232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categoria</a:t>
            </a:r>
            <a:r>
              <a:rPr lang="en-US" dirty="0"/>
              <a:t> de personal </a:t>
            </a:r>
            <a:r>
              <a:rPr lang="en-US" dirty="0" err="1"/>
              <a:t>implicată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date,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bază</a:t>
            </a:r>
            <a:r>
              <a:rPr lang="en-US" dirty="0"/>
              <a:t> </a:t>
            </a:r>
            <a:r>
              <a:rPr lang="en-US" dirty="0" smtClean="0"/>
              <a:t>de</a:t>
            </a:r>
            <a:r>
              <a:rPr lang="ro-RO" dirty="0" smtClean="0"/>
              <a:t> </a:t>
            </a:r>
            <a:r>
              <a:rPr lang="en-US" dirty="0" smtClean="0"/>
              <a:t>date </a:t>
            </a:r>
            <a:r>
              <a:rPr lang="en-US" dirty="0"/>
              <a:t>pot fi </a:t>
            </a:r>
            <a:r>
              <a:rPr lang="en-US" dirty="0" err="1"/>
              <a:t>structurate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niveluri</a:t>
            </a:r>
            <a:r>
              <a:rPr lang="en-US" dirty="0" smtClean="0"/>
              <a:t>:</a:t>
            </a:r>
            <a:endParaRPr lang="ro-RO" dirty="0" smtClean="0"/>
          </a:p>
          <a:p>
            <a:pPr>
              <a:buFontTx/>
              <a:buChar char="-"/>
            </a:pPr>
            <a:r>
              <a:rPr lang="en-US" i="1" dirty="0" err="1" smtClean="0"/>
              <a:t>nivelul</a:t>
            </a:r>
            <a:r>
              <a:rPr lang="en-US" i="1" dirty="0" smtClean="0"/>
              <a:t> </a:t>
            </a:r>
            <a:r>
              <a:rPr lang="en-US" i="1" dirty="0"/>
              <a:t>conceptual </a:t>
            </a:r>
            <a:r>
              <a:rPr lang="en-US" dirty="0"/>
              <a:t>(global) </a:t>
            </a:r>
            <a:endParaRPr lang="ro-RO" dirty="0" smtClean="0"/>
          </a:p>
          <a:p>
            <a:pPr>
              <a:buFontTx/>
              <a:buChar char="-"/>
            </a:pPr>
            <a:r>
              <a:rPr lang="en-US" i="1" dirty="0" err="1" smtClean="0"/>
              <a:t>nivelul</a:t>
            </a:r>
            <a:r>
              <a:rPr lang="en-US" i="1" dirty="0" smtClean="0"/>
              <a:t> logic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nivelul</a:t>
            </a:r>
            <a:r>
              <a:rPr lang="en-US" i="1" dirty="0"/>
              <a:t>  </a:t>
            </a:r>
            <a:r>
              <a:rPr lang="en-US" i="1" dirty="0" err="1" smtClean="0"/>
              <a:t>fizic</a:t>
            </a:r>
            <a:endParaRPr lang="ro-RO" i="1" dirty="0" smtClean="0"/>
          </a:p>
          <a:p>
            <a:pPr>
              <a:buFontTx/>
              <a:buChar char="-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5696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1.4. </a:t>
            </a:r>
            <a:r>
              <a:rPr lang="en-US" i="1" dirty="0" err="1"/>
              <a:t>Modelarea</a:t>
            </a:r>
            <a:r>
              <a:rPr lang="en-US" i="1" dirty="0"/>
              <a:t> la </a:t>
            </a:r>
            <a:r>
              <a:rPr lang="en-US" i="1" dirty="0" err="1"/>
              <a:t>nivel</a:t>
            </a:r>
            <a:r>
              <a:rPr lang="en-US" i="1" dirty="0"/>
              <a:t> logic a </a:t>
            </a:r>
            <a:r>
              <a:rPr lang="en-US" i="1" dirty="0" err="1"/>
              <a:t>datelor</a:t>
            </a:r>
            <a:r>
              <a:rPr lang="en-US" i="1" dirty="0"/>
              <a:t> </a:t>
            </a:r>
            <a:r>
              <a:rPr lang="en-US" i="1" dirty="0" err="1"/>
              <a:t>într</a:t>
            </a:r>
            <a:r>
              <a:rPr lang="en-US" i="1" dirty="0"/>
              <a:t>-o </a:t>
            </a:r>
            <a:r>
              <a:rPr lang="en-US" i="1" dirty="0" err="1"/>
              <a:t>bază</a:t>
            </a:r>
            <a:r>
              <a:rPr lang="en-US" i="1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Modelul</a:t>
            </a:r>
            <a:r>
              <a:rPr lang="en-US" i="1" dirty="0"/>
              <a:t> de date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de </a:t>
            </a:r>
            <a:r>
              <a:rPr lang="en-US" dirty="0" err="1"/>
              <a:t>concepte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 </a:t>
            </a:r>
            <a:r>
              <a:rPr lang="en-US" dirty="0" err="1" smtClean="0"/>
              <a:t>necesare</a:t>
            </a:r>
            <a:r>
              <a:rPr lang="en-US" dirty="0" smtClean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construi</a:t>
            </a:r>
            <a:r>
              <a:rPr lang="en-US" dirty="0"/>
              <a:t> o </a:t>
            </a:r>
            <a:r>
              <a:rPr lang="en-US" dirty="0" err="1"/>
              <a:t>schemă</a:t>
            </a:r>
            <a:r>
              <a:rPr lang="en-US" dirty="0"/>
              <a:t> a </a:t>
            </a:r>
            <a:r>
              <a:rPr lang="en-US" dirty="0" err="1"/>
              <a:t>bazei</a:t>
            </a:r>
            <a:r>
              <a:rPr lang="en-US" dirty="0"/>
              <a:t> de date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>
              <a:buNone/>
            </a:pPr>
            <a:r>
              <a:rPr lang="ro-RO" dirty="0" err="1" smtClean="0"/>
              <a:t>T</a:t>
            </a:r>
            <a:r>
              <a:rPr lang="en-US" dirty="0" err="1" smtClean="0"/>
              <a:t>ipuri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baze</a:t>
            </a:r>
            <a:r>
              <a:rPr lang="en-US" dirty="0"/>
              <a:t> de </a:t>
            </a:r>
            <a:r>
              <a:rPr lang="en-US" dirty="0" smtClean="0"/>
              <a:t>date</a:t>
            </a:r>
            <a:r>
              <a:rPr lang="ro-RO" dirty="0" smtClean="0"/>
              <a:t>:                   </a:t>
            </a:r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date </a:t>
            </a:r>
            <a:r>
              <a:rPr lang="en-US" dirty="0" err="1" smtClean="0"/>
              <a:t>distribuite</a:t>
            </a:r>
            <a:endParaRPr lang="ro-RO" dirty="0" smtClean="0"/>
          </a:p>
          <a:p>
            <a:pPr>
              <a:buFontTx/>
              <a:buChar char="-"/>
            </a:pPr>
            <a:r>
              <a:rPr lang="en-US" i="1" dirty="0" err="1" smtClean="0"/>
              <a:t>modele</a:t>
            </a:r>
            <a:r>
              <a:rPr lang="en-US" i="1" dirty="0" smtClean="0"/>
              <a:t> primitive</a:t>
            </a:r>
            <a:r>
              <a:rPr lang="ro-RO" i="1" dirty="0" smtClean="0"/>
              <a:t>                                - </a:t>
            </a:r>
            <a:r>
              <a:rPr lang="en-US" i="1" dirty="0"/>
              <a:t>schema </a:t>
            </a:r>
            <a:r>
              <a:rPr lang="en-US" i="1" dirty="0" err="1"/>
              <a:t>globală</a:t>
            </a:r>
            <a:r>
              <a:rPr lang="en-US" i="1" dirty="0"/>
              <a:t> 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baze</a:t>
            </a:r>
            <a:r>
              <a:rPr lang="en-US" i="1" dirty="0"/>
              <a:t> de date </a:t>
            </a:r>
            <a:r>
              <a:rPr lang="en-US" i="1" dirty="0" err="1" smtClean="0"/>
              <a:t>ierarhice</a:t>
            </a:r>
            <a:r>
              <a:rPr lang="ro-RO" i="1" dirty="0" smtClean="0"/>
              <a:t>                       - </a:t>
            </a:r>
            <a:r>
              <a:rPr lang="en-US" i="1" dirty="0"/>
              <a:t>schema de </a:t>
            </a:r>
            <a:r>
              <a:rPr lang="en-US" i="1" dirty="0" err="1"/>
              <a:t>fragmentare</a:t>
            </a:r>
            <a:r>
              <a:rPr lang="en-US" i="1" dirty="0"/>
              <a:t> 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baze</a:t>
            </a:r>
            <a:r>
              <a:rPr lang="en-US" i="1" dirty="0"/>
              <a:t> de date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 smtClean="0"/>
              <a:t>reţea</a:t>
            </a:r>
            <a:r>
              <a:rPr lang="ro-RO" i="1" dirty="0" smtClean="0"/>
              <a:t>                         - </a:t>
            </a:r>
            <a:r>
              <a:rPr lang="en-US" i="1" dirty="0"/>
              <a:t>schema de </a:t>
            </a:r>
            <a:r>
              <a:rPr lang="en-US" i="1" dirty="0" err="1"/>
              <a:t>alocare</a:t>
            </a:r>
            <a:r>
              <a:rPr lang="en-US" i="1" dirty="0"/>
              <a:t> </a:t>
            </a:r>
            <a:endParaRPr lang="ro-RO" i="1" dirty="0" smtClean="0"/>
          </a:p>
          <a:p>
            <a:pPr marL="0" indent="0">
              <a:buNone/>
            </a:pPr>
            <a:r>
              <a:rPr lang="en-US" i="1" dirty="0" err="1"/>
              <a:t>baze</a:t>
            </a:r>
            <a:r>
              <a:rPr lang="en-US" i="1" dirty="0"/>
              <a:t> de date </a:t>
            </a:r>
            <a:r>
              <a:rPr lang="en-US" i="1" dirty="0" err="1" smtClean="0"/>
              <a:t>relaţionale</a:t>
            </a:r>
            <a:r>
              <a:rPr lang="ro-RO" i="1" dirty="0" smtClean="0"/>
              <a:t>                    </a:t>
            </a:r>
          </a:p>
          <a:p>
            <a:pPr>
              <a:buFontTx/>
              <a:buChar char="-"/>
            </a:pPr>
            <a:r>
              <a:rPr lang="en-US" i="1" dirty="0" err="1"/>
              <a:t>baze</a:t>
            </a:r>
            <a:r>
              <a:rPr lang="en-US" i="1" dirty="0"/>
              <a:t> de date </a:t>
            </a:r>
            <a:r>
              <a:rPr lang="en-US" i="1" dirty="0" err="1" smtClean="0"/>
              <a:t>distribuite</a:t>
            </a:r>
            <a:endParaRPr lang="ro-RO" i="1" dirty="0" smtClean="0"/>
          </a:p>
          <a:p>
            <a:pPr marL="0" indent="0">
              <a:buNone/>
            </a:pPr>
            <a:r>
              <a:rPr lang="ro-RO" i="1" dirty="0" smtClean="0"/>
              <a:t>- </a:t>
            </a:r>
            <a:r>
              <a:rPr lang="en-US" i="1" dirty="0" err="1"/>
              <a:t>modele</a:t>
            </a:r>
            <a:r>
              <a:rPr lang="en-US" i="1" dirty="0"/>
              <a:t> </a:t>
            </a:r>
            <a:r>
              <a:rPr lang="en-US" i="1" dirty="0" err="1"/>
              <a:t>semantice</a:t>
            </a:r>
            <a:endParaRPr lang="ro-RO" i="1" dirty="0" smtClean="0"/>
          </a:p>
          <a:p>
            <a:pPr>
              <a:buFontTx/>
              <a:buChar char="-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436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1.5. </a:t>
            </a:r>
            <a:r>
              <a:rPr lang="en-US" i="1" dirty="0" err="1"/>
              <a:t>Sistem</a:t>
            </a:r>
            <a:r>
              <a:rPr lang="en-US" i="1" dirty="0"/>
              <a:t> de </a:t>
            </a:r>
            <a:r>
              <a:rPr lang="en-US" i="1" dirty="0" err="1"/>
              <a:t>gestiune</a:t>
            </a:r>
            <a:r>
              <a:rPr lang="en-US" i="1" dirty="0"/>
              <a:t> a </a:t>
            </a:r>
            <a:r>
              <a:rPr lang="en-US" i="1" dirty="0" err="1"/>
              <a:t>bazelor</a:t>
            </a:r>
            <a:r>
              <a:rPr lang="en-US" i="1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 err="1"/>
              <a:t>Sistemele</a:t>
            </a:r>
            <a:r>
              <a:rPr lang="en-US" i="1" dirty="0"/>
              <a:t> de </a:t>
            </a:r>
            <a:r>
              <a:rPr lang="en-US" i="1" dirty="0" err="1"/>
              <a:t>gestiune</a:t>
            </a:r>
            <a:r>
              <a:rPr lang="en-US" i="1" dirty="0"/>
              <a:t> a </a:t>
            </a:r>
            <a:r>
              <a:rPr lang="en-US" i="1" dirty="0" err="1"/>
              <a:t>bazalor</a:t>
            </a:r>
            <a:r>
              <a:rPr lang="en-US" i="1" dirty="0"/>
              <a:t> de date </a:t>
            </a:r>
            <a:r>
              <a:rPr lang="en-US" dirty="0"/>
              <a:t>(DBMS – </a:t>
            </a:r>
            <a:r>
              <a:rPr lang="en-US" dirty="0" err="1"/>
              <a:t>DataBase</a:t>
            </a:r>
            <a:r>
              <a:rPr lang="en-US" dirty="0"/>
              <a:t> Management System)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informatice</a:t>
            </a:r>
            <a:r>
              <a:rPr lang="en-US" dirty="0"/>
              <a:t> </a:t>
            </a:r>
            <a:r>
              <a:rPr lang="en-US" dirty="0" err="1"/>
              <a:t>specializate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volum</a:t>
            </a:r>
            <a:r>
              <a:rPr lang="en-US" dirty="0"/>
              <a:t> mare de date,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prelucrărilor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</a:t>
            </a:r>
            <a:r>
              <a:rPr lang="en-US" dirty="0"/>
              <a:t>mic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 algn="just">
              <a:buNone/>
            </a:pPr>
            <a:r>
              <a:rPr lang="en-US" dirty="0" smtClean="0"/>
              <a:t>Un </a:t>
            </a:r>
            <a:r>
              <a:rPr lang="en-US" dirty="0"/>
              <a:t>SGBD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ansamblul</a:t>
            </a:r>
            <a:r>
              <a:rPr lang="en-US" dirty="0"/>
              <a:t> software </a:t>
            </a:r>
            <a:r>
              <a:rPr lang="en-US" dirty="0" err="1"/>
              <a:t>interpus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interpretor</a:t>
            </a:r>
            <a:r>
              <a:rPr lang="en-US" dirty="0"/>
              <a:t> de </a:t>
            </a: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acces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regăsire</a:t>
            </a:r>
            <a:r>
              <a:rPr lang="en-US" dirty="0"/>
              <a:t> de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/>
              <a:t>de date, </a:t>
            </a:r>
            <a:r>
              <a:rPr lang="en-US" dirty="0" err="1"/>
              <a:t>execută</a:t>
            </a:r>
            <a:r>
              <a:rPr lang="en-US" dirty="0"/>
              <a:t> </a:t>
            </a:r>
            <a:r>
              <a:rPr lang="en-US" dirty="0" err="1"/>
              <a:t>cererea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 algn="just">
              <a:buNone/>
            </a:pPr>
            <a:endParaRPr lang="ro-RO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21704" y="4863556"/>
            <a:ext cx="7853817" cy="14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03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897" y="404949"/>
            <a:ext cx="10543903" cy="577201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/>
              <a:t>Funcţionarea</a:t>
            </a:r>
            <a:r>
              <a:rPr lang="en-US" dirty="0"/>
              <a:t>  </a:t>
            </a:r>
            <a:r>
              <a:rPr lang="en-US" dirty="0" err="1"/>
              <a:t>unui</a:t>
            </a:r>
            <a:r>
              <a:rPr lang="en-US" dirty="0"/>
              <a:t>  SGBD  se  </a:t>
            </a:r>
            <a:r>
              <a:rPr lang="en-US" dirty="0" err="1"/>
              <a:t>realizează</a:t>
            </a:r>
            <a:r>
              <a:rPr lang="en-US" dirty="0"/>
              <a:t>  </a:t>
            </a:r>
            <a:r>
              <a:rPr lang="en-US" dirty="0" err="1"/>
              <a:t>prin</a:t>
            </a:r>
            <a:r>
              <a:rPr lang="en-US" dirty="0"/>
              <a:t>  </a:t>
            </a:r>
            <a:r>
              <a:rPr lang="en-US" dirty="0" err="1"/>
              <a:t>comenzi</a:t>
            </a:r>
            <a:r>
              <a:rPr lang="en-US" dirty="0"/>
              <a:t>  </a:t>
            </a:r>
            <a:r>
              <a:rPr lang="en-US" dirty="0" err="1"/>
              <a:t>specifice</a:t>
            </a:r>
            <a:r>
              <a:rPr lang="en-US" dirty="0"/>
              <a:t>  </a:t>
            </a:r>
            <a:r>
              <a:rPr lang="en-US" dirty="0" err="1"/>
              <a:t>limbajului</a:t>
            </a:r>
            <a:r>
              <a:rPr lang="en-US" dirty="0"/>
              <a:t>  SQL.  </a:t>
            </a:r>
            <a:r>
              <a:rPr lang="en-US" dirty="0" err="1"/>
              <a:t>Nivelele</a:t>
            </a:r>
            <a:r>
              <a:rPr lang="en-US" dirty="0"/>
              <a:t> conceptual </a:t>
            </a:r>
            <a:r>
              <a:rPr lang="en-US" dirty="0" err="1"/>
              <a:t>şi</a:t>
            </a:r>
            <a:r>
              <a:rPr lang="en-US" dirty="0"/>
              <a:t> intern </a:t>
            </a:r>
            <a:r>
              <a:rPr lang="en-US" dirty="0" err="1"/>
              <a:t>nefiind</a:t>
            </a:r>
            <a:r>
              <a:rPr lang="en-US" dirty="0"/>
              <a:t> distinct delimitate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adresate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comun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DDL – Data Definition Language,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administrarea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 smtClean="0"/>
              <a:t>definirea</a:t>
            </a:r>
            <a:r>
              <a:rPr lang="en-US" dirty="0" smtClean="0"/>
              <a:t> </a:t>
            </a:r>
            <a:r>
              <a:rPr lang="en-US" dirty="0" err="1"/>
              <a:t>ambelor</a:t>
            </a:r>
            <a:r>
              <a:rPr lang="en-US" dirty="0"/>
              <a:t> scheme</a:t>
            </a:r>
            <a:r>
              <a:rPr lang="en-US" dirty="0" smtClean="0"/>
              <a:t>.</a:t>
            </a:r>
            <a:endParaRPr lang="ro-RO" dirty="0" smtClean="0"/>
          </a:p>
          <a:p>
            <a:pPr marL="0" indent="0" algn="just">
              <a:buNone/>
            </a:pPr>
            <a:r>
              <a:rPr lang="en-US" dirty="0"/>
              <a:t>DDL se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conceptual, </a:t>
            </a:r>
            <a:endParaRPr lang="ro-RO" dirty="0" smtClean="0"/>
          </a:p>
          <a:p>
            <a:pPr marL="0" indent="0" algn="just">
              <a:buNone/>
            </a:pPr>
            <a:r>
              <a:rPr lang="en-US" dirty="0" err="1" smtClean="0"/>
              <a:t>Limbajul</a:t>
            </a:r>
            <a:r>
              <a:rPr lang="ro-RO" dirty="0" smtClean="0"/>
              <a:t> </a:t>
            </a:r>
            <a:r>
              <a:rPr lang="en-US" dirty="0" smtClean="0"/>
              <a:t>SDL – Storage Definition Language</a:t>
            </a:r>
            <a:r>
              <a:rPr lang="ro-RO" dirty="0"/>
              <a:t> </a:t>
            </a:r>
            <a:r>
              <a:rPr lang="ro-RO" dirty="0" smtClean="0"/>
              <a:t>-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/>
              <a:t>specificarea</a:t>
            </a:r>
            <a:r>
              <a:rPr lang="en-US" dirty="0"/>
              <a:t> </a:t>
            </a:r>
            <a:r>
              <a:rPr lang="en-US" dirty="0" err="1"/>
              <a:t>schemei</a:t>
            </a:r>
            <a:r>
              <a:rPr lang="en-US" dirty="0"/>
              <a:t> </a:t>
            </a:r>
            <a:r>
              <a:rPr lang="en-US" dirty="0" smtClean="0"/>
              <a:t>interne</a:t>
            </a:r>
            <a:r>
              <a:rPr lang="ro-RO" dirty="0" smtClean="0"/>
              <a:t>.</a:t>
            </a:r>
          </a:p>
          <a:p>
            <a:pPr marL="0" indent="0" algn="just">
              <a:buNone/>
            </a:pPr>
            <a:r>
              <a:rPr lang="ro-RO" dirty="0" err="1" smtClean="0"/>
              <a:t>L</a:t>
            </a:r>
            <a:r>
              <a:rPr lang="en-US" dirty="0" err="1" smtClean="0"/>
              <a:t>imbajul</a:t>
            </a:r>
            <a:r>
              <a:rPr lang="en-US" dirty="0" smtClean="0"/>
              <a:t>  </a:t>
            </a:r>
            <a:r>
              <a:rPr lang="en-US" dirty="0"/>
              <a:t>VDL  –  View  Definition  Language,  </a:t>
            </a:r>
            <a:r>
              <a:rPr lang="en-US" dirty="0" err="1"/>
              <a:t>destinat</a:t>
            </a:r>
            <a:r>
              <a:rPr lang="en-US" dirty="0"/>
              <a:t>  </a:t>
            </a:r>
            <a:r>
              <a:rPr lang="en-US" dirty="0" err="1"/>
              <a:t>utilizatorilor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interfaţa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 cu  </a:t>
            </a:r>
            <a:r>
              <a:rPr lang="en-US" dirty="0" err="1"/>
              <a:t>nivelul</a:t>
            </a:r>
            <a:r>
              <a:rPr lang="en-US" dirty="0"/>
              <a:t>  </a:t>
            </a:r>
            <a:r>
              <a:rPr lang="en-US" dirty="0" smtClean="0"/>
              <a:t>conceptual</a:t>
            </a:r>
            <a:r>
              <a:rPr lang="ro-RO" dirty="0" smtClean="0"/>
              <a:t>.</a:t>
            </a:r>
          </a:p>
          <a:p>
            <a:pPr marL="0" indent="0" algn="just">
              <a:buNone/>
            </a:pPr>
            <a:r>
              <a:rPr lang="ro-RO" dirty="0" smtClean="0"/>
              <a:t>L</a:t>
            </a:r>
            <a:r>
              <a:rPr lang="en-US" dirty="0" err="1" smtClean="0"/>
              <a:t>imbajul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manipulare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DML -  Data Manipulation </a:t>
            </a:r>
            <a:r>
              <a:rPr lang="en-US" dirty="0" smtClean="0"/>
              <a:t>Language</a:t>
            </a:r>
            <a:r>
              <a:rPr lang="ro-RO" dirty="0" smtClean="0"/>
              <a:t> -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operaţiile</a:t>
            </a:r>
            <a:r>
              <a:rPr lang="en-US" dirty="0"/>
              <a:t>  </a:t>
            </a:r>
            <a:r>
              <a:rPr lang="en-US" dirty="0" err="1"/>
              <a:t>tipice</a:t>
            </a:r>
            <a:r>
              <a:rPr lang="en-US" dirty="0"/>
              <a:t>  legate  de  </a:t>
            </a:r>
            <a:r>
              <a:rPr lang="en-US" dirty="0" err="1"/>
              <a:t>căutare</a:t>
            </a:r>
            <a:r>
              <a:rPr lang="en-US" dirty="0"/>
              <a:t>,  </a:t>
            </a:r>
            <a:r>
              <a:rPr lang="en-US" dirty="0" err="1"/>
              <a:t>inserare</a:t>
            </a:r>
            <a:r>
              <a:rPr lang="en-US" dirty="0"/>
              <a:t>,  </a:t>
            </a:r>
            <a:r>
              <a:rPr lang="en-US" dirty="0" err="1"/>
              <a:t>ştergere</a:t>
            </a:r>
            <a:r>
              <a:rPr lang="en-US" dirty="0"/>
              <a:t> 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168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1.5.1. </a:t>
            </a:r>
            <a:r>
              <a:rPr lang="en-US" b="1" i="1" dirty="0" err="1">
                <a:solidFill>
                  <a:srgbClr val="FF0000"/>
                </a:solidFill>
              </a:rPr>
              <a:t>Inter</a:t>
            </a:r>
            <a:r>
              <a:rPr lang="en-US" b="1" i="1" dirty="0" err="1"/>
              <a:t>feţe</a:t>
            </a:r>
            <a:r>
              <a:rPr lang="en-US" b="1" i="1" dirty="0"/>
              <a:t> SGBD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i="1" dirty="0" err="1" smtClean="0"/>
              <a:t>Interfeţe</a:t>
            </a:r>
            <a:r>
              <a:rPr lang="en-US" i="1" dirty="0" smtClean="0"/>
              <a:t> </a:t>
            </a:r>
            <a:r>
              <a:rPr lang="en-US" i="1" dirty="0" err="1"/>
              <a:t>pe</a:t>
            </a:r>
            <a:r>
              <a:rPr lang="en-US" i="1" dirty="0"/>
              <a:t> </a:t>
            </a:r>
            <a:r>
              <a:rPr lang="en-US" i="1" dirty="0" err="1"/>
              <a:t>bază</a:t>
            </a:r>
            <a:r>
              <a:rPr lang="en-US" i="1" dirty="0"/>
              <a:t> de </a:t>
            </a:r>
            <a:r>
              <a:rPr lang="en-US" i="1" dirty="0" err="1"/>
              <a:t>meniuri</a:t>
            </a:r>
            <a:r>
              <a:rPr lang="en-US" i="1" dirty="0"/>
              <a:t> 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Interfeţe</a:t>
            </a:r>
            <a:r>
              <a:rPr lang="en-US" i="1" dirty="0"/>
              <a:t> </a:t>
            </a:r>
            <a:r>
              <a:rPr lang="en-US" i="1" dirty="0" err="1" smtClean="0"/>
              <a:t>grafice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Interfeţe</a:t>
            </a:r>
            <a:r>
              <a:rPr lang="en-US" i="1" dirty="0"/>
              <a:t>  </a:t>
            </a:r>
            <a:r>
              <a:rPr lang="en-US" i="1" dirty="0" err="1"/>
              <a:t>bazate</a:t>
            </a:r>
            <a:r>
              <a:rPr lang="en-US" i="1" dirty="0"/>
              <a:t>  </a:t>
            </a:r>
            <a:r>
              <a:rPr lang="en-US" i="1" dirty="0" err="1"/>
              <a:t>pe</a:t>
            </a:r>
            <a:r>
              <a:rPr lang="en-US" i="1" dirty="0"/>
              <a:t>  </a:t>
            </a:r>
            <a:r>
              <a:rPr lang="en-US" i="1" dirty="0" err="1" smtClean="0"/>
              <a:t>videoformate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Interfeţe</a:t>
            </a:r>
            <a:r>
              <a:rPr lang="en-US" i="1" dirty="0"/>
              <a:t>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/>
              <a:t>limbaj</a:t>
            </a:r>
            <a:r>
              <a:rPr lang="en-US" i="1" dirty="0"/>
              <a:t> </a:t>
            </a:r>
            <a:r>
              <a:rPr lang="en-US" i="1" dirty="0" smtClean="0"/>
              <a:t>natural</a:t>
            </a:r>
            <a:endParaRPr lang="ro-RO" i="1" dirty="0" smtClean="0"/>
          </a:p>
          <a:p>
            <a:pPr>
              <a:buFontTx/>
              <a:buChar char="-"/>
            </a:pPr>
            <a:r>
              <a:rPr lang="en-US" i="1" dirty="0" err="1"/>
              <a:t>Interfeţe</a:t>
            </a:r>
            <a:r>
              <a:rPr lang="en-US" i="1" dirty="0"/>
              <a:t> </a:t>
            </a:r>
            <a:r>
              <a:rPr lang="en-US" i="1" dirty="0" err="1"/>
              <a:t>specializate</a:t>
            </a:r>
            <a:r>
              <a:rPr lang="en-US" i="1" dirty="0"/>
              <a:t>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cereri</a:t>
            </a:r>
            <a:r>
              <a:rPr lang="en-US" i="1" dirty="0"/>
              <a:t> </a:t>
            </a:r>
            <a:r>
              <a:rPr lang="en-US" i="1" dirty="0" err="1"/>
              <a:t>repetate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 err="1"/>
              <a:t>limbaj</a:t>
            </a:r>
            <a:r>
              <a:rPr lang="en-US" dirty="0"/>
              <a:t> de </a:t>
            </a:r>
            <a:r>
              <a:rPr lang="en-US" dirty="0" err="1"/>
              <a:t>comandă</a:t>
            </a:r>
            <a:r>
              <a:rPr lang="en-US" dirty="0" smtClean="0"/>
              <a:t>)</a:t>
            </a:r>
            <a:endParaRPr lang="ro-RO" dirty="0" smtClean="0"/>
          </a:p>
          <a:p>
            <a:pPr>
              <a:buFontTx/>
              <a:buChar char="-"/>
            </a:pPr>
            <a:r>
              <a:rPr lang="en-US" i="1" dirty="0" err="1"/>
              <a:t>Interfeţe</a:t>
            </a:r>
            <a:r>
              <a:rPr lang="en-US" i="1" dirty="0"/>
              <a:t>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administrarea</a:t>
            </a:r>
            <a:r>
              <a:rPr lang="en-US" i="1" dirty="0"/>
              <a:t> </a:t>
            </a:r>
            <a:r>
              <a:rPr lang="en-US" i="1" dirty="0" err="1"/>
              <a:t>bazei</a:t>
            </a:r>
            <a:r>
              <a:rPr lang="en-US" i="1" dirty="0"/>
              <a:t> de </a:t>
            </a:r>
            <a:r>
              <a:rPr lang="en-US" i="1" dirty="0" smtClean="0"/>
              <a:t>date</a:t>
            </a:r>
            <a:endParaRPr lang="ro-RO" i="1" dirty="0" smtClean="0"/>
          </a:p>
          <a:p>
            <a:pPr marL="0" indent="0">
              <a:buNone/>
            </a:pPr>
            <a:endParaRPr lang="ro-RO" i="1" dirty="0"/>
          </a:p>
          <a:p>
            <a:pPr marL="0" indent="0">
              <a:buNone/>
            </a:pPr>
            <a:r>
              <a:rPr lang="en-US" i="1" dirty="0" err="1"/>
              <a:t>Exemple</a:t>
            </a:r>
            <a:r>
              <a:rPr lang="en-US" dirty="0"/>
              <a:t> de SGBD: MySQL, Microsoft SQL, Microsoft Access, Visual FoxPro, Oracle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2390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1.5.2. </a:t>
            </a:r>
            <a:r>
              <a:rPr lang="en-US" b="1" i="1" dirty="0" err="1"/>
              <a:t>Funcţii</a:t>
            </a:r>
            <a:r>
              <a:rPr lang="en-US" b="1" i="1" dirty="0"/>
              <a:t> </a:t>
            </a:r>
            <a:r>
              <a:rPr lang="en-US" b="1" i="1" dirty="0" err="1"/>
              <a:t>şi</a:t>
            </a:r>
            <a:r>
              <a:rPr lang="en-US" b="1" i="1" dirty="0"/>
              <a:t> </a:t>
            </a:r>
            <a:r>
              <a:rPr lang="en-US" b="1" i="1" dirty="0" err="1"/>
              <a:t>servicii</a:t>
            </a:r>
            <a:r>
              <a:rPr lang="en-US" b="1" i="1" dirty="0"/>
              <a:t> </a:t>
            </a:r>
            <a:r>
              <a:rPr lang="en-US" b="1" i="1" dirty="0" err="1"/>
              <a:t>oferite</a:t>
            </a:r>
            <a:r>
              <a:rPr lang="en-US" b="1" i="1" dirty="0"/>
              <a:t> de un SGBD</a:t>
            </a:r>
            <a:endParaRPr lang="ro-RO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2" y="1799498"/>
            <a:ext cx="6942145" cy="4797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1440955"/>
            <a:ext cx="6096000" cy="27571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07745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SGBD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asigure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55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869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</a:t>
            </a:r>
            <a:r>
              <a:rPr lang="en-US" spc="15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definirea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i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bazei</a:t>
            </a:r>
            <a:r>
              <a:rPr lang="en-US" i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i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85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869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</a:t>
            </a:r>
            <a:r>
              <a:rPr lang="en-US" spc="15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adăugarea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i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date;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8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869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</a:t>
            </a:r>
            <a:r>
              <a:rPr lang="en-US" spc="1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modificarea</a:t>
            </a:r>
            <a:r>
              <a:rPr lang="en-US" i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structurii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deja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existente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date;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8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869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</a:t>
            </a:r>
            <a:r>
              <a:rPr lang="en-US" spc="15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ştergerea</a:t>
            </a:r>
            <a:r>
              <a:rPr lang="en-US" i="1" spc="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date;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85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r>
              <a:rPr lang="ro-RO" dirty="0" smtClean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</a:t>
            </a:r>
            <a:r>
              <a:rPr lang="en-US" spc="15" dirty="0" smtClean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consultarea</a:t>
            </a:r>
            <a:r>
              <a:rPr lang="en-US" i="1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bazei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US" i="1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interogare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extragerea</a:t>
            </a:r>
            <a:endParaRPr lang="ro-RO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 "/>
            </a:pPr>
            <a:r>
              <a:rPr lang="en-US" spc="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pc="2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datelor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281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705394"/>
            <a:ext cx="10517777" cy="54715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plus un SGBD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i="1" dirty="0" err="1"/>
              <a:t>servicii</a:t>
            </a:r>
            <a:r>
              <a:rPr lang="en-US" dirty="0"/>
              <a:t>: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suport</a:t>
            </a:r>
            <a:r>
              <a:rPr lang="en-US" i="1" dirty="0" smtClean="0"/>
              <a:t> </a:t>
            </a:r>
            <a:r>
              <a:rPr lang="en-US" i="1" dirty="0" err="1"/>
              <a:t>pentru</a:t>
            </a:r>
            <a:r>
              <a:rPr lang="en-US" i="1" dirty="0"/>
              <a:t> </a:t>
            </a:r>
            <a:r>
              <a:rPr lang="en-US" i="1" dirty="0" err="1"/>
              <a:t>limbaj</a:t>
            </a:r>
            <a:r>
              <a:rPr lang="en-US" i="1" dirty="0"/>
              <a:t> de </a:t>
            </a:r>
            <a:r>
              <a:rPr lang="en-US" i="1" dirty="0" err="1"/>
              <a:t>programare</a:t>
            </a:r>
            <a:r>
              <a:rPr lang="en-US" dirty="0"/>
              <a:t>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interfaţă</a:t>
            </a:r>
            <a:r>
              <a:rPr lang="en-US" i="1" dirty="0" smtClean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atractivă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tehnici</a:t>
            </a:r>
            <a:r>
              <a:rPr lang="en-US" i="1" dirty="0" smtClean="0"/>
              <a:t> </a:t>
            </a:r>
            <a:r>
              <a:rPr lang="en-US" i="1" dirty="0" err="1"/>
              <a:t>avansate</a:t>
            </a:r>
            <a:r>
              <a:rPr lang="en-US" i="1" dirty="0"/>
              <a:t> de </a:t>
            </a:r>
            <a:r>
              <a:rPr lang="en-US" i="1" dirty="0" err="1"/>
              <a:t>memorare</a:t>
            </a:r>
            <a:r>
              <a:rPr lang="en-US" i="1" dirty="0"/>
              <a:t>, </a:t>
            </a:r>
            <a:r>
              <a:rPr lang="en-US" i="1" dirty="0" err="1"/>
              <a:t>organizare</a:t>
            </a:r>
            <a:r>
              <a:rPr lang="en-US" i="1" dirty="0"/>
              <a:t>, </a:t>
            </a:r>
            <a:r>
              <a:rPr lang="en-US" i="1" dirty="0" err="1"/>
              <a:t>accesare</a:t>
            </a:r>
            <a:r>
              <a:rPr lang="en-US" i="1" dirty="0"/>
              <a:t> </a:t>
            </a:r>
            <a:r>
              <a:rPr lang="en-US" dirty="0"/>
              <a:t>a </a:t>
            </a:r>
            <a:r>
              <a:rPr lang="en-US" dirty="0" err="1"/>
              <a:t>datelor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utilitare</a:t>
            </a:r>
            <a:r>
              <a:rPr lang="en-US" i="1" dirty="0" smtClean="0"/>
              <a:t> </a:t>
            </a:r>
            <a:r>
              <a:rPr lang="en-US" dirty="0" err="1"/>
              <a:t>încorporate</a:t>
            </a:r>
            <a:r>
              <a:rPr lang="en-US" dirty="0"/>
              <a:t>: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gestiune</a:t>
            </a:r>
            <a:r>
              <a:rPr lang="en-US" dirty="0"/>
              <a:t> a </a:t>
            </a:r>
            <a:r>
              <a:rPr lang="en-US" dirty="0" err="1"/>
              <a:t>fişierelor</a:t>
            </a:r>
            <a:r>
              <a:rPr lang="en-US" dirty="0"/>
              <a:t>, </a:t>
            </a:r>
            <a:r>
              <a:rPr lang="en-US" dirty="0" err="1"/>
              <a:t>listelor</a:t>
            </a:r>
            <a:r>
              <a:rPr lang="en-US" dirty="0"/>
              <a:t>, </a:t>
            </a:r>
            <a:r>
              <a:rPr lang="en-US" dirty="0" err="1"/>
              <a:t>tabelelor</a:t>
            </a:r>
            <a:r>
              <a:rPr lang="en-US" dirty="0"/>
              <a:t> etc.;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dirty="0" smtClean="0"/>
              <a:t>“</a:t>
            </a:r>
            <a:r>
              <a:rPr lang="en-US" i="1" dirty="0"/>
              <a:t>help</a:t>
            </a:r>
            <a:r>
              <a:rPr lang="en-US" dirty="0"/>
              <a:t>”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ajutarea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lucrul</a:t>
            </a:r>
            <a:r>
              <a:rPr lang="en-US" dirty="0"/>
              <a:t> cu </a:t>
            </a:r>
            <a:r>
              <a:rPr lang="en-US" dirty="0" err="1"/>
              <a:t>baza</a:t>
            </a:r>
            <a:r>
              <a:rPr lang="en-US" dirty="0"/>
              <a:t> de date.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561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1.5.3. </a:t>
            </a:r>
            <a:r>
              <a:rPr lang="en-US" b="1" i="1" dirty="0" err="1"/>
              <a:t>Activităţile</a:t>
            </a:r>
            <a:r>
              <a:rPr lang="en-US" b="1" i="1" dirty="0"/>
              <a:t> </a:t>
            </a:r>
            <a:r>
              <a:rPr lang="en-US" b="1" i="1" dirty="0" err="1"/>
              <a:t>asigurate</a:t>
            </a:r>
            <a:r>
              <a:rPr lang="en-US" b="1" i="1" dirty="0"/>
              <a:t> de SGBD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err="1"/>
              <a:t>definirea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descrierea</a:t>
            </a:r>
            <a:r>
              <a:rPr lang="en-US" i="1" dirty="0"/>
              <a:t> </a:t>
            </a:r>
            <a:r>
              <a:rPr lang="en-US" i="1" dirty="0" err="1"/>
              <a:t>structurii</a:t>
            </a:r>
            <a:r>
              <a:rPr lang="en-US" i="1" dirty="0"/>
              <a:t> </a:t>
            </a:r>
            <a:r>
              <a:rPr lang="en-US" i="1" dirty="0" err="1"/>
              <a:t>bazei</a:t>
            </a:r>
            <a:r>
              <a:rPr lang="en-US" i="1" dirty="0"/>
              <a:t> de date </a:t>
            </a:r>
            <a:r>
              <a:rPr lang="en-US" dirty="0"/>
              <a:t>–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, </a:t>
            </a:r>
            <a:r>
              <a:rPr lang="en-US" dirty="0" err="1"/>
              <a:t>limbaj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dirty="0"/>
              <a:t>de </a:t>
            </a:r>
            <a:r>
              <a:rPr lang="en-US" dirty="0" err="1"/>
              <a:t>definire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(LDD), conform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model de date;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încărcarea</a:t>
            </a:r>
            <a:r>
              <a:rPr lang="en-US" i="1" dirty="0" smtClean="0"/>
              <a:t> </a:t>
            </a:r>
            <a:r>
              <a:rPr lang="en-US" i="1" dirty="0" err="1"/>
              <a:t>datelor</a:t>
            </a:r>
            <a:r>
              <a:rPr lang="en-US" i="1" dirty="0"/>
              <a:t>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/>
              <a:t>baza</a:t>
            </a:r>
            <a:r>
              <a:rPr lang="en-US" i="1" dirty="0"/>
              <a:t> de date </a:t>
            </a:r>
            <a:r>
              <a:rPr lang="en-US" dirty="0"/>
              <a:t>–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err="1"/>
              <a:t>propriu</a:t>
            </a:r>
            <a:r>
              <a:rPr lang="en-US" dirty="0"/>
              <a:t>, </a:t>
            </a:r>
            <a:r>
              <a:rPr lang="en-US" dirty="0" err="1"/>
              <a:t>limbaj</a:t>
            </a:r>
            <a:r>
              <a:rPr lang="en-US" dirty="0"/>
              <a:t> de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dirty="0" err="1"/>
              <a:t>manipulare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(LMD);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accesul</a:t>
            </a:r>
            <a:r>
              <a:rPr lang="en-US" i="1" dirty="0" smtClean="0"/>
              <a:t> </a:t>
            </a:r>
            <a:r>
              <a:rPr lang="en-US" i="1" dirty="0"/>
              <a:t>la date </a:t>
            </a:r>
            <a:r>
              <a:rPr lang="en-US" dirty="0"/>
              <a:t>– 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din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/>
              <a:t>manipulare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.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dirty="0" err="1"/>
              <a:t>Accesul</a:t>
            </a:r>
            <a:r>
              <a:rPr lang="en-US" dirty="0"/>
              <a:t> la date se </a:t>
            </a:r>
            <a:r>
              <a:rPr lang="en-US" dirty="0" err="1"/>
              <a:t>referă</a:t>
            </a:r>
            <a:r>
              <a:rPr lang="en-US" dirty="0"/>
              <a:t> la </a:t>
            </a:r>
            <a:r>
              <a:rPr lang="en-US" dirty="0" err="1"/>
              <a:t>operaţiile</a:t>
            </a:r>
            <a:r>
              <a:rPr lang="en-US" dirty="0"/>
              <a:t> de </a:t>
            </a:r>
            <a:r>
              <a:rPr lang="en-US" i="1" dirty="0" err="1"/>
              <a:t>interogare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actualizare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01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0" spc="-30" dirty="0" smtClean="0">
                <a:latin typeface="Calibri"/>
                <a:cs typeface="Calibri"/>
              </a:rPr>
              <a:t>Câteva</a:t>
            </a:r>
            <a:r>
              <a:rPr lang="ro-RO" b="0" spc="-50" dirty="0" smtClean="0">
                <a:latin typeface="Calibri"/>
                <a:cs typeface="Calibri"/>
              </a:rPr>
              <a:t> </a:t>
            </a:r>
            <a:r>
              <a:rPr lang="ro-RO" b="0" spc="-20" dirty="0" smtClean="0">
                <a:latin typeface="Calibri"/>
                <a:cs typeface="Calibri"/>
              </a:rPr>
              <a:t>precizări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ro-RO" b="1" spc="-10" dirty="0">
                <a:cs typeface="Calibri"/>
              </a:rPr>
              <a:t>Structura</a:t>
            </a:r>
            <a:r>
              <a:rPr lang="ro-RO" b="1" spc="10" dirty="0">
                <a:cs typeface="Calibri"/>
              </a:rPr>
              <a:t> </a:t>
            </a:r>
            <a:r>
              <a:rPr lang="ro-RO" b="1" spc="-10" dirty="0">
                <a:cs typeface="Calibri"/>
              </a:rPr>
              <a:t>cursului</a:t>
            </a:r>
            <a:endParaRPr lang="ro-RO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50"/>
              </a:spcBef>
              <a:buNone/>
            </a:pPr>
            <a:endParaRPr lang="ro-RO" sz="3300" dirty="0" smtClean="0">
              <a:latin typeface="Times New Roman"/>
              <a:cs typeface="Times New Roman"/>
            </a:endParaRPr>
          </a:p>
          <a:p>
            <a:pPr marL="469900" indent="0">
              <a:lnSpc>
                <a:spcPct val="100000"/>
              </a:lnSpc>
              <a:buNone/>
              <a:tabLst>
                <a:tab pos="1003300" algn="l"/>
                <a:tab pos="1003935" algn="l"/>
              </a:tabLst>
            </a:pPr>
            <a:r>
              <a:rPr lang="ro-RO" spc="-5" dirty="0" smtClean="0">
                <a:cs typeface="Calibri"/>
              </a:rPr>
              <a:t>- 2 </a:t>
            </a:r>
            <a:r>
              <a:rPr lang="ro-RO" spc="-20" dirty="0">
                <a:cs typeface="Calibri"/>
              </a:rPr>
              <a:t>oră curs </a:t>
            </a:r>
            <a:r>
              <a:rPr lang="ro-RO" spc="-5" dirty="0">
                <a:cs typeface="Calibri"/>
              </a:rPr>
              <a:t>– </a:t>
            </a:r>
            <a:r>
              <a:rPr lang="ro-RO" spc="-10" dirty="0">
                <a:cs typeface="Calibri"/>
              </a:rPr>
              <a:t>titular</a:t>
            </a:r>
            <a:r>
              <a:rPr lang="ro-RO" spc="105" dirty="0">
                <a:cs typeface="Calibri"/>
              </a:rPr>
              <a:t> </a:t>
            </a:r>
            <a:r>
              <a:rPr lang="ro-RO" spc="-15" dirty="0">
                <a:cs typeface="Calibri"/>
              </a:rPr>
              <a:t>curs</a:t>
            </a:r>
            <a:r>
              <a:rPr lang="ro-RO" dirty="0">
                <a:cs typeface="Calibri"/>
              </a:rPr>
              <a:t> </a:t>
            </a:r>
          </a:p>
          <a:p>
            <a:pPr marL="241300" indent="0">
              <a:lnSpc>
                <a:spcPct val="100000"/>
              </a:lnSpc>
              <a:buNone/>
              <a:tabLst>
                <a:tab pos="1003300" algn="l"/>
                <a:tab pos="1003935" algn="l"/>
              </a:tabLst>
            </a:pPr>
            <a:r>
              <a:rPr lang="ro-RO" dirty="0"/>
              <a:t>                                </a:t>
            </a:r>
            <a:r>
              <a:rPr lang="ro-RO" dirty="0">
                <a:latin typeface="Arial" charset="0"/>
              </a:rPr>
              <a:t>Conf. dr.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 ing. </a:t>
            </a:r>
            <a:r>
              <a:rPr lang="ro-RO" spc="-100" dirty="0">
                <a:cs typeface="Calibri"/>
              </a:rPr>
              <a:t>ENESCU </a:t>
            </a:r>
            <a:r>
              <a:rPr lang="ro-RO" spc="-100" dirty="0" smtClean="0">
                <a:cs typeface="Calibri"/>
              </a:rPr>
              <a:t>Florentina Magda</a:t>
            </a:r>
            <a:endParaRPr lang="ro-RO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endParaRPr lang="ro-RO" sz="2900" dirty="0" smtClean="0">
              <a:latin typeface="Times New Roman"/>
              <a:cs typeface="Times New Roman"/>
            </a:endParaRPr>
          </a:p>
          <a:p>
            <a:pPr marL="469900" indent="0">
              <a:lnSpc>
                <a:spcPct val="100000"/>
              </a:lnSpc>
              <a:spcBef>
                <a:spcPts val="5"/>
              </a:spcBef>
              <a:buNone/>
              <a:tabLst>
                <a:tab pos="1003300" algn="l"/>
                <a:tab pos="1003935" algn="l"/>
              </a:tabLst>
            </a:pPr>
            <a:r>
              <a:rPr lang="ro-RO" spc="-5" dirty="0" smtClean="0">
                <a:cs typeface="Calibri"/>
              </a:rPr>
              <a:t>- 1 </a:t>
            </a:r>
            <a:r>
              <a:rPr lang="ro-RO" spc="-20" dirty="0">
                <a:cs typeface="Calibri"/>
              </a:rPr>
              <a:t>ore laborator </a:t>
            </a:r>
            <a:r>
              <a:rPr lang="ro-RO" spc="-5" dirty="0">
                <a:cs typeface="Calibri"/>
              </a:rPr>
              <a:t>– </a:t>
            </a:r>
            <a:r>
              <a:rPr lang="ro-RO" spc="-10" dirty="0">
                <a:cs typeface="Calibri"/>
              </a:rPr>
              <a:t>titular aplicaţii</a:t>
            </a:r>
            <a:r>
              <a:rPr lang="ro-RO" spc="100" dirty="0">
                <a:cs typeface="Calibri"/>
              </a:rPr>
              <a:t> </a:t>
            </a:r>
            <a:r>
              <a:rPr lang="ro-RO" spc="-15" dirty="0">
                <a:cs typeface="Calibri"/>
              </a:rPr>
              <a:t>practice</a:t>
            </a:r>
            <a:endParaRPr lang="ro-RO" dirty="0">
              <a:cs typeface="Calibri"/>
            </a:endParaRPr>
          </a:p>
          <a:p>
            <a:pPr marL="241300" indent="0">
              <a:lnSpc>
                <a:spcPct val="100000"/>
              </a:lnSpc>
              <a:spcBef>
                <a:spcPts val="5"/>
              </a:spcBef>
              <a:buNone/>
              <a:tabLst>
                <a:tab pos="1003300" algn="l"/>
                <a:tab pos="1003935" algn="l"/>
              </a:tabLst>
            </a:pPr>
            <a:r>
              <a:rPr lang="ro-RO" dirty="0"/>
              <a:t>                                </a:t>
            </a:r>
            <a:r>
              <a:rPr lang="ro-RO" dirty="0">
                <a:latin typeface="Arial" charset="0"/>
              </a:rPr>
              <a:t>Conf. dr.</a:t>
            </a:r>
            <a:r>
              <a:rPr lang="ro-RO" dirty="0">
                <a:latin typeface="Times New Roman" pitchFamily="18" charset="0"/>
                <a:cs typeface="Times New Roman" pitchFamily="18" charset="0"/>
              </a:rPr>
              <a:t> ing. </a:t>
            </a:r>
            <a:r>
              <a:rPr lang="ro-RO" spc="-100" dirty="0">
                <a:cs typeface="Calibri"/>
              </a:rPr>
              <a:t>ENESCU </a:t>
            </a:r>
            <a:r>
              <a:rPr lang="ro-RO" spc="-100" dirty="0" smtClean="0">
                <a:cs typeface="Calibri"/>
              </a:rPr>
              <a:t>Florentina Magda</a:t>
            </a:r>
            <a:endParaRPr lang="ro-RO" dirty="0" smtClean="0">
              <a:cs typeface="Calibri"/>
            </a:endParaRPr>
          </a:p>
          <a:p>
            <a:pPr marL="241300" indent="0">
              <a:lnSpc>
                <a:spcPct val="100000"/>
              </a:lnSpc>
              <a:spcBef>
                <a:spcPts val="5"/>
              </a:spcBef>
              <a:buNone/>
              <a:tabLst>
                <a:tab pos="1003300" algn="l"/>
                <a:tab pos="1003935" algn="l"/>
              </a:tabLst>
            </a:pPr>
            <a:endParaRPr lang="ro-RO" spc="-100" dirty="0">
              <a:cs typeface="Calibri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435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1.5.4. </a:t>
            </a:r>
            <a:r>
              <a:rPr lang="en-US" b="1" i="1" dirty="0" err="1"/>
              <a:t>Obiectivele</a:t>
            </a:r>
            <a:r>
              <a:rPr lang="en-US" b="1" i="1" dirty="0"/>
              <a:t> </a:t>
            </a:r>
            <a:r>
              <a:rPr lang="en-US" b="1" i="1" dirty="0" err="1"/>
              <a:t>unui</a:t>
            </a:r>
            <a:r>
              <a:rPr lang="en-US" b="1" i="1" dirty="0"/>
              <a:t> SGBD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minimizarea</a:t>
            </a:r>
            <a:r>
              <a:rPr lang="en-US" i="1" dirty="0"/>
              <a:t> </a:t>
            </a:r>
            <a:r>
              <a:rPr lang="en-US" i="1" dirty="0" err="1"/>
              <a:t>costului</a:t>
            </a:r>
            <a:r>
              <a:rPr lang="en-US" i="1" dirty="0"/>
              <a:t> de </a:t>
            </a:r>
            <a:r>
              <a:rPr lang="en-US" i="1" dirty="0" err="1"/>
              <a:t>prelucrare</a:t>
            </a:r>
            <a:r>
              <a:rPr lang="en-US" i="1" dirty="0"/>
              <a:t> a </a:t>
            </a:r>
            <a:r>
              <a:rPr lang="en-US" i="1" dirty="0" err="1"/>
              <a:t>datelor</a:t>
            </a:r>
            <a:r>
              <a:rPr lang="en-US" i="1" dirty="0"/>
              <a:t>,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reducerea</a:t>
            </a:r>
            <a:r>
              <a:rPr lang="en-US" i="1" dirty="0" smtClean="0"/>
              <a:t> </a:t>
            </a:r>
            <a:r>
              <a:rPr lang="en-US" i="1" dirty="0" err="1"/>
              <a:t>timpului</a:t>
            </a:r>
            <a:r>
              <a:rPr lang="en-US" i="1" dirty="0"/>
              <a:t> de </a:t>
            </a:r>
            <a:r>
              <a:rPr lang="en-US" i="1" dirty="0" err="1"/>
              <a:t>răspuns</a:t>
            </a:r>
            <a:r>
              <a:rPr lang="en-US" dirty="0"/>
              <a:t>,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flexibilitatea</a:t>
            </a:r>
            <a:r>
              <a:rPr lang="en-US" i="1" dirty="0" smtClean="0"/>
              <a:t> </a:t>
            </a:r>
            <a:r>
              <a:rPr lang="en-US" i="1" dirty="0" err="1"/>
              <a:t>aplicaţiilor</a:t>
            </a:r>
            <a:r>
              <a:rPr lang="en-US" i="1" dirty="0"/>
              <a:t>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r>
              <a:rPr lang="en-US" i="1" dirty="0" err="1" smtClean="0"/>
              <a:t>protecţia</a:t>
            </a:r>
            <a:r>
              <a:rPr lang="en-US" i="1" dirty="0" smtClean="0"/>
              <a:t> </a:t>
            </a:r>
            <a:r>
              <a:rPr lang="en-US" i="1" dirty="0" err="1"/>
              <a:t>datelor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2668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3868"/>
            <a:ext cx="10319657" cy="823595"/>
          </a:xfrm>
        </p:spPr>
        <p:txBody>
          <a:bodyPr>
            <a:normAutofit/>
          </a:bodyPr>
          <a:lstStyle/>
          <a:p>
            <a:r>
              <a:rPr lang="en-US" sz="3600" dirty="0"/>
              <a:t>SGBD </a:t>
            </a:r>
            <a:r>
              <a:rPr lang="en-US" sz="3600" dirty="0" err="1"/>
              <a:t>trebuie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asigure</a:t>
            </a:r>
            <a:r>
              <a:rPr lang="en-US" sz="3600" dirty="0"/>
              <a:t> un minim de </a:t>
            </a:r>
            <a:r>
              <a:rPr lang="en-US" sz="3600" i="1" dirty="0" err="1"/>
              <a:t>obiective</a:t>
            </a:r>
            <a:endParaRPr lang="ro-RO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18903"/>
            <a:ext cx="10515601" cy="515806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independenţei</a:t>
            </a:r>
            <a:r>
              <a:rPr lang="en-US" i="1" dirty="0"/>
              <a:t>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redundanţei</a:t>
            </a:r>
            <a:r>
              <a:rPr lang="en-US" i="1" dirty="0"/>
              <a:t> </a:t>
            </a:r>
            <a:r>
              <a:rPr lang="en-US" i="1" dirty="0" err="1"/>
              <a:t>minime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controlate</a:t>
            </a:r>
            <a:r>
              <a:rPr lang="en-US" i="1" dirty="0"/>
              <a:t> a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facilităţilor</a:t>
            </a:r>
            <a:r>
              <a:rPr lang="en-US" i="1" dirty="0"/>
              <a:t> de </a:t>
            </a:r>
            <a:r>
              <a:rPr lang="en-US" i="1" dirty="0" err="1"/>
              <a:t>utilizare</a:t>
            </a:r>
            <a:r>
              <a:rPr lang="en-US" i="1" dirty="0"/>
              <a:t> a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err="1"/>
              <a:t>folosirea</a:t>
            </a:r>
            <a:r>
              <a:rPr lang="en-US" i="1" dirty="0"/>
              <a:t> </a:t>
            </a:r>
            <a:r>
              <a:rPr lang="en-US" i="1" dirty="0" err="1"/>
              <a:t>datelor</a:t>
            </a:r>
            <a:r>
              <a:rPr lang="en-US" i="1" dirty="0"/>
              <a:t> de </a:t>
            </a:r>
            <a:r>
              <a:rPr lang="en-US" i="1" dirty="0" err="1"/>
              <a:t>către</a:t>
            </a:r>
            <a:r>
              <a:rPr lang="en-US" i="1" dirty="0"/>
              <a:t> </a:t>
            </a:r>
            <a:r>
              <a:rPr lang="en-US" i="1" dirty="0" err="1"/>
              <a:t>mai</a:t>
            </a:r>
            <a:r>
              <a:rPr lang="en-US" i="1" dirty="0"/>
              <a:t> </a:t>
            </a:r>
            <a:r>
              <a:rPr lang="en-US" i="1" dirty="0" err="1"/>
              <a:t>mulţi</a:t>
            </a:r>
            <a:r>
              <a:rPr lang="en-US" i="1" dirty="0"/>
              <a:t> </a:t>
            </a:r>
            <a:r>
              <a:rPr lang="en-US" i="1" dirty="0" err="1"/>
              <a:t>utilizatori</a:t>
            </a:r>
            <a:r>
              <a:rPr lang="en-US" i="1" dirty="0"/>
              <a:t>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/>
              <a:t>diferite</a:t>
            </a:r>
            <a:r>
              <a:rPr lang="en-US" i="1" dirty="0"/>
              <a:t> </a:t>
            </a:r>
            <a:r>
              <a:rPr lang="en-US" i="1" dirty="0" err="1" smtClean="0"/>
              <a:t>aplicaţii</a:t>
            </a:r>
            <a:endParaRPr lang="ro-RO" i="1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err="1"/>
              <a:t>accesul</a:t>
            </a:r>
            <a:r>
              <a:rPr lang="en-US" i="1" dirty="0"/>
              <a:t> </a:t>
            </a:r>
            <a:r>
              <a:rPr lang="en-US" i="1" dirty="0" err="1"/>
              <a:t>cât</a:t>
            </a:r>
            <a:r>
              <a:rPr lang="en-US" i="1" dirty="0"/>
              <a:t> </a:t>
            </a:r>
            <a:r>
              <a:rPr lang="en-US" i="1" dirty="0" err="1"/>
              <a:t>mai</a:t>
            </a:r>
            <a:r>
              <a:rPr lang="en-US" i="1" dirty="0"/>
              <a:t> </a:t>
            </a:r>
            <a:r>
              <a:rPr lang="en-US" i="1" dirty="0" err="1"/>
              <a:t>simplu</a:t>
            </a:r>
            <a:r>
              <a:rPr lang="en-US" i="1" dirty="0"/>
              <a:t> al </a:t>
            </a:r>
            <a:r>
              <a:rPr lang="en-US" i="1" dirty="0" err="1"/>
              <a:t>utilizatorilor</a:t>
            </a:r>
            <a:r>
              <a:rPr lang="en-US" i="1" dirty="0"/>
              <a:t> la </a:t>
            </a:r>
            <a:r>
              <a:rPr lang="en-US" i="1" dirty="0" smtClean="0"/>
              <a:t>date</a:t>
            </a:r>
            <a:endParaRPr lang="ro-RO" i="1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err="1"/>
              <a:t>existenţa</a:t>
            </a:r>
            <a:r>
              <a:rPr lang="en-US" i="1" dirty="0"/>
              <a:t>  </a:t>
            </a:r>
            <a:r>
              <a:rPr lang="en-US" i="1" dirty="0" err="1"/>
              <a:t>unor</a:t>
            </a:r>
            <a:r>
              <a:rPr lang="en-US" i="1" dirty="0"/>
              <a:t>  </a:t>
            </a:r>
            <a:r>
              <a:rPr lang="en-US" i="1" dirty="0" err="1"/>
              <a:t>limbaje</a:t>
            </a:r>
            <a:r>
              <a:rPr lang="en-US" i="1" dirty="0"/>
              <a:t>  </a:t>
            </a:r>
            <a:r>
              <a:rPr lang="en-US" i="1" dirty="0" err="1"/>
              <a:t>performante</a:t>
            </a:r>
            <a:r>
              <a:rPr lang="en-US" i="1" dirty="0"/>
              <a:t>  de  </a:t>
            </a:r>
            <a:r>
              <a:rPr lang="en-US" i="1" dirty="0" err="1"/>
              <a:t>regăsire</a:t>
            </a:r>
            <a:r>
              <a:rPr lang="en-US" i="1" dirty="0"/>
              <a:t>  a 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i="1" dirty="0" err="1"/>
              <a:t>sistemul</a:t>
            </a:r>
            <a:r>
              <a:rPr lang="en-US" i="1" dirty="0"/>
              <a:t> de </a:t>
            </a:r>
            <a:r>
              <a:rPr lang="en-US" i="1" dirty="0" err="1"/>
              <a:t>gestiune</a:t>
            </a:r>
            <a:r>
              <a:rPr lang="en-US" i="1" dirty="0"/>
              <a:t> </a:t>
            </a:r>
            <a:r>
              <a:rPr lang="en-US" i="1" dirty="0" err="1"/>
              <a:t>trebuie</a:t>
            </a:r>
            <a:r>
              <a:rPr lang="en-US" i="1" dirty="0"/>
              <a:t> </a:t>
            </a:r>
            <a:r>
              <a:rPr lang="en-US" i="1" dirty="0" err="1"/>
              <a:t>să</a:t>
            </a:r>
            <a:r>
              <a:rPr lang="en-US" i="1" dirty="0"/>
              <a:t> </a:t>
            </a:r>
            <a:r>
              <a:rPr lang="en-US" i="1" dirty="0" err="1"/>
              <a:t>ofere</a:t>
            </a:r>
            <a:r>
              <a:rPr lang="en-US" i="1" dirty="0"/>
              <a:t> </a:t>
            </a:r>
            <a:r>
              <a:rPr lang="en-US" i="1" dirty="0" err="1"/>
              <a:t>posibilitatea</a:t>
            </a:r>
            <a:r>
              <a:rPr lang="en-US" i="1" dirty="0"/>
              <a:t> </a:t>
            </a:r>
            <a:r>
              <a:rPr lang="en-US" i="1" dirty="0" err="1"/>
              <a:t>unui</a:t>
            </a:r>
            <a:r>
              <a:rPr lang="en-US" i="1" dirty="0"/>
              <a:t> </a:t>
            </a:r>
            <a:r>
              <a:rPr lang="en-US" i="1" dirty="0" err="1"/>
              <a:t>acces</a:t>
            </a:r>
            <a:r>
              <a:rPr lang="en-US" i="1" dirty="0"/>
              <a:t> </a:t>
            </a:r>
            <a:r>
              <a:rPr lang="en-US" i="1" dirty="0" err="1"/>
              <a:t>multicriterial</a:t>
            </a:r>
            <a:r>
              <a:rPr lang="en-US" i="1" dirty="0"/>
              <a:t> la </a:t>
            </a:r>
            <a:r>
              <a:rPr lang="en-US" i="1" dirty="0" err="1" smtClean="0"/>
              <a:t>informaţiile</a:t>
            </a:r>
            <a:r>
              <a:rPr lang="ro-RO" i="1" dirty="0" smtClean="0"/>
              <a:t> </a:t>
            </a:r>
            <a:r>
              <a:rPr lang="en-US" i="1" dirty="0"/>
              <a:t>din </a:t>
            </a:r>
            <a:r>
              <a:rPr lang="en-US" i="1" dirty="0" err="1"/>
              <a:t>baza</a:t>
            </a:r>
            <a:r>
              <a:rPr lang="en-US" i="1" dirty="0"/>
              <a:t> de date</a:t>
            </a:r>
            <a:endParaRPr lang="ro-RO" i="1" dirty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Asigurarea</a:t>
            </a:r>
            <a:r>
              <a:rPr lang="en-US" i="1" dirty="0" smtClean="0"/>
              <a:t> </a:t>
            </a:r>
            <a:r>
              <a:rPr lang="en-US" i="1" dirty="0" err="1"/>
              <a:t>securităţii</a:t>
            </a:r>
            <a:r>
              <a:rPr lang="en-US" i="1" dirty="0"/>
              <a:t> </a:t>
            </a:r>
            <a:r>
              <a:rPr lang="en-US" i="1" dirty="0" err="1"/>
              <a:t>datelor</a:t>
            </a:r>
            <a:r>
              <a:rPr lang="en-US" i="1" dirty="0"/>
              <a:t> </a:t>
            </a:r>
            <a:r>
              <a:rPr lang="en-US" i="1" dirty="0" err="1"/>
              <a:t>împotriva</a:t>
            </a:r>
            <a:r>
              <a:rPr lang="en-US" i="1" dirty="0"/>
              <a:t> </a:t>
            </a:r>
            <a:r>
              <a:rPr lang="en-US" i="1" dirty="0" err="1"/>
              <a:t>accesului</a:t>
            </a:r>
            <a:r>
              <a:rPr lang="en-US" i="1" dirty="0"/>
              <a:t> </a:t>
            </a:r>
            <a:r>
              <a:rPr lang="en-US" i="1" dirty="0" err="1" smtClean="0"/>
              <a:t>neautorizat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securităţii</a:t>
            </a:r>
            <a:r>
              <a:rPr lang="en-US" i="1" dirty="0"/>
              <a:t> </a:t>
            </a:r>
            <a:r>
              <a:rPr lang="en-US" i="1" dirty="0" err="1"/>
              <a:t>datelor</a:t>
            </a:r>
            <a:r>
              <a:rPr lang="en-US" i="1" dirty="0"/>
              <a:t> </a:t>
            </a:r>
            <a:r>
              <a:rPr lang="en-US" i="1" dirty="0" err="1"/>
              <a:t>împotriva</a:t>
            </a:r>
            <a:r>
              <a:rPr lang="en-US" i="1" dirty="0"/>
              <a:t> </a:t>
            </a:r>
            <a:r>
              <a:rPr lang="en-US" i="1" dirty="0" err="1"/>
              <a:t>accesului</a:t>
            </a:r>
            <a:r>
              <a:rPr lang="en-US" i="1" dirty="0"/>
              <a:t> </a:t>
            </a:r>
            <a:r>
              <a:rPr lang="en-US" i="1" dirty="0" err="1" smtClean="0"/>
              <a:t>neautorizat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 </a:t>
            </a:r>
            <a:r>
              <a:rPr lang="en-US" i="1" dirty="0" err="1"/>
              <a:t>coerenţei</a:t>
            </a:r>
            <a:r>
              <a:rPr lang="en-US" i="1" dirty="0"/>
              <a:t>  </a:t>
            </a:r>
            <a:r>
              <a:rPr lang="en-US" i="1" dirty="0" err="1"/>
              <a:t>şi</a:t>
            </a:r>
            <a:r>
              <a:rPr lang="en-US" i="1" dirty="0"/>
              <a:t>  </a:t>
            </a:r>
            <a:r>
              <a:rPr lang="en-US" i="1" dirty="0" err="1"/>
              <a:t>integrităţii</a:t>
            </a:r>
            <a:r>
              <a:rPr lang="en-US" i="1" dirty="0"/>
              <a:t>  </a:t>
            </a:r>
            <a:r>
              <a:rPr lang="en-US" i="1" dirty="0" err="1"/>
              <a:t>datelor</a:t>
            </a:r>
            <a:r>
              <a:rPr lang="en-US" i="1" dirty="0"/>
              <a:t>  </a:t>
            </a:r>
            <a:r>
              <a:rPr lang="en-US" i="1" dirty="0" err="1"/>
              <a:t>împotriva</a:t>
            </a:r>
            <a:r>
              <a:rPr lang="en-US" i="1" dirty="0"/>
              <a:t>  </a:t>
            </a:r>
            <a:r>
              <a:rPr lang="en-US" i="1" dirty="0" err="1"/>
              <a:t>unor</a:t>
            </a:r>
            <a:r>
              <a:rPr lang="en-US" i="1" dirty="0"/>
              <a:t>  </a:t>
            </a:r>
            <a:r>
              <a:rPr lang="en-US" i="1" dirty="0" err="1"/>
              <a:t>ştergeri</a:t>
            </a:r>
            <a:r>
              <a:rPr lang="en-US" i="1" dirty="0"/>
              <a:t>  </a:t>
            </a:r>
            <a:r>
              <a:rPr lang="en-US" i="1" dirty="0" err="1"/>
              <a:t>intenţionate</a:t>
            </a:r>
            <a:r>
              <a:rPr lang="en-US" i="1" dirty="0"/>
              <a:t>  </a:t>
            </a:r>
            <a:r>
              <a:rPr lang="en-US" i="1" dirty="0" err="1" smtClean="0"/>
              <a:t>sau</a:t>
            </a:r>
            <a:r>
              <a:rPr lang="ro-RO" i="1" dirty="0" smtClean="0"/>
              <a:t> </a:t>
            </a:r>
            <a:r>
              <a:rPr lang="en-US" i="1" dirty="0" err="1" smtClean="0"/>
              <a:t>neintenţionate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partajabilităţii</a:t>
            </a:r>
            <a:r>
              <a:rPr lang="en-US" i="1" dirty="0"/>
              <a:t>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Asigurarea</a:t>
            </a:r>
            <a:r>
              <a:rPr lang="en-US" i="1" dirty="0"/>
              <a:t> </a:t>
            </a:r>
            <a:r>
              <a:rPr lang="en-US" i="1" dirty="0" err="1"/>
              <a:t>legăturilor</a:t>
            </a:r>
            <a:r>
              <a:rPr lang="en-US" i="1" dirty="0"/>
              <a:t> </a:t>
            </a:r>
            <a:r>
              <a:rPr lang="en-US" i="1" dirty="0" err="1"/>
              <a:t>între</a:t>
            </a:r>
            <a:r>
              <a:rPr lang="en-US" i="1" dirty="0"/>
              <a:t> </a:t>
            </a:r>
            <a:r>
              <a:rPr lang="en-US" i="1" dirty="0" smtClean="0"/>
              <a:t>date</a:t>
            </a:r>
            <a:endParaRPr lang="ro-RO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i="1" dirty="0" err="1"/>
              <a:t>Administrarea</a:t>
            </a:r>
            <a:r>
              <a:rPr lang="en-US" i="1" dirty="0"/>
              <a:t> </a:t>
            </a:r>
            <a:r>
              <a:rPr lang="en-US" i="1" dirty="0" err="1"/>
              <a:t>şi</a:t>
            </a:r>
            <a:r>
              <a:rPr lang="en-US" i="1" dirty="0"/>
              <a:t> </a:t>
            </a:r>
            <a:r>
              <a:rPr lang="en-US" i="1" dirty="0" err="1"/>
              <a:t>controlul</a:t>
            </a:r>
            <a:r>
              <a:rPr lang="en-US" i="1" dirty="0"/>
              <a:t> </a:t>
            </a:r>
            <a:r>
              <a:rPr lang="en-US" i="1" dirty="0" err="1" smtClean="0"/>
              <a:t>datelor</a:t>
            </a:r>
            <a:endParaRPr lang="ro-RO" i="1" dirty="0" smtClean="0"/>
          </a:p>
          <a:p>
            <a:pPr marL="0" indent="0">
              <a:buNone/>
            </a:pPr>
            <a:endParaRPr lang="ro-RO" i="1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3192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 smtClean="0"/>
          </a:p>
          <a:p>
            <a:pPr marL="0" indent="0" algn="ctr">
              <a:buNone/>
            </a:pPr>
            <a:r>
              <a:rPr lang="ro-RO" sz="4000" b="1" dirty="0" smtClean="0">
                <a:solidFill>
                  <a:srgbClr val="FF0000"/>
                </a:solidFill>
              </a:rPr>
              <a:t>INTREBARI</a:t>
            </a:r>
            <a:endParaRPr lang="ro-RO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9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0" spc="-30" dirty="0" smtClean="0">
                <a:latin typeface="Calibri"/>
                <a:cs typeface="Calibri"/>
              </a:rPr>
              <a:t>Câteva</a:t>
            </a:r>
            <a:r>
              <a:rPr lang="ro-RO" b="0" spc="-50" dirty="0" smtClean="0">
                <a:latin typeface="Calibri"/>
                <a:cs typeface="Calibri"/>
              </a:rPr>
              <a:t> </a:t>
            </a:r>
            <a:r>
              <a:rPr lang="ro-RO" b="0" spc="-20" dirty="0" smtClean="0">
                <a:latin typeface="Calibri"/>
                <a:cs typeface="Calibri"/>
              </a:rPr>
              <a:t>precizări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636575"/>
              </p:ext>
            </p:extLst>
          </p:nvPr>
        </p:nvGraphicFramePr>
        <p:xfrm>
          <a:off x="4683034" y="1704976"/>
          <a:ext cx="7508966" cy="351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bject 4"/>
          <p:cNvSpPr txBox="1"/>
          <p:nvPr/>
        </p:nvSpPr>
        <p:spPr>
          <a:xfrm>
            <a:off x="400009" y="2729997"/>
            <a:ext cx="6324600" cy="3906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Forme </a:t>
            </a:r>
            <a:r>
              <a:rPr sz="3000" b="1" dirty="0">
                <a:latin typeface="Calibri"/>
                <a:cs typeface="Calibri"/>
              </a:rPr>
              <a:t>de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examinare: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Examen </a:t>
            </a:r>
            <a:r>
              <a:rPr sz="3000" spc="-5" dirty="0">
                <a:latin typeface="Calibri"/>
                <a:cs typeface="Calibri"/>
              </a:rPr>
              <a:t>final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 smtClean="0">
                <a:latin typeface="Calibri"/>
                <a:cs typeface="Calibri"/>
              </a:rPr>
              <a:t>(</a:t>
            </a:r>
            <a:r>
              <a:rPr lang="en-US" sz="3000" spc="-15" dirty="0" err="1" smtClean="0">
                <a:solidFill>
                  <a:srgbClr val="FF0000"/>
                </a:solidFill>
                <a:latin typeface="Calibri"/>
                <a:cs typeface="Calibri"/>
              </a:rPr>
              <a:t>colocviu</a:t>
            </a:r>
            <a:r>
              <a:rPr sz="3000" spc="-15" dirty="0" smtClean="0">
                <a:latin typeface="Calibri"/>
                <a:cs typeface="Calibri"/>
              </a:rPr>
              <a:t>)</a:t>
            </a:r>
            <a:r>
              <a:rPr lang="ro-RO" sz="3000" dirty="0">
                <a:latin typeface="Calibri"/>
                <a:cs typeface="Calibri"/>
              </a:rPr>
              <a:t> </a:t>
            </a:r>
            <a:r>
              <a:rPr sz="3000" dirty="0" smtClean="0">
                <a:latin typeface="Calibri"/>
                <a:cs typeface="Calibri"/>
              </a:rPr>
              <a:t>–</a:t>
            </a:r>
            <a:r>
              <a:rPr sz="3000" spc="-105" dirty="0" smtClean="0">
                <a:latin typeface="Calibri"/>
                <a:cs typeface="Calibri"/>
              </a:rPr>
              <a:t> </a:t>
            </a:r>
            <a:r>
              <a:rPr lang="en-US" sz="3000" dirty="0" smtClean="0">
                <a:latin typeface="Calibri"/>
                <a:cs typeface="Calibri"/>
              </a:rPr>
              <a:t>3</a:t>
            </a:r>
            <a:r>
              <a:rPr sz="3000" dirty="0" smtClean="0">
                <a:latin typeface="Calibri"/>
                <a:cs typeface="Calibri"/>
              </a:rPr>
              <a:t>0%</a:t>
            </a:r>
            <a:endParaRPr lang="ro-RO" sz="3000" dirty="0" smtClean="0">
              <a:latin typeface="Calibri"/>
              <a:cs typeface="Calibri"/>
            </a:endParaRPr>
          </a:p>
          <a:p>
            <a:pPr marL="812800" lvl="1" indent="-342900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dirty="0" err="1"/>
              <a:t>Lucrare</a:t>
            </a:r>
            <a:r>
              <a:rPr lang="en-US" dirty="0"/>
              <a:t> </a:t>
            </a:r>
            <a:r>
              <a:rPr lang="en-US" dirty="0" err="1"/>
              <a:t>verificare</a:t>
            </a:r>
            <a:r>
              <a:rPr lang="en-US" dirty="0"/>
              <a:t> -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 smtClean="0"/>
              <a:t>elearning</a:t>
            </a:r>
            <a:r>
              <a:rPr lang="ro-RO" dirty="0" smtClean="0"/>
              <a:t>/fata in fata</a:t>
            </a:r>
            <a:endParaRPr sz="3000" dirty="0">
              <a:latin typeface="Calibri"/>
              <a:cs typeface="Calibri"/>
            </a:endParaRPr>
          </a:p>
          <a:p>
            <a:pPr marL="355600" marR="14732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000" spc="-15" dirty="0" err="1">
                <a:latin typeface="Calibri"/>
                <a:cs typeface="Calibri"/>
              </a:rPr>
              <a:t>Prezenta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15" dirty="0" err="1">
                <a:latin typeface="Calibri"/>
                <a:cs typeface="Calibri"/>
              </a:rPr>
              <a:t>activa</a:t>
            </a:r>
            <a:r>
              <a:rPr lang="en-US" sz="3000" spc="-15" dirty="0">
                <a:latin typeface="Calibri"/>
                <a:cs typeface="Calibri"/>
              </a:rPr>
              <a:t>. </a:t>
            </a:r>
            <a:r>
              <a:rPr lang="en-US" sz="3000" spc="-15" dirty="0" err="1">
                <a:latin typeface="Calibri"/>
                <a:cs typeface="Calibri"/>
              </a:rPr>
              <a:t>evaluari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15" dirty="0" err="1">
                <a:latin typeface="Calibri"/>
                <a:cs typeface="Calibri"/>
              </a:rPr>
              <a:t>peridice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15" dirty="0" err="1">
                <a:latin typeface="Calibri"/>
                <a:cs typeface="Calibri"/>
              </a:rPr>
              <a:t>sau</a:t>
            </a:r>
            <a:r>
              <a:rPr lang="en-US" sz="3000" spc="-15" dirty="0">
                <a:latin typeface="Calibri"/>
                <a:cs typeface="Calibri"/>
              </a:rPr>
              <a:t> </a:t>
            </a:r>
            <a:r>
              <a:rPr lang="en-US" sz="3000" spc="-15" dirty="0" err="1">
                <a:latin typeface="Calibri"/>
                <a:cs typeface="Calibri"/>
              </a:rPr>
              <a:t>tema</a:t>
            </a:r>
            <a:r>
              <a:rPr lang="en-US" sz="3000" spc="-15" dirty="0">
                <a:latin typeface="Calibri"/>
                <a:cs typeface="Calibri"/>
              </a:rPr>
              <a:t> casa 1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lang="en-US" sz="3000" dirty="0">
                <a:latin typeface="Calibri"/>
                <a:cs typeface="Calibri"/>
              </a:rPr>
              <a:t>3</a:t>
            </a:r>
            <a:r>
              <a:rPr sz="3000" dirty="0" smtClean="0">
                <a:latin typeface="Calibri"/>
                <a:cs typeface="Calibri"/>
              </a:rPr>
              <a:t>0%</a:t>
            </a:r>
            <a:endParaRPr lang="ro-RO" sz="3000" dirty="0" smtClean="0">
              <a:latin typeface="Calibri"/>
              <a:cs typeface="Calibri"/>
            </a:endParaRPr>
          </a:p>
          <a:p>
            <a:pPr marL="812800" marR="147320" lvl="1" indent="-342900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laboratoe</a:t>
            </a:r>
            <a:r>
              <a:rPr lang="en-US" dirty="0"/>
              <a:t>- </a:t>
            </a:r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laborator</a:t>
            </a:r>
            <a:r>
              <a:rPr lang="en-US" dirty="0"/>
              <a:t>,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periodica</a:t>
            </a:r>
            <a:r>
              <a:rPr lang="en-US" dirty="0"/>
              <a:t> -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 smtClean="0"/>
              <a:t>elearning</a:t>
            </a:r>
            <a:r>
              <a:rPr lang="ro-RO" dirty="0" smtClean="0"/>
              <a:t>/sala curs</a:t>
            </a:r>
            <a:endParaRPr sz="3000" dirty="0">
              <a:latin typeface="Calibri"/>
              <a:cs typeface="Calibri"/>
            </a:endParaRPr>
          </a:p>
          <a:p>
            <a:pPr marL="355600" marR="395605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ro-RO" sz="3000" dirty="0" smtClean="0">
                <a:latin typeface="Calibri"/>
                <a:cs typeface="Calibri"/>
              </a:rPr>
              <a:t>Proiect</a:t>
            </a:r>
            <a:r>
              <a:rPr lang="en-US" sz="3000" dirty="0" smtClean="0">
                <a:latin typeface="Calibri"/>
                <a:cs typeface="Calibri"/>
              </a:rPr>
              <a:t> (tem</a:t>
            </a:r>
            <a:r>
              <a:rPr lang="ro-RO" sz="3000" dirty="0" smtClean="0">
                <a:latin typeface="Calibri"/>
                <a:cs typeface="Calibri"/>
              </a:rPr>
              <a:t>ă de casă 2</a:t>
            </a:r>
            <a:r>
              <a:rPr lang="en-US" sz="3000" dirty="0" smtClean="0">
                <a:latin typeface="Calibri"/>
                <a:cs typeface="Calibri"/>
              </a:rPr>
              <a:t>)</a:t>
            </a:r>
            <a:r>
              <a:rPr lang="ro-RO" sz="3000" dirty="0" smtClean="0">
                <a:latin typeface="Calibri"/>
                <a:cs typeface="Calibri"/>
              </a:rPr>
              <a:t> </a:t>
            </a:r>
            <a:r>
              <a:rPr sz="3000" dirty="0" smtClean="0">
                <a:latin typeface="Calibri"/>
                <a:cs typeface="Calibri"/>
              </a:rPr>
              <a:t>–</a:t>
            </a:r>
            <a:r>
              <a:rPr sz="3000" spc="-10" dirty="0" smtClean="0">
                <a:latin typeface="Calibri"/>
                <a:cs typeface="Calibri"/>
              </a:rPr>
              <a:t> </a:t>
            </a:r>
            <a:r>
              <a:rPr lang="en-US" sz="3000" dirty="0">
                <a:latin typeface="Calibri"/>
                <a:cs typeface="Calibri"/>
              </a:rPr>
              <a:t>4</a:t>
            </a:r>
            <a:r>
              <a:rPr sz="3000" dirty="0" smtClean="0">
                <a:latin typeface="Calibri"/>
                <a:cs typeface="Calibri"/>
              </a:rPr>
              <a:t>0%</a:t>
            </a:r>
            <a:endParaRPr lang="ro-RO" sz="3000" dirty="0" smtClean="0">
              <a:latin typeface="Calibri"/>
              <a:cs typeface="Calibri"/>
            </a:endParaRPr>
          </a:p>
          <a:p>
            <a:pPr marL="812800" marR="395605" lvl="1" indent="-342900"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dirty="0" err="1"/>
              <a:t>Sustinere</a:t>
            </a:r>
            <a:r>
              <a:rPr lang="en-US" dirty="0"/>
              <a:t> </a:t>
            </a:r>
            <a:r>
              <a:rPr lang="en-US" dirty="0" err="1"/>
              <a:t>orala</a:t>
            </a:r>
            <a:r>
              <a:rPr lang="en-US" dirty="0"/>
              <a:t> - </a:t>
            </a:r>
            <a:r>
              <a:rPr lang="en-US" dirty="0" err="1"/>
              <a:t>lucrare</a:t>
            </a:r>
            <a:r>
              <a:rPr lang="en-US" dirty="0"/>
              <a:t> tip </a:t>
            </a:r>
            <a:r>
              <a:rPr lang="en-US" dirty="0" err="1"/>
              <a:t>proiect</a:t>
            </a:r>
            <a:r>
              <a:rPr lang="en-US" dirty="0"/>
              <a:t> (</a:t>
            </a:r>
            <a:r>
              <a:rPr lang="en-US" dirty="0" err="1" smtClean="0"/>
              <a:t>indivi</a:t>
            </a:r>
            <a:r>
              <a:rPr lang="ro-RO" dirty="0" smtClean="0"/>
              <a:t>d</a:t>
            </a:r>
            <a:r>
              <a:rPr lang="en-US" dirty="0" err="1" smtClean="0"/>
              <a:t>ual</a:t>
            </a:r>
            <a:r>
              <a:rPr lang="en-US" dirty="0" smtClean="0"/>
              <a:t>/</a:t>
            </a:r>
            <a:r>
              <a:rPr lang="en-US" dirty="0" err="1" smtClean="0"/>
              <a:t>echipa</a:t>
            </a:r>
            <a:r>
              <a:rPr lang="en-US" dirty="0"/>
              <a:t>)</a:t>
            </a:r>
            <a:endParaRPr sz="3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7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5" y="0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ro-RO" sz="3600" b="1" dirty="0" smtClean="0"/>
              <a:t>CUPRINS</a:t>
            </a:r>
            <a:endParaRPr lang="ro-RO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74873"/>
              </p:ext>
            </p:extLst>
          </p:nvPr>
        </p:nvGraphicFramePr>
        <p:xfrm>
          <a:off x="497541" y="154824"/>
          <a:ext cx="6247869" cy="64342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7653">
                  <a:extLst>
                    <a:ext uri="{9D8B030D-6E8A-4147-A177-3AD203B41FA5}">
                      <a16:colId xmlns:a16="http://schemas.microsoft.com/office/drawing/2014/main" val="3210871234"/>
                    </a:ext>
                  </a:extLst>
                </a:gridCol>
                <a:gridCol w="5780216">
                  <a:extLst>
                    <a:ext uri="{9D8B030D-6E8A-4147-A177-3AD203B41FA5}">
                      <a16:colId xmlns:a16="http://schemas.microsoft.com/office/drawing/2014/main" val="1828822711"/>
                    </a:ext>
                  </a:extLst>
                </a:gridCol>
              </a:tblGrid>
              <a:tr h="26877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400">
                          <a:effectLst/>
                        </a:rPr>
                        <a:t>1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marL="457200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I.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Bănci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şi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baze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date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2 ore</a:t>
                      </a:r>
                    </a:p>
                    <a:p>
                      <a:pPr marL="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Noţiuni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action="ppaction://hlinkfile"/>
                        </a:rPr>
                        <a:t>generale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Sisteme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baze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date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Organizarea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datelor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într-o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bază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file"/>
                        </a:rPr>
                        <a:t>date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Modelarea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la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nivel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logic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a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datelor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într-o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bază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action="ppaction://hlinkfile"/>
                        </a:rPr>
                        <a:t>date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AutoNum type="arabicPeriod" startAt="5"/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Sistem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gestiune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a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bazelor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action="ppaction://hlinkfile"/>
                        </a:rPr>
                        <a:t>date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0" lvl="2" indent="-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AutoNum type="arabicPeriod"/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action="ppaction://hlinkfile"/>
                        </a:rPr>
                        <a:t>Interfeţe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action="ppaction://hlinkfile"/>
                        </a:rPr>
                        <a:t>SGBD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0" lvl="2" indent="-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AutoNum type="arabicPeriod"/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Funcţii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şi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servicii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oferite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un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action="ppaction://hlinkfile"/>
                        </a:rPr>
                        <a:t>SGBD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0" lvl="2" indent="-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AutoNum type="arabicPeriod"/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action="ppaction://hlinkfile"/>
                        </a:rPr>
                        <a:t>Activităţile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action="ppaction://hlinkfile"/>
                        </a:rPr>
                        <a:t>asigurate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action="ppaction://hlinkfile"/>
                        </a:rPr>
                        <a:t>de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action="ppaction://hlinkfile"/>
                        </a:rPr>
                        <a:t>SGBD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143000" lvl="2" indent="-22860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SzPts val="900"/>
                        <a:buFont typeface="Arial" panose="020B0604020202020204" pitchFamily="34" charset="0"/>
                        <a:buAutoNum type="arabicPeriod"/>
                      </a:pP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action="ppaction://hlinkfile"/>
                        </a:rPr>
                        <a:t>Obiectivele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action="ppaction://hlinkfile"/>
                        </a:rPr>
                        <a:t>unui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o-RO" sz="12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action="ppaction://hlinkfile"/>
                        </a:rPr>
                        <a:t>SGBD</a:t>
                      </a:r>
                      <a:endParaRPr lang="ro-RO" sz="12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0" indent="-69342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1.6 Avantaje şi dezavantaje SGBD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extLst>
                  <a:ext uri="{0D108BD9-81ED-4DB2-BD59-A6C34878D82A}">
                    <a16:rowId xmlns:a16="http://schemas.microsoft.com/office/drawing/2014/main" val="1807012782"/>
                  </a:ext>
                </a:extLst>
              </a:tr>
              <a:tr h="3665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400">
                          <a:effectLst/>
                        </a:rPr>
                        <a:t>2</a:t>
                      </a:r>
                      <a:endParaRPr lang="ro-RO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II. Model fizic şi model conceptual  – partea I                        4 ore                                                                                       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2.1 Data versus informaţie   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2.2 Model fizic şi model conceptual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2.2.1 Model conceptual 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u="sng" dirty="0">
                          <a:effectLst/>
                        </a:rPr>
                        <a:t>        2.2.1.1 Sistemul de </a:t>
                      </a:r>
                      <a:r>
                        <a:rPr lang="ro-RO" sz="1200" dirty="0">
                          <a:effectLst/>
                        </a:rPr>
                        <a:t>gestiune  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  2.2.1.2 </a:t>
                      </a:r>
                      <a:r>
                        <a:rPr lang="ro-RO" sz="1200" u="sng" dirty="0">
                          <a:effectLst/>
                        </a:rPr>
                        <a:t>Componentele sistemului de </a:t>
                      </a:r>
                      <a:r>
                        <a:rPr lang="ro-RO" sz="1200" dirty="0">
                          <a:effectLst/>
                        </a:rPr>
                        <a:t>gestiune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  2.2.1.3 </a:t>
                      </a:r>
                      <a:r>
                        <a:rPr lang="ro-RO" sz="1200" u="sng" dirty="0">
                          <a:effectLst/>
                        </a:rPr>
                        <a:t>Sistemul </a:t>
                      </a:r>
                      <a:r>
                        <a:rPr lang="ro-RO" sz="1200" dirty="0">
                          <a:effectLst/>
                        </a:rPr>
                        <a:t>informatic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  2.2.1.4 </a:t>
                      </a:r>
                      <a:r>
                        <a:rPr lang="ro-RO" sz="1200" u="sng" dirty="0">
                          <a:effectLst/>
                        </a:rPr>
                        <a:t>Procesul </a:t>
                      </a:r>
                      <a:r>
                        <a:rPr lang="ro-RO" sz="1200" dirty="0">
                          <a:effectLst/>
                        </a:rPr>
                        <a:t>informaţional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  2.2.1.5 Aplicaţia de gestiune</a:t>
                      </a:r>
                    </a:p>
                    <a:p>
                      <a:pPr marL="48958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  2.2.1.6 </a:t>
                      </a:r>
                      <a:r>
                        <a:rPr lang="ro-RO" sz="1200" u="sng" dirty="0">
                          <a:effectLst/>
                        </a:rPr>
                        <a:t>Baza informaţională a </a:t>
                      </a:r>
                      <a:r>
                        <a:rPr lang="ro-RO" sz="1200" dirty="0">
                          <a:effectLst/>
                        </a:rPr>
                        <a:t>organizaţiei    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2.3 Entităţi si instanţe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2.4 Relaţii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2.5 ERD-uri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2.6 Subtipuri şi supertipuri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2.7 Documentarea unui ERD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extLst>
                  <a:ext uri="{0D108BD9-81ED-4DB2-BD59-A6C34878D82A}">
                    <a16:rowId xmlns:a16="http://schemas.microsoft.com/office/drawing/2014/main" val="1215268221"/>
                  </a:ext>
                </a:extLst>
              </a:tr>
              <a:tr h="81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400" dirty="0">
                          <a:effectLst/>
                        </a:rPr>
                        <a:t>7</a:t>
                      </a:r>
                      <a:endParaRPr lang="ro-RO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400" dirty="0">
                          <a:effectLst/>
                        </a:rPr>
                        <a:t>Colocviu                                                                                      1 ora</a:t>
                      </a:r>
                      <a:endParaRPr lang="ro-RO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extLst>
                  <a:ext uri="{0D108BD9-81ED-4DB2-BD59-A6C34878D82A}">
                    <a16:rowId xmlns:a16="http://schemas.microsoft.com/office/drawing/2014/main" val="31822794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6266"/>
              </p:ext>
            </p:extLst>
          </p:nvPr>
        </p:nvGraphicFramePr>
        <p:xfrm>
          <a:off x="6745410" y="915611"/>
          <a:ext cx="5007318" cy="56734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07318">
                  <a:extLst>
                    <a:ext uri="{9D8B030D-6E8A-4147-A177-3AD203B41FA5}">
                      <a16:colId xmlns:a16="http://schemas.microsoft.com/office/drawing/2014/main" val="3810733647"/>
                    </a:ext>
                  </a:extLst>
                </a:gridCol>
              </a:tblGrid>
              <a:tr h="4672250">
                <a:tc>
                  <a:txBody>
                    <a:bodyPr/>
                    <a:lstStyle/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u="sng" dirty="0">
                          <a:effectLst/>
                        </a:rPr>
                        <a:t>2.8 Baza de </a:t>
                      </a:r>
                      <a:r>
                        <a:rPr lang="ro-RO" sz="1200" dirty="0">
                          <a:effectLst/>
                        </a:rPr>
                        <a:t>date                                                                  3 ore                                                                                       </a:t>
                      </a:r>
                    </a:p>
                    <a:p>
                      <a:pPr marL="4019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2.8,1 Clasificare</a:t>
                      </a:r>
                    </a:p>
                    <a:p>
                      <a:pPr marL="4019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2.8.2 Avantajele folosirii bazelor de date în locul fişierelor de date</a:t>
                      </a:r>
                    </a:p>
                    <a:p>
                      <a:pPr marL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2.9 Sistemul de gestiune a bazelor de date</a:t>
                      </a:r>
                    </a:p>
                    <a:p>
                      <a:pPr marL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u="sng" dirty="0">
                          <a:effectLst/>
                        </a:rPr>
                        <a:t>2.10 Modele de baze de </a:t>
                      </a:r>
                      <a:r>
                        <a:rPr lang="ro-RO" sz="1200" dirty="0">
                          <a:effectLst/>
                        </a:rPr>
                        <a:t>date </a:t>
                      </a:r>
                    </a:p>
                    <a:p>
                      <a:pPr marL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2.10.1 Baze de date Ierarhice</a:t>
                      </a:r>
                    </a:p>
                    <a:p>
                      <a:pPr marL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2.10.2 Baze de date Reţea</a:t>
                      </a:r>
                    </a:p>
                    <a:p>
                      <a:pPr marL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2.10.3 Baze de date Relaţionale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u="sng" dirty="0">
                          <a:effectLst/>
                        </a:rPr>
                        <a:t>2.11 Niveluri de reprezentare a bazei de date </a:t>
                      </a:r>
                      <a:r>
                        <a:rPr lang="ro-RO" sz="1200" dirty="0">
                          <a:effectLst/>
                        </a:rPr>
                        <a:t>relaţionale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u="sng" dirty="0">
                          <a:effectLst/>
                        </a:rPr>
                        <a:t>2.12 Nivelul logic al bazei de date </a:t>
                      </a:r>
                      <a:r>
                        <a:rPr lang="ro-RO" sz="1200" dirty="0">
                          <a:effectLst/>
                        </a:rPr>
                        <a:t>relaţionale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2.12.1 Tabelul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2.12.2 Relaţia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      2.12.3 </a:t>
                      </a:r>
                      <a:r>
                        <a:rPr lang="ro-RO" sz="1200" u="sng" dirty="0">
                          <a:effectLst/>
                        </a:rPr>
                        <a:t>Integritatea </a:t>
                      </a:r>
                      <a:r>
                        <a:rPr lang="ro-RO" sz="1200" dirty="0">
                          <a:effectLst/>
                        </a:rPr>
                        <a:t>referenţială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2.13 Limbaje şi utilizatori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extLst>
                  <a:ext uri="{0D108BD9-81ED-4DB2-BD59-A6C34878D82A}">
                    <a16:rowId xmlns:a16="http://schemas.microsoft.com/office/drawing/2014/main" val="3997537281"/>
                  </a:ext>
                </a:extLst>
              </a:tr>
              <a:tr h="1001197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III. Moelul relatiomal al bazelor de date                                   1 ora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3.1 Structură. </a:t>
                      </a: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1200" dirty="0">
                          <a:effectLst/>
                        </a:rPr>
                        <a:t>3.2 Constrângeri de integritate      </a:t>
                      </a:r>
                      <a:endParaRPr lang="ro-R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912" marR="26912" marT="0" marB="0" anchor="ctr"/>
                </a:tc>
                <a:extLst>
                  <a:ext uri="{0D108BD9-81ED-4DB2-BD59-A6C34878D82A}">
                    <a16:rowId xmlns:a16="http://schemas.microsoft.com/office/drawing/2014/main" val="250816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08824"/>
              </p:ext>
            </p:extLst>
          </p:nvPr>
        </p:nvGraphicFramePr>
        <p:xfrm>
          <a:off x="1410789" y="222069"/>
          <a:ext cx="7440461" cy="621791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40461">
                  <a:extLst>
                    <a:ext uri="{9D8B030D-6E8A-4147-A177-3AD203B41FA5}">
                      <a16:colId xmlns:a16="http://schemas.microsoft.com/office/drawing/2014/main" val="2414342709"/>
                    </a:ext>
                  </a:extLst>
                </a:gridCol>
              </a:tblGrid>
              <a:tr h="89662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IV Algebra relaţională                                                                3 ore</a:t>
                      </a:r>
                      <a:endParaRPr lang="ro-RO" sz="100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o-RO" sz="800">
                          <a:effectLst/>
                        </a:rPr>
                        <a:t>Reuniune, intersecţie, diferenţă</a:t>
                      </a:r>
                      <a:endParaRPr lang="ro-RO" sz="100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o-RO" sz="800">
                          <a:effectLst/>
                        </a:rPr>
                        <a:t>Redenumire, selecţie, proiecţie, joncţiune</a:t>
                      </a:r>
                      <a:endParaRPr lang="ro-RO" sz="1000">
                        <a:effectLst/>
                      </a:endParaRPr>
                    </a:p>
                    <a:p>
                      <a:pPr marL="742950" lvl="1" indent="-28575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o-RO" sz="800">
                          <a:effectLst/>
                        </a:rPr>
                        <a:t>Interogări în algebra relaţională</a:t>
                      </a:r>
                      <a:endParaRPr lang="ro-RO" sz="1000">
                        <a:effectLst/>
                      </a:endParaRPr>
                    </a:p>
                    <a:p>
                      <a:pPr marL="457200" indent="22098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4.4 Valori NULL în algebra relaţională</a:t>
                      </a:r>
                      <a:endParaRPr lang="ro-RO" sz="10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  4.5  Vederi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494858100"/>
                  </a:ext>
                </a:extLst>
              </a:tr>
              <a:tr h="194269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V Calculul relaţional                                                                   2 ore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93700" algn="l"/>
                        </a:tabLst>
                      </a:pPr>
                      <a:r>
                        <a:rPr lang="ro-RO" sz="800">
                          <a:effectLst/>
                        </a:rPr>
                        <a:t> 5.1 Calculul relaţional pe domenii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5.2 Calculul relaţional pe tupluri</a:t>
                      </a:r>
                      <a:endParaRPr lang="ro-RO" sz="100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VI. SQL – Structured Query Language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6.1 Definirea datelor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6.2 Domenii elementare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6.3 Definirea schemei bazei de date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6.4 Definirea tabelelor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6.5 Domenii utilizator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6.6 Valori implicite de domeniu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6.7 Constrângeri intra-relaţionale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6.8 Constrângeri inter-relaţionale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6.9 Actualizarea schemei unei relaţii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1436404565"/>
                  </a:ext>
                </a:extLst>
              </a:tr>
              <a:tr h="14943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VII. Model fizic şi model conceptual  – partea II                      4 ore                                                                                     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7.1 Rezolvarea relaţiilor Many to Many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7.2 Analiza CRUD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7.3 UID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7.4 Normalizare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7.4.1 Prima formă normală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7.4.2 A doua formă normală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7.4.3 A treia formă normală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7.5 Arce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7.6 Ierarhii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3460193156"/>
                  </a:ext>
                </a:extLst>
              </a:tr>
              <a:tr h="59775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VIII. Proiectarea modelului relational                                       3 ore                                                                   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8.1 Funcţionarea unei baze de date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8.2 Realizarea unei baze de date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8.3 Proiectarea modelului relational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3411098334"/>
                  </a:ext>
                </a:extLst>
              </a:tr>
              <a:tr h="9875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IX. Metodologia proiectarii unei baze de date                         3 ore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9.1 Proiectarea logică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9.1.1 Paşii proiectării logice</a:t>
                      </a:r>
                      <a:endParaRPr lang="ro-RO" sz="1000">
                        <a:effectLst/>
                      </a:endParaRPr>
                    </a:p>
                    <a:p>
                      <a:pPr marL="457200" indent="22161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9.1.2 Factori critici pentru succesul proiectării logice</a:t>
                      </a:r>
                      <a:endParaRPr lang="ro-RO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       9.1.3 Metodologia de proiectare a bazei de date logice</a:t>
                      </a:r>
                      <a:endParaRPr lang="ro-RO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         9.1.3.1 Crearea modelului conceptual local,pentru utilizatori</a:t>
                      </a:r>
                      <a:endParaRPr lang="ro-RO" sz="11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       9.2 Proiectarea fizică</a:t>
                      </a:r>
                      <a:endParaRPr lang="ro-RO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858418017"/>
                  </a:ext>
                </a:extLst>
              </a:tr>
              <a:tr h="14943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X. Utilizare APEX (Application Express)                                     2 ore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219685261"/>
                  </a:ext>
                </a:extLst>
              </a:tr>
              <a:tr h="149438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Colocviu                                                                                      1 ora</a:t>
                      </a:r>
                      <a:endParaRPr lang="ro-RO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43" marR="61543" marT="0" marB="0" anchor="ctr"/>
                </a:tc>
                <a:extLst>
                  <a:ext uri="{0D108BD9-81ED-4DB2-BD59-A6C34878D82A}">
                    <a16:rowId xmlns:a16="http://schemas.microsoft.com/office/drawing/2014/main" val="244618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 smtClean="0"/>
              <a:t>BIBLIOGRAFIE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4687797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 Fl. Enescu , </a:t>
            </a:r>
            <a:r>
              <a:rPr lang="fr-FR" i="1" dirty="0" err="1"/>
              <a:t>Baze</a:t>
            </a:r>
            <a:r>
              <a:rPr lang="fr-FR" i="1" dirty="0"/>
              <a:t> de date – Note de </a:t>
            </a:r>
            <a:r>
              <a:rPr lang="fr-FR" i="1" dirty="0" err="1"/>
              <a:t>curs</a:t>
            </a:r>
            <a:r>
              <a:rPr lang="fr-FR" i="1" dirty="0"/>
              <a:t>, </a:t>
            </a:r>
            <a:r>
              <a:rPr lang="fr-FR" i="1" dirty="0" smtClean="0"/>
              <a:t>202</a:t>
            </a:r>
            <a:r>
              <a:rPr lang="ro-RO" i="1" dirty="0" smtClean="0"/>
              <a:t>2</a:t>
            </a:r>
            <a:r>
              <a:rPr lang="fr-FR" i="1" dirty="0" smtClean="0"/>
              <a:t> </a:t>
            </a:r>
            <a:r>
              <a:rPr lang="fr-FR" i="1" dirty="0"/>
              <a:t>– support </a:t>
            </a:r>
            <a:r>
              <a:rPr lang="fr-FR" i="1" dirty="0" err="1"/>
              <a:t>electronic</a:t>
            </a:r>
            <a:endParaRPr lang="ro-RO" dirty="0"/>
          </a:p>
          <a:p>
            <a:r>
              <a:rPr lang="ro-RO" dirty="0"/>
              <a:t>  Fl. Enescu , </a:t>
            </a:r>
            <a:r>
              <a:rPr lang="fr-FR" i="1" dirty="0" err="1"/>
              <a:t>Baze</a:t>
            </a:r>
            <a:r>
              <a:rPr lang="fr-FR" i="1" dirty="0"/>
              <a:t> de date – </a:t>
            </a:r>
            <a:r>
              <a:rPr lang="fr-FR" i="1" dirty="0" err="1"/>
              <a:t>Lucrari</a:t>
            </a:r>
            <a:r>
              <a:rPr lang="fr-FR" i="1" dirty="0"/>
              <a:t> </a:t>
            </a:r>
            <a:r>
              <a:rPr lang="fr-FR" i="1" dirty="0" err="1"/>
              <a:t>laborator</a:t>
            </a:r>
            <a:r>
              <a:rPr lang="fr-FR" i="1" dirty="0"/>
              <a:t>, </a:t>
            </a:r>
            <a:r>
              <a:rPr lang="fr-FR" i="1" dirty="0" smtClean="0"/>
              <a:t>202</a:t>
            </a:r>
            <a:r>
              <a:rPr lang="ro-RO" i="1" dirty="0" smtClean="0"/>
              <a:t>2</a:t>
            </a:r>
            <a:r>
              <a:rPr lang="fr-FR" i="1" dirty="0" smtClean="0"/>
              <a:t>– </a:t>
            </a:r>
            <a:r>
              <a:rPr lang="fr-FR" i="1" dirty="0"/>
              <a:t>support </a:t>
            </a:r>
            <a:r>
              <a:rPr lang="fr-FR" i="1" dirty="0" err="1"/>
              <a:t>electronic</a:t>
            </a:r>
            <a:endParaRPr lang="ro-RO" dirty="0"/>
          </a:p>
          <a:p>
            <a:r>
              <a:rPr lang="ro-RO" dirty="0"/>
              <a:t>  Fl. Enescu , </a:t>
            </a:r>
            <a:r>
              <a:rPr lang="fr-FR" i="1" dirty="0" err="1"/>
              <a:t>Baze</a:t>
            </a:r>
            <a:r>
              <a:rPr lang="fr-FR" i="1" dirty="0"/>
              <a:t> de date Access</a:t>
            </a:r>
            <a:r>
              <a:rPr lang="fr-FR" dirty="0"/>
              <a:t>, </a:t>
            </a:r>
            <a:r>
              <a:rPr lang="fr-FR" dirty="0" err="1"/>
              <a:t>Editura</a:t>
            </a:r>
            <a:r>
              <a:rPr lang="fr-FR" dirty="0"/>
              <a:t> </a:t>
            </a:r>
            <a:r>
              <a:rPr lang="fr-FR" dirty="0" err="1"/>
              <a:t>Conphys</a:t>
            </a:r>
            <a:r>
              <a:rPr lang="fr-FR" dirty="0"/>
              <a:t>, ISBN- 987-973-750-066-3, </a:t>
            </a:r>
            <a:r>
              <a:rPr lang="fr-FR" dirty="0" err="1"/>
              <a:t>Rm</a:t>
            </a:r>
            <a:r>
              <a:rPr lang="fr-FR" dirty="0"/>
              <a:t>. Vâlcea, 2007</a:t>
            </a:r>
            <a:endParaRPr lang="ro-RO" dirty="0"/>
          </a:p>
          <a:p>
            <a:r>
              <a:rPr lang="ro-RO" dirty="0"/>
              <a:t>  Fl. Enescu </a:t>
            </a:r>
            <a:r>
              <a:rPr lang="fr-FR" dirty="0"/>
              <a:t>„</a:t>
            </a:r>
            <a:r>
              <a:rPr lang="fr-FR" i="1" dirty="0" err="1"/>
              <a:t>Baze</a:t>
            </a:r>
            <a:r>
              <a:rPr lang="fr-FR" i="1" dirty="0"/>
              <a:t> de date – </a:t>
            </a:r>
            <a:r>
              <a:rPr lang="fr-FR" i="1" dirty="0" err="1"/>
              <a:t>aplicaţii</a:t>
            </a:r>
            <a:r>
              <a:rPr lang="fr-FR" dirty="0"/>
              <a:t>”, </a:t>
            </a:r>
            <a:r>
              <a:rPr lang="fr-FR" dirty="0" err="1"/>
              <a:t>Editura</a:t>
            </a:r>
            <a:r>
              <a:rPr lang="fr-FR" dirty="0"/>
              <a:t> </a:t>
            </a:r>
            <a:r>
              <a:rPr lang="fr-FR" dirty="0" err="1"/>
              <a:t>Conphys</a:t>
            </a:r>
            <a:r>
              <a:rPr lang="fr-FR" dirty="0"/>
              <a:t>, ISBN-978-973-750-061-8, </a:t>
            </a:r>
            <a:r>
              <a:rPr lang="fr-FR" dirty="0" err="1"/>
              <a:t>Rm</a:t>
            </a:r>
            <a:r>
              <a:rPr lang="fr-FR" dirty="0"/>
              <a:t>. </a:t>
            </a:r>
            <a:r>
              <a:rPr lang="en-US" dirty="0" err="1"/>
              <a:t>Vâlcea</a:t>
            </a:r>
            <a:r>
              <a:rPr lang="en-US" dirty="0"/>
              <a:t>, 2007</a:t>
            </a:r>
            <a:endParaRPr lang="ro-RO" dirty="0"/>
          </a:p>
          <a:p>
            <a:r>
              <a:rPr lang="ro-RO" dirty="0"/>
              <a:t>  L. Bănică, E. Burtescu, C. Ștefan, F. Enescu, Baze de date – de la model relațional la Big Data, Editura UPIT, ISBN: 978-606-560-643-2, 2019; pg. 174 </a:t>
            </a:r>
          </a:p>
          <a:p>
            <a:r>
              <a:rPr lang="ro-RO" dirty="0"/>
              <a:t>  Bâscă O., Baze de date, ALL Educaţional, 1996</a:t>
            </a:r>
          </a:p>
          <a:p>
            <a:r>
              <a:rPr lang="ro-RO" dirty="0"/>
              <a:t>  Popescu I., Bazele de date relaţionale, Editura Universităţii din Bucureşti, 1996 </a:t>
            </a:r>
          </a:p>
          <a:p>
            <a:r>
              <a:rPr lang="en-US" dirty="0"/>
              <a:t>  J. D. Ullman, J. </a:t>
            </a:r>
            <a:r>
              <a:rPr lang="en-US" dirty="0" err="1"/>
              <a:t>Widom</a:t>
            </a:r>
            <a:r>
              <a:rPr lang="en-US" dirty="0"/>
              <a:t> - </a:t>
            </a:r>
            <a:r>
              <a:rPr lang="en-US" i="1" dirty="0"/>
              <a:t>A first course in databases systems</a:t>
            </a:r>
            <a:r>
              <a:rPr lang="en-US" dirty="0"/>
              <a:t> - Prentice Hall, 1997</a:t>
            </a:r>
            <a:br>
              <a:rPr lang="en-US" dirty="0"/>
            </a:br>
            <a:r>
              <a:rPr lang="ro-RO" dirty="0"/>
              <a:t>  M. Petrescu - </a:t>
            </a:r>
            <a:r>
              <a:rPr lang="ro-RO" i="1" dirty="0"/>
              <a:t>Baze de date, (note de curs)</a:t>
            </a:r>
            <a:r>
              <a:rPr lang="ro-RO" dirty="0"/>
              <a:t> - UPB, 1988</a:t>
            </a:r>
            <a:br>
              <a:rPr lang="ro-RO" dirty="0"/>
            </a:br>
            <a:r>
              <a:rPr lang="en-US" dirty="0"/>
              <a:t>  J.D. Ullman - </a:t>
            </a:r>
            <a:r>
              <a:rPr lang="en-US" i="1" dirty="0"/>
              <a:t>Principles of Database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J.D. Ullman - </a:t>
            </a:r>
            <a:r>
              <a:rPr lang="en-US" i="1" dirty="0"/>
              <a:t>Knowledge and Database Systems</a:t>
            </a:r>
            <a:r>
              <a:rPr lang="en-US" dirty="0"/>
              <a:t> - Computer Science Press</a:t>
            </a:r>
            <a:endParaRPr lang="ro-RO" dirty="0"/>
          </a:p>
          <a:p>
            <a:r>
              <a:rPr lang="en-US" i="1" dirty="0"/>
              <a:t>  Barker Richard: Case Method. Entity Relationship Modeling, Addison-Wesley Publishing Company 1995</a:t>
            </a:r>
            <a:r>
              <a:rPr lang="en-US" dirty="0"/>
              <a:t> </a:t>
            </a:r>
            <a:endParaRPr lang="ro-RO" dirty="0"/>
          </a:p>
          <a:p>
            <a:r>
              <a:rPr lang="ro-RO" dirty="0"/>
              <a:t>  I.Jian Baze de date, Ed.Mirton Timişoara 1998 </a:t>
            </a:r>
          </a:p>
          <a:p>
            <a:r>
              <a:rPr lang="en-US" dirty="0"/>
              <a:t>  Mahar, P. Escobar: Visual dBase 5.5 unleashed. SAMS Publishing. Borland PRESS (1996). </a:t>
            </a:r>
            <a:endParaRPr lang="ro-RO" dirty="0"/>
          </a:p>
          <a:p>
            <a:r>
              <a:rPr lang="en-US" dirty="0"/>
              <a:t>  </a:t>
            </a:r>
            <a:r>
              <a:rPr lang="en-US" dirty="0" err="1"/>
              <a:t>Elmasri</a:t>
            </a:r>
            <a:r>
              <a:rPr lang="en-US" dirty="0"/>
              <a:t>, R., </a:t>
            </a:r>
            <a:r>
              <a:rPr lang="en-US" dirty="0" err="1"/>
              <a:t>Navathe</a:t>
            </a:r>
            <a:r>
              <a:rPr lang="en-US" dirty="0"/>
              <a:t>, S.: Fundamentals of Database Systems. Benjamin / Cumming (1989).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544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1. </a:t>
            </a:r>
            <a:r>
              <a:rPr lang="en-US" b="1" dirty="0" err="1"/>
              <a:t>Bănci</a:t>
            </a:r>
            <a:r>
              <a:rPr lang="en-US" b="1" dirty="0"/>
              <a:t> </a:t>
            </a:r>
            <a:r>
              <a:rPr lang="en-US" b="1" dirty="0" err="1"/>
              <a:t>şi</a:t>
            </a:r>
            <a:r>
              <a:rPr lang="en-US" b="1" dirty="0"/>
              <a:t> </a:t>
            </a:r>
            <a:r>
              <a:rPr lang="en-US" b="1" dirty="0" err="1" smtClean="0"/>
              <a:t>baze</a:t>
            </a:r>
            <a:r>
              <a:rPr lang="en-US" b="1" dirty="0" smtClean="0"/>
              <a:t> </a:t>
            </a:r>
            <a:r>
              <a:rPr lang="en-US" b="1" dirty="0"/>
              <a:t>de </a:t>
            </a:r>
            <a:r>
              <a:rPr lang="en-US" b="1" dirty="0" smtClean="0"/>
              <a:t>date</a:t>
            </a:r>
            <a:r>
              <a:rPr lang="ro-RO" b="1" dirty="0"/>
              <a:t/>
            </a:r>
            <a:br>
              <a:rPr lang="ro-RO" b="1" dirty="0"/>
            </a:br>
            <a:r>
              <a:rPr lang="en-US" sz="3200" i="1" dirty="0" smtClean="0"/>
              <a:t>1.1</a:t>
            </a:r>
            <a:r>
              <a:rPr lang="en-US" sz="3200" i="1" dirty="0"/>
              <a:t>. </a:t>
            </a:r>
            <a:r>
              <a:rPr lang="en-US" sz="3200" i="1" dirty="0" err="1"/>
              <a:t>Noţiuni</a:t>
            </a:r>
            <a:r>
              <a:rPr lang="en-US" sz="3200" i="1" dirty="0"/>
              <a:t> </a:t>
            </a:r>
            <a:r>
              <a:rPr lang="en-US" sz="3200" i="1" dirty="0" err="1"/>
              <a:t>generale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1325562"/>
            <a:ext cx="10739846" cy="49837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 </a:t>
            </a:r>
            <a:r>
              <a:rPr lang="en-US" i="1" dirty="0" err="1"/>
              <a:t>bază</a:t>
            </a:r>
            <a:r>
              <a:rPr lang="en-US" i="1" dirty="0"/>
              <a:t> de date </a:t>
            </a:r>
            <a:r>
              <a:rPr lang="en-US" dirty="0" err="1"/>
              <a:t>reprezintă</a:t>
            </a:r>
            <a:r>
              <a:rPr lang="en-US" dirty="0"/>
              <a:t> un </a:t>
            </a:r>
            <a:r>
              <a:rPr lang="en-US" dirty="0" err="1"/>
              <a:t>ansamblu</a:t>
            </a:r>
            <a:r>
              <a:rPr lang="en-US" dirty="0"/>
              <a:t> de date </a:t>
            </a:r>
            <a:r>
              <a:rPr lang="en-US" dirty="0" err="1"/>
              <a:t>integrat</a:t>
            </a:r>
            <a:r>
              <a:rPr lang="en-US" dirty="0"/>
              <a:t>,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dotat</a:t>
            </a:r>
            <a:r>
              <a:rPr lang="en-US" dirty="0"/>
              <a:t> cu o </a:t>
            </a:r>
            <a:r>
              <a:rPr lang="en-US" dirty="0" err="1"/>
              <a:t>descriere</a:t>
            </a:r>
            <a:r>
              <a:rPr lang="en-US" dirty="0"/>
              <a:t> a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. </a:t>
            </a:r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structurii</a:t>
            </a:r>
            <a:r>
              <a:rPr lang="en-US" dirty="0"/>
              <a:t> </a:t>
            </a:r>
            <a:r>
              <a:rPr lang="en-US" dirty="0" err="1"/>
              <a:t>poartă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i="1" dirty="0" err="1"/>
              <a:t>dicţionar</a:t>
            </a:r>
            <a:r>
              <a:rPr lang="en-US" i="1" dirty="0"/>
              <a:t> de date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 err="1"/>
              <a:t>metadate</a:t>
            </a:r>
            <a:r>
              <a:rPr lang="en-US" i="1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crează</a:t>
            </a:r>
            <a:r>
              <a:rPr lang="en-US" dirty="0"/>
              <a:t> o </a:t>
            </a:r>
            <a:r>
              <a:rPr lang="en-US" dirty="0" err="1"/>
              <a:t>interdependenţă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propriu-zise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 smtClean="0"/>
              <a:t>programe</a:t>
            </a:r>
            <a:r>
              <a:rPr lang="ro-RO" dirty="0" smtClean="0"/>
              <a:t>.</a:t>
            </a:r>
          </a:p>
          <a:p>
            <a:pPr lvl="2">
              <a:buFontTx/>
              <a:buChar char="-"/>
            </a:pPr>
            <a:r>
              <a:rPr lang="en-US" sz="3600" i="1" dirty="0" err="1" smtClean="0"/>
              <a:t>Datele</a:t>
            </a:r>
            <a:endParaRPr lang="ro-RO" sz="3600" i="1" dirty="0" smtClean="0"/>
          </a:p>
          <a:p>
            <a:pPr lvl="2">
              <a:buFontTx/>
              <a:buChar char="-"/>
            </a:pPr>
            <a:r>
              <a:rPr lang="en-US" sz="3600" i="1" dirty="0" err="1" smtClean="0"/>
              <a:t>Informaţiil</a:t>
            </a:r>
            <a:endParaRPr lang="ro-RO" sz="3600" i="1" dirty="0" smtClean="0"/>
          </a:p>
          <a:p>
            <a:pPr lvl="2">
              <a:buFontTx/>
              <a:buChar char="-"/>
            </a:pPr>
            <a:r>
              <a:rPr lang="en-US" sz="3600" i="1" dirty="0" err="1" smtClean="0"/>
              <a:t>Fişier</a:t>
            </a:r>
            <a:endParaRPr lang="ro-RO" sz="3600" i="1" dirty="0" smtClean="0"/>
          </a:p>
          <a:p>
            <a:pPr lvl="2">
              <a:buFontTx/>
              <a:buChar char="-"/>
            </a:pPr>
            <a:r>
              <a:rPr lang="en-US" sz="3600" i="1" dirty="0" err="1"/>
              <a:t>înregistrare</a:t>
            </a:r>
            <a:r>
              <a:rPr lang="en-US" sz="3600" i="1" dirty="0"/>
              <a:t> </a:t>
            </a:r>
            <a:r>
              <a:rPr lang="en-US" sz="3600" i="1" dirty="0" err="1"/>
              <a:t>fizică</a:t>
            </a:r>
            <a:r>
              <a:rPr lang="en-US" sz="3600" i="1" dirty="0"/>
              <a:t> </a:t>
            </a:r>
            <a:endParaRPr lang="ro-RO" sz="3600" i="1" dirty="0" smtClean="0"/>
          </a:p>
          <a:p>
            <a:pPr lvl="2">
              <a:buFontTx/>
              <a:buChar char="-"/>
            </a:pPr>
            <a:r>
              <a:rPr lang="en-US" sz="3600" i="1" dirty="0" err="1"/>
              <a:t>înregistrare</a:t>
            </a:r>
            <a:r>
              <a:rPr lang="en-US" sz="3600" i="1" dirty="0"/>
              <a:t> </a:t>
            </a:r>
            <a:r>
              <a:rPr lang="en-US" sz="3600" i="1" dirty="0" err="1"/>
              <a:t>logică</a:t>
            </a:r>
            <a:r>
              <a:rPr lang="en-US" sz="3600" i="1" dirty="0"/>
              <a:t> </a:t>
            </a:r>
            <a:endParaRPr lang="ro-RO" sz="3600" i="1" dirty="0" smtClean="0"/>
          </a:p>
          <a:p>
            <a:pPr lvl="3">
              <a:buFontTx/>
              <a:buChar char="-"/>
            </a:pPr>
            <a:r>
              <a:rPr lang="en-US" sz="3600" i="1" dirty="0" err="1"/>
              <a:t>câmpuri</a:t>
            </a:r>
            <a:r>
              <a:rPr lang="en-US" sz="3600" i="1" dirty="0"/>
              <a:t> </a:t>
            </a:r>
            <a:r>
              <a:rPr lang="en-US" sz="3600" dirty="0"/>
              <a:t>(</a:t>
            </a:r>
            <a:r>
              <a:rPr lang="en-US" sz="3600" i="1" dirty="0" err="1"/>
              <a:t>atribute</a:t>
            </a:r>
            <a:r>
              <a:rPr lang="en-US" sz="3600" dirty="0"/>
              <a:t>) </a:t>
            </a:r>
            <a:endParaRPr lang="ro-RO" sz="3600" dirty="0" smtClean="0"/>
          </a:p>
          <a:p>
            <a:pPr marL="457200" lvl="1" indent="0" algn="just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807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39634"/>
            <a:ext cx="10570029" cy="5837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dirty="0" smtClean="0"/>
          </a:p>
          <a:p>
            <a:pPr marL="0" indent="0">
              <a:buNone/>
            </a:pPr>
            <a:r>
              <a:rPr lang="en-US" sz="3600" dirty="0" smtClean="0"/>
              <a:t>O </a:t>
            </a:r>
            <a:r>
              <a:rPr lang="en-US" sz="3600" dirty="0" err="1" smtClean="0"/>
              <a:t>bază</a:t>
            </a:r>
            <a:r>
              <a:rPr lang="en-US" sz="3600" dirty="0" smtClean="0"/>
              <a:t> </a:t>
            </a:r>
            <a:r>
              <a:rPr lang="en-US" sz="3600" dirty="0"/>
              <a:t>de date </a:t>
            </a:r>
            <a:r>
              <a:rPr lang="en-US" sz="3600" dirty="0" err="1"/>
              <a:t>trebuie</a:t>
            </a:r>
            <a:r>
              <a:rPr lang="en-US" sz="3600" dirty="0"/>
              <a:t> </a:t>
            </a:r>
            <a:r>
              <a:rPr lang="en-US" sz="3600" dirty="0" err="1"/>
              <a:t>să</a:t>
            </a:r>
            <a:r>
              <a:rPr lang="en-US" sz="3600" dirty="0"/>
              <a:t> </a:t>
            </a:r>
            <a:r>
              <a:rPr lang="en-US" sz="3600" dirty="0" err="1"/>
              <a:t>asigure</a:t>
            </a:r>
            <a:r>
              <a:rPr lang="en-US" sz="3600" dirty="0" smtClean="0"/>
              <a:t>:</a:t>
            </a:r>
            <a:endParaRPr lang="ro-RO" sz="3600" dirty="0" smtClean="0"/>
          </a:p>
          <a:p>
            <a:pPr marL="0" indent="0">
              <a:buNone/>
            </a:pPr>
            <a:endParaRPr lang="ro-RO" sz="3600" dirty="0" smtClean="0"/>
          </a:p>
          <a:p>
            <a:r>
              <a:rPr lang="en-US" sz="3600" i="1" dirty="0" err="1" smtClean="0"/>
              <a:t>abstractizarea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datelor</a:t>
            </a:r>
            <a:endParaRPr lang="ro-RO" sz="3600" i="1" dirty="0" smtClean="0"/>
          </a:p>
          <a:p>
            <a:r>
              <a:rPr lang="en-US" sz="3600" i="1" dirty="0" err="1"/>
              <a:t>integrarea</a:t>
            </a:r>
            <a:r>
              <a:rPr lang="en-US" sz="3600" i="1" dirty="0"/>
              <a:t> </a:t>
            </a:r>
            <a:r>
              <a:rPr lang="en-US" sz="3600" i="1" dirty="0" err="1"/>
              <a:t>datelor</a:t>
            </a:r>
            <a:r>
              <a:rPr lang="en-US" sz="3600" i="1" dirty="0"/>
              <a:t> </a:t>
            </a:r>
            <a:endParaRPr lang="ro-RO" sz="3600" i="1" dirty="0" smtClean="0"/>
          </a:p>
          <a:p>
            <a:r>
              <a:rPr lang="en-US" sz="3600" i="1" dirty="0" err="1"/>
              <a:t>integritatea</a:t>
            </a:r>
            <a:r>
              <a:rPr lang="en-US" sz="3600" i="1" dirty="0"/>
              <a:t> </a:t>
            </a:r>
            <a:r>
              <a:rPr lang="en-US" sz="3600" i="1" dirty="0" err="1"/>
              <a:t>datelor</a:t>
            </a:r>
            <a:r>
              <a:rPr lang="en-US" sz="3600" i="1" dirty="0"/>
              <a:t> </a:t>
            </a:r>
            <a:r>
              <a:rPr lang="en-US" sz="3600" dirty="0"/>
              <a:t> </a:t>
            </a:r>
            <a:endParaRPr lang="ro-RO" sz="3600" i="1" dirty="0"/>
          </a:p>
          <a:p>
            <a:r>
              <a:rPr lang="ro-RO" sz="3600" i="1" dirty="0"/>
              <a:t>s</a:t>
            </a:r>
            <a:r>
              <a:rPr lang="en-US" sz="3600" i="1" dirty="0" err="1"/>
              <a:t>ecuritatea</a:t>
            </a:r>
            <a:r>
              <a:rPr lang="en-US" sz="3600" i="1" dirty="0"/>
              <a:t> </a:t>
            </a:r>
            <a:r>
              <a:rPr lang="en-US" sz="3600" i="1" dirty="0" err="1"/>
              <a:t>datelor</a:t>
            </a:r>
            <a:r>
              <a:rPr lang="en-US" sz="3600" i="1" dirty="0"/>
              <a:t> </a:t>
            </a:r>
            <a:endParaRPr lang="ro-RO" sz="3600" i="1" dirty="0"/>
          </a:p>
          <a:p>
            <a:r>
              <a:rPr lang="ro-RO" sz="3600" i="1" dirty="0"/>
              <a:t>pa</a:t>
            </a:r>
            <a:r>
              <a:rPr lang="en-US" sz="3600" i="1" dirty="0" err="1"/>
              <a:t>rtajarea</a:t>
            </a:r>
            <a:r>
              <a:rPr lang="en-US" sz="3600" i="1" dirty="0"/>
              <a:t> </a:t>
            </a:r>
            <a:r>
              <a:rPr lang="en-US" sz="3600" i="1" dirty="0" err="1"/>
              <a:t>datelor</a:t>
            </a:r>
            <a:r>
              <a:rPr lang="en-US" sz="3600" i="1" dirty="0"/>
              <a:t> </a:t>
            </a:r>
            <a:endParaRPr lang="ro-RO" sz="3600" i="1" dirty="0"/>
          </a:p>
          <a:p>
            <a:r>
              <a:rPr lang="ro-RO" sz="3600" i="1" dirty="0" smtClean="0"/>
              <a:t>Independenta </a:t>
            </a:r>
            <a:r>
              <a:rPr lang="en-US" sz="3600" i="1" dirty="0" err="1" smtClean="0"/>
              <a:t>datelor</a:t>
            </a:r>
            <a:r>
              <a:rPr lang="en-US" sz="3600" i="1" dirty="0" smtClean="0"/>
              <a:t> </a:t>
            </a:r>
            <a:endParaRPr lang="ro-RO" sz="3600" dirty="0"/>
          </a:p>
        </p:txBody>
      </p:sp>
    </p:spTree>
    <p:extLst>
      <p:ext uri="{BB962C8B-B14F-4D97-AF65-F5344CB8AC3E}">
        <p14:creationId xmlns:p14="http://schemas.microsoft.com/office/powerpoint/2010/main" val="146069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1.2. </a:t>
            </a:r>
            <a:r>
              <a:rPr lang="en-US" i="1" dirty="0" err="1"/>
              <a:t>Sisteme</a:t>
            </a:r>
            <a:r>
              <a:rPr lang="en-US" i="1" dirty="0"/>
              <a:t> de </a:t>
            </a:r>
            <a:r>
              <a:rPr lang="en-US" i="1" dirty="0" err="1"/>
              <a:t>baze</a:t>
            </a:r>
            <a:r>
              <a:rPr lang="en-US" i="1" dirty="0"/>
              <a:t> de date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elemente</a:t>
            </a:r>
            <a:r>
              <a:rPr lang="en-US" dirty="0"/>
              <a:t>: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colecţie</a:t>
            </a:r>
            <a:r>
              <a:rPr lang="en-US" dirty="0" smtClean="0"/>
              <a:t> </a:t>
            </a:r>
            <a:r>
              <a:rPr lang="en-US" dirty="0"/>
              <a:t>de date </a:t>
            </a:r>
            <a:r>
              <a:rPr lang="en-US" dirty="0" err="1"/>
              <a:t>aflate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interdependenţă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 </a:t>
            </a: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relaţiilor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 smtClean="0"/>
              <a:t>ele</a:t>
            </a:r>
            <a:r>
              <a:rPr lang="ro-RO" dirty="0" smtClean="0"/>
              <a:t> - </a:t>
            </a:r>
            <a:r>
              <a:rPr lang="en-US" dirty="0" err="1" smtClean="0"/>
              <a:t>creare</a:t>
            </a:r>
            <a:r>
              <a:rPr lang="en-US" dirty="0" smtClean="0"/>
              <a:t> </a:t>
            </a:r>
            <a:r>
              <a:rPr lang="en-US" dirty="0" err="1"/>
              <a:t>baza</a:t>
            </a:r>
            <a:r>
              <a:rPr lang="en-US" dirty="0"/>
              <a:t> de </a:t>
            </a:r>
            <a:r>
              <a:rPr lang="en-US" dirty="0" smtClean="0"/>
              <a:t>date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programe</a:t>
            </a:r>
            <a:r>
              <a:rPr lang="en-US" dirty="0"/>
              <a:t> care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exploatarea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(</a:t>
            </a:r>
            <a:r>
              <a:rPr lang="en-US" dirty="0" err="1"/>
              <a:t>actualizare</a:t>
            </a:r>
            <a:r>
              <a:rPr lang="en-US" dirty="0"/>
              <a:t>, </a:t>
            </a:r>
            <a:r>
              <a:rPr lang="en-US" dirty="0" err="1"/>
              <a:t>interogare</a:t>
            </a:r>
            <a:r>
              <a:rPr lang="en-US" dirty="0"/>
              <a:t>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4670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1360</Words>
  <Application>Microsoft Office PowerPoint</Application>
  <PresentationFormat>Widescreen</PresentationFormat>
  <Paragraphs>243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Câteva precizări</vt:lpstr>
      <vt:lpstr>Câteva precizări</vt:lpstr>
      <vt:lpstr>CUPRINS</vt:lpstr>
      <vt:lpstr>PowerPoint Presentation</vt:lpstr>
      <vt:lpstr>BIBLIOGRAFIE</vt:lpstr>
      <vt:lpstr>1. Bănci şi baze de date 1.1. Noţiuni generale</vt:lpstr>
      <vt:lpstr>PowerPoint Presentation</vt:lpstr>
      <vt:lpstr>1.2. Sisteme de baze de date</vt:lpstr>
      <vt:lpstr>Arhitectura sistemului de baze de date</vt:lpstr>
      <vt:lpstr>1.3. Organizarea datelor într-o bază de date</vt:lpstr>
      <vt:lpstr>PowerPoint Presentation</vt:lpstr>
      <vt:lpstr>1.4. Modelarea la nivel logic a datelor într-o bază de date</vt:lpstr>
      <vt:lpstr>1.5. Sistem de gestiune a bazelor de date</vt:lpstr>
      <vt:lpstr>PowerPoint Presentation</vt:lpstr>
      <vt:lpstr>1.5.1. Interfeţe SGBD</vt:lpstr>
      <vt:lpstr>1.5.2. Funcţii şi servicii oferite de un SGBD</vt:lpstr>
      <vt:lpstr>PowerPoint Presentation</vt:lpstr>
      <vt:lpstr>1.5.3. Activităţile asigurate de SGBD</vt:lpstr>
      <vt:lpstr>1.5.4. Obiectivele unui SGBD</vt:lpstr>
      <vt:lpstr>SGBD trebuie să asigure un minim de obiective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created xsi:type="dcterms:W3CDTF">2021-02-16T14:26:28Z</dcterms:created>
  <dcterms:modified xsi:type="dcterms:W3CDTF">2022-02-22T07:50:39Z</dcterms:modified>
</cp:coreProperties>
</file>