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0259" y="205232"/>
            <a:ext cx="95377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18759"/>
            <a:ext cx="8851900" cy="434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florentina.enescu@upit.ro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4371" y="1991690"/>
            <a:ext cx="29762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latin typeface="Calibri"/>
                <a:cs typeface="Calibri"/>
              </a:rPr>
              <a:t>BAZE</a:t>
            </a:r>
            <a:r>
              <a:rPr dirty="0" sz="4000" spc="-90" b="1">
                <a:latin typeface="Calibri"/>
                <a:cs typeface="Calibri"/>
              </a:rPr>
              <a:t> </a:t>
            </a:r>
            <a:r>
              <a:rPr dirty="0" sz="4000" b="1">
                <a:latin typeface="Calibri"/>
                <a:cs typeface="Calibri"/>
              </a:rPr>
              <a:t>DE</a:t>
            </a:r>
            <a:r>
              <a:rPr dirty="0" sz="4000" spc="-70" b="1">
                <a:latin typeface="Calibri"/>
                <a:cs typeface="Calibri"/>
              </a:rPr>
              <a:t> </a:t>
            </a:r>
            <a:r>
              <a:rPr dirty="0" sz="4000" spc="-65" b="1">
                <a:latin typeface="Calibri"/>
                <a:cs typeface="Calibri"/>
              </a:rPr>
              <a:t>DATE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561082" y="3004350"/>
            <a:ext cx="4338955" cy="2209800"/>
          </a:xfrm>
          <a:prstGeom prst="rect">
            <a:avLst/>
          </a:prstGeom>
        </p:spPr>
        <p:txBody>
          <a:bodyPr wrap="square" lIns="0" tIns="219075" rIns="0" bIns="0" rtlCol="0" vert="horz">
            <a:spAutoFit/>
          </a:bodyPr>
          <a:lstStyle/>
          <a:p>
            <a:pPr algn="ctr" marL="462915">
              <a:lnSpc>
                <a:spcPct val="100000"/>
              </a:lnSpc>
              <a:spcBef>
                <a:spcPts val="1725"/>
              </a:spcBef>
            </a:pPr>
            <a:r>
              <a:rPr dirty="0" sz="4000" spc="-45" b="1">
                <a:latin typeface="Calibri"/>
                <a:cs typeface="Calibri"/>
              </a:rPr>
              <a:t>CALCULATOARE</a:t>
            </a:r>
            <a:r>
              <a:rPr dirty="0" sz="4000" spc="-120" b="1">
                <a:latin typeface="Calibri"/>
                <a:cs typeface="Calibri"/>
              </a:rPr>
              <a:t> </a:t>
            </a:r>
            <a:r>
              <a:rPr dirty="0" sz="4000" spc="-25" b="1">
                <a:latin typeface="Calibri"/>
                <a:cs typeface="Calibri"/>
              </a:rPr>
              <a:t>II</a:t>
            </a:r>
            <a:endParaRPr sz="40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1625"/>
              </a:spcBef>
            </a:pPr>
            <a:r>
              <a:rPr dirty="0" sz="4000" b="1">
                <a:latin typeface="Calibri"/>
                <a:cs typeface="Calibri"/>
              </a:rPr>
              <a:t>Curs</a:t>
            </a:r>
            <a:r>
              <a:rPr dirty="0" sz="4000" spc="-125" b="1">
                <a:latin typeface="Calibri"/>
                <a:cs typeface="Calibri"/>
              </a:rPr>
              <a:t> </a:t>
            </a:r>
            <a:r>
              <a:rPr dirty="0" sz="4000" spc="-50" b="1">
                <a:latin typeface="Calibri"/>
                <a:cs typeface="Calibri"/>
              </a:rPr>
              <a:t>4</a:t>
            </a:r>
            <a:endParaRPr sz="4000">
              <a:latin typeface="Calibri"/>
              <a:cs typeface="Calibri"/>
            </a:endParaRPr>
          </a:p>
          <a:p>
            <a:pPr algn="r" marR="17780">
              <a:lnSpc>
                <a:spcPct val="100000"/>
              </a:lnSpc>
              <a:spcBef>
                <a:spcPts val="30"/>
              </a:spcBef>
              <a:tabLst>
                <a:tab pos="1475105" algn="l"/>
              </a:tabLst>
            </a:pPr>
            <a:r>
              <a:rPr dirty="0" sz="3600">
                <a:latin typeface="Calibri"/>
                <a:cs typeface="Calibri"/>
              </a:rPr>
              <a:t>Sapt.</a:t>
            </a:r>
            <a:r>
              <a:rPr dirty="0" sz="3600" spc="-40">
                <a:latin typeface="Calibri"/>
                <a:cs typeface="Calibri"/>
              </a:rPr>
              <a:t> </a:t>
            </a:r>
            <a:r>
              <a:rPr dirty="0" sz="3600" spc="-50">
                <a:latin typeface="Calibri"/>
                <a:cs typeface="Calibri"/>
              </a:rPr>
              <a:t>4</a:t>
            </a:r>
            <a:r>
              <a:rPr dirty="0" sz="3600">
                <a:latin typeface="Calibri"/>
                <a:cs typeface="Calibri"/>
              </a:rPr>
              <a:t>	15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martie</a:t>
            </a:r>
            <a:r>
              <a:rPr dirty="0" sz="3600" spc="-50">
                <a:latin typeface="Calibri"/>
                <a:cs typeface="Calibri"/>
              </a:rPr>
              <a:t> </a:t>
            </a:r>
            <a:r>
              <a:rPr dirty="0" sz="3600" spc="-20">
                <a:latin typeface="Calibri"/>
                <a:cs typeface="Calibri"/>
              </a:rPr>
              <a:t>2021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124445" y="3211144"/>
            <a:ext cx="224155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latin typeface="Calibri"/>
                <a:cs typeface="Calibri"/>
              </a:rPr>
              <a:t>2021-</a:t>
            </a:r>
            <a:r>
              <a:rPr dirty="0" sz="4000" spc="-20" b="1">
                <a:latin typeface="Calibri"/>
                <a:cs typeface="Calibri"/>
              </a:rPr>
              <a:t>2022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377430" y="4640071"/>
            <a:ext cx="25450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Calibri"/>
                <a:cs typeface="Calibri"/>
              </a:rPr>
              <a:t>10.00</a:t>
            </a:r>
            <a:r>
              <a:rPr dirty="0" sz="3600" spc="-4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–</a:t>
            </a:r>
            <a:r>
              <a:rPr dirty="0" sz="3600" spc="-5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12.00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050284" y="5877255"/>
            <a:ext cx="438086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32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florentina.enescu@upit.ro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7153" y="-117271"/>
            <a:ext cx="3731260" cy="4686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 spc="-20"/>
              <a:t>2.10.2</a:t>
            </a:r>
            <a:r>
              <a:rPr dirty="0" sz="2900" spc="-130"/>
              <a:t> </a:t>
            </a:r>
            <a:r>
              <a:rPr dirty="0" sz="2900" spc="-20"/>
              <a:t>Baze</a:t>
            </a:r>
            <a:r>
              <a:rPr dirty="0" sz="2900" spc="-125"/>
              <a:t> </a:t>
            </a:r>
            <a:r>
              <a:rPr dirty="0" sz="2900"/>
              <a:t>de</a:t>
            </a:r>
            <a:r>
              <a:rPr dirty="0" sz="2900" spc="-114"/>
              <a:t> </a:t>
            </a:r>
            <a:r>
              <a:rPr dirty="0" sz="2900" spc="-20"/>
              <a:t>date</a:t>
            </a:r>
            <a:r>
              <a:rPr dirty="0" sz="2900" spc="-114"/>
              <a:t> </a:t>
            </a:r>
            <a:r>
              <a:rPr dirty="0" sz="2900" spc="-10"/>
              <a:t>reţea</a:t>
            </a:r>
            <a:endParaRPr sz="2900"/>
          </a:p>
        </p:txBody>
      </p:sp>
      <p:sp>
        <p:nvSpPr>
          <p:cNvPr id="3" name="object 3" descr=""/>
          <p:cNvSpPr txBox="1"/>
          <p:nvPr/>
        </p:nvSpPr>
        <p:spPr>
          <a:xfrm>
            <a:off x="797153" y="404825"/>
            <a:ext cx="10333355" cy="28549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 marR="39370">
              <a:lnSpc>
                <a:spcPct val="90000"/>
              </a:lnSpc>
              <a:spcBef>
                <a:spcPts val="434"/>
              </a:spcBef>
            </a:pP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acest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caz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există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aranjare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ierarhizată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nodurilor,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cu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deosebirea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că </a:t>
            </a:r>
            <a:r>
              <a:rPr dirty="0" sz="2800">
                <a:latin typeface="Calibri"/>
                <a:cs typeface="Calibri"/>
              </a:rPr>
              <a:t>un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nod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copil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poate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să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aibă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mai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multe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noduri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părinţi.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Între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nodurile </a:t>
            </a:r>
            <a:r>
              <a:rPr dirty="0" sz="2800">
                <a:latin typeface="Calibri"/>
                <a:cs typeface="Calibri"/>
              </a:rPr>
              <a:t>părinte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nodurile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copil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adaugă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conexiuni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adiţionale.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800" spc="-10" i="1">
                <a:latin typeface="Calibri"/>
                <a:cs typeface="Calibri"/>
              </a:rPr>
              <a:t>Exemplu:</a:t>
            </a:r>
            <a:endParaRPr sz="2800">
              <a:latin typeface="Calibri"/>
              <a:cs typeface="Calibri"/>
            </a:endParaRPr>
          </a:p>
          <a:p>
            <a:pPr algn="just" marL="12700" marR="5080">
              <a:lnSpc>
                <a:spcPts val="1939"/>
              </a:lnSpc>
              <a:spcBef>
                <a:spcPts val="1095"/>
              </a:spcBef>
            </a:pPr>
            <a:r>
              <a:rPr dirty="0" sz="1800">
                <a:latin typeface="Calibri"/>
                <a:cs typeface="Calibri"/>
              </a:rPr>
              <a:t>baza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date 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produselor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care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execută într-</a:t>
            </a:r>
            <a:r>
              <a:rPr dirty="0" sz="1800">
                <a:latin typeface="Calibri"/>
                <a:cs typeface="Calibri"/>
              </a:rPr>
              <a:t>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fabrică.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Fiecare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produs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este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format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mai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multe</a:t>
            </a:r>
            <a:r>
              <a:rPr dirty="0" sz="1800" spc="-10">
                <a:latin typeface="Calibri"/>
                <a:cs typeface="Calibri"/>
              </a:rPr>
              <a:t> ansambluri, </a:t>
            </a:r>
            <a:r>
              <a:rPr dirty="0" sz="1800">
                <a:latin typeface="Calibri"/>
                <a:cs typeface="Calibri"/>
              </a:rPr>
              <a:t>iar</a:t>
            </a:r>
            <a:r>
              <a:rPr dirty="0" sz="1800" spc="1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fiecare</a:t>
            </a:r>
            <a:r>
              <a:rPr dirty="0" sz="1800" spc="20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ansamblu</a:t>
            </a:r>
            <a:r>
              <a:rPr dirty="0" sz="1800" spc="2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este</a:t>
            </a:r>
            <a:r>
              <a:rPr dirty="0" sz="1800" spc="2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format</a:t>
            </a:r>
            <a:r>
              <a:rPr dirty="0" sz="1800" spc="1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din</a:t>
            </a:r>
            <a:r>
              <a:rPr dirty="0" sz="1800" spc="1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mai</a:t>
            </a:r>
            <a:r>
              <a:rPr dirty="0" sz="1800" spc="1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multe</a:t>
            </a:r>
            <a:r>
              <a:rPr dirty="0" sz="1800" spc="1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piese.</a:t>
            </a:r>
            <a:r>
              <a:rPr dirty="0" sz="1800" spc="1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Fiecare</a:t>
            </a:r>
            <a:r>
              <a:rPr dirty="0" sz="1800" spc="2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piesă</a:t>
            </a:r>
            <a:r>
              <a:rPr dirty="0" sz="1800" spc="2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poate</a:t>
            </a:r>
            <a:r>
              <a:rPr dirty="0" sz="1800" spc="2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intra</a:t>
            </a:r>
            <a:r>
              <a:rPr dirty="0" sz="1800" spc="1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în</a:t>
            </a:r>
            <a:r>
              <a:rPr dirty="0" sz="1800" spc="2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componenţa</a:t>
            </a:r>
            <a:r>
              <a:rPr dirty="0" sz="1800" spc="1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mai</a:t>
            </a:r>
            <a:r>
              <a:rPr dirty="0" sz="1800" spc="1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multor </a:t>
            </a:r>
            <a:r>
              <a:rPr dirty="0" sz="1800">
                <a:latin typeface="Calibri"/>
                <a:cs typeface="Calibri"/>
              </a:rPr>
              <a:t>ansambluri,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iar</a:t>
            </a:r>
            <a:r>
              <a:rPr dirty="0" sz="1800" spc="1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fiecare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ansamblu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poate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intra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în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componenţa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mai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multor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produse.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În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acest</a:t>
            </a:r>
            <a:r>
              <a:rPr dirty="0" sz="1800" spc="11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exemplu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poate </a:t>
            </a:r>
            <a:r>
              <a:rPr dirty="0" sz="1800">
                <a:latin typeface="Calibri"/>
                <a:cs typeface="Calibri"/>
              </a:rPr>
              <a:t>observa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că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organizarea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tip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reţea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mai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flexibilă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şi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în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multe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cazuri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mai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eficientă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decât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cea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ierarhică.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2762" y="3537788"/>
            <a:ext cx="7328866" cy="28405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8745">
              <a:lnSpc>
                <a:spcPct val="100000"/>
              </a:lnSpc>
              <a:spcBef>
                <a:spcPts val="100"/>
              </a:spcBef>
            </a:pPr>
            <a:r>
              <a:rPr dirty="0" sz="2900" spc="-20"/>
              <a:t>2.10.3</a:t>
            </a:r>
            <a:r>
              <a:rPr dirty="0" sz="2900" spc="-130"/>
              <a:t> </a:t>
            </a:r>
            <a:r>
              <a:rPr dirty="0" sz="2900" spc="-20"/>
              <a:t>Baze</a:t>
            </a:r>
            <a:r>
              <a:rPr dirty="0" sz="2900" spc="-130"/>
              <a:t> </a:t>
            </a:r>
            <a:r>
              <a:rPr dirty="0" sz="2900"/>
              <a:t>de</a:t>
            </a:r>
            <a:r>
              <a:rPr dirty="0" sz="2900" spc="-120"/>
              <a:t> </a:t>
            </a:r>
            <a:r>
              <a:rPr dirty="0" sz="2900" spc="-20"/>
              <a:t>date</a:t>
            </a:r>
            <a:r>
              <a:rPr dirty="0" sz="2900" spc="-120"/>
              <a:t> </a:t>
            </a:r>
            <a:r>
              <a:rPr dirty="0" sz="2900" spc="-10"/>
              <a:t>relaţionale</a:t>
            </a:r>
            <a:endParaRPr sz="2900"/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803910"/>
            <a:ext cx="10360025" cy="8356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  <a:tabLst>
                <a:tab pos="1201420" algn="l"/>
                <a:tab pos="1865630" algn="l"/>
                <a:tab pos="2585085" algn="l"/>
                <a:tab pos="3014980" algn="l"/>
                <a:tab pos="4449445" algn="l"/>
                <a:tab pos="5344160" algn="l"/>
                <a:tab pos="6459855" algn="l"/>
                <a:tab pos="6983730" algn="l"/>
                <a:tab pos="8427720" algn="l"/>
                <a:tab pos="9766935" algn="l"/>
              </a:tabLst>
            </a:pPr>
            <a:r>
              <a:rPr dirty="0" sz="2800">
                <a:latin typeface="Calibri"/>
                <a:cs typeface="Calibri"/>
              </a:rPr>
              <a:t>Baza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date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este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formată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din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mai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multe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tabele</a:t>
            </a:r>
            <a:r>
              <a:rPr dirty="0" sz="2800">
                <a:latin typeface="Calibri"/>
                <a:cs typeface="Calibri"/>
              </a:rPr>
              <a:t>,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fiecare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dintre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ele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fiind format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din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0">
                <a:latin typeface="Calibri"/>
                <a:cs typeface="Calibri"/>
              </a:rPr>
              <a:t>linii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şi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coloane.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Între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tabele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35">
                <a:latin typeface="Calibri"/>
                <a:cs typeface="Calibri"/>
              </a:rPr>
              <a:t>se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stabilesc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 b="1">
                <a:latin typeface="Calibri"/>
                <a:cs typeface="Calibri"/>
              </a:rPr>
              <a:t>legături</a:t>
            </a:r>
            <a:r>
              <a:rPr dirty="0" sz="2800" b="1">
                <a:latin typeface="Calibri"/>
                <a:cs typeface="Calibri"/>
              </a:rPr>
              <a:t>	</a:t>
            </a:r>
            <a:r>
              <a:rPr dirty="0" sz="2800" spc="-20">
                <a:latin typeface="Calibri"/>
                <a:cs typeface="Calibri"/>
              </a:rPr>
              <a:t>prin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16939" y="1485480"/>
            <a:ext cx="5331460" cy="143256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2800">
                <a:latin typeface="Calibri"/>
                <a:cs typeface="Calibri"/>
              </a:rPr>
              <a:t>intermediul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unor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câmpuri</a:t>
            </a:r>
            <a:r>
              <a:rPr dirty="0" sz="2800" spc="-114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cheie</a:t>
            </a:r>
            <a:r>
              <a:rPr dirty="0" sz="2800" spc="-1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spc="-10" i="1">
                <a:latin typeface="Calibri"/>
                <a:cs typeface="Calibri"/>
              </a:rPr>
              <a:t>Exemplu: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800">
                <a:latin typeface="Calibri"/>
                <a:cs typeface="Calibri"/>
              </a:rPr>
              <a:t>baza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Scoala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este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formată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următoarele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tabele: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902" y="3004037"/>
            <a:ext cx="7004708" cy="3537337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304276" y="1880616"/>
            <a:ext cx="3199130" cy="451294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111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245"/>
              </a:spcBef>
            </a:pP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Avantaje</a:t>
            </a:r>
            <a:r>
              <a:rPr dirty="0" sz="1800" spc="-4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faţă</a:t>
            </a:r>
            <a:r>
              <a:rPr dirty="0" sz="1800" spc="-4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de</a:t>
            </a:r>
            <a:r>
              <a:rPr dirty="0" sz="1800" spc="-3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celelalte</a:t>
            </a:r>
            <a:endParaRPr sz="18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modele</a:t>
            </a:r>
            <a:r>
              <a:rPr dirty="0" sz="1800" spc="-3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de</a:t>
            </a:r>
            <a:r>
              <a:rPr dirty="0" sz="1800" spc="-3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organizare:</a:t>
            </a:r>
            <a:endParaRPr sz="1800">
              <a:latin typeface="Calibri"/>
              <a:cs typeface="Calibri"/>
            </a:endParaRPr>
          </a:p>
          <a:p>
            <a:pPr marL="379095" marR="347980" indent="-287020">
              <a:lnSpc>
                <a:spcPct val="100000"/>
              </a:lnSpc>
              <a:spcBef>
                <a:spcPts val="5"/>
              </a:spcBef>
              <a:buChar char="-"/>
              <a:tabLst>
                <a:tab pos="379095" algn="l"/>
              </a:tabLst>
            </a:pP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Este</a:t>
            </a:r>
            <a:r>
              <a:rPr dirty="0" sz="1800" spc="-4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un</a:t>
            </a:r>
            <a:r>
              <a:rPr dirty="0" sz="1800" spc="-2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model</a:t>
            </a:r>
            <a:r>
              <a:rPr dirty="0" sz="1800" spc="-3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uşor</a:t>
            </a:r>
            <a:r>
              <a:rPr dirty="0" sz="1800" spc="-3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006FC0"/>
                </a:solidFill>
                <a:latin typeface="Calibri"/>
                <a:cs typeface="Calibri"/>
              </a:rPr>
              <a:t>de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înţeles</a:t>
            </a:r>
            <a:r>
              <a:rPr dirty="0" sz="18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şi</a:t>
            </a:r>
            <a:r>
              <a:rPr dirty="0" sz="1800" spc="-2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uşor</a:t>
            </a:r>
            <a:r>
              <a:rPr dirty="0" sz="1800" spc="-3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de</a:t>
            </a:r>
            <a:r>
              <a:rPr dirty="0" sz="18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vizualizat</a:t>
            </a:r>
            <a:endParaRPr sz="1800">
              <a:latin typeface="Calibri"/>
              <a:cs typeface="Calibri"/>
            </a:endParaRPr>
          </a:p>
          <a:p>
            <a:pPr marL="379095" marR="490855" indent="-287020">
              <a:lnSpc>
                <a:spcPct val="100000"/>
              </a:lnSpc>
              <a:buChar char="-"/>
              <a:tabLst>
                <a:tab pos="379095" algn="l"/>
              </a:tabLst>
            </a:pP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Asigură</a:t>
            </a:r>
            <a:r>
              <a:rPr dirty="0" sz="1800" spc="-9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independenţa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structurii</a:t>
            </a:r>
            <a:r>
              <a:rPr dirty="0" sz="1800" spc="-4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logice</a:t>
            </a:r>
            <a:r>
              <a:rPr dirty="0" sz="1800" spc="-3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z="1800" spc="-4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datelor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faţă</a:t>
            </a:r>
            <a:r>
              <a:rPr dirty="0" sz="1800" spc="-4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de</a:t>
            </a:r>
            <a:r>
              <a:rPr dirty="0" sz="18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modul</a:t>
            </a:r>
            <a:r>
              <a:rPr dirty="0" sz="1800" spc="-3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de</a:t>
            </a:r>
            <a:r>
              <a:rPr dirty="0" sz="1800" spc="-3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stocare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fizică</a:t>
            </a:r>
            <a:r>
              <a:rPr dirty="0" sz="1800" spc="-3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z="1800" spc="-25">
                <a:solidFill>
                  <a:srgbClr val="006FC0"/>
                </a:solidFill>
                <a:latin typeface="Calibri"/>
                <a:cs typeface="Calibri"/>
              </a:rPr>
              <a:t> lor</a:t>
            </a:r>
            <a:endParaRPr sz="1800">
              <a:latin typeface="Calibri"/>
              <a:cs typeface="Calibri"/>
            </a:endParaRPr>
          </a:p>
          <a:p>
            <a:pPr marL="379095" marR="104775" indent="-287020">
              <a:lnSpc>
                <a:spcPct val="100000"/>
              </a:lnSpc>
              <a:buChar char="-"/>
              <a:tabLst>
                <a:tab pos="379095" algn="l"/>
              </a:tabLst>
            </a:pP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Regulile</a:t>
            </a:r>
            <a:r>
              <a:rPr dirty="0" sz="1800" spc="-5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şi</a:t>
            </a:r>
            <a:r>
              <a:rPr dirty="0" sz="1800" spc="-7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restricţiile</a:t>
            </a:r>
            <a:r>
              <a:rPr dirty="0" sz="1800" spc="-4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006FC0"/>
                </a:solidFill>
                <a:latin typeface="Calibri"/>
                <a:cs typeface="Calibri"/>
              </a:rPr>
              <a:t>care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asigură</a:t>
            </a:r>
            <a:r>
              <a:rPr dirty="0" sz="1800" spc="-8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integritatea</a:t>
            </a:r>
            <a:r>
              <a:rPr dirty="0" sz="1800" spc="-6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datelor</a:t>
            </a:r>
            <a:r>
              <a:rPr dirty="0" sz="1800" spc="-8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006FC0"/>
                </a:solidFill>
                <a:latin typeface="Calibri"/>
                <a:cs typeface="Calibri"/>
              </a:rPr>
              <a:t>şi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protejarea</a:t>
            </a:r>
            <a:r>
              <a:rPr dirty="0" sz="1800" spc="-5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datelor</a:t>
            </a:r>
            <a:r>
              <a:rPr dirty="0" sz="1800" spc="-5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şi</a:t>
            </a:r>
            <a:r>
              <a:rPr dirty="0" sz="1800" spc="-4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z="1800" spc="-5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struc-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turii</a:t>
            </a:r>
            <a:r>
              <a:rPr dirty="0" sz="18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de</a:t>
            </a:r>
            <a:r>
              <a:rPr dirty="0" sz="18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date</a:t>
            </a:r>
            <a:r>
              <a:rPr dirty="0" sz="1800" spc="-2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sunt</a:t>
            </a:r>
            <a:r>
              <a:rPr dirty="0" sz="1800" spc="-2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uşor</a:t>
            </a:r>
            <a:r>
              <a:rPr dirty="0" sz="1800" spc="-25">
                <a:solidFill>
                  <a:srgbClr val="006FC0"/>
                </a:solidFill>
                <a:latin typeface="Calibri"/>
                <a:cs typeface="Calibri"/>
              </a:rPr>
              <a:t> de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înţeles</a:t>
            </a:r>
            <a:endParaRPr sz="1800">
              <a:latin typeface="Calibri"/>
              <a:cs typeface="Calibri"/>
            </a:endParaRPr>
          </a:p>
          <a:p>
            <a:pPr marL="379095" marR="275590" indent="-287020">
              <a:lnSpc>
                <a:spcPct val="100000"/>
              </a:lnSpc>
              <a:spcBef>
                <a:spcPts val="5"/>
              </a:spcBef>
              <a:buChar char="-"/>
              <a:tabLst>
                <a:tab pos="379095" algn="l"/>
              </a:tabLst>
            </a:pP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Spaţiul</a:t>
            </a:r>
            <a:r>
              <a:rPr dirty="0" sz="1800" spc="-2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de</a:t>
            </a:r>
            <a:r>
              <a:rPr dirty="0" sz="18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stocare</a:t>
            </a:r>
            <a:r>
              <a:rPr dirty="0" sz="1800" spc="-2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z="1800" spc="-2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datelor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este</a:t>
            </a:r>
            <a:r>
              <a:rPr dirty="0" sz="1800" spc="-7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redus</a:t>
            </a:r>
            <a:r>
              <a:rPr dirty="0" sz="1800" spc="-6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(redundanţa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datelor</a:t>
            </a:r>
            <a:r>
              <a:rPr dirty="0" sz="1800" spc="-8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este</a:t>
            </a:r>
            <a:r>
              <a:rPr dirty="0" sz="1800" spc="-8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redusă).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55270"/>
            <a:ext cx="3587115" cy="4679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6285" algn="l"/>
              </a:tabLst>
            </a:pPr>
            <a:r>
              <a:rPr dirty="0" sz="2900" spc="-10"/>
              <a:t>Baza</a:t>
            </a:r>
            <a:r>
              <a:rPr dirty="0" sz="2900" spc="-125"/>
              <a:t> </a:t>
            </a:r>
            <a:r>
              <a:rPr dirty="0" sz="2900"/>
              <a:t>de</a:t>
            </a:r>
            <a:r>
              <a:rPr dirty="0" sz="2900" spc="-120"/>
              <a:t> </a:t>
            </a:r>
            <a:r>
              <a:rPr dirty="0" sz="2900" spc="-20"/>
              <a:t>date</a:t>
            </a:r>
            <a:r>
              <a:rPr dirty="0" sz="2900"/>
              <a:t>	</a:t>
            </a:r>
            <a:r>
              <a:rPr dirty="0" sz="2900" spc="-25"/>
              <a:t>relaţionalǎ</a:t>
            </a:r>
            <a:endParaRPr sz="2900"/>
          </a:p>
        </p:txBody>
      </p:sp>
      <p:grpSp>
        <p:nvGrpSpPr>
          <p:cNvPr id="3" name="object 3" descr=""/>
          <p:cNvGrpSpPr/>
          <p:nvPr/>
        </p:nvGrpSpPr>
        <p:grpSpPr>
          <a:xfrm>
            <a:off x="838200" y="1071880"/>
            <a:ext cx="10515600" cy="900430"/>
            <a:chOff x="838200" y="1071880"/>
            <a:chExt cx="10515600" cy="900430"/>
          </a:xfrm>
        </p:grpSpPr>
        <p:sp>
          <p:nvSpPr>
            <p:cNvPr id="4" name="object 4" descr=""/>
            <p:cNvSpPr/>
            <p:nvPr/>
          </p:nvSpPr>
          <p:spPr>
            <a:xfrm>
              <a:off x="851916" y="1086612"/>
              <a:ext cx="10476230" cy="426720"/>
            </a:xfrm>
            <a:custGeom>
              <a:avLst/>
              <a:gdLst/>
              <a:ahLst/>
              <a:cxnLst/>
              <a:rect l="l" t="t" r="r" b="b"/>
              <a:pathLst>
                <a:path w="10476230" h="426719">
                  <a:moveTo>
                    <a:pt x="10475976" y="0"/>
                  </a:moveTo>
                  <a:lnTo>
                    <a:pt x="0" y="0"/>
                  </a:lnTo>
                  <a:lnTo>
                    <a:pt x="0" y="426720"/>
                  </a:lnTo>
                  <a:lnTo>
                    <a:pt x="10475976" y="426720"/>
                  </a:lnTo>
                  <a:lnTo>
                    <a:pt x="1047597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38200" y="1071879"/>
              <a:ext cx="10515600" cy="441959"/>
            </a:xfrm>
            <a:custGeom>
              <a:avLst/>
              <a:gdLst/>
              <a:ahLst/>
              <a:cxnLst/>
              <a:rect l="l" t="t" r="r" b="b"/>
              <a:pathLst>
                <a:path w="10515600" h="441959">
                  <a:moveTo>
                    <a:pt x="10515600" y="16510"/>
                  </a:moveTo>
                  <a:lnTo>
                    <a:pt x="10502011" y="16510"/>
                  </a:lnTo>
                  <a:lnTo>
                    <a:pt x="10502011" y="0"/>
                  </a:lnTo>
                  <a:lnTo>
                    <a:pt x="0" y="0"/>
                  </a:lnTo>
                  <a:lnTo>
                    <a:pt x="0" y="16510"/>
                  </a:lnTo>
                  <a:lnTo>
                    <a:pt x="10488422" y="16510"/>
                  </a:lnTo>
                  <a:lnTo>
                    <a:pt x="10488422" y="441960"/>
                  </a:lnTo>
                  <a:lnTo>
                    <a:pt x="10515600" y="441960"/>
                  </a:lnTo>
                  <a:lnTo>
                    <a:pt x="10515600" y="165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51916" y="1513331"/>
              <a:ext cx="10476230" cy="428625"/>
            </a:xfrm>
            <a:custGeom>
              <a:avLst/>
              <a:gdLst/>
              <a:ahLst/>
              <a:cxnLst/>
              <a:rect l="l" t="t" r="r" b="b"/>
              <a:pathLst>
                <a:path w="10476230" h="428625">
                  <a:moveTo>
                    <a:pt x="10475976" y="0"/>
                  </a:moveTo>
                  <a:lnTo>
                    <a:pt x="0" y="0"/>
                  </a:lnTo>
                  <a:lnTo>
                    <a:pt x="0" y="428244"/>
                  </a:lnTo>
                  <a:lnTo>
                    <a:pt x="10475976" y="428244"/>
                  </a:lnTo>
                  <a:lnTo>
                    <a:pt x="1047597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38200" y="1071879"/>
              <a:ext cx="10515600" cy="900430"/>
            </a:xfrm>
            <a:custGeom>
              <a:avLst/>
              <a:gdLst/>
              <a:ahLst/>
              <a:cxnLst/>
              <a:rect l="l" t="t" r="r" b="b"/>
              <a:pathLst>
                <a:path w="10515600" h="900430">
                  <a:moveTo>
                    <a:pt x="10515600" y="440690"/>
                  </a:moveTo>
                  <a:lnTo>
                    <a:pt x="10488422" y="440690"/>
                  </a:lnTo>
                  <a:lnTo>
                    <a:pt x="10488422" y="868680"/>
                  </a:lnTo>
                  <a:lnTo>
                    <a:pt x="12217" y="868680"/>
                  </a:lnTo>
                  <a:lnTo>
                    <a:pt x="12217" y="440690"/>
                  </a:lnTo>
                  <a:lnTo>
                    <a:pt x="12217" y="0"/>
                  </a:lnTo>
                  <a:lnTo>
                    <a:pt x="0" y="0"/>
                  </a:lnTo>
                  <a:lnTo>
                    <a:pt x="0" y="440690"/>
                  </a:lnTo>
                  <a:lnTo>
                    <a:pt x="0" y="868680"/>
                  </a:lnTo>
                  <a:lnTo>
                    <a:pt x="0" y="885190"/>
                  </a:lnTo>
                  <a:lnTo>
                    <a:pt x="12217" y="885190"/>
                  </a:lnTo>
                  <a:lnTo>
                    <a:pt x="12217" y="900430"/>
                  </a:lnTo>
                  <a:lnTo>
                    <a:pt x="10515600" y="900430"/>
                  </a:lnTo>
                  <a:lnTo>
                    <a:pt x="10515600" y="885190"/>
                  </a:lnTo>
                  <a:lnTo>
                    <a:pt x="10515600" y="868680"/>
                  </a:lnTo>
                  <a:lnTo>
                    <a:pt x="10515600" y="4406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838200" y="2517139"/>
            <a:ext cx="10490200" cy="731520"/>
            <a:chOff x="838200" y="2517139"/>
            <a:chExt cx="10490200" cy="731520"/>
          </a:xfrm>
        </p:grpSpPr>
        <p:sp>
          <p:nvSpPr>
            <p:cNvPr id="9" name="object 9" descr=""/>
            <p:cNvSpPr/>
            <p:nvPr/>
          </p:nvSpPr>
          <p:spPr>
            <a:xfrm>
              <a:off x="850391" y="2529839"/>
              <a:ext cx="10450195" cy="347980"/>
            </a:xfrm>
            <a:custGeom>
              <a:avLst/>
              <a:gdLst/>
              <a:ahLst/>
              <a:cxnLst/>
              <a:rect l="l" t="t" r="r" b="b"/>
              <a:pathLst>
                <a:path w="10450195" h="347980">
                  <a:moveTo>
                    <a:pt x="10450068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0450068" y="347472"/>
                  </a:lnTo>
                  <a:lnTo>
                    <a:pt x="1045006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38200" y="2517139"/>
              <a:ext cx="10490200" cy="360680"/>
            </a:xfrm>
            <a:custGeom>
              <a:avLst/>
              <a:gdLst/>
              <a:ahLst/>
              <a:cxnLst/>
              <a:rect l="l" t="t" r="r" b="b"/>
              <a:pathLst>
                <a:path w="10490200" h="360680">
                  <a:moveTo>
                    <a:pt x="10489692" y="13970"/>
                  </a:moveTo>
                  <a:lnTo>
                    <a:pt x="10476103" y="13970"/>
                  </a:lnTo>
                  <a:lnTo>
                    <a:pt x="10476103" y="0"/>
                  </a:lnTo>
                  <a:lnTo>
                    <a:pt x="0" y="0"/>
                  </a:lnTo>
                  <a:lnTo>
                    <a:pt x="0" y="13970"/>
                  </a:lnTo>
                  <a:lnTo>
                    <a:pt x="10463911" y="13970"/>
                  </a:lnTo>
                  <a:lnTo>
                    <a:pt x="10463911" y="360680"/>
                  </a:lnTo>
                  <a:lnTo>
                    <a:pt x="10489692" y="360680"/>
                  </a:lnTo>
                  <a:lnTo>
                    <a:pt x="10489692" y="139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50391" y="2877311"/>
              <a:ext cx="10450195" cy="347980"/>
            </a:xfrm>
            <a:custGeom>
              <a:avLst/>
              <a:gdLst/>
              <a:ahLst/>
              <a:cxnLst/>
              <a:rect l="l" t="t" r="r" b="b"/>
              <a:pathLst>
                <a:path w="10450195" h="347980">
                  <a:moveTo>
                    <a:pt x="10450068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0450068" y="347472"/>
                  </a:lnTo>
                  <a:lnTo>
                    <a:pt x="1045006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38200" y="2517139"/>
              <a:ext cx="10490200" cy="731520"/>
            </a:xfrm>
            <a:custGeom>
              <a:avLst/>
              <a:gdLst/>
              <a:ahLst/>
              <a:cxnLst/>
              <a:rect l="l" t="t" r="r" b="b"/>
              <a:pathLst>
                <a:path w="10490200" h="731519">
                  <a:moveTo>
                    <a:pt x="10489692" y="359410"/>
                  </a:moveTo>
                  <a:lnTo>
                    <a:pt x="10463911" y="359410"/>
                  </a:lnTo>
                  <a:lnTo>
                    <a:pt x="10463911" y="706120"/>
                  </a:lnTo>
                  <a:lnTo>
                    <a:pt x="13538" y="706120"/>
                  </a:lnTo>
                  <a:lnTo>
                    <a:pt x="13538" y="359410"/>
                  </a:lnTo>
                  <a:lnTo>
                    <a:pt x="13538" y="0"/>
                  </a:lnTo>
                  <a:lnTo>
                    <a:pt x="0" y="0"/>
                  </a:lnTo>
                  <a:lnTo>
                    <a:pt x="0" y="359410"/>
                  </a:lnTo>
                  <a:lnTo>
                    <a:pt x="0" y="706120"/>
                  </a:lnTo>
                  <a:lnTo>
                    <a:pt x="0" y="718820"/>
                  </a:lnTo>
                  <a:lnTo>
                    <a:pt x="13538" y="718820"/>
                  </a:lnTo>
                  <a:lnTo>
                    <a:pt x="13538" y="731520"/>
                  </a:lnTo>
                  <a:lnTo>
                    <a:pt x="10489692" y="731520"/>
                  </a:lnTo>
                  <a:lnTo>
                    <a:pt x="10489692" y="718820"/>
                  </a:lnTo>
                  <a:lnTo>
                    <a:pt x="10489692" y="706120"/>
                  </a:lnTo>
                  <a:lnTo>
                    <a:pt x="10489692" y="3594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850417" y="1056894"/>
            <a:ext cx="10476230" cy="209804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049655" marR="1102995" indent="-676910">
              <a:lnSpc>
                <a:spcPts val="3020"/>
              </a:lnSpc>
              <a:spcBef>
                <a:spcPts val="80"/>
              </a:spcBef>
            </a:pP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Baza</a:t>
            </a:r>
            <a:r>
              <a:rPr dirty="0" sz="2400" spc="-4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z="2400" spc="-6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date</a:t>
            </a:r>
            <a:r>
              <a:rPr dirty="0" sz="2400" spc="-4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relaţională</a:t>
            </a:r>
            <a:r>
              <a:rPr dirty="0" sz="2400" spc="-5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este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formată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dintr-</a:t>
            </a:r>
            <a:r>
              <a:rPr dirty="0" sz="2400" b="1">
                <a:latin typeface="Arial"/>
                <a:cs typeface="Arial"/>
              </a:rPr>
              <a:t>unul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sau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mai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multe </a:t>
            </a:r>
            <a:r>
              <a:rPr dirty="0" sz="2400" b="1">
                <a:latin typeface="Arial"/>
                <a:cs typeface="Arial"/>
              </a:rPr>
              <a:t>tabele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bidimensionale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între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care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s-</a:t>
            </a:r>
            <a:r>
              <a:rPr dirty="0" sz="2400" b="1">
                <a:latin typeface="Arial"/>
                <a:cs typeface="Arial"/>
              </a:rPr>
              <a:t>au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stabilit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legături.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95"/>
              </a:spcBef>
            </a:pPr>
            <a:endParaRPr sz="2400">
              <a:latin typeface="Arial"/>
              <a:cs typeface="Arial"/>
            </a:endParaRPr>
          </a:p>
          <a:p>
            <a:pPr marL="769620" marR="129539" indent="-648335">
              <a:lnSpc>
                <a:spcPct val="105000"/>
              </a:lnSpc>
              <a:spcBef>
                <a:spcPts val="5"/>
              </a:spcBef>
              <a:tabLst>
                <a:tab pos="1148715" algn="l"/>
                <a:tab pos="2206625" algn="l"/>
                <a:tab pos="2970530" algn="l"/>
                <a:tab pos="4310380" algn="l"/>
                <a:tab pos="4988560" algn="l"/>
                <a:tab pos="6044565" algn="l"/>
                <a:tab pos="6539865" algn="l"/>
                <a:tab pos="7247255" algn="l"/>
                <a:tab pos="7614284" algn="l"/>
                <a:tab pos="8814435" algn="l"/>
                <a:tab pos="10182860" algn="l"/>
              </a:tabLst>
            </a:pPr>
            <a:r>
              <a:rPr dirty="0" sz="2000" spc="-10" b="1">
                <a:solidFill>
                  <a:srgbClr val="FF0000"/>
                </a:solidFill>
                <a:latin typeface="Arial"/>
                <a:cs typeface="Arial"/>
              </a:rPr>
              <a:t>Tabelul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2000" spc="-10" b="1">
                <a:latin typeface="Arial"/>
                <a:cs typeface="Arial"/>
              </a:rPr>
              <a:t>conţine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10" b="1">
                <a:latin typeface="Arial"/>
                <a:cs typeface="Arial"/>
              </a:rPr>
              <a:t>toate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10" b="1">
                <a:latin typeface="Arial"/>
                <a:cs typeface="Arial"/>
              </a:rPr>
              <a:t>instanţele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20" b="1">
                <a:latin typeface="Arial"/>
                <a:cs typeface="Arial"/>
              </a:rPr>
              <a:t>unei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10" b="1">
                <a:latin typeface="Arial"/>
                <a:cs typeface="Arial"/>
              </a:rPr>
              <a:t>entităţi.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25" b="1">
                <a:latin typeface="Arial"/>
                <a:cs typeface="Arial"/>
              </a:rPr>
              <a:t>Un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20" b="1">
                <a:latin typeface="Arial"/>
                <a:cs typeface="Arial"/>
              </a:rPr>
              <a:t>rând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25" b="1">
                <a:latin typeface="Arial"/>
                <a:cs typeface="Arial"/>
              </a:rPr>
              <a:t>al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10" b="1">
                <a:latin typeface="Arial"/>
                <a:cs typeface="Arial"/>
              </a:rPr>
              <a:t>tabelului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10" b="1">
                <a:latin typeface="Arial"/>
                <a:cs typeface="Arial"/>
              </a:rPr>
              <a:t>reprezintă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50" b="1">
                <a:latin typeface="Arial"/>
                <a:cs typeface="Arial"/>
              </a:rPr>
              <a:t>o </a:t>
            </a:r>
            <a:r>
              <a:rPr dirty="0" sz="2000" b="1">
                <a:latin typeface="Arial"/>
                <a:cs typeface="Arial"/>
              </a:rPr>
              <a:t>instanţă,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iar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coloană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tabelului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un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atribut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al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instanţei</a:t>
            </a:r>
            <a:r>
              <a:rPr dirty="0" sz="1000" spc="-10" b="1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16939" y="4494733"/>
            <a:ext cx="9143365" cy="1117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icrosoft Sans Serif"/>
                <a:cs typeface="Microsoft Sans Serif"/>
              </a:rPr>
              <a:t>Fiecare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i="1">
                <a:latin typeface="Arial"/>
                <a:cs typeface="Arial"/>
              </a:rPr>
              <a:t>coloană</a:t>
            </a:r>
            <a:r>
              <a:rPr dirty="0" sz="1800" spc="-30" i="1">
                <a:latin typeface="Arial"/>
                <a:cs typeface="Arial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din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tabel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care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corespunde unui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câmp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se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mai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numeşte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şi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b="1">
                <a:latin typeface="Arial"/>
                <a:cs typeface="Arial"/>
              </a:rPr>
              <a:t>atributul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relaţiei,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Microsoft Sans Serif"/>
                <a:cs typeface="Microsoft Sans Serif"/>
              </a:rPr>
              <a:t>fiecare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i="1">
                <a:latin typeface="Arial"/>
                <a:cs typeface="Arial"/>
              </a:rPr>
              <a:t>rând</a:t>
            </a:r>
            <a:r>
              <a:rPr dirty="0" sz="1800" spc="-35" i="1">
                <a:latin typeface="Arial"/>
                <a:cs typeface="Arial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din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tabel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care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conţine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câte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instanţă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entităţii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se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mai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numeşte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şi </a:t>
            </a:r>
            <a:r>
              <a:rPr dirty="0" sz="1800" spc="-10" b="1">
                <a:latin typeface="Arial"/>
                <a:cs typeface="Arial"/>
              </a:rPr>
              <a:t>tuplu</a:t>
            </a:r>
            <a:r>
              <a:rPr dirty="0" sz="1800" spc="-10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135"/>
              </a:lnSpc>
            </a:pPr>
            <a:r>
              <a:rPr dirty="0" sz="1800" spc="-10" i="1">
                <a:latin typeface="Arial"/>
                <a:cs typeface="Arial"/>
              </a:rPr>
              <a:t>Tuplul</a:t>
            </a:r>
            <a:r>
              <a:rPr dirty="0" sz="1800" spc="-55" i="1">
                <a:latin typeface="Arial"/>
                <a:cs typeface="Arial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corespunde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b="1">
                <a:latin typeface="Arial"/>
                <a:cs typeface="Arial"/>
              </a:rPr>
              <a:t>înregistrării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din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fişierul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date.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135"/>
              </a:lnSpc>
            </a:pPr>
            <a:r>
              <a:rPr dirty="0" sz="1800" spc="-10">
                <a:latin typeface="Microsoft Sans Serif"/>
                <a:cs typeface="Microsoft Sans Serif"/>
              </a:rPr>
              <a:t>Într-</a:t>
            </a:r>
            <a:r>
              <a:rPr dirty="0" sz="1800">
                <a:latin typeface="Microsoft Sans Serif"/>
                <a:cs typeface="Microsoft Sans Serif"/>
              </a:rPr>
              <a:t>un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tabel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al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unei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baze de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date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relaţionale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nu</a:t>
            </a:r>
            <a:r>
              <a:rPr dirty="0" sz="1800" spc="-3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pot</a:t>
            </a:r>
            <a:r>
              <a:rPr dirty="0" sz="1800" spc="-4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exista</a:t>
            </a:r>
            <a:r>
              <a:rPr dirty="0" sz="1800" spc="-4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înregistrări</a:t>
            </a:r>
            <a:r>
              <a:rPr dirty="0" sz="18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identice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4492" y="94488"/>
            <a:ext cx="5669280" cy="3990242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007363" y="4305300"/>
            <a:ext cx="9991725" cy="920750"/>
            <a:chOff x="1007363" y="4305300"/>
            <a:chExt cx="9991725" cy="920750"/>
          </a:xfrm>
        </p:grpSpPr>
        <p:sp>
          <p:nvSpPr>
            <p:cNvPr id="4" name="object 4" descr=""/>
            <p:cNvSpPr/>
            <p:nvPr/>
          </p:nvSpPr>
          <p:spPr>
            <a:xfrm>
              <a:off x="1019555" y="4771644"/>
              <a:ext cx="9954895" cy="437515"/>
            </a:xfrm>
            <a:custGeom>
              <a:avLst/>
              <a:gdLst/>
              <a:ahLst/>
              <a:cxnLst/>
              <a:rect l="l" t="t" r="r" b="b"/>
              <a:pathLst>
                <a:path w="9954895" h="437514">
                  <a:moveTo>
                    <a:pt x="9954768" y="0"/>
                  </a:moveTo>
                  <a:lnTo>
                    <a:pt x="0" y="0"/>
                  </a:lnTo>
                  <a:lnTo>
                    <a:pt x="0" y="437387"/>
                  </a:lnTo>
                  <a:lnTo>
                    <a:pt x="9954768" y="437387"/>
                  </a:lnTo>
                  <a:lnTo>
                    <a:pt x="995476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07364" y="4772659"/>
              <a:ext cx="9991725" cy="453390"/>
            </a:xfrm>
            <a:custGeom>
              <a:avLst/>
              <a:gdLst/>
              <a:ahLst/>
              <a:cxnLst/>
              <a:rect l="l" t="t" r="r" b="b"/>
              <a:pathLst>
                <a:path w="9991725" h="453389">
                  <a:moveTo>
                    <a:pt x="9991344" y="0"/>
                  </a:moveTo>
                  <a:lnTo>
                    <a:pt x="9965563" y="0"/>
                  </a:lnTo>
                  <a:lnTo>
                    <a:pt x="9965563" y="436880"/>
                  </a:lnTo>
                  <a:lnTo>
                    <a:pt x="0" y="436880"/>
                  </a:lnTo>
                  <a:lnTo>
                    <a:pt x="0" y="453390"/>
                  </a:lnTo>
                  <a:lnTo>
                    <a:pt x="9978390" y="453390"/>
                  </a:lnTo>
                  <a:lnTo>
                    <a:pt x="9978390" y="436880"/>
                  </a:lnTo>
                  <a:lnTo>
                    <a:pt x="9991344" y="436880"/>
                  </a:lnTo>
                  <a:lnTo>
                    <a:pt x="9991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19555" y="4337303"/>
              <a:ext cx="9954895" cy="436245"/>
            </a:xfrm>
            <a:custGeom>
              <a:avLst/>
              <a:gdLst/>
              <a:ahLst/>
              <a:cxnLst/>
              <a:rect l="l" t="t" r="r" b="b"/>
              <a:pathLst>
                <a:path w="9954895" h="436245">
                  <a:moveTo>
                    <a:pt x="9954768" y="0"/>
                  </a:moveTo>
                  <a:lnTo>
                    <a:pt x="0" y="0"/>
                  </a:lnTo>
                  <a:lnTo>
                    <a:pt x="0" y="435864"/>
                  </a:lnTo>
                  <a:lnTo>
                    <a:pt x="9954768" y="435864"/>
                  </a:lnTo>
                  <a:lnTo>
                    <a:pt x="995476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07364" y="4305299"/>
              <a:ext cx="9991725" cy="920750"/>
            </a:xfrm>
            <a:custGeom>
              <a:avLst/>
              <a:gdLst/>
              <a:ahLst/>
              <a:cxnLst/>
              <a:rect l="l" t="t" r="r" b="b"/>
              <a:pathLst>
                <a:path w="9991725" h="920750">
                  <a:moveTo>
                    <a:pt x="9991344" y="0"/>
                  </a:moveTo>
                  <a:lnTo>
                    <a:pt x="11607" y="0"/>
                  </a:lnTo>
                  <a:lnTo>
                    <a:pt x="11607" y="16510"/>
                  </a:lnTo>
                  <a:lnTo>
                    <a:pt x="0" y="16510"/>
                  </a:lnTo>
                  <a:lnTo>
                    <a:pt x="0" y="31750"/>
                  </a:lnTo>
                  <a:lnTo>
                    <a:pt x="0" y="468630"/>
                  </a:lnTo>
                  <a:lnTo>
                    <a:pt x="0" y="920750"/>
                  </a:lnTo>
                  <a:lnTo>
                    <a:pt x="11607" y="920750"/>
                  </a:lnTo>
                  <a:lnTo>
                    <a:pt x="11607" y="468630"/>
                  </a:lnTo>
                  <a:lnTo>
                    <a:pt x="11607" y="31750"/>
                  </a:lnTo>
                  <a:lnTo>
                    <a:pt x="9965563" y="31750"/>
                  </a:lnTo>
                  <a:lnTo>
                    <a:pt x="9965563" y="468630"/>
                  </a:lnTo>
                  <a:lnTo>
                    <a:pt x="9991344" y="468630"/>
                  </a:lnTo>
                  <a:lnTo>
                    <a:pt x="9991344" y="31750"/>
                  </a:lnTo>
                  <a:lnTo>
                    <a:pt x="9991344" y="16510"/>
                  </a:lnTo>
                  <a:lnTo>
                    <a:pt x="9991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018971" y="4361510"/>
            <a:ext cx="9954260" cy="651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05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Schema</a:t>
            </a:r>
            <a:r>
              <a:rPr dirty="0" sz="2000" spc="30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generală</a:t>
            </a:r>
            <a:r>
              <a:rPr dirty="0" sz="2000" spc="3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</a:t>
            </a:r>
            <a:r>
              <a:rPr dirty="0" sz="2000" spc="30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unei</a:t>
            </a:r>
            <a:r>
              <a:rPr dirty="0" sz="2000" spc="29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baze</a:t>
            </a:r>
            <a:r>
              <a:rPr dirty="0" sz="2000" spc="31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de</a:t>
            </a:r>
            <a:r>
              <a:rPr dirty="0" sz="2000" spc="30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date</a:t>
            </a:r>
            <a:r>
              <a:rPr dirty="0" sz="2000" spc="30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relaţionale</a:t>
            </a:r>
            <a:r>
              <a:rPr dirty="0" sz="2000" spc="31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este</a:t>
            </a:r>
            <a:r>
              <a:rPr dirty="0" sz="2000" spc="30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formată</a:t>
            </a:r>
            <a:r>
              <a:rPr dirty="0" sz="2000" spc="3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din</a:t>
            </a:r>
            <a:r>
              <a:rPr dirty="0" sz="2000" spc="32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ansamblul</a:t>
            </a:r>
            <a:endParaRPr sz="2000">
              <a:latin typeface="Arial"/>
              <a:cs typeface="Arial"/>
            </a:endParaRPr>
          </a:p>
          <a:p>
            <a:pPr marL="1435735">
              <a:lnSpc>
                <a:spcPct val="100000"/>
              </a:lnSpc>
              <a:spcBef>
                <a:spcPts val="120"/>
              </a:spcBef>
            </a:pPr>
            <a:r>
              <a:rPr dirty="0" sz="2000" b="1">
                <a:latin typeface="Arial"/>
                <a:cs typeface="Arial"/>
              </a:rPr>
              <a:t>tabelelor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şi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al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legăturilor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dintre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spc="-20" b="1">
                <a:latin typeface="Arial"/>
                <a:cs typeface="Arial"/>
              </a:rPr>
              <a:t>ele</a:t>
            </a:r>
            <a:r>
              <a:rPr dirty="0" sz="1000" spc="-20" b="1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98711" y="5340015"/>
            <a:ext cx="7046742" cy="136357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86257"/>
            <a:ext cx="8553450" cy="953135"/>
          </a:xfrm>
          <a:prstGeom prst="rect"/>
        </p:spPr>
        <p:txBody>
          <a:bodyPr wrap="square" lIns="0" tIns="67945" rIns="0" bIns="0" rtlCol="0" vert="horz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dirty="0" sz="3200">
                <a:latin typeface="Microsoft Sans Serif"/>
                <a:cs typeface="Microsoft Sans Serif"/>
              </a:rPr>
              <a:t>2.11</a:t>
            </a:r>
            <a:r>
              <a:rPr dirty="0" sz="3200" spc="10">
                <a:latin typeface="Microsoft Sans Serif"/>
                <a:cs typeface="Microsoft Sans Serif"/>
              </a:rPr>
              <a:t> </a:t>
            </a:r>
            <a:r>
              <a:rPr dirty="0" sz="3200" b="1">
                <a:latin typeface="Arial"/>
                <a:cs typeface="Arial"/>
              </a:rPr>
              <a:t>Niveluri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de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reprezentare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</a:t>
            </a:r>
            <a:r>
              <a:rPr dirty="0" sz="3200" spc="-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bazei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de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spc="-20" b="1">
                <a:latin typeface="Arial"/>
                <a:cs typeface="Arial"/>
              </a:rPr>
              <a:t>date </a:t>
            </a:r>
            <a:r>
              <a:rPr dirty="0" sz="3200" spc="-10" b="1">
                <a:latin typeface="Arial"/>
                <a:cs typeface="Arial"/>
              </a:rPr>
              <a:t>relaţionale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240688"/>
            <a:ext cx="10034905" cy="194437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dirty="0" sz="2800" b="1">
                <a:latin typeface="Calibri"/>
                <a:cs typeface="Calibri"/>
              </a:rPr>
              <a:t>nivelul</a:t>
            </a:r>
            <a:r>
              <a:rPr dirty="0" sz="2800" spc="-7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logic</a:t>
            </a:r>
            <a:r>
              <a:rPr dirty="0" sz="2800" spc="-6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-</a:t>
            </a:r>
            <a:r>
              <a:rPr dirty="0" sz="2800" spc="-70" b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descrierea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structurii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câmpuri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către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programator</a:t>
            </a:r>
            <a:endParaRPr sz="2800">
              <a:latin typeface="Calibri"/>
              <a:cs typeface="Calibri"/>
            </a:endParaRPr>
          </a:p>
          <a:p>
            <a:pPr marL="241300" marR="58419" indent="-228600">
              <a:lnSpc>
                <a:spcPts val="3020"/>
              </a:lnSpc>
              <a:spcBef>
                <a:spcPts val="105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dirty="0" sz="2800" b="1">
                <a:latin typeface="Calibri"/>
                <a:cs typeface="Calibri"/>
              </a:rPr>
              <a:t>nivelul</a:t>
            </a:r>
            <a:r>
              <a:rPr dirty="0" sz="2800" spc="-5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fizic</a:t>
            </a:r>
            <a:r>
              <a:rPr dirty="0" sz="2800" spc="-4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-</a:t>
            </a:r>
            <a:r>
              <a:rPr dirty="0" sz="2800" spc="-50" b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metodele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înregistrare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regăsire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datelor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nivelul </a:t>
            </a:r>
            <a:r>
              <a:rPr dirty="0" sz="2800">
                <a:latin typeface="Calibri"/>
                <a:cs typeface="Calibri"/>
              </a:rPr>
              <a:t>suportului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800" spc="-10">
                <a:latin typeface="Calibri"/>
                <a:cs typeface="Calibri"/>
              </a:rPr>
              <a:t>Organizarea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trebuie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să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facă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cel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puţin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patru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niveluri: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3416" y="3174492"/>
            <a:ext cx="8895588" cy="33954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3409" y="609676"/>
            <a:ext cx="334581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TEMA</a:t>
            </a:r>
            <a:r>
              <a:rPr dirty="0" sz="4400" spc="-170"/>
              <a:t> </a:t>
            </a:r>
            <a:r>
              <a:rPr dirty="0" sz="4400"/>
              <a:t>-</a:t>
            </a:r>
            <a:r>
              <a:rPr dirty="0" sz="4400" spc="-75"/>
              <a:t> </a:t>
            </a:r>
            <a:r>
              <a:rPr dirty="0" sz="4400" spc="-10"/>
              <a:t>discutii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59661"/>
            <a:ext cx="10359390" cy="433451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algn="just" marL="12700" marR="5080">
              <a:lnSpc>
                <a:spcPct val="80000"/>
              </a:lnSpc>
              <a:spcBef>
                <a:spcPts val="770"/>
              </a:spcBef>
            </a:pPr>
            <a:r>
              <a:rPr dirty="0" sz="2800">
                <a:latin typeface="Calibri"/>
                <a:cs typeface="Calibri"/>
              </a:rPr>
              <a:t>Să</a:t>
            </a:r>
            <a:r>
              <a:rPr dirty="0" sz="2800" spc="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presupunem</a:t>
            </a:r>
            <a:r>
              <a:rPr dirty="0" sz="2800" spc="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că</a:t>
            </a:r>
            <a:r>
              <a:rPr dirty="0" sz="2800" spc="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baza</a:t>
            </a:r>
            <a:r>
              <a:rPr dirty="0" sz="2800" spc="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date</a:t>
            </a:r>
            <a:r>
              <a:rPr dirty="0" sz="2800" spc="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facultatii</a:t>
            </a:r>
            <a:r>
              <a:rPr dirty="0" sz="2800" spc="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există</a:t>
            </a:r>
            <a:r>
              <a:rPr dirty="0" sz="2800" spc="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</a:t>
            </a:r>
            <a:r>
              <a:rPr dirty="0" sz="2800" spc="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tabel</a:t>
            </a:r>
            <a:r>
              <a:rPr dirty="0" sz="2800" spc="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cu</a:t>
            </a:r>
            <a:r>
              <a:rPr dirty="0" sz="2800" spc="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notele </a:t>
            </a:r>
            <a:r>
              <a:rPr dirty="0" sz="2800">
                <a:latin typeface="Calibri"/>
                <a:cs typeface="Calibri"/>
              </a:rPr>
              <a:t>studentilor,</a:t>
            </a:r>
            <a:r>
              <a:rPr dirty="0" sz="2800" spc="4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4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4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următoarele</a:t>
            </a:r>
            <a:r>
              <a:rPr dirty="0" sz="2800" spc="4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câmpuri:</a:t>
            </a:r>
            <a:r>
              <a:rPr dirty="0" sz="2800" spc="4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codul</a:t>
            </a:r>
            <a:r>
              <a:rPr dirty="0" sz="2800" spc="4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student,</a:t>
            </a:r>
            <a:r>
              <a:rPr dirty="0" sz="2800" spc="4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disciplina,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6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notării,</a:t>
            </a:r>
            <a:r>
              <a:rPr dirty="0" sz="2800" spc="6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nota.</a:t>
            </a:r>
            <a:r>
              <a:rPr dirty="0" sz="2800" spc="6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Pentru</a:t>
            </a:r>
            <a:r>
              <a:rPr dirty="0" sz="2800" spc="6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6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afla</a:t>
            </a:r>
            <a:r>
              <a:rPr dirty="0" sz="2800" spc="6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mediile</a:t>
            </a:r>
            <a:r>
              <a:rPr dirty="0" sz="2800" spc="6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semestriale</a:t>
            </a:r>
            <a:r>
              <a:rPr dirty="0" sz="2800" spc="6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ale</a:t>
            </a:r>
            <a:r>
              <a:rPr dirty="0" sz="2800" spc="6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studentilor </a:t>
            </a:r>
            <a:r>
              <a:rPr dirty="0" sz="2800" spc="-20">
                <a:latin typeface="Calibri"/>
                <a:cs typeface="Calibri"/>
              </a:rPr>
              <a:t>dintr-</a:t>
            </a:r>
            <a:r>
              <a:rPr dirty="0" sz="2800">
                <a:latin typeface="Calibri"/>
                <a:cs typeface="Calibri"/>
              </a:rPr>
              <a:t>un</a:t>
            </a:r>
            <a:r>
              <a:rPr dirty="0" sz="2800" spc="1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</a:t>
            </a:r>
            <a:r>
              <a:rPr dirty="0" sz="2800" spc="1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</a:t>
            </a:r>
            <a:r>
              <a:rPr dirty="0" sz="2800" spc="1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fiecare</a:t>
            </a:r>
            <a:r>
              <a:rPr dirty="0" sz="2800" spc="1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disciplină,</a:t>
            </a:r>
            <a:r>
              <a:rPr dirty="0" sz="2800" spc="1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ce</a:t>
            </a:r>
            <a:r>
              <a:rPr dirty="0" sz="2800" spc="1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soluţie</a:t>
            </a:r>
            <a:r>
              <a:rPr dirty="0" sz="2800" spc="1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1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poate</a:t>
            </a:r>
            <a:r>
              <a:rPr dirty="0" sz="2800" spc="1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alege:</a:t>
            </a:r>
            <a:r>
              <a:rPr dirty="0" sz="2800" spc="1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să</a:t>
            </a:r>
            <a:r>
              <a:rPr dirty="0" sz="2800" spc="1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1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creeze </a:t>
            </a:r>
            <a:r>
              <a:rPr dirty="0" sz="2800">
                <a:latin typeface="Calibri"/>
                <a:cs typeface="Calibri"/>
              </a:rPr>
              <a:t>un</a:t>
            </a:r>
            <a:r>
              <a:rPr dirty="0" sz="2800" spc="5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tabel</a:t>
            </a:r>
            <a:r>
              <a:rPr dirty="0" sz="2800" spc="6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cu</a:t>
            </a:r>
            <a:r>
              <a:rPr dirty="0" sz="2800" spc="6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mediile</a:t>
            </a:r>
            <a:r>
              <a:rPr dirty="0" sz="2800" spc="6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studentilor</a:t>
            </a:r>
            <a:r>
              <a:rPr dirty="0" sz="2800" spc="5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(care</a:t>
            </a:r>
            <a:r>
              <a:rPr dirty="0" sz="2800" spc="6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să</a:t>
            </a:r>
            <a:r>
              <a:rPr dirty="0" sz="2800" spc="6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aibă</a:t>
            </a:r>
            <a:r>
              <a:rPr dirty="0" sz="2800" spc="6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următoarea</a:t>
            </a:r>
            <a:r>
              <a:rPr dirty="0" sz="2800" spc="5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structură: </a:t>
            </a:r>
            <a:r>
              <a:rPr dirty="0" sz="2800">
                <a:latin typeface="Calibri"/>
                <a:cs typeface="Calibri"/>
              </a:rPr>
              <a:t>codul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studentilor,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codul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disciplinei,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media)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sau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să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creeze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vizualizare </a:t>
            </a:r>
            <a:r>
              <a:rPr dirty="0" sz="2800">
                <a:latin typeface="Calibri"/>
                <a:cs typeface="Calibri"/>
              </a:rPr>
              <a:t>cu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aceeaşi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structură?</a:t>
            </a:r>
            <a:endParaRPr sz="2800">
              <a:latin typeface="Calibri"/>
              <a:cs typeface="Calibri"/>
            </a:endParaRPr>
          </a:p>
          <a:p>
            <a:pPr algn="just" marL="12700" marR="5080">
              <a:lnSpc>
                <a:spcPct val="80000"/>
              </a:lnSpc>
              <a:spcBef>
                <a:spcPts val="994"/>
              </a:spcBef>
            </a:pPr>
            <a:r>
              <a:rPr dirty="0" sz="2800">
                <a:latin typeface="Calibri"/>
                <a:cs typeface="Calibri"/>
              </a:rPr>
              <a:t>Pentru</a:t>
            </a:r>
            <a:r>
              <a:rPr dirty="0" sz="2800" spc="229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229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afla</a:t>
            </a:r>
            <a:r>
              <a:rPr dirty="0" sz="2800" spc="229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restantierii</a:t>
            </a:r>
            <a:r>
              <a:rPr dirty="0" sz="2800" spc="2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dintr-</a:t>
            </a:r>
            <a:r>
              <a:rPr dirty="0" sz="2800">
                <a:latin typeface="Calibri"/>
                <a:cs typeface="Calibri"/>
              </a:rPr>
              <a:t>un</a:t>
            </a:r>
            <a:r>
              <a:rPr dirty="0" sz="2800" spc="2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</a:t>
            </a:r>
            <a:r>
              <a:rPr dirty="0" sz="2800" spc="2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</a:t>
            </a:r>
            <a:r>
              <a:rPr dirty="0" sz="2800" spc="229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fiecare</a:t>
            </a:r>
            <a:r>
              <a:rPr dirty="0" sz="2800" spc="229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disciplină,</a:t>
            </a:r>
            <a:r>
              <a:rPr dirty="0" sz="2800" spc="2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ce</a:t>
            </a:r>
            <a:r>
              <a:rPr dirty="0" sz="2800" spc="2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soluţie</a:t>
            </a:r>
            <a:r>
              <a:rPr dirty="0" sz="2800" spc="229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se </a:t>
            </a:r>
            <a:r>
              <a:rPr dirty="0" sz="2800">
                <a:latin typeface="Calibri"/>
                <a:cs typeface="Calibri"/>
              </a:rPr>
              <a:t>poate</a:t>
            </a:r>
            <a:r>
              <a:rPr dirty="0" sz="2800" spc="204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alege:</a:t>
            </a:r>
            <a:r>
              <a:rPr dirty="0" sz="2800" spc="204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să</a:t>
            </a:r>
            <a:r>
              <a:rPr dirty="0" sz="2800" spc="21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204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creeze</a:t>
            </a:r>
            <a:r>
              <a:rPr dirty="0" sz="2800" spc="20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un</a:t>
            </a:r>
            <a:r>
              <a:rPr dirty="0" sz="2800" spc="204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tabel</a:t>
            </a:r>
            <a:r>
              <a:rPr dirty="0" sz="2800" spc="204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cu</a:t>
            </a:r>
            <a:r>
              <a:rPr dirty="0" sz="2800" spc="204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restantierii</a:t>
            </a:r>
            <a:r>
              <a:rPr dirty="0" sz="2800" spc="204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(care</a:t>
            </a:r>
            <a:r>
              <a:rPr dirty="0" sz="2800" spc="20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să</a:t>
            </a:r>
            <a:r>
              <a:rPr dirty="0" sz="2800" spc="210">
                <a:latin typeface="Calibri"/>
                <a:cs typeface="Calibri"/>
              </a:rPr>
              <a:t>  </a:t>
            </a:r>
            <a:r>
              <a:rPr dirty="0" sz="2800" spc="-20">
                <a:latin typeface="Calibri"/>
                <a:cs typeface="Calibri"/>
              </a:rPr>
              <a:t>aibă </a:t>
            </a:r>
            <a:r>
              <a:rPr dirty="0" sz="2800">
                <a:latin typeface="Calibri"/>
                <a:cs typeface="Calibri"/>
              </a:rPr>
              <a:t>următoarea</a:t>
            </a:r>
            <a:r>
              <a:rPr dirty="0" sz="2800" spc="3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structură:</a:t>
            </a:r>
            <a:r>
              <a:rPr dirty="0" sz="2800" spc="3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codul</a:t>
            </a:r>
            <a:r>
              <a:rPr dirty="0" sz="2800" spc="4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studentilor,</a:t>
            </a:r>
            <a:r>
              <a:rPr dirty="0" sz="2800" spc="409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codul</a:t>
            </a:r>
            <a:r>
              <a:rPr dirty="0" sz="2800" spc="4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disciplinei,</a:t>
            </a:r>
            <a:r>
              <a:rPr dirty="0" sz="2800" spc="4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media</a:t>
            </a:r>
            <a:r>
              <a:rPr dirty="0" sz="2800" spc="4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–</a:t>
            </a:r>
            <a:r>
              <a:rPr dirty="0" sz="2800" spc="40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şi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să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conţină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numai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studentii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au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media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mai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mică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decât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5)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sau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să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creeze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vizualizare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cu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aceeaşi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structură?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9486"/>
            <a:ext cx="85725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Arial"/>
                <a:cs typeface="Arial"/>
              </a:rPr>
              <a:t>2.12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Nivelul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logic</a:t>
            </a:r>
            <a:r>
              <a:rPr dirty="0" sz="3200" spc="-5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al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bazei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de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date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relaţionale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10259" y="822477"/>
            <a:ext cx="9043670" cy="258318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>
                <a:latin typeface="Calibri"/>
                <a:cs typeface="Calibri"/>
              </a:rPr>
              <a:t>Modelul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relaţional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este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caracterizat</a:t>
            </a:r>
            <a:r>
              <a:rPr dirty="0" sz="2800" spc="-13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de: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Calibri"/>
              <a:buChar char="-"/>
              <a:tabLst>
                <a:tab pos="241300" algn="l"/>
              </a:tabLst>
            </a:pPr>
            <a:r>
              <a:rPr dirty="0" sz="2800" spc="-10" b="1">
                <a:latin typeface="Calibri"/>
                <a:cs typeface="Calibri"/>
              </a:rPr>
              <a:t>Structuri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Calibri"/>
              <a:buChar char="-"/>
              <a:tabLst>
                <a:tab pos="241300" algn="l"/>
              </a:tabLst>
            </a:pPr>
            <a:r>
              <a:rPr dirty="0" sz="2800" spc="-10" b="1">
                <a:latin typeface="Calibri"/>
                <a:cs typeface="Calibri"/>
              </a:rPr>
              <a:t>Operaţii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Calibri"/>
              <a:buChar char="-"/>
              <a:tabLst>
                <a:tab pos="241300" algn="l"/>
              </a:tabLst>
            </a:pPr>
            <a:r>
              <a:rPr dirty="0" sz="2800" spc="-10" b="1">
                <a:latin typeface="Calibri"/>
                <a:cs typeface="Calibri"/>
              </a:rPr>
              <a:t>Reguli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800">
                <a:latin typeface="Calibri"/>
                <a:cs typeface="Calibri"/>
              </a:rPr>
              <a:t>La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nivelul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logic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bazei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este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definit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modelul</a:t>
            </a:r>
            <a:r>
              <a:rPr dirty="0" sz="2800" spc="-5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relaţional</a:t>
            </a:r>
            <a:r>
              <a:rPr dirty="0" sz="2800" spc="-1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4237" y="3656076"/>
            <a:ext cx="7428901" cy="282646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-23113"/>
            <a:ext cx="2441575" cy="4679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>
                <a:latin typeface="Microsoft Sans Serif"/>
                <a:cs typeface="Microsoft Sans Serif"/>
              </a:rPr>
              <a:t>2.12.1</a:t>
            </a:r>
            <a:r>
              <a:rPr dirty="0" sz="2900" spc="-5">
                <a:latin typeface="Microsoft Sans Serif"/>
                <a:cs typeface="Microsoft Sans Serif"/>
              </a:rPr>
              <a:t> </a:t>
            </a:r>
            <a:r>
              <a:rPr dirty="0" sz="2900" spc="-10" b="1" i="1">
                <a:latin typeface="Arial"/>
                <a:cs typeface="Arial"/>
              </a:rPr>
              <a:t>Tabelul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41019" y="496085"/>
            <a:ext cx="10064750" cy="194437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 spc="-10" b="1">
                <a:latin typeface="Calibri"/>
                <a:cs typeface="Calibri"/>
              </a:rPr>
              <a:t>Structura</a:t>
            </a:r>
            <a:r>
              <a:rPr dirty="0" sz="2800" spc="-10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tabelului</a:t>
            </a:r>
            <a:r>
              <a:rPr dirty="0" sz="2800" spc="-90" b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este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definită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prin: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Calibri"/>
              <a:buChar char="-"/>
              <a:tabLst>
                <a:tab pos="241300" algn="l"/>
              </a:tabLst>
            </a:pPr>
            <a:r>
              <a:rPr dirty="0" sz="2800" b="1">
                <a:latin typeface="Calibri"/>
                <a:cs typeface="Calibri"/>
              </a:rPr>
              <a:t>numele</a:t>
            </a:r>
            <a:r>
              <a:rPr dirty="0" sz="2800" spc="-7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câmpurilor</a:t>
            </a:r>
            <a:r>
              <a:rPr dirty="0" sz="2800" spc="-60" b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corespund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numelor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atribute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entităţii</a:t>
            </a:r>
            <a:endParaRPr sz="2800">
              <a:latin typeface="Calibri"/>
              <a:cs typeface="Calibri"/>
            </a:endParaRPr>
          </a:p>
          <a:p>
            <a:pPr marL="241300" marR="191770" indent="-228600">
              <a:lnSpc>
                <a:spcPts val="3020"/>
              </a:lnSpc>
              <a:spcBef>
                <a:spcPts val="1045"/>
              </a:spcBef>
              <a:buFont typeface="Calibri"/>
              <a:buChar char="-"/>
              <a:tabLst>
                <a:tab pos="241300" algn="l"/>
              </a:tabLst>
            </a:pPr>
            <a:r>
              <a:rPr dirty="0" sz="2800" b="1">
                <a:latin typeface="Calibri"/>
                <a:cs typeface="Calibri"/>
              </a:rPr>
              <a:t>tipul</a:t>
            </a:r>
            <a:r>
              <a:rPr dirty="0" sz="2800" spc="-9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câmpurilor</a:t>
            </a:r>
            <a:r>
              <a:rPr dirty="0" sz="2800" spc="-90" b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corespunde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tipului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domeniului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definiţie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al </a:t>
            </a:r>
            <a:r>
              <a:rPr dirty="0" sz="2800" spc="-10">
                <a:latin typeface="Calibri"/>
                <a:cs typeface="Calibri"/>
              </a:rPr>
              <a:t>atributului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003" y="2337816"/>
            <a:ext cx="10011156" cy="2115312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62583" y="5420359"/>
            <a:ext cx="10187940" cy="1188720"/>
            <a:chOff x="862583" y="5420359"/>
            <a:chExt cx="10187940" cy="1188720"/>
          </a:xfrm>
        </p:grpSpPr>
        <p:sp>
          <p:nvSpPr>
            <p:cNvPr id="6" name="object 6" descr=""/>
            <p:cNvSpPr/>
            <p:nvPr/>
          </p:nvSpPr>
          <p:spPr>
            <a:xfrm>
              <a:off x="874775" y="5434583"/>
              <a:ext cx="10149840" cy="393700"/>
            </a:xfrm>
            <a:custGeom>
              <a:avLst/>
              <a:gdLst/>
              <a:ahLst/>
              <a:cxnLst/>
              <a:rect l="l" t="t" r="r" b="b"/>
              <a:pathLst>
                <a:path w="10149840" h="393700">
                  <a:moveTo>
                    <a:pt x="10149840" y="0"/>
                  </a:moveTo>
                  <a:lnTo>
                    <a:pt x="0" y="0"/>
                  </a:lnTo>
                  <a:lnTo>
                    <a:pt x="0" y="393192"/>
                  </a:lnTo>
                  <a:lnTo>
                    <a:pt x="10149840" y="393192"/>
                  </a:lnTo>
                  <a:lnTo>
                    <a:pt x="101498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62584" y="5420359"/>
              <a:ext cx="10187940" cy="407670"/>
            </a:xfrm>
            <a:custGeom>
              <a:avLst/>
              <a:gdLst/>
              <a:ahLst/>
              <a:cxnLst/>
              <a:rect l="l" t="t" r="r" b="b"/>
              <a:pathLst>
                <a:path w="10187940" h="407670">
                  <a:moveTo>
                    <a:pt x="10187940" y="15240"/>
                  </a:moveTo>
                  <a:lnTo>
                    <a:pt x="10174732" y="15240"/>
                  </a:lnTo>
                  <a:lnTo>
                    <a:pt x="10174732" y="0"/>
                  </a:lnTo>
                  <a:lnTo>
                    <a:pt x="0" y="0"/>
                  </a:lnTo>
                  <a:lnTo>
                    <a:pt x="0" y="15240"/>
                  </a:lnTo>
                  <a:lnTo>
                    <a:pt x="10161651" y="15240"/>
                  </a:lnTo>
                  <a:lnTo>
                    <a:pt x="10161651" y="407670"/>
                  </a:lnTo>
                  <a:lnTo>
                    <a:pt x="10187940" y="407670"/>
                  </a:lnTo>
                  <a:lnTo>
                    <a:pt x="1018794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74775" y="5827775"/>
              <a:ext cx="10149840" cy="361315"/>
            </a:xfrm>
            <a:custGeom>
              <a:avLst/>
              <a:gdLst/>
              <a:ahLst/>
              <a:cxnLst/>
              <a:rect l="l" t="t" r="r" b="b"/>
              <a:pathLst>
                <a:path w="10149840" h="361314">
                  <a:moveTo>
                    <a:pt x="10149840" y="0"/>
                  </a:moveTo>
                  <a:lnTo>
                    <a:pt x="0" y="0"/>
                  </a:lnTo>
                  <a:lnTo>
                    <a:pt x="0" y="361188"/>
                  </a:lnTo>
                  <a:lnTo>
                    <a:pt x="10149840" y="361188"/>
                  </a:lnTo>
                  <a:lnTo>
                    <a:pt x="101498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1024615" y="5827775"/>
              <a:ext cx="26034" cy="361315"/>
            </a:xfrm>
            <a:custGeom>
              <a:avLst/>
              <a:gdLst/>
              <a:ahLst/>
              <a:cxnLst/>
              <a:rect l="l" t="t" r="r" b="b"/>
              <a:pathLst>
                <a:path w="26034" h="361314">
                  <a:moveTo>
                    <a:pt x="25907" y="0"/>
                  </a:moveTo>
                  <a:lnTo>
                    <a:pt x="0" y="0"/>
                  </a:lnTo>
                  <a:lnTo>
                    <a:pt x="0" y="361188"/>
                  </a:lnTo>
                  <a:lnTo>
                    <a:pt x="25907" y="361188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74775" y="6188963"/>
              <a:ext cx="10149840" cy="391795"/>
            </a:xfrm>
            <a:custGeom>
              <a:avLst/>
              <a:gdLst/>
              <a:ahLst/>
              <a:cxnLst/>
              <a:rect l="l" t="t" r="r" b="b"/>
              <a:pathLst>
                <a:path w="10149840" h="391795">
                  <a:moveTo>
                    <a:pt x="10149840" y="0"/>
                  </a:moveTo>
                  <a:lnTo>
                    <a:pt x="0" y="0"/>
                  </a:lnTo>
                  <a:lnTo>
                    <a:pt x="0" y="391668"/>
                  </a:lnTo>
                  <a:lnTo>
                    <a:pt x="10149840" y="391668"/>
                  </a:lnTo>
                  <a:lnTo>
                    <a:pt x="101498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62584" y="5420359"/>
              <a:ext cx="10187940" cy="1188720"/>
            </a:xfrm>
            <a:custGeom>
              <a:avLst/>
              <a:gdLst/>
              <a:ahLst/>
              <a:cxnLst/>
              <a:rect l="l" t="t" r="r" b="b"/>
              <a:pathLst>
                <a:path w="10187940" h="1188720">
                  <a:moveTo>
                    <a:pt x="10187940" y="768350"/>
                  </a:moveTo>
                  <a:lnTo>
                    <a:pt x="10161651" y="768350"/>
                  </a:lnTo>
                  <a:lnTo>
                    <a:pt x="10161651" y="1160780"/>
                  </a:lnTo>
                  <a:lnTo>
                    <a:pt x="11836" y="1160780"/>
                  </a:lnTo>
                  <a:lnTo>
                    <a:pt x="11836" y="768350"/>
                  </a:lnTo>
                  <a:lnTo>
                    <a:pt x="11836" y="0"/>
                  </a:lnTo>
                  <a:lnTo>
                    <a:pt x="0" y="0"/>
                  </a:lnTo>
                  <a:lnTo>
                    <a:pt x="0" y="768350"/>
                  </a:lnTo>
                  <a:lnTo>
                    <a:pt x="0" y="1160780"/>
                  </a:lnTo>
                  <a:lnTo>
                    <a:pt x="0" y="1174750"/>
                  </a:lnTo>
                  <a:lnTo>
                    <a:pt x="11836" y="1174750"/>
                  </a:lnTo>
                  <a:lnTo>
                    <a:pt x="11836" y="1188720"/>
                  </a:lnTo>
                  <a:lnTo>
                    <a:pt x="10187940" y="1188720"/>
                  </a:lnTo>
                  <a:lnTo>
                    <a:pt x="10187940" y="1174750"/>
                  </a:lnTo>
                  <a:lnTo>
                    <a:pt x="10187940" y="1160780"/>
                  </a:lnTo>
                  <a:lnTo>
                    <a:pt x="10187940" y="768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874420" y="4544644"/>
            <a:ext cx="10149840" cy="2021839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78740" marR="458470">
              <a:lnSpc>
                <a:spcPts val="3030"/>
              </a:lnSpc>
              <a:spcBef>
                <a:spcPts val="475"/>
              </a:spcBef>
            </a:pPr>
            <a:r>
              <a:rPr dirty="0" sz="2800" spc="-10" b="1">
                <a:latin typeface="Calibri"/>
                <a:cs typeface="Calibri"/>
              </a:rPr>
              <a:t>Constanta</a:t>
            </a:r>
            <a:r>
              <a:rPr dirty="0" sz="2800" spc="-6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NULL</a:t>
            </a:r>
            <a:r>
              <a:rPr dirty="0" sz="2800" spc="-50" b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foloseşte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pentru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indica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lipsa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unei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într-</a:t>
            </a:r>
            <a:r>
              <a:rPr dirty="0" sz="2800" spc="-25">
                <a:latin typeface="Calibri"/>
                <a:cs typeface="Calibri"/>
              </a:rPr>
              <a:t>un </a:t>
            </a:r>
            <a:r>
              <a:rPr dirty="0" sz="2800" spc="-20">
                <a:latin typeface="Calibri"/>
                <a:cs typeface="Calibri"/>
              </a:rPr>
              <a:t>câmp</a:t>
            </a:r>
            <a:endParaRPr sz="2800">
              <a:latin typeface="Calibri"/>
              <a:cs typeface="Calibri"/>
            </a:endParaRPr>
          </a:p>
          <a:p>
            <a:pPr algn="ctr" marL="328295" marR="320675" indent="-635">
              <a:lnSpc>
                <a:spcPct val="105000"/>
              </a:lnSpc>
              <a:spcBef>
                <a:spcPts val="204"/>
              </a:spcBef>
            </a:pP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Cheia</a:t>
            </a:r>
            <a:r>
              <a:rPr dirty="0" sz="2400" spc="-4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z="2400" spc="-3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identificare</a:t>
            </a:r>
            <a:r>
              <a:rPr dirty="0" sz="2400" spc="-6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este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formată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din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numărul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minim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de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câmpuri </a:t>
            </a:r>
            <a:r>
              <a:rPr dirty="0" sz="2400" b="1">
                <a:latin typeface="Arial"/>
                <a:cs typeface="Arial"/>
              </a:rPr>
              <a:t>alese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astfel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încât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ansamblul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lor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de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valori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să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fie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unic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în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cadrul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unui </a:t>
            </a:r>
            <a:r>
              <a:rPr dirty="0" sz="2400" b="1">
                <a:latin typeface="Arial"/>
                <a:cs typeface="Arial"/>
              </a:rPr>
              <a:t>tabel,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pentru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permite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identificarea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înregistrărilor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din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tabel</a:t>
            </a:r>
            <a:r>
              <a:rPr dirty="0" sz="1000" spc="-10" b="1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579" y="195453"/>
            <a:ext cx="672528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Calibri"/>
                <a:cs typeface="Calibri"/>
              </a:rPr>
              <a:t>Operaţiile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specifice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prelucrărilor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tabelare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sunt: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49579" y="663321"/>
            <a:ext cx="9036685" cy="5133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7685" indent="-514984">
              <a:lnSpc>
                <a:spcPts val="3329"/>
              </a:lnSpc>
              <a:spcBef>
                <a:spcPts val="95"/>
              </a:spcBef>
              <a:buAutoNum type="arabicPeriod"/>
              <a:tabLst>
                <a:tab pos="527685" algn="l"/>
              </a:tabLst>
            </a:pPr>
            <a:r>
              <a:rPr dirty="0" sz="2800">
                <a:latin typeface="Calibri"/>
                <a:cs typeface="Calibri"/>
              </a:rPr>
              <a:t>Operaţii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actualizare</a:t>
            </a:r>
            <a:endParaRPr sz="2800">
              <a:latin typeface="Calibri"/>
              <a:cs typeface="Calibri"/>
            </a:endParaRPr>
          </a:p>
          <a:p>
            <a:pPr lvl="1" marL="984885" indent="-514984">
              <a:lnSpc>
                <a:spcPts val="2815"/>
              </a:lnSpc>
              <a:buAutoNum type="alphaLcParenR"/>
              <a:tabLst>
                <a:tab pos="984885" algn="l"/>
              </a:tabLst>
            </a:pPr>
            <a:r>
              <a:rPr dirty="0" sz="2400" b="1">
                <a:latin typeface="Calibri"/>
                <a:cs typeface="Calibri"/>
              </a:rPr>
              <a:t>adăugarea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noi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înregistrări</a:t>
            </a:r>
            <a:endParaRPr sz="2400">
              <a:latin typeface="Calibri"/>
              <a:cs typeface="Calibri"/>
            </a:endParaRPr>
          </a:p>
          <a:p>
            <a:pPr lvl="1" marL="984885" indent="-514984">
              <a:lnSpc>
                <a:spcPts val="2805"/>
              </a:lnSpc>
              <a:buAutoNum type="alphaLcParenR"/>
              <a:tabLst>
                <a:tab pos="984885" algn="l"/>
              </a:tabLst>
            </a:pPr>
            <a:r>
              <a:rPr dirty="0" sz="2400" spc="-20" b="1">
                <a:latin typeface="Calibri"/>
                <a:cs typeface="Calibri"/>
              </a:rPr>
              <a:t>ştergerea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unor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înregistrări</a:t>
            </a:r>
            <a:endParaRPr sz="2400">
              <a:latin typeface="Calibri"/>
              <a:cs typeface="Calibri"/>
            </a:endParaRPr>
          </a:p>
          <a:p>
            <a:pPr lvl="1" marL="984885" indent="-514984">
              <a:lnSpc>
                <a:spcPts val="2840"/>
              </a:lnSpc>
              <a:buAutoNum type="alphaLcParenR"/>
              <a:tabLst>
                <a:tab pos="984885" algn="l"/>
              </a:tabLst>
            </a:pPr>
            <a:r>
              <a:rPr dirty="0" sz="2400" b="1">
                <a:latin typeface="Calibri"/>
                <a:cs typeface="Calibri"/>
              </a:rPr>
              <a:t>modificarea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valorii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unor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câmpuri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tabel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595"/>
              </a:lnSpc>
              <a:spcBef>
                <a:spcPts val="2735"/>
              </a:spcBef>
            </a:pPr>
            <a:r>
              <a:rPr dirty="0" sz="2400">
                <a:latin typeface="Calibri"/>
                <a:cs typeface="Calibri"/>
              </a:rPr>
              <a:t>În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procesul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prelucrare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datelor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tabel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să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apară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anomalii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550"/>
              </a:lnSpc>
            </a:pPr>
            <a:r>
              <a:rPr dirty="0" sz="2400" spc="-10" b="1">
                <a:latin typeface="Calibri"/>
                <a:cs typeface="Calibri"/>
              </a:rPr>
              <a:t>actualizare</a:t>
            </a:r>
            <a:r>
              <a:rPr dirty="0" sz="2400" spc="-1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lvl="2" marL="697865" indent="-227965">
              <a:lnSpc>
                <a:spcPts val="2800"/>
              </a:lnSpc>
              <a:buFont typeface="Calibri"/>
              <a:buChar char="-"/>
              <a:tabLst>
                <a:tab pos="697865" algn="l"/>
              </a:tabLst>
            </a:pPr>
            <a:r>
              <a:rPr dirty="0" sz="2400" b="1">
                <a:latin typeface="Calibri"/>
                <a:cs typeface="Calibri"/>
              </a:rPr>
              <a:t>Anomalia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de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adăugare</a:t>
            </a:r>
            <a:endParaRPr sz="2400">
              <a:latin typeface="Calibri"/>
              <a:cs typeface="Calibri"/>
            </a:endParaRPr>
          </a:p>
          <a:p>
            <a:pPr lvl="2" marL="697865" indent="-227965">
              <a:lnSpc>
                <a:spcPts val="2810"/>
              </a:lnSpc>
              <a:buFont typeface="Calibri"/>
              <a:buChar char="-"/>
              <a:tabLst>
                <a:tab pos="697865" algn="l"/>
              </a:tabLst>
            </a:pPr>
            <a:r>
              <a:rPr dirty="0" sz="2400" b="1">
                <a:latin typeface="Calibri"/>
                <a:cs typeface="Calibri"/>
              </a:rPr>
              <a:t>Anomalia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de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ştergere</a:t>
            </a:r>
            <a:endParaRPr sz="2400">
              <a:latin typeface="Calibri"/>
              <a:cs typeface="Calibri"/>
            </a:endParaRPr>
          </a:p>
          <a:p>
            <a:pPr lvl="2" marL="697865" indent="-227965">
              <a:lnSpc>
                <a:spcPts val="2845"/>
              </a:lnSpc>
              <a:buFont typeface="Calibri"/>
              <a:buChar char="-"/>
              <a:tabLst>
                <a:tab pos="697865" algn="l"/>
              </a:tabLst>
            </a:pPr>
            <a:r>
              <a:rPr dirty="0" sz="2400" b="1">
                <a:latin typeface="Calibri"/>
                <a:cs typeface="Calibri"/>
              </a:rPr>
              <a:t>Anomalia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de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modificare</a:t>
            </a:r>
            <a:endParaRPr sz="2400">
              <a:latin typeface="Calibri"/>
              <a:cs typeface="Calibri"/>
            </a:endParaRPr>
          </a:p>
          <a:p>
            <a:pPr marL="527685" indent="-514984">
              <a:lnSpc>
                <a:spcPts val="3329"/>
              </a:lnSpc>
              <a:spcBef>
                <a:spcPts val="309"/>
              </a:spcBef>
              <a:buAutoNum type="arabicPeriod" startAt="2"/>
              <a:tabLst>
                <a:tab pos="527685" algn="l"/>
              </a:tabLst>
            </a:pPr>
            <a:r>
              <a:rPr dirty="0" sz="2800">
                <a:latin typeface="Calibri"/>
                <a:cs typeface="Calibri"/>
              </a:rPr>
              <a:t>Operaţii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consultare</a:t>
            </a:r>
            <a:r>
              <a:rPr dirty="0" sz="2800" spc="-65" b="1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</a:t>
            </a:r>
            <a:r>
              <a:rPr dirty="0" sz="2800" spc="-10" b="1">
                <a:latin typeface="Calibri"/>
                <a:cs typeface="Calibri"/>
              </a:rPr>
              <a:t>interogare</a:t>
            </a:r>
            <a:r>
              <a:rPr dirty="0" sz="2800" spc="-1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lvl="1" marL="984885" indent="-514984">
              <a:lnSpc>
                <a:spcPts val="2810"/>
              </a:lnSpc>
              <a:buAutoNum type="alphaLcParenR"/>
              <a:tabLst>
                <a:tab pos="984885" algn="l"/>
              </a:tabLst>
            </a:pPr>
            <a:r>
              <a:rPr dirty="0" sz="2400">
                <a:latin typeface="Calibri"/>
                <a:cs typeface="Calibri"/>
              </a:rPr>
              <a:t>operaţii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calcul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statistic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cu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valorile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câmpurile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unui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tabel</a:t>
            </a:r>
            <a:endParaRPr sz="2400">
              <a:latin typeface="Calibri"/>
              <a:cs typeface="Calibri"/>
            </a:endParaRPr>
          </a:p>
          <a:p>
            <a:pPr lvl="1" marL="984885" indent="-514984">
              <a:lnSpc>
                <a:spcPts val="2805"/>
              </a:lnSpc>
              <a:buAutoNum type="alphaLcParenR"/>
              <a:tabLst>
                <a:tab pos="984885" algn="l"/>
              </a:tabLst>
            </a:pPr>
            <a:r>
              <a:rPr dirty="0" sz="2400">
                <a:latin typeface="Calibri"/>
                <a:cs typeface="Calibri"/>
              </a:rPr>
              <a:t>operaţii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căutare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anumitor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înregistrări</a:t>
            </a:r>
            <a:endParaRPr sz="2400">
              <a:latin typeface="Calibri"/>
              <a:cs typeface="Calibri"/>
            </a:endParaRPr>
          </a:p>
          <a:p>
            <a:pPr lvl="1" marL="984885" indent="-514984">
              <a:lnSpc>
                <a:spcPts val="2845"/>
              </a:lnSpc>
              <a:buAutoNum type="alphaLcParenR"/>
              <a:tabLst>
                <a:tab pos="984885" algn="l"/>
              </a:tabLst>
            </a:pPr>
            <a:r>
              <a:rPr dirty="0" sz="2400">
                <a:latin typeface="Calibri"/>
                <a:cs typeface="Calibri"/>
              </a:rPr>
              <a:t>operaţii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sortare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900">
                <a:latin typeface="Microsoft Sans Serif"/>
                <a:cs typeface="Microsoft Sans Serif"/>
              </a:rPr>
              <a:t>2.12.2</a:t>
            </a:r>
            <a:r>
              <a:rPr dirty="0" sz="2900" spc="-5">
                <a:latin typeface="Microsoft Sans Serif"/>
                <a:cs typeface="Microsoft Sans Serif"/>
              </a:rPr>
              <a:t> </a:t>
            </a:r>
            <a:r>
              <a:rPr dirty="0" sz="2900" spc="-10" b="1" i="1">
                <a:latin typeface="Arial"/>
                <a:cs typeface="Arial"/>
              </a:rPr>
              <a:t>Relaţia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3366" y="816991"/>
            <a:ext cx="9999980" cy="4180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19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Pentru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putea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stabili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legături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între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tabele,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fiecare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tabel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definesc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190"/>
              </a:lnSpc>
            </a:pPr>
            <a:r>
              <a:rPr dirty="0" sz="2800" b="1">
                <a:latin typeface="Calibri"/>
                <a:cs typeface="Calibri"/>
              </a:rPr>
              <a:t>chei</a:t>
            </a:r>
            <a:r>
              <a:rPr dirty="0" sz="2800" spc="-3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de</a:t>
            </a:r>
            <a:r>
              <a:rPr dirty="0" sz="2800" spc="-3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identificare.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Calibri"/>
              <a:buChar char="-"/>
              <a:tabLst>
                <a:tab pos="241300" algn="l"/>
              </a:tabLst>
            </a:pPr>
            <a:r>
              <a:rPr dirty="0" sz="2800" b="1">
                <a:latin typeface="Calibri"/>
                <a:cs typeface="Calibri"/>
              </a:rPr>
              <a:t>Cheia</a:t>
            </a:r>
            <a:r>
              <a:rPr dirty="0" sz="2800" spc="-6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primară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Calibri"/>
              <a:buChar char="-"/>
              <a:tabLst>
                <a:tab pos="241300" algn="l"/>
              </a:tabLst>
            </a:pPr>
            <a:r>
              <a:rPr dirty="0" sz="2800" b="1">
                <a:latin typeface="Calibri"/>
                <a:cs typeface="Calibri"/>
              </a:rPr>
              <a:t>Cheia</a:t>
            </a:r>
            <a:r>
              <a:rPr dirty="0" sz="2800" spc="-4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secundară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75"/>
              </a:spcBef>
              <a:buFont typeface="Calibri"/>
              <a:buChar char="-"/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latin typeface="Calibri"/>
                <a:cs typeface="Calibri"/>
              </a:rPr>
              <a:t>Relaţiile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vor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stabili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între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tabele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sunt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unidirecţionale: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Calibri"/>
              <a:buChar char="-"/>
              <a:tabLst>
                <a:tab pos="241300" algn="l"/>
              </a:tabLst>
            </a:pPr>
            <a:r>
              <a:rPr dirty="0" sz="2800" b="1">
                <a:latin typeface="Calibri"/>
                <a:cs typeface="Calibri"/>
              </a:rPr>
              <a:t>relaţie</a:t>
            </a:r>
            <a:r>
              <a:rPr dirty="0" sz="2800" spc="-3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de</a:t>
            </a:r>
            <a:r>
              <a:rPr dirty="0" sz="2800" spc="-6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subordonare</a:t>
            </a:r>
            <a:endParaRPr sz="28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245"/>
              </a:spcBef>
              <a:buAutoNum type="arabicPeriod"/>
              <a:tabLst>
                <a:tab pos="927100" algn="l"/>
              </a:tabLst>
            </a:pPr>
            <a:r>
              <a:rPr dirty="0" sz="2400" b="1">
                <a:latin typeface="Calibri"/>
                <a:cs typeface="Calibri"/>
              </a:rPr>
              <a:t>tabelul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conducător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sau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principal</a:t>
            </a:r>
            <a:endParaRPr sz="24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927100" algn="l"/>
              </a:tabLst>
            </a:pPr>
            <a:r>
              <a:rPr dirty="0" sz="2400" b="1">
                <a:latin typeface="Calibri"/>
                <a:cs typeface="Calibri"/>
              </a:rPr>
              <a:t>tabelul</a:t>
            </a:r>
            <a:r>
              <a:rPr dirty="0" sz="2400" spc="-10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condus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644"/>
            <a:ext cx="9187815" cy="1068070"/>
          </a:xfrm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  <a:tabLst>
                <a:tab pos="7400290" algn="l"/>
              </a:tabLst>
            </a:pPr>
            <a:r>
              <a:rPr dirty="0" b="1" i="1">
                <a:latin typeface="Calibri"/>
                <a:cs typeface="Calibri"/>
              </a:rPr>
              <a:t>Cap.</a:t>
            </a:r>
            <a:r>
              <a:rPr dirty="0" spc="-65" b="1" i="1">
                <a:latin typeface="Calibri"/>
                <a:cs typeface="Calibri"/>
              </a:rPr>
              <a:t> </a:t>
            </a:r>
            <a:r>
              <a:rPr dirty="0" b="1" i="1">
                <a:latin typeface="Calibri"/>
                <a:cs typeface="Calibri"/>
              </a:rPr>
              <a:t>II</a:t>
            </a:r>
            <a:r>
              <a:rPr dirty="0" spc="-50" b="1" i="1">
                <a:latin typeface="Calibri"/>
                <a:cs typeface="Calibri"/>
              </a:rPr>
              <a:t> </a:t>
            </a:r>
            <a:r>
              <a:rPr dirty="0" b="1" i="1">
                <a:latin typeface="Calibri"/>
                <a:cs typeface="Calibri"/>
              </a:rPr>
              <a:t>Model</a:t>
            </a:r>
            <a:r>
              <a:rPr dirty="0" spc="-60" b="1" i="1">
                <a:latin typeface="Calibri"/>
                <a:cs typeface="Calibri"/>
              </a:rPr>
              <a:t> </a:t>
            </a:r>
            <a:r>
              <a:rPr dirty="0" b="1" i="1">
                <a:latin typeface="Calibri"/>
                <a:cs typeface="Calibri"/>
              </a:rPr>
              <a:t>fizic</a:t>
            </a:r>
            <a:r>
              <a:rPr dirty="0" spc="-95" b="1" i="1">
                <a:latin typeface="Calibri"/>
                <a:cs typeface="Calibri"/>
              </a:rPr>
              <a:t> </a:t>
            </a:r>
            <a:r>
              <a:rPr dirty="0" b="1" i="1">
                <a:latin typeface="Calibri"/>
                <a:cs typeface="Calibri"/>
              </a:rPr>
              <a:t>şi</a:t>
            </a:r>
            <a:r>
              <a:rPr dirty="0" spc="-35" b="1" i="1">
                <a:latin typeface="Calibri"/>
                <a:cs typeface="Calibri"/>
              </a:rPr>
              <a:t> </a:t>
            </a:r>
            <a:r>
              <a:rPr dirty="0" b="1" i="1">
                <a:latin typeface="Calibri"/>
                <a:cs typeface="Calibri"/>
              </a:rPr>
              <a:t>model</a:t>
            </a:r>
            <a:r>
              <a:rPr dirty="0" spc="-70" b="1" i="1">
                <a:latin typeface="Calibri"/>
                <a:cs typeface="Calibri"/>
              </a:rPr>
              <a:t> </a:t>
            </a:r>
            <a:r>
              <a:rPr dirty="0" spc="-10" b="1" i="1">
                <a:latin typeface="Calibri"/>
                <a:cs typeface="Calibri"/>
              </a:rPr>
              <a:t>conceptual</a:t>
            </a:r>
            <a:r>
              <a:rPr dirty="0" b="1" i="1">
                <a:latin typeface="Calibri"/>
                <a:cs typeface="Calibri"/>
              </a:rPr>
              <a:t>	</a:t>
            </a:r>
            <a:r>
              <a:rPr dirty="0" spc="-20" b="1" i="1">
                <a:latin typeface="Calibri"/>
                <a:cs typeface="Calibri"/>
              </a:rPr>
              <a:t>Entităţi</a:t>
            </a:r>
            <a:r>
              <a:rPr dirty="0" spc="-150" b="1" i="1">
                <a:latin typeface="Calibri"/>
                <a:cs typeface="Calibri"/>
              </a:rPr>
              <a:t> </a:t>
            </a:r>
            <a:r>
              <a:rPr dirty="0" spc="-25" b="1" i="1">
                <a:latin typeface="Calibri"/>
                <a:cs typeface="Calibri"/>
              </a:rPr>
              <a:t>si </a:t>
            </a:r>
            <a:r>
              <a:rPr dirty="0" spc="-10" b="1" i="1">
                <a:latin typeface="Calibri"/>
                <a:cs typeface="Calibri"/>
              </a:rPr>
              <a:t>instanţe</a:t>
            </a:r>
            <a:r>
              <a:rPr dirty="0" spc="-170" b="1" i="1">
                <a:latin typeface="Calibri"/>
                <a:cs typeface="Calibri"/>
              </a:rPr>
              <a:t> </a:t>
            </a:r>
            <a:r>
              <a:rPr dirty="0" b="1" i="1">
                <a:latin typeface="Calibri"/>
                <a:cs typeface="Calibri"/>
              </a:rPr>
              <a:t>(partea</a:t>
            </a:r>
            <a:r>
              <a:rPr dirty="0" spc="-110" b="1" i="1">
                <a:latin typeface="Calibri"/>
                <a:cs typeface="Calibri"/>
              </a:rPr>
              <a:t> </a:t>
            </a:r>
            <a:r>
              <a:rPr dirty="0" spc="-25" b="1" i="1">
                <a:latin typeface="Calibri"/>
                <a:cs typeface="Calibri"/>
              </a:rPr>
              <a:t>I)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093409"/>
            <a:ext cx="6762115" cy="479044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2000">
                <a:latin typeface="Calibri"/>
                <a:cs typeface="Calibri"/>
              </a:rPr>
              <a:t>2.8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Baza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date</a:t>
            </a:r>
            <a:endParaRPr sz="2000">
              <a:latin typeface="Calibri"/>
              <a:cs typeface="Calibri"/>
            </a:endParaRPr>
          </a:p>
          <a:p>
            <a:pPr lvl="1" marL="335280" indent="-322580">
              <a:lnSpc>
                <a:spcPct val="100000"/>
              </a:lnSpc>
              <a:spcBef>
                <a:spcPts val="275"/>
              </a:spcBef>
              <a:buSzPct val="95000"/>
              <a:buAutoNum type="arabicPeriod" startAt="8"/>
              <a:tabLst>
                <a:tab pos="335280" algn="l"/>
              </a:tabLst>
            </a:pPr>
            <a:r>
              <a:rPr dirty="0" sz="2000">
                <a:latin typeface="Calibri"/>
                <a:cs typeface="Calibri"/>
              </a:rPr>
              <a:t>,1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Clasificare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2000">
                <a:latin typeface="Calibri"/>
                <a:cs typeface="Calibri"/>
              </a:rPr>
              <a:t>2.8.2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Avantajele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folosirii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bazelor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în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locul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fişierelor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date</a:t>
            </a:r>
            <a:endParaRPr sz="2000">
              <a:latin typeface="Calibri"/>
              <a:cs typeface="Calibri"/>
            </a:endParaRPr>
          </a:p>
          <a:p>
            <a:pPr lvl="1" marL="389890" indent="-377190">
              <a:lnSpc>
                <a:spcPct val="100000"/>
              </a:lnSpc>
              <a:spcBef>
                <a:spcPts val="275"/>
              </a:spcBef>
              <a:buSzPct val="95000"/>
              <a:buAutoNum type="arabicPeriod" startAt="9"/>
              <a:tabLst>
                <a:tab pos="389890" algn="l"/>
              </a:tabLst>
            </a:pPr>
            <a:r>
              <a:rPr dirty="0" sz="2000">
                <a:latin typeface="Calibri"/>
                <a:cs typeface="Calibri"/>
              </a:rPr>
              <a:t>Sistemul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gestiune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bazelor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date</a:t>
            </a:r>
            <a:endParaRPr sz="2000">
              <a:latin typeface="Calibri"/>
              <a:cs typeface="Calibri"/>
            </a:endParaRPr>
          </a:p>
          <a:p>
            <a:pPr lvl="1" marL="516890" indent="-504190">
              <a:lnSpc>
                <a:spcPct val="100000"/>
              </a:lnSpc>
              <a:spcBef>
                <a:spcPts val="275"/>
              </a:spcBef>
              <a:buSzPct val="95000"/>
              <a:buAutoNum type="arabicPeriod" startAt="9"/>
              <a:tabLst>
                <a:tab pos="516890" algn="l"/>
              </a:tabLst>
            </a:pPr>
            <a:r>
              <a:rPr dirty="0" sz="2000">
                <a:latin typeface="Calibri"/>
                <a:cs typeface="Calibri"/>
              </a:rPr>
              <a:t>Modele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baze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date</a:t>
            </a:r>
            <a:endParaRPr sz="2000">
              <a:latin typeface="Calibri"/>
              <a:cs typeface="Calibri"/>
            </a:endParaRPr>
          </a:p>
          <a:p>
            <a:pPr lvl="2" marL="995044" indent="-69723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995044" algn="l"/>
              </a:tabLst>
            </a:pPr>
            <a:r>
              <a:rPr dirty="0" sz="2000">
                <a:latin typeface="Calibri"/>
                <a:cs typeface="Calibri"/>
              </a:rPr>
              <a:t>Baze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Ierarhice</a:t>
            </a:r>
            <a:endParaRPr sz="2000">
              <a:latin typeface="Calibri"/>
              <a:cs typeface="Calibri"/>
            </a:endParaRPr>
          </a:p>
          <a:p>
            <a:pPr lvl="2" marL="995044" indent="-697230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995044" algn="l"/>
              </a:tabLst>
            </a:pPr>
            <a:r>
              <a:rPr dirty="0" sz="2000">
                <a:latin typeface="Calibri"/>
                <a:cs typeface="Calibri"/>
              </a:rPr>
              <a:t>Baze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Reţea</a:t>
            </a:r>
            <a:endParaRPr sz="2000">
              <a:latin typeface="Calibri"/>
              <a:cs typeface="Calibri"/>
            </a:endParaRPr>
          </a:p>
          <a:p>
            <a:pPr lvl="2" marL="995044" indent="-697230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995044" algn="l"/>
              </a:tabLst>
            </a:pPr>
            <a:r>
              <a:rPr dirty="0" sz="2000">
                <a:latin typeface="Calibri"/>
                <a:cs typeface="Calibri"/>
              </a:rPr>
              <a:t>Baze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Relaţionale</a:t>
            </a:r>
            <a:endParaRPr sz="2000">
              <a:latin typeface="Calibri"/>
              <a:cs typeface="Calibri"/>
            </a:endParaRPr>
          </a:p>
          <a:p>
            <a:pPr lvl="1" marL="517525" indent="-504825">
              <a:lnSpc>
                <a:spcPct val="100000"/>
              </a:lnSpc>
              <a:spcBef>
                <a:spcPts val="290"/>
              </a:spcBef>
              <a:buSzPct val="95000"/>
              <a:buAutoNum type="arabicPeriod" startAt="9"/>
              <a:tabLst>
                <a:tab pos="517525" algn="l"/>
              </a:tabLst>
            </a:pPr>
            <a:r>
              <a:rPr dirty="0" sz="2000">
                <a:latin typeface="Calibri"/>
                <a:cs typeface="Calibri"/>
              </a:rPr>
              <a:t>Niveluri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reprezentare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bazei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relaţionale</a:t>
            </a:r>
            <a:endParaRPr sz="2000">
              <a:latin typeface="Calibri"/>
              <a:cs typeface="Calibri"/>
            </a:endParaRPr>
          </a:p>
          <a:p>
            <a:pPr lvl="1" marL="516890" indent="-504190">
              <a:lnSpc>
                <a:spcPct val="100000"/>
              </a:lnSpc>
              <a:spcBef>
                <a:spcPts val="280"/>
              </a:spcBef>
              <a:buSzPct val="95000"/>
              <a:buAutoNum type="arabicPeriod" startAt="9"/>
              <a:tabLst>
                <a:tab pos="516890" algn="l"/>
              </a:tabLst>
            </a:pPr>
            <a:r>
              <a:rPr dirty="0" sz="2000">
                <a:latin typeface="Calibri"/>
                <a:cs typeface="Calibri"/>
              </a:rPr>
              <a:t>Nivelul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logic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bazei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relaţionale</a:t>
            </a:r>
            <a:endParaRPr sz="2000">
              <a:latin typeface="Calibri"/>
              <a:cs typeface="Calibri"/>
            </a:endParaRPr>
          </a:p>
          <a:p>
            <a:pPr lvl="2" marL="1051560" indent="-695960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51560" algn="l"/>
              </a:tabLst>
            </a:pPr>
            <a:r>
              <a:rPr dirty="0" sz="2000" spc="-10">
                <a:latin typeface="Calibri"/>
                <a:cs typeface="Calibri"/>
              </a:rPr>
              <a:t>Tabelul</a:t>
            </a:r>
            <a:endParaRPr sz="2000">
              <a:latin typeface="Calibri"/>
              <a:cs typeface="Calibri"/>
            </a:endParaRPr>
          </a:p>
          <a:p>
            <a:pPr lvl="2" marL="1051560" indent="-69596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1051560" algn="l"/>
              </a:tabLst>
            </a:pPr>
            <a:r>
              <a:rPr dirty="0" sz="2000" spc="-10">
                <a:latin typeface="Calibri"/>
                <a:cs typeface="Calibri"/>
              </a:rPr>
              <a:t>Relaţia</a:t>
            </a:r>
            <a:endParaRPr sz="2000">
              <a:latin typeface="Calibri"/>
              <a:cs typeface="Calibri"/>
            </a:endParaRPr>
          </a:p>
          <a:p>
            <a:pPr lvl="2" marL="1052195" indent="-69659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052195" algn="l"/>
              </a:tabLst>
            </a:pPr>
            <a:r>
              <a:rPr dirty="0" sz="2000" spc="-10">
                <a:latin typeface="Calibri"/>
                <a:cs typeface="Calibri"/>
              </a:rPr>
              <a:t>Integritatea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referenţială</a:t>
            </a:r>
            <a:endParaRPr sz="2000">
              <a:latin typeface="Calibri"/>
              <a:cs typeface="Calibri"/>
            </a:endParaRPr>
          </a:p>
          <a:p>
            <a:pPr lvl="1" marL="516890" indent="-504190">
              <a:lnSpc>
                <a:spcPct val="100000"/>
              </a:lnSpc>
              <a:spcBef>
                <a:spcPts val="275"/>
              </a:spcBef>
              <a:buSzPct val="95000"/>
              <a:buAutoNum type="arabicPeriod" startAt="9"/>
              <a:tabLst>
                <a:tab pos="516890" algn="l"/>
              </a:tabLst>
            </a:pPr>
            <a:r>
              <a:rPr dirty="0" sz="2000">
                <a:latin typeface="Calibri"/>
                <a:cs typeface="Calibri"/>
              </a:rPr>
              <a:t>Limbaje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şi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utilizatori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7616" y="720705"/>
            <a:ext cx="6791012" cy="3716411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175003" y="4806950"/>
            <a:ext cx="9966960" cy="754380"/>
            <a:chOff x="1175003" y="4806950"/>
            <a:chExt cx="9966960" cy="754380"/>
          </a:xfrm>
        </p:grpSpPr>
        <p:sp>
          <p:nvSpPr>
            <p:cNvPr id="4" name="object 4" descr=""/>
            <p:cNvSpPr/>
            <p:nvPr/>
          </p:nvSpPr>
          <p:spPr>
            <a:xfrm>
              <a:off x="1188719" y="4815839"/>
              <a:ext cx="9928860" cy="250190"/>
            </a:xfrm>
            <a:custGeom>
              <a:avLst/>
              <a:gdLst/>
              <a:ahLst/>
              <a:cxnLst/>
              <a:rect l="l" t="t" r="r" b="b"/>
              <a:pathLst>
                <a:path w="9928860" h="250189">
                  <a:moveTo>
                    <a:pt x="9928860" y="0"/>
                  </a:moveTo>
                  <a:lnTo>
                    <a:pt x="0" y="0"/>
                  </a:lnTo>
                  <a:lnTo>
                    <a:pt x="0" y="249936"/>
                  </a:lnTo>
                  <a:lnTo>
                    <a:pt x="9928860" y="249936"/>
                  </a:lnTo>
                  <a:lnTo>
                    <a:pt x="99288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75004" y="4806949"/>
              <a:ext cx="9966960" cy="257810"/>
            </a:xfrm>
            <a:custGeom>
              <a:avLst/>
              <a:gdLst/>
              <a:ahLst/>
              <a:cxnLst/>
              <a:rect l="l" t="t" r="r" b="b"/>
              <a:pathLst>
                <a:path w="9966960" h="257810">
                  <a:moveTo>
                    <a:pt x="9966960" y="8890"/>
                  </a:moveTo>
                  <a:lnTo>
                    <a:pt x="9954133" y="8890"/>
                  </a:lnTo>
                  <a:lnTo>
                    <a:pt x="995413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9941179" y="8890"/>
                  </a:lnTo>
                  <a:lnTo>
                    <a:pt x="9941179" y="257810"/>
                  </a:lnTo>
                  <a:lnTo>
                    <a:pt x="9966960" y="257810"/>
                  </a:lnTo>
                  <a:lnTo>
                    <a:pt x="9966960" y="88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88719" y="5065775"/>
              <a:ext cx="9928860" cy="228600"/>
            </a:xfrm>
            <a:custGeom>
              <a:avLst/>
              <a:gdLst/>
              <a:ahLst/>
              <a:cxnLst/>
              <a:rect l="l" t="t" r="r" b="b"/>
              <a:pathLst>
                <a:path w="9928860" h="228600">
                  <a:moveTo>
                    <a:pt x="992886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928860" y="228600"/>
                  </a:lnTo>
                  <a:lnTo>
                    <a:pt x="99288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117580" y="5065775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5" h="228600">
                  <a:moveTo>
                    <a:pt x="2438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4383" y="22860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188719" y="5294376"/>
              <a:ext cx="9928860" cy="248920"/>
            </a:xfrm>
            <a:custGeom>
              <a:avLst/>
              <a:gdLst/>
              <a:ahLst/>
              <a:cxnLst/>
              <a:rect l="l" t="t" r="r" b="b"/>
              <a:pathLst>
                <a:path w="9928860" h="248920">
                  <a:moveTo>
                    <a:pt x="9928860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9928860" y="248412"/>
                  </a:lnTo>
                  <a:lnTo>
                    <a:pt x="99288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175004" y="4806949"/>
              <a:ext cx="9966960" cy="754380"/>
            </a:xfrm>
            <a:custGeom>
              <a:avLst/>
              <a:gdLst/>
              <a:ahLst/>
              <a:cxnLst/>
              <a:rect l="l" t="t" r="r" b="b"/>
              <a:pathLst>
                <a:path w="9966960" h="754379">
                  <a:moveTo>
                    <a:pt x="9966960" y="487680"/>
                  </a:moveTo>
                  <a:lnTo>
                    <a:pt x="9941179" y="487680"/>
                  </a:lnTo>
                  <a:lnTo>
                    <a:pt x="9941179" y="736600"/>
                  </a:lnTo>
                  <a:lnTo>
                    <a:pt x="11582" y="736600"/>
                  </a:lnTo>
                  <a:lnTo>
                    <a:pt x="11582" y="487680"/>
                  </a:lnTo>
                  <a:lnTo>
                    <a:pt x="11582" y="0"/>
                  </a:lnTo>
                  <a:lnTo>
                    <a:pt x="0" y="0"/>
                  </a:lnTo>
                  <a:lnTo>
                    <a:pt x="0" y="487680"/>
                  </a:lnTo>
                  <a:lnTo>
                    <a:pt x="0" y="736600"/>
                  </a:lnTo>
                  <a:lnTo>
                    <a:pt x="0" y="744220"/>
                  </a:lnTo>
                  <a:lnTo>
                    <a:pt x="11582" y="744220"/>
                  </a:lnTo>
                  <a:lnTo>
                    <a:pt x="11582" y="754380"/>
                  </a:lnTo>
                  <a:lnTo>
                    <a:pt x="9966960" y="754380"/>
                  </a:lnTo>
                  <a:lnTo>
                    <a:pt x="9966960" y="744220"/>
                  </a:lnTo>
                  <a:lnTo>
                    <a:pt x="9966960" y="736600"/>
                  </a:lnTo>
                  <a:lnTo>
                    <a:pt x="9966960" y="487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186586" y="4790694"/>
            <a:ext cx="9930130" cy="65087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0480" marR="15875">
              <a:lnSpc>
                <a:spcPts val="2520"/>
              </a:lnSpc>
              <a:spcBef>
                <a:spcPts val="85"/>
              </a:spcBef>
            </a:pP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Relaţia</a:t>
            </a:r>
            <a:r>
              <a:rPr dirty="0" sz="2000" spc="-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este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legătură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dintre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un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câmp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sau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un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ansamblu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de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câmpuri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dintr-</a:t>
            </a:r>
            <a:r>
              <a:rPr dirty="0" sz="2000" b="1">
                <a:latin typeface="Arial"/>
                <a:cs typeface="Arial"/>
              </a:rPr>
              <a:t>un</a:t>
            </a:r>
            <a:r>
              <a:rPr dirty="0" sz="2000" spc="-10" b="1">
                <a:latin typeface="Arial"/>
                <a:cs typeface="Arial"/>
              </a:rPr>
              <a:t> tabel </a:t>
            </a:r>
            <a:r>
              <a:rPr dirty="0" sz="2000" b="1">
                <a:latin typeface="Arial"/>
                <a:cs typeface="Arial"/>
              </a:rPr>
              <a:t>(cheia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primară)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şi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câmpurile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corespunzătoare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dintr-</a:t>
            </a:r>
            <a:r>
              <a:rPr dirty="0" sz="2000" b="1">
                <a:latin typeface="Arial"/>
                <a:cs typeface="Arial"/>
              </a:rPr>
              <a:t>un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alt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tabel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(cheia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secundară).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8745">
              <a:lnSpc>
                <a:spcPct val="100000"/>
              </a:lnSpc>
              <a:spcBef>
                <a:spcPts val="100"/>
              </a:spcBef>
            </a:pPr>
            <a:r>
              <a:rPr dirty="0" sz="2900" spc="-30">
                <a:solidFill>
                  <a:srgbClr val="FF0000"/>
                </a:solidFill>
              </a:rPr>
              <a:t>Restricţii</a:t>
            </a:r>
            <a:r>
              <a:rPr dirty="0" sz="2900" spc="-85">
                <a:solidFill>
                  <a:srgbClr val="FF0000"/>
                </a:solidFill>
              </a:rPr>
              <a:t> </a:t>
            </a:r>
            <a:r>
              <a:rPr dirty="0" sz="2900">
                <a:solidFill>
                  <a:srgbClr val="FF0000"/>
                </a:solidFill>
              </a:rPr>
              <a:t>de</a:t>
            </a:r>
            <a:r>
              <a:rPr dirty="0" sz="2900" spc="-100">
                <a:solidFill>
                  <a:srgbClr val="FF0000"/>
                </a:solidFill>
              </a:rPr>
              <a:t> </a:t>
            </a:r>
            <a:r>
              <a:rPr dirty="0" sz="2900" spc="-20">
                <a:solidFill>
                  <a:srgbClr val="FF0000"/>
                </a:solidFill>
              </a:rPr>
              <a:t>integritate</a:t>
            </a:r>
            <a:endParaRPr sz="2900"/>
          </a:p>
        </p:txBody>
      </p:sp>
      <p:sp>
        <p:nvSpPr>
          <p:cNvPr id="3" name="object 3" descr=""/>
          <p:cNvSpPr txBox="1"/>
          <p:nvPr/>
        </p:nvSpPr>
        <p:spPr>
          <a:xfrm>
            <a:off x="797153" y="855674"/>
            <a:ext cx="10391775" cy="507619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241300" marR="387985" indent="-229235">
              <a:lnSpc>
                <a:spcPts val="3030"/>
              </a:lnSpc>
              <a:spcBef>
                <a:spcPts val="47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Valoarea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cheii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primare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trebuie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să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fie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diferită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constanta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Null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(lipsa </a:t>
            </a:r>
            <a:r>
              <a:rPr dirty="0" sz="2800">
                <a:latin typeface="Calibri"/>
                <a:cs typeface="Calibri"/>
              </a:rPr>
              <a:t>oricărei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valori)</a:t>
            </a:r>
            <a:endParaRPr sz="2800">
              <a:latin typeface="Calibri"/>
              <a:cs typeface="Calibri"/>
            </a:endParaRPr>
          </a:p>
          <a:p>
            <a:pPr marL="241300" marR="426084" indent="-229235">
              <a:lnSpc>
                <a:spcPts val="3020"/>
              </a:lnSpc>
              <a:spcBef>
                <a:spcPts val="100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Valoarea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cheii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secundare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trebuie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să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fie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inclusă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mulţimea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valorilor </a:t>
            </a:r>
            <a:r>
              <a:rPr dirty="0" sz="2800">
                <a:latin typeface="Calibri"/>
                <a:cs typeface="Calibri"/>
              </a:rPr>
              <a:t>cheii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primare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800" b="1">
                <a:latin typeface="Calibri"/>
                <a:cs typeface="Calibri"/>
              </a:rPr>
              <a:t>Tipuri</a:t>
            </a:r>
            <a:r>
              <a:rPr dirty="0" sz="2800" spc="-4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de</a:t>
            </a:r>
            <a:r>
              <a:rPr dirty="0" sz="2800" spc="-5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relaţii:</a:t>
            </a:r>
            <a:endParaRPr sz="2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</a:tabLst>
            </a:pPr>
            <a:r>
              <a:rPr dirty="0" sz="2800" b="1">
                <a:solidFill>
                  <a:srgbClr val="00AF50"/>
                </a:solidFill>
                <a:latin typeface="Calibri"/>
                <a:cs typeface="Calibri"/>
              </a:rPr>
              <a:t>Una–la–una</a:t>
            </a:r>
            <a:r>
              <a:rPr dirty="0" sz="2800" spc="-13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</a:t>
            </a:r>
            <a:r>
              <a:rPr dirty="0" sz="2800" spc="-10" i="1">
                <a:latin typeface="Calibri"/>
                <a:cs typeface="Calibri"/>
              </a:rPr>
              <a:t>one–to–one</a:t>
            </a:r>
            <a:r>
              <a:rPr dirty="0" sz="2800" spc="-1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spc="-10" i="1">
                <a:latin typeface="Calibri"/>
                <a:cs typeface="Calibri"/>
              </a:rPr>
              <a:t>Exemplu</a:t>
            </a:r>
            <a:r>
              <a:rPr dirty="0" sz="2800" spc="-1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lvl="1" marL="12700" marR="2049145" indent="228600">
              <a:lnSpc>
                <a:spcPts val="2800"/>
              </a:lnSpc>
              <a:spcBef>
                <a:spcPts val="122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Angajaţi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-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numele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şi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prenumele,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marca,</a:t>
            </a:r>
            <a:r>
              <a:rPr dirty="0" sz="1300" spc="-4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codul</a:t>
            </a:r>
            <a:r>
              <a:rPr dirty="0" sz="1300" spc="-2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numeric</a:t>
            </a:r>
            <a:r>
              <a:rPr dirty="0" sz="1300" spc="-2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personal,</a:t>
            </a:r>
            <a:r>
              <a:rPr dirty="0" sz="1300" spc="-2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adresa,</a:t>
            </a:r>
            <a:r>
              <a:rPr dirty="0" sz="1300" spc="-2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numărul</a:t>
            </a:r>
            <a:r>
              <a:rPr dirty="0" sz="1300" spc="-2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de</a:t>
            </a:r>
            <a:r>
              <a:rPr dirty="0" sz="1300" spc="-3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telefon,</a:t>
            </a:r>
            <a:r>
              <a:rPr dirty="0" sz="1300" spc="-1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data</a:t>
            </a:r>
            <a:r>
              <a:rPr dirty="0" sz="1300" spc="-3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naşterii,</a:t>
            </a:r>
            <a:r>
              <a:rPr dirty="0" sz="1300" spc="-25">
                <a:latin typeface="Calibri"/>
                <a:cs typeface="Calibri"/>
              </a:rPr>
              <a:t> </a:t>
            </a:r>
            <a:r>
              <a:rPr dirty="0" sz="1300" spc="-20">
                <a:latin typeface="Calibri"/>
                <a:cs typeface="Calibri"/>
              </a:rPr>
              <a:t>data </a:t>
            </a:r>
            <a:r>
              <a:rPr dirty="0" sz="1300">
                <a:latin typeface="Calibri"/>
                <a:cs typeface="Calibri"/>
              </a:rPr>
              <a:t>angajării,</a:t>
            </a:r>
            <a:r>
              <a:rPr dirty="0" sz="1300" spc="-4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studii,</a:t>
            </a:r>
            <a:r>
              <a:rPr dirty="0" sz="1300" spc="-2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experienţa,</a:t>
            </a:r>
            <a:r>
              <a:rPr dirty="0" sz="1300" spc="-3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funcţia</a:t>
            </a:r>
            <a:r>
              <a:rPr dirty="0" sz="1300" spc="-2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şi</a:t>
            </a:r>
            <a:r>
              <a:rPr dirty="0" sz="1300" spc="-4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departamentul</a:t>
            </a:r>
            <a:r>
              <a:rPr dirty="0" sz="1300" spc="-1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în</a:t>
            </a:r>
            <a:r>
              <a:rPr dirty="0" sz="1300" spc="-4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care</a:t>
            </a:r>
            <a:r>
              <a:rPr dirty="0" sz="1300" spc="-5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lucrează,</a:t>
            </a:r>
            <a:r>
              <a:rPr dirty="0" sz="1300" spc="-4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istoricul</a:t>
            </a:r>
            <a:r>
              <a:rPr dirty="0" sz="1300" spc="-4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posturilor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300">
                <a:latin typeface="Calibri"/>
                <a:cs typeface="Calibri"/>
              </a:rPr>
              <a:t>ocupate,</a:t>
            </a:r>
            <a:r>
              <a:rPr dirty="0" sz="1300" spc="-5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data</a:t>
            </a:r>
            <a:r>
              <a:rPr dirty="0" sz="1300" spc="-4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fiecărei</a:t>
            </a:r>
            <a:r>
              <a:rPr dirty="0" sz="1300" spc="-6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avansări</a:t>
            </a:r>
            <a:r>
              <a:rPr dirty="0" sz="1300" spc="-45">
                <a:latin typeface="Calibri"/>
                <a:cs typeface="Calibri"/>
              </a:rPr>
              <a:t> </a:t>
            </a:r>
            <a:r>
              <a:rPr dirty="0" sz="1300" spc="-20">
                <a:latin typeface="Calibri"/>
                <a:cs typeface="Calibri"/>
              </a:rPr>
              <a:t>etc.</a:t>
            </a:r>
            <a:endParaRPr sz="1300">
              <a:latin typeface="Calibri"/>
              <a:cs typeface="Calibri"/>
            </a:endParaRPr>
          </a:p>
          <a:p>
            <a:pPr lvl="1" marL="241300" marR="5080" indent="-229235">
              <a:lnSpc>
                <a:spcPct val="97500"/>
              </a:lnSpc>
              <a:spcBef>
                <a:spcPts val="650"/>
              </a:spcBef>
              <a:buChar char="•"/>
              <a:tabLst>
                <a:tab pos="241300" algn="l"/>
                <a:tab pos="321945" algn="l"/>
              </a:tabLst>
            </a:pP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>
                <a:latin typeface="Calibri"/>
                <a:cs typeface="Calibri"/>
              </a:rPr>
              <a:t>Salarii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- </a:t>
            </a:r>
            <a:r>
              <a:rPr dirty="0" sz="1200">
                <a:latin typeface="Calibri"/>
                <a:cs typeface="Calibri"/>
              </a:rPr>
              <a:t>numele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şi prenumele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salariatului,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marca,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codul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numeric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personal,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adresa,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funcţia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deţinută,salariul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tarifar,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numărul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ore</a:t>
            </a:r>
            <a:r>
              <a:rPr dirty="0" sz="1200" spc="-10">
                <a:latin typeface="Calibri"/>
                <a:cs typeface="Calibri"/>
              </a:rPr>
              <a:t> lucrate,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reţineri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lunare, </a:t>
            </a:r>
            <a:r>
              <a:rPr dirty="0" sz="1200">
                <a:latin typeface="Calibri"/>
                <a:cs typeface="Calibri"/>
              </a:rPr>
              <a:t>salariul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lunar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etc.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3507" y="2145792"/>
            <a:ext cx="3448811" cy="25907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97153" y="156108"/>
            <a:ext cx="10306050" cy="475742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>
                <a:solidFill>
                  <a:srgbClr val="00AF50"/>
                </a:solidFill>
                <a:latin typeface="Calibri"/>
                <a:cs typeface="Calibri"/>
              </a:rPr>
              <a:t>2.</a:t>
            </a:r>
            <a:r>
              <a:rPr dirty="0" sz="2800" spc="-7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00AF50"/>
                </a:solidFill>
                <a:latin typeface="Calibri"/>
                <a:cs typeface="Calibri"/>
              </a:rPr>
              <a:t>Una–la–mai–multe (one–to–many)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spcBef>
                <a:spcPts val="1055"/>
              </a:spcBef>
            </a:pPr>
            <a:r>
              <a:rPr dirty="0" sz="2800">
                <a:latin typeface="Calibri"/>
                <a:cs typeface="Calibri"/>
              </a:rPr>
              <a:t>Înseamnă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că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înregistrare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din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primul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tabel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poate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fi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legată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cu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mai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multe </a:t>
            </a:r>
            <a:r>
              <a:rPr dirty="0" sz="2800">
                <a:latin typeface="Calibri"/>
                <a:cs typeface="Calibri"/>
              </a:rPr>
              <a:t>înregistrări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din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doilea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tabel.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800" spc="-10" i="1">
                <a:latin typeface="Calibri"/>
                <a:cs typeface="Calibri"/>
              </a:rPr>
              <a:t>Exemplu</a:t>
            </a:r>
            <a:r>
              <a:rPr dirty="0" sz="2800" spc="-1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800">
                <a:latin typeface="Calibri"/>
                <a:cs typeface="Calibri"/>
              </a:rPr>
              <a:t>relaţia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stabilită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între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tabelul</a:t>
            </a:r>
            <a:endParaRPr sz="2800">
              <a:latin typeface="Calibri"/>
              <a:cs typeface="Calibri"/>
            </a:endParaRPr>
          </a:p>
          <a:p>
            <a:pPr marL="12700" marR="902969">
              <a:lnSpc>
                <a:spcPts val="3030"/>
              </a:lnSpc>
              <a:spcBef>
                <a:spcPts val="1050"/>
              </a:spcBef>
            </a:pPr>
            <a:r>
              <a:rPr dirty="0" sz="2800" i="1">
                <a:latin typeface="Calibri"/>
                <a:cs typeface="Calibri"/>
              </a:rPr>
              <a:t>Clienti</a:t>
            </a:r>
            <a:r>
              <a:rPr dirty="0" sz="2800">
                <a:latin typeface="Calibri"/>
                <a:cs typeface="Calibri"/>
              </a:rPr>
              <a:t>: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numele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companiei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client,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codul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clientului,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adresa,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numele </a:t>
            </a:r>
            <a:r>
              <a:rPr dirty="0" sz="2800">
                <a:latin typeface="Calibri"/>
                <a:cs typeface="Calibri"/>
              </a:rPr>
              <a:t>persoanei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contact,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telefonul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tabelul</a:t>
            </a:r>
            <a:endParaRPr sz="2800">
              <a:latin typeface="Calibri"/>
              <a:cs typeface="Calibri"/>
            </a:endParaRPr>
          </a:p>
          <a:p>
            <a:pPr marL="12700" marR="527050">
              <a:lnSpc>
                <a:spcPts val="3020"/>
              </a:lnSpc>
              <a:spcBef>
                <a:spcPts val="1045"/>
              </a:spcBef>
            </a:pPr>
            <a:r>
              <a:rPr dirty="0" sz="2800" i="1">
                <a:latin typeface="Calibri"/>
                <a:cs typeface="Calibri"/>
              </a:rPr>
              <a:t>Comenzi</a:t>
            </a:r>
            <a:r>
              <a:rPr dirty="0" sz="2800">
                <a:latin typeface="Calibri"/>
                <a:cs typeface="Calibri"/>
              </a:rPr>
              <a:t>: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numărul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comenzii,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codul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clien-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tului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emis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comanda, </a:t>
            </a:r>
            <a:r>
              <a:rPr dirty="0" sz="2800">
                <a:latin typeface="Calibri"/>
                <a:cs typeface="Calibri"/>
              </a:rPr>
              <a:t>conţinutul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comenzii,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comenzii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etc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7296" y="4629204"/>
            <a:ext cx="2916358" cy="189458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AF50"/>
                </a:solidFill>
              </a:rPr>
              <a:t>3.</a:t>
            </a:r>
            <a:r>
              <a:rPr dirty="0" sz="3200" spc="-30">
                <a:solidFill>
                  <a:srgbClr val="00AF50"/>
                </a:solidFill>
              </a:rPr>
              <a:t> </a:t>
            </a:r>
            <a:r>
              <a:rPr dirty="0" sz="3200" spc="-35">
                <a:solidFill>
                  <a:srgbClr val="00AF50"/>
                </a:solidFill>
              </a:rPr>
              <a:t>Mai-</a:t>
            </a:r>
            <a:r>
              <a:rPr dirty="0" sz="3200" spc="-50">
                <a:solidFill>
                  <a:srgbClr val="00AF50"/>
                </a:solidFill>
              </a:rPr>
              <a:t>multe-</a:t>
            </a:r>
            <a:r>
              <a:rPr dirty="0" sz="3200" spc="-40">
                <a:solidFill>
                  <a:srgbClr val="00AF50"/>
                </a:solidFill>
              </a:rPr>
              <a:t>la-</a:t>
            </a:r>
            <a:r>
              <a:rPr dirty="0" sz="3200" spc="-45">
                <a:solidFill>
                  <a:srgbClr val="00AF50"/>
                </a:solidFill>
              </a:rPr>
              <a:t>mai-</a:t>
            </a:r>
            <a:r>
              <a:rPr dirty="0" sz="3200" spc="-25">
                <a:solidFill>
                  <a:srgbClr val="00AF50"/>
                </a:solidFill>
              </a:rPr>
              <a:t>multe</a:t>
            </a:r>
            <a:r>
              <a:rPr dirty="0" sz="3200" spc="-70">
                <a:solidFill>
                  <a:srgbClr val="00AF50"/>
                </a:solidFill>
              </a:rPr>
              <a:t> </a:t>
            </a:r>
            <a:r>
              <a:rPr dirty="0" sz="3200" spc="-25">
                <a:solidFill>
                  <a:srgbClr val="00AF50"/>
                </a:solidFill>
              </a:rPr>
              <a:t>(</a:t>
            </a:r>
            <a:r>
              <a:rPr dirty="0" sz="3200" spc="-25" i="1">
                <a:solidFill>
                  <a:srgbClr val="00AF50"/>
                </a:solidFill>
                <a:latin typeface="Calibri Light"/>
                <a:cs typeface="Calibri Light"/>
              </a:rPr>
              <a:t>many–to–many</a:t>
            </a:r>
            <a:r>
              <a:rPr dirty="0" sz="3200" spc="-25">
                <a:solidFill>
                  <a:srgbClr val="00AF50"/>
                </a:solidFill>
              </a:rPr>
              <a:t>)</a:t>
            </a:r>
            <a:endParaRPr sz="3200">
              <a:latin typeface="Calibri Light"/>
              <a:cs typeface="Calibri Ligh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3453" y="866394"/>
            <a:ext cx="3667125" cy="226695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993139" y="823340"/>
            <a:ext cx="9737725" cy="5030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986529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Înseamnă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că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înregistrare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primul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tabel </a:t>
            </a:r>
            <a:r>
              <a:rPr dirty="0" sz="2400">
                <a:latin typeface="Calibri"/>
                <a:cs typeface="Calibri"/>
              </a:rPr>
              <a:t>poate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legată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mai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multe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înregistrări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al </a:t>
            </a:r>
            <a:r>
              <a:rPr dirty="0" sz="2400">
                <a:latin typeface="Calibri"/>
                <a:cs typeface="Calibri"/>
              </a:rPr>
              <a:t>doilea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tabel,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şi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invers,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înregistrare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cel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de- </a:t>
            </a:r>
            <a:r>
              <a:rPr dirty="0" sz="2400">
                <a:latin typeface="Calibri"/>
                <a:cs typeface="Calibri"/>
              </a:rPr>
              <a:t>al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doilea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tabel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poate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legată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sau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mai </a:t>
            </a:r>
            <a:r>
              <a:rPr dirty="0" sz="2400">
                <a:latin typeface="Calibri"/>
                <a:cs typeface="Calibri"/>
              </a:rPr>
              <a:t>multe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înregistrări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primul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tabel.</a:t>
            </a:r>
            <a:endParaRPr sz="2400">
              <a:latin typeface="Calibri"/>
              <a:cs typeface="Calibri"/>
            </a:endParaRPr>
          </a:p>
          <a:p>
            <a:pPr marL="116839">
              <a:lnSpc>
                <a:spcPct val="100000"/>
              </a:lnSpc>
              <a:spcBef>
                <a:spcPts val="2600"/>
              </a:spcBef>
            </a:pPr>
            <a:r>
              <a:rPr dirty="0" sz="2600" spc="-10" i="1">
                <a:latin typeface="Calibri"/>
                <a:cs typeface="Calibri"/>
              </a:rPr>
              <a:t>Exemplu</a:t>
            </a:r>
            <a:r>
              <a:rPr dirty="0" sz="2600" spc="-10"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  <a:p>
            <a:pPr marL="191770">
              <a:lnSpc>
                <a:spcPct val="100000"/>
              </a:lnSpc>
              <a:spcBef>
                <a:spcPts val="60"/>
              </a:spcBef>
            </a:pPr>
            <a:r>
              <a:rPr dirty="0" sz="2600">
                <a:latin typeface="Calibri"/>
                <a:cs typeface="Calibri"/>
              </a:rPr>
              <a:t>relaţia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stabilită</a:t>
            </a:r>
            <a:r>
              <a:rPr dirty="0" sz="2600" spc="-8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între</a:t>
            </a:r>
            <a:r>
              <a:rPr dirty="0" sz="2600" spc="-8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tabelul</a:t>
            </a:r>
            <a:endParaRPr sz="2600">
              <a:latin typeface="Calibri"/>
              <a:cs typeface="Calibri"/>
            </a:endParaRPr>
          </a:p>
          <a:p>
            <a:pPr marL="116839" marR="5080">
              <a:lnSpc>
                <a:spcPct val="70000"/>
              </a:lnSpc>
              <a:spcBef>
                <a:spcPts val="994"/>
              </a:spcBef>
              <a:tabLst>
                <a:tab pos="6563995" algn="l"/>
              </a:tabLst>
            </a:pPr>
            <a:r>
              <a:rPr dirty="0" sz="2600" spc="-10" i="1">
                <a:latin typeface="Calibri"/>
                <a:cs typeface="Calibri"/>
              </a:rPr>
              <a:t>Vanzari:</a:t>
            </a:r>
            <a:r>
              <a:rPr dirty="0" sz="2600" spc="-70" i="1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codul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produsului,</a:t>
            </a:r>
            <a:r>
              <a:rPr dirty="0" sz="2600" spc="-10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denumirea</a:t>
            </a:r>
            <a:r>
              <a:rPr dirty="0" sz="2600" spc="-7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produsului,</a:t>
            </a:r>
            <a:r>
              <a:rPr dirty="0" sz="2600" spc="-8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unitatea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de</a:t>
            </a:r>
            <a:r>
              <a:rPr dirty="0" sz="2600" spc="-8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măsură, cantitatea,</a:t>
            </a:r>
            <a:r>
              <a:rPr dirty="0" sz="2600" spc="-10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data</a:t>
            </a:r>
            <a:r>
              <a:rPr dirty="0" sz="2600" spc="-8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vânzării,</a:t>
            </a:r>
            <a:r>
              <a:rPr dirty="0" sz="2600" spc="-8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codul</a:t>
            </a:r>
            <a:r>
              <a:rPr dirty="0" sz="2600" spc="-9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angajatului</a:t>
            </a:r>
            <a:r>
              <a:rPr dirty="0" sz="2600" spc="-8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care</a:t>
            </a:r>
            <a:r>
              <a:rPr dirty="0" sz="2600">
                <a:latin typeface="Calibri"/>
                <a:cs typeface="Calibri"/>
              </a:rPr>
              <a:t>	a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intermediat</a:t>
            </a:r>
            <a:r>
              <a:rPr dirty="0" sz="2600" spc="-8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vânzarea, </a:t>
            </a:r>
            <a:r>
              <a:rPr dirty="0" sz="2600">
                <a:latin typeface="Calibri"/>
                <a:cs typeface="Calibri"/>
              </a:rPr>
              <a:t>date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despre</a:t>
            </a:r>
            <a:r>
              <a:rPr dirty="0" sz="2600" spc="-8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clientul</a:t>
            </a:r>
            <a:r>
              <a:rPr dirty="0" sz="2600" spc="-7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care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cumpărat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produsul</a:t>
            </a:r>
            <a:r>
              <a:rPr dirty="0" sz="2600" spc="-8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etc.</a:t>
            </a:r>
            <a:endParaRPr sz="2600">
              <a:latin typeface="Calibri"/>
              <a:cs typeface="Calibri"/>
            </a:endParaRPr>
          </a:p>
          <a:p>
            <a:pPr marL="191770">
              <a:lnSpc>
                <a:spcPct val="100000"/>
              </a:lnSpc>
              <a:spcBef>
                <a:spcPts val="75"/>
              </a:spcBef>
            </a:pPr>
            <a:r>
              <a:rPr dirty="0" sz="2600">
                <a:latin typeface="Calibri"/>
                <a:cs typeface="Calibri"/>
              </a:rPr>
              <a:t>şi</a:t>
            </a:r>
            <a:r>
              <a:rPr dirty="0" sz="2600" spc="-10">
                <a:latin typeface="Calibri"/>
                <a:cs typeface="Calibri"/>
              </a:rPr>
              <a:t> tabelul</a:t>
            </a:r>
            <a:endParaRPr sz="2600">
              <a:latin typeface="Calibri"/>
              <a:cs typeface="Calibri"/>
            </a:endParaRPr>
          </a:p>
          <a:p>
            <a:pPr marL="116839" marR="154305">
              <a:lnSpc>
                <a:spcPct val="70000"/>
              </a:lnSpc>
              <a:spcBef>
                <a:spcPts val="994"/>
              </a:spcBef>
            </a:pPr>
            <a:r>
              <a:rPr dirty="0" sz="2600" i="1">
                <a:latin typeface="Calibri"/>
                <a:cs typeface="Calibri"/>
              </a:rPr>
              <a:t>Produse:</a:t>
            </a:r>
            <a:r>
              <a:rPr dirty="0" sz="2600" spc="-50" i="1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codul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produsului,</a:t>
            </a:r>
            <a:r>
              <a:rPr dirty="0" sz="2600" spc="-7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denumirea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produsului,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unitatea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de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măsură, cantitatea,</a:t>
            </a:r>
            <a:r>
              <a:rPr dirty="0" sz="2600" spc="-8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data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la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care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fost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realizat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produsul,</a:t>
            </a:r>
            <a:r>
              <a:rPr dirty="0" sz="2600" spc="-8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preţul</a:t>
            </a:r>
            <a:r>
              <a:rPr dirty="0" sz="2600" spc="-8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de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fabricaţie</a:t>
            </a:r>
            <a:r>
              <a:rPr dirty="0" sz="2600" spc="-7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etc.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60216"/>
            <a:ext cx="62845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AF50"/>
                </a:solidFill>
                <a:latin typeface="Calibri"/>
                <a:cs typeface="Calibri"/>
              </a:rPr>
              <a:t>Scop</a:t>
            </a:r>
            <a:r>
              <a:rPr dirty="0" sz="2800">
                <a:latin typeface="Calibri"/>
                <a:cs typeface="Calibri"/>
              </a:rPr>
              <a:t>: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Analiza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bazei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unei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companii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478023" y="2234183"/>
            <a:ext cx="7236459" cy="1057910"/>
            <a:chOff x="2478023" y="2234183"/>
            <a:chExt cx="7236459" cy="105791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8023" y="2234183"/>
              <a:ext cx="7235952" cy="105765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6935" y="2450591"/>
              <a:ext cx="1098803" cy="69646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14800" y="2461259"/>
              <a:ext cx="408431" cy="68884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36007" y="2638043"/>
              <a:ext cx="601979" cy="51206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71215" y="2333243"/>
              <a:ext cx="1626108" cy="74980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91811" y="2519171"/>
              <a:ext cx="620267" cy="5608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41019" y="127254"/>
            <a:ext cx="10240645" cy="596582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algn="ctr" marR="1257300">
              <a:lnSpc>
                <a:spcPct val="100000"/>
              </a:lnSpc>
              <a:spcBef>
                <a:spcPts val="445"/>
              </a:spcBef>
            </a:pPr>
            <a:r>
              <a:rPr dirty="0" sz="1800">
                <a:latin typeface="Calibri"/>
                <a:cs typeface="Calibri"/>
              </a:rPr>
              <a:t>Baza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companiei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fost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creată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pornind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sistemul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iniţial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format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mai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multe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fişiere</a:t>
            </a:r>
            <a:r>
              <a:rPr dirty="0" sz="1800" spc="-1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algn="ctr" marL="227965" marR="220979" indent="-227965">
              <a:lnSpc>
                <a:spcPts val="1835"/>
              </a:lnSpc>
              <a:spcBef>
                <a:spcPts val="350"/>
              </a:spcBef>
              <a:buChar char="-"/>
              <a:tabLst>
                <a:tab pos="227965" algn="l"/>
              </a:tabLst>
            </a:pPr>
            <a:r>
              <a:rPr dirty="0" sz="1800" spc="-20">
                <a:latin typeface="Calibri"/>
                <a:cs typeface="Calibri"/>
              </a:rPr>
              <a:t>Tabelul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Angajati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-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numele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şi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prenumele,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marca,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codul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numeric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personal,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adresa,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numărul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telefon,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algn="ctr" marR="281940">
              <a:lnSpc>
                <a:spcPts val="1515"/>
              </a:lnSpc>
            </a:pPr>
            <a:r>
              <a:rPr dirty="0" sz="1800">
                <a:latin typeface="Calibri"/>
                <a:cs typeface="Calibri"/>
              </a:rPr>
              <a:t>naşterii,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angajării,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studii,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experienţa,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funcţia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şi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departamentul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în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care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lucrează,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istoricul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posturilor</a:t>
            </a:r>
            <a:endParaRPr sz="1800">
              <a:latin typeface="Calibri"/>
              <a:cs typeface="Calibri"/>
            </a:endParaRPr>
          </a:p>
          <a:p>
            <a:pPr algn="ctr" marR="6529070">
              <a:lnSpc>
                <a:spcPts val="1835"/>
              </a:lnSpc>
            </a:pPr>
            <a:r>
              <a:rPr dirty="0" sz="1800">
                <a:latin typeface="Calibri"/>
                <a:cs typeface="Calibri"/>
              </a:rPr>
              <a:t>ocupate,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fiecărei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avansări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994"/>
              </a:spcBef>
              <a:buChar char="-"/>
              <a:tabLst>
                <a:tab pos="241300" algn="l"/>
              </a:tabLst>
            </a:pPr>
            <a:r>
              <a:rPr dirty="0" sz="1800" spc="-20">
                <a:latin typeface="Calibri"/>
                <a:cs typeface="Calibri"/>
              </a:rPr>
              <a:t>Tabelul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Salarii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-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numele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şi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prenumele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salariatului,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codul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angajatului,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codul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numeric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personal,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adresa,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funcţia </a:t>
            </a:r>
            <a:r>
              <a:rPr dirty="0" sz="1800">
                <a:latin typeface="Calibri"/>
                <a:cs typeface="Calibri"/>
              </a:rPr>
              <a:t>deţinută,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treapta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salarizare,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salariul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tarifar,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numărul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lucrate,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reţineri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lunare,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salariul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lunar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ts val="1835"/>
              </a:lnSpc>
              <a:spcBef>
                <a:spcPts val="360"/>
              </a:spcBef>
              <a:buChar char="-"/>
              <a:tabLst>
                <a:tab pos="240665" algn="l"/>
              </a:tabLst>
            </a:pPr>
            <a:r>
              <a:rPr dirty="0" sz="1800" spc="-20">
                <a:latin typeface="Calibri"/>
                <a:cs typeface="Calibri"/>
              </a:rPr>
              <a:t>Tabelul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Clienti</a:t>
            </a:r>
            <a:r>
              <a:rPr dirty="0" sz="1800" spc="29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-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numele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companiei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client,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codul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clientului,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adresa,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numele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persoanei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contact,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telefonul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ts val="1835"/>
              </a:lnSpc>
            </a:pPr>
            <a:r>
              <a:rPr dirty="0" sz="1800" spc="-2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241300" marR="618490" indent="-228600">
              <a:lnSpc>
                <a:spcPct val="70000"/>
              </a:lnSpc>
              <a:spcBef>
                <a:spcPts val="1000"/>
              </a:spcBef>
              <a:buChar char="-"/>
              <a:tabLst>
                <a:tab pos="241300" algn="l"/>
              </a:tabLst>
            </a:pPr>
            <a:r>
              <a:rPr dirty="0" sz="1800" spc="-20">
                <a:latin typeface="Calibri"/>
                <a:cs typeface="Calibri"/>
              </a:rPr>
              <a:t>Tabelul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Comenzi</a:t>
            </a:r>
            <a:r>
              <a:rPr dirty="0" sz="1800" spc="-9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-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numărul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comenzii,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codul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clientului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care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emis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comanda,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conţinutul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comenzii,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data </a:t>
            </a:r>
            <a:r>
              <a:rPr dirty="0" sz="1800">
                <a:latin typeface="Calibri"/>
                <a:cs typeface="Calibri"/>
              </a:rPr>
              <a:t>comenzii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45"/>
              </a:spcBef>
              <a:buChar char="-"/>
              <a:tabLst>
                <a:tab pos="240665" algn="l"/>
              </a:tabLst>
            </a:pPr>
            <a:r>
              <a:rPr dirty="0" sz="1800" spc="-20">
                <a:latin typeface="Calibri"/>
                <a:cs typeface="Calibri"/>
              </a:rPr>
              <a:t>Tabelul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CatalogMateriale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-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codul</a:t>
            </a:r>
            <a:r>
              <a:rPr dirty="0" sz="1800" spc="-10">
                <a:latin typeface="Calibri"/>
                <a:cs typeface="Calibri"/>
              </a:rPr>
              <a:t> materialului,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denumirea</a:t>
            </a:r>
            <a:r>
              <a:rPr dirty="0" sz="1800" spc="-10">
                <a:latin typeface="Calibri"/>
                <a:cs typeface="Calibri"/>
              </a:rPr>
              <a:t> materialului,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unitatea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măsură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ts val="1835"/>
              </a:lnSpc>
              <a:spcBef>
                <a:spcPts val="360"/>
              </a:spcBef>
              <a:buChar char="-"/>
              <a:tabLst>
                <a:tab pos="240665" algn="l"/>
              </a:tabLst>
            </a:pPr>
            <a:r>
              <a:rPr dirty="0" sz="1800" spc="-20">
                <a:latin typeface="Calibri"/>
                <a:cs typeface="Calibri"/>
              </a:rPr>
              <a:t>Tabelul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Stocuri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-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codul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materialului,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cantitatea,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codul</a:t>
            </a:r>
            <a:r>
              <a:rPr dirty="0" sz="1800" spc="3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depozitului,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denumirea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depozitului,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angajatul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care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ts val="1835"/>
              </a:lnSpc>
            </a:pPr>
            <a:r>
              <a:rPr dirty="0" sz="1800">
                <a:latin typeface="Calibri"/>
                <a:cs typeface="Calibri"/>
              </a:rPr>
              <a:t>răspunde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depozit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241300" marR="231140" indent="-228600">
              <a:lnSpc>
                <a:spcPct val="70000"/>
              </a:lnSpc>
              <a:spcBef>
                <a:spcPts val="1000"/>
              </a:spcBef>
              <a:buChar char="-"/>
              <a:tabLst>
                <a:tab pos="241300" algn="l"/>
              </a:tabLst>
            </a:pPr>
            <a:r>
              <a:rPr dirty="0" sz="1800" spc="-20">
                <a:latin typeface="Calibri"/>
                <a:cs typeface="Calibri"/>
              </a:rPr>
              <a:t>Tabelul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Furnizori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-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numele</a:t>
            </a:r>
            <a:r>
              <a:rPr dirty="0" sz="1800" spc="3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companiei</a:t>
            </a:r>
            <a:r>
              <a:rPr dirty="0" sz="1800" spc="3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furnizor,</a:t>
            </a:r>
            <a:r>
              <a:rPr dirty="0" sz="1800" spc="3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codul</a:t>
            </a:r>
            <a:r>
              <a:rPr dirty="0" sz="1800" spc="3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furnizorului,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adresa,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numele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persoanei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contact, telefonul,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codul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materialului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furnizat,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preţul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241300" marR="346075" indent="-228600">
              <a:lnSpc>
                <a:spcPct val="70000"/>
              </a:lnSpc>
              <a:spcBef>
                <a:spcPts val="994"/>
              </a:spcBef>
              <a:buChar char="-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Tabelul</a:t>
            </a:r>
            <a:r>
              <a:rPr dirty="0" sz="1800" spc="320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Vanzari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-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codul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produsului,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denumirea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produsului,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unitatea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măsură,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cantitatea,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vânzării, </a:t>
            </a:r>
            <a:r>
              <a:rPr dirty="0" sz="1800">
                <a:latin typeface="Calibri"/>
                <a:cs typeface="Calibri"/>
              </a:rPr>
              <a:t>codul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angajatului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care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intermediat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vânzarea,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despre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clientul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care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cumpărat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produsul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ts val="1835"/>
              </a:lnSpc>
              <a:spcBef>
                <a:spcPts val="360"/>
              </a:spcBef>
              <a:buChar char="-"/>
              <a:tabLst>
                <a:tab pos="240665" algn="l"/>
              </a:tabLst>
            </a:pPr>
            <a:r>
              <a:rPr dirty="0" sz="1800">
                <a:latin typeface="Calibri"/>
                <a:cs typeface="Calibri"/>
              </a:rPr>
              <a:t>Tabelul</a:t>
            </a:r>
            <a:r>
              <a:rPr dirty="0" sz="1800" spc="330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Produse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-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codul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produsului,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denumirea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produsului,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unitatea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măsură,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cantitatea,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care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ts val="1835"/>
              </a:lnSpc>
            </a:pPr>
            <a:r>
              <a:rPr dirty="0" sz="1800">
                <a:latin typeface="Calibri"/>
                <a:cs typeface="Calibri"/>
              </a:rPr>
              <a:t>fost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realizat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produsul,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preţul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fabricaţie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241300" marR="609600" indent="-228600">
              <a:lnSpc>
                <a:spcPct val="70000"/>
              </a:lnSpc>
              <a:spcBef>
                <a:spcPts val="994"/>
              </a:spcBef>
              <a:buChar char="-"/>
              <a:tabLst>
                <a:tab pos="241300" algn="l"/>
              </a:tabLst>
            </a:pPr>
            <a:r>
              <a:rPr dirty="0" sz="1800" spc="-20">
                <a:latin typeface="Calibri"/>
                <a:cs typeface="Calibri"/>
              </a:rPr>
              <a:t>Tabelul </a:t>
            </a:r>
            <a:r>
              <a:rPr dirty="0" sz="1800" spc="-10" b="1">
                <a:latin typeface="Calibri"/>
                <a:cs typeface="Calibri"/>
              </a:rPr>
              <a:t>CatalogProduse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-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codul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produsului,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denumirea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produsului,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descrierea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produsului,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unitatea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de </a:t>
            </a:r>
            <a:r>
              <a:rPr dirty="0" sz="1800">
                <a:latin typeface="Calibri"/>
                <a:cs typeface="Calibri"/>
              </a:rPr>
              <a:t>măsură,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preţul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835"/>
              </a:lnSpc>
              <a:spcBef>
                <a:spcPts val="350"/>
              </a:spcBef>
            </a:pPr>
            <a:r>
              <a:rPr dirty="0" sz="1800">
                <a:latin typeface="Calibri"/>
                <a:cs typeface="Calibri"/>
              </a:rPr>
              <a:t>În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aceste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tabele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apar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mai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multe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câmpuri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tip: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produs,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angajat,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client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sau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furnizor.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se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835"/>
              </a:lnSpc>
            </a:pPr>
            <a:r>
              <a:rPr dirty="0" sz="1800">
                <a:latin typeface="Calibri"/>
                <a:cs typeface="Calibri"/>
              </a:rPr>
              <a:t>folosesc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pentru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identifica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unic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înregistrările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tabele.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9779" y="202692"/>
            <a:ext cx="8006674" cy="3768852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633473" y="3996054"/>
            <a:ext cx="8634730" cy="2152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7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Baza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poate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conţine:</a:t>
            </a:r>
            <a:endParaRPr sz="2000">
              <a:latin typeface="Times New Roman"/>
              <a:cs typeface="Times New Roman"/>
            </a:endParaRPr>
          </a:p>
          <a:p>
            <a:pPr marL="299085" indent="-286385">
              <a:lnSpc>
                <a:spcPts val="2370"/>
              </a:lnSpc>
              <a:buFont typeface="Calibri"/>
              <a:buChar char="-"/>
              <a:tabLst>
                <a:tab pos="299085" algn="l"/>
              </a:tabLst>
            </a:pPr>
            <a:r>
              <a:rPr dirty="0" sz="2000" spc="-25" b="1">
                <a:latin typeface="Calibri"/>
                <a:cs typeface="Calibri"/>
              </a:rPr>
              <a:t>Tabele</a:t>
            </a:r>
            <a:r>
              <a:rPr dirty="0" sz="2000" spc="-8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corelate</a:t>
            </a:r>
            <a:endParaRPr sz="2000">
              <a:latin typeface="Calibri"/>
              <a:cs typeface="Calibri"/>
            </a:endParaRPr>
          </a:p>
          <a:p>
            <a:pPr marL="469900" marR="799465">
              <a:lnSpc>
                <a:spcPct val="100000"/>
              </a:lnSpc>
              <a:spcBef>
                <a:spcPts val="5"/>
              </a:spcBef>
            </a:pPr>
            <a:r>
              <a:rPr dirty="0" sz="2000" spc="-10" i="1">
                <a:latin typeface="Calibri"/>
                <a:cs typeface="Calibri"/>
              </a:rPr>
              <a:t>exemplu</a:t>
            </a:r>
            <a:r>
              <a:rPr dirty="0" sz="2000" spc="-10">
                <a:latin typeface="Calibri"/>
                <a:cs typeface="Calibri"/>
              </a:rPr>
              <a:t>,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între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tabelele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Clienti</a:t>
            </a:r>
            <a:r>
              <a:rPr dirty="0" sz="2000" spc="-45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şi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Comenzi</a:t>
            </a:r>
            <a:r>
              <a:rPr dirty="0" sz="2000" spc="-75" i="1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există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legătură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realizată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prin </a:t>
            </a:r>
            <a:r>
              <a:rPr dirty="0" sz="2000" spc="-10">
                <a:latin typeface="Calibri"/>
                <a:cs typeface="Calibri"/>
              </a:rPr>
              <a:t>intermediul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codului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clientului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care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emis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comanda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(cheia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 i="1">
                <a:latin typeface="Calibri"/>
                <a:cs typeface="Calibri"/>
              </a:rPr>
              <a:t>CodClient</a:t>
            </a:r>
            <a:r>
              <a:rPr dirty="0" sz="2000" spc="-1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Calibri"/>
              <a:buChar char="-"/>
              <a:tabLst>
                <a:tab pos="299085" algn="l"/>
              </a:tabLst>
            </a:pPr>
            <a:r>
              <a:rPr dirty="0" sz="2000" spc="-25" b="1">
                <a:latin typeface="Calibri"/>
                <a:cs typeface="Calibri"/>
              </a:rPr>
              <a:t>Tabele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necorelate</a:t>
            </a:r>
            <a:endParaRPr sz="2000">
              <a:latin typeface="Calibri"/>
              <a:cs typeface="Calibri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 spc="-10" i="1">
                <a:latin typeface="Calibri"/>
                <a:cs typeface="Calibri"/>
              </a:rPr>
              <a:t>exemplu</a:t>
            </a:r>
            <a:r>
              <a:rPr dirty="0" sz="2000" spc="-10">
                <a:latin typeface="Calibri"/>
                <a:cs typeface="Calibri"/>
              </a:rPr>
              <a:t>,</a:t>
            </a:r>
            <a:r>
              <a:rPr dirty="0" sz="2000" spc="-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între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tabelele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Stocuri</a:t>
            </a:r>
            <a:r>
              <a:rPr dirty="0" sz="2000" spc="-50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şi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Salarii</a:t>
            </a:r>
            <a:r>
              <a:rPr dirty="0" sz="2000" spc="-50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există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niciun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fel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legătură.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În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acest </a:t>
            </a:r>
            <a:r>
              <a:rPr dirty="0" sz="2000">
                <a:latin typeface="Calibri"/>
                <a:cs typeface="Calibri"/>
              </a:rPr>
              <a:t>caz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tabelele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folosesc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pentru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separa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entităţi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diferite.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00710"/>
            <a:ext cx="56330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2.12.3</a:t>
            </a:r>
            <a:r>
              <a:rPr dirty="0" spc="-85"/>
              <a:t> </a:t>
            </a:r>
            <a:r>
              <a:rPr dirty="0" spc="-20"/>
              <a:t>Integritatea</a:t>
            </a:r>
            <a:r>
              <a:rPr dirty="0" spc="-85"/>
              <a:t> </a:t>
            </a:r>
            <a:r>
              <a:rPr dirty="0" spc="-10"/>
              <a:t>referenţialǎ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26363" y="778509"/>
            <a:ext cx="10680700" cy="869950"/>
            <a:chOff x="626363" y="778509"/>
            <a:chExt cx="10680700" cy="869950"/>
          </a:xfrm>
        </p:grpSpPr>
        <p:sp>
          <p:nvSpPr>
            <p:cNvPr id="4" name="object 4" descr=""/>
            <p:cNvSpPr/>
            <p:nvPr/>
          </p:nvSpPr>
          <p:spPr>
            <a:xfrm>
              <a:off x="640079" y="787907"/>
              <a:ext cx="10639425" cy="288290"/>
            </a:xfrm>
            <a:custGeom>
              <a:avLst/>
              <a:gdLst/>
              <a:ahLst/>
              <a:cxnLst/>
              <a:rect l="l" t="t" r="r" b="b"/>
              <a:pathLst>
                <a:path w="10639425" h="288290">
                  <a:moveTo>
                    <a:pt x="10639044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10639044" y="288036"/>
                  </a:lnTo>
                  <a:lnTo>
                    <a:pt x="1063904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26364" y="778509"/>
              <a:ext cx="10678795" cy="297180"/>
            </a:xfrm>
            <a:custGeom>
              <a:avLst/>
              <a:gdLst/>
              <a:ahLst/>
              <a:cxnLst/>
              <a:rect l="l" t="t" r="r" b="b"/>
              <a:pathLst>
                <a:path w="10678795" h="297180">
                  <a:moveTo>
                    <a:pt x="10678668" y="11430"/>
                  </a:moveTo>
                  <a:lnTo>
                    <a:pt x="10664825" y="11430"/>
                  </a:lnTo>
                  <a:lnTo>
                    <a:pt x="10664825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10651109" y="11430"/>
                  </a:lnTo>
                  <a:lnTo>
                    <a:pt x="10651109" y="297180"/>
                  </a:lnTo>
                  <a:lnTo>
                    <a:pt x="10678668" y="297180"/>
                  </a:lnTo>
                  <a:lnTo>
                    <a:pt x="10678668" y="11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40079" y="1075943"/>
              <a:ext cx="10639425" cy="265430"/>
            </a:xfrm>
            <a:custGeom>
              <a:avLst/>
              <a:gdLst/>
              <a:ahLst/>
              <a:cxnLst/>
              <a:rect l="l" t="t" r="r" b="b"/>
              <a:pathLst>
                <a:path w="10639425" h="265430">
                  <a:moveTo>
                    <a:pt x="10639044" y="0"/>
                  </a:moveTo>
                  <a:lnTo>
                    <a:pt x="0" y="0"/>
                  </a:lnTo>
                  <a:lnTo>
                    <a:pt x="0" y="265175"/>
                  </a:lnTo>
                  <a:lnTo>
                    <a:pt x="10639044" y="265175"/>
                  </a:lnTo>
                  <a:lnTo>
                    <a:pt x="1063904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279123" y="1075943"/>
              <a:ext cx="27940" cy="265430"/>
            </a:xfrm>
            <a:custGeom>
              <a:avLst/>
              <a:gdLst/>
              <a:ahLst/>
              <a:cxnLst/>
              <a:rect l="l" t="t" r="r" b="b"/>
              <a:pathLst>
                <a:path w="27940" h="265430">
                  <a:moveTo>
                    <a:pt x="27431" y="0"/>
                  </a:moveTo>
                  <a:lnTo>
                    <a:pt x="0" y="0"/>
                  </a:lnTo>
                  <a:lnTo>
                    <a:pt x="0" y="265175"/>
                  </a:lnTo>
                  <a:lnTo>
                    <a:pt x="27431" y="265175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40079" y="1341119"/>
              <a:ext cx="10639425" cy="287020"/>
            </a:xfrm>
            <a:custGeom>
              <a:avLst/>
              <a:gdLst/>
              <a:ahLst/>
              <a:cxnLst/>
              <a:rect l="l" t="t" r="r" b="b"/>
              <a:pathLst>
                <a:path w="10639425" h="287019">
                  <a:moveTo>
                    <a:pt x="10639044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10639044" y="286512"/>
                  </a:lnTo>
                  <a:lnTo>
                    <a:pt x="1063904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26364" y="778509"/>
              <a:ext cx="10678795" cy="869950"/>
            </a:xfrm>
            <a:custGeom>
              <a:avLst/>
              <a:gdLst/>
              <a:ahLst/>
              <a:cxnLst/>
              <a:rect l="l" t="t" r="r" b="b"/>
              <a:pathLst>
                <a:path w="10678795" h="869950">
                  <a:moveTo>
                    <a:pt x="10678668" y="562610"/>
                  </a:moveTo>
                  <a:lnTo>
                    <a:pt x="10651109" y="562610"/>
                  </a:lnTo>
                  <a:lnTo>
                    <a:pt x="10651109" y="849630"/>
                  </a:lnTo>
                  <a:lnTo>
                    <a:pt x="12407" y="849630"/>
                  </a:lnTo>
                  <a:lnTo>
                    <a:pt x="12407" y="562610"/>
                  </a:lnTo>
                  <a:lnTo>
                    <a:pt x="12407" y="0"/>
                  </a:lnTo>
                  <a:lnTo>
                    <a:pt x="0" y="0"/>
                  </a:lnTo>
                  <a:lnTo>
                    <a:pt x="0" y="562610"/>
                  </a:lnTo>
                  <a:lnTo>
                    <a:pt x="0" y="849630"/>
                  </a:lnTo>
                  <a:lnTo>
                    <a:pt x="0" y="859790"/>
                  </a:lnTo>
                  <a:lnTo>
                    <a:pt x="12407" y="859790"/>
                  </a:lnTo>
                  <a:lnTo>
                    <a:pt x="12407" y="869950"/>
                  </a:lnTo>
                  <a:lnTo>
                    <a:pt x="10678668" y="869950"/>
                  </a:lnTo>
                  <a:lnTo>
                    <a:pt x="10678668" y="859790"/>
                  </a:lnTo>
                  <a:lnTo>
                    <a:pt x="10678668" y="849630"/>
                  </a:lnTo>
                  <a:lnTo>
                    <a:pt x="10678668" y="562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638771" y="793826"/>
            <a:ext cx="10638790" cy="6036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4191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Condiţia</a:t>
            </a:r>
            <a:r>
              <a:rPr dirty="0" sz="2000" spc="-6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z="2000" spc="-3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integritate</a:t>
            </a:r>
            <a:r>
              <a:rPr dirty="0" sz="2000" spc="-7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referenţială</a:t>
            </a:r>
            <a:r>
              <a:rPr dirty="0" sz="2000" spc="-6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impune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ca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mulţimea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valorilor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unei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chei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secundare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să</a:t>
            </a:r>
            <a:endParaRPr sz="2000">
              <a:latin typeface="Arial"/>
              <a:cs typeface="Arial"/>
            </a:endParaRPr>
          </a:p>
          <a:p>
            <a:pPr algn="ctr" marR="40640">
              <a:lnSpc>
                <a:spcPct val="100000"/>
              </a:lnSpc>
              <a:spcBef>
                <a:spcPts val="120"/>
              </a:spcBef>
            </a:pPr>
            <a:r>
              <a:rPr dirty="0" sz="2000" b="1">
                <a:latin typeface="Arial"/>
                <a:cs typeface="Arial"/>
              </a:rPr>
              <a:t>fie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inclusă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în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mulţimea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valorilor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cheii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primare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din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care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s-a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propagat.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0"/>
              </a:spcBef>
            </a:pPr>
            <a:endParaRPr sz="2000">
              <a:latin typeface="Arial"/>
              <a:cs typeface="Arial"/>
            </a:endParaRPr>
          </a:p>
          <a:p>
            <a:pPr marL="128270" marR="650240">
              <a:lnSpc>
                <a:spcPts val="3020"/>
              </a:lnSpc>
            </a:pPr>
            <a:r>
              <a:rPr dirty="0" sz="2800">
                <a:latin typeface="Calibri"/>
                <a:cs typeface="Calibri"/>
              </a:rPr>
              <a:t>Operaţiile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adăugare,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ştergere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modificare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pot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afecta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integritatea referenţială:</a:t>
            </a:r>
            <a:endParaRPr sz="280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  <a:spcBef>
                <a:spcPts val="635"/>
              </a:spcBef>
            </a:pPr>
            <a:r>
              <a:rPr dirty="0" sz="2800" i="1">
                <a:latin typeface="Calibri"/>
                <a:cs typeface="Calibri"/>
              </a:rPr>
              <a:t>În</a:t>
            </a:r>
            <a:r>
              <a:rPr dirty="0" sz="2800" spc="-35" i="1">
                <a:latin typeface="Calibri"/>
                <a:cs typeface="Calibri"/>
              </a:rPr>
              <a:t> </a:t>
            </a:r>
            <a:r>
              <a:rPr dirty="0" sz="2800" i="1">
                <a:latin typeface="Calibri"/>
                <a:cs typeface="Calibri"/>
              </a:rPr>
              <a:t>tabelul</a:t>
            </a:r>
            <a:r>
              <a:rPr dirty="0" sz="2800" spc="-40" i="1">
                <a:latin typeface="Calibri"/>
                <a:cs typeface="Calibri"/>
              </a:rPr>
              <a:t> </a:t>
            </a:r>
            <a:r>
              <a:rPr dirty="0" sz="2800" spc="-10" i="1">
                <a:latin typeface="Calibri"/>
                <a:cs typeface="Calibri"/>
              </a:rPr>
              <a:t>condus</a:t>
            </a:r>
            <a:r>
              <a:rPr dirty="0" sz="2800" spc="-1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356870" indent="-228600">
              <a:lnSpc>
                <a:spcPct val="100000"/>
              </a:lnSpc>
              <a:spcBef>
                <a:spcPts val="660"/>
              </a:spcBef>
              <a:buFont typeface="Calibri"/>
              <a:buChar char="-"/>
              <a:tabLst>
                <a:tab pos="356870" algn="l"/>
              </a:tabLst>
            </a:pPr>
            <a:r>
              <a:rPr dirty="0" sz="2800" b="1">
                <a:latin typeface="Calibri"/>
                <a:cs typeface="Calibri"/>
              </a:rPr>
              <a:t>Operaţia</a:t>
            </a:r>
            <a:r>
              <a:rPr dirty="0" sz="2800" spc="-8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de</a:t>
            </a:r>
            <a:r>
              <a:rPr dirty="0" sz="2800" spc="-9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adăugare</a:t>
            </a:r>
            <a:endParaRPr sz="2800">
              <a:latin typeface="Calibri"/>
              <a:cs typeface="Calibri"/>
            </a:endParaRPr>
          </a:p>
          <a:p>
            <a:pPr marL="356870" indent="-228600">
              <a:lnSpc>
                <a:spcPct val="100000"/>
              </a:lnSpc>
              <a:spcBef>
                <a:spcPts val="660"/>
              </a:spcBef>
              <a:buFont typeface="Calibri"/>
              <a:buChar char="-"/>
              <a:tabLst>
                <a:tab pos="356870" algn="l"/>
              </a:tabLst>
            </a:pPr>
            <a:r>
              <a:rPr dirty="0" sz="2800" spc="-10" b="1">
                <a:latin typeface="Calibri"/>
                <a:cs typeface="Calibri"/>
              </a:rPr>
              <a:t>Operaţia</a:t>
            </a:r>
            <a:r>
              <a:rPr dirty="0" sz="2800" spc="-5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de</a:t>
            </a:r>
            <a:r>
              <a:rPr dirty="0" sz="2800" spc="-5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ştergere</a:t>
            </a:r>
            <a:endParaRPr sz="2800">
              <a:latin typeface="Calibri"/>
              <a:cs typeface="Calibri"/>
            </a:endParaRPr>
          </a:p>
          <a:p>
            <a:pPr marL="356870" indent="-228600">
              <a:lnSpc>
                <a:spcPct val="100000"/>
              </a:lnSpc>
              <a:spcBef>
                <a:spcPts val="675"/>
              </a:spcBef>
              <a:buFont typeface="Calibri"/>
              <a:buChar char="-"/>
              <a:tabLst>
                <a:tab pos="356870" algn="l"/>
              </a:tabLst>
            </a:pPr>
            <a:r>
              <a:rPr dirty="0" sz="2800" b="1">
                <a:latin typeface="Calibri"/>
                <a:cs typeface="Calibri"/>
              </a:rPr>
              <a:t>Operaţia</a:t>
            </a:r>
            <a:r>
              <a:rPr dirty="0" sz="2800" spc="-9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de</a:t>
            </a:r>
            <a:r>
              <a:rPr dirty="0" sz="2800" spc="-10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modificare</a:t>
            </a:r>
            <a:endParaRPr sz="280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  <a:spcBef>
                <a:spcPts val="660"/>
              </a:spcBef>
            </a:pPr>
            <a:r>
              <a:rPr dirty="0" sz="2800" i="1">
                <a:latin typeface="Calibri"/>
                <a:cs typeface="Calibri"/>
              </a:rPr>
              <a:t>În</a:t>
            </a:r>
            <a:r>
              <a:rPr dirty="0" sz="2800" spc="-35" i="1">
                <a:latin typeface="Calibri"/>
                <a:cs typeface="Calibri"/>
              </a:rPr>
              <a:t> </a:t>
            </a:r>
            <a:r>
              <a:rPr dirty="0" sz="2800" i="1">
                <a:latin typeface="Calibri"/>
                <a:cs typeface="Calibri"/>
              </a:rPr>
              <a:t>tabelul</a:t>
            </a:r>
            <a:r>
              <a:rPr dirty="0" sz="2800" spc="-40" i="1">
                <a:latin typeface="Calibri"/>
                <a:cs typeface="Calibri"/>
              </a:rPr>
              <a:t> </a:t>
            </a:r>
            <a:r>
              <a:rPr dirty="0" sz="2800" spc="-10" i="1">
                <a:latin typeface="Calibri"/>
                <a:cs typeface="Calibri"/>
              </a:rPr>
              <a:t>conducător</a:t>
            </a:r>
            <a:r>
              <a:rPr dirty="0" sz="2800" spc="-1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356870" indent="-228600">
              <a:lnSpc>
                <a:spcPct val="100000"/>
              </a:lnSpc>
              <a:spcBef>
                <a:spcPts val="665"/>
              </a:spcBef>
              <a:buFont typeface="Calibri"/>
              <a:buChar char="-"/>
              <a:tabLst>
                <a:tab pos="356870" algn="l"/>
              </a:tabLst>
            </a:pPr>
            <a:r>
              <a:rPr dirty="0" sz="2800" b="1">
                <a:latin typeface="Calibri"/>
                <a:cs typeface="Calibri"/>
              </a:rPr>
              <a:t>Operaţia</a:t>
            </a:r>
            <a:r>
              <a:rPr dirty="0" sz="2800" spc="-8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de</a:t>
            </a:r>
            <a:r>
              <a:rPr dirty="0" sz="2800" spc="-9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adăugare</a:t>
            </a:r>
            <a:endParaRPr sz="2800">
              <a:latin typeface="Calibri"/>
              <a:cs typeface="Calibri"/>
            </a:endParaRPr>
          </a:p>
          <a:p>
            <a:pPr marL="356870" indent="-228600">
              <a:lnSpc>
                <a:spcPct val="100000"/>
              </a:lnSpc>
              <a:spcBef>
                <a:spcPts val="670"/>
              </a:spcBef>
              <a:buFont typeface="Calibri"/>
              <a:buChar char="-"/>
              <a:tabLst>
                <a:tab pos="356870" algn="l"/>
              </a:tabLst>
            </a:pPr>
            <a:r>
              <a:rPr dirty="0" sz="2800" b="1">
                <a:latin typeface="Calibri"/>
                <a:cs typeface="Calibri"/>
              </a:rPr>
              <a:t>Operaţia</a:t>
            </a:r>
            <a:r>
              <a:rPr dirty="0" sz="2800" spc="-9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de</a:t>
            </a:r>
            <a:r>
              <a:rPr dirty="0" sz="2800" spc="-8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ştergere</a:t>
            </a:r>
            <a:endParaRPr sz="2800">
              <a:latin typeface="Calibri"/>
              <a:cs typeface="Calibri"/>
            </a:endParaRPr>
          </a:p>
          <a:p>
            <a:pPr marL="356870" indent="-228600">
              <a:lnSpc>
                <a:spcPct val="100000"/>
              </a:lnSpc>
              <a:spcBef>
                <a:spcPts val="660"/>
              </a:spcBef>
              <a:buFont typeface="Calibri"/>
              <a:buChar char="-"/>
              <a:tabLst>
                <a:tab pos="356870" algn="l"/>
              </a:tabLst>
            </a:pPr>
            <a:r>
              <a:rPr dirty="0" sz="2800" spc="-10" b="1">
                <a:latin typeface="Calibri"/>
                <a:cs typeface="Calibri"/>
              </a:rPr>
              <a:t>Operaţia</a:t>
            </a:r>
            <a:r>
              <a:rPr dirty="0" sz="2800" spc="-5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de</a:t>
            </a:r>
            <a:r>
              <a:rPr dirty="0" sz="2800" spc="-7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modificare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06296" y="1671827"/>
            <a:ext cx="7863840" cy="1902460"/>
            <a:chOff x="1606296" y="1671827"/>
            <a:chExt cx="7863840" cy="19024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6296" y="1671827"/>
              <a:ext cx="7863840" cy="1901952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3308" y="2065019"/>
              <a:ext cx="1193292" cy="125425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4803" y="2081783"/>
              <a:ext cx="443484" cy="123748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51731" y="2398776"/>
              <a:ext cx="655320" cy="92049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33016" y="1851659"/>
              <a:ext cx="1766316" cy="1345691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2963" y="2185415"/>
              <a:ext cx="675132" cy="1007363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685670" y="4067683"/>
            <a:ext cx="6905625" cy="99123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5080">
              <a:lnSpc>
                <a:spcPts val="3760"/>
              </a:lnSpc>
              <a:spcBef>
                <a:spcPts val="280"/>
              </a:spcBef>
            </a:pPr>
            <a:r>
              <a:rPr dirty="0" sz="3200">
                <a:solidFill>
                  <a:srgbClr val="FF0000"/>
                </a:solidFill>
                <a:latin typeface="Microsoft Sans Serif"/>
                <a:cs typeface="Microsoft Sans Serif"/>
              </a:rPr>
              <a:t>Scop</a:t>
            </a:r>
            <a:r>
              <a:rPr dirty="0" sz="3200">
                <a:latin typeface="Microsoft Sans Serif"/>
                <a:cs typeface="Microsoft Sans Serif"/>
              </a:rPr>
              <a:t>:</a:t>
            </a:r>
            <a:r>
              <a:rPr dirty="0" sz="3200" spc="-8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analiza</a:t>
            </a:r>
            <a:r>
              <a:rPr dirty="0" sz="3200" spc="-6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integrităţii</a:t>
            </a:r>
            <a:r>
              <a:rPr dirty="0" sz="3200" spc="-7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referenţiale</a:t>
            </a:r>
            <a:r>
              <a:rPr dirty="0" sz="3200" spc="-75">
                <a:latin typeface="Microsoft Sans Serif"/>
                <a:cs typeface="Microsoft Sans Serif"/>
              </a:rPr>
              <a:t> </a:t>
            </a:r>
            <a:r>
              <a:rPr dirty="0" sz="3200" spc="45">
                <a:latin typeface="Microsoft Sans Serif"/>
                <a:cs typeface="Microsoft Sans Serif"/>
              </a:rPr>
              <a:t>în </a:t>
            </a:r>
            <a:r>
              <a:rPr dirty="0" sz="3200">
                <a:latin typeface="Microsoft Sans Serif"/>
                <a:cs typeface="Microsoft Sans Serif"/>
              </a:rPr>
              <a:t>baza</a:t>
            </a:r>
            <a:r>
              <a:rPr dirty="0" sz="3200" spc="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de</a:t>
            </a:r>
            <a:r>
              <a:rPr dirty="0" sz="3200" spc="10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date.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Analiza</a:t>
            </a:r>
            <a:r>
              <a:rPr dirty="0" spc="-85"/>
              <a:t> </a:t>
            </a:r>
            <a:r>
              <a:rPr dirty="0"/>
              <a:t>se</a:t>
            </a:r>
            <a:r>
              <a:rPr dirty="0" spc="-110"/>
              <a:t> </a:t>
            </a:r>
            <a:r>
              <a:rPr dirty="0"/>
              <a:t>va</a:t>
            </a:r>
            <a:r>
              <a:rPr dirty="0" spc="-90"/>
              <a:t> </a:t>
            </a:r>
            <a:r>
              <a:rPr dirty="0"/>
              <a:t>face</a:t>
            </a:r>
            <a:r>
              <a:rPr dirty="0" spc="-95"/>
              <a:t> </a:t>
            </a:r>
            <a:r>
              <a:rPr dirty="0"/>
              <a:t>pe</a:t>
            </a:r>
            <a:r>
              <a:rPr dirty="0" spc="-110"/>
              <a:t> </a:t>
            </a:r>
            <a:r>
              <a:rPr dirty="0"/>
              <a:t>baza</a:t>
            </a:r>
            <a:r>
              <a:rPr dirty="0" spc="-90"/>
              <a:t> </a:t>
            </a:r>
            <a:r>
              <a:rPr dirty="0"/>
              <a:t>de</a:t>
            </a:r>
            <a:r>
              <a:rPr dirty="0" spc="-95"/>
              <a:t> </a:t>
            </a:r>
            <a:r>
              <a:rPr dirty="0"/>
              <a:t>date</a:t>
            </a:r>
            <a:r>
              <a:rPr dirty="0" spc="-90"/>
              <a:t> </a:t>
            </a:r>
            <a:r>
              <a:rPr dirty="0" spc="-10"/>
              <a:t>relaţionalǎ</a:t>
            </a:r>
            <a:r>
              <a:rPr dirty="0" spc="-65"/>
              <a:t> </a:t>
            </a:r>
            <a:r>
              <a:rPr dirty="0" spc="-10"/>
              <a:t>Scoala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54125" y="1107185"/>
            <a:ext cx="10323195" cy="478790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500" spc="-10">
                <a:latin typeface="Calibri"/>
                <a:cs typeface="Calibri"/>
              </a:rPr>
              <a:t>Tabele: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500" i="1">
                <a:latin typeface="Calibri"/>
                <a:cs typeface="Calibri"/>
              </a:rPr>
              <a:t>Elevi</a:t>
            </a:r>
            <a:r>
              <a:rPr dirty="0" sz="1500" spc="-45" i="1">
                <a:latin typeface="Calibri"/>
                <a:cs typeface="Calibri"/>
              </a:rPr>
              <a:t> </a:t>
            </a:r>
            <a:r>
              <a:rPr dirty="0" sz="1500" i="1">
                <a:latin typeface="Calibri"/>
                <a:cs typeface="Calibri"/>
              </a:rPr>
              <a:t>-</a:t>
            </a:r>
            <a:r>
              <a:rPr dirty="0" sz="1500" spc="-50" i="1">
                <a:latin typeface="Calibri"/>
                <a:cs typeface="Calibri"/>
              </a:rPr>
              <a:t> </a:t>
            </a:r>
            <a:r>
              <a:rPr dirty="0" sz="1500" i="1">
                <a:latin typeface="Calibri"/>
                <a:cs typeface="Calibri"/>
              </a:rPr>
              <a:t>CodElev</a:t>
            </a:r>
            <a:r>
              <a:rPr dirty="0" sz="1500">
                <a:latin typeface="Calibri"/>
                <a:cs typeface="Calibri"/>
              </a:rPr>
              <a:t>,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i="1">
                <a:latin typeface="Calibri"/>
                <a:cs typeface="Calibri"/>
              </a:rPr>
              <a:t>NumePrenume</a:t>
            </a:r>
            <a:r>
              <a:rPr dirty="0" sz="1500">
                <a:latin typeface="Calibri"/>
                <a:cs typeface="Calibri"/>
              </a:rPr>
              <a:t>,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 i="1">
                <a:latin typeface="Calibri"/>
                <a:cs typeface="Calibri"/>
              </a:rPr>
              <a:t>Adresa</a:t>
            </a:r>
            <a:r>
              <a:rPr dirty="0" sz="1500" spc="-50" i="1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etc.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500" i="1">
                <a:latin typeface="Calibri"/>
                <a:cs typeface="Calibri"/>
              </a:rPr>
              <a:t>Note</a:t>
            </a:r>
            <a:r>
              <a:rPr dirty="0" sz="1500" spc="-45" i="1">
                <a:latin typeface="Calibri"/>
                <a:cs typeface="Calibri"/>
              </a:rPr>
              <a:t> </a:t>
            </a:r>
            <a:r>
              <a:rPr dirty="0" sz="1500" i="1">
                <a:latin typeface="Calibri"/>
                <a:cs typeface="Calibri"/>
              </a:rPr>
              <a:t>-</a:t>
            </a:r>
            <a:r>
              <a:rPr dirty="0" sz="1500" spc="-40" i="1">
                <a:latin typeface="Calibri"/>
                <a:cs typeface="Calibri"/>
              </a:rPr>
              <a:t> </a:t>
            </a:r>
            <a:r>
              <a:rPr dirty="0" sz="1500" i="1">
                <a:latin typeface="Calibri"/>
                <a:cs typeface="Calibri"/>
              </a:rPr>
              <a:t>CodElev</a:t>
            </a:r>
            <a:r>
              <a:rPr dirty="0" sz="1500">
                <a:latin typeface="Calibri"/>
                <a:cs typeface="Calibri"/>
              </a:rPr>
              <a:t>,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10" i="1">
                <a:latin typeface="Calibri"/>
                <a:cs typeface="Calibri"/>
              </a:rPr>
              <a:t>CodDisciplina</a:t>
            </a:r>
            <a:r>
              <a:rPr dirty="0" sz="1500" spc="-10">
                <a:latin typeface="Calibri"/>
                <a:cs typeface="Calibri"/>
              </a:rPr>
              <a:t>,</a:t>
            </a:r>
            <a:r>
              <a:rPr dirty="0" sz="1500" spc="15">
                <a:latin typeface="Calibri"/>
                <a:cs typeface="Calibri"/>
              </a:rPr>
              <a:t> </a:t>
            </a:r>
            <a:r>
              <a:rPr dirty="0" sz="1500" i="1">
                <a:latin typeface="Calibri"/>
                <a:cs typeface="Calibri"/>
              </a:rPr>
              <a:t>DataNota</a:t>
            </a:r>
            <a:r>
              <a:rPr dirty="0" sz="1500" spc="-30" i="1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şi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20" i="1">
                <a:latin typeface="Calibri"/>
                <a:cs typeface="Calibri"/>
              </a:rPr>
              <a:t>Nota</a:t>
            </a:r>
            <a:endParaRPr sz="1500">
              <a:latin typeface="Calibri"/>
              <a:cs typeface="Calibri"/>
            </a:endParaRPr>
          </a:p>
          <a:p>
            <a:pPr algn="just" marL="12700" marR="5080">
              <a:lnSpc>
                <a:spcPct val="70000"/>
              </a:lnSpc>
              <a:spcBef>
                <a:spcPts val="1010"/>
              </a:spcBef>
            </a:pPr>
            <a:r>
              <a:rPr dirty="0" sz="1500">
                <a:latin typeface="Calibri"/>
                <a:cs typeface="Calibri"/>
              </a:rPr>
              <a:t>Legătura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între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cele</a:t>
            </a:r>
            <a:r>
              <a:rPr dirty="0" sz="1500" spc="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două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tabele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face prin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intermediul câmpului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 i="1">
                <a:latin typeface="Calibri"/>
                <a:cs typeface="Calibri"/>
              </a:rPr>
              <a:t>CodElev</a:t>
            </a:r>
            <a:r>
              <a:rPr dirty="0" sz="1500">
                <a:latin typeface="Calibri"/>
                <a:cs typeface="Calibri"/>
              </a:rPr>
              <a:t>,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care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este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cheie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primară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în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tabelul </a:t>
            </a:r>
            <a:r>
              <a:rPr dirty="0" sz="1500" i="1">
                <a:latin typeface="Calibri"/>
                <a:cs typeface="Calibri"/>
              </a:rPr>
              <a:t>Elevi</a:t>
            </a:r>
            <a:r>
              <a:rPr dirty="0" sz="1500" spc="-10" i="1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şi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cheie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secundară </a:t>
            </a:r>
            <a:r>
              <a:rPr dirty="0" sz="1500">
                <a:latin typeface="Calibri"/>
                <a:cs typeface="Calibri"/>
              </a:rPr>
              <a:t>în</a:t>
            </a:r>
            <a:r>
              <a:rPr dirty="0" sz="1500" spc="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tabelul</a:t>
            </a:r>
            <a:r>
              <a:rPr dirty="0" sz="1500" spc="75">
                <a:latin typeface="Calibri"/>
                <a:cs typeface="Calibri"/>
              </a:rPr>
              <a:t> </a:t>
            </a:r>
            <a:r>
              <a:rPr dirty="0" sz="1500" i="1">
                <a:latin typeface="Calibri"/>
                <a:cs typeface="Calibri"/>
              </a:rPr>
              <a:t>Note</a:t>
            </a:r>
            <a:r>
              <a:rPr dirty="0" sz="1500">
                <a:latin typeface="Calibri"/>
                <a:cs typeface="Calibri"/>
              </a:rPr>
              <a:t>.</a:t>
            </a:r>
            <a:r>
              <a:rPr dirty="0" sz="1500" spc="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Câmpul</a:t>
            </a:r>
            <a:r>
              <a:rPr dirty="0" sz="1500" spc="70">
                <a:latin typeface="Calibri"/>
                <a:cs typeface="Calibri"/>
              </a:rPr>
              <a:t> </a:t>
            </a:r>
            <a:r>
              <a:rPr dirty="0" sz="1500" i="1">
                <a:latin typeface="Calibri"/>
                <a:cs typeface="Calibri"/>
              </a:rPr>
              <a:t>CodElev</a:t>
            </a:r>
            <a:r>
              <a:rPr dirty="0" sz="1500" spc="65" i="1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s-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propagat</a:t>
            </a:r>
            <a:r>
              <a:rPr dirty="0" sz="1500" spc="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în</a:t>
            </a:r>
            <a:r>
              <a:rPr dirty="0" sz="1500" spc="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tabelul</a:t>
            </a:r>
            <a:r>
              <a:rPr dirty="0" sz="1500" spc="70">
                <a:latin typeface="Calibri"/>
                <a:cs typeface="Calibri"/>
              </a:rPr>
              <a:t> </a:t>
            </a:r>
            <a:r>
              <a:rPr dirty="0" sz="1500" i="1">
                <a:latin typeface="Calibri"/>
                <a:cs typeface="Calibri"/>
              </a:rPr>
              <a:t>Note</a:t>
            </a:r>
            <a:r>
              <a:rPr dirty="0" sz="1500" spc="65" i="1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unde</a:t>
            </a:r>
            <a:r>
              <a:rPr dirty="0" sz="1500" spc="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devenit</a:t>
            </a:r>
            <a:r>
              <a:rPr dirty="0" sz="1500" spc="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cheie</a:t>
            </a:r>
            <a:r>
              <a:rPr dirty="0" sz="1500" spc="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secundară.</a:t>
            </a:r>
            <a:r>
              <a:rPr dirty="0" sz="1500" spc="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Scopul</a:t>
            </a:r>
            <a:r>
              <a:rPr dirty="0" sz="1500" spc="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propagării</a:t>
            </a:r>
            <a:r>
              <a:rPr dirty="0" sz="1500" spc="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fost</a:t>
            </a:r>
            <a:r>
              <a:rPr dirty="0" sz="1500" spc="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de</a:t>
            </a:r>
            <a:r>
              <a:rPr dirty="0" sz="1500" spc="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6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asigura legătura</a:t>
            </a:r>
            <a:r>
              <a:rPr dirty="0" sz="1500" spc="-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tabelului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 i="1">
                <a:latin typeface="Calibri"/>
                <a:cs typeface="Calibri"/>
              </a:rPr>
              <a:t>Note</a:t>
            </a:r>
            <a:r>
              <a:rPr dirty="0" sz="1500" spc="-50" i="1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cu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tabelul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 i="1">
                <a:latin typeface="Calibri"/>
                <a:cs typeface="Calibri"/>
              </a:rPr>
              <a:t>Elevi</a:t>
            </a:r>
            <a:r>
              <a:rPr dirty="0" sz="1500" spc="-1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algn="just" marL="241300" marR="5080" indent="-228600">
              <a:lnSpc>
                <a:spcPct val="70000"/>
              </a:lnSpc>
              <a:spcBef>
                <a:spcPts val="100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dirty="0" sz="1500">
                <a:latin typeface="Calibri"/>
                <a:cs typeface="Calibri"/>
              </a:rPr>
              <a:t>Să</a:t>
            </a:r>
            <a:r>
              <a:rPr dirty="0" sz="1500" spc="1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presupunem</a:t>
            </a:r>
            <a:r>
              <a:rPr dirty="0" sz="1500" spc="1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că,</a:t>
            </a:r>
            <a:r>
              <a:rPr dirty="0" sz="1500" spc="1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în</a:t>
            </a:r>
            <a:r>
              <a:rPr dirty="0" sz="1500" spc="1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tabelul</a:t>
            </a:r>
            <a:r>
              <a:rPr dirty="0" sz="1500" spc="180">
                <a:latin typeface="Calibri"/>
                <a:cs typeface="Calibri"/>
              </a:rPr>
              <a:t> </a:t>
            </a:r>
            <a:r>
              <a:rPr dirty="0" sz="1500" i="1">
                <a:latin typeface="Calibri"/>
                <a:cs typeface="Calibri"/>
              </a:rPr>
              <a:t>Elevi</a:t>
            </a:r>
            <a:r>
              <a:rPr dirty="0" sz="1500">
                <a:latin typeface="Calibri"/>
                <a:cs typeface="Calibri"/>
              </a:rPr>
              <a:t>,</a:t>
            </a:r>
            <a:r>
              <a:rPr dirty="0" sz="1500" spc="1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se</a:t>
            </a:r>
            <a:r>
              <a:rPr dirty="0" sz="1500" spc="1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şterge</a:t>
            </a:r>
            <a:r>
              <a:rPr dirty="0" sz="1500" spc="1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înregistrarea</a:t>
            </a:r>
            <a:r>
              <a:rPr dirty="0" sz="1500" spc="1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corespunzătoare</a:t>
            </a:r>
            <a:r>
              <a:rPr dirty="0" sz="1500" spc="1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unui</a:t>
            </a:r>
            <a:r>
              <a:rPr dirty="0" sz="1500" spc="1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elev</a:t>
            </a:r>
            <a:r>
              <a:rPr dirty="0" sz="1500" spc="1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deoarece</a:t>
            </a:r>
            <a:r>
              <a:rPr dirty="0" sz="1500" spc="18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acesta</a:t>
            </a:r>
            <a:r>
              <a:rPr dirty="0" sz="1500" spc="18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s-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1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transferat</a:t>
            </a:r>
            <a:r>
              <a:rPr dirty="0" sz="1500" spc="1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la</a:t>
            </a:r>
            <a:r>
              <a:rPr dirty="0" sz="1500" spc="1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</a:t>
            </a:r>
            <a:r>
              <a:rPr dirty="0" sz="1500" spc="16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altă </a:t>
            </a:r>
            <a:r>
              <a:rPr dirty="0" sz="1500">
                <a:latin typeface="Calibri"/>
                <a:cs typeface="Calibri"/>
              </a:rPr>
              <a:t>şcoală.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În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tabelul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i="1">
                <a:latin typeface="Calibri"/>
                <a:cs typeface="Calibri"/>
              </a:rPr>
              <a:t>Note</a:t>
            </a:r>
            <a:r>
              <a:rPr dirty="0" sz="1500" spc="-35" i="1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păstrează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toate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notele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elevilor.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Să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presupunem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că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trebuie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extrasă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din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baza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lista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cu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toţi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elevii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care </a:t>
            </a:r>
            <a:r>
              <a:rPr dirty="0" sz="1500">
                <a:latin typeface="Calibri"/>
                <a:cs typeface="Calibri"/>
              </a:rPr>
              <a:t>au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cel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puţin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notă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10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la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anumită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disciplină.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Să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mai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presupunem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că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elevul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care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s-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transferat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încadrează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în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această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situaţie. </a:t>
            </a:r>
            <a:r>
              <a:rPr dirty="0" sz="1500">
                <a:latin typeface="Calibri"/>
                <a:cs typeface="Calibri"/>
              </a:rPr>
              <a:t>Căutarea</a:t>
            </a:r>
            <a:r>
              <a:rPr dirty="0" sz="1500" spc="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în</a:t>
            </a:r>
            <a:r>
              <a:rPr dirty="0" sz="1500" spc="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baza</a:t>
            </a:r>
            <a:r>
              <a:rPr dirty="0" sz="1500" spc="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de</a:t>
            </a:r>
            <a:r>
              <a:rPr dirty="0" sz="1500" spc="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date</a:t>
            </a:r>
            <a:r>
              <a:rPr dirty="0" sz="1500" spc="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elevilor</a:t>
            </a:r>
            <a:r>
              <a:rPr dirty="0" sz="1500" spc="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care</a:t>
            </a:r>
            <a:r>
              <a:rPr dirty="0" sz="1500" spc="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corespund</a:t>
            </a:r>
            <a:r>
              <a:rPr dirty="0" sz="1500" spc="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acestor</a:t>
            </a:r>
            <a:r>
              <a:rPr dirty="0" sz="1500" spc="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situaţii</a:t>
            </a:r>
            <a:r>
              <a:rPr dirty="0" sz="1500" spc="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se</a:t>
            </a:r>
            <a:r>
              <a:rPr dirty="0" sz="1500" spc="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face</a:t>
            </a:r>
            <a:r>
              <a:rPr dirty="0" sz="1500" spc="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astfel:</a:t>
            </a:r>
            <a:r>
              <a:rPr dirty="0" sz="1500" spc="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se</a:t>
            </a:r>
            <a:r>
              <a:rPr dirty="0" sz="1500" spc="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caută</a:t>
            </a:r>
            <a:r>
              <a:rPr dirty="0" sz="1500" spc="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în</a:t>
            </a:r>
            <a:r>
              <a:rPr dirty="0" sz="1500" spc="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tabelul</a:t>
            </a:r>
            <a:r>
              <a:rPr dirty="0" sz="1500" spc="30">
                <a:latin typeface="Calibri"/>
                <a:cs typeface="Calibri"/>
              </a:rPr>
              <a:t> </a:t>
            </a:r>
            <a:r>
              <a:rPr dirty="0" sz="1500" i="1">
                <a:latin typeface="Calibri"/>
                <a:cs typeface="Calibri"/>
              </a:rPr>
              <a:t>Note</a:t>
            </a:r>
            <a:r>
              <a:rPr dirty="0" sz="1500" spc="35" i="1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toate</a:t>
            </a:r>
            <a:r>
              <a:rPr dirty="0" sz="1500" spc="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înregistrările</a:t>
            </a:r>
            <a:r>
              <a:rPr dirty="0" sz="1500" spc="3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care </a:t>
            </a:r>
            <a:r>
              <a:rPr dirty="0" sz="1500">
                <a:latin typeface="Calibri"/>
                <a:cs typeface="Calibri"/>
              </a:rPr>
              <a:t>pentru</a:t>
            </a:r>
            <a:r>
              <a:rPr dirty="0" sz="1500" spc="1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</a:t>
            </a:r>
            <a:r>
              <a:rPr dirty="0" sz="1500" spc="1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anumită</a:t>
            </a:r>
            <a:r>
              <a:rPr dirty="0" sz="1500" spc="1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valoare</a:t>
            </a:r>
            <a:r>
              <a:rPr dirty="0" sz="1500" spc="1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1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codului</a:t>
            </a:r>
            <a:r>
              <a:rPr dirty="0" sz="1500" spc="1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disciplinei</a:t>
            </a:r>
            <a:r>
              <a:rPr dirty="0" sz="1500" spc="1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au</a:t>
            </a:r>
            <a:r>
              <a:rPr dirty="0" sz="1500" spc="1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valoarea</a:t>
            </a:r>
            <a:r>
              <a:rPr dirty="0" sz="1500" spc="130">
                <a:latin typeface="Calibri"/>
                <a:cs typeface="Calibri"/>
              </a:rPr>
              <a:t> </a:t>
            </a:r>
            <a:r>
              <a:rPr dirty="0" sz="1500" i="1">
                <a:latin typeface="Calibri"/>
                <a:cs typeface="Calibri"/>
              </a:rPr>
              <a:t>10</a:t>
            </a:r>
            <a:r>
              <a:rPr dirty="0" sz="1500" spc="140" i="1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pentru</a:t>
            </a:r>
            <a:r>
              <a:rPr dirty="0" sz="1500" spc="1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câmpul</a:t>
            </a:r>
            <a:r>
              <a:rPr dirty="0" sz="1500" spc="135">
                <a:latin typeface="Calibri"/>
                <a:cs typeface="Calibri"/>
              </a:rPr>
              <a:t> </a:t>
            </a:r>
            <a:r>
              <a:rPr dirty="0" sz="1500" i="1">
                <a:latin typeface="Calibri"/>
                <a:cs typeface="Calibri"/>
              </a:rPr>
              <a:t>nota</a:t>
            </a:r>
            <a:r>
              <a:rPr dirty="0" sz="1500" spc="140" i="1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(de</a:t>
            </a:r>
            <a:r>
              <a:rPr dirty="0" sz="1500" spc="1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exemplu,</a:t>
            </a:r>
            <a:r>
              <a:rPr dirty="0" sz="1500" spc="130">
                <a:latin typeface="Calibri"/>
                <a:cs typeface="Calibri"/>
              </a:rPr>
              <a:t> </a:t>
            </a:r>
            <a:r>
              <a:rPr dirty="0" sz="1500" i="1">
                <a:latin typeface="Calibri"/>
                <a:cs typeface="Calibri"/>
              </a:rPr>
              <a:t>CodDisciplina=02</a:t>
            </a:r>
            <a:r>
              <a:rPr dirty="0" sz="1500" spc="140" i="1">
                <a:latin typeface="Calibri"/>
                <a:cs typeface="Calibri"/>
              </a:rPr>
              <a:t> </a:t>
            </a:r>
            <a:r>
              <a:rPr dirty="0" sz="1500" i="1">
                <a:latin typeface="Calibri"/>
                <a:cs typeface="Calibri"/>
              </a:rPr>
              <a:t>şi</a:t>
            </a:r>
            <a:r>
              <a:rPr dirty="0" sz="1500" spc="135" i="1">
                <a:latin typeface="Calibri"/>
                <a:cs typeface="Calibri"/>
              </a:rPr>
              <a:t> </a:t>
            </a:r>
            <a:r>
              <a:rPr dirty="0" sz="1500" spc="-10" i="1">
                <a:latin typeface="Calibri"/>
                <a:cs typeface="Calibri"/>
              </a:rPr>
              <a:t>Nota=10</a:t>
            </a:r>
            <a:r>
              <a:rPr dirty="0" sz="1500" spc="-10">
                <a:latin typeface="Calibri"/>
                <a:cs typeface="Calibri"/>
              </a:rPr>
              <a:t>). </a:t>
            </a:r>
            <a:r>
              <a:rPr dirty="0" sz="1500">
                <a:latin typeface="Calibri"/>
                <a:cs typeface="Calibri"/>
              </a:rPr>
              <a:t>Pentru</a:t>
            </a:r>
            <a:r>
              <a:rPr dirty="0" sz="1500" spc="1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1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se</a:t>
            </a:r>
            <a:r>
              <a:rPr dirty="0" sz="1500" spc="10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afişa</a:t>
            </a:r>
            <a:r>
              <a:rPr dirty="0" sz="1500" spc="114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numele</a:t>
            </a:r>
            <a:r>
              <a:rPr dirty="0" sz="1500" spc="10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elevului,</a:t>
            </a:r>
            <a:r>
              <a:rPr dirty="0" sz="1500" spc="114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se</a:t>
            </a:r>
            <a:r>
              <a:rPr dirty="0" sz="1500" spc="1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foloseşte</a:t>
            </a:r>
            <a:r>
              <a:rPr dirty="0" sz="1500" spc="1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ca</a:t>
            </a:r>
            <a:r>
              <a:rPr dirty="0" sz="1500" spc="1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legătură</a:t>
            </a:r>
            <a:r>
              <a:rPr dirty="0" sz="1500" spc="114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cu</a:t>
            </a:r>
            <a:r>
              <a:rPr dirty="0" sz="1500" spc="114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tabelul</a:t>
            </a:r>
            <a:r>
              <a:rPr dirty="0" sz="1500" spc="120">
                <a:latin typeface="Calibri"/>
                <a:cs typeface="Calibri"/>
              </a:rPr>
              <a:t> </a:t>
            </a:r>
            <a:r>
              <a:rPr dirty="0" sz="1500" i="1">
                <a:latin typeface="Calibri"/>
                <a:cs typeface="Calibri"/>
              </a:rPr>
              <a:t>Elevi</a:t>
            </a:r>
            <a:r>
              <a:rPr dirty="0" sz="1500" spc="114" i="1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câmpul</a:t>
            </a:r>
            <a:r>
              <a:rPr dirty="0" sz="1500" spc="1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cheie</a:t>
            </a:r>
            <a:r>
              <a:rPr dirty="0" sz="1500" spc="110">
                <a:latin typeface="Calibri"/>
                <a:cs typeface="Calibri"/>
              </a:rPr>
              <a:t> </a:t>
            </a:r>
            <a:r>
              <a:rPr dirty="0" sz="1500" i="1">
                <a:latin typeface="Calibri"/>
                <a:cs typeface="Calibri"/>
              </a:rPr>
              <a:t>CodElev</a:t>
            </a:r>
            <a:r>
              <a:rPr dirty="0" sz="1500">
                <a:latin typeface="Calibri"/>
                <a:cs typeface="Calibri"/>
              </a:rPr>
              <a:t>.</a:t>
            </a:r>
            <a:r>
              <a:rPr dirty="0" sz="1500" spc="114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În</a:t>
            </a:r>
            <a:r>
              <a:rPr dirty="0" sz="1500" spc="114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baza</a:t>
            </a:r>
            <a:r>
              <a:rPr dirty="0" sz="1500" spc="10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de</a:t>
            </a:r>
            <a:r>
              <a:rPr dirty="0" sz="1500" spc="10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date</a:t>
            </a:r>
            <a:r>
              <a:rPr dirty="0" sz="1500" spc="100">
                <a:latin typeface="Calibri"/>
                <a:cs typeface="Calibri"/>
              </a:rPr>
              <a:t> </a:t>
            </a:r>
            <a:r>
              <a:rPr dirty="0" sz="1500" i="1">
                <a:latin typeface="Calibri"/>
                <a:cs typeface="Calibri"/>
              </a:rPr>
              <a:t>Elevi</a:t>
            </a:r>
            <a:r>
              <a:rPr dirty="0" sz="1500">
                <a:latin typeface="Calibri"/>
                <a:cs typeface="Calibri"/>
              </a:rPr>
              <a:t>,</a:t>
            </a:r>
            <a:r>
              <a:rPr dirty="0" sz="1500" spc="1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nu</a:t>
            </a:r>
            <a:r>
              <a:rPr dirty="0" sz="1500" spc="114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mai </a:t>
            </a:r>
            <a:r>
              <a:rPr dirty="0" sz="1500">
                <a:latin typeface="Calibri"/>
                <a:cs typeface="Calibri"/>
              </a:rPr>
              <a:t>există</a:t>
            </a:r>
            <a:r>
              <a:rPr dirty="0" sz="1500" spc="1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</a:t>
            </a:r>
            <a:r>
              <a:rPr dirty="0" sz="1500" spc="1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înregistrare</a:t>
            </a:r>
            <a:r>
              <a:rPr dirty="0" sz="1500" spc="1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care</a:t>
            </a:r>
            <a:r>
              <a:rPr dirty="0" sz="1500" spc="1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să</a:t>
            </a:r>
            <a:r>
              <a:rPr dirty="0" sz="1500" spc="1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aibă</a:t>
            </a:r>
            <a:r>
              <a:rPr dirty="0" sz="1500" spc="1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aceeaşi</a:t>
            </a:r>
            <a:r>
              <a:rPr dirty="0" sz="1500" spc="1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valoare</a:t>
            </a:r>
            <a:r>
              <a:rPr dirty="0" sz="1500" spc="1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1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cheii</a:t>
            </a:r>
            <a:r>
              <a:rPr dirty="0" sz="1500" spc="1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primare</a:t>
            </a:r>
            <a:r>
              <a:rPr dirty="0" sz="1500" spc="1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cu</a:t>
            </a:r>
            <a:r>
              <a:rPr dirty="0" sz="1500" spc="18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cheia</a:t>
            </a:r>
            <a:r>
              <a:rPr dirty="0" sz="1500" spc="1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secundară</a:t>
            </a:r>
            <a:r>
              <a:rPr dirty="0" sz="1500" spc="18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din</a:t>
            </a:r>
            <a:r>
              <a:rPr dirty="0" sz="1500" spc="19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tabelul</a:t>
            </a:r>
            <a:r>
              <a:rPr dirty="0" sz="1500" spc="185">
                <a:latin typeface="Calibri"/>
                <a:cs typeface="Calibri"/>
              </a:rPr>
              <a:t> </a:t>
            </a:r>
            <a:r>
              <a:rPr dirty="0" sz="1500" i="1">
                <a:latin typeface="Calibri"/>
                <a:cs typeface="Calibri"/>
              </a:rPr>
              <a:t>Note</a:t>
            </a:r>
            <a:r>
              <a:rPr dirty="0" sz="1500">
                <a:latin typeface="Calibri"/>
                <a:cs typeface="Calibri"/>
              </a:rPr>
              <a:t>.</a:t>
            </a:r>
            <a:r>
              <a:rPr dirty="0" sz="1500" spc="1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Înseamnă</a:t>
            </a:r>
            <a:r>
              <a:rPr dirty="0" sz="1500" spc="1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că</a:t>
            </a:r>
            <a:r>
              <a:rPr dirty="0" sz="1500" spc="175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nu</a:t>
            </a:r>
            <a:r>
              <a:rPr dirty="0" sz="1500" spc="16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a</a:t>
            </a:r>
            <a:r>
              <a:rPr dirty="0" sz="1500" spc="180" b="1">
                <a:latin typeface="Calibri"/>
                <a:cs typeface="Calibri"/>
              </a:rPr>
              <a:t> </a:t>
            </a:r>
            <a:r>
              <a:rPr dirty="0" sz="1500" spc="-20" b="1">
                <a:latin typeface="Calibri"/>
                <a:cs typeface="Calibri"/>
              </a:rPr>
              <a:t>fost </a:t>
            </a:r>
            <a:r>
              <a:rPr dirty="0" sz="1500" b="1">
                <a:latin typeface="Calibri"/>
                <a:cs typeface="Calibri"/>
              </a:rPr>
              <a:t>îndeplinită</a:t>
            </a:r>
            <a:r>
              <a:rPr dirty="0" sz="1500" spc="7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condiţia</a:t>
            </a:r>
            <a:r>
              <a:rPr dirty="0" sz="1500" spc="70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de</a:t>
            </a:r>
            <a:r>
              <a:rPr dirty="0" sz="1500" spc="6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integritate</a:t>
            </a:r>
            <a:r>
              <a:rPr dirty="0" sz="1500" spc="80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referenţială</a:t>
            </a:r>
            <a:r>
              <a:rPr dirty="0" sz="1500">
                <a:latin typeface="Calibri"/>
                <a:cs typeface="Calibri"/>
              </a:rPr>
              <a:t>,</a:t>
            </a:r>
            <a:r>
              <a:rPr dirty="0" sz="1500" spc="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deoarece</a:t>
            </a:r>
            <a:r>
              <a:rPr dirty="0" sz="1500" spc="75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o</a:t>
            </a:r>
            <a:r>
              <a:rPr dirty="0" sz="1500" spc="7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valoare</a:t>
            </a:r>
            <a:r>
              <a:rPr dirty="0" sz="1500" spc="80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a</a:t>
            </a:r>
            <a:r>
              <a:rPr dirty="0" sz="1500" spc="80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cheii</a:t>
            </a:r>
            <a:r>
              <a:rPr dirty="0" sz="1500" spc="7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secundare</a:t>
            </a:r>
            <a:r>
              <a:rPr dirty="0" sz="1500" spc="80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nu</a:t>
            </a:r>
            <a:r>
              <a:rPr dirty="0" sz="1500" spc="7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se</a:t>
            </a:r>
            <a:r>
              <a:rPr dirty="0" sz="1500" spc="80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găseşte</a:t>
            </a:r>
            <a:r>
              <a:rPr dirty="0" sz="1500" spc="7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în</a:t>
            </a:r>
            <a:r>
              <a:rPr dirty="0" sz="1500" spc="70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mulţimea</a:t>
            </a:r>
            <a:r>
              <a:rPr dirty="0" sz="1500" spc="8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valorilor</a:t>
            </a:r>
            <a:r>
              <a:rPr dirty="0" sz="1500" spc="75" b="1">
                <a:latin typeface="Calibri"/>
                <a:cs typeface="Calibri"/>
              </a:rPr>
              <a:t> </a:t>
            </a:r>
            <a:r>
              <a:rPr dirty="0" sz="1500" spc="-10" b="1">
                <a:latin typeface="Calibri"/>
                <a:cs typeface="Calibri"/>
              </a:rPr>
              <a:t>cheii </a:t>
            </a:r>
            <a:r>
              <a:rPr dirty="0" sz="1500" b="1">
                <a:latin typeface="Calibri"/>
                <a:cs typeface="Calibri"/>
              </a:rPr>
              <a:t>primare</a:t>
            </a:r>
            <a:r>
              <a:rPr dirty="0" sz="1500">
                <a:latin typeface="Calibri"/>
                <a:cs typeface="Calibri"/>
              </a:rPr>
              <a:t>.</a:t>
            </a:r>
            <a:r>
              <a:rPr dirty="0" sz="1500" spc="10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Efectul</a:t>
            </a:r>
            <a:r>
              <a:rPr dirty="0" sz="1500" spc="10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nerespectării</a:t>
            </a:r>
            <a:r>
              <a:rPr dirty="0" sz="1500" spc="10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acestei</a:t>
            </a:r>
            <a:r>
              <a:rPr dirty="0" sz="1500" spc="10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condiţii</a:t>
            </a:r>
            <a:r>
              <a:rPr dirty="0" sz="1500" spc="1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este</a:t>
            </a:r>
            <a:r>
              <a:rPr dirty="0" sz="1500" spc="10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că</a:t>
            </a:r>
            <a:r>
              <a:rPr dirty="0" sz="1500" spc="10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în</a:t>
            </a:r>
            <a:r>
              <a:rPr dirty="0" sz="1500" spc="10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tabelul</a:t>
            </a:r>
            <a:r>
              <a:rPr dirty="0" sz="1500" spc="105">
                <a:latin typeface="Calibri"/>
                <a:cs typeface="Calibri"/>
              </a:rPr>
              <a:t> </a:t>
            </a:r>
            <a:r>
              <a:rPr dirty="0" sz="1500" i="1">
                <a:latin typeface="Calibri"/>
                <a:cs typeface="Calibri"/>
              </a:rPr>
              <a:t>Note</a:t>
            </a:r>
            <a:r>
              <a:rPr dirty="0" sz="1500" spc="105" i="1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există</a:t>
            </a:r>
            <a:r>
              <a:rPr dirty="0" sz="1500" spc="10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înregistrări</a:t>
            </a:r>
            <a:r>
              <a:rPr dirty="0" sz="1500" spc="10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pentru</a:t>
            </a:r>
            <a:r>
              <a:rPr dirty="0" sz="1500" spc="10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care</a:t>
            </a:r>
            <a:r>
              <a:rPr dirty="0" sz="1500" spc="10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s-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10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rupt</a:t>
            </a:r>
            <a:r>
              <a:rPr dirty="0" sz="1500" spc="10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legătura</a:t>
            </a:r>
            <a:r>
              <a:rPr dirty="0" sz="1500" spc="10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cu</a:t>
            </a:r>
            <a:r>
              <a:rPr dirty="0" sz="1500" spc="10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tabelul </a:t>
            </a:r>
            <a:r>
              <a:rPr dirty="0" sz="1500" i="1">
                <a:latin typeface="Calibri"/>
                <a:cs typeface="Calibri"/>
              </a:rPr>
              <a:t>Elevi</a:t>
            </a:r>
            <a:r>
              <a:rPr dirty="0" sz="1500">
                <a:latin typeface="Calibri"/>
                <a:cs typeface="Calibri"/>
              </a:rPr>
              <a:t>.</a:t>
            </a:r>
            <a:r>
              <a:rPr dirty="0" sz="1500" spc="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Problema</a:t>
            </a:r>
            <a:r>
              <a:rPr dirty="0" sz="1500" spc="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se</a:t>
            </a:r>
            <a:r>
              <a:rPr dirty="0" sz="1500" spc="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complică</a:t>
            </a:r>
            <a:r>
              <a:rPr dirty="0" sz="1500" spc="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şi</a:t>
            </a:r>
            <a:r>
              <a:rPr dirty="0" sz="1500" spc="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mai</a:t>
            </a:r>
            <a:r>
              <a:rPr dirty="0" sz="1500" spc="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mult</a:t>
            </a:r>
            <a:r>
              <a:rPr dirty="0" sz="1500" spc="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dacă</a:t>
            </a:r>
            <a:r>
              <a:rPr dirty="0" sz="1500" spc="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în</a:t>
            </a:r>
            <a:r>
              <a:rPr dirty="0" sz="1500" spc="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şcoală</a:t>
            </a:r>
            <a:r>
              <a:rPr dirty="0" sz="1500" spc="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se</a:t>
            </a:r>
            <a:r>
              <a:rPr dirty="0" sz="1500" spc="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mută</a:t>
            </a:r>
            <a:r>
              <a:rPr dirty="0" sz="1500" spc="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un</a:t>
            </a:r>
            <a:r>
              <a:rPr dirty="0" sz="1500" spc="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elev</a:t>
            </a:r>
            <a:r>
              <a:rPr dirty="0" sz="1500" spc="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căruia</a:t>
            </a:r>
            <a:r>
              <a:rPr dirty="0" sz="1500" spc="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</a:t>
            </a:r>
            <a:r>
              <a:rPr dirty="0" sz="1500" spc="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se</a:t>
            </a:r>
            <a:r>
              <a:rPr dirty="0" sz="1500" spc="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atribuie</a:t>
            </a:r>
            <a:r>
              <a:rPr dirty="0" sz="1500" spc="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acelaşi</a:t>
            </a:r>
            <a:r>
              <a:rPr dirty="0" sz="1500" spc="65">
                <a:latin typeface="Calibri"/>
                <a:cs typeface="Calibri"/>
              </a:rPr>
              <a:t> </a:t>
            </a:r>
            <a:r>
              <a:rPr dirty="0" sz="1500" i="1">
                <a:latin typeface="Calibri"/>
                <a:cs typeface="Calibri"/>
              </a:rPr>
              <a:t>CodElev</a:t>
            </a:r>
            <a:r>
              <a:rPr dirty="0" sz="1500" spc="65" i="1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cu</a:t>
            </a:r>
            <a:r>
              <a:rPr dirty="0" sz="1500" spc="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al</a:t>
            </a:r>
            <a:r>
              <a:rPr dirty="0" sz="1500" spc="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elevului</a:t>
            </a:r>
            <a:r>
              <a:rPr dirty="0" sz="1500" spc="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care</a:t>
            </a:r>
            <a:r>
              <a:rPr dirty="0" sz="1500" spc="6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s-</a:t>
            </a:r>
            <a:r>
              <a:rPr dirty="0" sz="1500" spc="-50">
                <a:latin typeface="Calibri"/>
                <a:cs typeface="Calibri"/>
              </a:rPr>
              <a:t>a </a:t>
            </a:r>
            <a:r>
              <a:rPr dirty="0" sz="1500" spc="-10">
                <a:latin typeface="Calibri"/>
                <a:cs typeface="Calibri"/>
              </a:rPr>
              <a:t>transferat.</a:t>
            </a:r>
            <a:r>
              <a:rPr dirty="0" sz="1500" spc="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În</a:t>
            </a:r>
            <a:r>
              <a:rPr dirty="0" sz="1500" spc="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acest</a:t>
            </a:r>
            <a:r>
              <a:rPr dirty="0" sz="1500" spc="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mod,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toate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notele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care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se</a:t>
            </a:r>
            <a:r>
              <a:rPr dirty="0" sz="1500" spc="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referă</a:t>
            </a:r>
            <a:r>
              <a:rPr dirty="0" sz="1500" spc="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la</a:t>
            </a:r>
            <a:r>
              <a:rPr dirty="0" sz="1500" spc="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elevul</a:t>
            </a:r>
            <a:r>
              <a:rPr dirty="0" sz="1500" spc="2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transferat</a:t>
            </a:r>
            <a:r>
              <a:rPr dirty="0" sz="1500" spc="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sunt</a:t>
            </a:r>
            <a:r>
              <a:rPr dirty="0" sz="1500" spc="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atribuite</a:t>
            </a:r>
            <a:r>
              <a:rPr dirty="0" sz="1500" spc="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automat</a:t>
            </a:r>
            <a:r>
              <a:rPr dirty="0" sz="1500" spc="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noului</a:t>
            </a:r>
            <a:r>
              <a:rPr dirty="0" sz="1500" spc="1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elev,</a:t>
            </a:r>
            <a:r>
              <a:rPr dirty="0" sz="1500" spc="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prin</a:t>
            </a:r>
            <a:r>
              <a:rPr dirty="0" sz="1500" spc="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relaţia</a:t>
            </a:r>
            <a:r>
              <a:rPr dirty="0" sz="1500" spc="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care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există </a:t>
            </a:r>
            <a:r>
              <a:rPr dirty="0" sz="1500">
                <a:latin typeface="Calibri"/>
                <a:cs typeface="Calibri"/>
              </a:rPr>
              <a:t>între</a:t>
            </a:r>
            <a:r>
              <a:rPr dirty="0" sz="1500" spc="-6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tabele.</a:t>
            </a:r>
            <a:endParaRPr sz="1500">
              <a:latin typeface="Calibri"/>
              <a:cs typeface="Calibri"/>
            </a:endParaRPr>
          </a:p>
          <a:p>
            <a:pPr algn="just" marL="241300" marR="5080" indent="-228600">
              <a:lnSpc>
                <a:spcPct val="70000"/>
              </a:lnSpc>
              <a:spcBef>
                <a:spcPts val="99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dirty="0" sz="1500">
                <a:latin typeface="Calibri"/>
                <a:cs typeface="Calibri"/>
              </a:rPr>
              <a:t>Pentru</a:t>
            </a:r>
            <a:r>
              <a:rPr dirty="0" sz="1500" spc="38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3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se</a:t>
            </a:r>
            <a:r>
              <a:rPr dirty="0" sz="1500" spc="3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asigura</a:t>
            </a:r>
            <a:r>
              <a:rPr dirty="0" sz="1500" spc="3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integritatea</a:t>
            </a:r>
            <a:r>
              <a:rPr dirty="0" sz="1500" spc="3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referenţială,</a:t>
            </a:r>
            <a:r>
              <a:rPr dirty="0" sz="1500" spc="3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normal</a:t>
            </a:r>
            <a:r>
              <a:rPr dirty="0" sz="1500" spc="38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ar</a:t>
            </a:r>
            <a:r>
              <a:rPr dirty="0" sz="1500" spc="3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fi</a:t>
            </a:r>
            <a:r>
              <a:rPr dirty="0" sz="1500" spc="39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ca,</a:t>
            </a:r>
            <a:r>
              <a:rPr dirty="0" sz="1500" spc="3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atunci</a:t>
            </a:r>
            <a:r>
              <a:rPr dirty="0" sz="1500" spc="38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când</a:t>
            </a:r>
            <a:r>
              <a:rPr dirty="0" sz="1500" spc="3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elevul</a:t>
            </a:r>
            <a:r>
              <a:rPr dirty="0" sz="1500" spc="3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se</a:t>
            </a:r>
            <a:r>
              <a:rPr dirty="0" sz="1500" spc="3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transferă,</a:t>
            </a:r>
            <a:r>
              <a:rPr dirty="0" sz="1500" spc="3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să</a:t>
            </a:r>
            <a:r>
              <a:rPr dirty="0" sz="1500" spc="3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se</a:t>
            </a:r>
            <a:r>
              <a:rPr dirty="0" sz="1500" spc="3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şteargă</a:t>
            </a:r>
            <a:r>
              <a:rPr dirty="0" sz="1500" spc="36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înregistrarea </a:t>
            </a:r>
            <a:r>
              <a:rPr dirty="0" sz="1500">
                <a:latin typeface="Calibri"/>
                <a:cs typeface="Calibri"/>
              </a:rPr>
              <a:t>corespunzătoare</a:t>
            </a:r>
            <a:r>
              <a:rPr dirty="0" sz="1500" spc="254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elevului</a:t>
            </a:r>
            <a:r>
              <a:rPr dirty="0" sz="1500" spc="254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din</a:t>
            </a:r>
            <a:r>
              <a:rPr dirty="0" sz="1500" spc="2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tabelul</a:t>
            </a:r>
            <a:r>
              <a:rPr dirty="0" sz="1500" spc="254">
                <a:latin typeface="Calibri"/>
                <a:cs typeface="Calibri"/>
              </a:rPr>
              <a:t> </a:t>
            </a:r>
            <a:r>
              <a:rPr dirty="0" sz="1500" i="1">
                <a:latin typeface="Calibri"/>
                <a:cs typeface="Calibri"/>
              </a:rPr>
              <a:t>Elevi</a:t>
            </a:r>
            <a:r>
              <a:rPr dirty="0" sz="1500">
                <a:latin typeface="Calibri"/>
                <a:cs typeface="Calibri"/>
              </a:rPr>
              <a:t>,</a:t>
            </a:r>
            <a:r>
              <a:rPr dirty="0" sz="1500" spc="2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dar</a:t>
            </a:r>
            <a:r>
              <a:rPr dirty="0" sz="1500" spc="2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şi</a:t>
            </a:r>
            <a:r>
              <a:rPr dirty="0" sz="1500" spc="254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toate</a:t>
            </a:r>
            <a:r>
              <a:rPr dirty="0" sz="1500" spc="254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înregistrările</a:t>
            </a:r>
            <a:r>
              <a:rPr dirty="0" sz="1500" spc="2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din</a:t>
            </a:r>
            <a:r>
              <a:rPr dirty="0" sz="1500" spc="2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celelalte</a:t>
            </a:r>
            <a:r>
              <a:rPr dirty="0" sz="1500" spc="2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tabele</a:t>
            </a:r>
            <a:r>
              <a:rPr dirty="0" sz="1500" spc="2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care</a:t>
            </a:r>
            <a:r>
              <a:rPr dirty="0" sz="1500" spc="2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au</a:t>
            </a:r>
            <a:r>
              <a:rPr dirty="0" sz="1500" spc="2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valoarea</a:t>
            </a:r>
            <a:r>
              <a:rPr dirty="0" sz="1500" spc="2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cheilor</a:t>
            </a:r>
            <a:r>
              <a:rPr dirty="0" sz="1500" spc="27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secundare </a:t>
            </a:r>
            <a:r>
              <a:rPr dirty="0" sz="1500" i="1">
                <a:latin typeface="Calibri"/>
                <a:cs typeface="Calibri"/>
              </a:rPr>
              <a:t>CodElev</a:t>
            </a:r>
            <a:r>
              <a:rPr dirty="0" sz="1500" spc="85" i="1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egală</a:t>
            </a:r>
            <a:r>
              <a:rPr dirty="0" sz="1500" spc="8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cu</a:t>
            </a:r>
            <a:r>
              <a:rPr dirty="0" sz="1500" spc="9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valoarea</a:t>
            </a:r>
            <a:r>
              <a:rPr dirty="0" sz="1500" spc="7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cheii</a:t>
            </a:r>
            <a:r>
              <a:rPr dirty="0" sz="1500" spc="9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primare</a:t>
            </a:r>
            <a:r>
              <a:rPr dirty="0" sz="1500" spc="85">
                <a:latin typeface="Calibri"/>
                <a:cs typeface="Calibri"/>
              </a:rPr>
              <a:t> </a:t>
            </a:r>
            <a:r>
              <a:rPr dirty="0" sz="1500" i="1">
                <a:latin typeface="Calibri"/>
                <a:cs typeface="Calibri"/>
              </a:rPr>
              <a:t>CodElev</a:t>
            </a:r>
            <a:r>
              <a:rPr dirty="0" sz="1500" spc="90" i="1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corespunzătoare</a:t>
            </a:r>
            <a:r>
              <a:rPr dirty="0" sz="1500" spc="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elevului</a:t>
            </a:r>
            <a:r>
              <a:rPr dirty="0" sz="1500" spc="9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transferat</a:t>
            </a:r>
            <a:r>
              <a:rPr dirty="0" sz="1500" spc="9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din</a:t>
            </a:r>
            <a:r>
              <a:rPr dirty="0" sz="1500" spc="9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tabelul</a:t>
            </a:r>
            <a:r>
              <a:rPr dirty="0" sz="1500" spc="95">
                <a:latin typeface="Calibri"/>
                <a:cs typeface="Calibri"/>
              </a:rPr>
              <a:t> </a:t>
            </a:r>
            <a:r>
              <a:rPr dirty="0" sz="1500" i="1">
                <a:latin typeface="Calibri"/>
                <a:cs typeface="Calibri"/>
              </a:rPr>
              <a:t>Elevi</a:t>
            </a:r>
            <a:r>
              <a:rPr dirty="0" sz="1500">
                <a:latin typeface="Calibri"/>
                <a:cs typeface="Calibri"/>
              </a:rPr>
              <a:t>,</a:t>
            </a:r>
            <a:r>
              <a:rPr dirty="0" sz="1500" spc="8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pentru</a:t>
            </a:r>
            <a:r>
              <a:rPr dirty="0" sz="1500" spc="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8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se</a:t>
            </a:r>
            <a:r>
              <a:rPr dirty="0" sz="1500" spc="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asigura</a:t>
            </a:r>
            <a:r>
              <a:rPr dirty="0" sz="1500" spc="7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astfel </a:t>
            </a:r>
            <a:r>
              <a:rPr dirty="0" sz="1500">
                <a:latin typeface="Calibri"/>
                <a:cs typeface="Calibri"/>
              </a:rPr>
              <a:t>condiţia</a:t>
            </a:r>
            <a:r>
              <a:rPr dirty="0" sz="1500" spc="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de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integritate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referenţială.</a:t>
            </a:r>
            <a:r>
              <a:rPr dirty="0" sz="1500" spc="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În</a:t>
            </a:r>
            <a:r>
              <a:rPr dirty="0" sz="1500" spc="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acest</a:t>
            </a:r>
            <a:r>
              <a:rPr dirty="0" sz="1500" spc="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exemplu,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trebuie</a:t>
            </a:r>
            <a:r>
              <a:rPr dirty="0" sz="1500" spc="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folosită</a:t>
            </a:r>
            <a:r>
              <a:rPr dirty="0" sz="1500" spc="50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ştergerea</a:t>
            </a:r>
            <a:r>
              <a:rPr dirty="0" sz="1500" spc="3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în</a:t>
            </a:r>
            <a:r>
              <a:rPr dirty="0" sz="1500" spc="4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cascadă</a:t>
            </a:r>
            <a:r>
              <a:rPr dirty="0" sz="1500" spc="55" b="1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–</a:t>
            </a:r>
            <a:r>
              <a:rPr dirty="0" sz="1500" spc="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atunci</a:t>
            </a:r>
            <a:r>
              <a:rPr dirty="0" sz="1500" spc="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când</a:t>
            </a:r>
            <a:r>
              <a:rPr dirty="0" sz="1500" spc="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un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elev</a:t>
            </a:r>
            <a:r>
              <a:rPr dirty="0" sz="1500" spc="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este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transferat. </a:t>
            </a:r>
            <a:r>
              <a:rPr dirty="0" sz="1500">
                <a:latin typeface="Calibri"/>
                <a:cs typeface="Calibri"/>
              </a:rPr>
              <a:t>Prin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această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operaţie</a:t>
            </a:r>
            <a:r>
              <a:rPr dirty="0" sz="1500" spc="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vor</a:t>
            </a:r>
            <a:r>
              <a:rPr dirty="0" sz="1500" spc="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fi</a:t>
            </a:r>
            <a:r>
              <a:rPr dirty="0" sz="1500" spc="4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şterse</a:t>
            </a:r>
            <a:r>
              <a:rPr dirty="0" sz="1500" spc="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toate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înregistrările</a:t>
            </a:r>
            <a:r>
              <a:rPr dirty="0" sz="1500" spc="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din</a:t>
            </a:r>
            <a:r>
              <a:rPr dirty="0" sz="1500" spc="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tabelele</a:t>
            </a:r>
            <a:r>
              <a:rPr dirty="0" sz="1500" spc="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bazei</a:t>
            </a:r>
            <a:r>
              <a:rPr dirty="0" sz="1500" spc="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de</a:t>
            </a:r>
            <a:r>
              <a:rPr dirty="0" sz="1500" spc="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date</a:t>
            </a:r>
            <a:r>
              <a:rPr dirty="0" sz="1500" spc="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care</a:t>
            </a:r>
            <a:r>
              <a:rPr dirty="0" sz="1500" spc="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sunt</a:t>
            </a:r>
            <a:r>
              <a:rPr dirty="0" sz="1500" spc="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legate</a:t>
            </a:r>
            <a:r>
              <a:rPr dirty="0" sz="1500" spc="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de</a:t>
            </a:r>
            <a:r>
              <a:rPr dirty="0" sz="1500" spc="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elevul</a:t>
            </a:r>
            <a:r>
              <a:rPr dirty="0" sz="1500" spc="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transferat.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La</a:t>
            </a:r>
            <a:r>
              <a:rPr dirty="0" sz="1500" spc="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venirea </a:t>
            </a:r>
            <a:r>
              <a:rPr dirty="0" sz="1500">
                <a:latin typeface="Calibri"/>
                <a:cs typeface="Calibri"/>
              </a:rPr>
              <a:t>unui</a:t>
            </a:r>
            <a:r>
              <a:rPr dirty="0" sz="1500" spc="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elev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nou,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acestuia</a:t>
            </a:r>
            <a:r>
              <a:rPr dirty="0" sz="1500" spc="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se</a:t>
            </a:r>
            <a:r>
              <a:rPr dirty="0" sz="1500" spc="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poate</a:t>
            </a:r>
            <a:r>
              <a:rPr dirty="0" sz="1500" spc="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atribui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codul</a:t>
            </a:r>
            <a:r>
              <a:rPr dirty="0" sz="1500" spc="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elevului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transferat,</a:t>
            </a:r>
            <a:r>
              <a:rPr dirty="0" sz="1500" spc="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deoarece</a:t>
            </a:r>
            <a:r>
              <a:rPr dirty="0" sz="1500" spc="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în</a:t>
            </a:r>
            <a:r>
              <a:rPr dirty="0" sz="1500" spc="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tabele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nu</a:t>
            </a:r>
            <a:r>
              <a:rPr dirty="0" sz="1500" spc="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vor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mai</a:t>
            </a:r>
            <a:r>
              <a:rPr dirty="0" sz="1500" spc="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exista</a:t>
            </a:r>
            <a:r>
              <a:rPr dirty="0" sz="1500" spc="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înregistrări</a:t>
            </a:r>
            <a:r>
              <a:rPr dirty="0" sz="1500" spc="5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referitoare</a:t>
            </a:r>
            <a:r>
              <a:rPr dirty="0" sz="1500" spc="3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la </a:t>
            </a:r>
            <a:r>
              <a:rPr dirty="0" sz="1500" spc="-10">
                <a:latin typeface="Calibri"/>
                <a:cs typeface="Calibri"/>
              </a:rPr>
              <a:t>acesta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(note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şi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absenţe).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082"/>
            <a:ext cx="266382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2.8</a:t>
            </a:r>
            <a:r>
              <a:rPr dirty="0" sz="3200" spc="-140"/>
              <a:t> </a:t>
            </a:r>
            <a:r>
              <a:rPr dirty="0" sz="3200" spc="-25"/>
              <a:t>Baza</a:t>
            </a:r>
            <a:r>
              <a:rPr dirty="0" sz="3200" spc="-145"/>
              <a:t> </a:t>
            </a:r>
            <a:r>
              <a:rPr dirty="0" sz="3200"/>
              <a:t>de</a:t>
            </a:r>
            <a:r>
              <a:rPr dirty="0" sz="3200" spc="-114"/>
              <a:t> </a:t>
            </a:r>
            <a:r>
              <a:rPr dirty="0" sz="3200" spc="-20"/>
              <a:t>date</a:t>
            </a:r>
            <a:endParaRPr sz="3200"/>
          </a:p>
        </p:txBody>
      </p:sp>
      <p:grpSp>
        <p:nvGrpSpPr>
          <p:cNvPr id="3" name="object 3" descr=""/>
          <p:cNvGrpSpPr/>
          <p:nvPr/>
        </p:nvGrpSpPr>
        <p:grpSpPr>
          <a:xfrm>
            <a:off x="1045463" y="2325370"/>
            <a:ext cx="10048240" cy="1032510"/>
            <a:chOff x="1045463" y="2325370"/>
            <a:chExt cx="10048240" cy="1032510"/>
          </a:xfrm>
        </p:grpSpPr>
        <p:sp>
          <p:nvSpPr>
            <p:cNvPr id="4" name="object 4" descr=""/>
            <p:cNvSpPr/>
            <p:nvPr/>
          </p:nvSpPr>
          <p:spPr>
            <a:xfrm>
              <a:off x="1059179" y="2342388"/>
              <a:ext cx="10003790" cy="490855"/>
            </a:xfrm>
            <a:custGeom>
              <a:avLst/>
              <a:gdLst/>
              <a:ahLst/>
              <a:cxnLst/>
              <a:rect l="l" t="t" r="r" b="b"/>
              <a:pathLst>
                <a:path w="10003790" h="490855">
                  <a:moveTo>
                    <a:pt x="10003536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10003536" y="490727"/>
                  </a:lnTo>
                  <a:lnTo>
                    <a:pt x="1000353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46988" y="2325369"/>
              <a:ext cx="10046335" cy="508000"/>
            </a:xfrm>
            <a:custGeom>
              <a:avLst/>
              <a:gdLst/>
              <a:ahLst/>
              <a:cxnLst/>
              <a:rect l="l" t="t" r="r" b="b"/>
              <a:pathLst>
                <a:path w="10046335" h="508000">
                  <a:moveTo>
                    <a:pt x="10046208" y="19050"/>
                  </a:moveTo>
                  <a:lnTo>
                    <a:pt x="10031603" y="19050"/>
                  </a:lnTo>
                  <a:lnTo>
                    <a:pt x="10031603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10018522" y="19050"/>
                  </a:lnTo>
                  <a:lnTo>
                    <a:pt x="10018522" y="508000"/>
                  </a:lnTo>
                  <a:lnTo>
                    <a:pt x="10046208" y="508000"/>
                  </a:lnTo>
                  <a:lnTo>
                    <a:pt x="10046208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59179" y="2833116"/>
              <a:ext cx="10003790" cy="489584"/>
            </a:xfrm>
            <a:custGeom>
              <a:avLst/>
              <a:gdLst/>
              <a:ahLst/>
              <a:cxnLst/>
              <a:rect l="l" t="t" r="r" b="b"/>
              <a:pathLst>
                <a:path w="10003790" h="489585">
                  <a:moveTo>
                    <a:pt x="10003536" y="0"/>
                  </a:moveTo>
                  <a:lnTo>
                    <a:pt x="0" y="0"/>
                  </a:lnTo>
                  <a:lnTo>
                    <a:pt x="0" y="489203"/>
                  </a:lnTo>
                  <a:lnTo>
                    <a:pt x="10003536" y="489203"/>
                  </a:lnTo>
                  <a:lnTo>
                    <a:pt x="1000353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45464" y="2325369"/>
              <a:ext cx="10046335" cy="1032510"/>
            </a:xfrm>
            <a:custGeom>
              <a:avLst/>
              <a:gdLst/>
              <a:ahLst/>
              <a:cxnLst/>
              <a:rect l="l" t="t" r="r" b="b"/>
              <a:pathLst>
                <a:path w="10046335" h="1032510">
                  <a:moveTo>
                    <a:pt x="10046208" y="508000"/>
                  </a:moveTo>
                  <a:lnTo>
                    <a:pt x="10018522" y="508000"/>
                  </a:lnTo>
                  <a:lnTo>
                    <a:pt x="10018522" y="996950"/>
                  </a:lnTo>
                  <a:lnTo>
                    <a:pt x="14579" y="996950"/>
                  </a:lnTo>
                  <a:lnTo>
                    <a:pt x="14579" y="508000"/>
                  </a:lnTo>
                  <a:lnTo>
                    <a:pt x="14579" y="0"/>
                  </a:lnTo>
                  <a:lnTo>
                    <a:pt x="0" y="0"/>
                  </a:lnTo>
                  <a:lnTo>
                    <a:pt x="0" y="508000"/>
                  </a:lnTo>
                  <a:lnTo>
                    <a:pt x="0" y="996950"/>
                  </a:lnTo>
                  <a:lnTo>
                    <a:pt x="0" y="1013460"/>
                  </a:lnTo>
                  <a:lnTo>
                    <a:pt x="14579" y="1013460"/>
                  </a:lnTo>
                  <a:lnTo>
                    <a:pt x="14579" y="1032510"/>
                  </a:lnTo>
                  <a:lnTo>
                    <a:pt x="10046208" y="1032510"/>
                  </a:lnTo>
                  <a:lnTo>
                    <a:pt x="10046208" y="1013460"/>
                  </a:lnTo>
                  <a:lnTo>
                    <a:pt x="10046195" y="996950"/>
                  </a:lnTo>
                  <a:lnTo>
                    <a:pt x="10046208" y="508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916939" y="268295"/>
            <a:ext cx="10147300" cy="2943225"/>
          </a:xfrm>
          <a:prstGeom prst="rect">
            <a:avLst/>
          </a:prstGeom>
        </p:spPr>
        <p:txBody>
          <a:bodyPr wrap="square" lIns="0" tIns="212725" rIns="0" bIns="0" rtlCol="0" vert="horz">
            <a:spAutoFit/>
          </a:bodyPr>
          <a:lstStyle/>
          <a:p>
            <a:pPr lvl="2" marL="902969" indent="-890269">
              <a:lnSpc>
                <a:spcPct val="100000"/>
              </a:lnSpc>
              <a:spcBef>
                <a:spcPts val="1675"/>
              </a:spcBef>
              <a:buAutoNum type="arabicPeriod"/>
              <a:tabLst>
                <a:tab pos="902969" algn="l"/>
              </a:tabLst>
            </a:pPr>
            <a:r>
              <a:rPr dirty="0" sz="3200" spc="-10">
                <a:latin typeface="Calibri Light"/>
                <a:cs typeface="Calibri Light"/>
              </a:rPr>
              <a:t>Clasificare</a:t>
            </a:r>
            <a:endParaRPr sz="3200">
              <a:latin typeface="Calibri Light"/>
              <a:cs typeface="Calibri Light"/>
            </a:endParaRPr>
          </a:p>
          <a:p>
            <a:pPr lvl="3" marL="343535" indent="-228600">
              <a:lnSpc>
                <a:spcPct val="100000"/>
              </a:lnSpc>
              <a:spcBef>
                <a:spcPts val="1370"/>
              </a:spcBef>
              <a:buChar char="-"/>
              <a:tabLst>
                <a:tab pos="343535" algn="l"/>
              </a:tabLst>
            </a:pPr>
            <a:r>
              <a:rPr dirty="0" sz="2800">
                <a:latin typeface="Calibri"/>
                <a:cs typeface="Calibri"/>
              </a:rPr>
              <a:t>Din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punct de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vedere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serviciilor</a:t>
            </a:r>
            <a:endParaRPr sz="2800">
              <a:latin typeface="Calibri"/>
              <a:cs typeface="Calibri"/>
            </a:endParaRPr>
          </a:p>
          <a:p>
            <a:pPr lvl="3" marL="343535" indent="-228600">
              <a:lnSpc>
                <a:spcPct val="100000"/>
              </a:lnSpc>
              <a:spcBef>
                <a:spcPts val="670"/>
              </a:spcBef>
              <a:buChar char="-"/>
              <a:tabLst>
                <a:tab pos="343535" algn="l"/>
              </a:tabLst>
            </a:pPr>
            <a:r>
              <a:rPr dirty="0" sz="2800">
                <a:latin typeface="Calibri"/>
                <a:cs typeface="Calibri"/>
              </a:rPr>
              <a:t>Din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punct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vedere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organizării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datelor</a:t>
            </a:r>
            <a:endParaRPr sz="2800">
              <a:latin typeface="Calibri"/>
              <a:cs typeface="Calibri"/>
            </a:endParaRPr>
          </a:p>
          <a:p>
            <a:pPr marL="1858645" marR="1044575" indent="-1434465">
              <a:lnSpc>
                <a:spcPct val="105000"/>
              </a:lnSpc>
              <a:spcBef>
                <a:spcPts val="1739"/>
              </a:spcBef>
            </a:pP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Baza</a:t>
            </a:r>
            <a:r>
              <a:rPr dirty="0" sz="2800" spc="-7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z="2800" spc="-5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date</a:t>
            </a:r>
            <a:r>
              <a:rPr dirty="0" sz="2800" spc="-3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(</a:t>
            </a:r>
            <a:r>
              <a:rPr dirty="0" sz="2800" b="1" i="1">
                <a:latin typeface="Arial"/>
                <a:cs typeface="Arial"/>
              </a:rPr>
              <a:t>database</a:t>
            </a:r>
            <a:r>
              <a:rPr dirty="0" sz="2800" b="1">
                <a:latin typeface="Arial"/>
                <a:cs typeface="Arial"/>
              </a:rPr>
              <a:t>)</a:t>
            </a:r>
            <a:r>
              <a:rPr dirty="0" sz="2800" spc="-4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este</a:t>
            </a:r>
            <a:r>
              <a:rPr dirty="0" sz="2800" spc="-5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o</a:t>
            </a:r>
            <a:r>
              <a:rPr dirty="0" sz="2800" spc="-7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colecţie</a:t>
            </a:r>
            <a:r>
              <a:rPr dirty="0" sz="2800" spc="-5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de</a:t>
            </a:r>
            <a:r>
              <a:rPr dirty="0" sz="2800" spc="-5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fişiere</a:t>
            </a:r>
            <a:r>
              <a:rPr dirty="0" sz="2800" spc="-70" b="1">
                <a:latin typeface="Arial"/>
                <a:cs typeface="Arial"/>
              </a:rPr>
              <a:t> </a:t>
            </a:r>
            <a:r>
              <a:rPr dirty="0" sz="2800" spc="-25" b="1">
                <a:latin typeface="Arial"/>
                <a:cs typeface="Arial"/>
              </a:rPr>
              <a:t>şi </a:t>
            </a:r>
            <a:r>
              <a:rPr dirty="0" sz="2800" b="1">
                <a:latin typeface="Arial"/>
                <a:cs typeface="Arial"/>
              </a:rPr>
              <a:t>înregistrări</a:t>
            </a:r>
            <a:r>
              <a:rPr dirty="0" sz="2800" spc="-12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legate</a:t>
            </a:r>
            <a:r>
              <a:rPr dirty="0" sz="2800" spc="-10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între</a:t>
            </a:r>
            <a:r>
              <a:rPr dirty="0" sz="2800" spc="-110" b="1">
                <a:latin typeface="Arial"/>
                <a:cs typeface="Arial"/>
              </a:rPr>
              <a:t> </a:t>
            </a:r>
            <a:r>
              <a:rPr dirty="0" sz="2800" spc="-20" b="1">
                <a:latin typeface="Arial"/>
                <a:cs typeface="Arial"/>
              </a:rPr>
              <a:t>ele.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4878" y="3955158"/>
            <a:ext cx="9516585" cy="211653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5612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60"/>
              <a:t>ACTIVITATE</a:t>
            </a:r>
            <a:r>
              <a:rPr dirty="0" sz="4400" spc="-100"/>
              <a:t> </a:t>
            </a:r>
            <a:r>
              <a:rPr dirty="0" sz="4400"/>
              <a:t>-</a:t>
            </a:r>
            <a:r>
              <a:rPr dirty="0" sz="4400" spc="-60"/>
              <a:t> </a:t>
            </a:r>
            <a:r>
              <a:rPr dirty="0" sz="4400" spc="-50"/>
              <a:t>ECHIPA</a:t>
            </a:r>
            <a:endParaRPr sz="44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0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/>
              <a:t>Baza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60"/>
              <a:t> </a:t>
            </a:r>
            <a:r>
              <a:rPr dirty="0"/>
              <a:t>date</a:t>
            </a:r>
            <a:r>
              <a:rPr dirty="0" spc="-70"/>
              <a:t> </a:t>
            </a:r>
            <a:r>
              <a:rPr dirty="0"/>
              <a:t>a</a:t>
            </a:r>
            <a:r>
              <a:rPr dirty="0" spc="-45"/>
              <a:t> </a:t>
            </a:r>
            <a:r>
              <a:rPr dirty="0"/>
              <a:t>unei</a:t>
            </a:r>
            <a:r>
              <a:rPr dirty="0" spc="-60"/>
              <a:t> </a:t>
            </a:r>
            <a:r>
              <a:rPr dirty="0"/>
              <a:t>şcoli</a:t>
            </a:r>
            <a:r>
              <a:rPr dirty="0" spc="-65"/>
              <a:t> </a:t>
            </a:r>
            <a:r>
              <a:rPr dirty="0"/>
              <a:t>este</a:t>
            </a:r>
            <a:r>
              <a:rPr dirty="0" spc="-70"/>
              <a:t> </a:t>
            </a:r>
            <a:r>
              <a:rPr dirty="0"/>
              <a:t>formată</a:t>
            </a:r>
            <a:r>
              <a:rPr dirty="0" spc="-45"/>
              <a:t> </a:t>
            </a:r>
            <a:r>
              <a:rPr dirty="0"/>
              <a:t>din</a:t>
            </a:r>
            <a:r>
              <a:rPr dirty="0" spc="-60"/>
              <a:t> </a:t>
            </a:r>
            <a:r>
              <a:rPr dirty="0" spc="-10"/>
              <a:t>următoarele</a:t>
            </a:r>
            <a:r>
              <a:rPr dirty="0" spc="-70"/>
              <a:t> </a:t>
            </a:r>
            <a:r>
              <a:rPr dirty="0" spc="-10"/>
              <a:t>tabele:</a:t>
            </a:r>
          </a:p>
          <a:p>
            <a:pPr marL="240029" indent="-227329">
              <a:lnSpc>
                <a:spcPct val="100000"/>
              </a:lnSpc>
              <a:spcBef>
                <a:spcPts val="375"/>
              </a:spcBef>
              <a:buFont typeface="Microsoft Sans Serif"/>
              <a:buChar char="•"/>
              <a:tabLst>
                <a:tab pos="240029" algn="l"/>
              </a:tabLst>
            </a:pPr>
            <a:r>
              <a:rPr dirty="0" i="1">
                <a:latin typeface="Calibri"/>
                <a:cs typeface="Calibri"/>
              </a:rPr>
              <a:t>Clase</a:t>
            </a:r>
            <a:r>
              <a:rPr dirty="0"/>
              <a:t>:</a:t>
            </a:r>
            <a:r>
              <a:rPr dirty="0" spc="-30"/>
              <a:t> </a:t>
            </a:r>
            <a:r>
              <a:rPr dirty="0"/>
              <a:t>CodClasa,</a:t>
            </a:r>
            <a:r>
              <a:rPr dirty="0" spc="-45"/>
              <a:t> </a:t>
            </a:r>
            <a:r>
              <a:rPr dirty="0" spc="-10"/>
              <a:t>ProfilClasă</a:t>
            </a:r>
          </a:p>
          <a:p>
            <a:pPr marL="240029" indent="-227329">
              <a:lnSpc>
                <a:spcPct val="100000"/>
              </a:lnSpc>
              <a:spcBef>
                <a:spcPts val="385"/>
              </a:spcBef>
              <a:buFont typeface="Microsoft Sans Serif"/>
              <a:buChar char="•"/>
              <a:tabLst>
                <a:tab pos="240029" algn="l"/>
              </a:tabLst>
            </a:pPr>
            <a:r>
              <a:rPr dirty="0" i="1">
                <a:latin typeface="Calibri"/>
                <a:cs typeface="Calibri"/>
              </a:rPr>
              <a:t>Discipline</a:t>
            </a:r>
            <a:r>
              <a:rPr dirty="0"/>
              <a:t>:</a:t>
            </a:r>
            <a:r>
              <a:rPr dirty="0" spc="-45"/>
              <a:t> </a:t>
            </a:r>
            <a:r>
              <a:rPr dirty="0"/>
              <a:t>CodDisciplina,</a:t>
            </a:r>
            <a:r>
              <a:rPr dirty="0" spc="-75"/>
              <a:t> </a:t>
            </a:r>
            <a:r>
              <a:rPr dirty="0" spc="-10"/>
              <a:t>DenumireDisciplina</a:t>
            </a:r>
          </a:p>
          <a:p>
            <a:pPr marL="240665" indent="-227965">
              <a:lnSpc>
                <a:spcPct val="100000"/>
              </a:lnSpc>
              <a:spcBef>
                <a:spcPts val="370"/>
              </a:spcBef>
              <a:buFont typeface="Microsoft Sans Serif"/>
              <a:buChar char="•"/>
              <a:tabLst>
                <a:tab pos="240665" algn="l"/>
              </a:tabLst>
            </a:pPr>
            <a:r>
              <a:rPr dirty="0" i="1">
                <a:latin typeface="Calibri"/>
                <a:cs typeface="Calibri"/>
              </a:rPr>
              <a:t>Profesori</a:t>
            </a:r>
            <a:r>
              <a:rPr dirty="0"/>
              <a:t>:</a:t>
            </a:r>
            <a:r>
              <a:rPr dirty="0" spc="-60"/>
              <a:t> </a:t>
            </a:r>
            <a:r>
              <a:rPr dirty="0" spc="-25"/>
              <a:t>CodProfesor,</a:t>
            </a:r>
            <a:r>
              <a:rPr dirty="0" spc="-60"/>
              <a:t> </a:t>
            </a:r>
            <a:r>
              <a:rPr dirty="0" spc="-30"/>
              <a:t>NumeProfesor,</a:t>
            </a:r>
            <a:r>
              <a:rPr dirty="0" spc="-75"/>
              <a:t> </a:t>
            </a:r>
            <a:r>
              <a:rPr dirty="0"/>
              <a:t>Adresa,</a:t>
            </a:r>
            <a:r>
              <a:rPr dirty="0" spc="-105"/>
              <a:t> </a:t>
            </a:r>
            <a:r>
              <a:rPr dirty="0" spc="-10"/>
              <a:t>Telefon</a:t>
            </a:r>
          </a:p>
          <a:p>
            <a:pPr marL="240029" indent="-227329">
              <a:lnSpc>
                <a:spcPct val="100000"/>
              </a:lnSpc>
              <a:spcBef>
                <a:spcPts val="375"/>
              </a:spcBef>
              <a:buFont typeface="Microsoft Sans Serif"/>
              <a:buChar char="•"/>
              <a:tabLst>
                <a:tab pos="240029" algn="l"/>
              </a:tabLst>
            </a:pPr>
            <a:r>
              <a:rPr dirty="0" i="1">
                <a:latin typeface="Calibri"/>
                <a:cs typeface="Calibri"/>
              </a:rPr>
              <a:t>Elevi</a:t>
            </a:r>
            <a:r>
              <a:rPr dirty="0"/>
              <a:t>:</a:t>
            </a:r>
            <a:r>
              <a:rPr dirty="0" spc="-60"/>
              <a:t> </a:t>
            </a:r>
            <a:r>
              <a:rPr dirty="0" spc="-20"/>
              <a:t>CodElev,</a:t>
            </a:r>
            <a:r>
              <a:rPr dirty="0" spc="-40"/>
              <a:t> </a:t>
            </a:r>
            <a:r>
              <a:rPr dirty="0"/>
              <a:t>CodClasa,</a:t>
            </a:r>
            <a:r>
              <a:rPr dirty="0" spc="-50"/>
              <a:t> </a:t>
            </a:r>
            <a:r>
              <a:rPr dirty="0" spc="-20"/>
              <a:t>NumeElev,</a:t>
            </a:r>
            <a:r>
              <a:rPr dirty="0" spc="-70"/>
              <a:t> </a:t>
            </a:r>
            <a:r>
              <a:rPr dirty="0"/>
              <a:t>Adresa,</a:t>
            </a:r>
            <a:r>
              <a:rPr dirty="0" spc="-85"/>
              <a:t> </a:t>
            </a:r>
            <a:r>
              <a:rPr dirty="0" spc="-10"/>
              <a:t>Telefon</a:t>
            </a:r>
          </a:p>
          <a:p>
            <a:pPr marL="240029" indent="-227329">
              <a:lnSpc>
                <a:spcPct val="100000"/>
              </a:lnSpc>
              <a:spcBef>
                <a:spcPts val="385"/>
              </a:spcBef>
              <a:buFont typeface="Microsoft Sans Serif"/>
              <a:buChar char="•"/>
              <a:tabLst>
                <a:tab pos="240029" algn="l"/>
              </a:tabLst>
            </a:pPr>
            <a:r>
              <a:rPr dirty="0" i="1">
                <a:latin typeface="Calibri"/>
                <a:cs typeface="Calibri"/>
              </a:rPr>
              <a:t>Parinti</a:t>
            </a:r>
            <a:r>
              <a:rPr dirty="0"/>
              <a:t>:</a:t>
            </a:r>
            <a:r>
              <a:rPr dirty="0" spc="-100"/>
              <a:t> </a:t>
            </a:r>
            <a:r>
              <a:rPr dirty="0" spc="-20"/>
              <a:t>CodElev,</a:t>
            </a:r>
            <a:r>
              <a:rPr dirty="0" spc="-75"/>
              <a:t> </a:t>
            </a:r>
            <a:r>
              <a:rPr dirty="0" spc="-10"/>
              <a:t>NumeParinte,</a:t>
            </a:r>
            <a:r>
              <a:rPr dirty="0" spc="-110"/>
              <a:t> </a:t>
            </a:r>
            <a:r>
              <a:rPr dirty="0" spc="-10"/>
              <a:t>TipParinte,</a:t>
            </a:r>
            <a:r>
              <a:rPr dirty="0" spc="-105"/>
              <a:t> </a:t>
            </a:r>
            <a:r>
              <a:rPr dirty="0" spc="-10"/>
              <a:t>Telefon</a:t>
            </a:r>
          </a:p>
          <a:p>
            <a:pPr marL="241300" marR="5080" indent="-228600">
              <a:lnSpc>
                <a:spcPts val="2500"/>
              </a:lnSpc>
              <a:spcBef>
                <a:spcPts val="969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dirty="0" i="1">
                <a:latin typeface="Calibri"/>
                <a:cs typeface="Calibri"/>
              </a:rPr>
              <a:t>Note</a:t>
            </a:r>
            <a:r>
              <a:rPr dirty="0"/>
              <a:t>:</a:t>
            </a:r>
            <a:r>
              <a:rPr dirty="0" spc="-70"/>
              <a:t> </a:t>
            </a:r>
            <a:r>
              <a:rPr dirty="0" spc="-20"/>
              <a:t>CodElev,</a:t>
            </a:r>
            <a:r>
              <a:rPr dirty="0" spc="-60"/>
              <a:t> </a:t>
            </a:r>
            <a:r>
              <a:rPr dirty="0"/>
              <a:t>CodDisciplina,</a:t>
            </a:r>
            <a:r>
              <a:rPr dirty="0" spc="-90"/>
              <a:t> </a:t>
            </a:r>
            <a:r>
              <a:rPr dirty="0" spc="-10"/>
              <a:t>DataNota,</a:t>
            </a:r>
            <a:r>
              <a:rPr dirty="0" spc="-55"/>
              <a:t> </a:t>
            </a:r>
            <a:r>
              <a:rPr dirty="0"/>
              <a:t>Nota.</a:t>
            </a:r>
            <a:r>
              <a:rPr dirty="0" spc="-65"/>
              <a:t> </a:t>
            </a:r>
            <a:r>
              <a:rPr dirty="0" i="1">
                <a:latin typeface="Calibri"/>
                <a:cs typeface="Calibri"/>
              </a:rPr>
              <a:t>Absente</a:t>
            </a:r>
            <a:r>
              <a:rPr dirty="0"/>
              <a:t>:</a:t>
            </a:r>
            <a:r>
              <a:rPr dirty="0" spc="-80"/>
              <a:t> </a:t>
            </a:r>
            <a:r>
              <a:rPr dirty="0" spc="-10"/>
              <a:t>CodElev, </a:t>
            </a:r>
            <a:r>
              <a:rPr dirty="0"/>
              <a:t>CodDisciplina,</a:t>
            </a:r>
            <a:r>
              <a:rPr dirty="0" spc="-80"/>
              <a:t> </a:t>
            </a:r>
            <a:r>
              <a:rPr dirty="0" spc="-10"/>
              <a:t>DataAbsenta.</a:t>
            </a:r>
            <a:r>
              <a:rPr dirty="0" spc="-100"/>
              <a:t> </a:t>
            </a:r>
            <a:r>
              <a:rPr dirty="0" i="1">
                <a:latin typeface="Calibri"/>
                <a:cs typeface="Calibri"/>
              </a:rPr>
              <a:t>Diriginti</a:t>
            </a:r>
            <a:r>
              <a:rPr dirty="0"/>
              <a:t>:</a:t>
            </a:r>
            <a:r>
              <a:rPr dirty="0" spc="-80"/>
              <a:t> </a:t>
            </a:r>
            <a:r>
              <a:rPr dirty="0" spc="-25"/>
              <a:t>CodProfesor,</a:t>
            </a:r>
            <a:r>
              <a:rPr dirty="0" spc="-80"/>
              <a:t> </a:t>
            </a:r>
            <a:r>
              <a:rPr dirty="0" spc="-10"/>
              <a:t>CodClasa.</a:t>
            </a:r>
          </a:p>
          <a:p>
            <a:pPr marL="240029" indent="-227329">
              <a:lnSpc>
                <a:spcPct val="100000"/>
              </a:lnSpc>
              <a:spcBef>
                <a:spcPts val="390"/>
              </a:spcBef>
              <a:buFont typeface="Microsoft Sans Serif"/>
              <a:buChar char="•"/>
              <a:tabLst>
                <a:tab pos="240029" algn="l"/>
              </a:tabLst>
            </a:pPr>
            <a:r>
              <a:rPr dirty="0" spc="-10" i="1">
                <a:latin typeface="Calibri"/>
                <a:cs typeface="Calibri"/>
              </a:rPr>
              <a:t>IncadrareDiscipline</a:t>
            </a:r>
            <a:r>
              <a:rPr dirty="0" spc="-10"/>
              <a:t>:</a:t>
            </a:r>
            <a:r>
              <a:rPr dirty="0" spc="-25"/>
              <a:t> </a:t>
            </a:r>
            <a:r>
              <a:rPr dirty="0"/>
              <a:t>CodClasa,</a:t>
            </a:r>
            <a:r>
              <a:rPr dirty="0" spc="5"/>
              <a:t> </a:t>
            </a:r>
            <a:r>
              <a:rPr dirty="0"/>
              <a:t>CodDisciplina,</a:t>
            </a:r>
            <a:r>
              <a:rPr dirty="0" spc="-10"/>
              <a:t> NumarOre.</a:t>
            </a:r>
          </a:p>
          <a:p>
            <a:pPr marL="240665" indent="-227965">
              <a:lnSpc>
                <a:spcPct val="100000"/>
              </a:lnSpc>
              <a:spcBef>
                <a:spcPts val="385"/>
              </a:spcBef>
              <a:buFont typeface="Microsoft Sans Serif"/>
              <a:buChar char="•"/>
              <a:tabLst>
                <a:tab pos="240665" algn="l"/>
              </a:tabLst>
            </a:pPr>
            <a:r>
              <a:rPr dirty="0" spc="-10" i="1">
                <a:latin typeface="Calibri"/>
                <a:cs typeface="Calibri"/>
              </a:rPr>
              <a:t>IncadrareProfesori</a:t>
            </a:r>
            <a:r>
              <a:rPr dirty="0" spc="-10"/>
              <a:t>:</a:t>
            </a:r>
            <a:r>
              <a:rPr dirty="0" spc="-30"/>
              <a:t> </a:t>
            </a:r>
            <a:r>
              <a:rPr dirty="0" spc="-25"/>
              <a:t>CodProfesor, </a:t>
            </a:r>
            <a:r>
              <a:rPr dirty="0"/>
              <a:t>CodDisciplina,</a:t>
            </a:r>
            <a:r>
              <a:rPr dirty="0" spc="-20"/>
              <a:t> </a:t>
            </a:r>
            <a:r>
              <a:rPr dirty="0" spc="-10"/>
              <a:t>CodClasa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0558" y="1034414"/>
            <a:ext cx="7992558" cy="2029967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582292" y="3670503"/>
            <a:ext cx="8464550" cy="1846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dirty="0" sz="2400">
                <a:latin typeface="Microsoft Sans Serif"/>
                <a:cs typeface="Microsoft Sans Serif"/>
              </a:rPr>
              <a:t>Stabiliţi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legături între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tabele</a:t>
            </a:r>
            <a:endParaRPr sz="2400">
              <a:latin typeface="Microsoft Sans Serif"/>
              <a:cs typeface="Microsoft Sans Serif"/>
            </a:endParaRPr>
          </a:p>
          <a:p>
            <a:pPr marL="299085" indent="-286385">
              <a:lnSpc>
                <a:spcPts val="2835"/>
              </a:lnSpc>
              <a:buChar char="-"/>
              <a:tabLst>
                <a:tab pos="299085" algn="l"/>
              </a:tabLst>
            </a:pPr>
            <a:r>
              <a:rPr dirty="0" sz="2400" spc="-10">
                <a:latin typeface="Calibri"/>
                <a:cs typeface="Calibri"/>
              </a:rPr>
              <a:t>Precizaţi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pentru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fiecare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legătură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tipul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relaţiei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har char="-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Identificaţi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pentru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fiecare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relaţie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cheia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primară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şi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cheia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secundară</a:t>
            </a:r>
            <a:endParaRPr sz="2400">
              <a:latin typeface="Calibri"/>
              <a:cs typeface="Calibri"/>
            </a:endParaRPr>
          </a:p>
          <a:p>
            <a:pPr marL="379730" indent="-367030">
              <a:lnSpc>
                <a:spcPct val="100000"/>
              </a:lnSpc>
              <a:buChar char="-"/>
              <a:tabLst>
                <a:tab pos="379730" algn="l"/>
              </a:tabLst>
            </a:pPr>
            <a:r>
              <a:rPr dirty="0" sz="2400" spc="-10">
                <a:latin typeface="Calibri"/>
                <a:cs typeface="Calibri"/>
              </a:rPr>
              <a:t>Arătaţi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condiţii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trebuie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îndeplinite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pentru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asigurată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2400" spc="-10">
                <a:latin typeface="Calibri"/>
                <a:cs typeface="Calibri"/>
              </a:rPr>
              <a:t>integritatea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referenţială.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045" y="414350"/>
            <a:ext cx="9662160" cy="953769"/>
          </a:xfrm>
          <a:prstGeom prst="rect"/>
        </p:spPr>
        <p:txBody>
          <a:bodyPr wrap="square" lIns="0" tIns="67945" rIns="0" bIns="0" rtlCol="0" vert="horz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dirty="0" sz="3200" spc="-10"/>
              <a:t>2.8.2</a:t>
            </a:r>
            <a:r>
              <a:rPr dirty="0" sz="3200" spc="-140"/>
              <a:t> </a:t>
            </a:r>
            <a:r>
              <a:rPr dirty="0" sz="3200" spc="-45"/>
              <a:t>Avantajele</a:t>
            </a:r>
            <a:r>
              <a:rPr dirty="0" sz="3200" spc="-135"/>
              <a:t> </a:t>
            </a:r>
            <a:r>
              <a:rPr dirty="0" sz="3200" spc="-25"/>
              <a:t>folosirii</a:t>
            </a:r>
            <a:r>
              <a:rPr dirty="0" sz="3200" spc="-110"/>
              <a:t> </a:t>
            </a:r>
            <a:r>
              <a:rPr dirty="0" sz="3200" spc="-35"/>
              <a:t>bazelor</a:t>
            </a:r>
            <a:r>
              <a:rPr dirty="0" sz="3200" spc="-130"/>
              <a:t> </a:t>
            </a:r>
            <a:r>
              <a:rPr dirty="0" sz="3200"/>
              <a:t>de</a:t>
            </a:r>
            <a:r>
              <a:rPr dirty="0" sz="3200" spc="-110"/>
              <a:t> </a:t>
            </a:r>
            <a:r>
              <a:rPr dirty="0" sz="3200" spc="-20"/>
              <a:t>date</a:t>
            </a:r>
            <a:r>
              <a:rPr dirty="0" sz="3200" spc="-125"/>
              <a:t> </a:t>
            </a:r>
            <a:r>
              <a:rPr dirty="0" sz="3200"/>
              <a:t>în</a:t>
            </a:r>
            <a:r>
              <a:rPr dirty="0" sz="3200" spc="-110"/>
              <a:t> </a:t>
            </a:r>
            <a:r>
              <a:rPr dirty="0" sz="3200"/>
              <a:t>locul</a:t>
            </a:r>
            <a:r>
              <a:rPr dirty="0" sz="3200" spc="-120"/>
              <a:t> </a:t>
            </a:r>
            <a:r>
              <a:rPr dirty="0" sz="3200" spc="-25"/>
              <a:t>fişierelor</a:t>
            </a:r>
            <a:r>
              <a:rPr dirty="0" sz="3200" spc="-125"/>
              <a:t> </a:t>
            </a:r>
            <a:r>
              <a:rPr dirty="0" sz="3200" spc="-25"/>
              <a:t>de </a:t>
            </a:r>
            <a:r>
              <a:rPr dirty="0" sz="3200" spc="-20"/>
              <a:t>date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4240199" y="4900929"/>
            <a:ext cx="108585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80"/>
              </a:lnSpc>
            </a:pPr>
            <a:r>
              <a:rPr dirty="0" sz="2400" spc="-50" b="1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16939" y="1745945"/>
            <a:ext cx="7460615" cy="439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240665" algn="l"/>
              </a:tabLst>
            </a:pPr>
            <a:r>
              <a:rPr dirty="0" sz="2400" spc="-10">
                <a:latin typeface="Calibri"/>
                <a:cs typeface="Calibri"/>
              </a:rPr>
              <a:t>Partajarea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informaţiilor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35"/>
              </a:spcBef>
              <a:buFont typeface="Microsoft Sans Serif"/>
              <a:buChar char="•"/>
              <a:tabLst>
                <a:tab pos="240665" algn="l"/>
              </a:tabLst>
            </a:pPr>
            <a:r>
              <a:rPr dirty="0" sz="2400" spc="-10">
                <a:latin typeface="Calibri"/>
                <a:cs typeface="Calibri"/>
              </a:rPr>
              <a:t>Creşterea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cantităţii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informaţii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disponibile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unui</a:t>
            </a:r>
            <a:r>
              <a:rPr dirty="0" sz="2400" spc="-114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utilizator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Font typeface="Microsoft Sans Serif"/>
              <a:buChar char="•"/>
              <a:tabLst>
                <a:tab pos="240665" algn="l"/>
              </a:tabLst>
            </a:pPr>
            <a:r>
              <a:rPr dirty="0" sz="2400">
                <a:latin typeface="Calibri"/>
                <a:cs typeface="Calibri"/>
              </a:rPr>
              <a:t>Micşorarea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redundanţei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datelor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30"/>
              </a:spcBef>
              <a:buFont typeface="Microsoft Sans Serif"/>
              <a:buChar char="•"/>
              <a:tabLst>
                <a:tab pos="240665" algn="l"/>
              </a:tabLst>
            </a:pPr>
            <a:r>
              <a:rPr dirty="0" sz="2400">
                <a:latin typeface="Calibri"/>
                <a:cs typeface="Calibri"/>
              </a:rPr>
              <a:t>Consistenţa</a:t>
            </a:r>
            <a:r>
              <a:rPr dirty="0" sz="2400" spc="-1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datelor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35"/>
              </a:spcBef>
              <a:buFont typeface="Microsoft Sans Serif"/>
              <a:buChar char="•"/>
              <a:tabLst>
                <a:tab pos="240665" algn="l"/>
              </a:tabLst>
            </a:pPr>
            <a:r>
              <a:rPr dirty="0" sz="2400" spc="-10" b="1">
                <a:latin typeface="Calibri"/>
                <a:cs typeface="Calibri"/>
              </a:rPr>
              <a:t>Integritatea</a:t>
            </a:r>
            <a:r>
              <a:rPr dirty="0" sz="2400" spc="-114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datelor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Font typeface="Microsoft Sans Serif"/>
              <a:buChar char="•"/>
              <a:tabLst>
                <a:tab pos="240665" algn="l"/>
              </a:tabLst>
            </a:pPr>
            <a:r>
              <a:rPr dirty="0" sz="2400" spc="-10" b="1">
                <a:latin typeface="Calibri"/>
                <a:cs typeface="Calibri"/>
              </a:rPr>
              <a:t>Securitatea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datelor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30"/>
              </a:spcBef>
              <a:buFont typeface="Microsoft Sans Serif"/>
              <a:buChar char="•"/>
              <a:tabLst>
                <a:tab pos="240665" algn="l"/>
              </a:tabLst>
            </a:pPr>
            <a:r>
              <a:rPr dirty="0" sz="2400" b="1">
                <a:latin typeface="Calibri"/>
                <a:cs typeface="Calibri"/>
              </a:rPr>
              <a:t>Controlul</a:t>
            </a:r>
            <a:r>
              <a:rPr dirty="0" sz="2400" spc="-8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centralizat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al</a:t>
            </a:r>
            <a:r>
              <a:rPr dirty="0" sz="2400" spc="-9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datelor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35"/>
              </a:spcBef>
              <a:buFont typeface="Microsoft Sans Serif"/>
              <a:buChar char="•"/>
              <a:tabLst>
                <a:tab pos="240665" algn="l"/>
              </a:tabLst>
            </a:pPr>
            <a:r>
              <a:rPr dirty="0" sz="2400" spc="-10" b="1">
                <a:latin typeface="Calibri"/>
                <a:cs typeface="Calibri"/>
              </a:rPr>
              <a:t>Transparenţa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Font typeface="Microsoft Sans Serif"/>
              <a:buChar char="•"/>
              <a:tabLst>
                <a:tab pos="240665" algn="l"/>
              </a:tabLst>
            </a:pPr>
            <a:r>
              <a:rPr dirty="0" sz="2400" spc="-10" b="1">
                <a:latin typeface="Calibri"/>
                <a:cs typeface="Calibri"/>
              </a:rPr>
              <a:t>Dezvoltarea</a:t>
            </a:r>
            <a:r>
              <a:rPr dirty="0" sz="2400" spc="-9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standardelo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2775"/>
              </a:lnSpc>
              <a:spcBef>
                <a:spcPts val="135"/>
              </a:spcBef>
              <a:buFont typeface="Microsoft Sans Serif"/>
              <a:buChar char="•"/>
              <a:tabLst>
                <a:tab pos="240665" algn="l"/>
              </a:tabLst>
            </a:pPr>
            <a:r>
              <a:rPr dirty="0" sz="2400" b="1">
                <a:latin typeface="Calibri"/>
                <a:cs typeface="Calibri"/>
              </a:rPr>
              <a:t>Independenţa</a:t>
            </a:r>
            <a:r>
              <a:rPr dirty="0" sz="2400" spc="-114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datelor</a:t>
            </a:r>
            <a:endParaRPr sz="2400">
              <a:latin typeface="Calibri"/>
              <a:cs typeface="Calibri"/>
            </a:endParaRPr>
          </a:p>
          <a:p>
            <a:pPr lvl="1" marL="698500" indent="-228600">
              <a:lnSpc>
                <a:spcPts val="2180"/>
              </a:lnSpc>
              <a:buFont typeface="Microsoft Sans Serif"/>
              <a:buChar char="•"/>
              <a:tabLst>
                <a:tab pos="698500" algn="l"/>
              </a:tabLst>
            </a:pPr>
            <a:r>
              <a:rPr dirty="0" sz="2000" b="1">
                <a:latin typeface="Calibri"/>
                <a:cs typeface="Calibri"/>
              </a:rPr>
              <a:t>Independenţa</a:t>
            </a:r>
            <a:r>
              <a:rPr dirty="0" sz="2000" spc="-1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fizică</a:t>
            </a:r>
            <a:endParaRPr sz="2000">
              <a:latin typeface="Calibri"/>
              <a:cs typeface="Calibri"/>
            </a:endParaRPr>
          </a:p>
          <a:p>
            <a:pPr lvl="1" marL="698500" indent="-228600">
              <a:lnSpc>
                <a:spcPts val="2285"/>
              </a:lnSpc>
              <a:buFont typeface="Microsoft Sans Serif"/>
              <a:buChar char="•"/>
              <a:tabLst>
                <a:tab pos="698500" algn="l"/>
              </a:tabLst>
            </a:pPr>
            <a:r>
              <a:rPr dirty="0" sz="2000" b="1">
                <a:latin typeface="Calibri"/>
                <a:cs typeface="Calibri"/>
              </a:rPr>
              <a:t>Independenţa</a:t>
            </a:r>
            <a:r>
              <a:rPr dirty="0" sz="2000" spc="-1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logică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79" y="4396740"/>
            <a:ext cx="7301483" cy="20025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5791" y="372313"/>
            <a:ext cx="10111105" cy="3395979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 marR="439420">
              <a:lnSpc>
                <a:spcPts val="3030"/>
              </a:lnSpc>
              <a:spcBef>
                <a:spcPts val="475"/>
              </a:spcBef>
            </a:pPr>
            <a:r>
              <a:rPr dirty="0" sz="2800">
                <a:latin typeface="Calibri"/>
                <a:cs typeface="Calibri"/>
              </a:rPr>
              <a:t>Deoarece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bazele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sunt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foarte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valoroase,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securitatea</a:t>
            </a:r>
            <a:r>
              <a:rPr dirty="0" sz="2800" spc="-50" b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lor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este </a:t>
            </a:r>
            <a:r>
              <a:rPr dirty="0" sz="2800" spc="-10">
                <a:latin typeface="Calibri"/>
                <a:cs typeface="Calibri"/>
              </a:rPr>
              <a:t>vitală.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90000"/>
              </a:lnSpc>
              <a:spcBef>
                <a:spcPts val="955"/>
              </a:spcBef>
            </a:pPr>
            <a:r>
              <a:rPr dirty="0" sz="2800" spc="-10">
                <a:latin typeface="Calibri"/>
                <a:cs typeface="Calibri"/>
              </a:rPr>
              <a:t>Pentru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permite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accesul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diferenţiat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datele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din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colecţia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date,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se </a:t>
            </a:r>
            <a:r>
              <a:rPr dirty="0" sz="2800">
                <a:latin typeface="Calibri"/>
                <a:cs typeface="Calibri"/>
              </a:rPr>
              <a:t>poate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defini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schemă</a:t>
            </a:r>
            <a:r>
              <a:rPr dirty="0" sz="2800" spc="-4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generală</a:t>
            </a:r>
            <a:r>
              <a:rPr dirty="0" sz="2800" spc="-55" b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bazei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date,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descrie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întreaga </a:t>
            </a:r>
            <a:r>
              <a:rPr dirty="0" sz="2800">
                <a:latin typeface="Calibri"/>
                <a:cs typeface="Calibri"/>
              </a:rPr>
              <a:t>colecţie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date,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diferite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scheme</a:t>
            </a:r>
            <a:r>
              <a:rPr dirty="0" sz="2800" spc="-9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parţiale</a:t>
            </a:r>
            <a:r>
              <a:rPr dirty="0" sz="2800" spc="-25" b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descriu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seturile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de </a:t>
            </a:r>
            <a:r>
              <a:rPr dirty="0" sz="2800">
                <a:latin typeface="Calibri"/>
                <a:cs typeface="Calibri"/>
              </a:rPr>
              <a:t>date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din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colecţie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pot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avea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acces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anumiţi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utilizatori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sau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anumite </a:t>
            </a:r>
            <a:r>
              <a:rPr dirty="0" sz="2800">
                <a:latin typeface="Calibri"/>
                <a:cs typeface="Calibri"/>
              </a:rPr>
              <a:t>grupuri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utilizatori.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2800">
                <a:latin typeface="Calibri"/>
                <a:cs typeface="Calibri"/>
              </a:rPr>
              <a:t>Din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punct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vedere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 b="1" i="1">
                <a:latin typeface="Calibri"/>
                <a:cs typeface="Calibri"/>
              </a:rPr>
              <a:t>conceptual</a:t>
            </a:r>
            <a:r>
              <a:rPr dirty="0" sz="2800" spc="-1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5647" y="3089148"/>
            <a:ext cx="5981700" cy="34869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3144"/>
            <a:ext cx="6776084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2.9</a:t>
            </a:r>
            <a:r>
              <a:rPr dirty="0" sz="3200" spc="-125"/>
              <a:t> </a:t>
            </a:r>
            <a:r>
              <a:rPr dirty="0" sz="3200" spc="-30"/>
              <a:t>Sistemul</a:t>
            </a:r>
            <a:r>
              <a:rPr dirty="0" sz="3200" spc="-100"/>
              <a:t> </a:t>
            </a:r>
            <a:r>
              <a:rPr dirty="0" sz="3200"/>
              <a:t>de</a:t>
            </a:r>
            <a:r>
              <a:rPr dirty="0" sz="3200" spc="-100"/>
              <a:t> </a:t>
            </a:r>
            <a:r>
              <a:rPr dirty="0" sz="3200" spc="-30"/>
              <a:t>gestiune</a:t>
            </a:r>
            <a:r>
              <a:rPr dirty="0" sz="3200" spc="-135"/>
              <a:t> </a:t>
            </a:r>
            <a:r>
              <a:rPr dirty="0" sz="3200"/>
              <a:t>a</a:t>
            </a:r>
            <a:r>
              <a:rPr dirty="0" sz="3200" spc="-95"/>
              <a:t> </a:t>
            </a:r>
            <a:r>
              <a:rPr dirty="0" sz="3200" spc="-30"/>
              <a:t>bazelor</a:t>
            </a:r>
            <a:r>
              <a:rPr dirty="0" sz="3200" spc="-110"/>
              <a:t> </a:t>
            </a:r>
            <a:r>
              <a:rPr dirty="0" sz="3200"/>
              <a:t>de</a:t>
            </a:r>
            <a:r>
              <a:rPr dirty="0" sz="3200" spc="-100"/>
              <a:t> </a:t>
            </a:r>
            <a:r>
              <a:rPr dirty="0" sz="3200" spc="-20"/>
              <a:t>date</a:t>
            </a:r>
            <a:endParaRPr sz="3200"/>
          </a:p>
        </p:txBody>
      </p:sp>
      <p:grpSp>
        <p:nvGrpSpPr>
          <p:cNvPr id="3" name="object 3" descr=""/>
          <p:cNvGrpSpPr/>
          <p:nvPr/>
        </p:nvGrpSpPr>
        <p:grpSpPr>
          <a:xfrm>
            <a:off x="573023" y="836930"/>
            <a:ext cx="10515600" cy="1115060"/>
            <a:chOff x="573023" y="836930"/>
            <a:chExt cx="10515600" cy="1115060"/>
          </a:xfrm>
        </p:grpSpPr>
        <p:sp>
          <p:nvSpPr>
            <p:cNvPr id="4" name="object 4" descr=""/>
            <p:cNvSpPr/>
            <p:nvPr/>
          </p:nvSpPr>
          <p:spPr>
            <a:xfrm>
              <a:off x="586739" y="854964"/>
              <a:ext cx="10476230" cy="530860"/>
            </a:xfrm>
            <a:custGeom>
              <a:avLst/>
              <a:gdLst/>
              <a:ahLst/>
              <a:cxnLst/>
              <a:rect l="l" t="t" r="r" b="b"/>
              <a:pathLst>
                <a:path w="10476230" h="530860">
                  <a:moveTo>
                    <a:pt x="10475976" y="0"/>
                  </a:moveTo>
                  <a:lnTo>
                    <a:pt x="0" y="0"/>
                  </a:lnTo>
                  <a:lnTo>
                    <a:pt x="0" y="530351"/>
                  </a:lnTo>
                  <a:lnTo>
                    <a:pt x="10475976" y="530351"/>
                  </a:lnTo>
                  <a:lnTo>
                    <a:pt x="1047597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73024" y="836929"/>
              <a:ext cx="10515600" cy="547370"/>
            </a:xfrm>
            <a:custGeom>
              <a:avLst/>
              <a:gdLst/>
              <a:ahLst/>
              <a:cxnLst/>
              <a:rect l="l" t="t" r="r" b="b"/>
              <a:pathLst>
                <a:path w="10515600" h="547369">
                  <a:moveTo>
                    <a:pt x="10515600" y="20320"/>
                  </a:moveTo>
                  <a:lnTo>
                    <a:pt x="10502011" y="20320"/>
                  </a:lnTo>
                  <a:lnTo>
                    <a:pt x="10502011" y="0"/>
                  </a:lnTo>
                  <a:lnTo>
                    <a:pt x="0" y="0"/>
                  </a:lnTo>
                  <a:lnTo>
                    <a:pt x="0" y="20320"/>
                  </a:lnTo>
                  <a:lnTo>
                    <a:pt x="10488422" y="20320"/>
                  </a:lnTo>
                  <a:lnTo>
                    <a:pt x="10488422" y="547370"/>
                  </a:lnTo>
                  <a:lnTo>
                    <a:pt x="10515600" y="547370"/>
                  </a:lnTo>
                  <a:lnTo>
                    <a:pt x="10515600" y="20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86739" y="1385316"/>
              <a:ext cx="10476230" cy="527685"/>
            </a:xfrm>
            <a:custGeom>
              <a:avLst/>
              <a:gdLst/>
              <a:ahLst/>
              <a:cxnLst/>
              <a:rect l="l" t="t" r="r" b="b"/>
              <a:pathLst>
                <a:path w="10476230" h="527685">
                  <a:moveTo>
                    <a:pt x="10475976" y="0"/>
                  </a:moveTo>
                  <a:lnTo>
                    <a:pt x="0" y="0"/>
                  </a:lnTo>
                  <a:lnTo>
                    <a:pt x="0" y="527303"/>
                  </a:lnTo>
                  <a:lnTo>
                    <a:pt x="10475976" y="527303"/>
                  </a:lnTo>
                  <a:lnTo>
                    <a:pt x="1047597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73024" y="836929"/>
              <a:ext cx="10515600" cy="1115060"/>
            </a:xfrm>
            <a:custGeom>
              <a:avLst/>
              <a:gdLst/>
              <a:ahLst/>
              <a:cxnLst/>
              <a:rect l="l" t="t" r="r" b="b"/>
              <a:pathLst>
                <a:path w="10515600" h="1115060">
                  <a:moveTo>
                    <a:pt x="10515600" y="548640"/>
                  </a:moveTo>
                  <a:lnTo>
                    <a:pt x="10488422" y="548640"/>
                  </a:lnTo>
                  <a:lnTo>
                    <a:pt x="10488422" y="1076960"/>
                  </a:lnTo>
                  <a:lnTo>
                    <a:pt x="12217" y="1076960"/>
                  </a:lnTo>
                  <a:lnTo>
                    <a:pt x="12217" y="548640"/>
                  </a:lnTo>
                  <a:lnTo>
                    <a:pt x="12217" y="0"/>
                  </a:lnTo>
                  <a:lnTo>
                    <a:pt x="0" y="0"/>
                  </a:lnTo>
                  <a:lnTo>
                    <a:pt x="0" y="548640"/>
                  </a:lnTo>
                  <a:lnTo>
                    <a:pt x="0" y="1076960"/>
                  </a:lnTo>
                  <a:lnTo>
                    <a:pt x="0" y="1094740"/>
                  </a:lnTo>
                  <a:lnTo>
                    <a:pt x="12217" y="1094740"/>
                  </a:lnTo>
                  <a:lnTo>
                    <a:pt x="12217" y="1115060"/>
                  </a:lnTo>
                  <a:lnTo>
                    <a:pt x="10515600" y="1115060"/>
                  </a:lnTo>
                  <a:lnTo>
                    <a:pt x="10515600" y="1094740"/>
                  </a:lnTo>
                  <a:lnTo>
                    <a:pt x="10515600" y="1076960"/>
                  </a:lnTo>
                  <a:lnTo>
                    <a:pt x="10515600" y="5486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85241" y="783716"/>
            <a:ext cx="10629265" cy="53911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2225" marR="649605" indent="228600">
              <a:lnSpc>
                <a:spcPts val="2520"/>
              </a:lnSpc>
              <a:spcBef>
                <a:spcPts val="85"/>
              </a:spcBef>
            </a:pP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Sistemul</a:t>
            </a:r>
            <a:r>
              <a:rPr dirty="0" sz="2000" spc="-3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z="2000" spc="-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gestiune</a:t>
            </a:r>
            <a:r>
              <a:rPr dirty="0" sz="2000" spc="-4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a bazelor</a:t>
            </a:r>
            <a:r>
              <a:rPr dirty="0" sz="2000" spc="-3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de date</a:t>
            </a:r>
            <a:r>
              <a:rPr dirty="0" sz="2000" spc="-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</a:t>
            </a:r>
            <a:r>
              <a:rPr dirty="0" sz="2000" b="1" i="1">
                <a:latin typeface="Arial"/>
                <a:cs typeface="Arial"/>
              </a:rPr>
              <a:t>database</a:t>
            </a:r>
            <a:r>
              <a:rPr dirty="0" sz="2000" spc="-35" b="1" i="1">
                <a:latin typeface="Arial"/>
                <a:cs typeface="Arial"/>
              </a:rPr>
              <a:t> </a:t>
            </a:r>
            <a:r>
              <a:rPr dirty="0" sz="2000" b="1" i="1">
                <a:latin typeface="Arial"/>
                <a:cs typeface="Arial"/>
              </a:rPr>
              <a:t>management</a:t>
            </a:r>
            <a:r>
              <a:rPr dirty="0" sz="2000" b="1">
                <a:latin typeface="Arial"/>
                <a:cs typeface="Arial"/>
              </a:rPr>
              <a:t>)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este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un </a:t>
            </a:r>
            <a:r>
              <a:rPr dirty="0" sz="2000" spc="-10" b="1">
                <a:latin typeface="Arial"/>
                <a:cs typeface="Arial"/>
              </a:rPr>
              <a:t>software </a:t>
            </a:r>
            <a:r>
              <a:rPr dirty="0" sz="2000" b="1">
                <a:latin typeface="Arial"/>
                <a:cs typeface="Arial"/>
              </a:rPr>
              <a:t>specializat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pentru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crearea,</a:t>
            </a:r>
            <a:r>
              <a:rPr dirty="0" sz="2000" spc="-6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întreţinerea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şi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consultarea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bazelor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de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date.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200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Principalele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facilităţi</a:t>
            </a:r>
            <a:r>
              <a:rPr dirty="0" sz="1800" spc="-5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oferite</a:t>
            </a:r>
            <a:r>
              <a:rPr dirty="0" sz="1800" spc="-45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sistem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gestiune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bazelor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date:</a:t>
            </a:r>
            <a:endParaRPr sz="1800">
              <a:latin typeface="Calibri"/>
              <a:cs typeface="Calibri"/>
            </a:endParaRPr>
          </a:p>
          <a:p>
            <a:pPr marL="144780">
              <a:lnSpc>
                <a:spcPct val="100000"/>
              </a:lnSpc>
              <a:spcBef>
                <a:spcPts val="360"/>
              </a:spcBef>
            </a:pP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Facilitatea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descriere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datelor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-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limbajul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de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descriere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datelor</a:t>
            </a:r>
            <a:endParaRPr sz="1800">
              <a:latin typeface="Calibri"/>
              <a:cs typeface="Calibri"/>
            </a:endParaRPr>
          </a:p>
          <a:p>
            <a:pPr marL="321945" indent="-228600">
              <a:lnSpc>
                <a:spcPct val="100000"/>
              </a:lnSpc>
              <a:spcBef>
                <a:spcPts val="350"/>
              </a:spcBef>
              <a:buChar char="-"/>
              <a:tabLst>
                <a:tab pos="321945" algn="l"/>
              </a:tabLst>
            </a:pPr>
            <a:r>
              <a:rPr dirty="0" sz="1800" spc="-10">
                <a:latin typeface="Calibri"/>
                <a:cs typeface="Calibri"/>
              </a:rPr>
              <a:t>Facilitatea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manipulare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datelor</a:t>
            </a:r>
            <a:r>
              <a:rPr dirty="0" sz="1800" spc="360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-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limbajul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de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manipulare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datelor</a:t>
            </a:r>
            <a:endParaRPr sz="1800">
              <a:latin typeface="Calibri"/>
              <a:cs typeface="Calibri"/>
            </a:endParaRPr>
          </a:p>
          <a:p>
            <a:pPr marL="93345">
              <a:lnSpc>
                <a:spcPct val="100000"/>
              </a:lnSpc>
              <a:spcBef>
                <a:spcPts val="350"/>
              </a:spcBef>
            </a:pPr>
            <a:r>
              <a:rPr dirty="0" sz="1800">
                <a:latin typeface="Calibri"/>
                <a:cs typeface="Calibri"/>
              </a:rPr>
              <a:t>Prin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separarea</a:t>
            </a:r>
            <a:r>
              <a:rPr dirty="0" sz="1800" spc="-3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programului</a:t>
            </a:r>
            <a:r>
              <a:rPr dirty="0" sz="1800" spc="-4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de</a:t>
            </a:r>
            <a:r>
              <a:rPr dirty="0" sz="1800" spc="-3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aplicaţie</a:t>
            </a:r>
            <a:r>
              <a:rPr dirty="0" sz="1800" spc="-25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sistemul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gestiune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bazelor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obţin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mai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multe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avantaje:</a:t>
            </a:r>
            <a:endParaRPr sz="1800">
              <a:latin typeface="Calibri"/>
              <a:cs typeface="Calibri"/>
            </a:endParaRPr>
          </a:p>
          <a:p>
            <a:pPr marL="321945" indent="-228600">
              <a:lnSpc>
                <a:spcPct val="100000"/>
              </a:lnSpc>
              <a:spcBef>
                <a:spcPts val="360"/>
              </a:spcBef>
              <a:buChar char="-"/>
              <a:tabLst>
                <a:tab pos="321945" algn="l"/>
              </a:tabLst>
            </a:pPr>
            <a:r>
              <a:rPr dirty="0" sz="1800" spc="-10">
                <a:latin typeface="Calibri"/>
                <a:cs typeface="Calibri"/>
              </a:rPr>
              <a:t>Utilizatorul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poate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lucra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cu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baza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prin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intermediul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interfeţei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create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programul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aplicaţie</a:t>
            </a:r>
            <a:endParaRPr sz="1800">
              <a:latin typeface="Calibri"/>
              <a:cs typeface="Calibri"/>
            </a:endParaRPr>
          </a:p>
          <a:p>
            <a:pPr marL="321945" indent="-228600">
              <a:lnSpc>
                <a:spcPct val="100000"/>
              </a:lnSpc>
              <a:spcBef>
                <a:spcPts val="345"/>
              </a:spcBef>
              <a:buChar char="-"/>
              <a:tabLst>
                <a:tab pos="321945" algn="l"/>
              </a:tabLst>
            </a:pPr>
            <a:r>
              <a:rPr dirty="0" sz="1800">
                <a:latin typeface="Calibri"/>
                <a:cs typeface="Calibri"/>
              </a:rPr>
              <a:t>independenţa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datelor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adică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modificarea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structurii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datelor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nu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implică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modificarea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programelor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aplicaţii</a:t>
            </a:r>
            <a:endParaRPr sz="1800">
              <a:latin typeface="Calibri"/>
              <a:cs typeface="Calibri"/>
            </a:endParaRPr>
          </a:p>
          <a:p>
            <a:pPr marL="321945" indent="-228600">
              <a:lnSpc>
                <a:spcPct val="100000"/>
              </a:lnSpc>
              <a:spcBef>
                <a:spcPts val="350"/>
              </a:spcBef>
              <a:buChar char="-"/>
              <a:tabLst>
                <a:tab pos="321945" algn="l"/>
              </a:tabLst>
            </a:pPr>
            <a:r>
              <a:rPr dirty="0" sz="1800">
                <a:latin typeface="Calibri"/>
                <a:cs typeface="Calibri"/>
              </a:rPr>
              <a:t>Se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asigură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controlul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accesului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baza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321945" marR="5080" indent="-228600">
              <a:lnSpc>
                <a:spcPct val="70000"/>
              </a:lnSpc>
              <a:spcBef>
                <a:spcPts val="1010"/>
              </a:spcBef>
              <a:buChar char="-"/>
              <a:tabLst>
                <a:tab pos="321945" algn="l"/>
              </a:tabLst>
            </a:pPr>
            <a:r>
              <a:rPr dirty="0" sz="1800">
                <a:latin typeface="Calibri"/>
                <a:cs typeface="Calibri"/>
              </a:rPr>
              <a:t>Programele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aplicaţii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sunt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uşor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scris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deoarece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ele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descriu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datele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folosind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modelul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conceptual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bazei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de </a:t>
            </a:r>
            <a:r>
              <a:rPr dirty="0" sz="1800" spc="-2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93345">
              <a:lnSpc>
                <a:spcPct val="100000"/>
              </a:lnSpc>
              <a:spcBef>
                <a:spcPts val="350"/>
              </a:spcBef>
            </a:pPr>
            <a:r>
              <a:rPr dirty="0" sz="1800" spc="-10" b="1">
                <a:latin typeface="Calibri"/>
                <a:cs typeface="Calibri"/>
              </a:rPr>
              <a:t>Instrumentele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necesare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pentru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manipularea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datelor</a:t>
            </a:r>
            <a:r>
              <a:rPr dirty="0" sz="1800" spc="-1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20040" indent="-226695">
              <a:lnSpc>
                <a:spcPct val="100000"/>
              </a:lnSpc>
              <a:spcBef>
                <a:spcPts val="345"/>
              </a:spcBef>
              <a:buChar char="-"/>
              <a:tabLst>
                <a:tab pos="320040" algn="l"/>
              </a:tabLst>
            </a:pPr>
            <a:r>
              <a:rPr dirty="0" sz="1800">
                <a:latin typeface="Calibri"/>
                <a:cs typeface="Calibri"/>
              </a:rPr>
              <a:t>căutarea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uneia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sau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mai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multor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instanţe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unei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entităţi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care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îndeplinesc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anumite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criterii</a:t>
            </a:r>
            <a:endParaRPr sz="1800">
              <a:latin typeface="Calibri"/>
              <a:cs typeface="Calibri"/>
            </a:endParaRPr>
          </a:p>
          <a:p>
            <a:pPr marL="373380" indent="-280035">
              <a:lnSpc>
                <a:spcPct val="100000"/>
              </a:lnSpc>
              <a:spcBef>
                <a:spcPts val="365"/>
              </a:spcBef>
              <a:buChar char="-"/>
              <a:tabLst>
                <a:tab pos="373380" algn="l"/>
              </a:tabLst>
            </a:pPr>
            <a:r>
              <a:rPr dirty="0" sz="1800">
                <a:latin typeface="Calibri"/>
                <a:cs typeface="Calibri"/>
              </a:rPr>
              <a:t>sortarea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în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diferite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moduri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instanţelor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diferitelor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entităţi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baza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321945" indent="-228600">
              <a:lnSpc>
                <a:spcPct val="100000"/>
              </a:lnSpc>
              <a:spcBef>
                <a:spcPts val="345"/>
              </a:spcBef>
              <a:buChar char="-"/>
              <a:tabLst>
                <a:tab pos="321945" algn="l"/>
              </a:tabLst>
            </a:pPr>
            <a:r>
              <a:rPr dirty="0" sz="1800" spc="-10">
                <a:latin typeface="Calibri"/>
                <a:cs typeface="Calibri"/>
              </a:rPr>
              <a:t>generarea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unor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rapoarte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folosind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datele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stocate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în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baza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321945" indent="-228600">
              <a:lnSpc>
                <a:spcPct val="100000"/>
              </a:lnSpc>
              <a:spcBef>
                <a:spcPts val="350"/>
              </a:spcBef>
              <a:buChar char="-"/>
              <a:tabLst>
                <a:tab pos="321945" algn="l"/>
              </a:tabLst>
            </a:pPr>
            <a:r>
              <a:rPr dirty="0" sz="1800" spc="-10">
                <a:latin typeface="Calibri"/>
                <a:cs typeface="Calibri"/>
              </a:rPr>
              <a:t>generarea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formulare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pentru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introducerea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şi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validarea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datelor.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8873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FF0000"/>
                </a:solidFill>
              </a:rPr>
              <a:t>Baza</a:t>
            </a:r>
            <a:r>
              <a:rPr dirty="0" sz="4400" spc="-55">
                <a:solidFill>
                  <a:srgbClr val="FF0000"/>
                </a:solidFill>
              </a:rPr>
              <a:t> </a:t>
            </a:r>
            <a:r>
              <a:rPr dirty="0" sz="4400">
                <a:solidFill>
                  <a:srgbClr val="FF0000"/>
                </a:solidFill>
              </a:rPr>
              <a:t>de</a:t>
            </a:r>
            <a:r>
              <a:rPr dirty="0" sz="4400" spc="-60">
                <a:solidFill>
                  <a:srgbClr val="FF0000"/>
                </a:solidFill>
              </a:rPr>
              <a:t> </a:t>
            </a:r>
            <a:r>
              <a:rPr dirty="0" sz="4400" spc="-20">
                <a:solidFill>
                  <a:srgbClr val="FF0000"/>
                </a:solidFill>
              </a:rPr>
              <a:t>date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93189"/>
            <a:ext cx="10235565" cy="428752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 marR="790575">
              <a:lnSpc>
                <a:spcPts val="3030"/>
              </a:lnSpc>
              <a:spcBef>
                <a:spcPts val="475"/>
              </a:spcBef>
            </a:pPr>
            <a:r>
              <a:rPr dirty="0" sz="2800" spc="-10">
                <a:latin typeface="Calibri"/>
                <a:cs typeface="Calibri"/>
              </a:rPr>
              <a:t>Reprezintă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model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organizare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datelor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oferit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sistemul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de </a:t>
            </a:r>
            <a:r>
              <a:rPr dirty="0" sz="2800">
                <a:latin typeface="Calibri"/>
                <a:cs typeface="Calibri"/>
              </a:rPr>
              <a:t>gestiune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bazelor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folosit.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spcBef>
                <a:spcPts val="1005"/>
              </a:spcBef>
            </a:pPr>
            <a:r>
              <a:rPr dirty="0" sz="2800" b="1">
                <a:latin typeface="Calibri"/>
                <a:cs typeface="Calibri"/>
              </a:rPr>
              <a:t>Modelul</a:t>
            </a:r>
            <a:r>
              <a:rPr dirty="0" sz="2800" spc="-10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de</a:t>
            </a:r>
            <a:r>
              <a:rPr dirty="0" sz="2800" spc="-114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date</a:t>
            </a:r>
            <a:r>
              <a:rPr dirty="0" sz="2800" spc="-90" b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oferă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instrumentele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necesare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interpretării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datelor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din </a:t>
            </a:r>
            <a:r>
              <a:rPr dirty="0" sz="2800">
                <a:latin typeface="Calibri"/>
                <a:cs typeface="Calibri"/>
              </a:rPr>
              <a:t>colecţia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20">
                <a:latin typeface="Calibri"/>
                <a:cs typeface="Calibri"/>
              </a:rPr>
              <a:t> date.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latin typeface="Calibri"/>
                <a:cs typeface="Calibri"/>
              </a:rPr>
              <a:t>El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este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format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din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două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componente: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75"/>
              </a:spcBef>
            </a:pP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har char="-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un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set</a:t>
            </a:r>
            <a:r>
              <a:rPr dirty="0" sz="2800" spc="-8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de</a:t>
            </a:r>
            <a:r>
              <a:rPr dirty="0" sz="2800" spc="-9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reguli</a:t>
            </a:r>
            <a:r>
              <a:rPr dirty="0" sz="2800" spc="-65" b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pentru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organizarea</a:t>
            </a:r>
            <a:r>
              <a:rPr dirty="0" sz="2800" spc="-35" b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structurarea</a:t>
            </a:r>
            <a:r>
              <a:rPr dirty="0" sz="2800" spc="-5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datelor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-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un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set</a:t>
            </a:r>
            <a:r>
              <a:rPr dirty="0" sz="2800" spc="-7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de</a:t>
            </a:r>
            <a:r>
              <a:rPr dirty="0" sz="2800" spc="-8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reguli</a:t>
            </a:r>
            <a:r>
              <a:rPr dirty="0" sz="2800" spc="-55" b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definesc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operaţiile</a:t>
            </a:r>
            <a:r>
              <a:rPr dirty="0" sz="2800" spc="-6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pentru</a:t>
            </a:r>
            <a:r>
              <a:rPr dirty="0" sz="2800" spc="-7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manipularea</a:t>
            </a:r>
            <a:r>
              <a:rPr dirty="0" sz="2800" spc="-5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datelor.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8153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2.10</a:t>
            </a:r>
            <a:r>
              <a:rPr dirty="0" sz="3200" spc="-135"/>
              <a:t> </a:t>
            </a:r>
            <a:r>
              <a:rPr dirty="0" sz="3200" spc="-25"/>
              <a:t>Modele</a:t>
            </a:r>
            <a:r>
              <a:rPr dirty="0" sz="3200" spc="-125"/>
              <a:t> </a:t>
            </a:r>
            <a:r>
              <a:rPr dirty="0" sz="3200"/>
              <a:t>de</a:t>
            </a:r>
            <a:r>
              <a:rPr dirty="0" sz="3200" spc="-105"/>
              <a:t> </a:t>
            </a:r>
            <a:r>
              <a:rPr dirty="0" sz="3200" spc="-40"/>
              <a:t>baze</a:t>
            </a:r>
            <a:r>
              <a:rPr dirty="0" sz="3200" spc="-135"/>
              <a:t> </a:t>
            </a:r>
            <a:r>
              <a:rPr dirty="0" sz="3200"/>
              <a:t>de</a:t>
            </a:r>
            <a:r>
              <a:rPr dirty="0" sz="3200" spc="-105"/>
              <a:t> </a:t>
            </a:r>
            <a:r>
              <a:rPr dirty="0" sz="3200" spc="-20"/>
              <a:t>date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666699" y="2181629"/>
            <a:ext cx="9441180" cy="207073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>
                <a:latin typeface="Calibri"/>
                <a:cs typeface="Calibri"/>
              </a:rPr>
              <a:t>Cele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mai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răspândite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modele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organizare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bazelor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sunt: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Calibri"/>
              <a:buChar char="-"/>
              <a:tabLst>
                <a:tab pos="241300" algn="l"/>
              </a:tabLst>
            </a:pPr>
            <a:r>
              <a:rPr dirty="0" sz="2800" spc="-10" b="1">
                <a:latin typeface="Calibri"/>
                <a:cs typeface="Calibri"/>
              </a:rPr>
              <a:t>Ierarhice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Calibri"/>
              <a:buChar char="-"/>
              <a:tabLst>
                <a:tab pos="241300" algn="l"/>
              </a:tabLst>
            </a:pPr>
            <a:r>
              <a:rPr dirty="0" sz="2800" spc="-10" b="1">
                <a:latin typeface="Calibri"/>
                <a:cs typeface="Calibri"/>
              </a:rPr>
              <a:t>Reţea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Calibri"/>
              <a:buChar char="-"/>
              <a:tabLst>
                <a:tab pos="241300" algn="l"/>
              </a:tabLst>
            </a:pPr>
            <a:r>
              <a:rPr dirty="0" sz="2800" spc="-10" b="1">
                <a:latin typeface="Calibri"/>
                <a:cs typeface="Calibri"/>
              </a:rPr>
              <a:t>relaţionale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3366" y="157099"/>
            <a:ext cx="467042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0"/>
              <a:t>2.10.1</a:t>
            </a:r>
            <a:r>
              <a:rPr dirty="0" sz="3200" spc="-130"/>
              <a:t> </a:t>
            </a:r>
            <a:r>
              <a:rPr dirty="0" sz="3200" spc="-40"/>
              <a:t>Baze</a:t>
            </a:r>
            <a:r>
              <a:rPr dirty="0" sz="3200" spc="-140"/>
              <a:t> </a:t>
            </a:r>
            <a:r>
              <a:rPr dirty="0" sz="3200"/>
              <a:t>de</a:t>
            </a:r>
            <a:r>
              <a:rPr dirty="0" sz="3200" spc="-110"/>
              <a:t> </a:t>
            </a:r>
            <a:r>
              <a:rPr dirty="0" sz="3200" spc="-20"/>
              <a:t>date</a:t>
            </a:r>
            <a:r>
              <a:rPr dirty="0" sz="3200" spc="-114"/>
              <a:t> </a:t>
            </a:r>
            <a:r>
              <a:rPr dirty="0" sz="3200" spc="-10"/>
              <a:t>ierarhice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823366" y="764235"/>
            <a:ext cx="1036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4984" algn="l"/>
                <a:tab pos="1495425" algn="l"/>
                <a:tab pos="2638425" algn="l"/>
                <a:tab pos="3230245" algn="l"/>
                <a:tab pos="4961255" algn="l"/>
                <a:tab pos="5359400" algn="l"/>
                <a:tab pos="6642734" algn="l"/>
                <a:tab pos="7233920" algn="l"/>
                <a:tab pos="8195309" algn="l"/>
                <a:tab pos="9724390" algn="l"/>
              </a:tabLst>
            </a:pPr>
            <a:r>
              <a:rPr dirty="0" sz="2800" spc="-25">
                <a:latin typeface="Calibri"/>
                <a:cs typeface="Calibri"/>
              </a:rPr>
              <a:t>În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0">
                <a:latin typeface="Calibri"/>
                <a:cs typeface="Calibri"/>
              </a:rPr>
              <a:t>acest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model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de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organizare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0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bazelor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de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date,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entităţile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0">
                <a:latin typeface="Calibri"/>
                <a:cs typeface="Calibri"/>
              </a:rPr>
              <a:t>sunt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3366" y="1062888"/>
            <a:ext cx="10368280" cy="282003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 spc="-10">
                <a:latin typeface="Calibri"/>
                <a:cs typeface="Calibri"/>
              </a:rPr>
              <a:t>structurate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sub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formă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noduri.</a:t>
            </a:r>
            <a:endParaRPr sz="2800">
              <a:latin typeface="Calibri"/>
              <a:cs typeface="Calibri"/>
            </a:endParaRPr>
          </a:p>
          <a:p>
            <a:pPr marL="12700" marR="5715">
              <a:lnSpc>
                <a:spcPts val="3020"/>
              </a:lnSpc>
              <a:spcBef>
                <a:spcPts val="1055"/>
              </a:spcBef>
            </a:pPr>
            <a:r>
              <a:rPr dirty="0" sz="2800">
                <a:latin typeface="Calibri"/>
                <a:cs typeface="Calibri"/>
              </a:rPr>
              <a:t>Fiecare</a:t>
            </a:r>
            <a:r>
              <a:rPr dirty="0" sz="2800" spc="2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entitate</a:t>
            </a:r>
            <a:r>
              <a:rPr dirty="0" sz="2800" spc="2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2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</a:t>
            </a:r>
            <a:r>
              <a:rPr dirty="0" sz="2800" spc="2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singur</a:t>
            </a:r>
            <a:r>
              <a:rPr dirty="0" sz="2800" spc="235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nod</a:t>
            </a:r>
            <a:r>
              <a:rPr dirty="0" sz="2800" spc="22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părinte</a:t>
            </a:r>
            <a:r>
              <a:rPr dirty="0" sz="2800">
                <a:latin typeface="Calibri"/>
                <a:cs typeface="Calibri"/>
              </a:rPr>
              <a:t>,</a:t>
            </a:r>
            <a:r>
              <a:rPr dirty="0" sz="2800" spc="2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dar</a:t>
            </a:r>
            <a:r>
              <a:rPr dirty="0" sz="2800" spc="2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</a:t>
            </a:r>
            <a:r>
              <a:rPr dirty="0" sz="2800" spc="2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părinte</a:t>
            </a:r>
            <a:r>
              <a:rPr dirty="0" sz="2800" spc="2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poate</a:t>
            </a:r>
            <a:r>
              <a:rPr dirty="0" sz="2800" spc="23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avea </a:t>
            </a:r>
            <a:r>
              <a:rPr dirty="0" sz="2800">
                <a:latin typeface="Calibri"/>
                <a:cs typeface="Calibri"/>
              </a:rPr>
              <a:t>mai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multe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noduri</a:t>
            </a:r>
            <a:r>
              <a:rPr dirty="0" sz="2800" spc="-4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copil</a:t>
            </a:r>
            <a:r>
              <a:rPr dirty="0" sz="2800" spc="-1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800" spc="-10" i="1">
                <a:latin typeface="Calibri"/>
                <a:cs typeface="Calibri"/>
              </a:rPr>
              <a:t>Exemplu:</a:t>
            </a:r>
            <a:endParaRPr sz="2800">
              <a:latin typeface="Calibri"/>
              <a:cs typeface="Calibri"/>
            </a:endParaRPr>
          </a:p>
          <a:p>
            <a:pPr algn="just" marL="12700" marR="5080">
              <a:lnSpc>
                <a:spcPts val="1939"/>
              </a:lnSpc>
              <a:spcBef>
                <a:spcPts val="1090"/>
              </a:spcBef>
            </a:pPr>
            <a:r>
              <a:rPr dirty="0" sz="1800">
                <a:latin typeface="Calibri"/>
                <a:cs typeface="Calibri"/>
              </a:rPr>
              <a:t>baza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pentru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sistemul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rezervări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liniile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aeriene,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structurată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4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niveluri.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Nodul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părinte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primul </a:t>
            </a:r>
            <a:r>
              <a:rPr dirty="0" sz="1800">
                <a:latin typeface="Calibri"/>
                <a:cs typeface="Calibri"/>
              </a:rPr>
              <a:t>nivel</a:t>
            </a:r>
            <a:r>
              <a:rPr dirty="0" sz="1800" spc="2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este</a:t>
            </a:r>
            <a:r>
              <a:rPr dirty="0" sz="1800" spc="2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oraşul</a:t>
            </a:r>
            <a:r>
              <a:rPr dirty="0" sz="1800" spc="229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2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plecare</a:t>
            </a:r>
            <a:r>
              <a:rPr dirty="0" sz="1800" spc="2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Bucureşti.</a:t>
            </a:r>
            <a:r>
              <a:rPr dirty="0" sz="1800" spc="2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Acest</a:t>
            </a:r>
            <a:r>
              <a:rPr dirty="0" sz="1800" spc="229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părinte</a:t>
            </a:r>
            <a:r>
              <a:rPr dirty="0" sz="1800" spc="2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2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patru</a:t>
            </a:r>
            <a:r>
              <a:rPr dirty="0" sz="1800" spc="2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copii:</a:t>
            </a:r>
            <a:r>
              <a:rPr dirty="0" sz="1800" spc="229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Cluj,</a:t>
            </a:r>
            <a:r>
              <a:rPr dirty="0" sz="1800" spc="229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Constanţa,</a:t>
            </a:r>
            <a:r>
              <a:rPr dirty="0" sz="1800" spc="229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Iaşi</a:t>
            </a:r>
            <a:r>
              <a:rPr dirty="0" sz="1800" spc="229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şi</a:t>
            </a:r>
            <a:r>
              <a:rPr dirty="0" sz="1800" spc="229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Timişoara,</a:t>
            </a:r>
            <a:r>
              <a:rPr dirty="0" sz="1800" spc="22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care </a:t>
            </a:r>
            <a:r>
              <a:rPr dirty="0" sz="1800">
                <a:latin typeface="Calibri"/>
                <a:cs typeface="Calibri"/>
              </a:rPr>
              <a:t>reprezintă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oraşele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sosire.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Nodul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Timişoara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are,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rândul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său,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doi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copii: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210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şi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211,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care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reprezintă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numărul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23366" y="3830192"/>
            <a:ext cx="5707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zborurilor. </a:t>
            </a:r>
            <a:r>
              <a:rPr dirty="0" sz="1800">
                <a:latin typeface="Calibri"/>
                <a:cs typeface="Calibri"/>
              </a:rPr>
              <a:t>Zborul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210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rândul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său,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trei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copii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pasagerii.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0226" y="4311316"/>
            <a:ext cx="6206824" cy="207150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7734427" y="3999103"/>
            <a:ext cx="10648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Microsoft Sans Serif"/>
                <a:cs typeface="Microsoft Sans Serif"/>
              </a:rPr>
              <a:t>Probleme: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734427" y="4264279"/>
            <a:ext cx="3129280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Dacă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şterge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părinte, </a:t>
            </a:r>
            <a:r>
              <a:rPr dirty="0" sz="1800">
                <a:latin typeface="Calibri"/>
                <a:cs typeface="Calibri"/>
              </a:rPr>
              <a:t>se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şterg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toate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nodurile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copil </a:t>
            </a:r>
            <a:r>
              <a:rPr dirty="0" sz="1800" spc="-10">
                <a:latin typeface="Calibri"/>
                <a:cs typeface="Calibri"/>
              </a:rPr>
              <a:t>subordonate</a:t>
            </a:r>
            <a:endParaRPr sz="1800">
              <a:latin typeface="Calibri"/>
              <a:cs typeface="Calibri"/>
            </a:endParaRPr>
          </a:p>
          <a:p>
            <a:pPr marL="299085" marR="83820" indent="-287020">
              <a:lnSpc>
                <a:spcPct val="100000"/>
              </a:lnSpc>
              <a:buChar char="-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Un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copil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poate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adăugat </a:t>
            </a:r>
            <a:r>
              <a:rPr dirty="0" sz="1800">
                <a:latin typeface="Calibri"/>
                <a:cs typeface="Calibri"/>
              </a:rPr>
              <a:t>numai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dacă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au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fost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adăugate </a:t>
            </a:r>
            <a:r>
              <a:rPr dirty="0" sz="1800">
                <a:latin typeface="Calibri"/>
                <a:cs typeface="Calibri"/>
              </a:rPr>
              <a:t>mai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întâi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nodurile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părinte</a:t>
            </a:r>
            <a:endParaRPr sz="1800">
              <a:latin typeface="Calibri"/>
              <a:cs typeface="Calibri"/>
            </a:endParaRPr>
          </a:p>
          <a:p>
            <a:pPr marL="299085" marR="213995" indent="-287020">
              <a:lnSpc>
                <a:spcPct val="100000"/>
              </a:lnSpc>
              <a:spcBef>
                <a:spcPts val="5"/>
              </a:spcBef>
              <a:buChar char="-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Între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nodurile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copii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nu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fi </a:t>
            </a:r>
            <a:r>
              <a:rPr dirty="0" sz="1800" spc="-10">
                <a:latin typeface="Calibri"/>
                <a:cs typeface="Calibri"/>
              </a:rPr>
              <a:t>stabilite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relaţii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:title>PowerPoint Presentation</dc:title>
  <dcterms:created xsi:type="dcterms:W3CDTF">2025-03-28T22:33:47Z</dcterms:created>
  <dcterms:modified xsi:type="dcterms:W3CDTF">2025-03-28T22:33:47Z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2025-03-28T00:00:00Z</vt:filetime>
  </property>
  <property fmtid="{D5CDD505-2E9C-101B-9397-08002B2CF9AE}" pid="5" name="Producer">
    <vt:lpwstr>Microsoft® PowerPoint® 2016</vt:lpwstr>
  </property>
</Properties>
</file>