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6"/>
  </p:notesMasterIdLst>
  <p:sldIdLst>
    <p:sldId id="256" r:id="rId2"/>
    <p:sldId id="257" r:id="rId3"/>
    <p:sldId id="258" r:id="rId4"/>
    <p:sldId id="259" r:id="rId5"/>
    <p:sldId id="260" r:id="rId6"/>
    <p:sldId id="271" r:id="rId7"/>
    <p:sldId id="261" r:id="rId8"/>
    <p:sldId id="262" r:id="rId9"/>
    <p:sldId id="263" r:id="rId10"/>
    <p:sldId id="270" r:id="rId11"/>
    <p:sldId id="264" r:id="rId12"/>
    <p:sldId id="265" r:id="rId13"/>
    <p:sldId id="266" r:id="rId14"/>
    <p:sldId id="469" r:id="rId15"/>
    <p:sldId id="267" r:id="rId16"/>
    <p:sldId id="268" r:id="rId17"/>
    <p:sldId id="470" r:id="rId18"/>
    <p:sldId id="269" r:id="rId19"/>
    <p:sldId id="272" r:id="rId20"/>
    <p:sldId id="273" r:id="rId21"/>
    <p:sldId id="274" r:id="rId22"/>
    <p:sldId id="275" r:id="rId23"/>
    <p:sldId id="276" r:id="rId24"/>
    <p:sldId id="277" r:id="rId25"/>
    <p:sldId id="471"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4" r:id="rId101"/>
    <p:sldId id="355" r:id="rId102"/>
    <p:sldId id="356" r:id="rId103"/>
    <p:sldId id="357" r:id="rId104"/>
    <p:sldId id="358" r:id="rId105"/>
    <p:sldId id="359" r:id="rId106"/>
    <p:sldId id="360" r:id="rId107"/>
    <p:sldId id="361" r:id="rId108"/>
    <p:sldId id="362" r:id="rId109"/>
    <p:sldId id="363" r:id="rId110"/>
    <p:sldId id="364" r:id="rId111"/>
    <p:sldId id="353"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417" r:id="rId126"/>
    <p:sldId id="418" r:id="rId127"/>
    <p:sldId id="416" r:id="rId128"/>
    <p:sldId id="419" r:id="rId129"/>
    <p:sldId id="420" r:id="rId130"/>
    <p:sldId id="421" r:id="rId131"/>
    <p:sldId id="422" r:id="rId132"/>
    <p:sldId id="423" r:id="rId133"/>
    <p:sldId id="424" r:id="rId134"/>
    <p:sldId id="425"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439" r:id="rId149"/>
    <p:sldId id="468" r:id="rId150"/>
    <p:sldId id="440" r:id="rId151"/>
    <p:sldId id="441" r:id="rId152"/>
    <p:sldId id="442" r:id="rId153"/>
    <p:sldId id="443" r:id="rId154"/>
    <p:sldId id="444" r:id="rId155"/>
    <p:sldId id="445" r:id="rId156"/>
    <p:sldId id="446" r:id="rId157"/>
    <p:sldId id="447" r:id="rId158"/>
    <p:sldId id="448" r:id="rId159"/>
    <p:sldId id="449" r:id="rId160"/>
    <p:sldId id="450" r:id="rId161"/>
    <p:sldId id="451" r:id="rId162"/>
    <p:sldId id="452" r:id="rId163"/>
    <p:sldId id="453" r:id="rId164"/>
    <p:sldId id="454" r:id="rId165"/>
    <p:sldId id="455" r:id="rId166"/>
    <p:sldId id="456" r:id="rId167"/>
    <p:sldId id="457" r:id="rId168"/>
    <p:sldId id="458" r:id="rId169"/>
    <p:sldId id="460" r:id="rId170"/>
    <p:sldId id="461" r:id="rId171"/>
    <p:sldId id="462" r:id="rId172"/>
    <p:sldId id="463" r:id="rId173"/>
    <p:sldId id="464" r:id="rId174"/>
    <p:sldId id="465" r:id="rId175"/>
    <p:sldId id="466" r:id="rId176"/>
    <p:sldId id="467" r:id="rId177"/>
    <p:sldId id="378" r:id="rId178"/>
    <p:sldId id="379" r:id="rId179"/>
    <p:sldId id="380" r:id="rId180"/>
    <p:sldId id="381" r:id="rId181"/>
    <p:sldId id="382" r:id="rId182"/>
    <p:sldId id="383" r:id="rId183"/>
    <p:sldId id="384" r:id="rId184"/>
    <p:sldId id="385" r:id="rId185"/>
    <p:sldId id="386" r:id="rId186"/>
    <p:sldId id="388" r:id="rId187"/>
    <p:sldId id="387" r:id="rId188"/>
    <p:sldId id="389" r:id="rId189"/>
    <p:sldId id="390" r:id="rId190"/>
    <p:sldId id="391" r:id="rId191"/>
    <p:sldId id="392" r:id="rId192"/>
    <p:sldId id="393" r:id="rId193"/>
    <p:sldId id="394" r:id="rId194"/>
    <p:sldId id="395" r:id="rId195"/>
    <p:sldId id="396" r:id="rId196"/>
    <p:sldId id="397" r:id="rId197"/>
    <p:sldId id="398" r:id="rId198"/>
    <p:sldId id="399" r:id="rId199"/>
    <p:sldId id="400" r:id="rId200"/>
    <p:sldId id="401" r:id="rId201"/>
    <p:sldId id="402" r:id="rId202"/>
    <p:sldId id="403" r:id="rId203"/>
    <p:sldId id="404" r:id="rId204"/>
    <p:sldId id="405" r:id="rId205"/>
    <p:sldId id="406" r:id="rId206"/>
    <p:sldId id="407" r:id="rId207"/>
    <p:sldId id="408" r:id="rId208"/>
    <p:sldId id="409" r:id="rId209"/>
    <p:sldId id="410" r:id="rId210"/>
    <p:sldId id="411" r:id="rId211"/>
    <p:sldId id="412" r:id="rId212"/>
    <p:sldId id="413" r:id="rId213"/>
    <p:sldId id="414" r:id="rId214"/>
    <p:sldId id="415" r:id="rId2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36" autoAdjust="0"/>
    <p:restoredTop sz="94660"/>
  </p:normalViewPr>
  <p:slideViewPr>
    <p:cSldViewPr>
      <p:cViewPr varScale="1">
        <p:scale>
          <a:sx n="56" d="100"/>
          <a:sy n="56" d="100"/>
        </p:scale>
        <p:origin x="1552" y="40"/>
      </p:cViewPr>
      <p:guideLst>
        <p:guide orient="horz" pos="2160"/>
        <p:guide pos="288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view3D>
    <c:floor>
      <c:thickness val="0"/>
    </c:floor>
    <c:sideWall>
      <c:thickness val="0"/>
    </c:sideWall>
    <c:backWall>
      <c:thickness val="0"/>
    </c:backWall>
    <c:plotArea>
      <c:layout/>
      <c:pie3DChart>
        <c:varyColors val="1"/>
        <c:ser>
          <c:idx val="0"/>
          <c:order val="0"/>
          <c:dLbls>
            <c:spPr>
              <a:noFill/>
              <a:ln>
                <a:noFill/>
              </a:ln>
              <a:effectLst/>
            </c:spPr>
            <c:txPr>
              <a:bodyPr/>
              <a:lstStyle/>
              <a:p>
                <a:pPr>
                  <a:defRPr sz="2000"/>
                </a:pPr>
                <a:endParaRPr lang="en-US"/>
              </a:p>
            </c:txPr>
            <c:dLblPos val="ctr"/>
            <c:showLegendKey val="0"/>
            <c:showVal val="1"/>
            <c:showCatName val="0"/>
            <c:showSerName val="0"/>
            <c:showPercent val="0"/>
            <c:showBubbleSize val="0"/>
            <c:showLeaderLines val="1"/>
            <c:extLst>
              <c:ext xmlns:c15="http://schemas.microsoft.com/office/drawing/2012/chart" uri="{CE6537A1-D6FC-4f65-9D91-7224C49458BB}"/>
            </c:extLst>
          </c:dLbls>
          <c:cat>
            <c:strRef>
              <c:f>Sheet1!$A$1:$C$1</c:f>
              <c:strCache>
                <c:ptCount val="3"/>
                <c:pt idx="0">
                  <c:v>Examen final </c:v>
                </c:pt>
                <c:pt idx="1">
                  <c:v>Implicare, comentarii, păreri, etc.</c:v>
                </c:pt>
                <c:pt idx="2">
                  <c:v>Temă de casă – art. Stiintific</c:v>
                </c:pt>
              </c:strCache>
            </c:strRef>
          </c:cat>
          <c:val>
            <c:numRef>
              <c:f>Sheet1!$A$2:$C$2</c:f>
              <c:numCache>
                <c:formatCode>0%</c:formatCode>
                <c:ptCount val="3"/>
                <c:pt idx="0">
                  <c:v>0.3</c:v>
                </c:pt>
                <c:pt idx="1">
                  <c:v>0.1</c:v>
                </c:pt>
                <c:pt idx="2">
                  <c:v>0.6</c:v>
                </c:pt>
              </c:numCache>
            </c:numRef>
          </c:val>
          <c:extLst>
            <c:ext xmlns:c16="http://schemas.microsoft.com/office/drawing/2014/chart" uri="{C3380CC4-5D6E-409C-BE32-E72D297353CC}">
              <c16:uniqueId val="{00000000-9DE8-4DAB-B138-2B959F5EE02E}"/>
            </c:ext>
          </c:extLst>
        </c:ser>
        <c:dLbls>
          <c:dLblPos val="ctr"/>
          <c:showLegendKey val="0"/>
          <c:showVal val="1"/>
          <c:showCatName val="0"/>
          <c:showSerName val="0"/>
          <c:showPercent val="0"/>
          <c:showBubbleSize val="0"/>
          <c:showLeaderLines val="1"/>
        </c:dLbls>
      </c:pie3DChart>
    </c:plotArea>
    <c:legend>
      <c:legendPos val="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C783E0-7DD4-488E-81AF-36FAE16E7AEC}" type="datetimeFigureOut">
              <a:rPr lang="en-US" smtClean="0"/>
              <a:t>11/11/2024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242DB0-8E25-477C-83DF-65CC307F0A3C}" type="slidenum">
              <a:rPr lang="en-US" smtClean="0"/>
              <a:t>‹#›</a:t>
            </a:fld>
            <a:endParaRPr lang="en-US"/>
          </a:p>
        </p:txBody>
      </p:sp>
    </p:spTree>
    <p:extLst>
      <p:ext uri="{BB962C8B-B14F-4D97-AF65-F5344CB8AC3E}">
        <p14:creationId xmlns:p14="http://schemas.microsoft.com/office/powerpoint/2010/main" val="267078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242DB0-8E25-477C-83DF-65CC307F0A3C}" type="slidenum">
              <a:rPr lang="en-US" smtClean="0"/>
              <a:t>9</a:t>
            </a:fld>
            <a:endParaRPr lang="en-US"/>
          </a:p>
        </p:txBody>
      </p:sp>
    </p:spTree>
    <p:extLst>
      <p:ext uri="{BB962C8B-B14F-4D97-AF65-F5344CB8AC3E}">
        <p14:creationId xmlns:p14="http://schemas.microsoft.com/office/powerpoint/2010/main" val="298371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242DB0-8E25-477C-83DF-65CC307F0A3C}" type="slidenum">
              <a:rPr lang="en-US" smtClean="0"/>
              <a:t>55</a:t>
            </a:fld>
            <a:endParaRPr lang="en-US"/>
          </a:p>
        </p:txBody>
      </p:sp>
    </p:spTree>
    <p:extLst>
      <p:ext uri="{BB962C8B-B14F-4D97-AF65-F5344CB8AC3E}">
        <p14:creationId xmlns:p14="http://schemas.microsoft.com/office/powerpoint/2010/main" val="290233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8F39216-DB6D-4BA4-8F13-4ECBA221F31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3586212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39216-DB6D-4BA4-8F13-4ECBA221F31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134613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39216-DB6D-4BA4-8F13-4ECBA221F31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389886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39216-DB6D-4BA4-8F13-4ECBA221F31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270416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39216-DB6D-4BA4-8F13-4ECBA221F313}"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696776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F39216-DB6D-4BA4-8F13-4ECBA221F31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293419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F39216-DB6D-4BA4-8F13-4ECBA221F313}"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111233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F39216-DB6D-4BA4-8F13-4ECBA221F313}"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393028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F39216-DB6D-4BA4-8F13-4ECBA221F313}"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180108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39216-DB6D-4BA4-8F13-4ECBA221F31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284948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39216-DB6D-4BA4-8F13-4ECBA221F313}"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A0ADE-87CC-49FD-A67A-7485E1ECE5F4}" type="slidenum">
              <a:rPr lang="en-US" smtClean="0"/>
              <a:t>‹#›</a:t>
            </a:fld>
            <a:endParaRPr lang="en-US"/>
          </a:p>
        </p:txBody>
      </p:sp>
    </p:spTree>
    <p:extLst>
      <p:ext uri="{BB962C8B-B14F-4D97-AF65-F5344CB8AC3E}">
        <p14:creationId xmlns:p14="http://schemas.microsoft.com/office/powerpoint/2010/main" val="419280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39216-DB6D-4BA4-8F13-4ECBA221F313}" type="datetimeFigureOut">
              <a:rPr lang="en-US" smtClean="0"/>
              <a:t>11/11/2024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A0ADE-87CC-49FD-A67A-7485E1ECE5F4}" type="slidenum">
              <a:rPr lang="en-US" smtClean="0"/>
              <a:t>‹#›</a:t>
            </a:fld>
            <a:endParaRPr lang="en-US"/>
          </a:p>
        </p:txBody>
      </p:sp>
    </p:spTree>
    <p:extLst>
      <p:ext uri="{BB962C8B-B14F-4D97-AF65-F5344CB8AC3E}">
        <p14:creationId xmlns:p14="http://schemas.microsoft.com/office/powerpoint/2010/main" val="1191665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hyperlink" Target="http://pomul-vietii.ro/onestitatea-si-minciuna-2/" TargetMode="Externa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engology.com/images/einstein.jpg" TargetMode="Externa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oOYYlWEsxYM" TargetMode="External"/><Relationship Id="rId2" Type="http://schemas.openxmlformats.org/officeDocument/2006/relationships/hyperlink" Target="https://www.youtube.com/watch?v=SK5_hn5-iOM"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cristidanilet.wordpress.com/#_ftn1"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www.ziaruldeiasi.ro/stiri/stenograme-cu-dumitru-paduraru-maniacul-sexual-poreclit-patu-sau-patru--86914.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www.imdb.com/title/tt0105327/"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cristidanilet.wordpress.com/#_ftn2"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ETIC</a:t>
            </a:r>
            <a:r>
              <a:rPr lang="ro-RO" b="1" dirty="0"/>
              <a:t>Ă ȘI INTEGRITATE ACADEMICĂ </a:t>
            </a:r>
            <a:endParaRPr lang="en-US" b="1" dirty="0"/>
          </a:p>
        </p:txBody>
      </p:sp>
    </p:spTree>
    <p:extLst>
      <p:ext uri="{BB962C8B-B14F-4D97-AF65-F5344CB8AC3E}">
        <p14:creationId xmlns:p14="http://schemas.microsoft.com/office/powerpoint/2010/main" val="632934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Temă</a:t>
            </a:r>
            <a:r>
              <a:rPr lang="en-US" b="1" dirty="0"/>
              <a:t> de </a:t>
            </a:r>
            <a:r>
              <a:rPr lang="en-US" b="1" dirty="0" err="1"/>
              <a:t>discuție</a:t>
            </a:r>
            <a:r>
              <a:rPr lang="en-US" dirty="0"/>
              <a:t>:</a:t>
            </a:r>
          </a:p>
        </p:txBody>
      </p:sp>
      <p:sp>
        <p:nvSpPr>
          <p:cNvPr id="3" name="Content Placeholder 2"/>
          <p:cNvSpPr>
            <a:spLocks noGrp="1"/>
          </p:cNvSpPr>
          <p:nvPr>
            <p:ph idx="1"/>
          </p:nvPr>
        </p:nvSpPr>
        <p:spPr/>
        <p:txBody>
          <a:bodyPr/>
          <a:lstStyle/>
          <a:p>
            <a:pPr marL="0" indent="0" algn="just">
              <a:buNone/>
            </a:pPr>
            <a:r>
              <a:rPr lang="ro-RO" dirty="0" err="1"/>
              <a:t>Î</a:t>
            </a:r>
            <a:r>
              <a:rPr lang="en-US" dirty="0"/>
              <a:t>n </a:t>
            </a:r>
            <a:r>
              <a:rPr lang="en-US" dirty="0" err="1"/>
              <a:t>structura</a:t>
            </a:r>
            <a:r>
              <a:rPr lang="en-US" dirty="0"/>
              <a:t> </a:t>
            </a:r>
            <a:r>
              <a:rPr lang="en-US" dirty="0" err="1"/>
              <a:t>organizațională</a:t>
            </a:r>
            <a:r>
              <a:rPr lang="en-US" dirty="0"/>
              <a:t> a </a:t>
            </a:r>
            <a:r>
              <a:rPr lang="en-US" dirty="0" err="1"/>
              <a:t>Universității</a:t>
            </a:r>
            <a:r>
              <a:rPr lang="en-US" dirty="0"/>
              <a:t> din </a:t>
            </a:r>
            <a:r>
              <a:rPr lang="en-US" dirty="0" err="1"/>
              <a:t>Pite</a:t>
            </a:r>
            <a:r>
              <a:rPr lang="ro-RO" dirty="0"/>
              <a:t>ști </a:t>
            </a:r>
            <a:r>
              <a:rPr lang="en-US" dirty="0"/>
              <a:t>se </a:t>
            </a:r>
            <a:r>
              <a:rPr lang="en-US" dirty="0" err="1"/>
              <a:t>regăsesc</a:t>
            </a:r>
            <a:r>
              <a:rPr lang="en-US" dirty="0"/>
              <a:t> </a:t>
            </a:r>
            <a:r>
              <a:rPr lang="en-US" dirty="0" err="1"/>
              <a:t>multe</a:t>
            </a:r>
            <a:r>
              <a:rPr lang="en-US" dirty="0"/>
              <a:t> </a:t>
            </a:r>
            <a:r>
              <a:rPr lang="en-US" dirty="0" err="1"/>
              <a:t>dintre</a:t>
            </a:r>
            <a:r>
              <a:rPr lang="en-US" dirty="0"/>
              <a:t> </a:t>
            </a:r>
            <a:r>
              <a:rPr lang="en-US" dirty="0" err="1"/>
              <a:t>aceste</a:t>
            </a:r>
            <a:r>
              <a:rPr lang="en-US" dirty="0"/>
              <a:t> </a:t>
            </a:r>
            <a:r>
              <a:rPr lang="en-US" dirty="0" err="1"/>
              <a:t>elemente</a:t>
            </a:r>
            <a:r>
              <a:rPr lang="en-US" dirty="0"/>
              <a:t>. </a:t>
            </a:r>
            <a:r>
              <a:rPr lang="en-US" dirty="0" err="1"/>
              <a:t>Ați</a:t>
            </a:r>
            <a:r>
              <a:rPr lang="en-US" dirty="0"/>
              <a:t> </a:t>
            </a:r>
            <a:r>
              <a:rPr lang="en-US" dirty="0" err="1"/>
              <a:t>interacționat</a:t>
            </a:r>
            <a:r>
              <a:rPr lang="en-US" dirty="0"/>
              <a:t> cu </a:t>
            </a:r>
            <a:r>
              <a:rPr lang="en-US" dirty="0" err="1"/>
              <a:t>ele</a:t>
            </a:r>
            <a:r>
              <a:rPr lang="en-US" dirty="0"/>
              <a:t>? </a:t>
            </a:r>
            <a:r>
              <a:rPr lang="en-US" dirty="0" err="1"/>
              <a:t>Unde</a:t>
            </a:r>
            <a:r>
              <a:rPr lang="en-US" dirty="0"/>
              <a:t> </a:t>
            </a:r>
            <a:r>
              <a:rPr lang="en-US" dirty="0" err="1"/>
              <a:t>credeți</a:t>
            </a:r>
            <a:r>
              <a:rPr lang="en-US" dirty="0"/>
              <a:t> </a:t>
            </a:r>
            <a:r>
              <a:rPr lang="en-US" dirty="0" err="1"/>
              <a:t>că</a:t>
            </a:r>
            <a:r>
              <a:rPr lang="en-US" dirty="0"/>
              <a:t> </a:t>
            </a:r>
            <a:r>
              <a:rPr lang="en-US" dirty="0" err="1"/>
              <a:t>ar</a:t>
            </a:r>
            <a:r>
              <a:rPr lang="en-US" dirty="0"/>
              <a:t> </a:t>
            </a:r>
            <a:r>
              <a:rPr lang="en-US" dirty="0" err="1"/>
              <a:t>trebui</a:t>
            </a:r>
            <a:r>
              <a:rPr lang="en-US" dirty="0"/>
              <a:t> </a:t>
            </a:r>
            <a:r>
              <a:rPr lang="en-US" dirty="0" err="1"/>
              <a:t>îmbunătățit</a:t>
            </a:r>
            <a:r>
              <a:rPr lang="en-US" dirty="0"/>
              <a:t> </a:t>
            </a:r>
            <a:r>
              <a:rPr lang="en-US" dirty="0" err="1"/>
              <a:t>Codul</a:t>
            </a:r>
            <a:r>
              <a:rPr lang="en-US" dirty="0"/>
              <a:t> de </a:t>
            </a:r>
            <a:r>
              <a:rPr lang="en-US" dirty="0" err="1"/>
              <a:t>etică</a:t>
            </a:r>
            <a:r>
              <a:rPr lang="en-US" dirty="0"/>
              <a:t> al UPIT?</a:t>
            </a:r>
          </a:p>
          <a:p>
            <a:pPr algn="just"/>
            <a:endParaRPr lang="en-US" dirty="0"/>
          </a:p>
        </p:txBody>
      </p:sp>
    </p:spTree>
    <p:extLst>
      <p:ext uri="{BB962C8B-B14F-4D97-AF65-F5344CB8AC3E}">
        <p14:creationId xmlns:p14="http://schemas.microsoft.com/office/powerpoint/2010/main" val="80639765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Să nu folosim sinceritatea ca scuză pentru a-l lovi pe celălalt</a:t>
            </a:r>
            <a:endParaRPr lang="en-US" dirty="0"/>
          </a:p>
        </p:txBody>
      </p:sp>
      <p:sp>
        <p:nvSpPr>
          <p:cNvPr id="3" name="Content Placeholder 2"/>
          <p:cNvSpPr>
            <a:spLocks noGrp="1"/>
          </p:cNvSpPr>
          <p:nvPr>
            <p:ph idx="1"/>
          </p:nvPr>
        </p:nvSpPr>
        <p:spPr/>
        <p:txBody>
          <a:bodyPr>
            <a:normAutofit fontScale="85000" lnSpcReduction="20000"/>
          </a:bodyPr>
          <a:lstStyle/>
          <a:p>
            <a:pPr algn="just"/>
            <a:r>
              <a:rPr lang="vi-VN" dirty="0"/>
              <a:t>Onestitatea foloseşte sinceritatea, dar e mai mult decât atât. Sinceritatea poate fi privită astfel şi ca o alegere, care diferă cu situaţiile şi relaţiile care o generează, pentru că există limite până la care o putem folosi. Aceste limite sunt date natural de răspunsul la întrebările: dacă alegând sinceritatea totală urmăresc un bine, un ajutor sau îmi rănesc aproapele? Deci sinceritatea poate avea feţe, dar onestitatea este una singură. Feţele sincerităţii şi limitele până la care o putem folosi nu sunt întotdeauna uşor de distins. Poate pentru aceasta Dostoievski afirma că "nu există lucru mai greu decât sinceritatea".</a:t>
            </a:r>
            <a:endParaRPr lang="en-US" dirty="0"/>
          </a:p>
        </p:txBody>
      </p:sp>
    </p:spTree>
    <p:extLst>
      <p:ext uri="{BB962C8B-B14F-4D97-AF65-F5344CB8AC3E}">
        <p14:creationId xmlns:p14="http://schemas.microsoft.com/office/powerpoint/2010/main" val="705179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5865515"/>
          </a:xfrm>
        </p:spPr>
        <p:txBody>
          <a:bodyPr>
            <a:normAutofit fontScale="92500" lnSpcReduction="10000"/>
          </a:bodyPr>
          <a:lstStyle/>
          <a:p>
            <a:pPr algn="just"/>
            <a:r>
              <a:rPr lang="vi-VN" dirty="0"/>
              <a:t>Putem şti absolut sigur că ceea ce spunem aduce cu adevărat un bine, nu răneşte şi este de ajutor? În unele ocazii, poate mult mai frecvente decât am putea crede, acest răspuns rămâne o necunoscută, chiar şi în faţa celor mai bune intenţii, motiv pentru care se cer folosite cel puţin două ajutoare de seamă. Să cântărim cu atenţie cuvintele rostite şi să le îmbrăcăm în blândeţe, pentru că putem transmite acelaşi mesaj în moduri foarte diferite. Deci, să nu folosim sinceritatea ca scuză pentru a-l lovi pe celălalt şi să nu uităm că dacă alegem să rănim, se pierde mult din ce am vrut cu adevărat să spunem. </a:t>
            </a:r>
            <a:endParaRPr lang="en-US" dirty="0"/>
          </a:p>
        </p:txBody>
      </p:sp>
    </p:spTree>
    <p:extLst>
      <p:ext uri="{BB962C8B-B14F-4D97-AF65-F5344CB8AC3E}">
        <p14:creationId xmlns:p14="http://schemas.microsoft.com/office/powerpoint/2010/main" val="30546500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t>Onestitatea se învaţă</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dirty="0"/>
              <a:t>Această calitate morală funcţionează ca un far în întuneric, luminând realist, atât calităţile, cât şi defectele noastre, arătând dureros dimensiunile nebănuite ale faptelor noastre.</a:t>
            </a:r>
          </a:p>
          <a:p>
            <a:pPr algn="just"/>
            <a:r>
              <a:rPr lang="vi-VN" dirty="0"/>
              <a:t>Onestitatea se învaţă. În timp, o dată cu maturizarea noastră, parcurgem un drum în care alegem ceea ce este important pentru noi şi mai apoi alegem poate ca asta să primeze. Doar de pe această bază putem trăi onest, în primul rând cu noi şi apoi cu ceilalţi</a:t>
            </a:r>
            <a:endParaRPr lang="en-US" dirty="0"/>
          </a:p>
        </p:txBody>
      </p:sp>
    </p:spTree>
    <p:extLst>
      <p:ext uri="{BB962C8B-B14F-4D97-AF65-F5344CB8AC3E}">
        <p14:creationId xmlns:p14="http://schemas.microsoft.com/office/powerpoint/2010/main" val="8954414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vi-VN" dirty="0"/>
              <a:t>Onestitatea e o calitate uneori neînţeleasă, ori folosită în mod greşit. Uneori, din această cauză, deşi folosită cu intenţii bune, poate provoca răni precum o armă. Vă prez</a:t>
            </a:r>
            <a:r>
              <a:rPr lang="en-US" dirty="0"/>
              <a:t>i</a:t>
            </a:r>
            <a:r>
              <a:rPr lang="vi-VN" dirty="0"/>
              <a:t>nt două mărturii privitoare la experienţa onestităţii.</a:t>
            </a:r>
            <a:endParaRPr lang="en-US" dirty="0"/>
          </a:p>
        </p:txBody>
      </p:sp>
    </p:spTree>
    <p:extLst>
      <p:ext uri="{BB962C8B-B14F-4D97-AF65-F5344CB8AC3E}">
        <p14:creationId xmlns:p14="http://schemas.microsoft.com/office/powerpoint/2010/main" val="13644400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62500" lnSpcReduction="20000"/>
          </a:bodyPr>
          <a:lstStyle/>
          <a:p>
            <a:pPr algn="just"/>
            <a:r>
              <a:rPr lang="en-US" sz="4500" b="1" dirty="0"/>
              <a:t>1. </a:t>
            </a:r>
            <a:r>
              <a:rPr lang="vi-VN" dirty="0"/>
              <a:t>"Prietenii m-au considerat întotdeauna o persoană sinceră, chiar dureros de sinceră, pentru că obişnuiam să spun "marile adevăruri" într-un mod tranşant, obiectiv, cu "sânge rece". Credeam că trebuie să privim lucrurile în faţă, oricat de dură ar fi realitatea, pentru că adevărul este un principiu esenţial în viaţă. Acum mă întreb, oare pentru care adevăr am luptat? Pentru adevărul obiectiv sau pentru propriul meu adevăr, oglindirea propriilor mele neputinţe, frustrări, supărări? Mă întreb asta pentru că îmi doresc o viaţă autentică şi onestă şi cred că asta ar însemna să mă întorc, mereu şi mereu, în interiorul meu, să îmi reamintesc că am de dus o luptă cu mine şi cu neputinţele mele, nu cu cei din jur. Am observat că atunci când reproşam cuiva că este, spre exemplu, agresiv, ascundeam frica de a fi rănită şi propria mea agresivitate mascată cu grijă sub ironie, bariere invizibile şi siguranţă aparentă. La fel, dacă criticam o atitudine delăsatoare, o lipsă de iubire, sancţionam de fapt propria mea indiferenţă faţă de suferinţa altora şi egoismul manifestat în anumite situaţii. Am înţeles treptat aceste lucruri şi acum cred că sinceritatea nu e întotdeauna ceea ce pare a fi şi că onestitatea faţă de propria persoană, descoperirea resorturilor interioare care ne determină să gândim şi să acţionăm într-un anumit fel, sunt mai importante.</a:t>
            </a:r>
          </a:p>
          <a:p>
            <a:pPr algn="just"/>
            <a:r>
              <a:rPr lang="vi-VN" dirty="0"/>
              <a:t>Cred astfel că e nevoie ca mesajele transmise sincer să treacă mai întâi prin filtrul dragostei, pentru a fi ziditoare."</a:t>
            </a:r>
            <a:endParaRPr lang="en-US" dirty="0"/>
          </a:p>
        </p:txBody>
      </p:sp>
    </p:spTree>
    <p:extLst>
      <p:ext uri="{BB962C8B-B14F-4D97-AF65-F5344CB8AC3E}">
        <p14:creationId xmlns:p14="http://schemas.microsoft.com/office/powerpoint/2010/main" val="19717596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normAutofit fontScale="92500" lnSpcReduction="10000"/>
          </a:bodyPr>
          <a:lstStyle/>
          <a:p>
            <a:pPr marL="0" indent="0" algn="just">
              <a:buNone/>
            </a:pPr>
            <a:r>
              <a:rPr lang="en-US" dirty="0"/>
              <a:t>2. </a:t>
            </a:r>
            <a:r>
              <a:rPr lang="vi-VN" dirty="0"/>
              <a:t>"Mă gândesc la onestitatea cuvântului. Ce facem în situaţiile în care, deşi cu intenţii bune, din dorinţa de a fi sincer, rănesc totuşi pe celălalt? Pot spune: "ei, adevărul doare" sau "dacă l-a deranjat atât, înseamnă că el are o problemă, eu mi-am făcut datoria«…</a:t>
            </a:r>
            <a:r>
              <a:rPr lang="en-US" dirty="0"/>
              <a:t>…</a:t>
            </a:r>
          </a:p>
          <a:p>
            <a:pPr marL="0" indent="0" algn="just">
              <a:buNone/>
            </a:pPr>
            <a:r>
              <a:rPr lang="vi-VN" dirty="0"/>
              <a:t>Rănirea celuilalt în numele sincerităţii este o formă de minciună. Şi chiar dacă am făcut acest lucru şi-l văd pe celălalt întristat, plângând, fapta mea mincinoasă (chiar dacă e fără intenţie), poate fi îndreptată, pentru că sunt responsabil de tot ce provoc în sufletul aproapelui meu în numele unei asa-zise sincerităţi</a:t>
            </a:r>
            <a:r>
              <a:rPr lang="en-US" dirty="0"/>
              <a:t>….</a:t>
            </a:r>
            <a:r>
              <a:rPr lang="vi-VN" dirty="0"/>
              <a:t>"</a:t>
            </a:r>
            <a:endParaRPr lang="en-US" dirty="0"/>
          </a:p>
        </p:txBody>
      </p:sp>
    </p:spTree>
    <p:extLst>
      <p:ext uri="{BB962C8B-B14F-4D97-AF65-F5344CB8AC3E}">
        <p14:creationId xmlns:p14="http://schemas.microsoft.com/office/powerpoint/2010/main" val="248764368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036496" cy="6669360"/>
          </a:xfrm>
        </p:spPr>
        <p:txBody>
          <a:bodyPr>
            <a:normAutofit fontScale="77500" lnSpcReduction="20000"/>
          </a:bodyPr>
          <a:lstStyle/>
          <a:p>
            <a:pPr algn="just"/>
            <a:r>
              <a:rPr lang="en-US" dirty="0"/>
              <a:t>Mai </a:t>
            </a:r>
            <a:r>
              <a:rPr lang="en-US" dirty="0" err="1"/>
              <a:t>este</a:t>
            </a:r>
            <a:r>
              <a:rPr lang="en-US" dirty="0"/>
              <a:t> un aspect, </a:t>
            </a:r>
            <a:r>
              <a:rPr lang="en-US" dirty="0" err="1"/>
              <a:t>pe</a:t>
            </a:r>
            <a:r>
              <a:rPr lang="en-US" dirty="0"/>
              <a:t> care l-am </a:t>
            </a:r>
            <a:r>
              <a:rPr lang="en-US" dirty="0" err="1"/>
              <a:t>atins</a:t>
            </a:r>
            <a:r>
              <a:rPr lang="en-US" dirty="0"/>
              <a:t> </a:t>
            </a:r>
            <a:r>
              <a:rPr lang="en-US" dirty="0" err="1"/>
              <a:t>parțial</a:t>
            </a:r>
            <a:r>
              <a:rPr lang="en-US" dirty="0"/>
              <a:t> </a:t>
            </a:r>
            <a:r>
              <a:rPr lang="en-US" dirty="0" err="1"/>
              <a:t>când</a:t>
            </a:r>
            <a:r>
              <a:rPr lang="en-US" dirty="0"/>
              <a:t> </a:t>
            </a:r>
            <a:r>
              <a:rPr lang="en-US" dirty="0" err="1"/>
              <a:t>întrebam</a:t>
            </a:r>
            <a:r>
              <a:rPr lang="en-US" dirty="0"/>
              <a:t> „Bine, bine </a:t>
            </a:r>
            <a:r>
              <a:rPr lang="en-US" dirty="0" err="1"/>
              <a:t>și</a:t>
            </a:r>
            <a:r>
              <a:rPr lang="en-US" dirty="0"/>
              <a:t> care </a:t>
            </a:r>
            <a:r>
              <a:rPr lang="en-US" dirty="0" err="1"/>
              <a:t>sunt</a:t>
            </a:r>
            <a:r>
              <a:rPr lang="en-US" dirty="0"/>
              <a:t> </a:t>
            </a:r>
            <a:r>
              <a:rPr lang="en-US" dirty="0" err="1"/>
              <a:t>defectele</a:t>
            </a:r>
            <a:r>
              <a:rPr lang="en-US" dirty="0"/>
              <a:t> tale?”.</a:t>
            </a:r>
          </a:p>
          <a:p>
            <a:r>
              <a:rPr lang="vi-VN" dirty="0"/>
              <a:t>Cât de onești suntem față de noi înșine când e vorba de noi înșine. Și față de alții, dar în primul rând suntem cinstiți cu noi înșine?</a:t>
            </a:r>
            <a:br>
              <a:rPr lang="vi-VN" dirty="0"/>
            </a:br>
            <a:br>
              <a:rPr lang="vi-VN" dirty="0"/>
            </a:br>
            <a:r>
              <a:rPr lang="vi-VN" dirty="0"/>
              <a:t>Cum rămâne însă cu eșecurile tale? Cu greșelile pe care le-ai făcut? Da, cu siguranță ai și greșit. Cu toții am făcut greșeli, mai mari sau mai mici, pe care le ducem cu noi toată viața. Din păcate. Din păcate le ducem, nu din păcate le-am făcut. Să greșim este ceva în regulă. În anumite condiții chiar e bine. Să facem de două ori aceeași greșeală se poate întâmpla. Suntem oameni, iar asta nu e o scuză.</a:t>
            </a:r>
            <a:endParaRPr lang="en-US" dirty="0"/>
          </a:p>
          <a:p>
            <a:pPr algn="just"/>
            <a:r>
              <a:rPr lang="vi-VN" dirty="0"/>
              <a:t>Să faci deja a treia oară în mod conștient o aceeași greșeală… Deja știi că o faci, știi că efectele ei sunt negative pentru tine însuți. De ce nu te schimbi? De ce te minți că nu greșești și că nu ai o problemă?</a:t>
            </a:r>
            <a:br>
              <a:rPr lang="vi-VN" dirty="0"/>
            </a:br>
            <a:br>
              <a:rPr lang="vi-VN" dirty="0"/>
            </a:br>
            <a:endParaRPr lang="en-US" dirty="0"/>
          </a:p>
        </p:txBody>
      </p:sp>
    </p:spTree>
    <p:extLst>
      <p:ext uri="{BB962C8B-B14F-4D97-AF65-F5344CB8AC3E}">
        <p14:creationId xmlns:p14="http://schemas.microsoft.com/office/powerpoint/2010/main" val="37274424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6408712"/>
          </a:xfrm>
        </p:spPr>
        <p:txBody>
          <a:bodyPr>
            <a:normAutofit fontScale="77500" lnSpcReduction="20000"/>
          </a:bodyPr>
          <a:lstStyle/>
          <a:p>
            <a:pPr algn="just"/>
            <a:r>
              <a:rPr lang="vi-VN" dirty="0"/>
              <a:t>Nu putem evolua dacă ne mințim singuri. Primul pas al schimbării este să recunoaștem că avem defecte. Și că am făcut – sau cel mai probabil încă facem –  greșeli.</a:t>
            </a:r>
            <a:endParaRPr lang="en-US" dirty="0"/>
          </a:p>
          <a:p>
            <a:r>
              <a:rPr lang="vi-VN" dirty="0"/>
              <a:t>Câtă vreme negăm problema, nu vom putea schimba ceva. În sinea noastră cunoaștem adevărul. Pe noi înșine nu ne putem minți. Doar pe ceilalții putem să-i mințim.</a:t>
            </a:r>
            <a:br>
              <a:rPr lang="vi-VN" dirty="0"/>
            </a:br>
            <a:br>
              <a:rPr lang="vi-VN" dirty="0"/>
            </a:br>
            <a:r>
              <a:rPr lang="vi-VN" dirty="0"/>
              <a:t>Așadar dezvoltarea personală are nevoie de onestitate față de noi înșine. Ești dispus să accepți că ai defecte? Că ai greșit? Și că ai probleme? Iar apoi vine pasul firesc: ești dispus să lucrezi la problemele tale? Și ce poți face ca să le rezolvi?  Înainte de toate însă, avem nevoie să fim onești cu noi înșine. Să recunoaștem când avem o problemă. De care suntem singurii responsabili. Și pe care am putea-o rezolva.</a:t>
            </a:r>
            <a:br>
              <a:rPr lang="vi-VN" dirty="0"/>
            </a:br>
            <a:br>
              <a:rPr lang="vi-VN" dirty="0"/>
            </a:br>
            <a:br>
              <a:rPr lang="vi-VN" dirty="0"/>
            </a:br>
            <a:br>
              <a:rPr lang="vi-VN" dirty="0"/>
            </a:br>
            <a:endParaRPr lang="en-US" dirty="0"/>
          </a:p>
        </p:txBody>
      </p:sp>
    </p:spTree>
    <p:extLst>
      <p:ext uri="{BB962C8B-B14F-4D97-AF65-F5344CB8AC3E}">
        <p14:creationId xmlns:p14="http://schemas.microsoft.com/office/powerpoint/2010/main" val="13198465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562074"/>
          </a:xfrm>
        </p:spPr>
        <p:txBody>
          <a:bodyPr>
            <a:normAutofit fontScale="90000"/>
          </a:bodyPr>
          <a:lstStyle/>
          <a:p>
            <a:r>
              <a:rPr lang="en-US" sz="3200" dirty="0" err="1">
                <a:hlinkClick r:id="rId2" tooltip="Onestitatea si minciuna"/>
              </a:rPr>
              <a:t>O</a:t>
            </a:r>
            <a:r>
              <a:rPr lang="en-US" sz="3200" u="sng" dirty="0" err="1">
                <a:hlinkClick r:id="rId2" tooltip="Onestitatea si minciuna"/>
              </a:rPr>
              <a:t>nestitatea</a:t>
            </a:r>
            <a:r>
              <a:rPr lang="en-US" sz="3200" u="sng" dirty="0">
                <a:hlinkClick r:id="rId2" tooltip="Onestitatea si minciuna"/>
              </a:rPr>
              <a:t> </a:t>
            </a:r>
            <a:r>
              <a:rPr lang="en-US" sz="3200" u="sng" dirty="0" err="1">
                <a:hlinkClick r:id="rId2" tooltip="Onestitatea si minciuna"/>
              </a:rPr>
              <a:t>si</a:t>
            </a:r>
            <a:r>
              <a:rPr lang="en-US" sz="3200" u="sng" dirty="0">
                <a:hlinkClick r:id="rId2" tooltip="Onestitatea si minciuna"/>
              </a:rPr>
              <a:t> </a:t>
            </a:r>
            <a:r>
              <a:rPr lang="en-US" sz="3200" u="sng" dirty="0" err="1">
                <a:hlinkClick r:id="rId2" tooltip="Onestitatea si minciuna"/>
              </a:rPr>
              <a:t>minciuna</a:t>
            </a:r>
            <a:endParaRPr lang="en-US" sz="3200" dirty="0"/>
          </a:p>
        </p:txBody>
      </p:sp>
      <p:sp>
        <p:nvSpPr>
          <p:cNvPr id="3" name="Content Placeholder 2"/>
          <p:cNvSpPr>
            <a:spLocks noGrp="1"/>
          </p:cNvSpPr>
          <p:nvPr>
            <p:ph idx="1"/>
          </p:nvPr>
        </p:nvSpPr>
        <p:spPr>
          <a:xfrm>
            <a:off x="53882" y="959094"/>
            <a:ext cx="8640960" cy="5832648"/>
          </a:xfrm>
        </p:spPr>
        <p:txBody>
          <a:bodyPr>
            <a:normAutofit fontScale="62500" lnSpcReduction="20000"/>
          </a:bodyPr>
          <a:lstStyle/>
          <a:p>
            <a:pPr algn="just"/>
            <a:r>
              <a:rPr lang="vi-VN" b="1" dirty="0"/>
              <a:t>Onestitatea</a:t>
            </a:r>
            <a:r>
              <a:rPr lang="vi-VN" dirty="0"/>
              <a:t> este însușirea omului de a spune adevărul într un mod care nu exagerează, minimalizează, neagă, omite sau adaugă aspecte sau trăsături ale adevărului. Despre un om spunem că este onest atunci când este </a:t>
            </a:r>
            <a:r>
              <a:rPr lang="vi-VN" i="1" dirty="0"/>
              <a:t>sincer</a:t>
            </a:r>
            <a:r>
              <a:rPr lang="vi-VN" dirty="0"/>
              <a:t>, adică nu ascunde nimic și spune ceea ce știe sau a făcut fără frica de repercusiuni.</a:t>
            </a:r>
            <a:br>
              <a:rPr lang="vi-VN" dirty="0"/>
            </a:br>
            <a:r>
              <a:rPr lang="vi-VN" dirty="0"/>
              <a:t>Omul onest este un om </a:t>
            </a:r>
            <a:r>
              <a:rPr lang="vi-VN" i="1" dirty="0"/>
              <a:t>cinstit</a:t>
            </a:r>
            <a:r>
              <a:rPr lang="vi-VN" dirty="0"/>
              <a:t>, fără practici și trăiri duplicitare. El nu folosește ocaua mică și ocaua mare, ci doar o unitate de măsură pentru toată lumea. Omul onest este un om </a:t>
            </a:r>
            <a:r>
              <a:rPr lang="vi-VN" i="1" dirty="0"/>
              <a:t>corect</a:t>
            </a:r>
            <a:r>
              <a:rPr lang="vi-VN" dirty="0"/>
              <a:t>, care cunoaște regulile, legile și standardele și nu le va călca sau evita pentru a-i fi mai bine lui sau altora, iar dacă le-a călcat este dispus să plătească prețul consecințelor.</a:t>
            </a:r>
            <a:br>
              <a:rPr lang="vi-VN" dirty="0"/>
            </a:br>
            <a:r>
              <a:rPr lang="vi-VN" dirty="0"/>
              <a:t>Omul onest este un om </a:t>
            </a:r>
            <a:r>
              <a:rPr lang="vi-VN" i="1" dirty="0"/>
              <a:t>de încredere</a:t>
            </a:r>
            <a:r>
              <a:rPr lang="vi-VN" dirty="0"/>
              <a:t>, te poți baza pe statornicia lui în vremuri bune și în vremuri grele.</a:t>
            </a:r>
            <a:br>
              <a:rPr lang="vi-VN" dirty="0"/>
            </a:br>
            <a:r>
              <a:rPr lang="vi-VN" dirty="0"/>
              <a:t>Onestitatea este fundamentală pentru </a:t>
            </a:r>
            <a:r>
              <a:rPr lang="vi-VN" i="1" dirty="0"/>
              <a:t>integritate</a:t>
            </a:r>
            <a:r>
              <a:rPr lang="vi-VN" dirty="0"/>
              <a:t>, trăsătura care ține toate elementele lumii interioare întro structură armonioasă și sănătoasă.</a:t>
            </a:r>
            <a:br>
              <a:rPr lang="vi-VN" dirty="0"/>
            </a:br>
            <a:r>
              <a:rPr lang="vi-VN" dirty="0"/>
              <a:t>Duplicitatea este lipsa sincerității, este fățărnicie, ipocrizie, falsitate.</a:t>
            </a:r>
            <a:br>
              <a:rPr lang="vi-VN" dirty="0"/>
            </a:br>
            <a:r>
              <a:rPr lang="vi-VN" dirty="0"/>
              <a:t>Atât onestitatea cât și minciuna operează cu adevărul: prima îl revelează așa cum este, a doua îl ascunde sau îl denaturează.</a:t>
            </a:r>
            <a:br>
              <a:rPr lang="vi-VN" dirty="0"/>
            </a:br>
            <a:r>
              <a:rPr lang="vi-VN" dirty="0"/>
              <a:t>Minciuna este un adevăr </a:t>
            </a:r>
            <a:r>
              <a:rPr lang="vi-VN" i="1" dirty="0"/>
              <a:t>pervertit, adevăr mușcat, adevăr expandat, adevăr colorat.</a:t>
            </a:r>
            <a:br>
              <a:rPr lang="vi-VN" dirty="0"/>
            </a:br>
            <a:r>
              <a:rPr lang="vi-VN" dirty="0"/>
              <a:t>Onestitatea umblă cu adevărul </a:t>
            </a:r>
            <a:r>
              <a:rPr lang="vi-VN" i="1" dirty="0"/>
              <a:t>gol-goluț</a:t>
            </a:r>
            <a:r>
              <a:rPr lang="vi-VN" dirty="0"/>
              <a:t>, minciuna îl îmbracă cu „haine la modă”.</a:t>
            </a:r>
            <a:endParaRPr lang="en-US" dirty="0"/>
          </a:p>
        </p:txBody>
      </p:sp>
    </p:spTree>
    <p:extLst>
      <p:ext uri="{BB962C8B-B14F-4D97-AF65-F5344CB8AC3E}">
        <p14:creationId xmlns:p14="http://schemas.microsoft.com/office/powerpoint/2010/main" val="35902692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5865515"/>
          </a:xfrm>
        </p:spPr>
        <p:txBody>
          <a:bodyPr>
            <a:normAutofit fontScale="92500" lnSpcReduction="10000"/>
          </a:bodyPr>
          <a:lstStyle/>
          <a:p>
            <a:pPr algn="just"/>
            <a:r>
              <a:rPr lang="vi-VN" dirty="0"/>
              <a:t>Spre șocul nostru, ceea ce </a:t>
            </a:r>
            <a:r>
              <a:rPr lang="vi-VN" i="1" dirty="0"/>
              <a:t>trece</a:t>
            </a:r>
            <a:r>
              <a:rPr lang="vi-VN" dirty="0"/>
              <a:t> sau</a:t>
            </a:r>
            <a:r>
              <a:rPr lang="vi-VN" i="1" dirty="0"/>
              <a:t> întrece</a:t>
            </a:r>
            <a:r>
              <a:rPr lang="vi-VN" dirty="0"/>
              <a:t> onestitatea, cinstea sau sinceritatea noastră nu vine de la mama, tata, profesori, patroni, politicieni sau preoți – deși ne place să dăm vina pe ei, ci de la </a:t>
            </a:r>
            <a:r>
              <a:rPr lang="vi-VN" b="1" dirty="0"/>
              <a:t>cel rău</a:t>
            </a:r>
            <a:r>
              <a:rPr lang="vi-VN" dirty="0"/>
              <a:t>!</a:t>
            </a:r>
            <a:br>
              <a:rPr lang="vi-VN" dirty="0"/>
            </a:br>
            <a:r>
              <a:rPr lang="vi-VN" dirty="0"/>
              <a:t>Unii am învățat în familie, de la părinți să fim manipulatori;  alții, au văzut manipulare la prieteni, la rude și la școală; arta manipulării este făcută desăvâșită în media de către politicieni. Deși aceștia sunt actorii vizibili care ne manipulează și ne promit „pasărea de pe gard” până la „Paștele cailor”, în spatele lor stă originatorul invizibil, </a:t>
            </a:r>
            <a:r>
              <a:rPr lang="vi-VN" i="1" dirty="0"/>
              <a:t>cel rău</a:t>
            </a:r>
            <a:r>
              <a:rPr lang="vi-VN" dirty="0"/>
              <a:t>.</a:t>
            </a:r>
            <a:endParaRPr lang="en-US" dirty="0"/>
          </a:p>
        </p:txBody>
      </p:sp>
    </p:spTree>
    <p:extLst>
      <p:ext uri="{BB962C8B-B14F-4D97-AF65-F5344CB8AC3E}">
        <p14:creationId xmlns:p14="http://schemas.microsoft.com/office/powerpoint/2010/main" val="479200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8229600" cy="620688"/>
          </a:xfrm>
        </p:spPr>
        <p:txBody>
          <a:bodyPr>
            <a:normAutofit/>
          </a:bodyPr>
          <a:lstStyle/>
          <a:p>
            <a:r>
              <a:rPr lang="en-US" sz="3200" b="1" dirty="0"/>
              <a:t>4. „</a:t>
            </a:r>
            <a:r>
              <a:rPr lang="en-US" sz="3200" b="1" dirty="0" err="1"/>
              <a:t>Etică</a:t>
            </a:r>
            <a:r>
              <a:rPr lang="en-US" sz="3200" b="1" dirty="0"/>
              <a:t> </a:t>
            </a:r>
            <a:r>
              <a:rPr lang="en-US" sz="3200" b="1" dirty="0" err="1"/>
              <a:t>și</a:t>
            </a:r>
            <a:r>
              <a:rPr lang="en-US" sz="3200" b="1" dirty="0"/>
              <a:t> </a:t>
            </a:r>
            <a:r>
              <a:rPr lang="en-US" sz="3200" b="1" dirty="0" err="1"/>
              <a:t>integritate</a:t>
            </a:r>
            <a:r>
              <a:rPr lang="en-US" sz="3200" b="1" dirty="0"/>
              <a:t> </a:t>
            </a:r>
            <a:r>
              <a:rPr lang="en-US" sz="3200" b="1" dirty="0" err="1"/>
              <a:t>academică</a:t>
            </a:r>
            <a:r>
              <a:rPr lang="en-US" sz="3200" b="1" dirty="0"/>
              <a:t>”</a:t>
            </a:r>
            <a:endParaRPr lang="en-US" sz="3200" dirty="0"/>
          </a:p>
        </p:txBody>
      </p:sp>
      <p:sp>
        <p:nvSpPr>
          <p:cNvPr id="3" name="Content Placeholder 2"/>
          <p:cNvSpPr>
            <a:spLocks noGrp="1"/>
          </p:cNvSpPr>
          <p:nvPr>
            <p:ph idx="1"/>
          </p:nvPr>
        </p:nvSpPr>
        <p:spPr>
          <a:xfrm>
            <a:off x="0" y="620688"/>
            <a:ext cx="9144000" cy="6237312"/>
          </a:xfrm>
        </p:spPr>
        <p:txBody>
          <a:bodyPr>
            <a:noAutofit/>
          </a:bodyPr>
          <a:lstStyle/>
          <a:p>
            <a:pPr marL="0" indent="0" algn="just">
              <a:buNone/>
            </a:pPr>
            <a:r>
              <a:rPr lang="en-US" sz="1600" dirty="0" err="1"/>
              <a:t>Deși</a:t>
            </a:r>
            <a:r>
              <a:rPr lang="en-US" sz="1600" dirty="0"/>
              <a:t> </a:t>
            </a:r>
            <a:r>
              <a:rPr lang="en-US" sz="1600" dirty="0" err="1"/>
              <a:t>în</a:t>
            </a:r>
            <a:r>
              <a:rPr lang="en-US" sz="1600" dirty="0"/>
              <a:t> </a:t>
            </a:r>
            <a:r>
              <a:rPr lang="en-US" sz="1600" dirty="0" err="1"/>
              <a:t>limbajul</a:t>
            </a:r>
            <a:r>
              <a:rPr lang="en-US" sz="1600" dirty="0"/>
              <a:t> </a:t>
            </a:r>
            <a:r>
              <a:rPr lang="en-US" sz="1600" dirty="0" err="1"/>
              <a:t>curent</a:t>
            </a:r>
            <a:r>
              <a:rPr lang="en-US" sz="1600" dirty="0"/>
              <a:t> </a:t>
            </a:r>
            <a:r>
              <a:rPr lang="en-US" sz="1600" dirty="0" err="1"/>
              <a:t>folosim</a:t>
            </a:r>
            <a:r>
              <a:rPr lang="en-US" sz="1600" dirty="0"/>
              <a:t> </a:t>
            </a:r>
            <a:r>
              <a:rPr lang="en-US" sz="1600" dirty="0" err="1"/>
              <a:t>adesea</a:t>
            </a:r>
            <a:r>
              <a:rPr lang="en-US" sz="1600" dirty="0"/>
              <a:t> </a:t>
            </a:r>
            <a:r>
              <a:rPr lang="en-US" sz="1600" dirty="0" err="1"/>
              <a:t>aceeași</a:t>
            </a:r>
            <a:r>
              <a:rPr lang="en-US" sz="1600" dirty="0"/>
              <a:t> </a:t>
            </a:r>
            <a:r>
              <a:rPr lang="en-US" sz="1600" dirty="0" err="1"/>
              <a:t>sintagmă</a:t>
            </a:r>
            <a:r>
              <a:rPr lang="en-US" sz="1600" dirty="0"/>
              <a:t>, </a:t>
            </a:r>
            <a:r>
              <a:rPr lang="en-US" sz="1600" dirty="0" err="1"/>
              <a:t>ar</a:t>
            </a:r>
            <a:r>
              <a:rPr lang="en-US" sz="1600" dirty="0"/>
              <a:t> fi </a:t>
            </a:r>
            <a:r>
              <a:rPr lang="en-US" sz="1600" dirty="0" err="1"/>
              <a:t>poate</a:t>
            </a:r>
            <a:r>
              <a:rPr lang="en-US" sz="1600" dirty="0"/>
              <a:t> </a:t>
            </a:r>
            <a:r>
              <a:rPr lang="en-US" sz="1600" dirty="0" err="1"/>
              <a:t>util</a:t>
            </a:r>
            <a:r>
              <a:rPr lang="en-US" sz="1600" dirty="0"/>
              <a:t> </a:t>
            </a:r>
            <a:r>
              <a:rPr lang="en-US" sz="1600" dirty="0" err="1"/>
              <a:t>să</a:t>
            </a:r>
            <a:r>
              <a:rPr lang="en-US" sz="1600" dirty="0"/>
              <a:t> </a:t>
            </a:r>
            <a:r>
              <a:rPr lang="en-US" sz="1600" dirty="0" err="1"/>
              <a:t>distingem</a:t>
            </a:r>
            <a:r>
              <a:rPr lang="en-US" sz="1600" dirty="0"/>
              <a:t> </a:t>
            </a:r>
            <a:r>
              <a:rPr lang="en-US" sz="1600" dirty="0" err="1"/>
              <a:t>între</a:t>
            </a:r>
            <a:r>
              <a:rPr lang="en-US" sz="1600" dirty="0"/>
              <a:t> </a:t>
            </a:r>
            <a:r>
              <a:rPr lang="en-US" sz="1600" dirty="0" err="1"/>
              <a:t>două</a:t>
            </a:r>
            <a:r>
              <a:rPr lang="en-US" sz="1600" dirty="0"/>
              <a:t> </a:t>
            </a:r>
            <a:r>
              <a:rPr lang="en-US" sz="1600" dirty="0" err="1"/>
              <a:t>sensuri</a:t>
            </a:r>
            <a:r>
              <a:rPr lang="en-US" sz="1600" dirty="0"/>
              <a:t> </a:t>
            </a:r>
            <a:r>
              <a:rPr lang="en-US" sz="1600" dirty="0" err="1"/>
              <a:t>diferite</a:t>
            </a:r>
            <a:r>
              <a:rPr lang="en-US" sz="1600" dirty="0"/>
              <a:t>, </a:t>
            </a:r>
            <a:r>
              <a:rPr lang="en-US" sz="1600" dirty="0" err="1"/>
              <a:t>deși</a:t>
            </a:r>
            <a:r>
              <a:rPr lang="en-US" sz="1600" dirty="0"/>
              <a:t> </a:t>
            </a:r>
            <a:r>
              <a:rPr lang="en-US" sz="1600" dirty="0" err="1"/>
              <a:t>corelate</a:t>
            </a:r>
            <a:r>
              <a:rPr lang="en-US" sz="1600" dirty="0"/>
              <a:t>. </a:t>
            </a:r>
            <a:r>
              <a:rPr lang="en-US" sz="1600" dirty="0" err="1"/>
              <a:t>Pe</a:t>
            </a:r>
            <a:r>
              <a:rPr lang="en-US" sz="1600" dirty="0"/>
              <a:t> de o parte, ne-am </a:t>
            </a:r>
            <a:r>
              <a:rPr lang="en-US" sz="1600" dirty="0" err="1"/>
              <a:t>putea</a:t>
            </a:r>
            <a:r>
              <a:rPr lang="en-US" sz="1600" dirty="0"/>
              <a:t> </a:t>
            </a:r>
            <a:r>
              <a:rPr lang="en-US" sz="1600" dirty="0" err="1"/>
              <a:t>referi</a:t>
            </a:r>
            <a:r>
              <a:rPr lang="en-US" sz="1600" dirty="0"/>
              <a:t> la „</a:t>
            </a:r>
            <a:r>
              <a:rPr lang="en-US" sz="2000" b="1" dirty="0" err="1">
                <a:solidFill>
                  <a:srgbClr val="FF0000"/>
                </a:solidFill>
              </a:rPr>
              <a:t>etica</a:t>
            </a:r>
            <a:r>
              <a:rPr lang="en-US" sz="2000" b="1" dirty="0">
                <a:solidFill>
                  <a:srgbClr val="FF0000"/>
                </a:solidFill>
              </a:rPr>
              <a:t> </a:t>
            </a:r>
            <a:r>
              <a:rPr lang="en-US" sz="2000" b="1" dirty="0" err="1">
                <a:solidFill>
                  <a:srgbClr val="FF0000"/>
                </a:solidFill>
              </a:rPr>
              <a:t>academică</a:t>
            </a:r>
            <a:r>
              <a:rPr lang="en-US" sz="1600" dirty="0"/>
              <a:t>‖ (</a:t>
            </a:r>
            <a:r>
              <a:rPr lang="en-US" sz="1600" i="1" dirty="0"/>
              <a:t>academic ethics</a:t>
            </a:r>
            <a:r>
              <a:rPr lang="en-US" sz="1600" dirty="0"/>
              <a:t>), </a:t>
            </a:r>
            <a:r>
              <a:rPr lang="en-US" sz="1600" dirty="0" err="1"/>
              <a:t>pe</a:t>
            </a:r>
            <a:r>
              <a:rPr lang="en-US" sz="1600" dirty="0"/>
              <a:t> de </a:t>
            </a:r>
            <a:r>
              <a:rPr lang="en-US" sz="1600" dirty="0" err="1"/>
              <a:t>altă</a:t>
            </a:r>
            <a:r>
              <a:rPr lang="en-US" sz="1600" dirty="0"/>
              <a:t> parte la „</a:t>
            </a:r>
            <a:r>
              <a:rPr lang="en-US" sz="2000" b="1" dirty="0" err="1">
                <a:solidFill>
                  <a:srgbClr val="FF0000"/>
                </a:solidFill>
              </a:rPr>
              <a:t>etică</a:t>
            </a:r>
            <a:r>
              <a:rPr lang="en-US" sz="2000" b="1" dirty="0">
                <a:solidFill>
                  <a:srgbClr val="FF0000"/>
                </a:solidFill>
              </a:rPr>
              <a:t> </a:t>
            </a:r>
            <a:r>
              <a:rPr lang="en-US" sz="2000" b="1" dirty="0" err="1">
                <a:solidFill>
                  <a:srgbClr val="FF0000"/>
                </a:solidFill>
              </a:rPr>
              <a:t>în</a:t>
            </a:r>
            <a:r>
              <a:rPr lang="en-US" sz="2000" b="1" dirty="0">
                <a:solidFill>
                  <a:srgbClr val="FF0000"/>
                </a:solidFill>
              </a:rPr>
              <a:t> </a:t>
            </a:r>
            <a:r>
              <a:rPr lang="en-US" sz="2000" b="1" dirty="0" err="1">
                <a:solidFill>
                  <a:srgbClr val="FF0000"/>
                </a:solidFill>
              </a:rPr>
              <a:t>mediul</a:t>
            </a:r>
            <a:r>
              <a:rPr lang="en-US" sz="2000" b="1" dirty="0">
                <a:solidFill>
                  <a:srgbClr val="FF0000"/>
                </a:solidFill>
              </a:rPr>
              <a:t> academic </a:t>
            </a:r>
            <a:r>
              <a:rPr lang="en-US" sz="1600" dirty="0"/>
              <a:t>(</a:t>
            </a:r>
            <a:r>
              <a:rPr lang="en-US" sz="1600" i="1" dirty="0"/>
              <a:t>ethics in academia </a:t>
            </a:r>
            <a:r>
              <a:rPr lang="en-US" sz="1600" dirty="0"/>
              <a:t>– </a:t>
            </a:r>
            <a:r>
              <a:rPr lang="en-US" sz="1600" dirty="0" err="1"/>
              <a:t>distincții</a:t>
            </a:r>
            <a:r>
              <a:rPr lang="en-US" sz="1600" dirty="0"/>
              <a:t> </a:t>
            </a:r>
            <a:r>
              <a:rPr lang="en-US" sz="1600" dirty="0" err="1"/>
              <a:t>similare</a:t>
            </a:r>
            <a:r>
              <a:rPr lang="en-US" sz="1600" dirty="0"/>
              <a:t> se </a:t>
            </a:r>
            <a:r>
              <a:rPr lang="en-US" sz="1600" dirty="0" err="1"/>
              <a:t>aplică</a:t>
            </a:r>
            <a:r>
              <a:rPr lang="en-US" sz="1600" dirty="0"/>
              <a:t> </a:t>
            </a:r>
            <a:r>
              <a:rPr lang="en-US" sz="1600" dirty="0" err="1"/>
              <a:t>și</a:t>
            </a:r>
            <a:r>
              <a:rPr lang="en-US" sz="1600" dirty="0"/>
              <a:t> </a:t>
            </a:r>
            <a:r>
              <a:rPr lang="en-US" sz="1600" dirty="0" err="1"/>
              <a:t>în</a:t>
            </a:r>
            <a:r>
              <a:rPr lang="en-US" sz="1600" dirty="0"/>
              <a:t> </a:t>
            </a:r>
            <a:r>
              <a:rPr lang="en-US" sz="1600" dirty="0" err="1"/>
              <a:t>alte</a:t>
            </a:r>
            <a:r>
              <a:rPr lang="en-US" sz="1600" dirty="0"/>
              <a:t> zone ale </a:t>
            </a:r>
            <a:r>
              <a:rPr lang="en-US" sz="1600" dirty="0" err="1"/>
              <a:t>eticii</a:t>
            </a:r>
            <a:r>
              <a:rPr lang="en-US" sz="1600" dirty="0"/>
              <a:t> </a:t>
            </a:r>
            <a:r>
              <a:rPr lang="en-US" sz="1600" dirty="0" err="1"/>
              <a:t>aplicate</a:t>
            </a:r>
            <a:r>
              <a:rPr lang="en-US" sz="1600" dirty="0"/>
              <a:t>, </a:t>
            </a:r>
            <a:r>
              <a:rPr lang="en-US" sz="1600" dirty="0" err="1"/>
              <a:t>spre</a:t>
            </a:r>
            <a:r>
              <a:rPr lang="en-US" sz="1600" dirty="0"/>
              <a:t> </a:t>
            </a:r>
            <a:r>
              <a:rPr lang="en-US" sz="1600" dirty="0" err="1"/>
              <a:t>exemplu</a:t>
            </a:r>
            <a:r>
              <a:rPr lang="en-US" sz="1600" dirty="0"/>
              <a:t> „</a:t>
            </a:r>
            <a:r>
              <a:rPr lang="en-US" sz="1600" dirty="0" err="1"/>
              <a:t>etica</a:t>
            </a:r>
            <a:r>
              <a:rPr lang="en-US" sz="1600" dirty="0"/>
              <a:t> </a:t>
            </a:r>
            <a:r>
              <a:rPr lang="en-US" sz="1600" dirty="0" err="1"/>
              <a:t>afacerilor</a:t>
            </a:r>
            <a:r>
              <a:rPr lang="en-US" sz="1600" dirty="0"/>
              <a:t> </a:t>
            </a:r>
            <a:r>
              <a:rPr lang="en-US" sz="1600" dirty="0" err="1"/>
              <a:t>și</a:t>
            </a:r>
            <a:r>
              <a:rPr lang="en-US" sz="1600" dirty="0"/>
              <a:t> „</a:t>
            </a:r>
            <a:r>
              <a:rPr lang="en-US" sz="1600" dirty="0" err="1"/>
              <a:t>etică</a:t>
            </a:r>
            <a:r>
              <a:rPr lang="en-US" sz="1600" dirty="0"/>
              <a:t> </a:t>
            </a:r>
            <a:r>
              <a:rPr lang="en-US" sz="1600" dirty="0" err="1"/>
              <a:t>în</a:t>
            </a:r>
            <a:r>
              <a:rPr lang="en-US" sz="1600" dirty="0"/>
              <a:t> </a:t>
            </a:r>
            <a:r>
              <a:rPr lang="en-US" sz="1600" dirty="0" err="1"/>
              <a:t>afaceri</a:t>
            </a:r>
            <a:r>
              <a:rPr lang="en-US" sz="1600" dirty="0"/>
              <a:t>).</a:t>
            </a:r>
            <a:r>
              <a:rPr lang="en-US" sz="1600" dirty="0">
                <a:solidFill>
                  <a:srgbClr val="0070C0"/>
                </a:solidFill>
              </a:rPr>
              <a:t> </a:t>
            </a:r>
            <a:r>
              <a:rPr lang="en-US" sz="1600" b="1" dirty="0" err="1">
                <a:solidFill>
                  <a:srgbClr val="0070C0"/>
                </a:solidFill>
              </a:rPr>
              <a:t>Primul</a:t>
            </a:r>
            <a:r>
              <a:rPr lang="en-US" sz="1600" b="1" dirty="0">
                <a:solidFill>
                  <a:srgbClr val="0070C0"/>
                </a:solidFill>
              </a:rPr>
              <a:t> </a:t>
            </a:r>
            <a:r>
              <a:rPr lang="en-US" sz="1600" b="1" dirty="0" err="1">
                <a:solidFill>
                  <a:srgbClr val="0070C0"/>
                </a:solidFill>
              </a:rPr>
              <a:t>sens</a:t>
            </a:r>
            <a:r>
              <a:rPr lang="en-US" sz="1600" b="1" dirty="0">
                <a:solidFill>
                  <a:srgbClr val="0070C0"/>
                </a:solidFill>
              </a:rPr>
              <a:t> </a:t>
            </a:r>
            <a:r>
              <a:rPr lang="en-US" sz="1600" dirty="0" err="1"/>
              <a:t>trimite</a:t>
            </a:r>
            <a:r>
              <a:rPr lang="en-US" sz="1600" dirty="0"/>
              <a:t> la un </a:t>
            </a:r>
            <a:r>
              <a:rPr lang="en-US" sz="1600" dirty="0" err="1"/>
              <a:t>domeniu</a:t>
            </a:r>
            <a:r>
              <a:rPr lang="en-US" sz="1600" dirty="0"/>
              <a:t> de </a:t>
            </a:r>
            <a:r>
              <a:rPr lang="en-US" sz="1600" dirty="0" err="1"/>
              <a:t>cercetare</a:t>
            </a:r>
            <a:r>
              <a:rPr lang="en-US" sz="1600" dirty="0"/>
              <a:t> </a:t>
            </a:r>
            <a:r>
              <a:rPr lang="en-US" sz="1600" dirty="0" err="1"/>
              <a:t>teoretică</a:t>
            </a:r>
            <a:r>
              <a:rPr lang="en-US" sz="1600" dirty="0"/>
              <a:t> </a:t>
            </a:r>
            <a:r>
              <a:rPr lang="en-US" sz="1600" dirty="0" err="1"/>
              <a:t>și</a:t>
            </a:r>
            <a:r>
              <a:rPr lang="en-US" sz="1600" dirty="0"/>
              <a:t> </a:t>
            </a:r>
            <a:r>
              <a:rPr lang="en-US" sz="1600" dirty="0" err="1"/>
              <a:t>empirică</a:t>
            </a:r>
            <a:r>
              <a:rPr lang="en-US" sz="1600" dirty="0"/>
              <a:t>, </a:t>
            </a:r>
            <a:r>
              <a:rPr lang="en-US" sz="1600" dirty="0" err="1"/>
              <a:t>adesea</a:t>
            </a:r>
            <a:r>
              <a:rPr lang="en-US" sz="1600" dirty="0"/>
              <a:t> </a:t>
            </a:r>
            <a:r>
              <a:rPr lang="en-US" sz="1600" dirty="0" err="1"/>
              <a:t>interdisciplinar</a:t>
            </a:r>
            <a:r>
              <a:rPr lang="en-US" sz="1600" dirty="0"/>
              <a:t>, </a:t>
            </a:r>
            <a:r>
              <a:rPr lang="en-US" sz="1600" dirty="0" err="1"/>
              <a:t>pe</a:t>
            </a:r>
            <a:r>
              <a:rPr lang="en-US" sz="1600" dirty="0"/>
              <a:t> </a:t>
            </a:r>
            <a:r>
              <a:rPr lang="en-US" sz="1600" dirty="0" err="1"/>
              <a:t>când</a:t>
            </a:r>
            <a:r>
              <a:rPr lang="en-US" sz="1600" dirty="0"/>
              <a:t> </a:t>
            </a:r>
            <a:r>
              <a:rPr lang="en-US" sz="1600" b="1" dirty="0">
                <a:solidFill>
                  <a:srgbClr val="0070C0"/>
                </a:solidFill>
              </a:rPr>
              <a:t>al </a:t>
            </a:r>
            <a:r>
              <a:rPr lang="en-US" sz="1600" b="1" dirty="0" err="1">
                <a:solidFill>
                  <a:srgbClr val="0070C0"/>
                </a:solidFill>
              </a:rPr>
              <a:t>doilea</a:t>
            </a:r>
            <a:r>
              <a:rPr lang="en-US" sz="1600" b="1" dirty="0">
                <a:solidFill>
                  <a:srgbClr val="0070C0"/>
                </a:solidFill>
              </a:rPr>
              <a:t> </a:t>
            </a:r>
            <a:r>
              <a:rPr lang="en-US" sz="1600" dirty="0" err="1"/>
              <a:t>vizează</a:t>
            </a:r>
            <a:r>
              <a:rPr lang="en-US" sz="1600" dirty="0"/>
              <a:t> </a:t>
            </a:r>
            <a:r>
              <a:rPr lang="en-US" sz="1600" dirty="0" err="1"/>
              <a:t>mai</a:t>
            </a:r>
            <a:r>
              <a:rPr lang="en-US" sz="1600" dirty="0"/>
              <a:t> </a:t>
            </a:r>
            <a:r>
              <a:rPr lang="en-US" sz="1600" dirty="0" err="1"/>
              <a:t>curând</a:t>
            </a:r>
            <a:r>
              <a:rPr lang="en-US" sz="1600" dirty="0"/>
              <a:t> o </a:t>
            </a:r>
            <a:r>
              <a:rPr lang="en-US" sz="1600" dirty="0" err="1"/>
              <a:t>mișcare</a:t>
            </a:r>
            <a:r>
              <a:rPr lang="en-US" sz="1600" dirty="0"/>
              <a:t> </a:t>
            </a:r>
            <a:r>
              <a:rPr lang="en-US" sz="1600" dirty="0" err="1"/>
              <a:t>intelectuală</a:t>
            </a:r>
            <a:r>
              <a:rPr lang="en-US" sz="1600" dirty="0"/>
              <a:t> </a:t>
            </a:r>
            <a:r>
              <a:rPr lang="en-US" sz="1600" dirty="0" err="1"/>
              <a:t>și</a:t>
            </a:r>
            <a:r>
              <a:rPr lang="en-US" sz="1600" dirty="0"/>
              <a:t> </a:t>
            </a:r>
            <a:r>
              <a:rPr lang="en-US" sz="1600" dirty="0" err="1"/>
              <a:t>socială</a:t>
            </a:r>
            <a:r>
              <a:rPr lang="en-US" sz="1600" dirty="0"/>
              <a:t> care </a:t>
            </a:r>
            <a:r>
              <a:rPr lang="en-US" sz="1600" dirty="0" err="1"/>
              <a:t>promovează</a:t>
            </a:r>
            <a:r>
              <a:rPr lang="en-US" sz="1600" dirty="0"/>
              <a:t> </a:t>
            </a:r>
            <a:r>
              <a:rPr lang="en-US" sz="1600" dirty="0" err="1"/>
              <a:t>etica</a:t>
            </a:r>
            <a:r>
              <a:rPr lang="en-US" sz="1600" dirty="0"/>
              <a:t> </a:t>
            </a:r>
            <a:r>
              <a:rPr lang="en-US" sz="1600" dirty="0" err="1"/>
              <a:t>în</a:t>
            </a:r>
            <a:r>
              <a:rPr lang="en-US" sz="1600" dirty="0"/>
              <a:t> </a:t>
            </a:r>
            <a:r>
              <a:rPr lang="en-US" sz="1600" dirty="0" err="1"/>
              <a:t>organizațiile</a:t>
            </a:r>
            <a:r>
              <a:rPr lang="en-US" sz="1600" dirty="0"/>
              <a:t> </a:t>
            </a:r>
            <a:r>
              <a:rPr lang="en-US" sz="1600" dirty="0" err="1"/>
              <a:t>academice</a:t>
            </a:r>
            <a:r>
              <a:rPr lang="en-US" sz="1600" dirty="0"/>
              <a:t>. </a:t>
            </a:r>
            <a:r>
              <a:rPr lang="en-US" sz="1600" dirty="0" err="1"/>
              <a:t>Desigur</a:t>
            </a:r>
            <a:r>
              <a:rPr lang="en-US" sz="1600" dirty="0"/>
              <a:t>, </a:t>
            </a:r>
            <a:r>
              <a:rPr lang="en-US" sz="1600" dirty="0" err="1"/>
              <a:t>în</a:t>
            </a:r>
            <a:r>
              <a:rPr lang="en-US" sz="1600" dirty="0"/>
              <a:t> </a:t>
            </a:r>
            <a:r>
              <a:rPr lang="en-US" sz="1600" dirty="0" err="1"/>
              <a:t>practică</a:t>
            </a:r>
            <a:r>
              <a:rPr lang="en-US" sz="1600" dirty="0"/>
              <a:t>, </a:t>
            </a:r>
            <a:r>
              <a:rPr lang="en-US" sz="1600" dirty="0" err="1"/>
              <a:t>adesea</a:t>
            </a:r>
            <a:r>
              <a:rPr lang="en-US" sz="1600" dirty="0"/>
              <a:t> </a:t>
            </a:r>
            <a:r>
              <a:rPr lang="en-US" sz="1600" dirty="0" err="1"/>
              <a:t>cercetătorii</a:t>
            </a:r>
            <a:r>
              <a:rPr lang="en-US" sz="1600" dirty="0"/>
              <a:t> care </a:t>
            </a:r>
            <a:r>
              <a:rPr lang="en-US" sz="1600" dirty="0" err="1"/>
              <a:t>studiază</a:t>
            </a:r>
            <a:r>
              <a:rPr lang="en-US" sz="1600" dirty="0"/>
              <a:t> cu </a:t>
            </a:r>
            <a:r>
              <a:rPr lang="en-US" sz="1600" dirty="0" err="1"/>
              <a:t>instrumente</a:t>
            </a:r>
            <a:r>
              <a:rPr lang="en-US" sz="1600" dirty="0"/>
              <a:t> </a:t>
            </a:r>
            <a:r>
              <a:rPr lang="en-US" sz="1600" dirty="0" err="1"/>
              <a:t>științifice</a:t>
            </a:r>
            <a:r>
              <a:rPr lang="en-US" sz="1600" dirty="0"/>
              <a:t> </a:t>
            </a:r>
            <a:r>
              <a:rPr lang="en-US" sz="1600" dirty="0" err="1"/>
              <a:t>etica</a:t>
            </a:r>
            <a:r>
              <a:rPr lang="en-US" sz="1600" dirty="0"/>
              <a:t> </a:t>
            </a:r>
            <a:r>
              <a:rPr lang="en-US" sz="1600" dirty="0" err="1"/>
              <a:t>academică</a:t>
            </a:r>
            <a:r>
              <a:rPr lang="en-US" sz="1600" dirty="0"/>
              <a:t> </a:t>
            </a:r>
            <a:r>
              <a:rPr lang="en-US" sz="1600" dirty="0" err="1"/>
              <a:t>sunt</a:t>
            </a:r>
            <a:r>
              <a:rPr lang="en-US" sz="1600" dirty="0"/>
              <a:t> </a:t>
            </a:r>
            <a:r>
              <a:rPr lang="en-US" sz="1600" dirty="0" err="1"/>
              <a:t>și</a:t>
            </a:r>
            <a:r>
              <a:rPr lang="en-US" sz="1600" dirty="0"/>
              <a:t> </a:t>
            </a:r>
            <a:r>
              <a:rPr lang="en-US" sz="1600" dirty="0" err="1"/>
              <a:t>persoane</a:t>
            </a:r>
            <a:r>
              <a:rPr lang="en-US" sz="1600" dirty="0"/>
              <a:t> implicate </a:t>
            </a:r>
            <a:r>
              <a:rPr lang="en-US" sz="1600" dirty="0" err="1"/>
              <a:t>activ</a:t>
            </a:r>
            <a:r>
              <a:rPr lang="en-US" sz="1600" dirty="0"/>
              <a:t> </a:t>
            </a:r>
            <a:r>
              <a:rPr lang="en-US" sz="1600" dirty="0" err="1"/>
              <a:t>în</a:t>
            </a:r>
            <a:r>
              <a:rPr lang="en-US" sz="1600" dirty="0"/>
              <a:t> </a:t>
            </a:r>
            <a:r>
              <a:rPr lang="en-US" sz="1600" dirty="0" err="1"/>
              <a:t>promovarea</a:t>
            </a:r>
            <a:r>
              <a:rPr lang="en-US" sz="1600" dirty="0"/>
              <a:t> </a:t>
            </a:r>
            <a:r>
              <a:rPr lang="en-US" sz="1600" dirty="0" err="1"/>
              <a:t>ei</a:t>
            </a:r>
            <a:r>
              <a:rPr lang="en-US" sz="1600" dirty="0"/>
              <a:t> </a:t>
            </a:r>
            <a:r>
              <a:rPr lang="en-US" sz="1600" dirty="0" err="1"/>
              <a:t>și</a:t>
            </a:r>
            <a:r>
              <a:rPr lang="en-US" sz="1600" dirty="0"/>
              <a:t> </a:t>
            </a:r>
            <a:r>
              <a:rPr lang="en-US" sz="1600" dirty="0" err="1"/>
              <a:t>în</a:t>
            </a:r>
            <a:r>
              <a:rPr lang="en-US" sz="1600" dirty="0"/>
              <a:t> </a:t>
            </a:r>
            <a:r>
              <a:rPr lang="en-US" sz="1600" dirty="0" err="1"/>
              <a:t>sensibilizarea</a:t>
            </a:r>
            <a:r>
              <a:rPr lang="en-US" sz="1600" dirty="0"/>
              <a:t> </a:t>
            </a:r>
            <a:r>
              <a:rPr lang="en-US" sz="1600" dirty="0" err="1"/>
              <a:t>societății</a:t>
            </a:r>
            <a:r>
              <a:rPr lang="en-US" sz="1600" dirty="0"/>
              <a:t> </a:t>
            </a:r>
            <a:r>
              <a:rPr lang="en-US" sz="1600" dirty="0" err="1"/>
              <a:t>și</a:t>
            </a:r>
            <a:r>
              <a:rPr lang="en-US" sz="1600" dirty="0"/>
              <a:t> a </a:t>
            </a:r>
            <a:r>
              <a:rPr lang="en-US" sz="1600" dirty="0" err="1"/>
              <a:t>decidenților</a:t>
            </a:r>
            <a:r>
              <a:rPr lang="en-US" sz="1600" dirty="0"/>
              <a:t> de la </a:t>
            </a:r>
            <a:r>
              <a:rPr lang="en-US" sz="1600" dirty="0" err="1"/>
              <a:t>diferite</a:t>
            </a:r>
            <a:r>
              <a:rPr lang="en-US" sz="1600" dirty="0"/>
              <a:t> </a:t>
            </a:r>
            <a:r>
              <a:rPr lang="en-US" sz="1600" dirty="0" err="1"/>
              <a:t>niveluri</a:t>
            </a:r>
            <a:r>
              <a:rPr lang="en-US" sz="1600" dirty="0"/>
              <a:t> (</a:t>
            </a:r>
            <a:r>
              <a:rPr lang="en-US" sz="1600" dirty="0" err="1"/>
              <a:t>prin</a:t>
            </a:r>
            <a:r>
              <a:rPr lang="en-US" sz="1600" dirty="0"/>
              <a:t> </a:t>
            </a:r>
            <a:r>
              <a:rPr lang="en-US" sz="1600" dirty="0" err="1"/>
              <a:t>cursuri</a:t>
            </a:r>
            <a:r>
              <a:rPr lang="en-US" sz="1600" dirty="0"/>
              <a:t> </a:t>
            </a:r>
            <a:r>
              <a:rPr lang="en-US" sz="1600" dirty="0" err="1"/>
              <a:t>și</a:t>
            </a:r>
            <a:r>
              <a:rPr lang="en-US" sz="1600" dirty="0"/>
              <a:t> </a:t>
            </a:r>
            <a:r>
              <a:rPr lang="en-US" sz="1600" dirty="0" err="1"/>
              <a:t>traininguri</a:t>
            </a:r>
            <a:r>
              <a:rPr lang="en-US" sz="1600" dirty="0"/>
              <a:t>, </a:t>
            </a:r>
            <a:r>
              <a:rPr lang="en-US" sz="1600" dirty="0" err="1"/>
              <a:t>intervenții</a:t>
            </a:r>
            <a:r>
              <a:rPr lang="en-US" sz="1600" dirty="0"/>
              <a:t> </a:t>
            </a:r>
            <a:r>
              <a:rPr lang="en-US" sz="1600" dirty="0" err="1"/>
              <a:t>publice</a:t>
            </a:r>
            <a:r>
              <a:rPr lang="en-US" sz="1600" dirty="0"/>
              <a:t>, </a:t>
            </a:r>
            <a:r>
              <a:rPr lang="en-US" sz="1600" dirty="0" err="1"/>
              <a:t>consultanță</a:t>
            </a:r>
            <a:r>
              <a:rPr lang="en-US" sz="1600" dirty="0"/>
              <a:t> </a:t>
            </a:r>
            <a:r>
              <a:rPr lang="en-US" sz="1600" dirty="0" err="1"/>
              <a:t>etc</a:t>
            </a:r>
            <a:r>
              <a:rPr lang="en-US" sz="1600" dirty="0"/>
              <a:t>). </a:t>
            </a:r>
            <a:r>
              <a:rPr lang="en-US" sz="1600" dirty="0" err="1"/>
              <a:t>Păstrând</a:t>
            </a:r>
            <a:r>
              <a:rPr lang="en-US" sz="1600" dirty="0"/>
              <a:t> </a:t>
            </a:r>
            <a:r>
              <a:rPr lang="en-US" sz="1600" dirty="0" err="1"/>
              <a:t>în</a:t>
            </a:r>
            <a:r>
              <a:rPr lang="en-US" sz="1600" dirty="0"/>
              <a:t> </a:t>
            </a:r>
            <a:r>
              <a:rPr lang="en-US" sz="1600" dirty="0" err="1"/>
              <a:t>minte</a:t>
            </a:r>
            <a:r>
              <a:rPr lang="en-US" sz="1600" dirty="0"/>
              <a:t> </a:t>
            </a:r>
            <a:r>
              <a:rPr lang="en-US" sz="1600" dirty="0" err="1"/>
              <a:t>distincția</a:t>
            </a:r>
            <a:r>
              <a:rPr lang="en-US" sz="1600" dirty="0"/>
              <a:t>, </a:t>
            </a:r>
            <a:r>
              <a:rPr lang="en-US" sz="1600" dirty="0" err="1"/>
              <a:t>să</a:t>
            </a:r>
            <a:r>
              <a:rPr lang="en-US" sz="1600" dirty="0"/>
              <a:t> </a:t>
            </a:r>
            <a:r>
              <a:rPr lang="en-US" sz="1600" dirty="0" err="1"/>
              <a:t>notăm</a:t>
            </a:r>
            <a:r>
              <a:rPr lang="en-US" sz="1600" dirty="0"/>
              <a:t> </a:t>
            </a:r>
            <a:r>
              <a:rPr lang="en-US" sz="1600" dirty="0" err="1"/>
              <a:t>totuși</a:t>
            </a:r>
            <a:r>
              <a:rPr lang="en-US" sz="1600" dirty="0"/>
              <a:t> </a:t>
            </a:r>
            <a:r>
              <a:rPr lang="en-US" sz="1600" dirty="0" err="1"/>
              <a:t>că</a:t>
            </a:r>
            <a:r>
              <a:rPr lang="en-US" sz="1600" dirty="0"/>
              <a:t> </a:t>
            </a:r>
            <a:r>
              <a:rPr lang="en-US" sz="1600" dirty="0" err="1"/>
              <a:t>acest</a:t>
            </a:r>
            <a:r>
              <a:rPr lang="en-US" sz="1600" dirty="0"/>
              <a:t> curs </a:t>
            </a:r>
            <a:r>
              <a:rPr lang="en-US" sz="1600" dirty="0" err="1"/>
              <a:t>își</a:t>
            </a:r>
            <a:r>
              <a:rPr lang="en-US" sz="1600" dirty="0"/>
              <a:t> </a:t>
            </a:r>
            <a:r>
              <a:rPr lang="en-US" sz="1600" dirty="0" err="1"/>
              <a:t>propune</a:t>
            </a:r>
            <a:r>
              <a:rPr lang="en-US" sz="1600" dirty="0"/>
              <a:t> </a:t>
            </a:r>
            <a:r>
              <a:rPr lang="en-US" sz="1600" dirty="0" err="1"/>
              <a:t>să</a:t>
            </a:r>
            <a:r>
              <a:rPr lang="en-US" sz="1600" dirty="0"/>
              <a:t> </a:t>
            </a:r>
            <a:r>
              <a:rPr lang="en-US" sz="1600" dirty="0" err="1"/>
              <a:t>răspundă</a:t>
            </a:r>
            <a:r>
              <a:rPr lang="en-US" sz="1600" dirty="0"/>
              <a:t>, </a:t>
            </a:r>
            <a:r>
              <a:rPr lang="en-US" sz="1600" dirty="0" err="1"/>
              <a:t>pe</a:t>
            </a:r>
            <a:r>
              <a:rPr lang="en-US" sz="1600" dirty="0"/>
              <a:t> </a:t>
            </a:r>
            <a:r>
              <a:rPr lang="en-US" sz="1600" dirty="0" err="1"/>
              <a:t>cât</a:t>
            </a:r>
            <a:r>
              <a:rPr lang="en-US" sz="1600" dirty="0"/>
              <a:t> </a:t>
            </a:r>
            <a:r>
              <a:rPr lang="en-US" sz="1600" dirty="0" err="1"/>
              <a:t>posibil</a:t>
            </a:r>
            <a:r>
              <a:rPr lang="en-US" sz="1600" dirty="0"/>
              <a:t>, </a:t>
            </a:r>
            <a:r>
              <a:rPr lang="en-US" sz="1600" dirty="0" err="1"/>
              <a:t>ambelor</a:t>
            </a:r>
            <a:r>
              <a:rPr lang="en-US" sz="1600" dirty="0"/>
              <a:t> </a:t>
            </a:r>
            <a:r>
              <a:rPr lang="en-US" sz="1600" dirty="0" err="1"/>
              <a:t>sensuri</a:t>
            </a:r>
            <a:r>
              <a:rPr lang="en-US" sz="1600" dirty="0"/>
              <a:t> ale </a:t>
            </a:r>
            <a:r>
              <a:rPr lang="en-US" sz="1600" dirty="0" err="1"/>
              <a:t>sintagmei</a:t>
            </a:r>
            <a:r>
              <a:rPr lang="en-US" sz="1600" dirty="0"/>
              <a:t>. </a:t>
            </a:r>
          </a:p>
          <a:p>
            <a:pPr marL="0" indent="0" algn="just">
              <a:buNone/>
            </a:pPr>
            <a:r>
              <a:rPr lang="en-US" sz="1600" dirty="0"/>
              <a:t>O </a:t>
            </a:r>
            <a:r>
              <a:rPr lang="en-US" sz="1600" dirty="0" err="1"/>
              <a:t>altă</a:t>
            </a:r>
            <a:r>
              <a:rPr lang="en-US" sz="1600" dirty="0"/>
              <a:t> </a:t>
            </a:r>
            <a:r>
              <a:rPr lang="en-US" sz="1600" dirty="0" err="1"/>
              <a:t>confuzie</a:t>
            </a:r>
            <a:r>
              <a:rPr lang="en-US" sz="1600" dirty="0"/>
              <a:t> </a:t>
            </a:r>
            <a:r>
              <a:rPr lang="en-US" sz="1600" dirty="0" err="1"/>
              <a:t>posibilă</a:t>
            </a:r>
            <a:r>
              <a:rPr lang="en-US" sz="1600" dirty="0"/>
              <a:t> </a:t>
            </a:r>
            <a:r>
              <a:rPr lang="en-US" sz="1600" dirty="0" err="1"/>
              <a:t>este</a:t>
            </a:r>
            <a:r>
              <a:rPr lang="en-US" sz="1600" dirty="0"/>
              <a:t> </a:t>
            </a:r>
            <a:r>
              <a:rPr lang="en-US" sz="1600" dirty="0" err="1"/>
              <a:t>generată</a:t>
            </a:r>
            <a:r>
              <a:rPr lang="en-US" sz="1600" dirty="0"/>
              <a:t> de </a:t>
            </a:r>
            <a:r>
              <a:rPr lang="en-US" sz="1600" dirty="0" err="1"/>
              <a:t>utilizarea</a:t>
            </a:r>
            <a:r>
              <a:rPr lang="en-US" sz="1600" dirty="0"/>
              <a:t> </a:t>
            </a:r>
            <a:r>
              <a:rPr lang="en-US" sz="1600" dirty="0" err="1"/>
              <a:t>neunitară</a:t>
            </a:r>
            <a:r>
              <a:rPr lang="en-US" sz="1600" dirty="0"/>
              <a:t> a </a:t>
            </a:r>
            <a:r>
              <a:rPr lang="en-US" sz="1600" dirty="0" err="1"/>
              <a:t>termenilor</a:t>
            </a:r>
            <a:r>
              <a:rPr lang="en-US" sz="1600" dirty="0"/>
              <a:t> „</a:t>
            </a:r>
            <a:r>
              <a:rPr lang="en-US" sz="1600" dirty="0" err="1"/>
              <a:t>etică</a:t>
            </a:r>
            <a:r>
              <a:rPr lang="en-US" sz="1600" dirty="0"/>
              <a:t> </a:t>
            </a:r>
            <a:r>
              <a:rPr lang="en-US" sz="1600" dirty="0" err="1"/>
              <a:t>și</a:t>
            </a:r>
            <a:r>
              <a:rPr lang="en-US" sz="1600" dirty="0"/>
              <a:t> „</a:t>
            </a:r>
            <a:r>
              <a:rPr lang="en-US" sz="1600" dirty="0" err="1"/>
              <a:t>integritate</a:t>
            </a:r>
            <a:r>
              <a:rPr lang="en-US" sz="1600" dirty="0"/>
              <a:t>‖ </a:t>
            </a:r>
            <a:r>
              <a:rPr lang="en-US" sz="1600" dirty="0" err="1"/>
              <a:t>academică</a:t>
            </a:r>
            <a:r>
              <a:rPr lang="en-US" sz="1600" dirty="0"/>
              <a:t>. </a:t>
            </a:r>
            <a:r>
              <a:rPr lang="en-US" sz="1600" dirty="0" err="1"/>
              <a:t>Uneori</a:t>
            </a:r>
            <a:r>
              <a:rPr lang="en-US" sz="1600" dirty="0"/>
              <a:t> </a:t>
            </a:r>
            <a:r>
              <a:rPr lang="en-US" sz="1600" dirty="0" err="1"/>
              <a:t>ei</a:t>
            </a:r>
            <a:r>
              <a:rPr lang="en-US" sz="1600" dirty="0"/>
              <a:t> </a:t>
            </a:r>
            <a:r>
              <a:rPr lang="en-US" sz="1600" dirty="0" err="1"/>
              <a:t>sunt</a:t>
            </a:r>
            <a:r>
              <a:rPr lang="en-US" sz="1600" dirty="0"/>
              <a:t> </a:t>
            </a:r>
            <a:r>
              <a:rPr lang="en-US" sz="1600" dirty="0" err="1"/>
              <a:t>folosiți</a:t>
            </a:r>
            <a:r>
              <a:rPr lang="en-US" sz="1600" dirty="0"/>
              <a:t> </a:t>
            </a:r>
            <a:r>
              <a:rPr lang="en-US" sz="1600" dirty="0" err="1"/>
              <a:t>interșanjabil</a:t>
            </a:r>
            <a:r>
              <a:rPr lang="en-US" sz="1600" dirty="0"/>
              <a:t>, </a:t>
            </a:r>
            <a:r>
              <a:rPr lang="en-US" sz="1600" dirty="0" err="1"/>
              <a:t>ca</a:t>
            </a:r>
            <a:r>
              <a:rPr lang="en-US" sz="1600" dirty="0"/>
              <a:t> </a:t>
            </a:r>
            <a:r>
              <a:rPr lang="en-US" sz="1600" dirty="0" err="1"/>
              <a:t>referind</a:t>
            </a:r>
            <a:r>
              <a:rPr lang="en-US" sz="1600" dirty="0"/>
              <a:t> la </a:t>
            </a:r>
            <a:r>
              <a:rPr lang="en-US" sz="1600" dirty="0" err="1"/>
              <a:t>același</a:t>
            </a:r>
            <a:r>
              <a:rPr lang="en-US" sz="1600" dirty="0"/>
              <a:t> </a:t>
            </a:r>
            <a:r>
              <a:rPr lang="en-US" sz="1600" dirty="0" err="1"/>
              <a:t>lucru</a:t>
            </a:r>
            <a:r>
              <a:rPr lang="en-US" sz="1600" dirty="0"/>
              <a:t> (</a:t>
            </a:r>
            <a:r>
              <a:rPr lang="en-US" sz="1600" dirty="0" err="1"/>
              <a:t>chiar</a:t>
            </a:r>
            <a:r>
              <a:rPr lang="en-US" sz="1600" dirty="0"/>
              <a:t> </a:t>
            </a:r>
            <a:r>
              <a:rPr lang="en-US" sz="1600" dirty="0" err="1"/>
              <a:t>în</a:t>
            </a:r>
            <a:r>
              <a:rPr lang="en-US" sz="1600" dirty="0"/>
              <a:t> </a:t>
            </a:r>
            <a:r>
              <a:rPr lang="en-US" sz="1600" dirty="0" err="1"/>
              <a:t>documente</a:t>
            </a:r>
            <a:r>
              <a:rPr lang="en-US" sz="1600" dirty="0"/>
              <a:t> </a:t>
            </a:r>
            <a:r>
              <a:rPr lang="en-US" sz="1600" dirty="0" err="1"/>
              <a:t>oficiale</a:t>
            </a:r>
            <a:r>
              <a:rPr lang="en-US" sz="1600" dirty="0"/>
              <a:t>). </a:t>
            </a:r>
            <a:r>
              <a:rPr lang="en-US" sz="1600" dirty="0" err="1"/>
              <a:t>Alteori</a:t>
            </a:r>
            <a:r>
              <a:rPr lang="en-US" sz="1600" dirty="0"/>
              <a:t>, </a:t>
            </a:r>
            <a:r>
              <a:rPr lang="en-US" sz="1600" dirty="0" err="1"/>
              <a:t>apare</a:t>
            </a:r>
            <a:r>
              <a:rPr lang="en-US" sz="1600" dirty="0"/>
              <a:t> </a:t>
            </a:r>
            <a:r>
              <a:rPr lang="en-US" sz="1600" dirty="0" err="1"/>
              <a:t>sintagma</a:t>
            </a:r>
            <a:r>
              <a:rPr lang="en-US" sz="1600" dirty="0"/>
              <a:t> „</a:t>
            </a:r>
            <a:r>
              <a:rPr lang="en-US" sz="1600" dirty="0" err="1"/>
              <a:t>etică</a:t>
            </a:r>
            <a:r>
              <a:rPr lang="en-US" sz="1600" dirty="0"/>
              <a:t> </a:t>
            </a:r>
            <a:r>
              <a:rPr lang="en-US" sz="1600" dirty="0" err="1"/>
              <a:t>și</a:t>
            </a:r>
            <a:r>
              <a:rPr lang="en-US" sz="1600" dirty="0"/>
              <a:t> </a:t>
            </a:r>
            <a:r>
              <a:rPr lang="en-US" sz="1600" dirty="0" err="1"/>
              <a:t>integritate</a:t>
            </a:r>
            <a:r>
              <a:rPr lang="en-US" sz="1600" dirty="0"/>
              <a:t>‖ </a:t>
            </a:r>
            <a:r>
              <a:rPr lang="en-US" sz="1600" dirty="0" err="1"/>
              <a:t>academică</a:t>
            </a:r>
            <a:r>
              <a:rPr lang="en-US" sz="1600" dirty="0"/>
              <a:t>, </a:t>
            </a:r>
            <a:r>
              <a:rPr lang="en-US" sz="1600" dirty="0" err="1"/>
              <a:t>sugerând</a:t>
            </a:r>
            <a:r>
              <a:rPr lang="en-US" sz="1600" dirty="0"/>
              <a:t> </a:t>
            </a:r>
            <a:r>
              <a:rPr lang="en-US" sz="1600" dirty="0" err="1"/>
              <a:t>enumerarea</a:t>
            </a:r>
            <a:r>
              <a:rPr lang="en-US" sz="1600" dirty="0"/>
              <a:t> </a:t>
            </a:r>
            <a:r>
              <a:rPr lang="en-US" sz="1600" dirty="0" err="1"/>
              <a:t>sau</a:t>
            </a:r>
            <a:r>
              <a:rPr lang="en-US" sz="1600" dirty="0"/>
              <a:t> </a:t>
            </a:r>
            <a:r>
              <a:rPr lang="en-US" sz="1600" dirty="0" err="1"/>
              <a:t>conjuncția</a:t>
            </a:r>
            <a:r>
              <a:rPr lang="en-US" sz="1600" dirty="0"/>
              <a:t> </a:t>
            </a:r>
            <a:r>
              <a:rPr lang="en-US" sz="1600" dirty="0" err="1"/>
              <a:t>unor</a:t>
            </a:r>
            <a:r>
              <a:rPr lang="en-US" sz="1600" dirty="0"/>
              <a:t> </a:t>
            </a:r>
            <a:r>
              <a:rPr lang="en-US" sz="1600" dirty="0" err="1"/>
              <a:t>elemente</a:t>
            </a:r>
            <a:r>
              <a:rPr lang="en-US" sz="1600" dirty="0"/>
              <a:t> total </a:t>
            </a:r>
            <a:r>
              <a:rPr lang="en-US" sz="1600" dirty="0" err="1"/>
              <a:t>diferite</a:t>
            </a:r>
            <a:r>
              <a:rPr lang="en-US" sz="1600" dirty="0"/>
              <a:t>. </a:t>
            </a:r>
            <a:r>
              <a:rPr lang="en-US" sz="1600" dirty="0" err="1"/>
              <a:t>Riguros</a:t>
            </a:r>
            <a:r>
              <a:rPr lang="en-US" sz="1600" dirty="0"/>
              <a:t> </a:t>
            </a:r>
            <a:r>
              <a:rPr lang="en-US" sz="1600" dirty="0" err="1"/>
              <a:t>vorbind</a:t>
            </a:r>
            <a:r>
              <a:rPr lang="en-US" sz="1600" dirty="0"/>
              <a:t>, </a:t>
            </a:r>
            <a:r>
              <a:rPr lang="en-US" sz="1600" dirty="0" err="1"/>
              <a:t>ambele</a:t>
            </a:r>
            <a:r>
              <a:rPr lang="en-US" sz="1600" dirty="0"/>
              <a:t> </a:t>
            </a:r>
            <a:r>
              <a:rPr lang="en-US" sz="1600" dirty="0" err="1"/>
              <a:t>utilizări</a:t>
            </a:r>
            <a:r>
              <a:rPr lang="en-US" sz="1600" dirty="0"/>
              <a:t> </a:t>
            </a:r>
            <a:r>
              <a:rPr lang="en-US" sz="1600" dirty="0" err="1"/>
              <a:t>sunt</a:t>
            </a:r>
            <a:r>
              <a:rPr lang="en-US" sz="1600" dirty="0"/>
              <a:t> </a:t>
            </a:r>
            <a:r>
              <a:rPr lang="en-US" sz="1600" dirty="0" err="1"/>
              <a:t>incorecte</a:t>
            </a:r>
            <a:r>
              <a:rPr lang="en-US" sz="1600" dirty="0"/>
              <a:t>. </a:t>
            </a:r>
            <a:r>
              <a:rPr lang="en-US" sz="1600" dirty="0" err="1"/>
              <a:t>Integritatea</a:t>
            </a:r>
            <a:r>
              <a:rPr lang="en-US" sz="1600" dirty="0"/>
              <a:t> </a:t>
            </a:r>
            <a:r>
              <a:rPr lang="en-US" sz="1600" dirty="0" err="1"/>
              <a:t>este</a:t>
            </a:r>
            <a:r>
              <a:rPr lang="en-US" sz="1600" dirty="0"/>
              <a:t> o </a:t>
            </a:r>
            <a:r>
              <a:rPr lang="en-US" sz="1600" dirty="0" err="1"/>
              <a:t>virtute</a:t>
            </a:r>
            <a:r>
              <a:rPr lang="en-US" sz="1600" dirty="0"/>
              <a:t> a </a:t>
            </a:r>
            <a:r>
              <a:rPr lang="en-US" sz="1600" dirty="0" err="1"/>
              <a:t>unei</a:t>
            </a:r>
            <a:r>
              <a:rPr lang="en-US" sz="1600" dirty="0"/>
              <a:t> </a:t>
            </a:r>
            <a:r>
              <a:rPr lang="en-US" sz="1600" dirty="0" err="1"/>
              <a:t>persoane</a:t>
            </a:r>
            <a:r>
              <a:rPr lang="en-US" sz="1600" dirty="0"/>
              <a:t> </a:t>
            </a:r>
            <a:r>
              <a:rPr lang="en-US" sz="1600" dirty="0" err="1"/>
              <a:t>sau</a:t>
            </a:r>
            <a:r>
              <a:rPr lang="en-US" sz="1600" dirty="0"/>
              <a:t> a </a:t>
            </a:r>
            <a:r>
              <a:rPr lang="en-US" sz="1600" dirty="0" err="1"/>
              <a:t>unei</a:t>
            </a:r>
            <a:r>
              <a:rPr lang="en-US" sz="1600" dirty="0"/>
              <a:t> </a:t>
            </a:r>
            <a:r>
              <a:rPr lang="en-US" sz="1600" dirty="0" err="1"/>
              <a:t>organizații</a:t>
            </a:r>
            <a:r>
              <a:rPr lang="en-US" sz="1600" dirty="0"/>
              <a:t> </a:t>
            </a:r>
            <a:r>
              <a:rPr lang="en-US" sz="1600" dirty="0" err="1"/>
              <a:t>și</a:t>
            </a:r>
            <a:r>
              <a:rPr lang="en-US" sz="1600" dirty="0"/>
              <a:t>, </a:t>
            </a:r>
            <a:r>
              <a:rPr lang="en-US" sz="1600" dirty="0" err="1"/>
              <a:t>ca</a:t>
            </a:r>
            <a:r>
              <a:rPr lang="en-US" sz="1600" dirty="0"/>
              <a:t> </a:t>
            </a:r>
            <a:r>
              <a:rPr lang="en-US" sz="1600" dirty="0" err="1"/>
              <a:t>atare</a:t>
            </a:r>
            <a:r>
              <a:rPr lang="en-US" sz="1600" dirty="0"/>
              <a:t>, parte a </a:t>
            </a:r>
            <a:r>
              <a:rPr lang="en-US" sz="1600" dirty="0" err="1"/>
              <a:t>obiectului</a:t>
            </a:r>
            <a:r>
              <a:rPr lang="en-US" sz="1600" dirty="0"/>
              <a:t> de </a:t>
            </a:r>
            <a:r>
              <a:rPr lang="en-US" sz="1600" dirty="0" err="1"/>
              <a:t>studiu</a:t>
            </a:r>
            <a:r>
              <a:rPr lang="en-US" sz="1600" dirty="0"/>
              <a:t> al </a:t>
            </a:r>
            <a:r>
              <a:rPr lang="en-US" sz="1600" dirty="0" err="1"/>
              <a:t>eticii</a:t>
            </a:r>
            <a:r>
              <a:rPr lang="en-US" sz="1600" dirty="0"/>
              <a:t> </a:t>
            </a:r>
            <a:r>
              <a:rPr lang="en-US" sz="1600" dirty="0" err="1"/>
              <a:t>teoretice</a:t>
            </a:r>
            <a:r>
              <a:rPr lang="en-US" sz="1600" dirty="0"/>
              <a:t>. Nu </a:t>
            </a:r>
            <a:r>
              <a:rPr lang="en-US" sz="1600" dirty="0" err="1"/>
              <a:t>este</a:t>
            </a:r>
            <a:r>
              <a:rPr lang="en-US" sz="1600" dirty="0"/>
              <a:t> </a:t>
            </a:r>
            <a:r>
              <a:rPr lang="en-US" sz="1600" dirty="0" err="1"/>
              <a:t>însă</a:t>
            </a:r>
            <a:r>
              <a:rPr lang="en-US" sz="1600" dirty="0"/>
              <a:t> </a:t>
            </a:r>
            <a:r>
              <a:rPr lang="en-US" sz="1600" dirty="0" err="1"/>
              <a:t>singura</a:t>
            </a:r>
            <a:r>
              <a:rPr lang="en-US" sz="1600" dirty="0"/>
              <a:t> </a:t>
            </a:r>
            <a:r>
              <a:rPr lang="en-US" sz="1600" dirty="0" err="1"/>
              <a:t>virtute</a:t>
            </a:r>
            <a:r>
              <a:rPr lang="en-US" sz="1600" dirty="0"/>
              <a:t>: </a:t>
            </a:r>
            <a:r>
              <a:rPr lang="en-US" sz="1600" dirty="0" err="1"/>
              <a:t>generozitatea</a:t>
            </a:r>
            <a:r>
              <a:rPr lang="en-US" sz="1600" dirty="0"/>
              <a:t>, </a:t>
            </a:r>
            <a:r>
              <a:rPr lang="en-US" sz="1600" dirty="0" err="1"/>
              <a:t>curajul</a:t>
            </a:r>
            <a:r>
              <a:rPr lang="en-US" sz="1600" dirty="0"/>
              <a:t>, </a:t>
            </a:r>
            <a:r>
              <a:rPr lang="en-US" sz="1600" dirty="0" err="1"/>
              <a:t>cumpătarea</a:t>
            </a:r>
            <a:r>
              <a:rPr lang="en-US" sz="1600" dirty="0"/>
              <a:t> (</a:t>
            </a:r>
            <a:r>
              <a:rPr lang="en-US" sz="1600" dirty="0" err="1"/>
              <a:t>sau</a:t>
            </a:r>
            <a:r>
              <a:rPr lang="en-US" sz="1600" dirty="0"/>
              <a:t>, </a:t>
            </a:r>
            <a:r>
              <a:rPr lang="en-US" sz="1600" dirty="0" err="1"/>
              <a:t>în</a:t>
            </a:r>
            <a:r>
              <a:rPr lang="en-US" sz="1600" dirty="0"/>
              <a:t> </a:t>
            </a:r>
            <a:r>
              <a:rPr lang="en-US" sz="1600" dirty="0" err="1"/>
              <a:t>cazul</a:t>
            </a:r>
            <a:r>
              <a:rPr lang="en-US" sz="1600" dirty="0"/>
              <a:t> </a:t>
            </a:r>
            <a:r>
              <a:rPr lang="en-US" sz="1600" dirty="0" err="1"/>
              <a:t>organizațiilor</a:t>
            </a:r>
            <a:r>
              <a:rPr lang="en-US" sz="1600" dirty="0"/>
              <a:t>, </a:t>
            </a:r>
            <a:r>
              <a:rPr lang="en-US" sz="1600" dirty="0" err="1"/>
              <a:t>claritatea</a:t>
            </a:r>
            <a:r>
              <a:rPr lang="en-US" sz="1600" dirty="0"/>
              <a:t> </a:t>
            </a:r>
            <a:r>
              <a:rPr lang="en-US" sz="1600" dirty="0" err="1"/>
              <a:t>organizațională</a:t>
            </a:r>
            <a:r>
              <a:rPr lang="en-US" sz="1600" dirty="0"/>
              <a:t>, </a:t>
            </a:r>
            <a:r>
              <a:rPr lang="en-US" sz="1600" dirty="0" err="1"/>
              <a:t>responsabilitatea</a:t>
            </a:r>
            <a:r>
              <a:rPr lang="en-US" sz="1600" dirty="0"/>
              <a:t> etc. – </a:t>
            </a:r>
            <a:r>
              <a:rPr lang="en-US" sz="1600" dirty="0" err="1"/>
              <a:t>ambele</a:t>
            </a:r>
            <a:r>
              <a:rPr lang="en-US" sz="1600" dirty="0"/>
              <a:t> </a:t>
            </a:r>
            <a:r>
              <a:rPr lang="en-US" sz="1600" dirty="0" err="1"/>
              <a:t>liste</a:t>
            </a:r>
            <a:r>
              <a:rPr lang="en-US" sz="1600" dirty="0"/>
              <a:t> pot continua) pot fi la </a:t>
            </a:r>
            <a:r>
              <a:rPr lang="en-US" sz="1600" dirty="0" err="1"/>
              <a:t>fel</a:t>
            </a:r>
            <a:r>
              <a:rPr lang="en-US" sz="1600" dirty="0"/>
              <a:t> de </a:t>
            </a:r>
            <a:r>
              <a:rPr lang="en-US" sz="1600" dirty="0" err="1"/>
              <a:t>importante</a:t>
            </a:r>
            <a:r>
              <a:rPr lang="en-US" sz="1600" dirty="0"/>
              <a:t>. </a:t>
            </a:r>
            <a:r>
              <a:rPr lang="en-US" sz="1600" dirty="0" err="1"/>
              <a:t>Totuși</a:t>
            </a:r>
            <a:r>
              <a:rPr lang="en-US" sz="1600" dirty="0"/>
              <a:t>, </a:t>
            </a:r>
            <a:r>
              <a:rPr lang="en-US" sz="1600" dirty="0" err="1"/>
              <a:t>putem</a:t>
            </a:r>
            <a:r>
              <a:rPr lang="en-US" sz="1600" dirty="0"/>
              <a:t> </a:t>
            </a:r>
            <a:r>
              <a:rPr lang="en-US" sz="1600" dirty="0" err="1"/>
              <a:t>folosi</a:t>
            </a:r>
            <a:r>
              <a:rPr lang="en-US" sz="1600" dirty="0"/>
              <a:t> </a:t>
            </a:r>
            <a:r>
              <a:rPr lang="en-US" sz="1600" dirty="0" err="1"/>
              <a:t>conjuncția</a:t>
            </a:r>
            <a:r>
              <a:rPr lang="en-US" sz="1600" dirty="0"/>
              <a:t> </a:t>
            </a:r>
            <a:r>
              <a:rPr lang="en-US" sz="1600" dirty="0" err="1"/>
              <a:t>dacă</a:t>
            </a:r>
            <a:r>
              <a:rPr lang="en-US" sz="1600" dirty="0"/>
              <a:t> </a:t>
            </a:r>
            <a:r>
              <a:rPr lang="en-US" sz="1600" dirty="0" err="1"/>
              <a:t>avem</a:t>
            </a:r>
            <a:r>
              <a:rPr lang="en-US" sz="1600" dirty="0"/>
              <a:t> </a:t>
            </a:r>
            <a:r>
              <a:rPr lang="en-US" sz="1600" dirty="0" err="1"/>
              <a:t>grijă</a:t>
            </a:r>
            <a:r>
              <a:rPr lang="en-US" sz="1600" dirty="0"/>
              <a:t> </a:t>
            </a:r>
            <a:r>
              <a:rPr lang="en-US" sz="1600" dirty="0" err="1"/>
              <a:t>să</a:t>
            </a:r>
            <a:r>
              <a:rPr lang="en-US" sz="1600" dirty="0"/>
              <a:t> </a:t>
            </a:r>
            <a:r>
              <a:rPr lang="en-US" sz="1600" dirty="0" err="1"/>
              <a:t>specificăm</a:t>
            </a:r>
            <a:r>
              <a:rPr lang="en-US" sz="1600" dirty="0"/>
              <a:t> </a:t>
            </a:r>
            <a:r>
              <a:rPr lang="en-US" sz="1600" dirty="0" err="1"/>
              <a:t>nivelurile</a:t>
            </a:r>
            <a:r>
              <a:rPr lang="en-US" sz="1600" dirty="0"/>
              <a:t> </a:t>
            </a:r>
            <a:r>
              <a:rPr lang="en-US" sz="1600" dirty="0" err="1"/>
              <a:t>diferite</a:t>
            </a:r>
            <a:r>
              <a:rPr lang="en-US" sz="1600" dirty="0"/>
              <a:t> la care ne </a:t>
            </a:r>
            <a:r>
              <a:rPr lang="en-US" sz="1600" dirty="0" err="1"/>
              <a:t>referim</a:t>
            </a:r>
            <a:r>
              <a:rPr lang="en-US" sz="1600" dirty="0"/>
              <a:t>. </a:t>
            </a:r>
            <a:r>
              <a:rPr lang="en-US" sz="1600" dirty="0" err="1"/>
              <a:t>Spre</a:t>
            </a:r>
            <a:r>
              <a:rPr lang="en-US" sz="1600" dirty="0"/>
              <a:t> </a:t>
            </a:r>
            <a:r>
              <a:rPr lang="en-US" sz="1600" dirty="0" err="1"/>
              <a:t>exemplu</a:t>
            </a:r>
            <a:r>
              <a:rPr lang="en-US" sz="1600" dirty="0"/>
              <a:t>, </a:t>
            </a:r>
            <a:r>
              <a:rPr lang="en-US" sz="1600" dirty="0" err="1"/>
              <a:t>într</a:t>
            </a:r>
            <a:r>
              <a:rPr lang="en-US" sz="1600" dirty="0"/>
              <a:t>-un </a:t>
            </a:r>
            <a:r>
              <a:rPr lang="en-US" sz="2000" dirty="0" err="1">
                <a:solidFill>
                  <a:srgbClr val="0070C0"/>
                </a:solidFill>
              </a:rPr>
              <a:t>apel</a:t>
            </a:r>
            <a:r>
              <a:rPr lang="en-US" sz="2000" dirty="0">
                <a:solidFill>
                  <a:srgbClr val="0070C0"/>
                </a:solidFill>
              </a:rPr>
              <a:t> recent la </a:t>
            </a:r>
            <a:r>
              <a:rPr lang="en-US" sz="2000" dirty="0" err="1">
                <a:solidFill>
                  <a:srgbClr val="0070C0"/>
                </a:solidFill>
              </a:rPr>
              <a:t>proiecte</a:t>
            </a:r>
            <a:r>
              <a:rPr lang="en-US" sz="2000" dirty="0">
                <a:solidFill>
                  <a:srgbClr val="0070C0"/>
                </a:solidFill>
              </a:rPr>
              <a:t> </a:t>
            </a:r>
            <a:r>
              <a:rPr lang="en-US" sz="2000" dirty="0" err="1">
                <a:solidFill>
                  <a:srgbClr val="0070C0"/>
                </a:solidFill>
              </a:rPr>
              <a:t>lansat</a:t>
            </a:r>
            <a:r>
              <a:rPr lang="en-US" sz="2000" dirty="0">
                <a:solidFill>
                  <a:srgbClr val="0070C0"/>
                </a:solidFill>
              </a:rPr>
              <a:t> de </a:t>
            </a:r>
            <a:r>
              <a:rPr lang="en-US" sz="2000" dirty="0" err="1">
                <a:solidFill>
                  <a:srgbClr val="0070C0"/>
                </a:solidFill>
              </a:rPr>
              <a:t>Comisia</a:t>
            </a:r>
            <a:r>
              <a:rPr lang="en-US" sz="2000" dirty="0">
                <a:solidFill>
                  <a:srgbClr val="0070C0"/>
                </a:solidFill>
              </a:rPr>
              <a:t> </a:t>
            </a:r>
            <a:r>
              <a:rPr lang="en-US" sz="2000" dirty="0" err="1">
                <a:solidFill>
                  <a:srgbClr val="0070C0"/>
                </a:solidFill>
              </a:rPr>
              <a:t>Europeană</a:t>
            </a:r>
            <a:r>
              <a:rPr lang="en-US" sz="1600" dirty="0"/>
              <a:t> </a:t>
            </a:r>
            <a:r>
              <a:rPr lang="en-US" sz="1600" dirty="0" err="1"/>
              <a:t>pe</a:t>
            </a:r>
            <a:r>
              <a:rPr lang="en-US" sz="1600" dirty="0"/>
              <a:t> </a:t>
            </a:r>
            <a:r>
              <a:rPr lang="en-US" sz="1600" dirty="0" err="1"/>
              <a:t>tema</a:t>
            </a:r>
            <a:r>
              <a:rPr lang="en-US" sz="1600" dirty="0"/>
              <a:t> „</a:t>
            </a:r>
            <a:r>
              <a:rPr lang="en-US" sz="1600" dirty="0" err="1"/>
              <a:t>eticii</a:t>
            </a:r>
            <a:r>
              <a:rPr lang="en-US" sz="1600" dirty="0"/>
              <a:t> </a:t>
            </a:r>
            <a:r>
              <a:rPr lang="en-US" sz="1600" dirty="0" err="1"/>
              <a:t>și</a:t>
            </a:r>
            <a:r>
              <a:rPr lang="en-US" sz="1600" dirty="0"/>
              <a:t> </a:t>
            </a:r>
            <a:r>
              <a:rPr lang="en-US" sz="1600" dirty="0" err="1"/>
              <a:t>integrității</a:t>
            </a:r>
            <a:r>
              <a:rPr lang="en-US" sz="1600" dirty="0"/>
              <a:t> </a:t>
            </a:r>
            <a:r>
              <a:rPr lang="en-US" sz="1600" dirty="0" err="1"/>
              <a:t>în</a:t>
            </a:r>
            <a:r>
              <a:rPr lang="en-US" sz="1600" dirty="0"/>
              <a:t> </a:t>
            </a:r>
            <a:r>
              <a:rPr lang="en-US" sz="1600" dirty="0" err="1"/>
              <a:t>cercetare</a:t>
            </a:r>
            <a:r>
              <a:rPr lang="en-US" sz="1600" dirty="0"/>
              <a:t>, era </a:t>
            </a:r>
            <a:r>
              <a:rPr lang="en-US" sz="1600" dirty="0" err="1"/>
              <a:t>precizat</a:t>
            </a:r>
            <a:r>
              <a:rPr lang="en-US" sz="1600" dirty="0"/>
              <a:t> </a:t>
            </a:r>
            <a:r>
              <a:rPr lang="en-US" sz="1600" dirty="0" err="1"/>
              <a:t>destul</a:t>
            </a:r>
            <a:r>
              <a:rPr lang="en-US" sz="1600" dirty="0"/>
              <a:t> de </a:t>
            </a:r>
            <a:r>
              <a:rPr lang="en-US" sz="1600" dirty="0" err="1"/>
              <a:t>clar</a:t>
            </a:r>
            <a:r>
              <a:rPr lang="en-US" sz="1600" dirty="0"/>
              <a:t> </a:t>
            </a:r>
            <a:r>
              <a:rPr lang="en-US" sz="1600" dirty="0" err="1"/>
              <a:t>faptul</a:t>
            </a:r>
            <a:r>
              <a:rPr lang="en-US" sz="1600" dirty="0"/>
              <a:t> </a:t>
            </a:r>
            <a:r>
              <a:rPr lang="en-US" sz="1600" dirty="0" err="1"/>
              <a:t>că</a:t>
            </a:r>
            <a:r>
              <a:rPr lang="en-US" sz="1600" dirty="0"/>
              <a:t> „</a:t>
            </a:r>
            <a:r>
              <a:rPr lang="en-US" sz="1600" dirty="0" err="1"/>
              <a:t>integritatea</a:t>
            </a:r>
            <a:r>
              <a:rPr lang="en-US" sz="1600" dirty="0"/>
              <a:t> se </a:t>
            </a:r>
            <a:r>
              <a:rPr lang="en-US" sz="1600" dirty="0" err="1"/>
              <a:t>referă</a:t>
            </a:r>
            <a:r>
              <a:rPr lang="en-US" sz="1600" dirty="0"/>
              <a:t> la </a:t>
            </a:r>
            <a:r>
              <a:rPr lang="en-US" sz="1600" i="1" dirty="0" err="1"/>
              <a:t>internalizarea</a:t>
            </a:r>
            <a:r>
              <a:rPr lang="en-US" sz="1600" i="1" dirty="0"/>
              <a:t> </a:t>
            </a:r>
            <a:r>
              <a:rPr lang="en-US" sz="1600" dirty="0" err="1"/>
              <a:t>normelor</a:t>
            </a:r>
            <a:r>
              <a:rPr lang="en-US" sz="1600" dirty="0"/>
              <a:t> </a:t>
            </a:r>
            <a:r>
              <a:rPr lang="en-US" sz="1600" dirty="0" err="1"/>
              <a:t>etice</a:t>
            </a:r>
            <a:r>
              <a:rPr lang="en-US" sz="1600" dirty="0"/>
              <a:t> de </a:t>
            </a:r>
            <a:r>
              <a:rPr lang="en-US" sz="1600" dirty="0" err="1"/>
              <a:t>către</a:t>
            </a:r>
            <a:r>
              <a:rPr lang="en-US" sz="1600" dirty="0"/>
              <a:t> </a:t>
            </a:r>
            <a:r>
              <a:rPr lang="en-US" sz="1600" dirty="0" err="1"/>
              <a:t>cercetătorii</a:t>
            </a:r>
            <a:r>
              <a:rPr lang="en-US" sz="1600" dirty="0"/>
              <a:t> </a:t>
            </a:r>
            <a:r>
              <a:rPr lang="en-US" sz="1600" dirty="0" err="1"/>
              <a:t>individuali</a:t>
            </a:r>
            <a:r>
              <a:rPr lang="en-US" sz="1600" dirty="0"/>
              <a:t> </a:t>
            </a:r>
            <a:r>
              <a:rPr lang="en-US" sz="1600" dirty="0" err="1"/>
              <a:t>și</a:t>
            </a:r>
            <a:r>
              <a:rPr lang="en-US" sz="1600" dirty="0"/>
              <a:t> la </a:t>
            </a:r>
            <a:r>
              <a:rPr lang="en-US" sz="1600" dirty="0" err="1"/>
              <a:t>asumarea</a:t>
            </a:r>
            <a:r>
              <a:rPr lang="en-US" sz="1600" dirty="0"/>
              <a:t> </a:t>
            </a:r>
            <a:r>
              <a:rPr lang="en-US" sz="1600" dirty="0" err="1"/>
              <a:t>lor</a:t>
            </a:r>
            <a:r>
              <a:rPr lang="en-US" sz="1600" dirty="0"/>
              <a:t> de </a:t>
            </a:r>
            <a:r>
              <a:rPr lang="en-US" sz="1600" dirty="0" err="1"/>
              <a:t>către</a:t>
            </a:r>
            <a:r>
              <a:rPr lang="en-US" sz="1600" dirty="0"/>
              <a:t> </a:t>
            </a:r>
            <a:r>
              <a:rPr lang="en-US" sz="1600" dirty="0" err="1"/>
              <a:t>organizațiile</a:t>
            </a:r>
            <a:r>
              <a:rPr lang="en-US" sz="1600" dirty="0"/>
              <a:t> </a:t>
            </a:r>
            <a:r>
              <a:rPr lang="en-US" sz="1600" dirty="0" err="1"/>
              <a:t>academice</a:t>
            </a:r>
            <a:r>
              <a:rPr lang="en-US" sz="1600" dirty="0"/>
              <a:t>.</a:t>
            </a:r>
          </a:p>
        </p:txBody>
      </p:sp>
    </p:spTree>
    <p:extLst>
      <p:ext uri="{BB962C8B-B14F-4D97-AF65-F5344CB8AC3E}">
        <p14:creationId xmlns:p14="http://schemas.microsoft.com/office/powerpoint/2010/main" val="2978170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normAutofit fontScale="85000" lnSpcReduction="10000"/>
          </a:bodyPr>
          <a:lstStyle/>
          <a:p>
            <a:pPr algn="just"/>
            <a:r>
              <a:rPr lang="vi-VN" dirty="0"/>
              <a:t>Înainte de a mai spune o minciunică, fie și </a:t>
            </a:r>
            <a:r>
              <a:rPr lang="vi-VN" i="1" dirty="0"/>
              <a:t>albă</a:t>
            </a:r>
            <a:r>
              <a:rPr lang="vi-VN" dirty="0"/>
              <a:t>, gândește-te că orice fel de minciună spusă este luată din vocabularul și scriptul celui rău, că vorbele </a:t>
            </a:r>
            <a:r>
              <a:rPr lang="vi-VN" i="1" dirty="0"/>
              <a:t>fără acoperire</a:t>
            </a:r>
            <a:r>
              <a:rPr lang="vi-VN" dirty="0"/>
              <a:t> îți vor spulbera credibilitatea și-ți vor destrăma relațiile.</a:t>
            </a:r>
            <a:br>
              <a:rPr lang="vi-VN" dirty="0"/>
            </a:br>
            <a:r>
              <a:rPr lang="vi-VN" dirty="0"/>
              <a:t>Înainte de a mai spune o minciună, adu-ți aminte că o minciună </a:t>
            </a:r>
            <a:r>
              <a:rPr lang="vi-VN" i="1" dirty="0"/>
              <a:t>se acoperă</a:t>
            </a:r>
            <a:r>
              <a:rPr lang="vi-VN" dirty="0"/>
              <a:t> tot cu o minciună, până când cărarea pe care mergi devine stil de viață și te poate duce spre destinul dramatic al celor care vor fi aruncați în iazul cu foc. Chiar dacă ești un glumeț, să știi: cu minciuna nu este de glumit!</a:t>
            </a:r>
            <a:br>
              <a:rPr lang="vi-VN" dirty="0"/>
            </a:br>
            <a:r>
              <a:rPr lang="vi-VN" dirty="0"/>
              <a:t>Nu te amăgi: minciuna te scoate</a:t>
            </a:r>
            <a:r>
              <a:rPr lang="vi-VN" i="1" dirty="0"/>
              <a:t> azi și mâine</a:t>
            </a:r>
            <a:r>
              <a:rPr lang="vi-VN" dirty="0"/>
              <a:t> din strâmtorare, ca </a:t>
            </a:r>
            <a:r>
              <a:rPr lang="vi-VN" u="sng" dirty="0"/>
              <a:t>poimâine</a:t>
            </a:r>
            <a:r>
              <a:rPr lang="vi-VN" dirty="0"/>
              <a:t> să te arunce în foc.</a:t>
            </a:r>
            <a:endParaRPr lang="en-US" dirty="0"/>
          </a:p>
        </p:txBody>
      </p:sp>
    </p:spTree>
    <p:extLst>
      <p:ext uri="{BB962C8B-B14F-4D97-AF65-F5344CB8AC3E}">
        <p14:creationId xmlns:p14="http://schemas.microsoft.com/office/powerpoint/2010/main" val="11981494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o-RO" sz="2800" b="1" dirty="0"/>
              <a:t>Altruism şi necinste </a:t>
            </a:r>
            <a:br>
              <a:rPr lang="en-US" sz="2800" b="1" dirty="0"/>
            </a:br>
            <a:r>
              <a:rPr lang="ro-RO" sz="2800" b="1" dirty="0"/>
              <a:t>Capcanele necinstei: reguli interpretabile, zone gri şi autoevaluarea performanţei</a:t>
            </a:r>
            <a:endParaRPr lang="en-US" sz="2800" b="1" dirty="0"/>
          </a:p>
        </p:txBody>
      </p:sp>
      <p:sp>
        <p:nvSpPr>
          <p:cNvPr id="3" name="Content Placeholder 2"/>
          <p:cNvSpPr>
            <a:spLocks noGrp="1"/>
          </p:cNvSpPr>
          <p:nvPr>
            <p:ph idx="1"/>
          </p:nvPr>
        </p:nvSpPr>
        <p:spPr/>
        <p:txBody>
          <a:bodyPr/>
          <a:lstStyle/>
          <a:p>
            <a:r>
              <a:rPr lang="en-US" b="1" dirty="0" err="1"/>
              <a:t>Egoismul</a:t>
            </a:r>
            <a:r>
              <a:rPr lang="en-US" b="1" dirty="0"/>
              <a:t> </a:t>
            </a:r>
            <a:r>
              <a:rPr lang="en-US" b="1" dirty="0" err="1"/>
              <a:t>deghizat</a:t>
            </a:r>
            <a:r>
              <a:rPr lang="en-US" b="1" dirty="0"/>
              <a:t> </a:t>
            </a:r>
            <a:r>
              <a:rPr lang="en-US" b="1" dirty="0" err="1"/>
              <a:t>în</a:t>
            </a:r>
            <a:r>
              <a:rPr lang="en-US" b="1" dirty="0"/>
              <a:t> altruism</a:t>
            </a:r>
          </a:p>
          <a:p>
            <a:pPr marL="0" indent="0">
              <a:buNone/>
            </a:pPr>
            <a:endParaRPr lang="en-US" b="1" dirty="0"/>
          </a:p>
          <a:p>
            <a:pPr marL="0" indent="0">
              <a:buNone/>
            </a:pPr>
            <a:r>
              <a:rPr lang="vi-VN" dirty="0"/>
              <a:t>“Umanitatea începe în noi odată cu dezinteresul!”                                                                          Mihai Eminescu</a:t>
            </a:r>
          </a:p>
          <a:p>
            <a:pPr marL="0" indent="0">
              <a:buNone/>
            </a:pPr>
            <a:endParaRPr lang="en-US" dirty="0"/>
          </a:p>
        </p:txBody>
      </p:sp>
    </p:spTree>
    <p:extLst>
      <p:ext uri="{BB962C8B-B14F-4D97-AF65-F5344CB8AC3E}">
        <p14:creationId xmlns:p14="http://schemas.microsoft.com/office/powerpoint/2010/main" val="18660679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6408712"/>
          </a:xfrm>
        </p:spPr>
        <p:txBody>
          <a:bodyPr>
            <a:normAutofit fontScale="55000" lnSpcReduction="20000"/>
          </a:bodyPr>
          <a:lstStyle/>
          <a:p>
            <a:pPr fontAlgn="base"/>
            <a:r>
              <a:rPr lang="vi-VN" b="1" dirty="0"/>
              <a:t>ALTRUISM</a:t>
            </a:r>
            <a:r>
              <a:rPr lang="vi-VN" dirty="0"/>
              <a:t> s. n. Atitudine morală sau dispoziție sufletească a celui care acțio­nează dezinteresat în favoarea altora; doctrină morală care preconizează o asemenea atitudine. – Din fr. altruisme. – </a:t>
            </a:r>
            <a:r>
              <a:rPr lang="vi-VN" b="1" dirty="0"/>
              <a:t>Dex online</a:t>
            </a:r>
            <a:endParaRPr lang="vi-VN" dirty="0"/>
          </a:p>
          <a:p>
            <a:pPr fontAlgn="base"/>
            <a:r>
              <a:rPr lang="vi-VN" b="1" dirty="0"/>
              <a:t>EGOISM</a:t>
            </a:r>
            <a:r>
              <a:rPr lang="vi-VN" dirty="0"/>
              <a:t> s. n. Atitudine de exagerată preocupare pentru interesele personale și de nesocotire a intereselor altora. – Din fr. égoïsme. – </a:t>
            </a:r>
            <a:r>
              <a:rPr lang="vi-VN" b="1" dirty="0"/>
              <a:t>Dex online</a:t>
            </a:r>
            <a:endParaRPr lang="vi-VN" dirty="0"/>
          </a:p>
          <a:p>
            <a:pPr fontAlgn="base"/>
            <a:r>
              <a:rPr lang="vi-VN" dirty="0"/>
              <a:t>Deși altruismul este minunat, el de multe ori apare, intenționat sau într-o manieră autoamăgitoare, ca mască sub care se ascunde egoismul. Din aceast cauză, separarea altruismului de egoism poate deveni dificilă, chiar și în situații care par complet altruiste.</a:t>
            </a:r>
          </a:p>
          <a:p>
            <a:pPr fontAlgn="base"/>
            <a:r>
              <a:rPr lang="vi-VN" dirty="0"/>
              <a:t>Altruismul poartă în sine clișeul  “fiecare om – păzitor al fratelui său”, cu alte cuvinte, fiecare dintre noi suntem responsabili pentru sănătatea și starea de bine a altora.</a:t>
            </a:r>
          </a:p>
          <a:p>
            <a:pPr fontAlgn="base"/>
            <a:r>
              <a:rPr lang="vi-VN" dirty="0"/>
              <a:t>În mod evident, aceasta este o simplă declarație incompatibilă cu individualismul dar, mulți oameni, care sunt de fapt individualiști, flutură altruismul ca standard de moralitate.</a:t>
            </a:r>
          </a:p>
          <a:p>
            <a:pPr fontAlgn="base"/>
            <a:r>
              <a:rPr lang="vi-VN" dirty="0"/>
              <a:t>Din această categorie fac parte, în mod cert, marea majoritate a politicienilor care zilnic ne bombardează cu declarații privind “interesul național” dar despre care, tot zilnic, auzim că sunt cercetați pentru diverse furtișaguri. Ei declară că au intrat în politică de dragul nostru, al poporului, dar în realitate se întrec în a pune mâna pe averi cât mai mari.</a:t>
            </a:r>
          </a:p>
          <a:p>
            <a:pPr fontAlgn="base"/>
            <a:r>
              <a:rPr lang="vi-VN" b="1" dirty="0"/>
              <a:t>ALTRUISM</a:t>
            </a:r>
            <a:r>
              <a:rPr lang="vi-VN" dirty="0"/>
              <a:t> s. n. Atitudine morală sau dispoziție sufletească a celui care acțio­nează dezinteresat în favoarea altora; doctrină morală care preconizează o asemenea atitudine. – Din fr. altruisme. – </a:t>
            </a:r>
            <a:r>
              <a:rPr lang="vi-VN" b="1" dirty="0"/>
              <a:t>Dex online</a:t>
            </a:r>
            <a:endParaRPr lang="vi-VN" dirty="0"/>
          </a:p>
          <a:p>
            <a:endParaRPr lang="en-US" dirty="0"/>
          </a:p>
        </p:txBody>
      </p:sp>
    </p:spTree>
    <p:extLst>
      <p:ext uri="{BB962C8B-B14F-4D97-AF65-F5344CB8AC3E}">
        <p14:creationId xmlns:p14="http://schemas.microsoft.com/office/powerpoint/2010/main" val="25948156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55000" lnSpcReduction="20000"/>
          </a:bodyPr>
          <a:lstStyle/>
          <a:p>
            <a:pPr marL="0" indent="0" algn="just" fontAlgn="base">
              <a:buNone/>
            </a:pPr>
            <a:r>
              <a:rPr lang="vi-VN" b="1" dirty="0"/>
              <a:t>EGOISM</a:t>
            </a:r>
            <a:r>
              <a:rPr lang="vi-VN" dirty="0"/>
              <a:t> s. n. Atitudine de exagerată preocupare pentru interesele personale și de nesocotire a intereselor altora. – Din fr. égoïsme. – </a:t>
            </a:r>
            <a:r>
              <a:rPr lang="vi-VN" b="1" dirty="0"/>
              <a:t>Dex online</a:t>
            </a:r>
            <a:endParaRPr lang="vi-VN" dirty="0"/>
          </a:p>
          <a:p>
            <a:pPr marL="0" indent="0" algn="just" fontAlgn="base">
              <a:buNone/>
            </a:pPr>
            <a:r>
              <a:rPr lang="vi-VN" dirty="0"/>
              <a:t>Deși altruismul este minunat, el de multe ori apare, intenționat sau într-o manieră autoamăgitoare, ca mască sub care se ascunde egoismul. Din aceast cauză, separarea altruismului de egoism poate deveni dificilă, chiar și în situații care par complet altruiste.</a:t>
            </a:r>
          </a:p>
          <a:p>
            <a:pPr marL="0" indent="0" algn="just" fontAlgn="base">
              <a:buNone/>
            </a:pPr>
            <a:r>
              <a:rPr lang="vi-VN" dirty="0"/>
              <a:t>Altruismul poartă în sine clișeul  “fiecare om – păzitor al fratelui său”, cu alte cuvinte, fiecare dintre noi suntem responsabili pentru sănătatea și starea de bine a altora.</a:t>
            </a:r>
          </a:p>
          <a:p>
            <a:pPr marL="0" indent="0" algn="just" fontAlgn="base">
              <a:buNone/>
            </a:pPr>
            <a:r>
              <a:rPr lang="vi-VN" dirty="0"/>
              <a:t>În mod evident, aceasta este o simplă declarație incompatibilă cu individualismul dar, mulți oameni, care sunt de fapt individualiști, flutură altruismul ca standard de moralitate.</a:t>
            </a:r>
          </a:p>
          <a:p>
            <a:pPr marL="0" indent="0" algn="just" fontAlgn="base">
              <a:buNone/>
            </a:pPr>
            <a:r>
              <a:rPr lang="vi-VN" dirty="0"/>
              <a:t>Din această categorie fac parte, în mod cert, marea majoritate a politicienilor care zilnic ne bombardează cu declarații privind “interesul național” dar despre care, tot zilnic, auzim că sunt cercetați pentru diverse furtișaguri. Ei declară că au intrat în politică de dragul nostru, al poporului, dar în realitate se întrec în a pune mâna pe averi cât mai mari.</a:t>
            </a:r>
          </a:p>
          <a:p>
            <a:pPr marL="0" indent="0" algn="just" fontAlgn="base">
              <a:buNone/>
            </a:pPr>
            <a:r>
              <a:rPr lang="vi-VN" b="1" dirty="0"/>
              <a:t>ALTRUISM</a:t>
            </a:r>
            <a:r>
              <a:rPr lang="vi-VN" dirty="0"/>
              <a:t> s. n. Atitudine morală sau dispoziție sufletească a celui care acțio­nează dezinteresat în favoarea altora; doctrină morală care preconizează o asemenea atitudine. – Din fr. altruisme. – </a:t>
            </a:r>
            <a:r>
              <a:rPr lang="vi-VN" b="1" dirty="0"/>
              <a:t>Dex online</a:t>
            </a:r>
            <a:endParaRPr lang="vi-VN" dirty="0"/>
          </a:p>
          <a:p>
            <a:pPr marL="0" indent="0" algn="just" fontAlgn="base">
              <a:buNone/>
            </a:pPr>
            <a:r>
              <a:rPr lang="vi-VN" b="1" dirty="0"/>
              <a:t>EGOISM</a:t>
            </a:r>
            <a:r>
              <a:rPr lang="vi-VN" dirty="0"/>
              <a:t> s. n. Atitudine de exagerată preocupare pentru interesele personale și de nesocotire a intereselor altora. – Din fr. égoïsme. – </a:t>
            </a:r>
            <a:r>
              <a:rPr lang="vi-VN" b="1" dirty="0"/>
              <a:t>Dex online</a:t>
            </a:r>
            <a:endParaRPr lang="vi-VN" dirty="0"/>
          </a:p>
          <a:p>
            <a:endParaRPr lang="en-US" dirty="0"/>
          </a:p>
        </p:txBody>
      </p:sp>
    </p:spTree>
    <p:extLst>
      <p:ext uri="{BB962C8B-B14F-4D97-AF65-F5344CB8AC3E}">
        <p14:creationId xmlns:p14="http://schemas.microsoft.com/office/powerpoint/2010/main" val="387867012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70000" lnSpcReduction="20000"/>
          </a:bodyPr>
          <a:lstStyle/>
          <a:p>
            <a:pPr marL="0" indent="0" algn="just" fontAlgn="base">
              <a:buNone/>
            </a:pPr>
            <a:r>
              <a:rPr lang="vi-VN" dirty="0"/>
              <a:t>Deși altruismul este minunat, el de multe ori apare, intenționat sau într-o manieră autoamăgitoare, ca mască sub care se ascunde egoismul. Din aceast cauză, separarea altruismului de egoism poate deveni dificilă, chiar și în situații care par complet altruiste.</a:t>
            </a:r>
          </a:p>
          <a:p>
            <a:pPr marL="0" indent="0" algn="just" fontAlgn="base">
              <a:buNone/>
            </a:pPr>
            <a:r>
              <a:rPr lang="vi-VN" dirty="0"/>
              <a:t>Altruismul poartă în sine clișeul  “fiecare om – păzitor al fratelui său”, cu alte cuvinte, fiecare dintre noi suntem responsabili pentru sănătatea și starea de bine a altora.</a:t>
            </a:r>
          </a:p>
          <a:p>
            <a:pPr marL="0" indent="0" algn="just" fontAlgn="base">
              <a:buNone/>
            </a:pPr>
            <a:r>
              <a:rPr lang="vi-VN" dirty="0"/>
              <a:t>În mod evident, aceasta este o simplă declarație incompatibilă cu individualismul dar, mulți oameni, care sunt de fapt individualiști, flutură altruismul ca standard de moralitate.</a:t>
            </a:r>
          </a:p>
          <a:p>
            <a:pPr marL="0" indent="0" algn="just" fontAlgn="base">
              <a:buNone/>
            </a:pPr>
            <a:r>
              <a:rPr lang="vi-VN" dirty="0"/>
              <a:t>Din această categorie fac parte, în mod cert, marea majoritate a politicienilor care zilnic ne bombardează cu declarații privind “interesul național” dar despre care, tot zilnic, auzim că sunt cercetați pentru diverse furtișaguri. Ei declară că au intrat în politică de dragul nostru, al poporului, dar în realitate se întrec în a pune mâna pe averi cât mai mari.</a:t>
            </a:r>
          </a:p>
        </p:txBody>
      </p:sp>
    </p:spTree>
    <p:extLst>
      <p:ext uri="{BB962C8B-B14F-4D97-AF65-F5344CB8AC3E}">
        <p14:creationId xmlns:p14="http://schemas.microsoft.com/office/powerpoint/2010/main" val="4471272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b="1" dirty="0"/>
              <a:t>Lipsește o delimitare clară între altruism și egoism ?</a:t>
            </a:r>
            <a:endParaRPr lang="en-US" dirty="0"/>
          </a:p>
        </p:txBody>
      </p:sp>
      <p:sp>
        <p:nvSpPr>
          <p:cNvPr id="3" name="Content Placeholder 2"/>
          <p:cNvSpPr>
            <a:spLocks noGrp="1"/>
          </p:cNvSpPr>
          <p:nvPr>
            <p:ph idx="1"/>
          </p:nvPr>
        </p:nvSpPr>
        <p:spPr/>
        <p:txBody>
          <a:bodyPr>
            <a:normAutofit fontScale="62500" lnSpcReduction="20000"/>
          </a:bodyPr>
          <a:lstStyle/>
          <a:p>
            <a:pPr marL="0" indent="0" algn="just" fontAlgn="base">
              <a:buNone/>
            </a:pPr>
            <a:r>
              <a:rPr lang="vi-VN" dirty="0"/>
              <a:t>Credem că problema provine din posibilele confuzii privind interpretarea  “altruismului” și “egoismului”.</a:t>
            </a:r>
          </a:p>
          <a:p>
            <a:pPr marL="0" indent="0" algn="just" fontAlgn="base">
              <a:buNone/>
            </a:pPr>
            <a:r>
              <a:rPr lang="vi-VN" dirty="0"/>
              <a:t>O primă confuzie provine din confundarea altruismului cu bunătatea, generozitatea și disponibilitatea de a ajuta alți oameni.</a:t>
            </a:r>
          </a:p>
          <a:p>
            <a:pPr marL="0" indent="0" algn="just" fontAlgn="base">
              <a:buNone/>
            </a:pPr>
            <a:r>
              <a:rPr lang="vi-VN" dirty="0"/>
              <a:t>Adevăratul altruism cere mai mult decât bunătate: altruismul cere sacrificiu. În această viziune, milionarul care contribuie cu 50.000 de dolari pentru un fond de burse nu acționează altruist; el realizează un simplu act de caritate.</a:t>
            </a:r>
          </a:p>
          <a:p>
            <a:pPr marL="0" indent="0" algn="just" fontAlgn="base">
              <a:buNone/>
            </a:pPr>
            <a:r>
              <a:rPr lang="vi-VN" dirty="0"/>
              <a:t>În schimb, ar da dovadă de altruism tânărul, cu un loc de muncă temporar, care, renunțând la propria facultate, și-ar depune toți banii economisiți la fondul de burse al unei universități, ajutându-i astfel pe alții să studieze. Câte asemenea cazuri cunoașteți?</a:t>
            </a:r>
          </a:p>
          <a:p>
            <a:pPr marL="0" indent="0" algn="just" fontAlgn="base">
              <a:buNone/>
            </a:pPr>
            <a:r>
              <a:rPr lang="vi-VN" dirty="0"/>
              <a:t>Cea de a doua confuzie este cea dintre egoism și brutalitate. Imaginea comună a egoistului este aceea a persoanei care “calcă peste cadavre” pentru a-și realiza dorințele arbitrare. Suntem obișnuiți să asociem “egoismului” necinstea, furtul, chiar vărsarea de sânge dar, în realitate lucrurile nu stau chiar așa.</a:t>
            </a:r>
          </a:p>
          <a:p>
            <a:endParaRPr lang="en-US" dirty="0"/>
          </a:p>
        </p:txBody>
      </p:sp>
    </p:spTree>
    <p:extLst>
      <p:ext uri="{BB962C8B-B14F-4D97-AF65-F5344CB8AC3E}">
        <p14:creationId xmlns:p14="http://schemas.microsoft.com/office/powerpoint/2010/main" val="352293138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normAutofit fontScale="55000" lnSpcReduction="20000"/>
          </a:bodyPr>
          <a:lstStyle/>
          <a:p>
            <a:pPr marL="0" indent="0" algn="just" fontAlgn="base">
              <a:buNone/>
            </a:pPr>
            <a:r>
              <a:rPr lang="vi-VN" b="1" dirty="0"/>
              <a:t>Etica non-sacrificiului</a:t>
            </a:r>
            <a:endParaRPr lang="vi-VN" dirty="0"/>
          </a:p>
          <a:p>
            <a:pPr marL="0" indent="0" algn="just" fontAlgn="base">
              <a:buNone/>
            </a:pPr>
            <a:r>
              <a:rPr lang="vi-VN" dirty="0"/>
              <a:t>Cele două confuzii deschid calea către o etică a non-sacrificiului.</a:t>
            </a:r>
          </a:p>
          <a:p>
            <a:pPr marL="0" indent="0" algn="just" fontAlgn="base">
              <a:buNone/>
            </a:pPr>
            <a:r>
              <a:rPr lang="en-US" dirty="0"/>
              <a:t>I</a:t>
            </a:r>
            <a:r>
              <a:rPr lang="vi-VN" dirty="0"/>
              <a:t>n cadrul acestei etici, fiecare om își asumă responsabilitatea pentru propria viață și fericire dar permite și celorlalte persoane să facă același lucru.</a:t>
            </a:r>
          </a:p>
          <a:p>
            <a:pPr marL="0" indent="0" algn="just" fontAlgn="base">
              <a:buNone/>
            </a:pPr>
            <a:r>
              <a:rPr lang="vi-VN" dirty="0"/>
              <a:t>Nimeni nu se sacrifică pentru alții și nici alții nu se sacrifică pentru el.</a:t>
            </a:r>
          </a:p>
          <a:p>
            <a:pPr marL="0" indent="0" algn="just" fontAlgn="base">
              <a:buNone/>
            </a:pPr>
            <a:r>
              <a:rPr lang="vi-VN" dirty="0"/>
              <a:t>Verbul cheie, în această abordare, este </a:t>
            </a:r>
            <a:r>
              <a:rPr lang="vi-VN" b="1" dirty="0"/>
              <a:t>a câștiga</a:t>
            </a:r>
            <a:r>
              <a:rPr lang="vi-VN" dirty="0"/>
              <a:t>: fiecare persoană trebuie să-și câștige existența, trebuie să câștige dragostea și respectul colegilor săi, trebuie să câștige stima de sine și fericirea care fac ca viața să merite să fie trăită.</a:t>
            </a:r>
          </a:p>
          <a:p>
            <a:pPr marL="0" indent="0" algn="just" fontAlgn="base">
              <a:buNone/>
            </a:pPr>
            <a:r>
              <a:rPr lang="vi-VN" dirty="0"/>
              <a:t>Această etică a non-sacrificiului, constituie baza morală permanentă pentru individualism, pentru o etică egoistă în cadrul căreia fiecare persoană acționează pentru a-și găsi propria fericire.</a:t>
            </a:r>
          </a:p>
          <a:p>
            <a:pPr marL="0" indent="0" algn="just" fontAlgn="base">
              <a:buNone/>
            </a:pPr>
            <a:r>
              <a:rPr lang="vi-VN" dirty="0"/>
              <a:t>Admirația, prietenia, dragostea, a vrea binele, caritatea, generozitatea sunt valori minunate pe care și o persoană egoistă ar dori să le aibă ca parte a vieții sale.</a:t>
            </a:r>
          </a:p>
          <a:p>
            <a:pPr marL="0" indent="0" algn="just" fontAlgn="base">
              <a:buNone/>
            </a:pPr>
            <a:r>
              <a:rPr lang="vi-VN" dirty="0"/>
              <a:t>Dar, aceste valori nu necesită sacrificiu adevărat și, astfel, nu sunt caracteristice altruismului în sensul profund al cuvântului.</a:t>
            </a:r>
          </a:p>
          <a:p>
            <a:pPr marL="0" indent="0" algn="just" fontAlgn="base">
              <a:buNone/>
            </a:pPr>
            <a:r>
              <a:rPr lang="vi-VN" dirty="0"/>
              <a:t>Chiar și omul cu adevărat egoist respinge cultul capriciului, lipsa de onestitate, furtul și exploatarea pentru că știe că fericirea și stima de sine nu pot fi furate de la alții: acestea se obțin prin muncă grea.</a:t>
            </a:r>
          </a:p>
          <a:p>
            <a:pPr marL="0" indent="0" algn="just" fontAlgn="base">
              <a:buNone/>
            </a:pPr>
            <a:r>
              <a:rPr lang="vi-VN" dirty="0"/>
              <a:t>Se pare că toate aceste considerații fac și mai dificilă separarea altruismului de egoism.</a:t>
            </a:r>
          </a:p>
          <a:p>
            <a:pPr marL="0" indent="0" algn="just" fontAlgn="base">
              <a:buNone/>
            </a:pPr>
            <a:r>
              <a:rPr lang="vi-VN" dirty="0"/>
              <a:t>Există însă forme transparente de deghizare ale egoismului în altruism, care sunt manifestări aproape cotidiene ale comportamentului uman și sunt mult mai ușor explicabile.</a:t>
            </a:r>
          </a:p>
          <a:p>
            <a:pPr marL="0" indent="0">
              <a:buNone/>
            </a:pPr>
            <a:endParaRPr lang="en-US" dirty="0"/>
          </a:p>
        </p:txBody>
      </p:sp>
    </p:spTree>
    <p:extLst>
      <p:ext uri="{BB962C8B-B14F-4D97-AF65-F5344CB8AC3E}">
        <p14:creationId xmlns:p14="http://schemas.microsoft.com/office/powerpoint/2010/main" val="11053918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435280" cy="6009531"/>
          </a:xfrm>
        </p:spPr>
        <p:txBody>
          <a:bodyPr>
            <a:normAutofit fontScale="70000" lnSpcReduction="20000"/>
          </a:bodyPr>
          <a:lstStyle/>
          <a:p>
            <a:pPr marL="0" indent="0" algn="just" fontAlgn="base">
              <a:buNone/>
            </a:pPr>
            <a:r>
              <a:rPr lang="vi-VN" dirty="0"/>
              <a:t>Probabil că majoritatea dintre noi putem găsi în istoricul propriei existențe momente de false manifestări de altruism care, de fapt, ascund alte motivații decât dorința acțiunii dezinteresate în folosul altora.</a:t>
            </a:r>
          </a:p>
          <a:p>
            <a:pPr marL="0" indent="0" algn="just" fontAlgn="base">
              <a:buNone/>
            </a:pPr>
            <a:r>
              <a:rPr lang="vi-VN" dirty="0"/>
              <a:t>– Vă este cunoscută imaginea elevului “matematician al clasei” care își oferă “gratuit” serviciile  de meditator fetelor frumoase?</a:t>
            </a:r>
          </a:p>
          <a:p>
            <a:pPr marL="0" indent="0" algn="just" fontAlgn="base">
              <a:buNone/>
            </a:pPr>
            <a:r>
              <a:rPr lang="vi-VN" dirty="0"/>
              <a:t>– Vă este cunoscută imaginea unor părinți care au făcut donații importante școlilor unde învățau propriile odrasle? Inițial complet “dezinteresate”, donațiile au fost urmate ulterior de pretenții. Chiar în propria noastră experiență am întâlnit părinți care, pe seama donațiilor, ar fi avut  pretenția ca să li se asigure copiilor lor admiterea la liceu. Suntem de părere că dintre mijloacele de finanțare ale învățământului ar trebui excluse donațiile.</a:t>
            </a:r>
          </a:p>
          <a:p>
            <a:pPr marL="0" indent="0" algn="just" fontAlgn="base">
              <a:buNone/>
            </a:pPr>
            <a:r>
              <a:rPr lang="vi-VN" dirty="0"/>
              <a:t>– Vă este cunoscută imaginea unor părinți care se amestecă în viețile copiilor ajunși la maturitate? Nu cumva aceștia exercită presiuni morale asupra copiilor ca să-și asigure propria liniște sufletească?</a:t>
            </a:r>
          </a:p>
          <a:p>
            <a:pPr marL="0" indent="0">
              <a:buNone/>
            </a:pPr>
            <a:endParaRPr lang="en-US" dirty="0"/>
          </a:p>
        </p:txBody>
      </p:sp>
    </p:spTree>
    <p:extLst>
      <p:ext uri="{BB962C8B-B14F-4D97-AF65-F5344CB8AC3E}">
        <p14:creationId xmlns:p14="http://schemas.microsoft.com/office/powerpoint/2010/main" val="391072821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04" y="0"/>
            <a:ext cx="8579296" cy="1156990"/>
          </a:xfrm>
        </p:spPr>
        <p:txBody>
          <a:bodyPr>
            <a:normAutofit/>
          </a:bodyPr>
          <a:lstStyle/>
          <a:p>
            <a:r>
              <a:rPr lang="en-US" sz="2800" b="1" dirty="0" err="1"/>
              <a:t>Posibile</a:t>
            </a:r>
            <a:r>
              <a:rPr lang="en-US" sz="2800" b="1" dirty="0"/>
              <a:t> </a:t>
            </a:r>
            <a:r>
              <a:rPr lang="en-US" sz="2800" b="1" dirty="0" err="1"/>
              <a:t>situații</a:t>
            </a:r>
            <a:r>
              <a:rPr lang="en-US" sz="2800" b="1" dirty="0"/>
              <a:t>/</a:t>
            </a:r>
            <a:r>
              <a:rPr lang="en-US" sz="2800" b="1" dirty="0" err="1"/>
              <a:t>exemple</a:t>
            </a:r>
            <a:r>
              <a:rPr lang="en-US" sz="2800" b="1" dirty="0"/>
              <a:t> de egoism </a:t>
            </a:r>
            <a:r>
              <a:rPr lang="en-US" sz="2800" b="1" dirty="0" err="1"/>
              <a:t>deghizat</a:t>
            </a:r>
            <a:r>
              <a:rPr lang="en-US" sz="2800" b="1" dirty="0"/>
              <a:t> </a:t>
            </a:r>
            <a:r>
              <a:rPr lang="en-US" sz="2800" b="1" dirty="0" err="1"/>
              <a:t>în</a:t>
            </a:r>
            <a:r>
              <a:rPr lang="en-US" sz="2800" b="1" dirty="0"/>
              <a:t> altruism</a:t>
            </a:r>
            <a:endParaRPr lang="en-US" sz="2800" dirty="0"/>
          </a:p>
        </p:txBody>
      </p:sp>
      <p:sp>
        <p:nvSpPr>
          <p:cNvPr id="3" name="Content Placeholder 2"/>
          <p:cNvSpPr>
            <a:spLocks noGrp="1"/>
          </p:cNvSpPr>
          <p:nvPr>
            <p:ph idx="1"/>
          </p:nvPr>
        </p:nvSpPr>
        <p:spPr>
          <a:xfrm>
            <a:off x="323528" y="1052736"/>
            <a:ext cx="8363272" cy="5073427"/>
          </a:xfrm>
        </p:spPr>
        <p:txBody>
          <a:bodyPr>
            <a:normAutofit fontScale="62500" lnSpcReduction="20000"/>
          </a:bodyPr>
          <a:lstStyle/>
          <a:p>
            <a:pPr marL="0" indent="0" algn="just" fontAlgn="base">
              <a:buNone/>
            </a:pPr>
            <a:r>
              <a:rPr lang="vi-VN" b="1" dirty="0"/>
              <a:t>Speranța reciprocității.</a:t>
            </a:r>
            <a:endParaRPr lang="vi-VN" dirty="0"/>
          </a:p>
          <a:p>
            <a:pPr marL="0" indent="0" algn="just" fontAlgn="base">
              <a:buNone/>
            </a:pPr>
            <a:r>
              <a:rPr lang="vi-VN" dirty="0"/>
              <a:t>A da ceva unei persoane sau unei entități fără menționarea explicită a faptului că se va primi ceva în schimb, dar cu speranța de răsplată este un lucru ce se întâmplă frecvent.</a:t>
            </a:r>
          </a:p>
          <a:p>
            <a:pPr marL="0" indent="0" algn="just" fontAlgn="base">
              <a:buNone/>
            </a:pPr>
            <a:r>
              <a:rPr lang="vi-VN" dirty="0"/>
              <a:t>Cel mai bun exemplu îl constituie, așa cum am arătat mai sus, donațiile oferite școlii.</a:t>
            </a:r>
          </a:p>
          <a:p>
            <a:pPr marL="0" indent="0" algn="just" fontAlgn="base">
              <a:buNone/>
            </a:pPr>
            <a:r>
              <a:rPr lang="vi-VN" b="1" dirty="0"/>
              <a:t>Oferta-semnal.</a:t>
            </a:r>
            <a:endParaRPr lang="vi-VN" dirty="0"/>
          </a:p>
          <a:p>
            <a:pPr marL="0" indent="0" algn="just" fontAlgn="base">
              <a:buNone/>
            </a:pPr>
            <a:r>
              <a:rPr lang="vi-VN" dirty="0"/>
              <a:t>Acest gen de manifestări include oferirea de consiliere, ofertă care maschează intenția de a demonstra propria inteligență.</a:t>
            </a:r>
          </a:p>
          <a:p>
            <a:pPr marL="0" indent="0" algn="just" fontAlgn="base">
              <a:buNone/>
            </a:pPr>
            <a:r>
              <a:rPr lang="vi-VN" dirty="0"/>
              <a:t>De ce ne-am petrece ore în șir răspunzând la întrebările altora?</a:t>
            </a:r>
          </a:p>
          <a:p>
            <a:pPr marL="0" indent="0" algn="just" fontAlgn="base">
              <a:buNone/>
            </a:pPr>
            <a:r>
              <a:rPr lang="vi-VN" dirty="0"/>
              <a:t>Suntem convinși că, pentru majoritatea dintre noi, motivația constă în dorința de a ajuta persoanele cu probleme și de a răspândi informații.</a:t>
            </a:r>
          </a:p>
          <a:p>
            <a:pPr marL="0" indent="0" algn="just" fontAlgn="base">
              <a:buNone/>
            </a:pPr>
            <a:r>
              <a:rPr lang="vi-VN" dirty="0"/>
              <a:t>Dar, în același timp, nu putem nega faptul că este vorba și de un mod de a ne semnala expertiza în mod public.</a:t>
            </a:r>
          </a:p>
          <a:p>
            <a:pPr marL="0" indent="0" algn="just" fontAlgn="base">
              <a:buNone/>
            </a:pPr>
            <a:r>
              <a:rPr lang="vi-VN" dirty="0"/>
              <a:t>Abordarea unui noian de probleme juridice pe un blog, de exemplu, nu numai că îi ajută pe alții dar, în primul rând, îl ajută pe bloger să-și  construiască propria prezență on-line, să-și facă cunoscută propria expertiză în domeniu și să atragă clientela.</a:t>
            </a:r>
          </a:p>
          <a:p>
            <a:pPr marL="0" indent="0" algn="just">
              <a:buNone/>
            </a:pPr>
            <a:endParaRPr lang="en-US" dirty="0"/>
          </a:p>
        </p:txBody>
      </p:sp>
    </p:spTree>
    <p:extLst>
      <p:ext uri="{BB962C8B-B14F-4D97-AF65-F5344CB8AC3E}">
        <p14:creationId xmlns:p14="http://schemas.microsoft.com/office/powerpoint/2010/main" val="12047657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77500" lnSpcReduction="20000"/>
          </a:bodyPr>
          <a:lstStyle/>
          <a:p>
            <a:pPr marL="0" indent="0" algn="just" fontAlgn="base">
              <a:buNone/>
            </a:pPr>
            <a:r>
              <a:rPr lang="vi-VN" b="1" dirty="0"/>
              <a:t>Găsirea unor beneficii financiare.</a:t>
            </a:r>
            <a:endParaRPr lang="vi-VN" dirty="0"/>
          </a:p>
          <a:p>
            <a:pPr marL="0" indent="0" algn="just" fontAlgn="base">
              <a:buNone/>
            </a:pPr>
            <a:r>
              <a:rPr lang="vi-VN" dirty="0"/>
              <a:t>– Sistemele non-profit, care sunt scutite de taxe, pot fi o mască perfectă de altruism care acoperă activități ilegale și egoiste. Ne referim aici inclusiv la ONG-urile care colectează bani pentru cauzele copiilor. Oare toți banii colectați îi servesc pe aceștia?</a:t>
            </a:r>
          </a:p>
          <a:p>
            <a:pPr marL="0" indent="0" algn="just" fontAlgn="base">
              <a:buNone/>
            </a:pPr>
            <a:r>
              <a:rPr lang="vi-VN" dirty="0"/>
              <a:t>– Există familii care văd în copii vehicule de salvare economică și din acest motiv fac copii mulți.</a:t>
            </a:r>
          </a:p>
          <a:p>
            <a:pPr marL="0" indent="0" algn="just" fontAlgn="base">
              <a:buNone/>
            </a:pPr>
            <a:r>
              <a:rPr lang="vi-VN" b="1" dirty="0"/>
              <a:t>Căutarea unor beneficii psihologice.</a:t>
            </a:r>
            <a:endParaRPr lang="vi-VN" dirty="0"/>
          </a:p>
          <a:p>
            <a:pPr marL="0" indent="0" algn="just" fontAlgn="base">
              <a:buNone/>
            </a:pPr>
            <a:r>
              <a:rPr lang="vi-VN" dirty="0"/>
              <a:t>– Donațiile pentru cerșetori de multe ori au ca substrat asigurarea propriului confort psihologic pe care îl generează admirația față de propria generozitate.</a:t>
            </a:r>
          </a:p>
          <a:p>
            <a:pPr marL="0" indent="0" algn="just" fontAlgn="base">
              <a:buNone/>
            </a:pPr>
            <a:r>
              <a:rPr lang="vi-VN" dirty="0"/>
              <a:t>– Vă este cunoscută sintagma “Am crescut un copil ca să am la bătrânețe cine să mă îngrijească.”? Ea poartă în substrat încă un tip de egoism: creșterea copiilor pentru ca aceștia să devină o plasă de siguranță pentru bătrânețe.</a:t>
            </a:r>
          </a:p>
          <a:p>
            <a:pPr algn="just"/>
            <a:endParaRPr lang="en-US" dirty="0"/>
          </a:p>
        </p:txBody>
      </p:sp>
    </p:spTree>
    <p:extLst>
      <p:ext uri="{BB962C8B-B14F-4D97-AF65-F5344CB8AC3E}">
        <p14:creationId xmlns:p14="http://schemas.microsoft.com/office/powerpoint/2010/main" val="1934724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66130"/>
          </a:xfrm>
        </p:spPr>
        <p:txBody>
          <a:bodyPr>
            <a:normAutofit fontScale="90000"/>
          </a:bodyPr>
          <a:lstStyle/>
          <a:p>
            <a:r>
              <a:rPr lang="en-US" b="1" dirty="0"/>
              <a:t>5. </a:t>
            </a:r>
            <a:r>
              <a:rPr lang="en-US" b="1" dirty="0" err="1"/>
              <a:t>Teoriile</a:t>
            </a:r>
            <a:r>
              <a:rPr lang="en-US" b="1" dirty="0"/>
              <a:t> </a:t>
            </a:r>
            <a:r>
              <a:rPr lang="en-US" b="1" dirty="0" err="1"/>
              <a:t>etice</a:t>
            </a:r>
            <a:r>
              <a:rPr lang="en-US" b="1" dirty="0"/>
              <a:t>, </a:t>
            </a:r>
            <a:r>
              <a:rPr lang="en-US" b="1" dirty="0" err="1"/>
              <a:t>moralitatea</a:t>
            </a:r>
            <a:r>
              <a:rPr lang="en-US" b="1" dirty="0"/>
              <a:t> </a:t>
            </a:r>
            <a:r>
              <a:rPr lang="en-US" b="1" dirty="0" err="1"/>
              <a:t>comună</a:t>
            </a:r>
            <a:r>
              <a:rPr lang="en-US" b="1" dirty="0"/>
              <a:t> </a:t>
            </a:r>
            <a:r>
              <a:rPr lang="en-US" b="1" dirty="0" err="1"/>
              <a:t>și</a:t>
            </a:r>
            <a:r>
              <a:rPr lang="en-US" b="1" dirty="0"/>
              <a:t> </a:t>
            </a:r>
            <a:r>
              <a:rPr lang="en-US" b="1" dirty="0" err="1"/>
              <a:t>cea</a:t>
            </a:r>
            <a:r>
              <a:rPr lang="en-US" b="1" dirty="0"/>
              <a:t> </a:t>
            </a:r>
            <a:r>
              <a:rPr lang="en-US" b="1" dirty="0" err="1"/>
              <a:t>profesională</a:t>
            </a:r>
            <a:endParaRPr lang="en-US" dirty="0"/>
          </a:p>
        </p:txBody>
      </p:sp>
      <p:sp>
        <p:nvSpPr>
          <p:cNvPr id="3" name="Content Placeholder 2"/>
          <p:cNvSpPr>
            <a:spLocks noGrp="1"/>
          </p:cNvSpPr>
          <p:nvPr>
            <p:ph idx="1"/>
          </p:nvPr>
        </p:nvSpPr>
        <p:spPr>
          <a:xfrm>
            <a:off x="0" y="1484784"/>
            <a:ext cx="9144000" cy="5373216"/>
          </a:xfrm>
        </p:spPr>
        <p:txBody>
          <a:bodyPr>
            <a:normAutofit fontScale="92500" lnSpcReduction="10000"/>
          </a:bodyPr>
          <a:lstStyle/>
          <a:p>
            <a:pPr marL="0" indent="0" algn="just">
              <a:buNone/>
            </a:pPr>
            <a:r>
              <a:rPr lang="en-US" dirty="0" err="1"/>
              <a:t>Moralitatea</a:t>
            </a:r>
            <a:r>
              <a:rPr lang="en-US" dirty="0"/>
              <a:t> </a:t>
            </a:r>
            <a:r>
              <a:rPr lang="en-US" dirty="0" err="1"/>
              <a:t>este</a:t>
            </a:r>
            <a:r>
              <a:rPr lang="en-US" dirty="0"/>
              <a:t> </a:t>
            </a:r>
            <a:r>
              <a:rPr lang="en-US" dirty="0" err="1"/>
              <a:t>atât</a:t>
            </a:r>
            <a:r>
              <a:rPr lang="en-US" dirty="0"/>
              <a:t> de </a:t>
            </a:r>
            <a:r>
              <a:rPr lang="en-US" dirty="0" err="1"/>
              <a:t>prezentă</a:t>
            </a:r>
            <a:r>
              <a:rPr lang="en-US" dirty="0"/>
              <a:t> </a:t>
            </a:r>
            <a:r>
              <a:rPr lang="en-US" dirty="0" err="1"/>
              <a:t>în</a:t>
            </a:r>
            <a:r>
              <a:rPr lang="en-US" dirty="0"/>
              <a:t> </a:t>
            </a:r>
            <a:r>
              <a:rPr lang="en-US" dirty="0" err="1"/>
              <a:t>viețile</a:t>
            </a:r>
            <a:r>
              <a:rPr lang="en-US" dirty="0"/>
              <a:t> </a:t>
            </a:r>
            <a:r>
              <a:rPr lang="en-US" dirty="0" err="1"/>
              <a:t>noastre</a:t>
            </a:r>
            <a:r>
              <a:rPr lang="en-US" dirty="0"/>
              <a:t>, </a:t>
            </a:r>
            <a:r>
              <a:rPr lang="en-US" dirty="0" err="1"/>
              <a:t>încât</a:t>
            </a:r>
            <a:r>
              <a:rPr lang="en-US" dirty="0"/>
              <a:t> </a:t>
            </a:r>
            <a:r>
              <a:rPr lang="en-US" dirty="0" err="1"/>
              <a:t>ajungem</a:t>
            </a:r>
            <a:r>
              <a:rPr lang="en-US" dirty="0"/>
              <a:t> </a:t>
            </a:r>
            <a:r>
              <a:rPr lang="en-US" dirty="0" err="1"/>
              <a:t>adesea</a:t>
            </a:r>
            <a:r>
              <a:rPr lang="en-US" dirty="0"/>
              <a:t> </a:t>
            </a:r>
            <a:r>
              <a:rPr lang="en-US" dirty="0" err="1"/>
              <a:t>să</a:t>
            </a:r>
            <a:r>
              <a:rPr lang="en-US" dirty="0"/>
              <a:t> nu o </a:t>
            </a:r>
            <a:r>
              <a:rPr lang="en-US" dirty="0" err="1"/>
              <a:t>mai</a:t>
            </a:r>
            <a:r>
              <a:rPr lang="en-US" dirty="0"/>
              <a:t> </a:t>
            </a:r>
            <a:r>
              <a:rPr lang="en-US" dirty="0" err="1"/>
              <a:t>observăm</a:t>
            </a:r>
            <a:r>
              <a:rPr lang="en-US" dirty="0"/>
              <a:t>. </a:t>
            </a:r>
            <a:r>
              <a:rPr lang="en-US" dirty="0" err="1"/>
              <a:t>Procesul</a:t>
            </a:r>
            <a:r>
              <a:rPr lang="en-US" dirty="0"/>
              <a:t> de </a:t>
            </a:r>
            <a:r>
              <a:rPr lang="en-US" dirty="0" err="1"/>
              <a:t>aculturație</a:t>
            </a:r>
            <a:r>
              <a:rPr lang="en-US" dirty="0"/>
              <a:t> </a:t>
            </a:r>
            <a:r>
              <a:rPr lang="en-US" dirty="0" err="1"/>
              <a:t>prin</a:t>
            </a:r>
            <a:r>
              <a:rPr lang="en-US" dirty="0"/>
              <a:t> care </a:t>
            </a:r>
            <a:r>
              <a:rPr lang="en-US" dirty="0" err="1"/>
              <a:t>trecem</a:t>
            </a:r>
            <a:r>
              <a:rPr lang="en-US" dirty="0"/>
              <a:t> </a:t>
            </a:r>
            <a:r>
              <a:rPr lang="en-US" dirty="0" err="1"/>
              <a:t>presupune</a:t>
            </a:r>
            <a:r>
              <a:rPr lang="en-US" dirty="0"/>
              <a:t> (</a:t>
            </a:r>
            <a:r>
              <a:rPr lang="en-US" dirty="0" err="1"/>
              <a:t>și</a:t>
            </a:r>
            <a:r>
              <a:rPr lang="en-US" dirty="0"/>
              <a:t>) </a:t>
            </a:r>
            <a:r>
              <a:rPr lang="en-US" dirty="0" err="1"/>
              <a:t>sporirea</a:t>
            </a:r>
            <a:r>
              <a:rPr lang="en-US" dirty="0"/>
              <a:t> </a:t>
            </a:r>
            <a:r>
              <a:rPr lang="en-US" dirty="0" err="1"/>
              <a:t>capacității</a:t>
            </a:r>
            <a:r>
              <a:rPr lang="en-US" dirty="0"/>
              <a:t> de a opera cu </a:t>
            </a:r>
            <a:r>
              <a:rPr lang="en-US" dirty="0" err="1"/>
              <a:t>norme</a:t>
            </a:r>
            <a:r>
              <a:rPr lang="en-US" dirty="0"/>
              <a:t> </a:t>
            </a:r>
            <a:r>
              <a:rPr lang="en-US" dirty="0" err="1"/>
              <a:t>și</a:t>
            </a:r>
            <a:r>
              <a:rPr lang="en-US" dirty="0"/>
              <a:t> </a:t>
            </a:r>
            <a:r>
              <a:rPr lang="en-US" dirty="0" err="1"/>
              <a:t>concepte</a:t>
            </a:r>
            <a:r>
              <a:rPr lang="en-US" dirty="0"/>
              <a:t> morale. </a:t>
            </a:r>
            <a:r>
              <a:rPr lang="en-US" dirty="0" err="1"/>
              <a:t>Recursul</a:t>
            </a:r>
            <a:r>
              <a:rPr lang="en-US" dirty="0"/>
              <a:t> la </a:t>
            </a:r>
            <a:r>
              <a:rPr lang="en-US" dirty="0" err="1"/>
              <a:t>acestea</a:t>
            </a:r>
            <a:r>
              <a:rPr lang="en-US" dirty="0"/>
              <a:t> </a:t>
            </a:r>
            <a:r>
              <a:rPr lang="en-US" dirty="0" err="1"/>
              <a:t>este</a:t>
            </a:r>
            <a:r>
              <a:rPr lang="en-US" dirty="0"/>
              <a:t> </a:t>
            </a:r>
            <a:r>
              <a:rPr lang="en-US" dirty="0" err="1"/>
              <a:t>inevitabil</a:t>
            </a:r>
            <a:r>
              <a:rPr lang="en-US" dirty="0"/>
              <a:t> </a:t>
            </a:r>
            <a:r>
              <a:rPr lang="en-US" dirty="0" err="1"/>
              <a:t>atâta</a:t>
            </a:r>
            <a:r>
              <a:rPr lang="en-US" dirty="0"/>
              <a:t> </a:t>
            </a:r>
            <a:r>
              <a:rPr lang="en-US" dirty="0" err="1"/>
              <a:t>vreme</a:t>
            </a:r>
            <a:r>
              <a:rPr lang="en-US" dirty="0"/>
              <a:t> </a:t>
            </a:r>
            <a:r>
              <a:rPr lang="en-US" dirty="0" err="1"/>
              <a:t>cât</a:t>
            </a:r>
            <a:r>
              <a:rPr lang="en-US" dirty="0"/>
              <a:t> </a:t>
            </a:r>
            <a:r>
              <a:rPr lang="en-US" dirty="0" err="1"/>
              <a:t>interacțiunile</a:t>
            </a:r>
            <a:r>
              <a:rPr lang="en-US" dirty="0"/>
              <a:t> cu </a:t>
            </a:r>
            <a:r>
              <a:rPr lang="en-US" dirty="0" err="1"/>
              <a:t>alți</a:t>
            </a:r>
            <a:r>
              <a:rPr lang="en-US" dirty="0"/>
              <a:t> </a:t>
            </a:r>
            <a:r>
              <a:rPr lang="en-US" dirty="0" err="1"/>
              <a:t>oameni</a:t>
            </a:r>
            <a:r>
              <a:rPr lang="en-US" dirty="0"/>
              <a:t> </a:t>
            </a:r>
            <a:r>
              <a:rPr lang="en-US" dirty="0" err="1"/>
              <a:t>sunt</a:t>
            </a:r>
            <a:r>
              <a:rPr lang="en-US" dirty="0"/>
              <a:t> </a:t>
            </a:r>
            <a:r>
              <a:rPr lang="en-US" dirty="0" err="1"/>
              <a:t>inevitabile</a:t>
            </a:r>
            <a:r>
              <a:rPr lang="en-US" dirty="0"/>
              <a:t> (</a:t>
            </a:r>
            <a:r>
              <a:rPr lang="en-US" dirty="0" err="1"/>
              <a:t>sau</a:t>
            </a:r>
            <a:r>
              <a:rPr lang="en-US" dirty="0"/>
              <a:t>, </a:t>
            </a:r>
            <a:r>
              <a:rPr lang="en-US" dirty="0" err="1"/>
              <a:t>dacă</a:t>
            </a:r>
            <a:r>
              <a:rPr lang="en-US" dirty="0"/>
              <a:t> </a:t>
            </a:r>
            <a:r>
              <a:rPr lang="en-US" dirty="0" err="1"/>
              <a:t>acceptăm</a:t>
            </a:r>
            <a:r>
              <a:rPr lang="en-US" dirty="0"/>
              <a:t> </a:t>
            </a:r>
            <a:r>
              <a:rPr lang="en-US" dirty="0" err="1"/>
              <a:t>existența</a:t>
            </a:r>
            <a:r>
              <a:rPr lang="en-US" dirty="0"/>
              <a:t> </a:t>
            </a:r>
            <a:r>
              <a:rPr lang="en-US" dirty="0" err="1"/>
              <a:t>unor</a:t>
            </a:r>
            <a:r>
              <a:rPr lang="en-US" dirty="0"/>
              <a:t> </a:t>
            </a:r>
            <a:r>
              <a:rPr lang="en-US" dirty="0" err="1"/>
              <a:t>datorii</a:t>
            </a:r>
            <a:r>
              <a:rPr lang="en-US" dirty="0"/>
              <a:t> </a:t>
            </a:r>
            <a:r>
              <a:rPr lang="en-US" dirty="0" err="1"/>
              <a:t>etice</a:t>
            </a:r>
            <a:r>
              <a:rPr lang="en-US" dirty="0"/>
              <a:t> </a:t>
            </a:r>
            <a:r>
              <a:rPr lang="en-US" dirty="0" err="1"/>
              <a:t>față</a:t>
            </a:r>
            <a:r>
              <a:rPr lang="en-US" dirty="0"/>
              <a:t> de </a:t>
            </a:r>
            <a:r>
              <a:rPr lang="en-US" dirty="0" err="1"/>
              <a:t>noi</a:t>
            </a:r>
            <a:r>
              <a:rPr lang="en-US" dirty="0"/>
              <a:t> </a:t>
            </a:r>
            <a:r>
              <a:rPr lang="en-US" dirty="0" err="1"/>
              <a:t>înșine</a:t>
            </a:r>
            <a:r>
              <a:rPr lang="en-US" dirty="0"/>
              <a:t>, </a:t>
            </a:r>
            <a:r>
              <a:rPr lang="en-US" dirty="0" err="1"/>
              <a:t>precum</a:t>
            </a:r>
            <a:r>
              <a:rPr lang="en-US" dirty="0"/>
              <a:t> Immanuel Kant </a:t>
            </a:r>
            <a:r>
              <a:rPr lang="en-US" dirty="0" err="1"/>
              <a:t>și</a:t>
            </a:r>
            <a:r>
              <a:rPr lang="en-US" dirty="0"/>
              <a:t> </a:t>
            </a:r>
            <a:r>
              <a:rPr lang="en-US" dirty="0" err="1"/>
              <a:t>alți</a:t>
            </a:r>
            <a:r>
              <a:rPr lang="en-US" dirty="0"/>
              <a:t> </a:t>
            </a:r>
            <a:r>
              <a:rPr lang="en-US" dirty="0" err="1"/>
              <a:t>filosofi</a:t>
            </a:r>
            <a:r>
              <a:rPr lang="en-US" dirty="0"/>
              <a:t> </a:t>
            </a:r>
            <a:r>
              <a:rPr lang="en-US" dirty="0" err="1"/>
              <a:t>ai</a:t>
            </a:r>
            <a:r>
              <a:rPr lang="en-US" dirty="0"/>
              <a:t> </a:t>
            </a:r>
            <a:r>
              <a:rPr lang="en-US" dirty="0" err="1"/>
              <a:t>moralei</a:t>
            </a:r>
            <a:r>
              <a:rPr lang="en-US" dirty="0"/>
              <a:t>, </a:t>
            </a:r>
            <a:r>
              <a:rPr lang="en-US" dirty="0" err="1"/>
              <a:t>chiar</a:t>
            </a:r>
            <a:r>
              <a:rPr lang="en-US" dirty="0"/>
              <a:t> </a:t>
            </a:r>
            <a:r>
              <a:rPr lang="en-US" dirty="0" err="1"/>
              <a:t>și</a:t>
            </a:r>
            <a:r>
              <a:rPr lang="en-US" dirty="0"/>
              <a:t> </a:t>
            </a:r>
            <a:r>
              <a:rPr lang="en-US" dirty="0" err="1"/>
              <a:t>în</a:t>
            </a:r>
            <a:r>
              <a:rPr lang="en-US" dirty="0"/>
              <a:t> </a:t>
            </a:r>
            <a:r>
              <a:rPr lang="en-US" dirty="0" err="1"/>
              <a:t>lipsa</a:t>
            </a:r>
            <a:r>
              <a:rPr lang="en-US" dirty="0"/>
              <a:t> </a:t>
            </a:r>
            <a:r>
              <a:rPr lang="en-US" dirty="0" err="1"/>
              <a:t>interacțiunilor</a:t>
            </a:r>
            <a:r>
              <a:rPr lang="en-US" dirty="0"/>
              <a:t>). </a:t>
            </a:r>
            <a:r>
              <a:rPr lang="en-US" dirty="0" err="1"/>
              <a:t>Luăm</a:t>
            </a:r>
            <a:r>
              <a:rPr lang="en-US" dirty="0"/>
              <a:t> </a:t>
            </a:r>
            <a:r>
              <a:rPr lang="en-US" dirty="0" err="1"/>
              <a:t>zilnic</a:t>
            </a:r>
            <a:r>
              <a:rPr lang="en-US" dirty="0"/>
              <a:t> </a:t>
            </a:r>
            <a:r>
              <a:rPr lang="en-US" dirty="0" err="1"/>
              <a:t>zeci</a:t>
            </a:r>
            <a:r>
              <a:rPr lang="en-US" dirty="0"/>
              <a:t> </a:t>
            </a:r>
            <a:r>
              <a:rPr lang="en-US" dirty="0" err="1"/>
              <a:t>sau</a:t>
            </a:r>
            <a:r>
              <a:rPr lang="en-US" dirty="0"/>
              <a:t> </a:t>
            </a:r>
            <a:r>
              <a:rPr lang="en-US" dirty="0" err="1"/>
              <a:t>sute</a:t>
            </a:r>
            <a:r>
              <a:rPr lang="en-US" dirty="0"/>
              <a:t> de </a:t>
            </a:r>
            <a:r>
              <a:rPr lang="en-US" dirty="0" err="1"/>
              <a:t>decizii</a:t>
            </a:r>
            <a:r>
              <a:rPr lang="en-US" dirty="0"/>
              <a:t> cu </a:t>
            </a:r>
            <a:r>
              <a:rPr lang="en-US" dirty="0" err="1"/>
              <a:t>încărcătură</a:t>
            </a:r>
            <a:r>
              <a:rPr lang="en-US" dirty="0"/>
              <a:t> </a:t>
            </a:r>
            <a:r>
              <a:rPr lang="en-US" dirty="0" err="1"/>
              <a:t>morală</a:t>
            </a:r>
            <a:r>
              <a:rPr lang="en-US" dirty="0"/>
              <a:t>, </a:t>
            </a:r>
            <a:r>
              <a:rPr lang="en-US" dirty="0" err="1"/>
              <a:t>uneori</a:t>
            </a:r>
            <a:r>
              <a:rPr lang="en-US" dirty="0"/>
              <a:t> </a:t>
            </a:r>
            <a:r>
              <a:rPr lang="en-US" dirty="0" err="1"/>
              <a:t>aproape</a:t>
            </a:r>
            <a:r>
              <a:rPr lang="en-US" dirty="0"/>
              <a:t> automat, </a:t>
            </a:r>
            <a:r>
              <a:rPr lang="en-US" dirty="0" err="1"/>
              <a:t>fără</a:t>
            </a:r>
            <a:r>
              <a:rPr lang="en-US" dirty="0"/>
              <a:t> </a:t>
            </a:r>
            <a:r>
              <a:rPr lang="en-US" dirty="0" err="1"/>
              <a:t>să</a:t>
            </a:r>
            <a:r>
              <a:rPr lang="en-US" dirty="0"/>
              <a:t> le </a:t>
            </a:r>
            <a:r>
              <a:rPr lang="en-US" dirty="0" err="1"/>
              <a:t>resimțim</a:t>
            </a:r>
            <a:r>
              <a:rPr lang="en-US" dirty="0"/>
              <a:t> </a:t>
            </a:r>
            <a:r>
              <a:rPr lang="en-US" dirty="0" err="1"/>
              <a:t>ca</a:t>
            </a:r>
            <a:r>
              <a:rPr lang="en-US" dirty="0"/>
              <a:t> </a:t>
            </a:r>
            <a:r>
              <a:rPr lang="en-US" dirty="0" err="1"/>
              <a:t>atare</a:t>
            </a:r>
            <a:r>
              <a:rPr lang="en-US" dirty="0"/>
              <a:t>. </a:t>
            </a:r>
            <a:r>
              <a:rPr lang="en-US" dirty="0" err="1"/>
              <a:t>Doar</a:t>
            </a:r>
            <a:r>
              <a:rPr lang="en-US" dirty="0"/>
              <a:t> </a:t>
            </a:r>
            <a:r>
              <a:rPr lang="en-US" dirty="0" err="1"/>
              <a:t>în</a:t>
            </a:r>
            <a:r>
              <a:rPr lang="en-US" dirty="0"/>
              <a:t> </a:t>
            </a:r>
            <a:r>
              <a:rPr lang="en-US" dirty="0" err="1"/>
              <a:t>cazurile</a:t>
            </a:r>
            <a:r>
              <a:rPr lang="en-US" dirty="0"/>
              <a:t> </a:t>
            </a:r>
            <a:r>
              <a:rPr lang="en-US" dirty="0" err="1"/>
              <a:t>dificile</a:t>
            </a:r>
            <a:r>
              <a:rPr lang="en-US" dirty="0"/>
              <a:t> </a:t>
            </a:r>
            <a:r>
              <a:rPr lang="en-US" dirty="0" err="1"/>
              <a:t>sau</a:t>
            </a:r>
            <a:r>
              <a:rPr lang="en-US" dirty="0"/>
              <a:t> </a:t>
            </a:r>
            <a:r>
              <a:rPr lang="en-US" dirty="0" err="1"/>
              <a:t>dilematice</a:t>
            </a:r>
            <a:r>
              <a:rPr lang="en-US" dirty="0"/>
              <a:t> </a:t>
            </a:r>
            <a:r>
              <a:rPr lang="en-US" dirty="0" err="1"/>
              <a:t>devenim</a:t>
            </a:r>
            <a:r>
              <a:rPr lang="en-US" dirty="0"/>
              <a:t> </a:t>
            </a:r>
            <a:r>
              <a:rPr lang="en-US" dirty="0" err="1"/>
              <a:t>conștienți</a:t>
            </a:r>
            <a:r>
              <a:rPr lang="en-US" dirty="0"/>
              <a:t> de </a:t>
            </a:r>
            <a:r>
              <a:rPr lang="en-US" dirty="0" err="1"/>
              <a:t>miza</a:t>
            </a:r>
            <a:r>
              <a:rPr lang="en-US" dirty="0"/>
              <a:t> </a:t>
            </a:r>
            <a:r>
              <a:rPr lang="en-US" dirty="0" err="1"/>
              <a:t>etică</a:t>
            </a:r>
            <a:r>
              <a:rPr lang="en-US" dirty="0"/>
              <a:t> a </a:t>
            </a:r>
            <a:r>
              <a:rPr lang="en-US" dirty="0" err="1"/>
              <a:t>deciziilor</a:t>
            </a:r>
            <a:r>
              <a:rPr lang="en-US" dirty="0"/>
              <a:t>.</a:t>
            </a:r>
          </a:p>
        </p:txBody>
      </p:sp>
    </p:spTree>
    <p:extLst>
      <p:ext uri="{BB962C8B-B14F-4D97-AF65-F5344CB8AC3E}">
        <p14:creationId xmlns:p14="http://schemas.microsoft.com/office/powerpoint/2010/main" val="354621066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 10, 11</a:t>
            </a:r>
          </a:p>
        </p:txBody>
      </p:sp>
      <p:sp>
        <p:nvSpPr>
          <p:cNvPr id="3" name="Content Placeholder 2"/>
          <p:cNvSpPr>
            <a:spLocks noGrp="1"/>
          </p:cNvSpPr>
          <p:nvPr>
            <p:ph idx="1"/>
          </p:nvPr>
        </p:nvSpPr>
        <p:spPr/>
        <p:txBody>
          <a:bodyPr/>
          <a:lstStyle/>
          <a:p>
            <a:pPr marL="0" indent="0" algn="ctr">
              <a:buNone/>
            </a:pPr>
            <a:r>
              <a:rPr lang="ro-RO" sz="4000" b="1" dirty="0"/>
              <a:t>Plagiatul </a:t>
            </a:r>
            <a:endParaRPr lang="en-US" sz="4000" b="1" dirty="0"/>
          </a:p>
          <a:p>
            <a:pPr marL="0" indent="0" algn="ctr">
              <a:buNone/>
            </a:pPr>
            <a:r>
              <a:rPr lang="ro-RO" sz="4000" b="1" dirty="0"/>
              <a:t>Probleme etice ale cercetării şi publicării </a:t>
            </a:r>
            <a:endParaRPr lang="en-US" sz="4000" b="1" dirty="0"/>
          </a:p>
          <a:p>
            <a:endParaRPr lang="en-US" dirty="0"/>
          </a:p>
        </p:txBody>
      </p:sp>
    </p:spTree>
    <p:extLst>
      <p:ext uri="{BB962C8B-B14F-4D97-AF65-F5344CB8AC3E}">
        <p14:creationId xmlns:p14="http://schemas.microsoft.com/office/powerpoint/2010/main" val="28924996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b="1" dirty="0"/>
              <a:t>Plagiatul </a:t>
            </a:r>
            <a:br>
              <a:rPr lang="en-US" b="1" dirty="0"/>
            </a:br>
            <a:endParaRPr lang="en-US" dirty="0"/>
          </a:p>
        </p:txBody>
      </p:sp>
      <p:sp>
        <p:nvSpPr>
          <p:cNvPr id="3" name="Content Placeholder 2"/>
          <p:cNvSpPr>
            <a:spLocks noGrp="1"/>
          </p:cNvSpPr>
          <p:nvPr>
            <p:ph idx="1"/>
          </p:nvPr>
        </p:nvSpPr>
        <p:spPr>
          <a:xfrm>
            <a:off x="539552" y="836712"/>
            <a:ext cx="8208912" cy="6021288"/>
          </a:xfrm>
        </p:spPr>
        <p:txBody>
          <a:bodyPr>
            <a:noAutofit/>
          </a:bodyPr>
          <a:lstStyle/>
          <a:p>
            <a:pPr algn="just" fontAlgn="base"/>
            <a:r>
              <a:rPr lang="en-US" sz="2400" dirty="0"/>
              <a:t>„</a:t>
            </a:r>
            <a:r>
              <a:rPr lang="en-US" sz="2400" dirty="0" err="1"/>
              <a:t>Problematica</a:t>
            </a:r>
            <a:r>
              <a:rPr lang="en-US" sz="2400" dirty="0"/>
              <a:t> </a:t>
            </a:r>
            <a:r>
              <a:rPr lang="en-US" sz="2400" dirty="0" err="1"/>
              <a:t>publicării</a:t>
            </a:r>
            <a:r>
              <a:rPr lang="en-US" sz="2400" dirty="0"/>
              <a:t> </a:t>
            </a:r>
            <a:r>
              <a:rPr lang="en-US" sz="2400" dirty="0" err="1"/>
              <a:t>ştiinţifice</a:t>
            </a:r>
            <a:r>
              <a:rPr lang="en-US" sz="2400" dirty="0"/>
              <a:t> </a:t>
            </a:r>
            <a:r>
              <a:rPr lang="en-US" sz="2400" dirty="0" err="1"/>
              <a:t>este</a:t>
            </a:r>
            <a:r>
              <a:rPr lang="en-US" sz="2400" dirty="0"/>
              <a:t> nu </a:t>
            </a:r>
            <a:r>
              <a:rPr lang="en-US" sz="2400" dirty="0" err="1"/>
              <a:t>numai</a:t>
            </a:r>
            <a:r>
              <a:rPr lang="en-US" sz="2400" dirty="0"/>
              <a:t> </a:t>
            </a:r>
            <a:r>
              <a:rPr lang="en-US" sz="2400" dirty="0" err="1"/>
              <a:t>în</a:t>
            </a:r>
            <a:r>
              <a:rPr lang="en-US" sz="2400" dirty="0"/>
              <a:t> </a:t>
            </a:r>
            <a:r>
              <a:rPr lang="en-US" sz="2400" dirty="0" err="1"/>
              <a:t>actualitate</a:t>
            </a:r>
            <a:r>
              <a:rPr lang="en-US" sz="2400" dirty="0"/>
              <a:t> </a:t>
            </a:r>
            <a:r>
              <a:rPr lang="en-US" sz="2400" dirty="0" err="1"/>
              <a:t>oriunde</a:t>
            </a:r>
            <a:r>
              <a:rPr lang="en-US" sz="2400" dirty="0"/>
              <a:t> </a:t>
            </a:r>
            <a:r>
              <a:rPr lang="en-US" sz="2400" dirty="0" err="1"/>
              <a:t>în</a:t>
            </a:r>
            <a:r>
              <a:rPr lang="en-US" sz="2400" dirty="0"/>
              <a:t> </a:t>
            </a:r>
            <a:r>
              <a:rPr lang="en-US" sz="2400" dirty="0" err="1"/>
              <a:t>lume</a:t>
            </a:r>
            <a:r>
              <a:rPr lang="en-US" sz="2400" dirty="0"/>
              <a:t>, </a:t>
            </a:r>
            <a:r>
              <a:rPr lang="en-US" sz="2400" dirty="0" err="1"/>
              <a:t>dar</a:t>
            </a:r>
            <a:r>
              <a:rPr lang="en-US" sz="2400" dirty="0"/>
              <a:t> </a:t>
            </a:r>
            <a:r>
              <a:rPr lang="en-US" sz="2400" dirty="0" err="1"/>
              <a:t>constituie</a:t>
            </a:r>
            <a:r>
              <a:rPr lang="en-US" sz="2400" dirty="0"/>
              <a:t> un </a:t>
            </a:r>
            <a:r>
              <a:rPr lang="en-US" sz="2400" dirty="0" err="1"/>
              <a:t>generos</a:t>
            </a:r>
            <a:r>
              <a:rPr lang="en-US" sz="2400" dirty="0"/>
              <a:t> </a:t>
            </a:r>
            <a:r>
              <a:rPr lang="en-US" sz="2400" dirty="0" err="1"/>
              <a:t>subiect</a:t>
            </a:r>
            <a:r>
              <a:rPr lang="en-US" sz="2400" dirty="0"/>
              <a:t> de </a:t>
            </a:r>
            <a:r>
              <a:rPr lang="en-US" sz="2400" dirty="0" err="1"/>
              <a:t>dezbatere</a:t>
            </a:r>
            <a:r>
              <a:rPr lang="en-US" sz="2400" dirty="0"/>
              <a:t> </a:t>
            </a:r>
            <a:r>
              <a:rPr lang="en-US" sz="2400" dirty="0" err="1"/>
              <a:t>pe</a:t>
            </a:r>
            <a:r>
              <a:rPr lang="en-US" sz="2400" dirty="0"/>
              <a:t> </a:t>
            </a:r>
            <a:r>
              <a:rPr lang="en-US" sz="2400" dirty="0" err="1"/>
              <a:t>cît</a:t>
            </a:r>
            <a:r>
              <a:rPr lang="en-US" sz="2400" dirty="0"/>
              <a:t> de </a:t>
            </a:r>
            <a:r>
              <a:rPr lang="en-US" sz="2400" dirty="0" err="1"/>
              <a:t>viu</a:t>
            </a:r>
            <a:r>
              <a:rPr lang="en-US" sz="2400" dirty="0"/>
              <a:t> </a:t>
            </a:r>
            <a:r>
              <a:rPr lang="en-US" sz="2400" dirty="0" err="1"/>
              <a:t>prin</a:t>
            </a:r>
            <a:r>
              <a:rPr lang="en-US" sz="2400" dirty="0"/>
              <a:t> </a:t>
            </a:r>
            <a:r>
              <a:rPr lang="en-US" sz="2400" dirty="0" err="1"/>
              <a:t>temele</a:t>
            </a:r>
            <a:r>
              <a:rPr lang="en-US" sz="2400" dirty="0"/>
              <a:t> </a:t>
            </a:r>
            <a:r>
              <a:rPr lang="en-US" sz="2400" dirty="0" err="1"/>
              <a:t>variate</a:t>
            </a:r>
            <a:r>
              <a:rPr lang="en-US" sz="2400" dirty="0"/>
              <a:t>, </a:t>
            </a:r>
            <a:r>
              <a:rPr lang="en-US" sz="2400" dirty="0" err="1"/>
              <a:t>pe</a:t>
            </a:r>
            <a:r>
              <a:rPr lang="en-US" sz="2400" dirty="0"/>
              <a:t> </a:t>
            </a:r>
            <a:r>
              <a:rPr lang="en-US" sz="2400" dirty="0" err="1"/>
              <a:t>atît</a:t>
            </a:r>
            <a:r>
              <a:rPr lang="en-US" sz="2400" dirty="0"/>
              <a:t> de </a:t>
            </a:r>
            <a:r>
              <a:rPr lang="en-US" sz="2400" dirty="0" err="1"/>
              <a:t>necesar</a:t>
            </a:r>
            <a:r>
              <a:rPr lang="en-US" sz="2400" dirty="0"/>
              <a:t>. </a:t>
            </a:r>
            <a:r>
              <a:rPr lang="en-US" sz="2400" dirty="0" err="1"/>
              <a:t>După</a:t>
            </a:r>
            <a:r>
              <a:rPr lang="en-US" sz="2400" dirty="0"/>
              <a:t> cum </a:t>
            </a:r>
            <a:r>
              <a:rPr lang="en-US" sz="2400" b="1" dirty="0" err="1"/>
              <a:t>cercetarea</a:t>
            </a:r>
            <a:r>
              <a:rPr lang="en-US" sz="2400" b="1" dirty="0"/>
              <a:t> </a:t>
            </a:r>
            <a:r>
              <a:rPr lang="en-US" sz="2400" dirty="0" err="1"/>
              <a:t>însăşi</a:t>
            </a:r>
            <a:r>
              <a:rPr lang="en-US" sz="2400" dirty="0"/>
              <a:t> </a:t>
            </a:r>
            <a:r>
              <a:rPr lang="en-US" sz="2400" dirty="0" err="1"/>
              <a:t>trebuie</a:t>
            </a:r>
            <a:r>
              <a:rPr lang="en-US" sz="2400" dirty="0"/>
              <a:t> </a:t>
            </a:r>
            <a:r>
              <a:rPr lang="en-US" sz="2400" dirty="0" err="1"/>
              <a:t>să</a:t>
            </a:r>
            <a:r>
              <a:rPr lang="en-US" sz="2400" dirty="0"/>
              <a:t> se </a:t>
            </a:r>
            <a:r>
              <a:rPr lang="en-US" sz="2400" dirty="0" err="1"/>
              <a:t>desfăşoare</a:t>
            </a:r>
            <a:r>
              <a:rPr lang="en-US" sz="2400" dirty="0"/>
              <a:t> cu </a:t>
            </a:r>
            <a:r>
              <a:rPr lang="en-US" sz="2400" dirty="0" err="1"/>
              <a:t>respectarea</a:t>
            </a:r>
            <a:r>
              <a:rPr lang="en-US" sz="2400" dirty="0"/>
              <a:t> </a:t>
            </a:r>
            <a:r>
              <a:rPr lang="en-US" sz="2400" b="1" dirty="0" err="1"/>
              <a:t>normelor</a:t>
            </a:r>
            <a:r>
              <a:rPr lang="en-US" sz="2400" b="1" dirty="0"/>
              <a:t> de </a:t>
            </a:r>
            <a:r>
              <a:rPr lang="en-US" sz="2400" b="1" dirty="0" err="1"/>
              <a:t>bună</a:t>
            </a:r>
            <a:r>
              <a:rPr lang="en-US" sz="2400" b="1" dirty="0"/>
              <a:t> </a:t>
            </a:r>
            <a:r>
              <a:rPr lang="en-US" sz="2400" b="1" dirty="0" err="1"/>
              <a:t>conduită</a:t>
            </a:r>
            <a:r>
              <a:rPr lang="en-US" sz="2400" b="1" dirty="0"/>
              <a:t>, </a:t>
            </a:r>
            <a:r>
              <a:rPr lang="en-US" sz="2400" dirty="0"/>
              <a:t>tot </a:t>
            </a:r>
            <a:r>
              <a:rPr lang="en-US" sz="2400" dirty="0" err="1"/>
              <a:t>astfel</a:t>
            </a:r>
            <a:r>
              <a:rPr lang="en-US" sz="2400" dirty="0"/>
              <a:t> </a:t>
            </a:r>
            <a:r>
              <a:rPr lang="en-US" sz="2400" dirty="0" err="1"/>
              <a:t>şi</a:t>
            </a:r>
            <a:r>
              <a:rPr lang="en-US" sz="2400" dirty="0"/>
              <a:t> </a:t>
            </a:r>
            <a:r>
              <a:rPr lang="en-US" sz="2400" b="1" dirty="0" err="1"/>
              <a:t>publicarea</a:t>
            </a:r>
            <a:r>
              <a:rPr lang="en-US" sz="2400" b="1" dirty="0"/>
              <a:t> </a:t>
            </a:r>
            <a:r>
              <a:rPr lang="en-US" sz="2400" b="1" dirty="0" err="1"/>
              <a:t>rezultatelor</a:t>
            </a:r>
            <a:r>
              <a:rPr lang="en-US" sz="2400" b="1" dirty="0"/>
              <a:t> </a:t>
            </a:r>
            <a:r>
              <a:rPr lang="en-US" sz="2400" dirty="0" err="1"/>
              <a:t>trebuie</a:t>
            </a:r>
            <a:r>
              <a:rPr lang="en-US" sz="2400" dirty="0"/>
              <a:t> </a:t>
            </a:r>
            <a:r>
              <a:rPr lang="en-US" sz="2400" dirty="0" err="1"/>
              <a:t>să</a:t>
            </a:r>
            <a:r>
              <a:rPr lang="en-US" sz="2400" dirty="0"/>
              <a:t> </a:t>
            </a:r>
            <a:r>
              <a:rPr lang="en-US" sz="2400" b="1" dirty="0" err="1"/>
              <a:t>respecte</a:t>
            </a:r>
            <a:r>
              <a:rPr lang="en-US" sz="2400" b="1" dirty="0"/>
              <a:t> </a:t>
            </a:r>
            <a:r>
              <a:rPr lang="en-US" sz="2400" b="1" dirty="0" err="1"/>
              <a:t>norme</a:t>
            </a:r>
            <a:r>
              <a:rPr lang="en-US" sz="2400" b="1" dirty="0"/>
              <a:t> </a:t>
            </a:r>
            <a:r>
              <a:rPr lang="en-US" sz="2400" b="1" dirty="0" err="1"/>
              <a:t>şi</a:t>
            </a:r>
            <a:r>
              <a:rPr lang="en-US" sz="2400" b="1" dirty="0"/>
              <a:t> </a:t>
            </a:r>
            <a:r>
              <a:rPr lang="en-US" sz="2400" b="1" dirty="0" err="1"/>
              <a:t>principii</a:t>
            </a:r>
            <a:r>
              <a:rPr lang="en-US" sz="2400" b="1" dirty="0"/>
              <a:t> </a:t>
            </a:r>
            <a:r>
              <a:rPr lang="en-US" sz="2400" dirty="0"/>
              <a:t>care se </a:t>
            </a:r>
            <a:r>
              <a:rPr lang="en-US" sz="2400" dirty="0" err="1"/>
              <a:t>reunesc</a:t>
            </a:r>
            <a:r>
              <a:rPr lang="en-US" sz="2400" dirty="0"/>
              <a:t> </a:t>
            </a:r>
            <a:r>
              <a:rPr lang="en-US" sz="2400" dirty="0" err="1"/>
              <a:t>în</a:t>
            </a:r>
            <a:r>
              <a:rPr lang="en-US" sz="2400" dirty="0"/>
              <a:t> </a:t>
            </a:r>
            <a:r>
              <a:rPr lang="en-US" sz="2400" dirty="0" err="1"/>
              <a:t>ceea</a:t>
            </a:r>
            <a:r>
              <a:rPr lang="en-US" sz="2400" dirty="0"/>
              <a:t> </a:t>
            </a:r>
            <a:r>
              <a:rPr lang="en-US" sz="2400" dirty="0" err="1"/>
              <a:t>ce</a:t>
            </a:r>
            <a:r>
              <a:rPr lang="en-US" sz="2400" dirty="0"/>
              <a:t> </a:t>
            </a:r>
            <a:r>
              <a:rPr lang="en-US" sz="2400" dirty="0" err="1"/>
              <a:t>este</a:t>
            </a:r>
            <a:r>
              <a:rPr lang="en-US" sz="2400" dirty="0"/>
              <a:t> </a:t>
            </a:r>
            <a:r>
              <a:rPr lang="en-US" sz="2400" dirty="0" err="1"/>
              <a:t>unanim</a:t>
            </a:r>
            <a:r>
              <a:rPr lang="en-US" sz="2400" dirty="0"/>
              <a:t> </a:t>
            </a:r>
            <a:r>
              <a:rPr lang="en-US" sz="2400" dirty="0" err="1"/>
              <a:t>denumită</a:t>
            </a:r>
            <a:r>
              <a:rPr lang="en-US" sz="2400" dirty="0"/>
              <a:t> </a:t>
            </a:r>
            <a:r>
              <a:rPr lang="en-US" sz="2400" dirty="0" err="1"/>
              <a:t>drept</a:t>
            </a:r>
            <a:r>
              <a:rPr lang="en-US" sz="2400" dirty="0"/>
              <a:t> </a:t>
            </a:r>
            <a:r>
              <a:rPr lang="en-US" sz="2400" b="1" dirty="0" err="1"/>
              <a:t>etica</a:t>
            </a:r>
            <a:r>
              <a:rPr lang="en-US" sz="2400" b="1" dirty="0"/>
              <a:t> </a:t>
            </a:r>
            <a:r>
              <a:rPr lang="en-US" sz="2400" b="1" dirty="0" err="1"/>
              <a:t>publicării</a:t>
            </a:r>
            <a:r>
              <a:rPr lang="en-US" sz="2400" b="1" dirty="0"/>
              <a:t> </a:t>
            </a:r>
            <a:r>
              <a:rPr lang="en-US" sz="2400" b="1" dirty="0" err="1"/>
              <a:t>ştiinţifice</a:t>
            </a:r>
            <a:r>
              <a:rPr lang="en-US" sz="2400" b="1" dirty="0"/>
              <a:t>.</a:t>
            </a:r>
          </a:p>
          <a:p>
            <a:pPr algn="just" fontAlgn="base"/>
            <a:r>
              <a:rPr lang="en-US" sz="2400" dirty="0" err="1"/>
              <a:t>Societatea</a:t>
            </a:r>
            <a:r>
              <a:rPr lang="en-US" sz="2400" dirty="0"/>
              <a:t> </a:t>
            </a:r>
            <a:r>
              <a:rPr lang="en-US" sz="2400" dirty="0" err="1"/>
              <a:t>în</a:t>
            </a:r>
            <a:r>
              <a:rPr lang="en-US" sz="2400" dirty="0"/>
              <a:t> </a:t>
            </a:r>
            <a:r>
              <a:rPr lang="en-US" sz="2400" dirty="0" err="1"/>
              <a:t>ansamblul</a:t>
            </a:r>
            <a:r>
              <a:rPr lang="en-US" sz="2400" dirty="0"/>
              <a:t> </a:t>
            </a:r>
            <a:r>
              <a:rPr lang="en-US" sz="2400" dirty="0" err="1"/>
              <a:t>său</a:t>
            </a:r>
            <a:r>
              <a:rPr lang="en-US" sz="2400" dirty="0"/>
              <a:t>, </a:t>
            </a:r>
            <a:r>
              <a:rPr lang="en-US" sz="2400" dirty="0" err="1"/>
              <a:t>comunitatea</a:t>
            </a:r>
            <a:r>
              <a:rPr lang="en-US" sz="2400" dirty="0"/>
              <a:t> </a:t>
            </a:r>
            <a:r>
              <a:rPr lang="en-US" sz="2400" dirty="0" err="1"/>
              <a:t>ştiinţifică</a:t>
            </a:r>
            <a:r>
              <a:rPr lang="en-US" sz="2400" dirty="0"/>
              <a:t> </a:t>
            </a:r>
            <a:r>
              <a:rPr lang="en-US" sz="2400" dirty="0" err="1"/>
              <a:t>şi</a:t>
            </a:r>
            <a:r>
              <a:rPr lang="en-US" sz="2400" dirty="0"/>
              <a:t> </a:t>
            </a:r>
            <a:r>
              <a:rPr lang="en-US" sz="2400" dirty="0" err="1"/>
              <a:t>academică</a:t>
            </a:r>
            <a:r>
              <a:rPr lang="en-US" sz="2400" dirty="0"/>
              <a:t> </a:t>
            </a:r>
            <a:r>
              <a:rPr lang="en-US" sz="2400" dirty="0" err="1"/>
              <a:t>în</a:t>
            </a:r>
            <a:r>
              <a:rPr lang="en-US" sz="2400" dirty="0"/>
              <a:t> particular, </a:t>
            </a:r>
            <a:r>
              <a:rPr lang="en-US" sz="2400" dirty="0" err="1"/>
              <a:t>cîştigă</a:t>
            </a:r>
            <a:r>
              <a:rPr lang="en-US" sz="2400" dirty="0"/>
              <a:t> de </a:t>
            </a:r>
            <a:r>
              <a:rPr lang="en-US" sz="2400" dirty="0" err="1"/>
              <a:t>pe</a:t>
            </a:r>
            <a:r>
              <a:rPr lang="en-US" sz="2400" dirty="0"/>
              <a:t> </a:t>
            </a:r>
            <a:r>
              <a:rPr lang="en-US" sz="2400" dirty="0" err="1"/>
              <a:t>urma</a:t>
            </a:r>
            <a:r>
              <a:rPr lang="en-US" sz="2400" dirty="0"/>
              <a:t> </a:t>
            </a:r>
            <a:r>
              <a:rPr lang="en-US" sz="2400" dirty="0" err="1"/>
              <a:t>fiecărei</a:t>
            </a:r>
            <a:r>
              <a:rPr lang="en-US" sz="2400" dirty="0"/>
              <a:t> </a:t>
            </a:r>
            <a:r>
              <a:rPr lang="en-US" sz="2400" dirty="0" err="1"/>
              <a:t>cercetări</a:t>
            </a:r>
            <a:r>
              <a:rPr lang="en-US" sz="2400" dirty="0"/>
              <a:t> </a:t>
            </a:r>
            <a:r>
              <a:rPr lang="en-US" sz="2400" dirty="0" err="1"/>
              <a:t>ori</a:t>
            </a:r>
            <a:r>
              <a:rPr lang="en-US" sz="2400" dirty="0"/>
              <a:t> a </a:t>
            </a:r>
            <a:r>
              <a:rPr lang="en-US" sz="2400" dirty="0" err="1"/>
              <a:t>fiecărui</a:t>
            </a:r>
            <a:r>
              <a:rPr lang="en-US" sz="2400" dirty="0"/>
              <a:t> </a:t>
            </a:r>
            <a:r>
              <a:rPr lang="en-US" sz="2400" dirty="0" err="1"/>
              <a:t>studiu</a:t>
            </a:r>
            <a:r>
              <a:rPr lang="en-US" sz="2400" dirty="0"/>
              <a:t> </a:t>
            </a:r>
            <a:r>
              <a:rPr lang="en-US" sz="2400" dirty="0" err="1"/>
              <a:t>întreprins</a:t>
            </a:r>
            <a:r>
              <a:rPr lang="en-US" sz="2400" dirty="0"/>
              <a:t> </a:t>
            </a:r>
            <a:r>
              <a:rPr lang="en-US" sz="2400" dirty="0" err="1"/>
              <a:t>în</a:t>
            </a:r>
            <a:r>
              <a:rPr lang="en-US" sz="2400" dirty="0"/>
              <a:t> </a:t>
            </a:r>
            <a:r>
              <a:rPr lang="en-US" sz="2400" dirty="0" err="1"/>
              <a:t>respectarea</a:t>
            </a:r>
            <a:r>
              <a:rPr lang="en-US" sz="2400" dirty="0"/>
              <a:t> </a:t>
            </a:r>
            <a:r>
              <a:rPr lang="en-US" sz="2400" dirty="0" err="1"/>
              <a:t>criteriilor</a:t>
            </a:r>
            <a:r>
              <a:rPr lang="en-US" sz="2400" dirty="0"/>
              <a:t> de </a:t>
            </a:r>
            <a:r>
              <a:rPr lang="en-US" sz="2400" dirty="0" err="1"/>
              <a:t>valoare</a:t>
            </a:r>
            <a:r>
              <a:rPr lang="en-US" sz="2400" dirty="0"/>
              <a:t> </a:t>
            </a:r>
            <a:r>
              <a:rPr lang="en-US" sz="2400" dirty="0" err="1"/>
              <a:t>şi</a:t>
            </a:r>
            <a:r>
              <a:rPr lang="en-US" sz="2400" dirty="0"/>
              <a:t> </a:t>
            </a:r>
            <a:r>
              <a:rPr lang="en-US" sz="2400" dirty="0" err="1"/>
              <a:t>validitate</a:t>
            </a:r>
            <a:r>
              <a:rPr lang="en-US" sz="2400" dirty="0"/>
              <a:t> </a:t>
            </a:r>
            <a:r>
              <a:rPr lang="en-US" sz="2400" dirty="0" err="1"/>
              <a:t>ştiinţific</a:t>
            </a:r>
            <a:r>
              <a:rPr lang="en-US" sz="2400" dirty="0"/>
              <a:t>, </a:t>
            </a:r>
            <a:r>
              <a:rPr lang="en-US" sz="2400" dirty="0" err="1"/>
              <a:t>întemeiate</a:t>
            </a:r>
            <a:r>
              <a:rPr lang="en-US" sz="2400" dirty="0"/>
              <a:t> </a:t>
            </a:r>
            <a:r>
              <a:rPr lang="en-US" sz="2400" dirty="0" err="1"/>
              <a:t>pe</a:t>
            </a:r>
            <a:r>
              <a:rPr lang="en-US" sz="2400" dirty="0"/>
              <a:t> </a:t>
            </a:r>
            <a:r>
              <a:rPr lang="en-US" sz="2400" dirty="0" err="1"/>
              <a:t>respectul</a:t>
            </a:r>
            <a:r>
              <a:rPr lang="en-US" sz="2400" dirty="0"/>
              <a:t> </a:t>
            </a:r>
            <a:r>
              <a:rPr lang="en-US" sz="2400" dirty="0" err="1"/>
              <a:t>persoanei</a:t>
            </a:r>
            <a:r>
              <a:rPr lang="en-US" sz="2400" dirty="0"/>
              <a:t>, </a:t>
            </a:r>
            <a:r>
              <a:rPr lang="en-US" sz="2400" dirty="0" err="1"/>
              <a:t>beneficenţă</a:t>
            </a:r>
            <a:r>
              <a:rPr lang="en-US" sz="2400" dirty="0"/>
              <a:t> </a:t>
            </a:r>
            <a:r>
              <a:rPr lang="en-US" sz="2400" dirty="0" err="1"/>
              <a:t>şi</a:t>
            </a:r>
            <a:r>
              <a:rPr lang="en-US" sz="2400" dirty="0"/>
              <a:t> </a:t>
            </a:r>
            <a:r>
              <a:rPr lang="en-US" sz="2400" dirty="0" err="1"/>
              <a:t>justiţie</a:t>
            </a:r>
            <a:r>
              <a:rPr lang="en-US" sz="2400" dirty="0"/>
              <a:t>, </a:t>
            </a:r>
            <a:r>
              <a:rPr lang="en-US" sz="2400" dirty="0" err="1"/>
              <a:t>mersul</a:t>
            </a:r>
            <a:r>
              <a:rPr lang="en-US" sz="2400" dirty="0"/>
              <a:t> </a:t>
            </a:r>
            <a:r>
              <a:rPr lang="en-US" sz="2400" dirty="0" err="1"/>
              <a:t>înainte</a:t>
            </a:r>
            <a:r>
              <a:rPr lang="en-US" sz="2400" dirty="0"/>
              <a:t> </a:t>
            </a:r>
            <a:r>
              <a:rPr lang="en-US" sz="2400" dirty="0" err="1"/>
              <a:t>realizîndu</a:t>
            </a:r>
            <a:r>
              <a:rPr lang="en-US" sz="2400" dirty="0"/>
              <a:t>-se </a:t>
            </a:r>
            <a:r>
              <a:rPr lang="en-US" sz="2400" dirty="0" err="1"/>
              <a:t>în</a:t>
            </a:r>
            <a:r>
              <a:rPr lang="en-US" sz="2400" dirty="0"/>
              <a:t> </a:t>
            </a:r>
            <a:r>
              <a:rPr lang="en-US" sz="2400" dirty="0" err="1"/>
              <a:t>urma</a:t>
            </a:r>
            <a:r>
              <a:rPr lang="en-US" sz="2400" dirty="0"/>
              <a:t> </a:t>
            </a:r>
            <a:r>
              <a:rPr lang="en-US" sz="2400" dirty="0" err="1"/>
              <a:t>aflării</a:t>
            </a:r>
            <a:r>
              <a:rPr lang="en-US" sz="2400" dirty="0"/>
              <a:t> </a:t>
            </a:r>
            <a:r>
              <a:rPr lang="en-US" sz="2400" dirty="0" err="1"/>
              <a:t>şi</a:t>
            </a:r>
            <a:r>
              <a:rPr lang="en-US" sz="2400" dirty="0"/>
              <a:t> </a:t>
            </a:r>
            <a:r>
              <a:rPr lang="en-US" sz="2400" dirty="0" err="1"/>
              <a:t>validării</a:t>
            </a:r>
            <a:r>
              <a:rPr lang="en-US" sz="2400" dirty="0"/>
              <a:t> </a:t>
            </a:r>
            <a:r>
              <a:rPr lang="en-US" sz="2400" dirty="0" err="1"/>
              <a:t>rezultatelor</a:t>
            </a:r>
            <a:r>
              <a:rPr lang="en-US" sz="2400" dirty="0"/>
              <a:t>, a </a:t>
            </a:r>
            <a:r>
              <a:rPr lang="en-US" sz="2400" dirty="0" err="1"/>
              <a:t>dezbaterii</a:t>
            </a:r>
            <a:r>
              <a:rPr lang="en-US" sz="2400" dirty="0"/>
              <a:t> </a:t>
            </a:r>
            <a:r>
              <a:rPr lang="en-US" sz="2400" dirty="0" err="1"/>
              <a:t>şi</a:t>
            </a:r>
            <a:r>
              <a:rPr lang="en-US" sz="2400" dirty="0"/>
              <a:t> </a:t>
            </a:r>
            <a:r>
              <a:rPr lang="en-US" sz="2400" dirty="0" err="1"/>
              <a:t>dialecticii</a:t>
            </a:r>
            <a:r>
              <a:rPr lang="en-US" sz="2400" dirty="0"/>
              <a:t> argumentative, a </a:t>
            </a:r>
            <a:r>
              <a:rPr lang="en-US" sz="2400" dirty="0" err="1"/>
              <a:t>libertăţii</a:t>
            </a:r>
            <a:r>
              <a:rPr lang="en-US" sz="2400" dirty="0"/>
              <a:t> de </a:t>
            </a:r>
            <a:r>
              <a:rPr lang="en-US" sz="2400" dirty="0" err="1"/>
              <a:t>opinie</a:t>
            </a:r>
            <a:r>
              <a:rPr lang="en-US" sz="2400" dirty="0"/>
              <a:t> </a:t>
            </a:r>
            <a:r>
              <a:rPr lang="en-US" sz="2400" dirty="0" err="1"/>
              <a:t>şi</a:t>
            </a:r>
            <a:r>
              <a:rPr lang="en-US" sz="2400" dirty="0"/>
              <a:t> de </a:t>
            </a:r>
            <a:r>
              <a:rPr lang="en-US" sz="2400" dirty="0" err="1"/>
              <a:t>expresie</a:t>
            </a:r>
            <a:r>
              <a:rPr lang="en-US" sz="2400" dirty="0"/>
              <a:t>, </a:t>
            </a:r>
            <a:r>
              <a:rPr lang="en-US" sz="2400" dirty="0" err="1"/>
              <a:t>în</a:t>
            </a:r>
            <a:r>
              <a:rPr lang="en-US" sz="2400" dirty="0"/>
              <a:t> mod </a:t>
            </a:r>
            <a:r>
              <a:rPr lang="en-US" sz="2400" dirty="0" err="1"/>
              <a:t>esenţial</a:t>
            </a:r>
            <a:r>
              <a:rPr lang="en-US" sz="2400" dirty="0"/>
              <a:t> </a:t>
            </a:r>
            <a:r>
              <a:rPr lang="en-US" sz="2400" dirty="0" err="1"/>
              <a:t>toate</a:t>
            </a:r>
            <a:r>
              <a:rPr lang="en-US" sz="2400" dirty="0"/>
              <a:t> </a:t>
            </a:r>
            <a:r>
              <a:rPr lang="en-US" sz="2400" dirty="0" err="1"/>
              <a:t>întregite</a:t>
            </a:r>
            <a:r>
              <a:rPr lang="en-US" sz="2400" dirty="0"/>
              <a:t> </a:t>
            </a:r>
            <a:r>
              <a:rPr lang="en-US" sz="2400" dirty="0" err="1"/>
              <a:t>prin</a:t>
            </a:r>
            <a:r>
              <a:rPr lang="en-US" sz="2400" dirty="0"/>
              <a:t> </a:t>
            </a:r>
            <a:r>
              <a:rPr lang="en-US" sz="2400" dirty="0" err="1"/>
              <a:t>publicarea</a:t>
            </a:r>
            <a:r>
              <a:rPr lang="en-US" sz="2400" dirty="0"/>
              <a:t> </a:t>
            </a:r>
            <a:r>
              <a:rPr lang="en-US" sz="2400" dirty="0" err="1"/>
              <a:t>ştiinţifică</a:t>
            </a:r>
            <a:r>
              <a:rPr lang="en-US" sz="2400" dirty="0"/>
              <a:t>.</a:t>
            </a:r>
          </a:p>
          <a:p>
            <a:pPr algn="just"/>
            <a:endParaRPr lang="en-US" sz="2400" dirty="0"/>
          </a:p>
        </p:txBody>
      </p:sp>
    </p:spTree>
    <p:extLst>
      <p:ext uri="{BB962C8B-B14F-4D97-AF65-F5344CB8AC3E}">
        <p14:creationId xmlns:p14="http://schemas.microsoft.com/office/powerpoint/2010/main" val="218057621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229600" cy="6237312"/>
          </a:xfrm>
        </p:spPr>
        <p:txBody>
          <a:bodyPr>
            <a:noAutofit/>
          </a:bodyPr>
          <a:lstStyle/>
          <a:p>
            <a:pPr algn="just" fontAlgn="base"/>
            <a:r>
              <a:rPr lang="en-US" sz="2400" dirty="0" err="1"/>
              <a:t>Astfel</a:t>
            </a:r>
            <a:r>
              <a:rPr lang="en-US" sz="2400" dirty="0"/>
              <a:t> </a:t>
            </a:r>
            <a:r>
              <a:rPr lang="en-US" sz="2400" dirty="0" err="1"/>
              <a:t>rezultatele</a:t>
            </a:r>
            <a:r>
              <a:rPr lang="en-US" sz="2400" dirty="0"/>
              <a:t> </a:t>
            </a:r>
            <a:r>
              <a:rPr lang="en-US" sz="2400" dirty="0" err="1"/>
              <a:t>publicate</a:t>
            </a:r>
            <a:r>
              <a:rPr lang="en-US" sz="2400" dirty="0"/>
              <a:t> </a:t>
            </a:r>
            <a:r>
              <a:rPr lang="en-US" sz="2400" dirty="0" err="1"/>
              <a:t>devin</a:t>
            </a:r>
            <a:r>
              <a:rPr lang="en-US" sz="2400" dirty="0"/>
              <a:t> </a:t>
            </a:r>
            <a:r>
              <a:rPr lang="en-US" sz="2400" b="1" dirty="0" err="1"/>
              <a:t>sursă</a:t>
            </a:r>
            <a:r>
              <a:rPr lang="en-US" sz="2400" b="1" dirty="0"/>
              <a:t> de </a:t>
            </a:r>
            <a:r>
              <a:rPr lang="en-US" sz="2400" b="1" dirty="0" err="1"/>
              <a:t>cunoaştere</a:t>
            </a:r>
            <a:r>
              <a:rPr lang="en-US" sz="2400" dirty="0"/>
              <a:t>, </a:t>
            </a:r>
            <a:r>
              <a:rPr lang="en-US" sz="2400" dirty="0" err="1"/>
              <a:t>sursă</a:t>
            </a:r>
            <a:r>
              <a:rPr lang="en-US" sz="2400" dirty="0"/>
              <a:t> a </a:t>
            </a:r>
            <a:r>
              <a:rPr lang="en-US" sz="2400" b="1" dirty="0" err="1"/>
              <a:t>dezvoltării</a:t>
            </a:r>
            <a:r>
              <a:rPr lang="en-US" sz="2400" b="1" dirty="0"/>
              <a:t> </a:t>
            </a:r>
            <a:r>
              <a:rPr lang="en-US" sz="2400" b="1" dirty="0" err="1"/>
              <a:t>individuale</a:t>
            </a:r>
            <a:r>
              <a:rPr lang="en-US" sz="2400" b="1" dirty="0"/>
              <a:t> </a:t>
            </a:r>
            <a:r>
              <a:rPr lang="en-US" sz="2400" dirty="0" err="1"/>
              <a:t>şi</a:t>
            </a:r>
            <a:r>
              <a:rPr lang="en-US" sz="2400" dirty="0"/>
              <a:t> </a:t>
            </a:r>
            <a:r>
              <a:rPr lang="en-US" sz="2400" b="1" dirty="0" err="1"/>
              <a:t>împlinire</a:t>
            </a:r>
            <a:r>
              <a:rPr lang="en-US" sz="2400" dirty="0"/>
              <a:t> a </a:t>
            </a:r>
            <a:r>
              <a:rPr lang="en-US" sz="2400" dirty="0" err="1"/>
              <a:t>aspiraţiilor</a:t>
            </a:r>
            <a:r>
              <a:rPr lang="en-US" sz="2400" dirty="0"/>
              <a:t> </a:t>
            </a:r>
            <a:r>
              <a:rPr lang="en-US" sz="2400" dirty="0" err="1"/>
              <a:t>bazate</a:t>
            </a:r>
            <a:r>
              <a:rPr lang="en-US" sz="2400" dirty="0"/>
              <a:t> </a:t>
            </a:r>
            <a:r>
              <a:rPr lang="en-US" sz="2400" dirty="0" err="1"/>
              <a:t>pe</a:t>
            </a:r>
            <a:r>
              <a:rPr lang="en-US" sz="2400" dirty="0"/>
              <a:t> </a:t>
            </a:r>
            <a:r>
              <a:rPr lang="en-US" sz="2400" dirty="0" err="1"/>
              <a:t>principiul</a:t>
            </a:r>
            <a:r>
              <a:rPr lang="en-US" sz="2400" dirty="0"/>
              <a:t> </a:t>
            </a:r>
            <a:r>
              <a:rPr lang="en-US" sz="2400" dirty="0" err="1"/>
              <a:t>recunoaşterii</a:t>
            </a:r>
            <a:r>
              <a:rPr lang="en-US" sz="2400" dirty="0"/>
              <a:t> </a:t>
            </a:r>
            <a:r>
              <a:rPr lang="en-US" sz="2400" dirty="0" err="1"/>
              <a:t>meritelor</a:t>
            </a:r>
            <a:r>
              <a:rPr lang="en-US" sz="2400" dirty="0"/>
              <a:t> </a:t>
            </a:r>
            <a:r>
              <a:rPr lang="en-US" sz="2400" dirty="0" err="1"/>
              <a:t>profesionale</a:t>
            </a:r>
            <a:r>
              <a:rPr lang="en-US" sz="2400" dirty="0"/>
              <a:t>, motor al </a:t>
            </a:r>
            <a:r>
              <a:rPr lang="en-US" sz="2400" dirty="0" err="1"/>
              <a:t>dezvoltării</a:t>
            </a:r>
            <a:r>
              <a:rPr lang="en-US" sz="2400" dirty="0"/>
              <a:t> </a:t>
            </a:r>
            <a:r>
              <a:rPr lang="en-US" sz="2400" dirty="0" err="1"/>
              <a:t>sociale</a:t>
            </a:r>
            <a:r>
              <a:rPr lang="en-US" sz="2400" dirty="0"/>
              <a:t> </a:t>
            </a:r>
            <a:r>
              <a:rPr lang="en-US" sz="2400" dirty="0" err="1"/>
              <a:t>şi</a:t>
            </a:r>
            <a:r>
              <a:rPr lang="en-US" sz="2400" dirty="0"/>
              <a:t> </a:t>
            </a:r>
            <a:r>
              <a:rPr lang="en-US" sz="2400" dirty="0" err="1"/>
              <a:t>societale</a:t>
            </a:r>
            <a:r>
              <a:rPr lang="en-US" sz="2400" dirty="0"/>
              <a:t>, </a:t>
            </a:r>
            <a:r>
              <a:rPr lang="en-US" sz="2400" dirty="0" err="1"/>
              <a:t>patrimoniu</a:t>
            </a:r>
            <a:r>
              <a:rPr lang="en-US" sz="2400" dirty="0"/>
              <a:t> al </a:t>
            </a:r>
            <a:r>
              <a:rPr lang="en-US" sz="2400" dirty="0" err="1"/>
              <a:t>umanităţii</a:t>
            </a:r>
            <a:r>
              <a:rPr lang="en-US" sz="2400" dirty="0"/>
              <a:t>: </a:t>
            </a:r>
            <a:r>
              <a:rPr lang="en-US" sz="2400" dirty="0" err="1"/>
              <a:t>iată</a:t>
            </a:r>
            <a:r>
              <a:rPr lang="en-US" sz="2400" dirty="0"/>
              <a:t> de </a:t>
            </a:r>
            <a:r>
              <a:rPr lang="en-US" sz="2400" dirty="0" err="1"/>
              <a:t>ce</a:t>
            </a:r>
            <a:r>
              <a:rPr lang="en-US" sz="2400" dirty="0"/>
              <a:t> </a:t>
            </a:r>
            <a:r>
              <a:rPr lang="en-US" sz="2400" b="1" dirty="0" err="1"/>
              <a:t>este</a:t>
            </a:r>
            <a:r>
              <a:rPr lang="en-US" sz="2400" b="1" dirty="0"/>
              <a:t> </a:t>
            </a:r>
            <a:r>
              <a:rPr lang="en-US" sz="2400" b="1" dirty="0" err="1"/>
              <a:t>atît</a:t>
            </a:r>
            <a:r>
              <a:rPr lang="en-US" sz="2400" b="1" dirty="0"/>
              <a:t> de important </a:t>
            </a:r>
            <a:r>
              <a:rPr lang="en-US" sz="2400" dirty="0" err="1"/>
              <a:t>ca</a:t>
            </a:r>
            <a:r>
              <a:rPr lang="en-US" sz="2400" dirty="0"/>
              <a:t> </a:t>
            </a:r>
            <a:r>
              <a:rPr lang="en-US" sz="2400" dirty="0" err="1"/>
              <a:t>publicarea</a:t>
            </a:r>
            <a:r>
              <a:rPr lang="en-US" sz="2400" dirty="0"/>
              <a:t> </a:t>
            </a:r>
            <a:r>
              <a:rPr lang="en-US" sz="2400" dirty="0" err="1"/>
              <a:t>ştiinţifică</a:t>
            </a:r>
            <a:r>
              <a:rPr lang="en-US" sz="2400" dirty="0"/>
              <a:t> </a:t>
            </a:r>
            <a:r>
              <a:rPr lang="en-US" sz="2400" dirty="0" err="1"/>
              <a:t>să</a:t>
            </a:r>
            <a:r>
              <a:rPr lang="en-US" sz="2400" dirty="0"/>
              <a:t> fie </a:t>
            </a:r>
            <a:r>
              <a:rPr lang="en-US" sz="2400" dirty="0" err="1"/>
              <a:t>corectă</a:t>
            </a:r>
            <a:r>
              <a:rPr lang="en-US" sz="2400" dirty="0"/>
              <a:t>, </a:t>
            </a:r>
            <a:r>
              <a:rPr lang="en-US" sz="2400" dirty="0" err="1"/>
              <a:t>etica</a:t>
            </a:r>
            <a:r>
              <a:rPr lang="en-US" sz="2400" dirty="0"/>
              <a:t>, </a:t>
            </a:r>
            <a:r>
              <a:rPr lang="en-US" sz="2400" dirty="0" err="1"/>
              <a:t>în</a:t>
            </a:r>
            <a:r>
              <a:rPr lang="en-US" sz="2400" dirty="0"/>
              <a:t> </a:t>
            </a:r>
            <a:r>
              <a:rPr lang="en-US" sz="2400" dirty="0" err="1"/>
              <a:t>afara</a:t>
            </a:r>
            <a:r>
              <a:rPr lang="en-US" sz="2400" dirty="0"/>
              <a:t> </a:t>
            </a:r>
            <a:r>
              <a:rPr lang="en-US" sz="2400" dirty="0" err="1"/>
              <a:t>oricăror</a:t>
            </a:r>
            <a:r>
              <a:rPr lang="en-US" sz="2400" dirty="0"/>
              <a:t> </a:t>
            </a:r>
            <a:r>
              <a:rPr lang="en-US" sz="2400" dirty="0" err="1"/>
              <a:t>abateri</a:t>
            </a:r>
            <a:r>
              <a:rPr lang="en-US" sz="2400" dirty="0"/>
              <a:t> </a:t>
            </a:r>
            <a:r>
              <a:rPr lang="en-US" sz="2400" dirty="0" err="1"/>
              <a:t>dintre</a:t>
            </a:r>
            <a:r>
              <a:rPr lang="en-US" sz="2400" dirty="0"/>
              <a:t> care </a:t>
            </a:r>
            <a:r>
              <a:rPr lang="en-US" sz="2400" dirty="0" err="1"/>
              <a:t>aş</a:t>
            </a:r>
            <a:r>
              <a:rPr lang="en-US" sz="2400" dirty="0"/>
              <a:t> </a:t>
            </a:r>
            <a:r>
              <a:rPr lang="en-US" sz="2400" dirty="0" err="1"/>
              <a:t>aminti</a:t>
            </a:r>
            <a:r>
              <a:rPr lang="en-US" sz="2400" dirty="0"/>
              <a:t> </a:t>
            </a:r>
            <a:r>
              <a:rPr lang="en-US" sz="2400" dirty="0" err="1"/>
              <a:t>doar</a:t>
            </a:r>
            <a:r>
              <a:rPr lang="en-US" sz="2400" dirty="0"/>
              <a:t> </a:t>
            </a:r>
            <a:r>
              <a:rPr lang="en-US" sz="2400" b="1" dirty="0" err="1"/>
              <a:t>fabricarea</a:t>
            </a:r>
            <a:r>
              <a:rPr lang="en-US" sz="2400" b="1" dirty="0"/>
              <a:t>, </a:t>
            </a:r>
            <a:r>
              <a:rPr lang="en-US" sz="2400" b="1" dirty="0" err="1"/>
              <a:t>falsificarea</a:t>
            </a:r>
            <a:r>
              <a:rPr lang="en-US" sz="2400" b="1" dirty="0"/>
              <a:t> </a:t>
            </a:r>
            <a:r>
              <a:rPr lang="en-US" sz="2400" b="1" dirty="0" err="1"/>
              <a:t>rezultatelor</a:t>
            </a:r>
            <a:r>
              <a:rPr lang="en-US" sz="2400" b="1" dirty="0"/>
              <a:t> </a:t>
            </a:r>
            <a:r>
              <a:rPr lang="en-US" sz="2400" b="1" dirty="0" err="1"/>
              <a:t>sau</a:t>
            </a:r>
            <a:r>
              <a:rPr lang="en-US" sz="2400" b="1" dirty="0"/>
              <a:t> </a:t>
            </a:r>
            <a:r>
              <a:rPr lang="en-US" sz="2400" b="1" dirty="0" err="1"/>
              <a:t>plagiatul</a:t>
            </a:r>
            <a:r>
              <a:rPr lang="en-US" sz="2400" b="1" dirty="0"/>
              <a:t> </a:t>
            </a:r>
            <a:r>
              <a:rPr lang="en-US" sz="2400" dirty="0" err="1"/>
              <a:t>şi</a:t>
            </a:r>
            <a:r>
              <a:rPr lang="en-US" sz="2400" dirty="0"/>
              <a:t> care </a:t>
            </a:r>
            <a:r>
              <a:rPr lang="en-US" sz="2400" dirty="0" err="1"/>
              <a:t>ar</a:t>
            </a:r>
            <a:r>
              <a:rPr lang="en-US" sz="2400" dirty="0"/>
              <a:t> </a:t>
            </a:r>
            <a:r>
              <a:rPr lang="en-US" sz="2400" dirty="0" err="1"/>
              <a:t>putea</a:t>
            </a:r>
            <a:r>
              <a:rPr lang="en-US" sz="2400" dirty="0"/>
              <a:t> </a:t>
            </a:r>
            <a:r>
              <a:rPr lang="en-US" sz="2400" b="1" dirty="0"/>
              <a:t>reduce </a:t>
            </a:r>
            <a:r>
              <a:rPr lang="en-US" sz="2400" b="1" dirty="0" err="1"/>
              <a:t>pînă</a:t>
            </a:r>
            <a:r>
              <a:rPr lang="en-US" sz="2400" b="1" dirty="0"/>
              <a:t> la </a:t>
            </a:r>
            <a:r>
              <a:rPr lang="en-US" sz="2400" b="1" dirty="0" err="1"/>
              <a:t>negare</a:t>
            </a:r>
            <a:r>
              <a:rPr lang="en-US" sz="2400" b="1" dirty="0"/>
              <a:t> </a:t>
            </a:r>
            <a:r>
              <a:rPr lang="en-US" sz="2400" b="1" dirty="0" err="1"/>
              <a:t>valoarea</a:t>
            </a:r>
            <a:r>
              <a:rPr lang="en-US" sz="2400" b="1" dirty="0"/>
              <a:t> </a:t>
            </a:r>
            <a:r>
              <a:rPr lang="en-US" sz="2400" b="1" dirty="0" err="1"/>
              <a:t>rezultatelor</a:t>
            </a:r>
            <a:r>
              <a:rPr lang="en-US" sz="2400" b="1" dirty="0"/>
              <a:t> </a:t>
            </a:r>
            <a:r>
              <a:rPr lang="en-US" sz="2400" dirty="0" err="1"/>
              <a:t>ori</a:t>
            </a:r>
            <a:r>
              <a:rPr lang="en-US" sz="2400" dirty="0"/>
              <a:t> </a:t>
            </a:r>
            <a:r>
              <a:rPr lang="en-US" sz="2400" dirty="0" err="1"/>
              <a:t>descoperirilor</a:t>
            </a:r>
            <a:r>
              <a:rPr lang="en-US" sz="2400" dirty="0"/>
              <a:t> </a:t>
            </a:r>
            <a:r>
              <a:rPr lang="en-US" sz="2400" dirty="0" err="1"/>
              <a:t>enunţate</a:t>
            </a:r>
            <a:r>
              <a:rPr lang="en-US" sz="2400" dirty="0"/>
              <a:t> </a:t>
            </a:r>
            <a:r>
              <a:rPr lang="en-US" sz="2400" dirty="0" err="1"/>
              <a:t>sau</a:t>
            </a:r>
            <a:r>
              <a:rPr lang="en-US" sz="2400" dirty="0"/>
              <a:t> </a:t>
            </a:r>
            <a:r>
              <a:rPr lang="en-US" sz="2400" dirty="0" err="1"/>
              <a:t>să</a:t>
            </a:r>
            <a:r>
              <a:rPr lang="en-US" sz="2400" dirty="0"/>
              <a:t> </a:t>
            </a:r>
            <a:r>
              <a:rPr lang="en-US" sz="2400" dirty="0" err="1"/>
              <a:t>deterioreze</a:t>
            </a:r>
            <a:r>
              <a:rPr lang="en-US" sz="2400" dirty="0"/>
              <a:t> </a:t>
            </a:r>
            <a:r>
              <a:rPr lang="en-US" sz="2400" dirty="0" err="1"/>
              <a:t>imagini</a:t>
            </a:r>
            <a:r>
              <a:rPr lang="en-US" sz="2400" dirty="0"/>
              <a:t> </a:t>
            </a:r>
            <a:r>
              <a:rPr lang="en-US" sz="2400" dirty="0" err="1"/>
              <a:t>personale</a:t>
            </a:r>
            <a:r>
              <a:rPr lang="en-US" sz="2400" dirty="0"/>
              <a:t> </a:t>
            </a:r>
            <a:r>
              <a:rPr lang="en-US" sz="2400" dirty="0" err="1"/>
              <a:t>ori</a:t>
            </a:r>
            <a:r>
              <a:rPr lang="en-US" sz="2400" dirty="0"/>
              <a:t> </a:t>
            </a:r>
            <a:r>
              <a:rPr lang="en-US" sz="2400" dirty="0" err="1"/>
              <a:t>cariere</a:t>
            </a:r>
            <a:r>
              <a:rPr lang="en-US" sz="2400" dirty="0"/>
              <a:t> </a:t>
            </a:r>
            <a:r>
              <a:rPr lang="en-US" sz="2400" dirty="0" err="1"/>
              <a:t>ştiinţifice</a:t>
            </a:r>
            <a:r>
              <a:rPr lang="en-US" sz="2400" dirty="0"/>
              <a:t> </a:t>
            </a:r>
            <a:r>
              <a:rPr lang="en-US" sz="2400" dirty="0" err="1"/>
              <a:t>sau</a:t>
            </a:r>
            <a:r>
              <a:rPr lang="en-US" sz="2400" dirty="0"/>
              <a:t> </a:t>
            </a:r>
            <a:r>
              <a:rPr lang="en-US" sz="2400" dirty="0" err="1"/>
              <a:t>academice</a:t>
            </a:r>
            <a:r>
              <a:rPr lang="en-US" sz="2400" dirty="0"/>
              <a:t> </a:t>
            </a:r>
            <a:r>
              <a:rPr lang="en-US" sz="2400" dirty="0" err="1"/>
              <a:t>clădite</a:t>
            </a:r>
            <a:r>
              <a:rPr lang="en-US" sz="2400" dirty="0"/>
              <a:t> cu at</a:t>
            </a:r>
            <a:r>
              <a:rPr lang="ro-RO" sz="2400" dirty="0"/>
              <a:t>â</a:t>
            </a:r>
            <a:r>
              <a:rPr lang="en-US" sz="2400" dirty="0"/>
              <a:t>tea </a:t>
            </a:r>
            <a:r>
              <a:rPr lang="en-US" sz="2400" dirty="0" err="1"/>
              <a:t>renunţări</a:t>
            </a:r>
            <a:r>
              <a:rPr lang="en-US" sz="2400" dirty="0"/>
              <a:t> </a:t>
            </a:r>
            <a:r>
              <a:rPr lang="en-US" sz="2400" dirty="0" err="1"/>
              <a:t>şi</a:t>
            </a:r>
            <a:r>
              <a:rPr lang="en-US" sz="2400" dirty="0"/>
              <a:t> tot </a:t>
            </a:r>
            <a:r>
              <a:rPr lang="en-US" sz="2400" dirty="0" err="1"/>
              <a:t>mai</a:t>
            </a:r>
            <a:r>
              <a:rPr lang="en-US" sz="2400" dirty="0"/>
              <a:t> </a:t>
            </a:r>
            <a:r>
              <a:rPr lang="en-US" sz="2400" dirty="0" err="1"/>
              <a:t>multă</a:t>
            </a:r>
            <a:r>
              <a:rPr lang="en-US" sz="2400" dirty="0"/>
              <a:t> </a:t>
            </a:r>
            <a:r>
              <a:rPr lang="en-US" sz="2400" dirty="0" err="1"/>
              <a:t>dificultate</a:t>
            </a:r>
            <a:r>
              <a:rPr lang="en-US" sz="2400" dirty="0"/>
              <a:t>.</a:t>
            </a:r>
          </a:p>
        </p:txBody>
      </p:sp>
    </p:spTree>
    <p:extLst>
      <p:ext uri="{BB962C8B-B14F-4D97-AF65-F5344CB8AC3E}">
        <p14:creationId xmlns:p14="http://schemas.microsoft.com/office/powerpoint/2010/main" val="42853455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836712"/>
            <a:ext cx="8291264" cy="5289451"/>
          </a:xfrm>
        </p:spPr>
        <p:txBody>
          <a:bodyPr>
            <a:normAutofit/>
          </a:bodyPr>
          <a:lstStyle/>
          <a:p>
            <a:pPr algn="just"/>
            <a:r>
              <a:rPr lang="en-US" dirty="0" err="1"/>
              <a:t>Întrucît</a:t>
            </a:r>
            <a:r>
              <a:rPr lang="en-US" dirty="0"/>
              <a:t> </a:t>
            </a:r>
            <a:r>
              <a:rPr lang="en-US" dirty="0" err="1"/>
              <a:t>publicarea</a:t>
            </a:r>
            <a:r>
              <a:rPr lang="en-US" dirty="0"/>
              <a:t> </a:t>
            </a:r>
            <a:r>
              <a:rPr lang="en-US" dirty="0" err="1"/>
              <a:t>ştiinţifică</a:t>
            </a:r>
            <a:r>
              <a:rPr lang="en-US" dirty="0"/>
              <a:t> </a:t>
            </a:r>
            <a:r>
              <a:rPr lang="en-US" b="1" dirty="0" err="1"/>
              <a:t>este</a:t>
            </a:r>
            <a:r>
              <a:rPr lang="en-US" b="1" dirty="0"/>
              <a:t> un </a:t>
            </a:r>
            <a:r>
              <a:rPr lang="en-US" b="1" dirty="0" err="1"/>
              <a:t>mijloc</a:t>
            </a:r>
            <a:r>
              <a:rPr lang="en-US" b="1" dirty="0"/>
              <a:t> </a:t>
            </a:r>
            <a:r>
              <a:rPr lang="en-US" dirty="0"/>
              <a:t>al </a:t>
            </a:r>
            <a:r>
              <a:rPr lang="en-US" b="1" dirty="0" err="1"/>
              <a:t>progresului</a:t>
            </a:r>
            <a:r>
              <a:rPr lang="en-US" dirty="0"/>
              <a:t>, </a:t>
            </a:r>
            <a:r>
              <a:rPr lang="en-US" dirty="0" err="1"/>
              <a:t>etica</a:t>
            </a:r>
            <a:r>
              <a:rPr lang="en-US" dirty="0"/>
              <a:t> </a:t>
            </a:r>
            <a:r>
              <a:rPr lang="en-US" dirty="0" err="1"/>
              <a:t>sa</a:t>
            </a:r>
            <a:r>
              <a:rPr lang="en-US" dirty="0"/>
              <a:t> </a:t>
            </a:r>
            <a:r>
              <a:rPr lang="en-US" dirty="0" err="1"/>
              <a:t>constituie</a:t>
            </a:r>
            <a:r>
              <a:rPr lang="en-US" dirty="0"/>
              <a:t> o </a:t>
            </a:r>
            <a:r>
              <a:rPr lang="en-US" dirty="0" err="1"/>
              <a:t>obligaţie</a:t>
            </a:r>
            <a:r>
              <a:rPr lang="en-US" dirty="0"/>
              <a:t> </a:t>
            </a:r>
            <a:r>
              <a:rPr lang="en-US" dirty="0" err="1"/>
              <a:t>asumată</a:t>
            </a:r>
            <a:r>
              <a:rPr lang="en-US" dirty="0"/>
              <a:t> de </a:t>
            </a:r>
            <a:r>
              <a:rPr lang="en-US" dirty="0" err="1"/>
              <a:t>cel</a:t>
            </a:r>
            <a:r>
              <a:rPr lang="en-US" dirty="0"/>
              <a:t> care </a:t>
            </a:r>
            <a:r>
              <a:rPr lang="en-US" dirty="0" err="1"/>
              <a:t>doreşte</a:t>
            </a:r>
            <a:r>
              <a:rPr lang="en-US" dirty="0"/>
              <a:t> </a:t>
            </a:r>
            <a:r>
              <a:rPr lang="en-US" dirty="0" err="1"/>
              <a:t>să</a:t>
            </a:r>
            <a:r>
              <a:rPr lang="en-US" dirty="0"/>
              <a:t> </a:t>
            </a:r>
            <a:r>
              <a:rPr lang="en-US" dirty="0" err="1"/>
              <a:t>îşi</a:t>
            </a:r>
            <a:r>
              <a:rPr lang="en-US" dirty="0"/>
              <a:t> </a:t>
            </a:r>
            <a:r>
              <a:rPr lang="en-US" dirty="0" err="1"/>
              <a:t>manifeste</a:t>
            </a:r>
            <a:r>
              <a:rPr lang="en-US" dirty="0"/>
              <a:t> </a:t>
            </a:r>
            <a:r>
              <a:rPr lang="en-US" dirty="0" err="1"/>
              <a:t>pe</a:t>
            </a:r>
            <a:r>
              <a:rPr lang="en-US" dirty="0"/>
              <a:t> </a:t>
            </a:r>
            <a:r>
              <a:rPr lang="en-US" dirty="0" err="1"/>
              <a:t>această</a:t>
            </a:r>
            <a:r>
              <a:rPr lang="en-US" dirty="0"/>
              <a:t> </a:t>
            </a:r>
            <a:r>
              <a:rPr lang="en-US" dirty="0" err="1"/>
              <a:t>cale</a:t>
            </a:r>
            <a:r>
              <a:rPr lang="en-US" dirty="0"/>
              <a:t> </a:t>
            </a:r>
            <a:r>
              <a:rPr lang="en-US" dirty="0" err="1"/>
              <a:t>prezenţa</a:t>
            </a:r>
            <a:r>
              <a:rPr lang="en-US" dirty="0"/>
              <a:t> </a:t>
            </a:r>
            <a:r>
              <a:rPr lang="en-US" dirty="0" err="1"/>
              <a:t>şi</a:t>
            </a:r>
            <a:r>
              <a:rPr lang="en-US" dirty="0"/>
              <a:t> </a:t>
            </a:r>
            <a:r>
              <a:rPr lang="en-US" dirty="0" err="1"/>
              <a:t>să</a:t>
            </a:r>
            <a:r>
              <a:rPr lang="en-US" dirty="0"/>
              <a:t> </a:t>
            </a:r>
            <a:r>
              <a:rPr lang="en-US" dirty="0" err="1"/>
              <a:t>prezinte</a:t>
            </a:r>
            <a:r>
              <a:rPr lang="en-US" dirty="0"/>
              <a:t> </a:t>
            </a:r>
            <a:r>
              <a:rPr lang="en-US" dirty="0" err="1"/>
              <a:t>comunităţii</a:t>
            </a:r>
            <a:r>
              <a:rPr lang="en-US" dirty="0"/>
              <a:t> </a:t>
            </a:r>
            <a:r>
              <a:rPr lang="en-US" dirty="0" err="1"/>
              <a:t>ştiinţifice</a:t>
            </a:r>
            <a:r>
              <a:rPr lang="en-US" dirty="0"/>
              <a:t> </a:t>
            </a:r>
            <a:r>
              <a:rPr lang="en-US" dirty="0" err="1"/>
              <a:t>rezultatele</a:t>
            </a:r>
            <a:r>
              <a:rPr lang="en-US" dirty="0"/>
              <a:t> </a:t>
            </a:r>
            <a:r>
              <a:rPr lang="en-US" dirty="0" err="1"/>
              <a:t>muncii</a:t>
            </a:r>
            <a:r>
              <a:rPr lang="en-US" dirty="0"/>
              <a:t> </a:t>
            </a:r>
            <a:r>
              <a:rPr lang="en-US" dirty="0" err="1"/>
              <a:t>şi</a:t>
            </a:r>
            <a:r>
              <a:rPr lang="en-US" dirty="0"/>
              <a:t> </a:t>
            </a:r>
            <a:r>
              <a:rPr lang="en-US" dirty="0" err="1"/>
              <a:t>preocupărilor</a:t>
            </a:r>
            <a:r>
              <a:rPr lang="en-US" dirty="0"/>
              <a:t> sale: </a:t>
            </a:r>
            <a:r>
              <a:rPr lang="en-US" dirty="0" err="1"/>
              <a:t>după</a:t>
            </a:r>
            <a:r>
              <a:rPr lang="en-US" dirty="0"/>
              <a:t> cum etic se </a:t>
            </a:r>
            <a:r>
              <a:rPr lang="en-US" dirty="0" err="1"/>
              <a:t>va</a:t>
            </a:r>
            <a:r>
              <a:rPr lang="en-US" dirty="0"/>
              <a:t> </a:t>
            </a:r>
            <a:r>
              <a:rPr lang="en-US" dirty="0" err="1"/>
              <a:t>desfăşura</a:t>
            </a:r>
            <a:r>
              <a:rPr lang="en-US" dirty="0"/>
              <a:t> </a:t>
            </a:r>
            <a:r>
              <a:rPr lang="en-US" dirty="0" err="1"/>
              <a:t>cercetarea</a:t>
            </a:r>
            <a:r>
              <a:rPr lang="en-US" dirty="0"/>
              <a:t> tot </a:t>
            </a:r>
            <a:r>
              <a:rPr lang="en-US" dirty="0" err="1"/>
              <a:t>astfel</a:t>
            </a:r>
            <a:r>
              <a:rPr lang="en-US" dirty="0"/>
              <a:t>, etic, se </a:t>
            </a:r>
            <a:r>
              <a:rPr lang="en-US" dirty="0" err="1"/>
              <a:t>vor</a:t>
            </a:r>
            <a:r>
              <a:rPr lang="en-US" dirty="0"/>
              <a:t> </a:t>
            </a:r>
            <a:r>
              <a:rPr lang="en-US" dirty="0" err="1"/>
              <a:t>publica</a:t>
            </a:r>
            <a:r>
              <a:rPr lang="en-US" dirty="0"/>
              <a:t> </a:t>
            </a:r>
            <a:r>
              <a:rPr lang="en-US" dirty="0" err="1"/>
              <a:t>rezultatele</a:t>
            </a:r>
            <a:r>
              <a:rPr lang="en-US" dirty="0"/>
              <a:t>. </a:t>
            </a:r>
          </a:p>
        </p:txBody>
      </p:sp>
    </p:spTree>
    <p:extLst>
      <p:ext uri="{BB962C8B-B14F-4D97-AF65-F5344CB8AC3E}">
        <p14:creationId xmlns:p14="http://schemas.microsoft.com/office/powerpoint/2010/main" val="83542696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640960" cy="792088"/>
          </a:xfrm>
        </p:spPr>
        <p:txBody>
          <a:bodyPr>
            <a:normAutofit fontScale="90000"/>
          </a:bodyPr>
          <a:lstStyle/>
          <a:p>
            <a:r>
              <a:rPr lang="en-US" sz="3600" b="1" dirty="0" err="1"/>
              <a:t>Definitia</a:t>
            </a:r>
            <a:r>
              <a:rPr lang="en-US" sz="3600" b="1" dirty="0"/>
              <a:t> </a:t>
            </a:r>
            <a:r>
              <a:rPr lang="en-US" sz="3600" b="1" dirty="0" err="1"/>
              <a:t>plagiatului</a:t>
            </a:r>
            <a:r>
              <a:rPr lang="en-US" sz="3600" b="1" dirty="0"/>
              <a:t>. </a:t>
            </a:r>
            <a:br>
              <a:rPr lang="en-US" sz="3600" b="1" dirty="0"/>
            </a:br>
            <a:r>
              <a:rPr lang="en-US" sz="3600" b="1" dirty="0" err="1"/>
              <a:t>Cele</a:t>
            </a:r>
            <a:r>
              <a:rPr lang="en-US" sz="3600" b="1" dirty="0"/>
              <a:t> </a:t>
            </a:r>
            <a:r>
              <a:rPr lang="en-US" sz="3600" b="1" dirty="0" err="1"/>
              <a:t>sase</a:t>
            </a:r>
            <a:r>
              <a:rPr lang="en-US" sz="3600" b="1" dirty="0"/>
              <a:t> </a:t>
            </a:r>
            <a:r>
              <a:rPr lang="en-US" sz="3600" b="1" dirty="0" err="1"/>
              <a:t>forme</a:t>
            </a:r>
            <a:r>
              <a:rPr lang="en-US" sz="3600" b="1" dirty="0"/>
              <a:t> ale </a:t>
            </a:r>
            <a:r>
              <a:rPr lang="en-US" sz="3600" b="1" dirty="0" err="1"/>
              <a:t>plgiatului</a:t>
            </a:r>
            <a:br>
              <a:rPr lang="en-US" dirty="0"/>
            </a:br>
            <a:endParaRPr lang="en-US" dirty="0"/>
          </a:p>
        </p:txBody>
      </p:sp>
      <p:sp>
        <p:nvSpPr>
          <p:cNvPr id="3" name="Content Placeholder 2"/>
          <p:cNvSpPr>
            <a:spLocks noGrp="1"/>
          </p:cNvSpPr>
          <p:nvPr>
            <p:ph idx="1"/>
          </p:nvPr>
        </p:nvSpPr>
        <p:spPr>
          <a:xfrm>
            <a:off x="539552" y="980728"/>
            <a:ext cx="8147248" cy="5472608"/>
          </a:xfrm>
        </p:spPr>
        <p:txBody>
          <a:bodyPr>
            <a:normAutofit fontScale="62500" lnSpcReduction="20000"/>
          </a:bodyPr>
          <a:lstStyle/>
          <a:p>
            <a:pPr marL="0" indent="0" algn="just" fontAlgn="base">
              <a:buNone/>
            </a:pPr>
            <a:r>
              <a:rPr lang="en-US" sz="4000" dirty="0" err="1"/>
              <a:t>Dezvoltarea</a:t>
            </a:r>
            <a:r>
              <a:rPr lang="en-US" sz="4000" dirty="0"/>
              <a:t> </a:t>
            </a:r>
            <a:r>
              <a:rPr lang="en-US" sz="4000" dirty="0" err="1"/>
              <a:t>internetului</a:t>
            </a:r>
            <a:r>
              <a:rPr lang="en-US" sz="4000" dirty="0"/>
              <a:t>, </a:t>
            </a:r>
            <a:r>
              <a:rPr lang="en-US" sz="4000" dirty="0" err="1"/>
              <a:t>miliardele</a:t>
            </a:r>
            <a:r>
              <a:rPr lang="en-US" sz="4000" dirty="0"/>
              <a:t> de </a:t>
            </a:r>
            <a:r>
              <a:rPr lang="en-US" sz="4000" dirty="0" err="1"/>
              <a:t>documente</a:t>
            </a:r>
            <a:r>
              <a:rPr lang="en-US" sz="4000" dirty="0"/>
              <a:t> de </a:t>
            </a:r>
            <a:r>
              <a:rPr lang="en-US" sz="4000" dirty="0" err="1"/>
              <a:t>pe</a:t>
            </a:r>
            <a:r>
              <a:rPr lang="en-US" sz="4000" dirty="0"/>
              <a:t> World Wide Web, </a:t>
            </a:r>
            <a:r>
              <a:rPr lang="en-US" sz="4000" dirty="0" err="1"/>
              <a:t>dar</a:t>
            </a:r>
            <a:r>
              <a:rPr lang="en-US" sz="4000" dirty="0"/>
              <a:t> </a:t>
            </a:r>
            <a:r>
              <a:rPr lang="en-US" sz="4000" dirty="0" err="1"/>
              <a:t>si</a:t>
            </a:r>
            <a:r>
              <a:rPr lang="en-US" sz="4000" dirty="0"/>
              <a:t> </a:t>
            </a:r>
            <a:r>
              <a:rPr lang="en-US" sz="4000" dirty="0" err="1"/>
              <a:t>modul</a:t>
            </a:r>
            <a:r>
              <a:rPr lang="en-US" sz="4000" dirty="0"/>
              <a:t> in care </a:t>
            </a:r>
            <a:r>
              <a:rPr lang="en-US" sz="4000" dirty="0" err="1"/>
              <a:t>colectam</a:t>
            </a:r>
            <a:r>
              <a:rPr lang="en-US" sz="4000" dirty="0"/>
              <a:t> </a:t>
            </a:r>
            <a:r>
              <a:rPr lang="en-US" sz="4000" dirty="0" err="1"/>
              <a:t>informatiile</a:t>
            </a:r>
            <a:r>
              <a:rPr lang="en-US" sz="4000" dirty="0"/>
              <a:t> </a:t>
            </a:r>
            <a:r>
              <a:rPr lang="en-US" sz="4000" dirty="0" err="1"/>
              <a:t>navigand</a:t>
            </a:r>
            <a:r>
              <a:rPr lang="en-US" sz="4000" dirty="0"/>
              <a:t> </a:t>
            </a:r>
            <a:r>
              <a:rPr lang="en-US" sz="4000" dirty="0" err="1"/>
              <a:t>sau</a:t>
            </a:r>
            <a:r>
              <a:rPr lang="en-US" sz="4000" dirty="0"/>
              <a:t> </a:t>
            </a:r>
            <a:r>
              <a:rPr lang="en-US" sz="4000" dirty="0" err="1"/>
              <a:t>apeland</a:t>
            </a:r>
            <a:r>
              <a:rPr lang="en-US" sz="4000" dirty="0"/>
              <a:t> la </a:t>
            </a:r>
            <a:r>
              <a:rPr lang="en-US" sz="4000" dirty="0" err="1"/>
              <a:t>motoare</a:t>
            </a:r>
            <a:r>
              <a:rPr lang="en-US" sz="4000" dirty="0"/>
              <a:t> de </a:t>
            </a:r>
            <a:r>
              <a:rPr lang="en-US" sz="4000" dirty="0" err="1"/>
              <a:t>cautare</a:t>
            </a:r>
            <a:r>
              <a:rPr lang="en-US" sz="4000" dirty="0"/>
              <a:t>, au </a:t>
            </a:r>
            <a:r>
              <a:rPr lang="en-US" sz="4000" dirty="0" err="1"/>
              <a:t>schimbat</a:t>
            </a:r>
            <a:r>
              <a:rPr lang="en-US" sz="4000" dirty="0"/>
              <a:t> </a:t>
            </a:r>
            <a:r>
              <a:rPr lang="en-US" sz="4000" dirty="0" err="1"/>
              <a:t>modul</a:t>
            </a:r>
            <a:r>
              <a:rPr lang="en-US" sz="4000" dirty="0"/>
              <a:t> de </a:t>
            </a:r>
            <a:r>
              <a:rPr lang="en-US" sz="4000" dirty="0" err="1"/>
              <a:t>realizare</a:t>
            </a:r>
            <a:r>
              <a:rPr lang="en-US" sz="4000" dirty="0"/>
              <a:t> a </a:t>
            </a:r>
            <a:r>
              <a:rPr lang="en-US" sz="4000" dirty="0" err="1"/>
              <a:t>unei</a:t>
            </a:r>
            <a:r>
              <a:rPr lang="en-US" sz="4000" dirty="0"/>
              <a:t> </a:t>
            </a:r>
            <a:r>
              <a:rPr lang="en-US" sz="4000" dirty="0" err="1"/>
              <a:t>lucrari</a:t>
            </a:r>
            <a:r>
              <a:rPr lang="en-US" sz="4000" dirty="0"/>
              <a:t>, fie </a:t>
            </a:r>
            <a:r>
              <a:rPr lang="en-US" sz="4000" dirty="0" err="1"/>
              <a:t>ea</a:t>
            </a:r>
            <a:r>
              <a:rPr lang="en-US" sz="4000" dirty="0"/>
              <a:t> de </a:t>
            </a:r>
            <a:r>
              <a:rPr lang="en-US" sz="4000" dirty="0" err="1"/>
              <a:t>cercetare</a:t>
            </a:r>
            <a:r>
              <a:rPr lang="en-US" sz="4000" dirty="0"/>
              <a:t>, fie un </a:t>
            </a:r>
            <a:r>
              <a:rPr lang="en-US" sz="4000" dirty="0" err="1"/>
              <a:t>simplu</a:t>
            </a:r>
            <a:r>
              <a:rPr lang="en-US" sz="4000" dirty="0"/>
              <a:t> </a:t>
            </a:r>
            <a:r>
              <a:rPr lang="en-US" sz="4000" dirty="0" err="1"/>
              <a:t>eseu</a:t>
            </a:r>
            <a:r>
              <a:rPr lang="en-US" sz="4000" dirty="0"/>
              <a:t>.</a:t>
            </a:r>
          </a:p>
          <a:p>
            <a:pPr marL="0" indent="0" fontAlgn="base">
              <a:buNone/>
            </a:pPr>
            <a:endParaRPr lang="en-US" sz="4000" dirty="0"/>
          </a:p>
          <a:p>
            <a:pPr marL="0" indent="0" algn="just" fontAlgn="base">
              <a:buNone/>
            </a:pPr>
            <a:r>
              <a:rPr lang="en-US" dirty="0"/>
              <a:t>In </a:t>
            </a:r>
            <a:r>
              <a:rPr lang="en-US" dirty="0" err="1"/>
              <a:t>acest</a:t>
            </a:r>
            <a:r>
              <a:rPr lang="en-US" dirty="0"/>
              <a:t> mod se </a:t>
            </a:r>
            <a:r>
              <a:rPr lang="en-US" dirty="0" err="1"/>
              <a:t>permite</a:t>
            </a:r>
            <a:r>
              <a:rPr lang="en-US" dirty="0"/>
              <a:t> </a:t>
            </a:r>
            <a:r>
              <a:rPr lang="en-US" dirty="0" err="1"/>
              <a:t>includerea</a:t>
            </a:r>
            <a:r>
              <a:rPr lang="en-US" dirty="0"/>
              <a:t> </a:t>
            </a:r>
            <a:r>
              <a:rPr lang="en-US" dirty="0" err="1"/>
              <a:t>simpla</a:t>
            </a:r>
            <a:r>
              <a:rPr lang="en-US" dirty="0"/>
              <a:t> a </a:t>
            </a:r>
            <a:r>
              <a:rPr lang="en-US" dirty="0" err="1"/>
              <a:t>fragmentelor</a:t>
            </a:r>
            <a:r>
              <a:rPr lang="en-US" dirty="0"/>
              <a:t> din </a:t>
            </a:r>
            <a:r>
              <a:rPr lang="en-US" dirty="0" err="1"/>
              <a:t>alte</a:t>
            </a:r>
            <a:r>
              <a:rPr lang="en-US" dirty="0"/>
              <a:t> </a:t>
            </a:r>
            <a:r>
              <a:rPr lang="en-US" dirty="0" err="1"/>
              <a:t>texte</a:t>
            </a:r>
            <a:r>
              <a:rPr lang="en-US" dirty="0"/>
              <a:t>, </a:t>
            </a:r>
            <a:r>
              <a:rPr lang="en-US" dirty="0" err="1"/>
              <a:t>simplificand</a:t>
            </a:r>
            <a:r>
              <a:rPr lang="en-US" dirty="0"/>
              <a:t> </a:t>
            </a:r>
            <a:r>
              <a:rPr lang="en-US" dirty="0" err="1"/>
              <a:t>si</a:t>
            </a:r>
            <a:r>
              <a:rPr lang="en-US" dirty="0"/>
              <a:t> </a:t>
            </a:r>
            <a:r>
              <a:rPr lang="en-US" dirty="0" err="1"/>
              <a:t>usurand</a:t>
            </a:r>
            <a:r>
              <a:rPr lang="en-US" dirty="0"/>
              <a:t> </a:t>
            </a:r>
            <a:r>
              <a:rPr lang="en-US" dirty="0" err="1"/>
              <a:t>plagiatul</a:t>
            </a:r>
            <a:r>
              <a:rPr lang="en-US" dirty="0"/>
              <a:t>, </a:t>
            </a:r>
            <a:r>
              <a:rPr lang="en-US" dirty="0" err="1"/>
              <a:t>dar</a:t>
            </a:r>
            <a:r>
              <a:rPr lang="en-US" dirty="0"/>
              <a:t> </a:t>
            </a:r>
            <a:r>
              <a:rPr lang="en-US" dirty="0" err="1"/>
              <a:t>ingreunand</a:t>
            </a:r>
            <a:r>
              <a:rPr lang="en-US" dirty="0"/>
              <a:t> </a:t>
            </a:r>
            <a:r>
              <a:rPr lang="en-US" dirty="0" err="1"/>
              <a:t>depistarea</a:t>
            </a:r>
            <a:r>
              <a:rPr lang="en-US" dirty="0"/>
              <a:t> </a:t>
            </a:r>
            <a:r>
              <a:rPr lang="en-US" dirty="0" err="1"/>
              <a:t>sa</a:t>
            </a:r>
            <a:r>
              <a:rPr lang="en-US" dirty="0"/>
              <a:t>. </a:t>
            </a:r>
            <a:br>
              <a:rPr lang="en-US" dirty="0"/>
            </a:br>
            <a:r>
              <a:rPr lang="en-US" dirty="0" err="1"/>
              <a:t>Cand</a:t>
            </a:r>
            <a:r>
              <a:rPr lang="en-US" dirty="0"/>
              <a:t> </a:t>
            </a:r>
            <a:r>
              <a:rPr lang="en-US" dirty="0" err="1"/>
              <a:t>sunt</a:t>
            </a:r>
            <a:r>
              <a:rPr lang="en-US" dirty="0"/>
              <a:t> </a:t>
            </a:r>
            <a:r>
              <a:rPr lang="en-US" b="1" dirty="0" err="1"/>
              <a:t>copiate</a:t>
            </a:r>
            <a:r>
              <a:rPr lang="en-US" b="1" dirty="0"/>
              <a:t> </a:t>
            </a:r>
            <a:r>
              <a:rPr lang="en-US" b="1" dirty="0" err="1"/>
              <a:t>texte</a:t>
            </a:r>
            <a:r>
              <a:rPr lang="en-US" b="1" dirty="0"/>
              <a:t> </a:t>
            </a:r>
            <a:r>
              <a:rPr lang="en-US" dirty="0" err="1"/>
              <a:t>dintr</a:t>
            </a:r>
            <a:r>
              <a:rPr lang="en-US" dirty="0"/>
              <a:t>-o </a:t>
            </a:r>
            <a:r>
              <a:rPr lang="en-US" dirty="0" err="1"/>
              <a:t>retea</a:t>
            </a:r>
            <a:r>
              <a:rPr lang="en-US" dirty="0"/>
              <a:t>, </a:t>
            </a:r>
            <a:r>
              <a:rPr lang="en-US" dirty="0" err="1"/>
              <a:t>vorbim</a:t>
            </a:r>
            <a:r>
              <a:rPr lang="en-US" dirty="0"/>
              <a:t> </a:t>
            </a:r>
            <a:r>
              <a:rPr lang="en-US" dirty="0" err="1"/>
              <a:t>despre</a:t>
            </a:r>
            <a:r>
              <a:rPr lang="en-US" dirty="0"/>
              <a:t> </a:t>
            </a:r>
            <a:r>
              <a:rPr lang="en-US" b="1" dirty="0" err="1"/>
              <a:t>plagiat</a:t>
            </a:r>
            <a:r>
              <a:rPr lang="en-US" b="1" dirty="0"/>
              <a:t> online</a:t>
            </a:r>
            <a:r>
              <a:rPr lang="en-US" dirty="0"/>
              <a:t>, </a:t>
            </a:r>
            <a:r>
              <a:rPr lang="en-US" dirty="0" err="1"/>
              <a:t>sau</a:t>
            </a:r>
            <a:r>
              <a:rPr lang="en-US" dirty="0"/>
              <a:t> </a:t>
            </a:r>
            <a:r>
              <a:rPr lang="en-US" b="1" dirty="0" err="1"/>
              <a:t>plagiat</a:t>
            </a:r>
            <a:r>
              <a:rPr lang="en-US" b="1" dirty="0"/>
              <a:t> cut &amp; paste</a:t>
            </a:r>
            <a:r>
              <a:rPr lang="en-US" dirty="0"/>
              <a:t>.</a:t>
            </a:r>
          </a:p>
          <a:p>
            <a:pPr marL="0" indent="0" algn="just" fontAlgn="base">
              <a:buNone/>
            </a:pPr>
            <a:r>
              <a:rPr lang="en-US" dirty="0" err="1"/>
              <a:t>Folosind</a:t>
            </a:r>
            <a:r>
              <a:rPr lang="en-US" dirty="0"/>
              <a:t> </a:t>
            </a:r>
            <a:r>
              <a:rPr lang="en-US" dirty="0" err="1"/>
              <a:t>internetul</a:t>
            </a:r>
            <a:r>
              <a:rPr lang="en-US" dirty="0"/>
              <a:t> in </a:t>
            </a:r>
            <a:r>
              <a:rPr lang="en-US" dirty="0" err="1"/>
              <a:t>scopul</a:t>
            </a:r>
            <a:r>
              <a:rPr lang="en-US" dirty="0"/>
              <a:t> </a:t>
            </a:r>
            <a:r>
              <a:rPr lang="en-US" dirty="0" err="1"/>
              <a:t>documentarii</a:t>
            </a:r>
            <a:r>
              <a:rPr lang="en-US" dirty="0"/>
              <a:t>, </a:t>
            </a:r>
            <a:r>
              <a:rPr lang="en-US" b="1" i="1" dirty="0" err="1"/>
              <a:t>tentatia</a:t>
            </a:r>
            <a:r>
              <a:rPr lang="en-US" b="1" i="1" dirty="0"/>
              <a:t> </a:t>
            </a:r>
            <a:r>
              <a:rPr lang="en-US" b="1" i="1" dirty="0" err="1"/>
              <a:t>studentilor</a:t>
            </a:r>
            <a:r>
              <a:rPr lang="en-US" b="1" i="1" dirty="0"/>
              <a:t> </a:t>
            </a:r>
            <a:r>
              <a:rPr lang="en-US" dirty="0"/>
              <a:t>de a </a:t>
            </a:r>
            <a:r>
              <a:rPr lang="en-US" dirty="0" err="1"/>
              <a:t>plagia</a:t>
            </a:r>
            <a:r>
              <a:rPr lang="en-US" dirty="0"/>
              <a:t> a </a:t>
            </a:r>
            <a:r>
              <a:rPr lang="en-US" dirty="0" err="1"/>
              <a:t>crescut</a:t>
            </a:r>
            <a:r>
              <a:rPr lang="en-US" dirty="0"/>
              <a:t> </a:t>
            </a:r>
            <a:r>
              <a:rPr lang="en-US" dirty="0" err="1"/>
              <a:t>foarte</a:t>
            </a:r>
            <a:r>
              <a:rPr lang="en-US" dirty="0"/>
              <a:t> </a:t>
            </a:r>
            <a:r>
              <a:rPr lang="en-US" dirty="0" err="1"/>
              <a:t>mult</a:t>
            </a:r>
            <a:r>
              <a:rPr lang="en-US" dirty="0"/>
              <a:t> in </a:t>
            </a:r>
            <a:r>
              <a:rPr lang="en-US" dirty="0" err="1"/>
              <a:t>ultimii</a:t>
            </a:r>
            <a:r>
              <a:rPr lang="en-US" dirty="0"/>
              <a:t> </a:t>
            </a:r>
            <a:r>
              <a:rPr lang="en-US" dirty="0" err="1"/>
              <a:t>ani</a:t>
            </a:r>
            <a:r>
              <a:rPr lang="en-US" dirty="0"/>
              <a:t>. In </a:t>
            </a:r>
            <a:r>
              <a:rPr lang="en-US" dirty="0" err="1"/>
              <a:t>numai</a:t>
            </a:r>
            <a:r>
              <a:rPr lang="en-US" dirty="0"/>
              <a:t> </a:t>
            </a:r>
            <a:r>
              <a:rPr lang="en-US" dirty="0" err="1"/>
              <a:t>cateva</a:t>
            </a:r>
            <a:r>
              <a:rPr lang="en-US" dirty="0"/>
              <a:t> </a:t>
            </a:r>
            <a:r>
              <a:rPr lang="en-US" dirty="0" err="1"/>
              <a:t>secunde</a:t>
            </a:r>
            <a:r>
              <a:rPr lang="en-US" dirty="0"/>
              <a:t>, </a:t>
            </a:r>
            <a:r>
              <a:rPr lang="en-US" dirty="0" err="1"/>
              <a:t>folosind</a:t>
            </a:r>
            <a:r>
              <a:rPr lang="en-US" dirty="0"/>
              <a:t> un motor de </a:t>
            </a:r>
            <a:r>
              <a:rPr lang="en-US" dirty="0" err="1"/>
              <a:t>cautare</a:t>
            </a:r>
            <a:r>
              <a:rPr lang="en-US" dirty="0"/>
              <a:t>, </a:t>
            </a:r>
            <a:r>
              <a:rPr lang="en-US" dirty="0" err="1"/>
              <a:t>tastand</a:t>
            </a:r>
            <a:r>
              <a:rPr lang="en-US" dirty="0"/>
              <a:t> </a:t>
            </a:r>
            <a:r>
              <a:rPr lang="en-US" dirty="0" err="1"/>
              <a:t>cuvintele</a:t>
            </a:r>
            <a:r>
              <a:rPr lang="en-US" dirty="0"/>
              <a:t> </a:t>
            </a:r>
            <a:r>
              <a:rPr lang="en-US" dirty="0" err="1"/>
              <a:t>cheie</a:t>
            </a:r>
            <a:r>
              <a:rPr lang="en-US" dirty="0"/>
              <a:t> </a:t>
            </a:r>
            <a:r>
              <a:rPr lang="en-US" dirty="0" err="1"/>
              <a:t>asociate</a:t>
            </a:r>
            <a:r>
              <a:rPr lang="en-US" dirty="0"/>
              <a:t> </a:t>
            </a:r>
            <a:r>
              <a:rPr lang="en-US" dirty="0" err="1"/>
              <a:t>unui</a:t>
            </a:r>
            <a:r>
              <a:rPr lang="en-US" dirty="0"/>
              <a:t> </a:t>
            </a:r>
            <a:r>
              <a:rPr lang="en-US" dirty="0" err="1"/>
              <a:t>subiect</a:t>
            </a:r>
            <a:r>
              <a:rPr lang="en-US" dirty="0"/>
              <a:t> se </a:t>
            </a:r>
            <a:r>
              <a:rPr lang="en-US" dirty="0" err="1"/>
              <a:t>preiau</a:t>
            </a:r>
            <a:r>
              <a:rPr lang="en-US" dirty="0"/>
              <a:t> site-</a:t>
            </a:r>
            <a:r>
              <a:rPr lang="en-US" dirty="0" err="1"/>
              <a:t>uri</a:t>
            </a:r>
            <a:r>
              <a:rPr lang="en-US" dirty="0"/>
              <a:t> web care </a:t>
            </a:r>
            <a:r>
              <a:rPr lang="en-US" dirty="0" err="1"/>
              <a:t>ofera</a:t>
            </a:r>
            <a:r>
              <a:rPr lang="en-US" dirty="0"/>
              <a:t> </a:t>
            </a:r>
            <a:r>
              <a:rPr lang="en-US" dirty="0" err="1"/>
              <a:t>informatii</a:t>
            </a:r>
            <a:r>
              <a:rPr lang="en-US" dirty="0"/>
              <a:t> cu </a:t>
            </a:r>
            <a:r>
              <a:rPr lang="en-US" dirty="0" err="1"/>
              <a:t>textul</a:t>
            </a:r>
            <a:r>
              <a:rPr lang="en-US" dirty="0"/>
              <a:t> </a:t>
            </a:r>
            <a:r>
              <a:rPr lang="en-US" dirty="0" err="1"/>
              <a:t>complet</a:t>
            </a:r>
            <a:r>
              <a:rPr lang="en-US" dirty="0"/>
              <a:t>, </a:t>
            </a:r>
            <a:r>
              <a:rPr lang="en-US" dirty="0" err="1"/>
              <a:t>gata</a:t>
            </a:r>
            <a:r>
              <a:rPr lang="en-US" dirty="0"/>
              <a:t> </a:t>
            </a:r>
            <a:r>
              <a:rPr lang="en-US" dirty="0" err="1"/>
              <a:t>pentru</a:t>
            </a:r>
            <a:r>
              <a:rPr lang="en-US" dirty="0"/>
              <a:t> a fi </a:t>
            </a:r>
            <a:r>
              <a:rPr lang="en-US" dirty="0" err="1"/>
              <a:t>copiat</a:t>
            </a:r>
            <a:r>
              <a:rPr lang="en-US" dirty="0"/>
              <a:t>.</a:t>
            </a:r>
          </a:p>
          <a:p>
            <a:pPr marL="0" indent="0" algn="just" fontAlgn="base">
              <a:buNone/>
            </a:pPr>
            <a:r>
              <a:rPr lang="en-US" dirty="0" err="1"/>
              <a:t>Desi</a:t>
            </a:r>
            <a:r>
              <a:rPr lang="en-US" dirty="0"/>
              <a:t> </a:t>
            </a:r>
            <a:r>
              <a:rPr lang="en-US" dirty="0" err="1"/>
              <a:t>plagiatul</a:t>
            </a:r>
            <a:r>
              <a:rPr lang="en-US" dirty="0"/>
              <a:t> se </a:t>
            </a:r>
            <a:r>
              <a:rPr lang="en-US" dirty="0" err="1"/>
              <a:t>refera</a:t>
            </a:r>
            <a:r>
              <a:rPr lang="en-US" dirty="0"/>
              <a:t> la </a:t>
            </a:r>
            <a:r>
              <a:rPr lang="en-US" dirty="0" err="1"/>
              <a:t>actiunea</a:t>
            </a:r>
            <a:r>
              <a:rPr lang="en-US" dirty="0"/>
              <a:t> </a:t>
            </a:r>
            <a:r>
              <a:rPr lang="en-US" dirty="0" err="1"/>
              <a:t>unei</a:t>
            </a:r>
            <a:r>
              <a:rPr lang="en-US" dirty="0"/>
              <a:t> </a:t>
            </a:r>
            <a:r>
              <a:rPr lang="en-US" dirty="0" err="1"/>
              <a:t>persoane</a:t>
            </a:r>
            <a:r>
              <a:rPr lang="en-US" dirty="0"/>
              <a:t> de a </a:t>
            </a:r>
            <a:r>
              <a:rPr lang="en-US" dirty="0" err="1"/>
              <a:t>prelua</a:t>
            </a:r>
            <a:r>
              <a:rPr lang="en-US" dirty="0"/>
              <a:t> </a:t>
            </a:r>
            <a:r>
              <a:rPr lang="en-US" dirty="0" err="1"/>
              <a:t>anumite</a:t>
            </a:r>
            <a:r>
              <a:rPr lang="en-US" dirty="0"/>
              <a:t> </a:t>
            </a:r>
            <a:r>
              <a:rPr lang="en-US" dirty="0" err="1"/>
              <a:t>lucrari</a:t>
            </a:r>
            <a:r>
              <a:rPr lang="en-US" dirty="0"/>
              <a:t>, </a:t>
            </a:r>
            <a:r>
              <a:rPr lang="en-US" dirty="0" err="1"/>
              <a:t>idei</a:t>
            </a:r>
            <a:r>
              <a:rPr lang="en-US" dirty="0"/>
              <a:t>, </a:t>
            </a:r>
            <a:r>
              <a:rPr lang="en-US" dirty="0" err="1"/>
              <a:t>creatii</a:t>
            </a:r>
            <a:r>
              <a:rPr lang="en-US" dirty="0"/>
              <a:t> </a:t>
            </a:r>
            <a:r>
              <a:rPr lang="en-US" dirty="0" err="1"/>
              <a:t>cunoscute</a:t>
            </a:r>
            <a:r>
              <a:rPr lang="en-US" dirty="0"/>
              <a:t> </a:t>
            </a:r>
            <a:r>
              <a:rPr lang="en-US" dirty="0" err="1"/>
              <a:t>sau</a:t>
            </a:r>
            <a:r>
              <a:rPr lang="en-US" dirty="0"/>
              <a:t> nu de </a:t>
            </a:r>
            <a:r>
              <a:rPr lang="en-US" dirty="0" err="1"/>
              <a:t>ceilalti</a:t>
            </a:r>
            <a:r>
              <a:rPr lang="en-US" dirty="0"/>
              <a:t>, </a:t>
            </a:r>
            <a:r>
              <a:rPr lang="en-US" dirty="0" err="1"/>
              <a:t>oricum</a:t>
            </a:r>
            <a:r>
              <a:rPr lang="en-US" dirty="0"/>
              <a:t> </a:t>
            </a:r>
            <a:r>
              <a:rPr lang="en-US" dirty="0" err="1"/>
              <a:t>scrise</a:t>
            </a:r>
            <a:r>
              <a:rPr lang="en-US" dirty="0"/>
              <a:t> de </a:t>
            </a:r>
            <a:r>
              <a:rPr lang="en-US" dirty="0" err="1"/>
              <a:t>altcineva</a:t>
            </a:r>
            <a:r>
              <a:rPr lang="en-US" dirty="0"/>
              <a:t>, cu </a:t>
            </a:r>
            <a:r>
              <a:rPr lang="en-US" dirty="0" err="1"/>
              <a:t>scopul</a:t>
            </a:r>
            <a:r>
              <a:rPr lang="en-US" dirty="0"/>
              <a:t> de a le </a:t>
            </a:r>
            <a:r>
              <a:rPr lang="en-US" dirty="0" err="1"/>
              <a:t>prezenta</a:t>
            </a:r>
            <a:r>
              <a:rPr lang="en-US" dirty="0"/>
              <a:t> </a:t>
            </a:r>
            <a:r>
              <a:rPr lang="en-US" dirty="0" err="1"/>
              <a:t>ca</a:t>
            </a:r>
            <a:r>
              <a:rPr lang="en-US" dirty="0"/>
              <a:t> </a:t>
            </a:r>
            <a:r>
              <a:rPr lang="en-US" dirty="0" err="1"/>
              <a:t>si</a:t>
            </a:r>
            <a:r>
              <a:rPr lang="en-US" dirty="0"/>
              <a:t> cum i-</a:t>
            </a:r>
            <a:r>
              <a:rPr lang="en-US" dirty="0" err="1"/>
              <a:t>ar</a:t>
            </a:r>
            <a:r>
              <a:rPr lang="en-US" dirty="0"/>
              <a:t> </a:t>
            </a:r>
            <a:r>
              <a:rPr lang="en-US" dirty="0" err="1"/>
              <a:t>apartine</a:t>
            </a:r>
            <a:r>
              <a:rPr lang="en-US" dirty="0"/>
              <a:t>, </a:t>
            </a:r>
            <a:r>
              <a:rPr lang="en-US" dirty="0" err="1"/>
              <a:t>acesta</a:t>
            </a:r>
            <a:r>
              <a:rPr lang="en-US" dirty="0"/>
              <a:t> nu </a:t>
            </a:r>
            <a:r>
              <a:rPr lang="en-US" dirty="0" err="1"/>
              <a:t>este</a:t>
            </a:r>
            <a:r>
              <a:rPr lang="en-US" dirty="0"/>
              <a:t> </a:t>
            </a:r>
            <a:r>
              <a:rPr lang="en-US" dirty="0" err="1"/>
              <a:t>clar</a:t>
            </a:r>
            <a:r>
              <a:rPr lang="en-US" dirty="0"/>
              <a:t> </a:t>
            </a:r>
            <a:r>
              <a:rPr lang="en-US" dirty="0" err="1"/>
              <a:t>delimitat</a:t>
            </a:r>
            <a:r>
              <a:rPr lang="en-US" dirty="0"/>
              <a:t>.</a:t>
            </a:r>
          </a:p>
          <a:p>
            <a:endParaRPr lang="en-US" dirty="0"/>
          </a:p>
        </p:txBody>
      </p:sp>
    </p:spTree>
    <p:extLst>
      <p:ext uri="{BB962C8B-B14F-4D97-AF65-F5344CB8AC3E}">
        <p14:creationId xmlns:p14="http://schemas.microsoft.com/office/powerpoint/2010/main" val="4505878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363272" cy="5577483"/>
          </a:xfrm>
        </p:spPr>
        <p:txBody>
          <a:bodyPr>
            <a:normAutofit fontScale="62500" lnSpcReduction="20000"/>
          </a:bodyPr>
          <a:lstStyle/>
          <a:p>
            <a:pPr marL="0" indent="0" algn="just" fontAlgn="base">
              <a:buNone/>
            </a:pPr>
            <a:r>
              <a:rPr lang="en-US" sz="3400" dirty="0"/>
              <a:t>Nu </a:t>
            </a:r>
            <a:r>
              <a:rPr lang="en-US" sz="3400" dirty="0" err="1"/>
              <a:t>exista</a:t>
            </a:r>
            <a:r>
              <a:rPr lang="en-US" sz="3400" dirty="0"/>
              <a:t> </a:t>
            </a:r>
            <a:r>
              <a:rPr lang="en-US" sz="3400" dirty="0" err="1"/>
              <a:t>criterii</a:t>
            </a:r>
            <a:r>
              <a:rPr lang="en-US" sz="3400" dirty="0"/>
              <a:t> </a:t>
            </a:r>
            <a:r>
              <a:rPr lang="en-US" sz="3400" dirty="0" err="1"/>
              <a:t>stabilite</a:t>
            </a:r>
            <a:r>
              <a:rPr lang="en-US" sz="3400" dirty="0"/>
              <a:t> </a:t>
            </a:r>
            <a:r>
              <a:rPr lang="en-US" sz="3400" dirty="0" err="1"/>
              <a:t>dupa</a:t>
            </a:r>
            <a:r>
              <a:rPr lang="en-US" sz="3400" dirty="0"/>
              <a:t> care </a:t>
            </a:r>
            <a:r>
              <a:rPr lang="en-US" sz="3400" dirty="0" err="1"/>
              <a:t>oamenii</a:t>
            </a:r>
            <a:r>
              <a:rPr lang="en-US" sz="3400" dirty="0"/>
              <a:t> </a:t>
            </a:r>
            <a:r>
              <a:rPr lang="en-US" sz="3400" dirty="0" err="1"/>
              <a:t>sa</a:t>
            </a:r>
            <a:r>
              <a:rPr lang="en-US" sz="3400" dirty="0"/>
              <a:t> se </a:t>
            </a:r>
            <a:r>
              <a:rPr lang="en-US" sz="3400" dirty="0" err="1"/>
              <a:t>ghideze</a:t>
            </a:r>
            <a:r>
              <a:rPr lang="en-US" sz="3400" dirty="0"/>
              <a:t> </a:t>
            </a:r>
            <a:r>
              <a:rPr lang="en-US" sz="3400" dirty="0" err="1"/>
              <a:t>si</a:t>
            </a:r>
            <a:r>
              <a:rPr lang="en-US" sz="3400" dirty="0"/>
              <a:t> </a:t>
            </a:r>
            <a:r>
              <a:rPr lang="en-US" sz="3400" dirty="0" err="1"/>
              <a:t>astfel</a:t>
            </a:r>
            <a:r>
              <a:rPr lang="en-US" sz="3400" dirty="0"/>
              <a:t> </a:t>
            </a:r>
            <a:r>
              <a:rPr lang="en-US" sz="3400" dirty="0" err="1"/>
              <a:t>sa</a:t>
            </a:r>
            <a:r>
              <a:rPr lang="en-US" sz="3400" dirty="0"/>
              <a:t> se </a:t>
            </a:r>
            <a:r>
              <a:rPr lang="en-US" sz="3400" dirty="0" err="1"/>
              <a:t>diminueze</a:t>
            </a:r>
            <a:r>
              <a:rPr lang="en-US" sz="3400" dirty="0"/>
              <a:t> </a:t>
            </a:r>
            <a:r>
              <a:rPr lang="en-US" sz="3400" dirty="0" err="1"/>
              <a:t>aceasta</a:t>
            </a:r>
            <a:r>
              <a:rPr lang="en-US" sz="3400" dirty="0"/>
              <a:t> </a:t>
            </a:r>
            <a:r>
              <a:rPr lang="en-US" sz="3400" dirty="0" err="1"/>
              <a:t>tendinta</a:t>
            </a:r>
            <a:r>
              <a:rPr lang="en-US" sz="3400" dirty="0"/>
              <a:t> de a </a:t>
            </a:r>
            <a:r>
              <a:rPr lang="en-US" sz="3400" dirty="0" err="1"/>
              <a:t>insusi</a:t>
            </a:r>
            <a:r>
              <a:rPr lang="en-US" sz="3400" dirty="0"/>
              <a:t> </a:t>
            </a:r>
            <a:r>
              <a:rPr lang="en-US" sz="3400" dirty="0" err="1"/>
              <a:t>ceva</a:t>
            </a:r>
            <a:r>
              <a:rPr lang="en-US" sz="3400" dirty="0"/>
              <a:t> </a:t>
            </a:r>
            <a:r>
              <a:rPr lang="en-US" sz="3400" dirty="0" err="1"/>
              <a:t>ce</a:t>
            </a:r>
            <a:r>
              <a:rPr lang="en-US" sz="3400" dirty="0"/>
              <a:t> nu le </a:t>
            </a:r>
            <a:r>
              <a:rPr lang="en-US" sz="3400" dirty="0" err="1"/>
              <a:t>apartine</a:t>
            </a:r>
            <a:r>
              <a:rPr lang="en-US" sz="3400" dirty="0"/>
              <a:t>. </a:t>
            </a:r>
            <a:r>
              <a:rPr lang="en-US" sz="3400" dirty="0" err="1"/>
              <a:t>Plagiatul</a:t>
            </a:r>
            <a:r>
              <a:rPr lang="en-US" sz="3400" dirty="0"/>
              <a:t> </a:t>
            </a:r>
            <a:r>
              <a:rPr lang="en-US" sz="3400" dirty="0" err="1"/>
              <a:t>este</a:t>
            </a:r>
            <a:r>
              <a:rPr lang="en-US" sz="3400" dirty="0"/>
              <a:t> o </a:t>
            </a:r>
            <a:r>
              <a:rPr lang="en-US" sz="3400" dirty="0" err="1"/>
              <a:t>practica</a:t>
            </a:r>
            <a:r>
              <a:rPr lang="en-US" sz="3400" dirty="0"/>
              <a:t>  </a:t>
            </a:r>
            <a:r>
              <a:rPr lang="en-US" sz="3400" dirty="0" err="1"/>
              <a:t>destul</a:t>
            </a:r>
            <a:r>
              <a:rPr lang="en-US" sz="3400" dirty="0"/>
              <a:t> de </a:t>
            </a:r>
            <a:r>
              <a:rPr lang="en-US" sz="3400" dirty="0" err="1"/>
              <a:t>raspandita</a:t>
            </a:r>
            <a:r>
              <a:rPr lang="en-US" sz="3400" dirty="0"/>
              <a:t>.</a:t>
            </a:r>
          </a:p>
          <a:p>
            <a:pPr marL="0" indent="0" fontAlgn="base">
              <a:buNone/>
            </a:pPr>
            <a:endParaRPr lang="en-US" dirty="0"/>
          </a:p>
          <a:p>
            <a:pPr marL="0" indent="0" fontAlgn="base">
              <a:buNone/>
            </a:pPr>
            <a:r>
              <a:rPr lang="en-US" dirty="0"/>
              <a:t>Multi </a:t>
            </a:r>
            <a:r>
              <a:rPr lang="en-US" dirty="0" err="1"/>
              <a:t>numesc</a:t>
            </a:r>
            <a:r>
              <a:rPr lang="en-US" dirty="0"/>
              <a:t> </a:t>
            </a:r>
            <a:r>
              <a:rPr lang="en-US" dirty="0" err="1"/>
              <a:t>plagiatul</a:t>
            </a:r>
            <a:r>
              <a:rPr lang="en-US" dirty="0"/>
              <a:t> </a:t>
            </a:r>
            <a:r>
              <a:rPr lang="en-US" dirty="0" err="1"/>
              <a:t>ca</a:t>
            </a:r>
            <a:r>
              <a:rPr lang="en-US" dirty="0"/>
              <a:t> </a:t>
            </a:r>
            <a:r>
              <a:rPr lang="en-US" dirty="0" err="1"/>
              <a:t>fiind</a:t>
            </a:r>
            <a:r>
              <a:rPr lang="en-US" dirty="0"/>
              <a:t> o </a:t>
            </a:r>
            <a:r>
              <a:rPr lang="en-US" dirty="0" err="1"/>
              <a:t>victima</a:t>
            </a:r>
            <a:r>
              <a:rPr lang="en-US" dirty="0"/>
              <a:t> </a:t>
            </a:r>
            <a:r>
              <a:rPr lang="en-US" dirty="0" err="1"/>
              <a:t>fara</a:t>
            </a:r>
            <a:r>
              <a:rPr lang="en-US" dirty="0"/>
              <a:t> </a:t>
            </a:r>
            <a:r>
              <a:rPr lang="en-US" dirty="0" err="1"/>
              <a:t>victima</a:t>
            </a:r>
            <a:r>
              <a:rPr lang="en-US" dirty="0"/>
              <a:t>. </a:t>
            </a:r>
          </a:p>
          <a:p>
            <a:pPr marL="0" indent="0" algn="just" fontAlgn="base">
              <a:buNone/>
            </a:pPr>
            <a:r>
              <a:rPr lang="en-US" b="1" dirty="0"/>
              <a:t>Prima</a:t>
            </a:r>
            <a:r>
              <a:rPr lang="en-US" dirty="0"/>
              <a:t> </a:t>
            </a:r>
            <a:r>
              <a:rPr lang="en-US" dirty="0" err="1"/>
              <a:t>dintre</a:t>
            </a:r>
            <a:r>
              <a:rPr lang="en-US" dirty="0"/>
              <a:t> </a:t>
            </a:r>
            <a:r>
              <a:rPr lang="en-US" dirty="0" err="1"/>
              <a:t>ele</a:t>
            </a:r>
            <a:r>
              <a:rPr lang="en-US" dirty="0"/>
              <a:t> </a:t>
            </a:r>
            <a:r>
              <a:rPr lang="en-US" dirty="0" err="1"/>
              <a:t>ar</a:t>
            </a:r>
            <a:r>
              <a:rPr lang="en-US" dirty="0"/>
              <a:t> fi </a:t>
            </a:r>
            <a:r>
              <a:rPr lang="en-US" dirty="0" err="1"/>
              <a:t>adevaratul</a:t>
            </a:r>
            <a:r>
              <a:rPr lang="en-US" dirty="0"/>
              <a:t> </a:t>
            </a:r>
            <a:r>
              <a:rPr lang="en-US" dirty="0" err="1"/>
              <a:t>autor</a:t>
            </a:r>
            <a:r>
              <a:rPr lang="en-US" dirty="0"/>
              <a:t>, </a:t>
            </a:r>
            <a:r>
              <a:rPr lang="en-US" dirty="0" err="1"/>
              <a:t>furandu</a:t>
            </a:r>
            <a:r>
              <a:rPr lang="en-US" dirty="0"/>
              <a:t>-i </a:t>
            </a:r>
            <a:r>
              <a:rPr lang="en-US" dirty="0" err="1"/>
              <a:t>prestigiul</a:t>
            </a:r>
            <a:r>
              <a:rPr lang="en-US" dirty="0"/>
              <a:t>. </a:t>
            </a:r>
            <a:br>
              <a:rPr lang="en-US" dirty="0"/>
            </a:br>
            <a:r>
              <a:rPr lang="en-US" dirty="0"/>
              <a:t>De </a:t>
            </a:r>
            <a:r>
              <a:rPr lang="en-US" dirty="0" err="1"/>
              <a:t>cealalta</a:t>
            </a:r>
            <a:r>
              <a:rPr lang="en-US" dirty="0"/>
              <a:t> parte se </a:t>
            </a:r>
            <a:r>
              <a:rPr lang="en-US" dirty="0" err="1"/>
              <a:t>afla</a:t>
            </a:r>
            <a:r>
              <a:rPr lang="en-US" dirty="0"/>
              <a:t> </a:t>
            </a:r>
            <a:r>
              <a:rPr lang="en-US" dirty="0" err="1"/>
              <a:t>cel</a:t>
            </a:r>
            <a:r>
              <a:rPr lang="en-US" dirty="0"/>
              <a:t> care </a:t>
            </a:r>
            <a:r>
              <a:rPr lang="en-US" dirty="0" err="1"/>
              <a:t>plagiaza</a:t>
            </a:r>
            <a:r>
              <a:rPr lang="en-US" dirty="0"/>
              <a:t>, </a:t>
            </a:r>
            <a:r>
              <a:rPr lang="en-US" dirty="0" err="1"/>
              <a:t>intrucat</a:t>
            </a:r>
            <a:r>
              <a:rPr lang="en-US" dirty="0"/>
              <a:t> </a:t>
            </a:r>
            <a:r>
              <a:rPr lang="en-US" dirty="0" err="1"/>
              <a:t>multe</a:t>
            </a:r>
            <a:r>
              <a:rPr lang="en-US" dirty="0"/>
              <a:t> </a:t>
            </a:r>
            <a:r>
              <a:rPr lang="en-US" dirty="0" err="1"/>
              <a:t>articole</a:t>
            </a:r>
            <a:r>
              <a:rPr lang="en-US" dirty="0"/>
              <a:t>, </a:t>
            </a:r>
            <a:r>
              <a:rPr lang="en-US" dirty="0" err="1"/>
              <a:t>lucrari</a:t>
            </a:r>
            <a:r>
              <a:rPr lang="en-US" dirty="0"/>
              <a:t> de </a:t>
            </a:r>
            <a:r>
              <a:rPr lang="en-US" dirty="0" err="1"/>
              <a:t>licenta</a:t>
            </a:r>
            <a:r>
              <a:rPr lang="en-US" dirty="0"/>
              <a:t> se </a:t>
            </a:r>
            <a:r>
              <a:rPr lang="en-US" dirty="0" err="1"/>
              <a:t>gasesc</a:t>
            </a:r>
            <a:r>
              <a:rPr lang="en-US" dirty="0"/>
              <a:t> </a:t>
            </a:r>
            <a:r>
              <a:rPr lang="en-US" dirty="0" err="1"/>
              <a:t>libere</a:t>
            </a:r>
            <a:r>
              <a:rPr lang="en-US" dirty="0"/>
              <a:t> </a:t>
            </a:r>
            <a:r>
              <a:rPr lang="en-US" dirty="0" err="1"/>
              <a:t>pe</a:t>
            </a:r>
            <a:r>
              <a:rPr lang="en-US" dirty="0"/>
              <a:t> Internet, </a:t>
            </a:r>
            <a:r>
              <a:rPr lang="en-US" dirty="0" err="1"/>
              <a:t>chiar</a:t>
            </a:r>
            <a:r>
              <a:rPr lang="en-US" dirty="0"/>
              <a:t> </a:t>
            </a:r>
            <a:r>
              <a:rPr lang="en-US" dirty="0" err="1"/>
              <a:t>si</a:t>
            </a:r>
            <a:r>
              <a:rPr lang="en-US" dirty="0"/>
              <a:t> </a:t>
            </a:r>
            <a:r>
              <a:rPr lang="en-US" dirty="0" err="1"/>
              <a:t>fara</a:t>
            </a:r>
            <a:r>
              <a:rPr lang="en-US" dirty="0"/>
              <a:t> </a:t>
            </a:r>
            <a:r>
              <a:rPr lang="en-US" dirty="0" err="1"/>
              <a:t>autor</a:t>
            </a:r>
            <a:r>
              <a:rPr lang="en-US" dirty="0"/>
              <a:t>.</a:t>
            </a:r>
          </a:p>
          <a:p>
            <a:pPr marL="0" indent="0" fontAlgn="base">
              <a:buNone/>
            </a:pPr>
            <a:endParaRPr lang="en-US" dirty="0"/>
          </a:p>
          <a:p>
            <a:pPr marL="0" indent="0" algn="just" fontAlgn="base">
              <a:buNone/>
            </a:pPr>
            <a:r>
              <a:rPr lang="en-US" b="1" i="1" dirty="0" err="1"/>
              <a:t>Plagiatul</a:t>
            </a:r>
            <a:r>
              <a:rPr lang="en-US" dirty="0"/>
              <a:t> </a:t>
            </a:r>
            <a:r>
              <a:rPr lang="en-US" b="1" i="1" dirty="0"/>
              <a:t>se </a:t>
            </a:r>
            <a:r>
              <a:rPr lang="en-US" b="1" i="1" dirty="0" err="1"/>
              <a:t>defineste</a:t>
            </a:r>
            <a:r>
              <a:rPr lang="en-US" dirty="0"/>
              <a:t>, conform DEX , </a:t>
            </a:r>
            <a:r>
              <a:rPr lang="en-US" dirty="0" err="1"/>
              <a:t>ca</a:t>
            </a:r>
            <a:r>
              <a:rPr lang="en-US" dirty="0"/>
              <a:t> </a:t>
            </a:r>
            <a:r>
              <a:rPr lang="en-US" dirty="0" err="1"/>
              <a:t>fiind</a:t>
            </a:r>
            <a:r>
              <a:rPr lang="en-US" dirty="0"/>
              <a:t> o "</a:t>
            </a:r>
            <a:r>
              <a:rPr lang="en-US" sz="3400" b="1" dirty="0"/>
              <a:t>opera </a:t>
            </a:r>
            <a:r>
              <a:rPr lang="en-US" sz="3400" b="1" dirty="0" err="1"/>
              <a:t>literara</a:t>
            </a:r>
            <a:r>
              <a:rPr lang="en-US" sz="3400" b="1" dirty="0"/>
              <a:t>, </a:t>
            </a:r>
            <a:r>
              <a:rPr lang="en-US" sz="3400" b="1" dirty="0" err="1"/>
              <a:t>artistica</a:t>
            </a:r>
            <a:r>
              <a:rPr lang="en-US" sz="3400" b="1" dirty="0"/>
              <a:t> </a:t>
            </a:r>
            <a:r>
              <a:rPr lang="en-US" sz="3400" b="1" dirty="0" err="1"/>
              <a:t>sau</a:t>
            </a:r>
            <a:r>
              <a:rPr lang="en-US" sz="3400" b="1" dirty="0"/>
              <a:t> </a:t>
            </a:r>
            <a:r>
              <a:rPr lang="en-US" sz="3400" b="1" dirty="0" err="1"/>
              <a:t>stiintifica</a:t>
            </a:r>
            <a:r>
              <a:rPr lang="en-US" sz="3400" b="1" dirty="0"/>
              <a:t> a </a:t>
            </a:r>
            <a:r>
              <a:rPr lang="en-US" sz="3400" b="1" dirty="0" err="1"/>
              <a:t>altcuiva</a:t>
            </a:r>
            <a:r>
              <a:rPr lang="en-US" sz="3400" b="1" dirty="0"/>
              <a:t>, </a:t>
            </a:r>
            <a:r>
              <a:rPr lang="en-US" sz="3400" b="1" dirty="0" err="1"/>
              <a:t>insusita</a:t>
            </a:r>
            <a:r>
              <a:rPr lang="en-US" sz="3400" b="1" dirty="0"/>
              <a:t> (integral </a:t>
            </a:r>
            <a:r>
              <a:rPr lang="en-US" sz="3400" b="1" dirty="0" err="1"/>
              <a:t>sau</a:t>
            </a:r>
            <a:r>
              <a:rPr lang="en-US" sz="3400" b="1" dirty="0"/>
              <a:t> partial) </a:t>
            </a:r>
            <a:r>
              <a:rPr lang="en-US" sz="3400" b="1" dirty="0" err="1"/>
              <a:t>si</a:t>
            </a:r>
            <a:r>
              <a:rPr lang="en-US" sz="3400" b="1" dirty="0"/>
              <a:t> </a:t>
            </a:r>
            <a:r>
              <a:rPr lang="en-US" sz="3400" b="1" dirty="0" err="1"/>
              <a:t>prezentata</a:t>
            </a:r>
            <a:r>
              <a:rPr lang="en-US" sz="3400" b="1" dirty="0"/>
              <a:t> </a:t>
            </a:r>
            <a:r>
              <a:rPr lang="en-US" sz="3400" b="1" dirty="0" err="1"/>
              <a:t>drept</a:t>
            </a:r>
            <a:r>
              <a:rPr lang="en-US" sz="3400" b="1" dirty="0"/>
              <a:t> </a:t>
            </a:r>
            <a:r>
              <a:rPr lang="en-US" sz="3400" b="1" dirty="0" err="1"/>
              <a:t>creatie</a:t>
            </a:r>
            <a:r>
              <a:rPr lang="en-US" sz="3400" b="1" dirty="0"/>
              <a:t> </a:t>
            </a:r>
            <a:r>
              <a:rPr lang="en-US" sz="3400" b="1" dirty="0" err="1"/>
              <a:t>personala</a:t>
            </a:r>
            <a:r>
              <a:rPr lang="en-US" sz="3400" b="1" dirty="0"/>
              <a:t>". </a:t>
            </a:r>
          </a:p>
          <a:p>
            <a:pPr marL="0" indent="0" algn="just" fontAlgn="base">
              <a:buNone/>
            </a:pPr>
            <a:br>
              <a:rPr lang="en-US" sz="3400" b="1" dirty="0"/>
            </a:br>
            <a:r>
              <a:rPr lang="en-US" b="1" i="1" dirty="0" err="1"/>
              <a:t>Originea</a:t>
            </a:r>
            <a:r>
              <a:rPr lang="en-US" b="1" i="1" dirty="0"/>
              <a:t> </a:t>
            </a:r>
            <a:r>
              <a:rPr lang="en-US" b="1" i="1" dirty="0" err="1"/>
              <a:t>etimologica</a:t>
            </a:r>
            <a:r>
              <a:rPr lang="en-US" b="1" i="1" dirty="0"/>
              <a:t> </a:t>
            </a:r>
            <a:r>
              <a:rPr lang="en-US" dirty="0"/>
              <a:t>a </a:t>
            </a:r>
            <a:r>
              <a:rPr lang="en-US" dirty="0" err="1"/>
              <a:t>termenului</a:t>
            </a:r>
            <a:r>
              <a:rPr lang="en-US" dirty="0"/>
              <a:t> se pare </a:t>
            </a:r>
            <a:r>
              <a:rPr lang="en-US" dirty="0" err="1"/>
              <a:t>ca</a:t>
            </a:r>
            <a:r>
              <a:rPr lang="en-US" dirty="0"/>
              <a:t> </a:t>
            </a:r>
            <a:r>
              <a:rPr lang="en-US" dirty="0" err="1"/>
              <a:t>provine</a:t>
            </a:r>
            <a:r>
              <a:rPr lang="en-US" dirty="0"/>
              <a:t> de la </a:t>
            </a:r>
            <a:r>
              <a:rPr lang="en-US" b="1" i="1" dirty="0" err="1"/>
              <a:t>latinescul</a:t>
            </a:r>
            <a:r>
              <a:rPr lang="en-US" b="1" i="1" dirty="0"/>
              <a:t> </a:t>
            </a:r>
            <a:r>
              <a:rPr lang="en-US" b="1" i="1" dirty="0" err="1"/>
              <a:t>plagiarius</a:t>
            </a:r>
            <a:r>
              <a:rPr lang="en-US" b="1" i="1" dirty="0"/>
              <a:t> </a:t>
            </a:r>
            <a:r>
              <a:rPr lang="en-US" dirty="0"/>
              <a:t>, care </a:t>
            </a:r>
            <a:r>
              <a:rPr lang="en-US" dirty="0" err="1"/>
              <a:t>definea</a:t>
            </a:r>
            <a:r>
              <a:rPr lang="en-US" dirty="0"/>
              <a:t> </a:t>
            </a:r>
            <a:r>
              <a:rPr lang="en-US" dirty="0" err="1"/>
              <a:t>pe</a:t>
            </a:r>
            <a:r>
              <a:rPr lang="en-US" dirty="0"/>
              <a:t> </a:t>
            </a:r>
            <a:r>
              <a:rPr lang="en-US" dirty="0" err="1"/>
              <a:t>cei</a:t>
            </a:r>
            <a:r>
              <a:rPr lang="en-US" dirty="0"/>
              <a:t> care </a:t>
            </a:r>
            <a:r>
              <a:rPr lang="en-US" dirty="0" err="1"/>
              <a:t>rapeau</a:t>
            </a:r>
            <a:r>
              <a:rPr lang="en-US" dirty="0"/>
              <a:t> </a:t>
            </a:r>
            <a:r>
              <a:rPr lang="en-US" dirty="0" err="1"/>
              <a:t>oameni</a:t>
            </a:r>
            <a:r>
              <a:rPr lang="en-US" dirty="0"/>
              <a:t>, </a:t>
            </a:r>
            <a:r>
              <a:rPr lang="en-US" dirty="0" err="1"/>
              <a:t>pe</a:t>
            </a:r>
            <a:r>
              <a:rPr lang="en-US" dirty="0"/>
              <a:t> care </a:t>
            </a:r>
            <a:r>
              <a:rPr lang="en-US" dirty="0" err="1"/>
              <a:t>apoi</a:t>
            </a:r>
            <a:r>
              <a:rPr lang="en-US" dirty="0"/>
              <a:t> ii </a:t>
            </a:r>
            <a:r>
              <a:rPr lang="en-US" dirty="0" err="1"/>
              <a:t>vindeau</a:t>
            </a:r>
            <a:r>
              <a:rPr lang="en-US" dirty="0"/>
              <a:t> </a:t>
            </a:r>
            <a:r>
              <a:rPr lang="en-US" dirty="0" err="1"/>
              <a:t>ca</a:t>
            </a:r>
            <a:r>
              <a:rPr lang="en-US" dirty="0"/>
              <a:t> </a:t>
            </a:r>
            <a:r>
              <a:rPr lang="en-US" dirty="0" err="1"/>
              <a:t>sclavi</a:t>
            </a:r>
            <a:r>
              <a:rPr lang="en-US" dirty="0"/>
              <a:t>.</a:t>
            </a:r>
          </a:p>
          <a:p>
            <a:pPr marL="0" indent="0" algn="just" fontAlgn="base">
              <a:buNone/>
            </a:pPr>
            <a:r>
              <a:rPr lang="en-US" dirty="0" err="1"/>
              <a:t>Astazi</a:t>
            </a:r>
            <a:r>
              <a:rPr lang="en-US" dirty="0"/>
              <a:t>, </a:t>
            </a:r>
            <a:r>
              <a:rPr lang="en-US" dirty="0" err="1"/>
              <a:t>termenul</a:t>
            </a:r>
            <a:r>
              <a:rPr lang="en-US" dirty="0"/>
              <a:t> de </a:t>
            </a:r>
            <a:r>
              <a:rPr lang="en-US" dirty="0" err="1"/>
              <a:t>plagiat</a:t>
            </a:r>
            <a:r>
              <a:rPr lang="en-US" dirty="0"/>
              <a:t> se </a:t>
            </a:r>
            <a:r>
              <a:rPr lang="en-US" dirty="0" err="1"/>
              <a:t>refera</a:t>
            </a:r>
            <a:r>
              <a:rPr lang="en-US" dirty="0"/>
              <a:t> </a:t>
            </a:r>
            <a:r>
              <a:rPr lang="en-US" dirty="0" err="1"/>
              <a:t>numai</a:t>
            </a:r>
            <a:r>
              <a:rPr lang="en-US" dirty="0"/>
              <a:t> la "</a:t>
            </a:r>
            <a:r>
              <a:rPr lang="en-US" sz="3800" b="1" dirty="0" err="1"/>
              <a:t>rapirea</a:t>
            </a:r>
            <a:r>
              <a:rPr lang="en-US" dirty="0"/>
              <a:t>" </a:t>
            </a:r>
            <a:r>
              <a:rPr lang="en-US" dirty="0" err="1"/>
              <a:t>produsului</a:t>
            </a:r>
            <a:r>
              <a:rPr lang="en-US" dirty="0"/>
              <a:t> </a:t>
            </a:r>
            <a:r>
              <a:rPr lang="en-US" dirty="0" err="1"/>
              <a:t>intelectual</a:t>
            </a:r>
            <a:r>
              <a:rPr lang="en-US" dirty="0"/>
              <a:t> al </a:t>
            </a:r>
            <a:r>
              <a:rPr lang="en-US" dirty="0" err="1"/>
              <a:t>altei</a:t>
            </a:r>
            <a:r>
              <a:rPr lang="en-US" dirty="0"/>
              <a:t> </a:t>
            </a:r>
            <a:r>
              <a:rPr lang="en-US" dirty="0" err="1"/>
              <a:t>persoane</a:t>
            </a:r>
            <a:r>
              <a:rPr lang="en-US" dirty="0"/>
              <a:t>, </a:t>
            </a:r>
            <a:r>
              <a:rPr lang="en-US" dirty="0" err="1"/>
              <a:t>insusirea</a:t>
            </a:r>
            <a:r>
              <a:rPr lang="en-US" dirty="0"/>
              <a:t> </a:t>
            </a:r>
            <a:r>
              <a:rPr lang="en-US" dirty="0" err="1"/>
              <a:t>bunurilor</a:t>
            </a:r>
            <a:r>
              <a:rPr lang="en-US" dirty="0"/>
              <a:t> </a:t>
            </a:r>
            <a:r>
              <a:rPr lang="en-US" dirty="0" err="1"/>
              <a:t>materiale</a:t>
            </a:r>
            <a:r>
              <a:rPr lang="en-US" dirty="0"/>
              <a:t> </a:t>
            </a:r>
            <a:r>
              <a:rPr lang="en-US" dirty="0" err="1"/>
              <a:t>purtand</a:t>
            </a:r>
            <a:r>
              <a:rPr lang="en-US" dirty="0"/>
              <a:t> </a:t>
            </a:r>
            <a:r>
              <a:rPr lang="en-US" dirty="0" err="1"/>
              <a:t>denumirea</a:t>
            </a:r>
            <a:r>
              <a:rPr lang="en-US" dirty="0"/>
              <a:t> de </a:t>
            </a:r>
            <a:r>
              <a:rPr lang="en-US" dirty="0" err="1"/>
              <a:t>piraterie</a:t>
            </a:r>
            <a:r>
              <a:rPr lang="en-US" dirty="0"/>
              <a:t>.</a:t>
            </a:r>
          </a:p>
          <a:p>
            <a:pPr marL="0" indent="0">
              <a:buNone/>
            </a:pPr>
            <a:endParaRPr lang="en-US" dirty="0"/>
          </a:p>
        </p:txBody>
      </p:sp>
    </p:spTree>
    <p:extLst>
      <p:ext uri="{BB962C8B-B14F-4D97-AF65-F5344CB8AC3E}">
        <p14:creationId xmlns:p14="http://schemas.microsoft.com/office/powerpoint/2010/main" val="36382518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06090"/>
          </a:xfrm>
        </p:spPr>
        <p:txBody>
          <a:bodyPr>
            <a:normAutofit fontScale="90000"/>
          </a:bodyPr>
          <a:lstStyle/>
          <a:p>
            <a:r>
              <a:rPr lang="en-US" dirty="0" err="1"/>
              <a:t>Plagiatul</a:t>
            </a:r>
            <a:r>
              <a:rPr lang="en-US" dirty="0"/>
              <a:t> academic</a:t>
            </a:r>
            <a:br>
              <a:rPr lang="en-US" dirty="0"/>
            </a:br>
            <a:endParaRPr lang="en-US" dirty="0"/>
          </a:p>
        </p:txBody>
      </p:sp>
      <p:sp>
        <p:nvSpPr>
          <p:cNvPr id="3" name="Content Placeholder 2"/>
          <p:cNvSpPr>
            <a:spLocks noGrp="1"/>
          </p:cNvSpPr>
          <p:nvPr>
            <p:ph idx="1"/>
          </p:nvPr>
        </p:nvSpPr>
        <p:spPr>
          <a:xfrm>
            <a:off x="395536" y="764704"/>
            <a:ext cx="8291264" cy="5832648"/>
          </a:xfrm>
        </p:spPr>
        <p:txBody>
          <a:bodyPr>
            <a:normAutofit fontScale="70000" lnSpcReduction="20000"/>
          </a:bodyPr>
          <a:lstStyle/>
          <a:p>
            <a:pPr algn="just" fontAlgn="base"/>
            <a:r>
              <a:rPr lang="en-US" dirty="0" err="1"/>
              <a:t>Plagiatul</a:t>
            </a:r>
            <a:r>
              <a:rPr lang="en-US" dirty="0"/>
              <a:t> </a:t>
            </a:r>
            <a:r>
              <a:rPr lang="en-US" dirty="0" err="1"/>
              <a:t>reprezinta</a:t>
            </a:r>
            <a:r>
              <a:rPr lang="en-US" dirty="0"/>
              <a:t> o </a:t>
            </a:r>
            <a:r>
              <a:rPr lang="en-US" b="1" dirty="0"/>
              <a:t>forma de </a:t>
            </a:r>
            <a:r>
              <a:rPr lang="en-US" b="1" dirty="0" err="1"/>
              <a:t>frauda</a:t>
            </a:r>
            <a:r>
              <a:rPr lang="en-US" b="1" dirty="0"/>
              <a:t> </a:t>
            </a:r>
            <a:r>
              <a:rPr lang="en-US" b="1" dirty="0" err="1"/>
              <a:t>academica</a:t>
            </a:r>
            <a:r>
              <a:rPr lang="en-US" b="1" dirty="0"/>
              <a:t> </a:t>
            </a:r>
            <a:r>
              <a:rPr lang="en-US" dirty="0" err="1"/>
              <a:t>si</a:t>
            </a:r>
            <a:r>
              <a:rPr lang="en-US" dirty="0"/>
              <a:t> face parte din </a:t>
            </a:r>
            <a:r>
              <a:rPr lang="en-US" dirty="0" err="1"/>
              <a:t>contextul</a:t>
            </a:r>
            <a:r>
              <a:rPr lang="en-US" dirty="0"/>
              <a:t> </a:t>
            </a:r>
            <a:r>
              <a:rPr lang="en-US" dirty="0" err="1"/>
              <a:t>eticii</a:t>
            </a:r>
            <a:r>
              <a:rPr lang="en-US" dirty="0"/>
              <a:t> </a:t>
            </a:r>
            <a:r>
              <a:rPr lang="en-US" dirty="0" err="1"/>
              <a:t>academice</a:t>
            </a:r>
            <a:r>
              <a:rPr lang="en-US" dirty="0"/>
              <a:t>, </a:t>
            </a:r>
            <a:r>
              <a:rPr lang="en-US" dirty="0" err="1"/>
              <a:t>reprezentand</a:t>
            </a:r>
            <a:r>
              <a:rPr lang="en-US" dirty="0"/>
              <a:t> o </a:t>
            </a:r>
            <a:r>
              <a:rPr lang="en-US" dirty="0" err="1"/>
              <a:t>problema</a:t>
            </a:r>
            <a:r>
              <a:rPr lang="en-US" dirty="0"/>
              <a:t> de </a:t>
            </a:r>
            <a:r>
              <a:rPr lang="en-US" dirty="0" err="1"/>
              <a:t>educatie</a:t>
            </a:r>
            <a:r>
              <a:rPr lang="en-US" dirty="0"/>
              <a:t> </a:t>
            </a:r>
            <a:r>
              <a:rPr lang="en-US" dirty="0" err="1"/>
              <a:t>etica</a:t>
            </a:r>
            <a:r>
              <a:rPr lang="en-US" dirty="0"/>
              <a:t>.</a:t>
            </a:r>
          </a:p>
          <a:p>
            <a:pPr fontAlgn="base"/>
            <a:r>
              <a:rPr lang="en-US" dirty="0" err="1"/>
              <a:t>Frauda</a:t>
            </a:r>
            <a:r>
              <a:rPr lang="en-US" dirty="0"/>
              <a:t> </a:t>
            </a:r>
            <a:r>
              <a:rPr lang="en-US" dirty="0" err="1"/>
              <a:t>academica</a:t>
            </a:r>
            <a:r>
              <a:rPr lang="en-US" dirty="0"/>
              <a:t> </a:t>
            </a:r>
            <a:r>
              <a:rPr lang="en-US" dirty="0" err="1"/>
              <a:t>reprezinta</a:t>
            </a:r>
            <a:r>
              <a:rPr lang="en-US" dirty="0"/>
              <a:t> un concept </a:t>
            </a:r>
            <a:r>
              <a:rPr lang="en-US" dirty="0" err="1"/>
              <a:t>mai</a:t>
            </a:r>
            <a:r>
              <a:rPr lang="en-US" dirty="0"/>
              <a:t> </a:t>
            </a:r>
            <a:r>
              <a:rPr lang="en-US" dirty="0" err="1"/>
              <a:t>larg</a:t>
            </a:r>
            <a:r>
              <a:rPr lang="en-US" dirty="0"/>
              <a:t>, care </a:t>
            </a:r>
            <a:r>
              <a:rPr lang="en-US" dirty="0" err="1"/>
              <a:t>cuprinde</a:t>
            </a:r>
            <a:r>
              <a:rPr lang="en-US" dirty="0"/>
              <a:t>:</a:t>
            </a:r>
          </a:p>
          <a:p>
            <a:pPr marL="800100" indent="-457200" fontAlgn="base">
              <a:buFont typeface="Wingdings" panose="05000000000000000000" pitchFamily="2" charset="2"/>
              <a:buChar char="ü"/>
            </a:pPr>
            <a:r>
              <a:rPr lang="en-US" dirty="0" err="1"/>
              <a:t>falsificarea</a:t>
            </a:r>
            <a:r>
              <a:rPr lang="en-US" dirty="0"/>
              <a:t> </a:t>
            </a:r>
            <a:r>
              <a:rPr lang="en-US" dirty="0" err="1"/>
              <a:t>unor</a:t>
            </a:r>
            <a:r>
              <a:rPr lang="en-US" dirty="0"/>
              <a:t> date </a:t>
            </a:r>
            <a:r>
              <a:rPr lang="en-US" dirty="0" err="1"/>
              <a:t>sau</a:t>
            </a:r>
            <a:r>
              <a:rPr lang="en-US" dirty="0"/>
              <a:t> </a:t>
            </a:r>
            <a:r>
              <a:rPr lang="en-US" dirty="0" err="1"/>
              <a:t>informatii</a:t>
            </a:r>
            <a:r>
              <a:rPr lang="en-US" dirty="0"/>
              <a:t> </a:t>
            </a:r>
            <a:r>
              <a:rPr lang="en-US" dirty="0" err="1"/>
              <a:t>provenite</a:t>
            </a:r>
            <a:r>
              <a:rPr lang="en-US" dirty="0"/>
              <a:t> din </a:t>
            </a:r>
            <a:r>
              <a:rPr lang="en-US" dirty="0" err="1"/>
              <a:t>procesul</a:t>
            </a:r>
            <a:r>
              <a:rPr lang="en-US" dirty="0"/>
              <a:t> de </a:t>
            </a:r>
            <a:r>
              <a:rPr lang="en-US" dirty="0" err="1"/>
              <a:t>cercetare</a:t>
            </a:r>
            <a:r>
              <a:rPr lang="en-US" dirty="0"/>
              <a:t>;</a:t>
            </a:r>
          </a:p>
          <a:p>
            <a:pPr marL="800100" indent="-457200" fontAlgn="base">
              <a:buFont typeface="Wingdings" panose="05000000000000000000" pitchFamily="2" charset="2"/>
              <a:buChar char="ü"/>
            </a:pPr>
            <a:r>
              <a:rPr lang="en-US" dirty="0" err="1"/>
              <a:t>sabotarea</a:t>
            </a:r>
            <a:r>
              <a:rPr lang="en-US" dirty="0"/>
              <a:t> </a:t>
            </a:r>
            <a:r>
              <a:rPr lang="en-US" dirty="0" err="1"/>
              <a:t>lucrarilor</a:t>
            </a:r>
            <a:r>
              <a:rPr lang="en-US" dirty="0"/>
              <a:t> </a:t>
            </a:r>
            <a:r>
              <a:rPr lang="en-US" dirty="0" err="1"/>
              <a:t>altora</a:t>
            </a:r>
            <a:r>
              <a:rPr lang="en-US" dirty="0"/>
              <a:t> </a:t>
            </a:r>
            <a:r>
              <a:rPr lang="en-US" dirty="0" err="1"/>
              <a:t>prin</a:t>
            </a:r>
            <a:r>
              <a:rPr lang="en-US" dirty="0"/>
              <a:t> </a:t>
            </a:r>
            <a:r>
              <a:rPr lang="en-US" dirty="0" err="1"/>
              <a:t>impiedicarea</a:t>
            </a:r>
            <a:r>
              <a:rPr lang="en-US" dirty="0"/>
              <a:t> </a:t>
            </a:r>
            <a:r>
              <a:rPr lang="en-US" dirty="0" err="1"/>
              <a:t>acestora</a:t>
            </a:r>
            <a:r>
              <a:rPr lang="en-US" dirty="0"/>
              <a:t> </a:t>
            </a:r>
            <a:r>
              <a:rPr lang="en-US" dirty="0" err="1"/>
              <a:t>sa-si</a:t>
            </a:r>
            <a:r>
              <a:rPr lang="en-US" dirty="0"/>
              <a:t> </a:t>
            </a:r>
            <a:r>
              <a:rPr lang="en-US" dirty="0" err="1"/>
              <a:t>finalizeze</a:t>
            </a:r>
            <a:r>
              <a:rPr lang="en-US" dirty="0"/>
              <a:t> </a:t>
            </a:r>
            <a:r>
              <a:rPr lang="en-US" dirty="0" err="1"/>
              <a:t>lucrarea</a:t>
            </a:r>
            <a:r>
              <a:rPr lang="en-US" dirty="0"/>
              <a:t>; </a:t>
            </a:r>
          </a:p>
          <a:p>
            <a:pPr marL="800100" indent="-457200" fontAlgn="base">
              <a:buFont typeface="Wingdings" panose="05000000000000000000" pitchFamily="2" charset="2"/>
              <a:buChar char="ü"/>
            </a:pPr>
            <a:r>
              <a:rPr lang="en-US" dirty="0" err="1"/>
              <a:t>inselarea</a:t>
            </a:r>
            <a:r>
              <a:rPr lang="en-US" dirty="0"/>
              <a:t> </a:t>
            </a:r>
            <a:r>
              <a:rPr lang="en-US" dirty="0" err="1"/>
              <a:t>sau</a:t>
            </a:r>
            <a:r>
              <a:rPr lang="en-US" dirty="0"/>
              <a:t> </a:t>
            </a:r>
            <a:r>
              <a:rPr lang="en-US" dirty="0" err="1"/>
              <a:t>coruperea</a:t>
            </a:r>
            <a:r>
              <a:rPr lang="en-US" dirty="0"/>
              <a:t> in </a:t>
            </a:r>
            <a:r>
              <a:rPr lang="en-US" dirty="0" err="1"/>
              <a:t>vederea</a:t>
            </a:r>
            <a:r>
              <a:rPr lang="en-US" dirty="0"/>
              <a:t> </a:t>
            </a:r>
            <a:r>
              <a:rPr lang="en-US" dirty="0" err="1"/>
              <a:t>obtinerii</a:t>
            </a:r>
            <a:r>
              <a:rPr lang="en-US" dirty="0"/>
              <a:t> </a:t>
            </a:r>
            <a:r>
              <a:rPr lang="en-US" dirty="0" err="1"/>
              <a:t>unor</a:t>
            </a:r>
            <a:r>
              <a:rPr lang="en-US" dirty="0"/>
              <a:t> </a:t>
            </a:r>
            <a:r>
              <a:rPr lang="en-US" dirty="0" err="1"/>
              <a:t>avantaje</a:t>
            </a:r>
            <a:r>
              <a:rPr lang="en-US" dirty="0"/>
              <a:t> </a:t>
            </a:r>
            <a:r>
              <a:rPr lang="en-US" dirty="0" err="1"/>
              <a:t>academice</a:t>
            </a:r>
            <a:r>
              <a:rPr lang="en-US" dirty="0"/>
              <a:t>;</a:t>
            </a:r>
          </a:p>
          <a:p>
            <a:pPr marL="800100" indent="-457200" fontAlgn="base">
              <a:buFont typeface="Wingdings" panose="05000000000000000000" pitchFamily="2" charset="2"/>
              <a:buChar char="ü"/>
            </a:pPr>
            <a:r>
              <a:rPr lang="en-US" dirty="0" err="1"/>
              <a:t>aplicat</a:t>
            </a:r>
            <a:r>
              <a:rPr lang="en-US" dirty="0"/>
              <a:t> </a:t>
            </a:r>
            <a:r>
              <a:rPr lang="en-US" dirty="0" err="1"/>
              <a:t>unei</a:t>
            </a:r>
            <a:r>
              <a:rPr lang="en-US" dirty="0"/>
              <a:t> </a:t>
            </a:r>
            <a:r>
              <a:rPr lang="en-US" dirty="0" err="1"/>
              <a:t>persoane</a:t>
            </a:r>
            <a:r>
              <a:rPr lang="en-US" dirty="0"/>
              <a:t> in </a:t>
            </a:r>
            <a:r>
              <a:rPr lang="en-US" dirty="0" err="1"/>
              <a:t>dauna</a:t>
            </a:r>
            <a:r>
              <a:rPr lang="en-US" dirty="0"/>
              <a:t> </a:t>
            </a:r>
            <a:r>
              <a:rPr lang="en-US" dirty="0" err="1"/>
              <a:t>alteia</a:t>
            </a:r>
            <a:r>
              <a:rPr lang="en-US" dirty="0"/>
              <a:t>.</a:t>
            </a:r>
            <a:br>
              <a:rPr lang="en-US" dirty="0"/>
            </a:br>
            <a:endParaRPr lang="en-US" dirty="0"/>
          </a:p>
          <a:p>
            <a:pPr indent="0" algn="just" fontAlgn="base">
              <a:buNone/>
            </a:pPr>
            <a:r>
              <a:rPr lang="en-US" dirty="0"/>
              <a:t> In </a:t>
            </a:r>
            <a:r>
              <a:rPr lang="en-US" dirty="0" err="1"/>
              <a:t>legislatia</a:t>
            </a:r>
            <a:r>
              <a:rPr lang="en-US" dirty="0"/>
              <a:t> </a:t>
            </a:r>
            <a:r>
              <a:rPr lang="en-US" dirty="0" err="1"/>
              <a:t>americana</a:t>
            </a:r>
            <a:r>
              <a:rPr lang="en-US" dirty="0"/>
              <a:t> </a:t>
            </a:r>
            <a:r>
              <a:rPr lang="en-US" dirty="0" err="1"/>
              <a:t>referitoare</a:t>
            </a:r>
            <a:r>
              <a:rPr lang="en-US" dirty="0"/>
              <a:t> la </a:t>
            </a:r>
            <a:r>
              <a:rPr lang="en-US" dirty="0" err="1"/>
              <a:t>drepturile</a:t>
            </a:r>
            <a:r>
              <a:rPr lang="en-US" dirty="0"/>
              <a:t> de </a:t>
            </a:r>
            <a:r>
              <a:rPr lang="en-US" dirty="0" err="1"/>
              <a:t>autor</a:t>
            </a:r>
            <a:r>
              <a:rPr lang="en-US" dirty="0"/>
              <a:t>, </a:t>
            </a:r>
            <a:r>
              <a:rPr lang="en-US" dirty="0" err="1"/>
              <a:t>plagiat</a:t>
            </a:r>
            <a:r>
              <a:rPr lang="en-US" dirty="0"/>
              <a:t> se </a:t>
            </a:r>
            <a:r>
              <a:rPr lang="en-US" dirty="0" err="1"/>
              <a:t>considera</a:t>
            </a:r>
            <a:r>
              <a:rPr lang="en-US" dirty="0"/>
              <a:t> </a:t>
            </a:r>
            <a:r>
              <a:rPr lang="en-US" dirty="0" err="1"/>
              <a:t>utilizarea</a:t>
            </a:r>
            <a:r>
              <a:rPr lang="en-US" dirty="0"/>
              <a:t> </a:t>
            </a:r>
            <a:r>
              <a:rPr lang="en-US" dirty="0" err="1"/>
              <a:t>repetata</a:t>
            </a:r>
            <a:r>
              <a:rPr lang="en-US" dirty="0"/>
              <a:t> a </a:t>
            </a:r>
            <a:r>
              <a:rPr lang="en-US" dirty="0" err="1"/>
              <a:t>mai</a:t>
            </a:r>
            <a:r>
              <a:rPr lang="en-US" dirty="0"/>
              <a:t> </a:t>
            </a:r>
            <a:r>
              <a:rPr lang="en-US" dirty="0" err="1"/>
              <a:t>mult</a:t>
            </a:r>
            <a:r>
              <a:rPr lang="en-US" dirty="0"/>
              <a:t> de 8 </a:t>
            </a:r>
            <a:r>
              <a:rPr lang="en-US" dirty="0" err="1"/>
              <a:t>cuvinte</a:t>
            </a:r>
            <a:r>
              <a:rPr lang="en-US" dirty="0"/>
              <a:t>, </a:t>
            </a:r>
            <a:r>
              <a:rPr lang="en-US" dirty="0" err="1"/>
              <a:t>fara</a:t>
            </a:r>
            <a:r>
              <a:rPr lang="en-US" dirty="0"/>
              <a:t> </a:t>
            </a:r>
            <a:r>
              <a:rPr lang="en-US" dirty="0" err="1"/>
              <a:t>precizarea</a:t>
            </a:r>
            <a:r>
              <a:rPr lang="en-US" dirty="0"/>
              <a:t> </a:t>
            </a:r>
            <a:r>
              <a:rPr lang="en-US" dirty="0" err="1"/>
              <a:t>sursei</a:t>
            </a:r>
            <a:r>
              <a:rPr lang="en-US" dirty="0"/>
              <a:t> </a:t>
            </a:r>
            <a:r>
              <a:rPr lang="en-US" dirty="0" err="1"/>
              <a:t>originale</a:t>
            </a:r>
            <a:r>
              <a:rPr lang="en-US" dirty="0"/>
              <a:t>, </a:t>
            </a:r>
            <a:r>
              <a:rPr lang="en-US" dirty="0" err="1"/>
              <a:t>considerand</a:t>
            </a:r>
            <a:r>
              <a:rPr lang="en-US" dirty="0"/>
              <a:t> </a:t>
            </a:r>
            <a:r>
              <a:rPr lang="en-US" dirty="0" err="1"/>
              <a:t>ca</a:t>
            </a:r>
            <a:r>
              <a:rPr lang="en-US" dirty="0"/>
              <a:t> in </a:t>
            </a:r>
            <a:r>
              <a:rPr lang="en-US" dirty="0" err="1"/>
              <a:t>acest</a:t>
            </a:r>
            <a:r>
              <a:rPr lang="en-US" dirty="0"/>
              <a:t> </a:t>
            </a:r>
            <a:r>
              <a:rPr lang="en-US" dirty="0" err="1"/>
              <a:t>fel</a:t>
            </a:r>
            <a:r>
              <a:rPr lang="en-US" dirty="0"/>
              <a:t>, </a:t>
            </a:r>
            <a:r>
              <a:rPr lang="en-US" dirty="0" err="1"/>
              <a:t>lucrarea</a:t>
            </a:r>
            <a:r>
              <a:rPr lang="en-US" dirty="0"/>
              <a:t> </a:t>
            </a:r>
            <a:r>
              <a:rPr lang="en-US" dirty="0" err="1"/>
              <a:t>plagiata</a:t>
            </a:r>
            <a:r>
              <a:rPr lang="en-US" dirty="0"/>
              <a:t> </a:t>
            </a:r>
            <a:r>
              <a:rPr lang="en-US" dirty="0" err="1"/>
              <a:t>este</a:t>
            </a:r>
            <a:r>
              <a:rPr lang="en-US" dirty="0"/>
              <a:t> </a:t>
            </a:r>
            <a:r>
              <a:rPr lang="en-US" dirty="0" err="1"/>
              <a:t>prezentata</a:t>
            </a:r>
            <a:r>
              <a:rPr lang="en-US" dirty="0"/>
              <a:t> </a:t>
            </a:r>
            <a:r>
              <a:rPr lang="en-US" dirty="0" err="1"/>
              <a:t>ca</a:t>
            </a:r>
            <a:r>
              <a:rPr lang="en-US" dirty="0"/>
              <a:t> o </a:t>
            </a:r>
            <a:r>
              <a:rPr lang="en-US" dirty="0" err="1"/>
              <a:t>lucrare</a:t>
            </a:r>
            <a:r>
              <a:rPr lang="en-US" dirty="0"/>
              <a:t> </a:t>
            </a:r>
            <a:r>
              <a:rPr lang="en-US" dirty="0" err="1"/>
              <a:t>originala</a:t>
            </a:r>
            <a:r>
              <a:rPr lang="en-US" dirty="0"/>
              <a:t>.</a:t>
            </a:r>
          </a:p>
          <a:p>
            <a:pPr marL="0" indent="0" fontAlgn="base">
              <a:buNone/>
            </a:pPr>
            <a:r>
              <a:rPr lang="en-US" dirty="0" err="1"/>
              <a:t>Aceasta</a:t>
            </a:r>
            <a:r>
              <a:rPr lang="en-US" dirty="0"/>
              <a:t> </a:t>
            </a:r>
            <a:r>
              <a:rPr lang="en-US" dirty="0" err="1"/>
              <a:t>precizare</a:t>
            </a:r>
            <a:r>
              <a:rPr lang="en-US" dirty="0"/>
              <a:t> s-a </a:t>
            </a:r>
            <a:r>
              <a:rPr lang="en-US" dirty="0" err="1"/>
              <a:t>facut</a:t>
            </a:r>
            <a:r>
              <a:rPr lang="en-US" dirty="0"/>
              <a:t> </a:t>
            </a:r>
            <a:r>
              <a:rPr lang="en-US" dirty="0" err="1"/>
              <a:t>pentru</a:t>
            </a:r>
            <a:r>
              <a:rPr lang="en-US" dirty="0"/>
              <a:t> a </a:t>
            </a:r>
            <a:r>
              <a:rPr lang="en-US" dirty="0" err="1"/>
              <a:t>familiariza</a:t>
            </a:r>
            <a:r>
              <a:rPr lang="en-US" dirty="0"/>
              <a:t> </a:t>
            </a:r>
            <a:r>
              <a:rPr lang="en-US" dirty="0" err="1"/>
              <a:t>pe</a:t>
            </a:r>
            <a:r>
              <a:rPr lang="en-US" dirty="0"/>
              <a:t> </a:t>
            </a:r>
            <a:r>
              <a:rPr lang="en-US" dirty="0" err="1"/>
              <a:t>cei</a:t>
            </a:r>
            <a:r>
              <a:rPr lang="en-US" dirty="0"/>
              <a:t> care </a:t>
            </a:r>
            <a:r>
              <a:rPr lang="en-US" dirty="0" err="1"/>
              <a:t>utilizeaza</a:t>
            </a:r>
            <a:r>
              <a:rPr lang="en-US" dirty="0"/>
              <a:t> </a:t>
            </a:r>
            <a:r>
              <a:rPr lang="en-US" dirty="0" err="1"/>
              <a:t>surse</a:t>
            </a:r>
            <a:r>
              <a:rPr lang="en-US" dirty="0"/>
              <a:t> de </a:t>
            </a:r>
            <a:r>
              <a:rPr lang="en-US" dirty="0" err="1"/>
              <a:t>documentare</a:t>
            </a:r>
            <a:r>
              <a:rPr lang="en-US" dirty="0"/>
              <a:t> </a:t>
            </a:r>
            <a:r>
              <a:rPr lang="en-US" dirty="0" err="1"/>
              <a:t>provenite</a:t>
            </a:r>
            <a:r>
              <a:rPr lang="en-US" dirty="0"/>
              <a:t> din </a:t>
            </a:r>
            <a:r>
              <a:rPr lang="en-US" dirty="0" err="1"/>
              <a:t>aceasta</a:t>
            </a:r>
            <a:r>
              <a:rPr lang="en-US" dirty="0"/>
              <a:t> </a:t>
            </a:r>
            <a:r>
              <a:rPr lang="en-US" dirty="0" err="1"/>
              <a:t>tara</a:t>
            </a:r>
            <a:r>
              <a:rPr lang="en-US" dirty="0"/>
              <a:t> </a:t>
            </a:r>
            <a:r>
              <a:rPr lang="en-US" dirty="0" err="1"/>
              <a:t>asupra</a:t>
            </a:r>
            <a:r>
              <a:rPr lang="en-US" dirty="0"/>
              <a:t> </a:t>
            </a:r>
            <a:r>
              <a:rPr lang="en-US" dirty="0" err="1"/>
              <a:t>consecintelor</a:t>
            </a:r>
            <a:r>
              <a:rPr lang="en-US" dirty="0"/>
              <a:t>.</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2591638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6192688"/>
          </a:xfrm>
        </p:spPr>
        <p:txBody>
          <a:bodyPr>
            <a:normAutofit fontScale="62500" lnSpcReduction="20000"/>
          </a:bodyPr>
          <a:lstStyle/>
          <a:p>
            <a:pPr algn="just" fontAlgn="base"/>
            <a:r>
              <a:rPr lang="en-US" dirty="0" err="1"/>
              <a:t>Plagiatul</a:t>
            </a:r>
            <a:r>
              <a:rPr lang="en-US" dirty="0"/>
              <a:t> </a:t>
            </a:r>
            <a:r>
              <a:rPr lang="en-US" dirty="0" err="1"/>
              <a:t>poate</a:t>
            </a:r>
            <a:r>
              <a:rPr lang="en-US" dirty="0"/>
              <a:t> fi </a:t>
            </a:r>
            <a:r>
              <a:rPr lang="en-US" b="1" dirty="0" err="1"/>
              <a:t>involuntar</a:t>
            </a:r>
            <a:r>
              <a:rPr lang="en-US" dirty="0"/>
              <a:t>, </a:t>
            </a:r>
            <a:r>
              <a:rPr lang="en-US" dirty="0" err="1"/>
              <a:t>prin</a:t>
            </a:r>
            <a:r>
              <a:rPr lang="en-US" dirty="0"/>
              <a:t> </a:t>
            </a:r>
            <a:r>
              <a:rPr lang="en-US" dirty="0" err="1"/>
              <a:t>utilizarea</a:t>
            </a:r>
            <a:r>
              <a:rPr lang="en-US" dirty="0"/>
              <a:t> </a:t>
            </a:r>
            <a:r>
              <a:rPr lang="en-US" dirty="0" err="1"/>
              <a:t>unor</a:t>
            </a:r>
            <a:r>
              <a:rPr lang="en-US" dirty="0"/>
              <a:t> </a:t>
            </a:r>
            <a:r>
              <a:rPr lang="en-US" dirty="0" err="1"/>
              <a:t>idei</a:t>
            </a:r>
            <a:r>
              <a:rPr lang="en-US" dirty="0"/>
              <a:t> </a:t>
            </a:r>
            <a:r>
              <a:rPr lang="en-US" dirty="0" err="1"/>
              <a:t>sau</a:t>
            </a:r>
            <a:r>
              <a:rPr lang="en-US" dirty="0"/>
              <a:t> </a:t>
            </a:r>
            <a:r>
              <a:rPr lang="en-US" dirty="0" err="1"/>
              <a:t>cuvinte</a:t>
            </a:r>
            <a:r>
              <a:rPr lang="en-US" dirty="0"/>
              <a:t>, </a:t>
            </a:r>
            <a:r>
              <a:rPr lang="en-US" dirty="0" err="1"/>
              <a:t>fara</a:t>
            </a:r>
            <a:r>
              <a:rPr lang="en-US" dirty="0"/>
              <a:t> a </a:t>
            </a:r>
            <a:r>
              <a:rPr lang="en-US" dirty="0" err="1"/>
              <a:t>preciza</a:t>
            </a:r>
            <a:r>
              <a:rPr lang="en-US" dirty="0"/>
              <a:t> </a:t>
            </a:r>
            <a:r>
              <a:rPr lang="en-US" dirty="0" err="1"/>
              <a:t>sursa</a:t>
            </a:r>
            <a:r>
              <a:rPr lang="en-US" dirty="0"/>
              <a:t>, </a:t>
            </a:r>
            <a:r>
              <a:rPr lang="en-US" dirty="0" err="1"/>
              <a:t>citarea</a:t>
            </a:r>
            <a:r>
              <a:rPr lang="en-US" dirty="0"/>
              <a:t> </a:t>
            </a:r>
            <a:r>
              <a:rPr lang="en-US" dirty="0" err="1"/>
              <a:t>gresita</a:t>
            </a:r>
            <a:r>
              <a:rPr lang="en-US" dirty="0"/>
              <a:t> a </a:t>
            </a:r>
            <a:r>
              <a:rPr lang="en-US" dirty="0" err="1"/>
              <a:t>sursei</a:t>
            </a:r>
            <a:r>
              <a:rPr lang="en-US" dirty="0"/>
              <a:t>, </a:t>
            </a:r>
            <a:r>
              <a:rPr lang="en-US" dirty="0" err="1"/>
              <a:t>fara</a:t>
            </a:r>
            <a:r>
              <a:rPr lang="en-US" dirty="0"/>
              <a:t> </a:t>
            </a:r>
            <a:r>
              <a:rPr lang="en-US" dirty="0" err="1"/>
              <a:t>intentie</a:t>
            </a:r>
            <a:r>
              <a:rPr lang="en-US" dirty="0"/>
              <a:t> (</a:t>
            </a:r>
            <a:r>
              <a:rPr lang="en-US" dirty="0" err="1"/>
              <a:t>graba</a:t>
            </a:r>
            <a:r>
              <a:rPr lang="en-US" dirty="0"/>
              <a:t> de a </a:t>
            </a:r>
            <a:r>
              <a:rPr lang="en-US" dirty="0" err="1"/>
              <a:t>realiza</a:t>
            </a:r>
            <a:r>
              <a:rPr lang="en-US" dirty="0"/>
              <a:t> un material nu </a:t>
            </a:r>
            <a:r>
              <a:rPr lang="en-US" dirty="0" err="1"/>
              <a:t>reprezinta</a:t>
            </a:r>
            <a:r>
              <a:rPr lang="en-US" dirty="0"/>
              <a:t> o </a:t>
            </a:r>
            <a:r>
              <a:rPr lang="en-US" dirty="0" err="1"/>
              <a:t>scuza</a:t>
            </a:r>
            <a:r>
              <a:rPr lang="en-US" dirty="0"/>
              <a:t>), </a:t>
            </a:r>
            <a:r>
              <a:rPr lang="en-US" dirty="0" err="1"/>
              <a:t>sau</a:t>
            </a:r>
            <a:r>
              <a:rPr lang="en-US" dirty="0"/>
              <a:t> </a:t>
            </a:r>
            <a:r>
              <a:rPr lang="en-US" b="1" dirty="0" err="1"/>
              <a:t>voluntar</a:t>
            </a:r>
            <a:r>
              <a:rPr lang="en-US" dirty="0"/>
              <a:t>, </a:t>
            </a:r>
            <a:r>
              <a:rPr lang="en-US" dirty="0" err="1"/>
              <a:t>cand</a:t>
            </a:r>
            <a:r>
              <a:rPr lang="en-US" dirty="0"/>
              <a:t> </a:t>
            </a:r>
            <a:r>
              <a:rPr lang="en-US" dirty="0" err="1"/>
              <a:t>ideile</a:t>
            </a:r>
            <a:r>
              <a:rPr lang="en-US" dirty="0"/>
              <a:t> </a:t>
            </a:r>
            <a:r>
              <a:rPr lang="en-US" dirty="0" err="1"/>
              <a:t>si</a:t>
            </a:r>
            <a:r>
              <a:rPr lang="en-US" dirty="0"/>
              <a:t>/</a:t>
            </a:r>
            <a:r>
              <a:rPr lang="en-US" dirty="0" err="1"/>
              <a:t>sau</a:t>
            </a:r>
            <a:r>
              <a:rPr lang="en-US" dirty="0"/>
              <a:t> </a:t>
            </a:r>
            <a:r>
              <a:rPr lang="en-US" dirty="0" err="1"/>
              <a:t>rezultatele</a:t>
            </a:r>
            <a:r>
              <a:rPr lang="en-US" dirty="0"/>
              <a:t> </a:t>
            </a:r>
            <a:r>
              <a:rPr lang="en-US" dirty="0" err="1"/>
              <a:t>cercetarii</a:t>
            </a:r>
            <a:r>
              <a:rPr lang="en-US" dirty="0"/>
              <a:t> </a:t>
            </a:r>
            <a:r>
              <a:rPr lang="en-US" dirty="0" err="1"/>
              <a:t>sau</a:t>
            </a:r>
            <a:r>
              <a:rPr lang="en-US" dirty="0"/>
              <a:t> </a:t>
            </a:r>
            <a:r>
              <a:rPr lang="en-US" dirty="0" err="1"/>
              <a:t>muncii</a:t>
            </a:r>
            <a:r>
              <a:rPr lang="en-US" dirty="0"/>
              <a:t> </a:t>
            </a:r>
            <a:r>
              <a:rPr lang="en-US" dirty="0" err="1"/>
              <a:t>altei</a:t>
            </a:r>
            <a:r>
              <a:rPr lang="en-US" dirty="0"/>
              <a:t> </a:t>
            </a:r>
            <a:r>
              <a:rPr lang="en-US" dirty="0" err="1"/>
              <a:t>persoane</a:t>
            </a:r>
            <a:r>
              <a:rPr lang="en-US" dirty="0"/>
              <a:t> </a:t>
            </a:r>
            <a:r>
              <a:rPr lang="en-US" dirty="0" err="1"/>
              <a:t>sunt</a:t>
            </a:r>
            <a:r>
              <a:rPr lang="en-US" dirty="0"/>
              <a:t> </a:t>
            </a:r>
            <a:r>
              <a:rPr lang="en-US" dirty="0" err="1"/>
              <a:t>insusite</a:t>
            </a:r>
            <a:r>
              <a:rPr lang="en-US" dirty="0"/>
              <a:t> </a:t>
            </a:r>
            <a:r>
              <a:rPr lang="en-US" dirty="0" err="1"/>
              <a:t>constient</a:t>
            </a:r>
            <a:r>
              <a:rPr lang="en-US" dirty="0"/>
              <a:t> de </a:t>
            </a:r>
            <a:r>
              <a:rPr lang="en-US" dirty="0" err="1"/>
              <a:t>catre</a:t>
            </a:r>
            <a:r>
              <a:rPr lang="en-US" dirty="0"/>
              <a:t> </a:t>
            </a:r>
            <a:r>
              <a:rPr lang="en-US" dirty="0" err="1"/>
              <a:t>plagiator</a:t>
            </a:r>
            <a:r>
              <a:rPr lang="en-US" dirty="0"/>
              <a:t>.</a:t>
            </a:r>
          </a:p>
          <a:p>
            <a:pPr algn="just" fontAlgn="base"/>
            <a:r>
              <a:rPr lang="en-US" dirty="0" err="1"/>
              <a:t>Limita</a:t>
            </a:r>
            <a:r>
              <a:rPr lang="en-US" dirty="0"/>
              <a:t> </a:t>
            </a:r>
            <a:r>
              <a:rPr lang="en-US" dirty="0" err="1"/>
              <a:t>dintre</a:t>
            </a:r>
            <a:r>
              <a:rPr lang="en-US" dirty="0"/>
              <a:t> </a:t>
            </a:r>
            <a:r>
              <a:rPr lang="en-US" dirty="0" err="1"/>
              <a:t>plagiat</a:t>
            </a:r>
            <a:r>
              <a:rPr lang="en-US" dirty="0"/>
              <a:t> </a:t>
            </a:r>
            <a:r>
              <a:rPr lang="en-US" dirty="0" err="1"/>
              <a:t>si</a:t>
            </a:r>
            <a:r>
              <a:rPr lang="en-US" dirty="0"/>
              <a:t> o </a:t>
            </a:r>
            <a:r>
              <a:rPr lang="en-US" dirty="0" err="1"/>
              <a:t>lucrare</a:t>
            </a:r>
            <a:r>
              <a:rPr lang="en-US" dirty="0"/>
              <a:t> </a:t>
            </a:r>
            <a:r>
              <a:rPr lang="en-US" dirty="0" err="1"/>
              <a:t>elaborata</a:t>
            </a:r>
            <a:r>
              <a:rPr lang="en-US" dirty="0"/>
              <a:t> de </a:t>
            </a:r>
            <a:r>
              <a:rPr lang="en-US" dirty="0" err="1"/>
              <a:t>cineva</a:t>
            </a:r>
            <a:r>
              <a:rPr lang="en-US" dirty="0"/>
              <a:t> </a:t>
            </a:r>
            <a:r>
              <a:rPr lang="en-US" dirty="0" err="1"/>
              <a:t>este</a:t>
            </a:r>
            <a:r>
              <a:rPr lang="en-US" dirty="0"/>
              <a:t> de </a:t>
            </a:r>
            <a:r>
              <a:rPr lang="en-US" dirty="0" err="1"/>
              <a:t>multe</a:t>
            </a:r>
            <a:r>
              <a:rPr lang="en-US" dirty="0"/>
              <a:t> </a:t>
            </a:r>
            <a:r>
              <a:rPr lang="en-US" dirty="0" err="1"/>
              <a:t>ori</a:t>
            </a:r>
            <a:r>
              <a:rPr lang="en-US" dirty="0"/>
              <a:t> </a:t>
            </a:r>
            <a:r>
              <a:rPr lang="en-US" dirty="0" err="1"/>
              <a:t>neclara</a:t>
            </a:r>
            <a:r>
              <a:rPr lang="en-US" dirty="0"/>
              <a:t> </a:t>
            </a:r>
            <a:r>
              <a:rPr lang="en-US" dirty="0" err="1"/>
              <a:t>si</a:t>
            </a:r>
            <a:r>
              <a:rPr lang="en-US" dirty="0"/>
              <a:t> nu </a:t>
            </a:r>
            <a:r>
              <a:rPr lang="en-US" dirty="0" err="1"/>
              <a:t>intotdeauna</a:t>
            </a:r>
            <a:r>
              <a:rPr lang="en-US" dirty="0"/>
              <a:t> se </a:t>
            </a:r>
            <a:r>
              <a:rPr lang="en-US" dirty="0" err="1"/>
              <a:t>poate</a:t>
            </a:r>
            <a:r>
              <a:rPr lang="en-US" dirty="0"/>
              <a:t> </a:t>
            </a:r>
            <a:r>
              <a:rPr lang="en-US" dirty="0" err="1"/>
              <a:t>judeca</a:t>
            </a:r>
            <a:r>
              <a:rPr lang="en-US" dirty="0"/>
              <a:t> </a:t>
            </a:r>
            <a:r>
              <a:rPr lang="en-US" dirty="0" err="1"/>
              <a:t>plagiatul</a:t>
            </a:r>
            <a:r>
              <a:rPr lang="en-US" dirty="0"/>
              <a:t> </a:t>
            </a:r>
            <a:r>
              <a:rPr lang="en-US" dirty="0" err="1"/>
              <a:t>numai</a:t>
            </a:r>
            <a:r>
              <a:rPr lang="en-US" dirty="0"/>
              <a:t> cu DA </a:t>
            </a:r>
            <a:r>
              <a:rPr lang="en-US" dirty="0" err="1"/>
              <a:t>si</a:t>
            </a:r>
            <a:r>
              <a:rPr lang="en-US" dirty="0"/>
              <a:t> NU. </a:t>
            </a:r>
            <a:br>
              <a:rPr lang="en-US" dirty="0"/>
            </a:br>
            <a:r>
              <a:rPr lang="en-US" dirty="0" err="1"/>
              <a:t>Aici</a:t>
            </a:r>
            <a:r>
              <a:rPr lang="en-US" dirty="0"/>
              <a:t> </a:t>
            </a:r>
            <a:r>
              <a:rPr lang="en-US" dirty="0" err="1"/>
              <a:t>intervin</a:t>
            </a:r>
            <a:r>
              <a:rPr lang="en-US" dirty="0"/>
              <a:t> o </a:t>
            </a:r>
            <a:r>
              <a:rPr lang="en-US" dirty="0" err="1"/>
              <a:t>serie</a:t>
            </a:r>
            <a:r>
              <a:rPr lang="en-US" dirty="0"/>
              <a:t> de </a:t>
            </a:r>
            <a:r>
              <a:rPr lang="en-US" dirty="0" err="1"/>
              <a:t>factori</a:t>
            </a:r>
            <a:r>
              <a:rPr lang="en-US" dirty="0"/>
              <a:t> de care </a:t>
            </a:r>
            <a:r>
              <a:rPr lang="en-US" dirty="0" err="1"/>
              <a:t>trebuie</a:t>
            </a:r>
            <a:r>
              <a:rPr lang="en-US" dirty="0"/>
              <a:t> </a:t>
            </a:r>
            <a:r>
              <a:rPr lang="en-US" dirty="0" err="1"/>
              <a:t>tinut</a:t>
            </a:r>
            <a:r>
              <a:rPr lang="en-US" dirty="0"/>
              <a:t> </a:t>
            </a:r>
            <a:r>
              <a:rPr lang="en-US" dirty="0" err="1"/>
              <a:t>cont</a:t>
            </a:r>
            <a:r>
              <a:rPr lang="en-US" dirty="0"/>
              <a:t>, </a:t>
            </a:r>
            <a:r>
              <a:rPr lang="en-US" dirty="0" err="1"/>
              <a:t>trebuie</a:t>
            </a:r>
            <a:r>
              <a:rPr lang="en-US" dirty="0"/>
              <a:t> </a:t>
            </a:r>
            <a:r>
              <a:rPr lang="en-US" dirty="0" err="1"/>
              <a:t>facuta</a:t>
            </a:r>
            <a:r>
              <a:rPr lang="en-US" dirty="0"/>
              <a:t> o </a:t>
            </a:r>
            <a:r>
              <a:rPr lang="en-US" dirty="0" err="1"/>
              <a:t>distinctie</a:t>
            </a:r>
            <a:r>
              <a:rPr lang="en-US" dirty="0"/>
              <a:t> </a:t>
            </a:r>
            <a:r>
              <a:rPr lang="en-US" dirty="0" err="1"/>
              <a:t>intre</a:t>
            </a:r>
            <a:r>
              <a:rPr lang="en-US" dirty="0"/>
              <a:t> </a:t>
            </a:r>
            <a:r>
              <a:rPr lang="en-US" dirty="0" err="1"/>
              <a:t>plagiatul</a:t>
            </a:r>
            <a:r>
              <a:rPr lang="en-US" dirty="0"/>
              <a:t> </a:t>
            </a:r>
            <a:r>
              <a:rPr lang="en-US" dirty="0" err="1"/>
              <a:t>voluntar</a:t>
            </a:r>
            <a:r>
              <a:rPr lang="en-US" dirty="0"/>
              <a:t> </a:t>
            </a:r>
            <a:r>
              <a:rPr lang="en-US" dirty="0" err="1"/>
              <a:t>si</a:t>
            </a:r>
            <a:r>
              <a:rPr lang="en-US" dirty="0"/>
              <a:t> </a:t>
            </a:r>
            <a:r>
              <a:rPr lang="en-US" dirty="0" err="1"/>
              <a:t>cel</a:t>
            </a:r>
            <a:r>
              <a:rPr lang="en-US" dirty="0"/>
              <a:t> </a:t>
            </a:r>
            <a:r>
              <a:rPr lang="en-US" dirty="0" err="1"/>
              <a:t>involuntar</a:t>
            </a:r>
            <a:r>
              <a:rPr lang="en-US" dirty="0"/>
              <a:t>, care de </a:t>
            </a:r>
            <a:r>
              <a:rPr lang="en-US" dirty="0" err="1"/>
              <a:t>cele</a:t>
            </a:r>
            <a:r>
              <a:rPr lang="en-US" dirty="0"/>
              <a:t> </a:t>
            </a:r>
            <a:r>
              <a:rPr lang="en-US" dirty="0" err="1"/>
              <a:t>mai</a:t>
            </a:r>
            <a:r>
              <a:rPr lang="en-US" dirty="0"/>
              <a:t> </a:t>
            </a:r>
            <a:r>
              <a:rPr lang="en-US" dirty="0" err="1"/>
              <a:t>multe</a:t>
            </a:r>
            <a:r>
              <a:rPr lang="en-US" dirty="0"/>
              <a:t> </a:t>
            </a:r>
            <a:r>
              <a:rPr lang="en-US" dirty="0" err="1"/>
              <a:t>ori</a:t>
            </a:r>
            <a:r>
              <a:rPr lang="en-US" dirty="0"/>
              <a:t> </a:t>
            </a:r>
            <a:r>
              <a:rPr lang="en-US" dirty="0" err="1"/>
              <a:t>este</a:t>
            </a:r>
            <a:r>
              <a:rPr lang="en-US" dirty="0"/>
              <a:t> </a:t>
            </a:r>
            <a:r>
              <a:rPr lang="en-US" dirty="0" err="1"/>
              <a:t>datorat</a:t>
            </a:r>
            <a:r>
              <a:rPr lang="en-US" dirty="0"/>
              <a:t> </a:t>
            </a:r>
            <a:r>
              <a:rPr lang="en-US" dirty="0" err="1"/>
              <a:t>necunoasterii</a:t>
            </a:r>
            <a:r>
              <a:rPr lang="en-US" dirty="0"/>
              <a:t> </a:t>
            </a:r>
            <a:r>
              <a:rPr lang="en-US" dirty="0" err="1"/>
              <a:t>unor</a:t>
            </a:r>
            <a:r>
              <a:rPr lang="en-US" dirty="0"/>
              <a:t> </a:t>
            </a:r>
            <a:r>
              <a:rPr lang="en-US" dirty="0" err="1"/>
              <a:t>reguli</a:t>
            </a:r>
            <a:r>
              <a:rPr lang="en-US" dirty="0"/>
              <a:t> </a:t>
            </a:r>
            <a:r>
              <a:rPr lang="en-US" dirty="0" err="1"/>
              <a:t>si</a:t>
            </a:r>
            <a:r>
              <a:rPr lang="en-US" dirty="0"/>
              <a:t> </a:t>
            </a:r>
            <a:r>
              <a:rPr lang="en-US" dirty="0" err="1"/>
              <a:t>principii</a:t>
            </a:r>
            <a:r>
              <a:rPr lang="en-US" dirty="0"/>
              <a:t>.</a:t>
            </a:r>
          </a:p>
          <a:p>
            <a:pPr algn="just" fontAlgn="base"/>
            <a:r>
              <a:rPr lang="en-US" dirty="0" err="1"/>
              <a:t>Inainte</a:t>
            </a:r>
            <a:r>
              <a:rPr lang="en-US" dirty="0"/>
              <a:t> de </a:t>
            </a:r>
            <a:r>
              <a:rPr lang="en-US" dirty="0" err="1"/>
              <a:t>aparitia</a:t>
            </a:r>
            <a:r>
              <a:rPr lang="en-US" dirty="0"/>
              <a:t> </a:t>
            </a:r>
            <a:r>
              <a:rPr lang="en-US" dirty="0" err="1"/>
              <a:t>internetului</a:t>
            </a:r>
            <a:r>
              <a:rPr lang="en-US" dirty="0"/>
              <a:t> </a:t>
            </a:r>
            <a:r>
              <a:rPr lang="en-US" dirty="0" err="1"/>
              <a:t>acest</a:t>
            </a:r>
            <a:r>
              <a:rPr lang="en-US" dirty="0"/>
              <a:t> tip de </a:t>
            </a:r>
            <a:r>
              <a:rPr lang="en-US" dirty="0" err="1"/>
              <a:t>inselatorie</a:t>
            </a:r>
            <a:r>
              <a:rPr lang="en-US" dirty="0"/>
              <a:t> </a:t>
            </a:r>
            <a:r>
              <a:rPr lang="en-US" dirty="0" err="1"/>
              <a:t>reprezenta</a:t>
            </a:r>
            <a:r>
              <a:rPr lang="en-US" dirty="0"/>
              <a:t> </a:t>
            </a:r>
            <a:r>
              <a:rPr lang="en-US" dirty="0" err="1"/>
              <a:t>mai</a:t>
            </a:r>
            <a:r>
              <a:rPr lang="en-US" dirty="0"/>
              <a:t> </a:t>
            </a:r>
            <a:r>
              <a:rPr lang="en-US" dirty="0" err="1"/>
              <a:t>mult</a:t>
            </a:r>
            <a:r>
              <a:rPr lang="en-US" dirty="0"/>
              <a:t> o </a:t>
            </a:r>
            <a:r>
              <a:rPr lang="en-US" dirty="0" err="1"/>
              <a:t>pierdere</a:t>
            </a:r>
            <a:r>
              <a:rPr lang="en-US" dirty="0"/>
              <a:t> de </a:t>
            </a:r>
            <a:r>
              <a:rPr lang="en-US" dirty="0" err="1"/>
              <a:t>timp</a:t>
            </a:r>
            <a:r>
              <a:rPr lang="en-US" dirty="0"/>
              <a:t>, </a:t>
            </a:r>
            <a:r>
              <a:rPr lang="en-US" dirty="0" err="1"/>
              <a:t>chiar</a:t>
            </a:r>
            <a:r>
              <a:rPr lang="en-US" dirty="0"/>
              <a:t> </a:t>
            </a:r>
            <a:r>
              <a:rPr lang="en-US" dirty="0" err="1"/>
              <a:t>daca</a:t>
            </a:r>
            <a:r>
              <a:rPr lang="en-US" dirty="0"/>
              <a:t> </a:t>
            </a:r>
            <a:r>
              <a:rPr lang="en-US" dirty="0" err="1"/>
              <a:t>si</a:t>
            </a:r>
            <a:r>
              <a:rPr lang="en-US" dirty="0"/>
              <a:t> in </a:t>
            </a:r>
            <a:r>
              <a:rPr lang="en-US" dirty="0" err="1"/>
              <a:t>acea</a:t>
            </a:r>
            <a:r>
              <a:rPr lang="en-US" dirty="0"/>
              <a:t> </a:t>
            </a:r>
            <a:r>
              <a:rPr lang="en-US" dirty="0" err="1"/>
              <a:t>perioada</a:t>
            </a:r>
            <a:r>
              <a:rPr lang="en-US" dirty="0"/>
              <a:t> </a:t>
            </a:r>
            <a:r>
              <a:rPr lang="en-US" dirty="0" err="1"/>
              <a:t>plagiatul</a:t>
            </a:r>
            <a:r>
              <a:rPr lang="en-US" dirty="0"/>
              <a:t> </a:t>
            </a:r>
            <a:r>
              <a:rPr lang="en-US" dirty="0" err="1"/>
              <a:t>exista</a:t>
            </a:r>
            <a:r>
              <a:rPr lang="en-US" dirty="0"/>
              <a:t>, </a:t>
            </a:r>
            <a:r>
              <a:rPr lang="en-US" dirty="0" err="1"/>
              <a:t>deoarece</a:t>
            </a:r>
            <a:r>
              <a:rPr lang="en-US" dirty="0"/>
              <a:t> </a:t>
            </a:r>
            <a:r>
              <a:rPr lang="en-US" dirty="0" err="1"/>
              <a:t>necesita</a:t>
            </a:r>
            <a:r>
              <a:rPr lang="en-US" dirty="0"/>
              <a:t> </a:t>
            </a:r>
            <a:r>
              <a:rPr lang="en-US" dirty="0" err="1"/>
              <a:t>consultarea</a:t>
            </a:r>
            <a:r>
              <a:rPr lang="en-US" dirty="0"/>
              <a:t> </a:t>
            </a:r>
            <a:r>
              <a:rPr lang="en-US" dirty="0" err="1"/>
              <a:t>unui</a:t>
            </a:r>
            <a:r>
              <a:rPr lang="en-US" dirty="0"/>
              <a:t> </a:t>
            </a:r>
            <a:r>
              <a:rPr lang="en-US" dirty="0" err="1"/>
              <a:t>numar</a:t>
            </a:r>
            <a:r>
              <a:rPr lang="en-US" dirty="0"/>
              <a:t> </a:t>
            </a:r>
            <a:r>
              <a:rPr lang="en-US" dirty="0" err="1"/>
              <a:t>limitat</a:t>
            </a:r>
            <a:r>
              <a:rPr lang="en-US" dirty="0"/>
              <a:t> de </a:t>
            </a:r>
            <a:r>
              <a:rPr lang="en-US" dirty="0" err="1"/>
              <a:t>resurse</a:t>
            </a:r>
            <a:r>
              <a:rPr lang="en-US" dirty="0"/>
              <a:t>, </a:t>
            </a:r>
            <a:r>
              <a:rPr lang="en-US" dirty="0" err="1"/>
              <a:t>materialul</a:t>
            </a:r>
            <a:r>
              <a:rPr lang="en-US" dirty="0"/>
              <a:t> </a:t>
            </a:r>
            <a:r>
              <a:rPr lang="en-US" dirty="0" err="1"/>
              <a:t>trebuia</a:t>
            </a:r>
            <a:r>
              <a:rPr lang="en-US" dirty="0"/>
              <a:t> </a:t>
            </a:r>
            <a:r>
              <a:rPr lang="en-US" dirty="0" err="1"/>
              <a:t>scris</a:t>
            </a:r>
            <a:r>
              <a:rPr lang="en-US" dirty="0"/>
              <a:t> de </a:t>
            </a:r>
            <a:r>
              <a:rPr lang="en-US" dirty="0" err="1"/>
              <a:t>mana</a:t>
            </a:r>
            <a:r>
              <a:rPr lang="en-US" dirty="0"/>
              <a:t>, </a:t>
            </a:r>
            <a:r>
              <a:rPr lang="en-US" dirty="0" err="1"/>
              <a:t>iar</a:t>
            </a:r>
            <a:r>
              <a:rPr lang="en-US" dirty="0"/>
              <a:t> </a:t>
            </a:r>
            <a:r>
              <a:rPr lang="en-US" dirty="0" err="1"/>
              <a:t>posibilitatea</a:t>
            </a:r>
            <a:r>
              <a:rPr lang="en-US" dirty="0"/>
              <a:t> </a:t>
            </a:r>
            <a:r>
              <a:rPr lang="en-US" dirty="0" err="1"/>
              <a:t>detectarii</a:t>
            </a:r>
            <a:r>
              <a:rPr lang="en-US" dirty="0"/>
              <a:t> era </a:t>
            </a:r>
            <a:r>
              <a:rPr lang="en-US" dirty="0" err="1"/>
              <a:t>mult</a:t>
            </a:r>
            <a:r>
              <a:rPr lang="en-US" dirty="0"/>
              <a:t> </a:t>
            </a:r>
            <a:r>
              <a:rPr lang="en-US" dirty="0" err="1"/>
              <a:t>mai</a:t>
            </a:r>
            <a:r>
              <a:rPr lang="en-US" dirty="0"/>
              <a:t> mare, </a:t>
            </a:r>
            <a:r>
              <a:rPr lang="en-US" dirty="0" err="1"/>
              <a:t>tocmai</a:t>
            </a:r>
            <a:r>
              <a:rPr lang="en-US" dirty="0"/>
              <a:t> din </a:t>
            </a:r>
            <a:r>
              <a:rPr lang="en-US" dirty="0" err="1"/>
              <a:t>aceste</a:t>
            </a:r>
            <a:r>
              <a:rPr lang="en-US" dirty="0"/>
              <a:t> motive.</a:t>
            </a:r>
          </a:p>
          <a:p>
            <a:pPr algn="just" fontAlgn="base"/>
            <a:r>
              <a:rPr lang="en-US" dirty="0" err="1"/>
              <a:t>Odata</a:t>
            </a:r>
            <a:r>
              <a:rPr lang="en-US" dirty="0"/>
              <a:t> cu </a:t>
            </a:r>
            <a:r>
              <a:rPr lang="en-US" dirty="0" err="1"/>
              <a:t>dezvoltarea</a:t>
            </a:r>
            <a:r>
              <a:rPr lang="en-US" dirty="0"/>
              <a:t> </a:t>
            </a:r>
            <a:r>
              <a:rPr lang="en-US" dirty="0" err="1"/>
              <a:t>noilor</a:t>
            </a:r>
            <a:r>
              <a:rPr lang="en-US" dirty="0"/>
              <a:t> </a:t>
            </a:r>
            <a:r>
              <a:rPr lang="en-US" dirty="0" err="1"/>
              <a:t>tehnologii</a:t>
            </a:r>
            <a:r>
              <a:rPr lang="en-US" dirty="0"/>
              <a:t> (</a:t>
            </a:r>
            <a:r>
              <a:rPr lang="en-US" dirty="0" err="1"/>
              <a:t>internetul</a:t>
            </a:r>
            <a:r>
              <a:rPr lang="en-US" dirty="0"/>
              <a:t>), </a:t>
            </a:r>
            <a:r>
              <a:rPr lang="en-US" dirty="0" err="1"/>
              <a:t>numarul</a:t>
            </a:r>
            <a:r>
              <a:rPr lang="en-US" dirty="0"/>
              <a:t> </a:t>
            </a:r>
            <a:r>
              <a:rPr lang="en-US" dirty="0" err="1"/>
              <a:t>cazurilor</a:t>
            </a:r>
            <a:r>
              <a:rPr lang="en-US" dirty="0"/>
              <a:t> de </a:t>
            </a:r>
            <a:r>
              <a:rPr lang="en-US" dirty="0" err="1"/>
              <a:t>plagiat</a:t>
            </a:r>
            <a:r>
              <a:rPr lang="en-US" dirty="0"/>
              <a:t> a </a:t>
            </a:r>
            <a:r>
              <a:rPr lang="en-US" dirty="0" err="1"/>
              <a:t>crescut</a:t>
            </a:r>
            <a:r>
              <a:rPr lang="en-US" dirty="0"/>
              <a:t> </a:t>
            </a:r>
            <a:r>
              <a:rPr lang="en-US" dirty="0" err="1"/>
              <a:t>brusc</a:t>
            </a:r>
            <a:r>
              <a:rPr lang="en-US" dirty="0"/>
              <a:t>. O </a:t>
            </a:r>
            <a:r>
              <a:rPr lang="en-US" dirty="0" err="1"/>
              <a:t>crestere</a:t>
            </a:r>
            <a:r>
              <a:rPr lang="en-US" dirty="0"/>
              <a:t> </a:t>
            </a:r>
            <a:r>
              <a:rPr lang="en-US" dirty="0" err="1"/>
              <a:t>lenta</a:t>
            </a:r>
            <a:r>
              <a:rPr lang="en-US" dirty="0"/>
              <a:t> </a:t>
            </a:r>
            <a:r>
              <a:rPr lang="en-US" dirty="0" err="1"/>
              <a:t>si</a:t>
            </a:r>
            <a:r>
              <a:rPr lang="en-US" dirty="0"/>
              <a:t> </a:t>
            </a:r>
            <a:r>
              <a:rPr lang="en-US" dirty="0" err="1"/>
              <a:t>redusa</a:t>
            </a:r>
            <a:r>
              <a:rPr lang="en-US" dirty="0"/>
              <a:t> a </a:t>
            </a:r>
            <a:r>
              <a:rPr lang="en-US" dirty="0" err="1"/>
              <a:t>aparut</a:t>
            </a:r>
            <a:r>
              <a:rPr lang="en-US" dirty="0"/>
              <a:t> </a:t>
            </a:r>
            <a:r>
              <a:rPr lang="en-US" dirty="0" err="1"/>
              <a:t>prin</a:t>
            </a:r>
            <a:r>
              <a:rPr lang="en-US" dirty="0"/>
              <a:t> </a:t>
            </a:r>
            <a:r>
              <a:rPr lang="en-US" dirty="0" err="1"/>
              <a:t>anii</a:t>
            </a:r>
            <a:r>
              <a:rPr lang="en-US" dirty="0"/>
              <a:t> 80', </a:t>
            </a:r>
            <a:r>
              <a:rPr lang="en-US" dirty="0" err="1"/>
              <a:t>timp</a:t>
            </a:r>
            <a:r>
              <a:rPr lang="en-US" dirty="0"/>
              <a:t> de </a:t>
            </a:r>
            <a:r>
              <a:rPr lang="en-US" dirty="0" err="1"/>
              <a:t>aproximativ</a:t>
            </a:r>
            <a:r>
              <a:rPr lang="en-US" dirty="0"/>
              <a:t> 8 </a:t>
            </a:r>
            <a:r>
              <a:rPr lang="en-US" dirty="0" err="1"/>
              <a:t>ani</a:t>
            </a:r>
            <a:r>
              <a:rPr lang="en-US" dirty="0"/>
              <a:t>, </a:t>
            </a:r>
            <a:r>
              <a:rPr lang="en-US" dirty="0" err="1"/>
              <a:t>urmata</a:t>
            </a:r>
            <a:r>
              <a:rPr lang="en-US" dirty="0"/>
              <a:t> de o </a:t>
            </a:r>
            <a:r>
              <a:rPr lang="en-US" dirty="0" err="1"/>
              <a:t>crestere</a:t>
            </a:r>
            <a:r>
              <a:rPr lang="en-US" dirty="0"/>
              <a:t> </a:t>
            </a:r>
            <a:r>
              <a:rPr lang="en-US" dirty="0" err="1"/>
              <a:t>brusca</a:t>
            </a:r>
            <a:r>
              <a:rPr lang="en-US" dirty="0"/>
              <a:t> </a:t>
            </a:r>
            <a:r>
              <a:rPr lang="en-US" dirty="0" err="1"/>
              <a:t>inainte</a:t>
            </a:r>
            <a:r>
              <a:rPr lang="en-US" dirty="0"/>
              <a:t> de </a:t>
            </a:r>
            <a:r>
              <a:rPr lang="en-US" dirty="0" err="1"/>
              <a:t>anul</a:t>
            </a:r>
            <a:r>
              <a:rPr lang="en-US" dirty="0"/>
              <a:t> 1990, </a:t>
            </a:r>
            <a:r>
              <a:rPr lang="en-US" dirty="0" err="1"/>
              <a:t>crestere</a:t>
            </a:r>
            <a:r>
              <a:rPr lang="en-US" dirty="0"/>
              <a:t> care a </a:t>
            </a:r>
            <a:r>
              <a:rPr lang="en-US" dirty="0" err="1"/>
              <a:t>durat</a:t>
            </a:r>
            <a:r>
              <a:rPr lang="en-US" dirty="0"/>
              <a:t> </a:t>
            </a:r>
            <a:r>
              <a:rPr lang="en-US" dirty="0" err="1"/>
              <a:t>timp</a:t>
            </a:r>
            <a:r>
              <a:rPr lang="en-US" dirty="0"/>
              <a:t> de </a:t>
            </a:r>
            <a:r>
              <a:rPr lang="en-US" dirty="0" err="1"/>
              <a:t>aproape</a:t>
            </a:r>
            <a:r>
              <a:rPr lang="en-US" dirty="0"/>
              <a:t> 10 </a:t>
            </a:r>
            <a:r>
              <a:rPr lang="en-US" dirty="0" err="1"/>
              <a:t>ani</a:t>
            </a:r>
            <a:r>
              <a:rPr lang="en-US" dirty="0"/>
              <a:t>, </a:t>
            </a:r>
            <a:r>
              <a:rPr lang="en-US" dirty="0" err="1"/>
              <a:t>dupa</a:t>
            </a:r>
            <a:r>
              <a:rPr lang="en-US" dirty="0"/>
              <a:t> care a </a:t>
            </a:r>
            <a:r>
              <a:rPr lang="en-US" dirty="0" err="1"/>
              <a:t>inceput</a:t>
            </a:r>
            <a:r>
              <a:rPr lang="en-US" dirty="0"/>
              <a:t> o </a:t>
            </a:r>
            <a:r>
              <a:rPr lang="en-US" dirty="0" err="1"/>
              <a:t>scadere</a:t>
            </a:r>
            <a:r>
              <a:rPr lang="en-US" dirty="0"/>
              <a:t> a </a:t>
            </a:r>
            <a:r>
              <a:rPr lang="en-US" dirty="0" err="1"/>
              <a:t>numarului</a:t>
            </a:r>
            <a:r>
              <a:rPr lang="en-US" dirty="0"/>
              <a:t> de </a:t>
            </a:r>
            <a:r>
              <a:rPr lang="en-US" dirty="0" err="1"/>
              <a:t>cazuri</a:t>
            </a:r>
            <a:r>
              <a:rPr lang="en-US" dirty="0"/>
              <a:t>, in mare parte </a:t>
            </a:r>
            <a:r>
              <a:rPr lang="en-US" dirty="0" err="1"/>
              <a:t>datorita</a:t>
            </a:r>
            <a:r>
              <a:rPr lang="en-US" dirty="0"/>
              <a:t> </a:t>
            </a:r>
            <a:r>
              <a:rPr lang="en-US" dirty="0" err="1"/>
              <a:t>si</a:t>
            </a:r>
            <a:r>
              <a:rPr lang="en-US" dirty="0"/>
              <a:t> </a:t>
            </a:r>
            <a:r>
              <a:rPr lang="en-US" dirty="0" err="1"/>
              <a:t>dezvoltarii</a:t>
            </a:r>
            <a:r>
              <a:rPr lang="en-US" dirty="0"/>
              <a:t> </a:t>
            </a:r>
            <a:r>
              <a:rPr lang="en-US" dirty="0" err="1"/>
              <a:t>metodelor</a:t>
            </a:r>
            <a:r>
              <a:rPr lang="en-US" dirty="0"/>
              <a:t> de </a:t>
            </a:r>
            <a:r>
              <a:rPr lang="en-US" dirty="0" err="1"/>
              <a:t>depistare</a:t>
            </a:r>
            <a:r>
              <a:rPr lang="en-US" dirty="0"/>
              <a:t> a </a:t>
            </a:r>
            <a:r>
              <a:rPr lang="en-US" dirty="0" err="1"/>
              <a:t>plagiatului</a:t>
            </a:r>
            <a:r>
              <a:rPr lang="en-US" dirty="0"/>
              <a:t>, </a:t>
            </a:r>
            <a:r>
              <a:rPr lang="en-US" dirty="0" err="1"/>
              <a:t>prin</a:t>
            </a:r>
            <a:r>
              <a:rPr lang="en-US" dirty="0"/>
              <a:t> </a:t>
            </a:r>
            <a:r>
              <a:rPr lang="en-US" dirty="0" err="1"/>
              <a:t>crearea</a:t>
            </a:r>
            <a:r>
              <a:rPr lang="en-US" dirty="0"/>
              <a:t> </a:t>
            </a:r>
            <a:r>
              <a:rPr lang="en-US" dirty="0" err="1"/>
              <a:t>unor</a:t>
            </a:r>
            <a:r>
              <a:rPr lang="en-US" dirty="0"/>
              <a:t> soft-</a:t>
            </a:r>
            <a:r>
              <a:rPr lang="en-US" dirty="0" err="1"/>
              <a:t>uri</a:t>
            </a:r>
            <a:r>
              <a:rPr lang="en-US" dirty="0"/>
              <a:t> </a:t>
            </a:r>
            <a:r>
              <a:rPr lang="en-US" dirty="0" err="1"/>
              <a:t>specializate</a:t>
            </a:r>
            <a:r>
              <a:rPr lang="en-US" dirty="0"/>
              <a:t>, </a:t>
            </a:r>
            <a:r>
              <a:rPr lang="en-US" dirty="0" err="1"/>
              <a:t>aceasta</a:t>
            </a:r>
            <a:r>
              <a:rPr lang="en-US" dirty="0"/>
              <a:t> </a:t>
            </a:r>
            <a:r>
              <a:rPr lang="en-US" dirty="0" err="1"/>
              <a:t>reprezentand</a:t>
            </a:r>
            <a:r>
              <a:rPr lang="en-US" dirty="0"/>
              <a:t> o </a:t>
            </a:r>
            <a:r>
              <a:rPr lang="en-US" dirty="0" err="1"/>
              <a:t>alta</a:t>
            </a:r>
            <a:r>
              <a:rPr lang="en-US" dirty="0"/>
              <a:t> </a:t>
            </a:r>
            <a:r>
              <a:rPr lang="en-US" dirty="0" err="1"/>
              <a:t>fateta</a:t>
            </a:r>
            <a:r>
              <a:rPr lang="en-US" dirty="0"/>
              <a:t> a </a:t>
            </a:r>
            <a:r>
              <a:rPr lang="en-US" dirty="0" err="1"/>
              <a:t>avantajelor</a:t>
            </a:r>
            <a:r>
              <a:rPr lang="en-US" dirty="0"/>
              <a:t> </a:t>
            </a:r>
            <a:r>
              <a:rPr lang="en-US" dirty="0" err="1"/>
              <a:t>si</a:t>
            </a:r>
            <a:r>
              <a:rPr lang="en-US" dirty="0"/>
              <a:t> </a:t>
            </a:r>
            <a:r>
              <a:rPr lang="en-US" dirty="0" err="1"/>
              <a:t>dezavantajelor</a:t>
            </a:r>
            <a:r>
              <a:rPr lang="en-US" dirty="0"/>
              <a:t> </a:t>
            </a:r>
            <a:r>
              <a:rPr lang="en-US" dirty="0" err="1"/>
              <a:t>internetului</a:t>
            </a:r>
            <a:r>
              <a:rPr lang="en-US" dirty="0"/>
              <a:t>.</a:t>
            </a:r>
          </a:p>
          <a:p>
            <a:pPr marL="0" indent="0" algn="just">
              <a:buNone/>
            </a:pPr>
            <a:endParaRPr lang="en-US" dirty="0"/>
          </a:p>
        </p:txBody>
      </p:sp>
    </p:spTree>
    <p:extLst>
      <p:ext uri="{BB962C8B-B14F-4D97-AF65-F5344CB8AC3E}">
        <p14:creationId xmlns:p14="http://schemas.microsoft.com/office/powerpoint/2010/main" val="21710189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Autoplagiatul</a:t>
            </a:r>
            <a:endParaRPr lang="en-US" dirty="0"/>
          </a:p>
        </p:txBody>
      </p:sp>
      <p:sp>
        <p:nvSpPr>
          <p:cNvPr id="3" name="Content Placeholder 2"/>
          <p:cNvSpPr>
            <a:spLocks noGrp="1"/>
          </p:cNvSpPr>
          <p:nvPr>
            <p:ph idx="1"/>
          </p:nvPr>
        </p:nvSpPr>
        <p:spPr>
          <a:xfrm>
            <a:off x="395536" y="1124744"/>
            <a:ext cx="8291264" cy="5472608"/>
          </a:xfrm>
        </p:spPr>
        <p:txBody>
          <a:bodyPr>
            <a:normAutofit fontScale="70000" lnSpcReduction="20000"/>
          </a:bodyPr>
          <a:lstStyle/>
          <a:p>
            <a:pPr fontAlgn="base"/>
            <a:r>
              <a:rPr lang="en-US" dirty="0"/>
              <a:t>In </a:t>
            </a:r>
            <a:r>
              <a:rPr lang="en-US" dirty="0" err="1"/>
              <a:t>ultimul</a:t>
            </a:r>
            <a:r>
              <a:rPr lang="en-US" dirty="0"/>
              <a:t> </a:t>
            </a:r>
            <a:r>
              <a:rPr lang="en-US" dirty="0" err="1"/>
              <a:t>timp</a:t>
            </a:r>
            <a:r>
              <a:rPr lang="en-US" dirty="0"/>
              <a:t> a </a:t>
            </a:r>
            <a:r>
              <a:rPr lang="en-US" dirty="0" err="1"/>
              <a:t>aparut</a:t>
            </a:r>
            <a:r>
              <a:rPr lang="en-US" dirty="0"/>
              <a:t> </a:t>
            </a:r>
            <a:r>
              <a:rPr lang="en-US" dirty="0" err="1"/>
              <a:t>insa</a:t>
            </a:r>
            <a:r>
              <a:rPr lang="en-US" dirty="0"/>
              <a:t> la </a:t>
            </a:r>
            <a:r>
              <a:rPr lang="en-US" dirty="0" err="1"/>
              <a:t>orizont</a:t>
            </a:r>
            <a:r>
              <a:rPr lang="en-US" dirty="0"/>
              <a:t> o </a:t>
            </a:r>
            <a:r>
              <a:rPr lang="en-US" dirty="0" err="1"/>
              <a:t>noua</a:t>
            </a:r>
            <a:r>
              <a:rPr lang="en-US" dirty="0"/>
              <a:t> </a:t>
            </a:r>
            <a:r>
              <a:rPr lang="en-US" dirty="0" err="1"/>
              <a:t>amenintare</a:t>
            </a:r>
            <a:r>
              <a:rPr lang="en-US" dirty="0"/>
              <a:t> la </a:t>
            </a:r>
            <a:r>
              <a:rPr lang="en-US" dirty="0" err="1"/>
              <a:t>adresa</a:t>
            </a:r>
            <a:r>
              <a:rPr lang="en-US" dirty="0"/>
              <a:t> </a:t>
            </a:r>
            <a:r>
              <a:rPr lang="en-US" dirty="0" err="1"/>
              <a:t>bunei</a:t>
            </a:r>
            <a:r>
              <a:rPr lang="en-US" dirty="0"/>
              <a:t> </a:t>
            </a:r>
            <a:r>
              <a:rPr lang="en-US" dirty="0" err="1"/>
              <a:t>redactari</a:t>
            </a:r>
            <a:r>
              <a:rPr lang="en-US" dirty="0"/>
              <a:t> a </a:t>
            </a:r>
            <a:r>
              <a:rPr lang="en-US" dirty="0" err="1"/>
              <a:t>lucrarilor</a:t>
            </a:r>
            <a:r>
              <a:rPr lang="en-US" dirty="0"/>
              <a:t> </a:t>
            </a:r>
            <a:r>
              <a:rPr lang="en-US" dirty="0" err="1"/>
              <a:t>stiintifice</a:t>
            </a:r>
            <a:r>
              <a:rPr lang="en-US" dirty="0"/>
              <a:t> </a:t>
            </a:r>
            <a:r>
              <a:rPr lang="en-US" dirty="0" err="1"/>
              <a:t>si</a:t>
            </a:r>
            <a:r>
              <a:rPr lang="en-US" dirty="0"/>
              <a:t> </a:t>
            </a:r>
            <a:r>
              <a:rPr lang="en-US" dirty="0" err="1"/>
              <a:t>anume</a:t>
            </a:r>
            <a:r>
              <a:rPr lang="en-US" dirty="0"/>
              <a:t> "</a:t>
            </a:r>
            <a:r>
              <a:rPr lang="en-US" dirty="0" err="1"/>
              <a:t>autoplagiatul</a:t>
            </a:r>
            <a:r>
              <a:rPr lang="en-US" dirty="0"/>
              <a:t>". </a:t>
            </a:r>
            <a:br>
              <a:rPr lang="en-US" dirty="0"/>
            </a:br>
            <a:r>
              <a:rPr lang="en-US" dirty="0"/>
              <a:t>Este o </a:t>
            </a:r>
            <a:r>
              <a:rPr lang="en-US" dirty="0" err="1"/>
              <a:t>amenintare</a:t>
            </a:r>
            <a:r>
              <a:rPr lang="en-US" dirty="0"/>
              <a:t> </a:t>
            </a:r>
            <a:r>
              <a:rPr lang="en-US" dirty="0" err="1"/>
              <a:t>foarte</a:t>
            </a:r>
            <a:r>
              <a:rPr lang="en-US" dirty="0"/>
              <a:t> </a:t>
            </a:r>
            <a:r>
              <a:rPr lang="en-US" dirty="0" err="1"/>
              <a:t>noua</a:t>
            </a:r>
            <a:r>
              <a:rPr lang="en-US" dirty="0"/>
              <a:t>, </a:t>
            </a:r>
            <a:r>
              <a:rPr lang="en-US" dirty="0" err="1"/>
              <a:t>dar</a:t>
            </a:r>
            <a:r>
              <a:rPr lang="en-US" dirty="0"/>
              <a:t> </a:t>
            </a:r>
            <a:r>
              <a:rPr lang="en-US" dirty="0" err="1"/>
              <a:t>inca</a:t>
            </a:r>
            <a:r>
              <a:rPr lang="en-US" dirty="0"/>
              <a:t> </a:t>
            </a:r>
            <a:r>
              <a:rPr lang="en-US" dirty="0" err="1"/>
              <a:t>ambigua</a:t>
            </a:r>
            <a:r>
              <a:rPr lang="en-US" dirty="0"/>
              <a:t>; </a:t>
            </a:r>
            <a:r>
              <a:rPr lang="en-US" dirty="0" err="1"/>
              <a:t>asadar</a:t>
            </a:r>
            <a:r>
              <a:rPr lang="en-US" dirty="0"/>
              <a:t>, </a:t>
            </a:r>
            <a:r>
              <a:rPr lang="en-US" dirty="0" err="1"/>
              <a:t>cunoasterea</a:t>
            </a:r>
            <a:r>
              <a:rPr lang="en-US" dirty="0"/>
              <a:t> </a:t>
            </a:r>
            <a:r>
              <a:rPr lang="en-US" dirty="0" err="1"/>
              <a:t>ei</a:t>
            </a:r>
            <a:r>
              <a:rPr lang="en-US" dirty="0"/>
              <a:t> </a:t>
            </a:r>
            <a:r>
              <a:rPr lang="en-US" dirty="0" err="1"/>
              <a:t>este</a:t>
            </a:r>
            <a:r>
              <a:rPr lang="en-US" dirty="0"/>
              <a:t> </a:t>
            </a:r>
            <a:r>
              <a:rPr lang="en-US" dirty="0" err="1"/>
              <a:t>fundamentala</a:t>
            </a:r>
            <a:r>
              <a:rPr lang="en-US" dirty="0"/>
              <a:t> </a:t>
            </a:r>
            <a:r>
              <a:rPr lang="en-US" dirty="0" err="1"/>
              <a:t>atat</a:t>
            </a:r>
            <a:r>
              <a:rPr lang="en-US" dirty="0"/>
              <a:t> </a:t>
            </a:r>
            <a:r>
              <a:rPr lang="en-US" dirty="0" err="1"/>
              <a:t>pentru</a:t>
            </a:r>
            <a:r>
              <a:rPr lang="en-US" dirty="0"/>
              <a:t> </a:t>
            </a:r>
            <a:r>
              <a:rPr lang="en-US" dirty="0" err="1"/>
              <a:t>cei</a:t>
            </a:r>
            <a:r>
              <a:rPr lang="en-US" dirty="0"/>
              <a:t> care o </a:t>
            </a:r>
            <a:r>
              <a:rPr lang="en-US" dirty="0" err="1"/>
              <a:t>utilizeaza</a:t>
            </a:r>
            <a:r>
              <a:rPr lang="en-US" dirty="0"/>
              <a:t> cat </a:t>
            </a:r>
            <a:r>
              <a:rPr lang="en-US" dirty="0" err="1"/>
              <a:t>si</a:t>
            </a:r>
            <a:r>
              <a:rPr lang="en-US" dirty="0"/>
              <a:t> </a:t>
            </a:r>
            <a:r>
              <a:rPr lang="en-US" dirty="0" err="1"/>
              <a:t>pentru</a:t>
            </a:r>
            <a:r>
              <a:rPr lang="en-US" dirty="0"/>
              <a:t> </a:t>
            </a:r>
            <a:r>
              <a:rPr lang="en-US" dirty="0" err="1"/>
              <a:t>cei</a:t>
            </a:r>
            <a:r>
              <a:rPr lang="en-US" dirty="0"/>
              <a:t> care </a:t>
            </a:r>
            <a:r>
              <a:rPr lang="en-US" dirty="0" err="1"/>
              <a:t>sunt</a:t>
            </a:r>
            <a:r>
              <a:rPr lang="en-US" dirty="0"/>
              <a:t> "</a:t>
            </a:r>
            <a:r>
              <a:rPr lang="en-US" dirty="0" err="1"/>
              <a:t>atacati</a:t>
            </a:r>
            <a:r>
              <a:rPr lang="en-US" dirty="0"/>
              <a:t>" </a:t>
            </a:r>
            <a:r>
              <a:rPr lang="en-US" dirty="0" err="1"/>
              <a:t>pe</a:t>
            </a:r>
            <a:r>
              <a:rPr lang="en-US" dirty="0"/>
              <a:t> </a:t>
            </a:r>
            <a:r>
              <a:rPr lang="en-US" dirty="0" err="1"/>
              <a:t>nedrept</a:t>
            </a:r>
            <a:r>
              <a:rPr lang="en-US" dirty="0"/>
              <a:t> cu </a:t>
            </a:r>
            <a:r>
              <a:rPr lang="en-US" dirty="0" err="1"/>
              <a:t>ea</a:t>
            </a:r>
            <a:r>
              <a:rPr lang="en-US" dirty="0"/>
              <a:t>, </a:t>
            </a:r>
            <a:r>
              <a:rPr lang="en-US" dirty="0" err="1"/>
              <a:t>ca</a:t>
            </a:r>
            <a:r>
              <a:rPr lang="en-US" dirty="0"/>
              <a:t> </a:t>
            </a:r>
            <a:r>
              <a:rPr lang="en-US" dirty="0" err="1"/>
              <a:t>sa</a:t>
            </a:r>
            <a:r>
              <a:rPr lang="en-US" dirty="0"/>
              <a:t> se </a:t>
            </a:r>
            <a:r>
              <a:rPr lang="en-US" dirty="0" err="1"/>
              <a:t>poata</a:t>
            </a:r>
            <a:r>
              <a:rPr lang="en-US" dirty="0"/>
              <a:t> </a:t>
            </a:r>
            <a:r>
              <a:rPr lang="en-US" dirty="0" err="1"/>
              <a:t>apara</a:t>
            </a:r>
            <a:r>
              <a:rPr lang="en-US" dirty="0"/>
              <a:t>. </a:t>
            </a:r>
            <a:br>
              <a:rPr lang="en-US" dirty="0"/>
            </a:br>
            <a:r>
              <a:rPr lang="en-US" dirty="0"/>
              <a:t>In plus, </a:t>
            </a:r>
            <a:r>
              <a:rPr lang="en-US" dirty="0" err="1"/>
              <a:t>intelegerea</a:t>
            </a:r>
            <a:r>
              <a:rPr lang="en-US" dirty="0"/>
              <a:t> </a:t>
            </a:r>
            <a:r>
              <a:rPr lang="en-US" dirty="0" err="1"/>
              <a:t>conceptului</a:t>
            </a:r>
            <a:r>
              <a:rPr lang="en-US" dirty="0"/>
              <a:t> de "</a:t>
            </a:r>
            <a:r>
              <a:rPr lang="en-US" dirty="0" err="1"/>
              <a:t>autoplagiat</a:t>
            </a:r>
            <a:r>
              <a:rPr lang="en-US" dirty="0"/>
              <a:t>" </a:t>
            </a:r>
            <a:r>
              <a:rPr lang="en-US" dirty="0" err="1"/>
              <a:t>este</a:t>
            </a:r>
            <a:r>
              <a:rPr lang="en-US" dirty="0"/>
              <a:t> </a:t>
            </a:r>
            <a:r>
              <a:rPr lang="en-US" dirty="0" err="1"/>
              <a:t>foarte</a:t>
            </a:r>
            <a:r>
              <a:rPr lang="en-US" dirty="0"/>
              <a:t> </a:t>
            </a:r>
            <a:r>
              <a:rPr lang="en-US" dirty="0" err="1"/>
              <a:t>importanta</a:t>
            </a:r>
            <a:r>
              <a:rPr lang="en-US" dirty="0"/>
              <a:t> </a:t>
            </a:r>
            <a:r>
              <a:rPr lang="en-US" dirty="0" err="1"/>
              <a:t>pentru</a:t>
            </a:r>
            <a:r>
              <a:rPr lang="en-US" dirty="0"/>
              <a:t> </a:t>
            </a:r>
            <a:r>
              <a:rPr lang="en-US" dirty="0" err="1"/>
              <a:t>cei</a:t>
            </a:r>
            <a:r>
              <a:rPr lang="en-US" dirty="0"/>
              <a:t> care </a:t>
            </a:r>
            <a:r>
              <a:rPr lang="en-US" dirty="0" err="1"/>
              <a:t>publica</a:t>
            </a:r>
            <a:r>
              <a:rPr lang="en-US" dirty="0"/>
              <a:t> </a:t>
            </a:r>
            <a:r>
              <a:rPr lang="en-US" dirty="0" err="1"/>
              <a:t>frecvent</a:t>
            </a:r>
            <a:r>
              <a:rPr lang="en-US" dirty="0"/>
              <a:t> </a:t>
            </a:r>
            <a:r>
              <a:rPr lang="en-US" dirty="0" err="1"/>
              <a:t>si</a:t>
            </a:r>
            <a:r>
              <a:rPr lang="en-US" dirty="0"/>
              <a:t> </a:t>
            </a:r>
            <a:r>
              <a:rPr lang="en-US" dirty="0" err="1"/>
              <a:t>lucreaza</a:t>
            </a:r>
            <a:r>
              <a:rPr lang="en-US" dirty="0"/>
              <a:t> in </a:t>
            </a:r>
            <a:r>
              <a:rPr lang="en-US" dirty="0" err="1"/>
              <a:t>mediul</a:t>
            </a:r>
            <a:r>
              <a:rPr lang="en-US" dirty="0"/>
              <a:t> academic, </a:t>
            </a:r>
            <a:r>
              <a:rPr lang="en-US" dirty="0" err="1"/>
              <a:t>precum</a:t>
            </a:r>
            <a:r>
              <a:rPr lang="en-US" dirty="0"/>
              <a:t> </a:t>
            </a:r>
            <a:r>
              <a:rPr lang="en-US" dirty="0" err="1"/>
              <a:t>si</a:t>
            </a:r>
            <a:r>
              <a:rPr lang="en-US" dirty="0"/>
              <a:t> </a:t>
            </a:r>
            <a:r>
              <a:rPr lang="en-US" dirty="0" err="1"/>
              <a:t>pentru</a:t>
            </a:r>
            <a:r>
              <a:rPr lang="en-US" dirty="0"/>
              <a:t> </a:t>
            </a:r>
            <a:r>
              <a:rPr lang="en-US" dirty="0" err="1"/>
              <a:t>editorii</a:t>
            </a:r>
            <a:r>
              <a:rPr lang="en-US" dirty="0"/>
              <a:t> </a:t>
            </a:r>
            <a:r>
              <a:rPr lang="en-US" dirty="0" err="1"/>
              <a:t>revistelor</a:t>
            </a:r>
            <a:r>
              <a:rPr lang="en-US" dirty="0"/>
              <a:t> de </a:t>
            </a:r>
            <a:r>
              <a:rPr lang="en-US" dirty="0" err="1"/>
              <a:t>specialitate</a:t>
            </a:r>
            <a:r>
              <a:rPr lang="en-US" dirty="0"/>
              <a:t> </a:t>
            </a:r>
            <a:r>
              <a:rPr lang="en-US" dirty="0" err="1"/>
              <a:t>si</a:t>
            </a:r>
            <a:r>
              <a:rPr lang="en-US" dirty="0"/>
              <a:t> </a:t>
            </a:r>
            <a:r>
              <a:rPr lang="en-US" dirty="0" err="1"/>
              <a:t>pentru</a:t>
            </a:r>
            <a:r>
              <a:rPr lang="en-US" dirty="0"/>
              <a:t> </a:t>
            </a:r>
            <a:r>
              <a:rPr lang="en-US" dirty="0" err="1"/>
              <a:t>studenti</a:t>
            </a:r>
            <a:r>
              <a:rPr lang="en-US" dirty="0"/>
              <a:t>.</a:t>
            </a:r>
          </a:p>
          <a:p>
            <a:pPr fontAlgn="base"/>
            <a:r>
              <a:rPr lang="en-US" dirty="0" err="1"/>
              <a:t>Plagiatul</a:t>
            </a:r>
            <a:r>
              <a:rPr lang="en-US" dirty="0"/>
              <a:t> </a:t>
            </a:r>
            <a:r>
              <a:rPr lang="en-US" dirty="0" err="1"/>
              <a:t>este</a:t>
            </a:r>
            <a:r>
              <a:rPr lang="en-US" dirty="0"/>
              <a:t> </a:t>
            </a:r>
            <a:r>
              <a:rPr lang="en-US" dirty="0" err="1"/>
              <a:t>definit</a:t>
            </a:r>
            <a:r>
              <a:rPr lang="en-US" dirty="0"/>
              <a:t> (cf. DEX) </a:t>
            </a:r>
            <a:r>
              <a:rPr lang="en-US" dirty="0" err="1"/>
              <a:t>ca</a:t>
            </a:r>
            <a:r>
              <a:rPr lang="en-US" dirty="0"/>
              <a:t> "</a:t>
            </a:r>
            <a:r>
              <a:rPr lang="en-US" dirty="0" err="1"/>
              <a:t>ceva</a:t>
            </a:r>
            <a:r>
              <a:rPr lang="en-US" dirty="0"/>
              <a:t> care a </a:t>
            </a:r>
            <a:r>
              <a:rPr lang="en-US" dirty="0" err="1"/>
              <a:t>fost</a:t>
            </a:r>
            <a:r>
              <a:rPr lang="en-US" dirty="0"/>
              <a:t> </a:t>
            </a:r>
            <a:r>
              <a:rPr lang="en-US" dirty="0" err="1"/>
              <a:t>insusit</a:t>
            </a:r>
            <a:r>
              <a:rPr lang="en-US" dirty="0"/>
              <a:t> - integral </a:t>
            </a:r>
            <a:r>
              <a:rPr lang="en-US" dirty="0" err="1"/>
              <a:t>sau</a:t>
            </a:r>
            <a:r>
              <a:rPr lang="en-US" dirty="0"/>
              <a:t> partial - de la </a:t>
            </a:r>
            <a:r>
              <a:rPr lang="en-US" dirty="0" err="1"/>
              <a:t>altcineva</a:t>
            </a:r>
            <a:r>
              <a:rPr lang="en-US" dirty="0"/>
              <a:t> </a:t>
            </a:r>
            <a:r>
              <a:rPr lang="en-US" dirty="0" err="1"/>
              <a:t>si</a:t>
            </a:r>
            <a:r>
              <a:rPr lang="en-US" dirty="0"/>
              <a:t> </a:t>
            </a:r>
            <a:r>
              <a:rPr lang="en-US" dirty="0" err="1"/>
              <a:t>prezentat</a:t>
            </a:r>
            <a:r>
              <a:rPr lang="en-US" dirty="0"/>
              <a:t> </a:t>
            </a:r>
            <a:r>
              <a:rPr lang="en-US" dirty="0" err="1"/>
              <a:t>drept</a:t>
            </a:r>
            <a:r>
              <a:rPr lang="en-US" dirty="0"/>
              <a:t> </a:t>
            </a:r>
            <a:r>
              <a:rPr lang="en-US" dirty="0" err="1"/>
              <a:t>creatie</a:t>
            </a:r>
            <a:r>
              <a:rPr lang="en-US" dirty="0"/>
              <a:t> </a:t>
            </a:r>
            <a:r>
              <a:rPr lang="en-US" dirty="0" err="1"/>
              <a:t>personala</a:t>
            </a:r>
            <a:r>
              <a:rPr lang="en-US" dirty="0"/>
              <a:t>". </a:t>
            </a:r>
            <a:br>
              <a:rPr lang="en-US" dirty="0"/>
            </a:br>
            <a:r>
              <a:rPr lang="en-US" dirty="0"/>
              <a:t>In </a:t>
            </a:r>
            <a:r>
              <a:rPr lang="en-US" dirty="0" err="1"/>
              <a:t>acest</a:t>
            </a:r>
            <a:r>
              <a:rPr lang="en-US" dirty="0"/>
              <a:t> </a:t>
            </a:r>
            <a:r>
              <a:rPr lang="en-US" dirty="0" err="1"/>
              <a:t>cadru</a:t>
            </a:r>
            <a:r>
              <a:rPr lang="en-US" dirty="0"/>
              <a:t>, </a:t>
            </a:r>
            <a:r>
              <a:rPr lang="en-US" dirty="0" err="1"/>
              <a:t>autoplagiatul</a:t>
            </a:r>
            <a:r>
              <a:rPr lang="en-US" dirty="0"/>
              <a:t> s-</a:t>
            </a:r>
            <a:r>
              <a:rPr lang="en-US" dirty="0" err="1"/>
              <a:t>ar</a:t>
            </a:r>
            <a:r>
              <a:rPr lang="en-US" dirty="0"/>
              <a:t> </a:t>
            </a:r>
            <a:r>
              <a:rPr lang="en-US" dirty="0" err="1"/>
              <a:t>referi</a:t>
            </a:r>
            <a:r>
              <a:rPr lang="en-US" dirty="0"/>
              <a:t> la "</a:t>
            </a:r>
            <a:r>
              <a:rPr lang="en-US" dirty="0" err="1"/>
              <a:t>ceva</a:t>
            </a:r>
            <a:r>
              <a:rPr lang="en-US" dirty="0"/>
              <a:t> </a:t>
            </a:r>
            <a:r>
              <a:rPr lang="en-US" dirty="0" err="1"/>
              <a:t>pe</a:t>
            </a:r>
            <a:r>
              <a:rPr lang="en-US" dirty="0"/>
              <a:t> care </a:t>
            </a:r>
            <a:r>
              <a:rPr lang="en-US" dirty="0" err="1"/>
              <a:t>ni</a:t>
            </a:r>
            <a:r>
              <a:rPr lang="en-US" dirty="0"/>
              <a:t> l-am </a:t>
            </a:r>
            <a:r>
              <a:rPr lang="en-US" dirty="0" err="1"/>
              <a:t>insusit</a:t>
            </a:r>
            <a:r>
              <a:rPr lang="en-US" dirty="0"/>
              <a:t> - integral </a:t>
            </a:r>
            <a:r>
              <a:rPr lang="en-US" dirty="0" err="1"/>
              <a:t>sau</a:t>
            </a:r>
            <a:r>
              <a:rPr lang="en-US" dirty="0"/>
              <a:t> partial - de la </a:t>
            </a:r>
            <a:r>
              <a:rPr lang="en-US" dirty="0" err="1"/>
              <a:t>noi</a:t>
            </a:r>
            <a:r>
              <a:rPr lang="en-US" dirty="0"/>
              <a:t> </a:t>
            </a:r>
            <a:r>
              <a:rPr lang="en-US" dirty="0" err="1"/>
              <a:t>si</a:t>
            </a:r>
            <a:r>
              <a:rPr lang="en-US" dirty="0"/>
              <a:t> l-am </a:t>
            </a:r>
            <a:r>
              <a:rPr lang="en-US" dirty="0" err="1"/>
              <a:t>prezentat</a:t>
            </a:r>
            <a:r>
              <a:rPr lang="en-US" dirty="0"/>
              <a:t> </a:t>
            </a:r>
            <a:r>
              <a:rPr lang="en-US" dirty="0" err="1"/>
              <a:t>drept</a:t>
            </a:r>
            <a:r>
              <a:rPr lang="en-US" dirty="0"/>
              <a:t> </a:t>
            </a:r>
            <a:r>
              <a:rPr lang="en-US" dirty="0" err="1"/>
              <a:t>creatie</a:t>
            </a:r>
            <a:r>
              <a:rPr lang="en-US" dirty="0"/>
              <a:t> </a:t>
            </a:r>
            <a:r>
              <a:rPr lang="en-US" dirty="0" err="1"/>
              <a:t>personala</a:t>
            </a:r>
            <a:r>
              <a:rPr lang="en-US" dirty="0"/>
              <a:t>"; evident </a:t>
            </a:r>
            <a:r>
              <a:rPr lang="en-US" dirty="0" err="1"/>
              <a:t>ca</a:t>
            </a:r>
            <a:r>
              <a:rPr lang="en-US" dirty="0"/>
              <a:t> in </a:t>
            </a:r>
            <a:r>
              <a:rPr lang="en-US" dirty="0" err="1"/>
              <a:t>acest</a:t>
            </a:r>
            <a:r>
              <a:rPr lang="en-US" dirty="0"/>
              <a:t> context </a:t>
            </a:r>
            <a:r>
              <a:rPr lang="en-US" dirty="0" err="1"/>
              <a:t>conceptul</a:t>
            </a:r>
            <a:r>
              <a:rPr lang="en-US" dirty="0"/>
              <a:t> de </a:t>
            </a:r>
            <a:r>
              <a:rPr lang="en-US" dirty="0" err="1"/>
              <a:t>autoplagiat</a:t>
            </a:r>
            <a:r>
              <a:rPr lang="en-US" dirty="0"/>
              <a:t> </a:t>
            </a:r>
            <a:r>
              <a:rPr lang="en-US" dirty="0" err="1"/>
              <a:t>este</a:t>
            </a:r>
            <a:r>
              <a:rPr lang="en-US" dirty="0"/>
              <a:t> </a:t>
            </a:r>
            <a:r>
              <a:rPr lang="en-US" dirty="0" err="1"/>
              <a:t>fara</a:t>
            </a:r>
            <a:r>
              <a:rPr lang="en-US" dirty="0"/>
              <a:t> </a:t>
            </a:r>
            <a:r>
              <a:rPr lang="en-US" dirty="0" err="1"/>
              <a:t>sens</a:t>
            </a:r>
            <a:r>
              <a:rPr lang="en-US" dirty="0"/>
              <a:t>, </a:t>
            </a:r>
            <a:r>
              <a:rPr lang="en-US" dirty="0" err="1"/>
              <a:t>unii</a:t>
            </a:r>
            <a:r>
              <a:rPr lang="en-US" dirty="0"/>
              <a:t> </a:t>
            </a:r>
            <a:r>
              <a:rPr lang="en-US" dirty="0" err="1"/>
              <a:t>autori</a:t>
            </a:r>
            <a:r>
              <a:rPr lang="en-US" dirty="0"/>
              <a:t> </a:t>
            </a:r>
            <a:r>
              <a:rPr lang="en-US" dirty="0" err="1"/>
              <a:t>afirmand</a:t>
            </a:r>
            <a:r>
              <a:rPr lang="en-US" dirty="0"/>
              <a:t> </a:t>
            </a:r>
            <a:r>
              <a:rPr lang="en-US" dirty="0" err="1"/>
              <a:t>ca</a:t>
            </a:r>
            <a:r>
              <a:rPr lang="en-US" dirty="0"/>
              <a:t> </a:t>
            </a:r>
            <a:r>
              <a:rPr lang="en-US" dirty="0" err="1"/>
              <a:t>nici</a:t>
            </a:r>
            <a:r>
              <a:rPr lang="en-US" dirty="0"/>
              <a:t> nu </a:t>
            </a:r>
            <a:r>
              <a:rPr lang="en-US" dirty="0" err="1"/>
              <a:t>ar</a:t>
            </a:r>
            <a:r>
              <a:rPr lang="en-US" dirty="0"/>
              <a:t> </a:t>
            </a:r>
            <a:r>
              <a:rPr lang="en-US" dirty="0" err="1"/>
              <a:t>trebui</a:t>
            </a:r>
            <a:r>
              <a:rPr lang="en-US" dirty="0"/>
              <a:t> </a:t>
            </a:r>
            <a:r>
              <a:rPr lang="en-US" dirty="0" err="1"/>
              <a:t>sa</a:t>
            </a:r>
            <a:r>
              <a:rPr lang="en-US" dirty="0"/>
              <a:t> </a:t>
            </a:r>
            <a:r>
              <a:rPr lang="en-US" dirty="0" err="1"/>
              <a:t>discutam</a:t>
            </a:r>
            <a:r>
              <a:rPr lang="en-US" dirty="0"/>
              <a:t> </a:t>
            </a:r>
            <a:r>
              <a:rPr lang="en-US" dirty="0" err="1"/>
              <a:t>despre</a:t>
            </a:r>
            <a:r>
              <a:rPr lang="en-US" dirty="0"/>
              <a:t> el ( Broome, 2004).</a:t>
            </a:r>
          </a:p>
          <a:p>
            <a:pPr marL="0" indent="0">
              <a:buNone/>
            </a:pPr>
            <a:endParaRPr lang="en-US" dirty="0"/>
          </a:p>
        </p:txBody>
      </p:sp>
    </p:spTree>
    <p:extLst>
      <p:ext uri="{BB962C8B-B14F-4D97-AF65-F5344CB8AC3E}">
        <p14:creationId xmlns:p14="http://schemas.microsoft.com/office/powerpoint/2010/main" val="16194029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363272" cy="5721499"/>
          </a:xfrm>
        </p:spPr>
        <p:txBody>
          <a:bodyPr>
            <a:normAutofit fontScale="70000" lnSpcReduction="20000"/>
          </a:bodyPr>
          <a:lstStyle/>
          <a:p>
            <a:pPr fontAlgn="base"/>
            <a:r>
              <a:rPr lang="en-US" dirty="0" err="1"/>
              <a:t>Acestea</a:t>
            </a:r>
            <a:r>
              <a:rPr lang="en-US" dirty="0"/>
              <a:t> </a:t>
            </a:r>
            <a:r>
              <a:rPr lang="en-US" dirty="0" err="1"/>
              <a:t>fiind</a:t>
            </a:r>
            <a:r>
              <a:rPr lang="en-US" dirty="0"/>
              <a:t> </a:t>
            </a:r>
            <a:r>
              <a:rPr lang="en-US" dirty="0" err="1"/>
              <a:t>spuse</a:t>
            </a:r>
            <a:r>
              <a:rPr lang="en-US" dirty="0"/>
              <a:t>, </a:t>
            </a:r>
            <a:r>
              <a:rPr lang="en-US" dirty="0" err="1"/>
              <a:t>si</a:t>
            </a:r>
            <a:r>
              <a:rPr lang="en-US" dirty="0"/>
              <a:t> in </a:t>
            </a:r>
            <a:r>
              <a:rPr lang="en-US" dirty="0" err="1"/>
              <a:t>ciuda</a:t>
            </a:r>
            <a:r>
              <a:rPr lang="en-US" dirty="0"/>
              <a:t> </a:t>
            </a:r>
            <a:r>
              <a:rPr lang="en-US" dirty="0" err="1"/>
              <a:t>controverselor</a:t>
            </a:r>
            <a:r>
              <a:rPr lang="en-US" dirty="0"/>
              <a:t> din </a:t>
            </a:r>
            <a:r>
              <a:rPr lang="en-US" dirty="0" err="1"/>
              <a:t>literatura</a:t>
            </a:r>
            <a:r>
              <a:rPr lang="en-US" dirty="0"/>
              <a:t> </a:t>
            </a:r>
            <a:r>
              <a:rPr lang="en-US" dirty="0" err="1"/>
              <a:t>asupra</a:t>
            </a:r>
            <a:r>
              <a:rPr lang="en-US" dirty="0"/>
              <a:t> </a:t>
            </a:r>
            <a:r>
              <a:rPr lang="en-US" dirty="0" err="1"/>
              <a:t>conceptului</a:t>
            </a:r>
            <a:r>
              <a:rPr lang="en-US" dirty="0"/>
              <a:t> de </a:t>
            </a:r>
            <a:r>
              <a:rPr lang="en-US" dirty="0" err="1"/>
              <a:t>autoplagiat</a:t>
            </a:r>
            <a:r>
              <a:rPr lang="en-US" dirty="0"/>
              <a:t> (</a:t>
            </a:r>
            <a:r>
              <a:rPr lang="en-US" dirty="0" err="1"/>
              <a:t>daca</a:t>
            </a:r>
            <a:r>
              <a:rPr lang="en-US" dirty="0"/>
              <a:t> el </a:t>
            </a:r>
            <a:r>
              <a:rPr lang="en-US" dirty="0" err="1"/>
              <a:t>exista</a:t>
            </a:r>
            <a:r>
              <a:rPr lang="en-US" dirty="0"/>
              <a:t> </a:t>
            </a:r>
            <a:r>
              <a:rPr lang="en-US" dirty="0" err="1"/>
              <a:t>sau</a:t>
            </a:r>
            <a:r>
              <a:rPr lang="en-US" dirty="0"/>
              <a:t> nu), </a:t>
            </a:r>
            <a:r>
              <a:rPr lang="en-US" dirty="0" err="1"/>
              <a:t>trebuie</a:t>
            </a:r>
            <a:r>
              <a:rPr lang="en-US" dirty="0"/>
              <a:t> </a:t>
            </a:r>
            <a:r>
              <a:rPr lang="en-US" dirty="0" err="1"/>
              <a:t>mentionat</a:t>
            </a:r>
            <a:r>
              <a:rPr lang="en-US" dirty="0"/>
              <a:t> </a:t>
            </a:r>
            <a:r>
              <a:rPr lang="en-US" dirty="0" err="1"/>
              <a:t>faptul</a:t>
            </a:r>
            <a:r>
              <a:rPr lang="en-US" dirty="0"/>
              <a:t> </a:t>
            </a:r>
            <a:r>
              <a:rPr lang="en-US" dirty="0" err="1"/>
              <a:t>ca</a:t>
            </a:r>
            <a:r>
              <a:rPr lang="en-US" dirty="0"/>
              <a:t> in </a:t>
            </a:r>
            <a:r>
              <a:rPr lang="en-US" dirty="0" err="1"/>
              <a:t>ultimii</a:t>
            </a:r>
            <a:r>
              <a:rPr lang="en-US" dirty="0"/>
              <a:t> </a:t>
            </a:r>
            <a:r>
              <a:rPr lang="en-US" dirty="0" err="1"/>
              <a:t>ani</a:t>
            </a:r>
            <a:r>
              <a:rPr lang="en-US" dirty="0"/>
              <a:t> a </a:t>
            </a:r>
            <a:r>
              <a:rPr lang="en-US" dirty="0" err="1"/>
              <a:t>aparut</a:t>
            </a:r>
            <a:r>
              <a:rPr lang="en-US" dirty="0"/>
              <a:t> in </a:t>
            </a:r>
            <a:r>
              <a:rPr lang="en-US" dirty="0" err="1"/>
              <a:t>mediul</a:t>
            </a:r>
            <a:r>
              <a:rPr lang="en-US" dirty="0"/>
              <a:t> academic o </a:t>
            </a:r>
            <a:r>
              <a:rPr lang="en-US" dirty="0" err="1"/>
              <a:t>preocupare</a:t>
            </a:r>
            <a:r>
              <a:rPr lang="en-US" dirty="0"/>
              <a:t> </a:t>
            </a:r>
            <a:r>
              <a:rPr lang="en-US" dirty="0" err="1"/>
              <a:t>mai</a:t>
            </a:r>
            <a:r>
              <a:rPr lang="en-US" dirty="0"/>
              <a:t> </a:t>
            </a:r>
            <a:r>
              <a:rPr lang="en-US" dirty="0" err="1"/>
              <a:t>atenta</a:t>
            </a:r>
            <a:r>
              <a:rPr lang="en-US" dirty="0"/>
              <a:t> </a:t>
            </a:r>
            <a:r>
              <a:rPr lang="en-US" dirty="0" err="1"/>
              <a:t>privind</a:t>
            </a:r>
            <a:r>
              <a:rPr lang="en-US" dirty="0"/>
              <a:t> </a:t>
            </a:r>
            <a:r>
              <a:rPr lang="en-US" dirty="0" err="1"/>
              <a:t>acest</a:t>
            </a:r>
            <a:r>
              <a:rPr lang="en-US" dirty="0"/>
              <a:t> concept, din </a:t>
            </a:r>
            <a:r>
              <a:rPr lang="en-US" dirty="0" err="1"/>
              <a:t>perspectiva</a:t>
            </a:r>
            <a:r>
              <a:rPr lang="en-US" dirty="0"/>
              <a:t> </a:t>
            </a:r>
            <a:r>
              <a:rPr lang="en-US" dirty="0" err="1"/>
              <a:t>etica</a:t>
            </a:r>
            <a:r>
              <a:rPr lang="en-US" dirty="0"/>
              <a:t>. </a:t>
            </a:r>
            <a:br>
              <a:rPr lang="en-US" dirty="0"/>
            </a:br>
            <a:r>
              <a:rPr lang="en-US" dirty="0" err="1"/>
              <a:t>Aceasta</a:t>
            </a:r>
            <a:r>
              <a:rPr lang="en-US" dirty="0"/>
              <a:t> se </a:t>
            </a:r>
            <a:r>
              <a:rPr lang="en-US" dirty="0" err="1"/>
              <a:t>intampla</a:t>
            </a:r>
            <a:r>
              <a:rPr lang="en-US" dirty="0"/>
              <a:t> </a:t>
            </a:r>
            <a:r>
              <a:rPr lang="en-US" dirty="0" err="1"/>
              <a:t>deoarece</a:t>
            </a:r>
            <a:r>
              <a:rPr lang="en-US" dirty="0"/>
              <a:t> </a:t>
            </a:r>
            <a:r>
              <a:rPr lang="en-US" dirty="0" err="1"/>
              <a:t>mediul</a:t>
            </a:r>
            <a:r>
              <a:rPr lang="en-US" dirty="0"/>
              <a:t> academic </a:t>
            </a:r>
            <a:r>
              <a:rPr lang="en-US" dirty="0" err="1"/>
              <a:t>este</a:t>
            </a:r>
            <a:r>
              <a:rPr lang="en-US" dirty="0"/>
              <a:t> </a:t>
            </a:r>
            <a:r>
              <a:rPr lang="en-US" dirty="0" err="1"/>
              <a:t>prin</a:t>
            </a:r>
            <a:r>
              <a:rPr lang="en-US" dirty="0"/>
              <a:t> </a:t>
            </a:r>
            <a:r>
              <a:rPr lang="en-US" dirty="0" err="1"/>
              <a:t>excelenta</a:t>
            </a:r>
            <a:r>
              <a:rPr lang="en-US" dirty="0"/>
              <a:t> </a:t>
            </a:r>
            <a:r>
              <a:rPr lang="en-US" dirty="0" err="1"/>
              <a:t>unul</a:t>
            </a:r>
            <a:r>
              <a:rPr lang="en-US" dirty="0"/>
              <a:t> in care, in </a:t>
            </a:r>
            <a:r>
              <a:rPr lang="en-US" dirty="0" err="1"/>
              <a:t>scopul</a:t>
            </a:r>
            <a:r>
              <a:rPr lang="en-US" dirty="0"/>
              <a:t> </a:t>
            </a:r>
            <a:r>
              <a:rPr lang="en-US" dirty="0" err="1"/>
              <a:t>vizibilitatii</a:t>
            </a:r>
            <a:r>
              <a:rPr lang="en-US" dirty="0"/>
              <a:t> </a:t>
            </a:r>
            <a:r>
              <a:rPr lang="en-US" dirty="0" err="1"/>
              <a:t>si</a:t>
            </a:r>
            <a:r>
              <a:rPr lang="en-US" dirty="0"/>
              <a:t> </a:t>
            </a:r>
            <a:r>
              <a:rPr lang="en-US" dirty="0" err="1"/>
              <a:t>consistentei</a:t>
            </a:r>
            <a:r>
              <a:rPr lang="en-US" dirty="0"/>
              <a:t> </a:t>
            </a:r>
            <a:r>
              <a:rPr lang="en-US" dirty="0" err="1"/>
              <a:t>mesajului</a:t>
            </a:r>
            <a:r>
              <a:rPr lang="en-US" dirty="0"/>
              <a:t> </a:t>
            </a:r>
            <a:r>
              <a:rPr lang="en-US" dirty="0" err="1"/>
              <a:t>stiintific</a:t>
            </a:r>
            <a:r>
              <a:rPr lang="en-US" dirty="0"/>
              <a:t>, </a:t>
            </a:r>
            <a:r>
              <a:rPr lang="en-US" dirty="0" err="1"/>
              <a:t>reluam</a:t>
            </a:r>
            <a:r>
              <a:rPr lang="en-US" dirty="0"/>
              <a:t> </a:t>
            </a:r>
            <a:r>
              <a:rPr lang="en-US" dirty="0" err="1"/>
              <a:t>adesea</a:t>
            </a:r>
            <a:r>
              <a:rPr lang="en-US" dirty="0"/>
              <a:t> </a:t>
            </a:r>
            <a:r>
              <a:rPr lang="en-US" dirty="0" err="1"/>
              <a:t>idei</a:t>
            </a:r>
            <a:r>
              <a:rPr lang="en-US" dirty="0"/>
              <a:t> </a:t>
            </a:r>
            <a:r>
              <a:rPr lang="en-US" dirty="0" err="1"/>
              <a:t>si</a:t>
            </a:r>
            <a:r>
              <a:rPr lang="en-US" dirty="0"/>
              <a:t> </a:t>
            </a:r>
            <a:r>
              <a:rPr lang="en-US" dirty="0" err="1"/>
              <a:t>texte</a:t>
            </a:r>
            <a:r>
              <a:rPr lang="en-US" dirty="0"/>
              <a:t> </a:t>
            </a:r>
            <a:r>
              <a:rPr lang="en-US" dirty="0" err="1"/>
              <a:t>proprii</a:t>
            </a:r>
            <a:r>
              <a:rPr lang="en-US" dirty="0"/>
              <a:t> in </a:t>
            </a:r>
            <a:r>
              <a:rPr lang="en-US" dirty="0" err="1"/>
              <a:t>lucrarile</a:t>
            </a:r>
            <a:r>
              <a:rPr lang="en-US" dirty="0"/>
              <a:t> </a:t>
            </a:r>
            <a:r>
              <a:rPr lang="en-US" dirty="0" err="1"/>
              <a:t>noastre</a:t>
            </a:r>
            <a:r>
              <a:rPr lang="en-US" dirty="0"/>
              <a:t> </a:t>
            </a:r>
            <a:r>
              <a:rPr lang="en-US" dirty="0" err="1"/>
              <a:t>noi</a:t>
            </a:r>
            <a:r>
              <a:rPr lang="en-US" dirty="0"/>
              <a:t>. </a:t>
            </a:r>
          </a:p>
          <a:p>
            <a:pPr marL="0" indent="0" fontAlgn="base">
              <a:buNone/>
            </a:pPr>
            <a:r>
              <a:rPr lang="en-US" dirty="0" err="1"/>
              <a:t>Cateva</a:t>
            </a:r>
            <a:r>
              <a:rPr lang="en-US" dirty="0"/>
              <a:t> </a:t>
            </a:r>
            <a:r>
              <a:rPr lang="en-US" b="1" i="1" dirty="0" err="1"/>
              <a:t>exemple</a:t>
            </a:r>
            <a:r>
              <a:rPr lang="en-US" dirty="0"/>
              <a:t> de </a:t>
            </a:r>
            <a:r>
              <a:rPr lang="en-US" dirty="0" err="1"/>
              <a:t>astfel</a:t>
            </a:r>
            <a:r>
              <a:rPr lang="en-US" dirty="0"/>
              <a:t> de </a:t>
            </a:r>
            <a:r>
              <a:rPr lang="en-US" dirty="0" err="1"/>
              <a:t>cutume</a:t>
            </a:r>
            <a:r>
              <a:rPr lang="en-US" dirty="0"/>
              <a:t> </a:t>
            </a:r>
            <a:r>
              <a:rPr lang="en-US" dirty="0" err="1"/>
              <a:t>academice</a:t>
            </a:r>
            <a:r>
              <a:rPr lang="en-US" dirty="0"/>
              <a:t> bine </a:t>
            </a:r>
            <a:r>
              <a:rPr lang="en-US" dirty="0" err="1"/>
              <a:t>incetatenite</a:t>
            </a:r>
            <a:r>
              <a:rPr lang="en-US" dirty="0"/>
              <a:t>:</a:t>
            </a:r>
          </a:p>
          <a:p>
            <a:pPr marL="0" indent="0" fontAlgn="base">
              <a:buNone/>
            </a:pPr>
            <a:r>
              <a:rPr lang="en-US" dirty="0"/>
              <a:t>» </a:t>
            </a:r>
            <a:r>
              <a:rPr lang="en-US" dirty="0" err="1"/>
              <a:t>cei</a:t>
            </a:r>
            <a:r>
              <a:rPr lang="en-US" dirty="0"/>
              <a:t> </a:t>
            </a:r>
            <a:r>
              <a:rPr lang="en-US" dirty="0" err="1"/>
              <a:t>mai</a:t>
            </a:r>
            <a:r>
              <a:rPr lang="en-US" dirty="0"/>
              <a:t> multi </a:t>
            </a:r>
            <a:r>
              <a:rPr lang="en-US" dirty="0" err="1"/>
              <a:t>autori</a:t>
            </a:r>
            <a:r>
              <a:rPr lang="en-US" dirty="0"/>
              <a:t>, </a:t>
            </a:r>
            <a:r>
              <a:rPr lang="en-US" dirty="0" err="1"/>
              <a:t>dupa</a:t>
            </a:r>
            <a:r>
              <a:rPr lang="en-US" dirty="0"/>
              <a:t> </a:t>
            </a:r>
            <a:r>
              <a:rPr lang="en-US" dirty="0" err="1"/>
              <a:t>ce</a:t>
            </a:r>
            <a:r>
              <a:rPr lang="en-US" dirty="0"/>
              <a:t> </a:t>
            </a:r>
            <a:r>
              <a:rPr lang="en-US" dirty="0" err="1"/>
              <a:t>isi</a:t>
            </a:r>
            <a:r>
              <a:rPr lang="en-US" dirty="0"/>
              <a:t> </a:t>
            </a:r>
            <a:r>
              <a:rPr lang="en-US" dirty="0" err="1"/>
              <a:t>prezinta</a:t>
            </a:r>
            <a:r>
              <a:rPr lang="en-US" dirty="0"/>
              <a:t> </a:t>
            </a:r>
            <a:r>
              <a:rPr lang="en-US" dirty="0" err="1"/>
              <a:t>teza</a:t>
            </a:r>
            <a:r>
              <a:rPr lang="en-US" dirty="0"/>
              <a:t> de </a:t>
            </a:r>
            <a:r>
              <a:rPr lang="en-US" dirty="0" err="1"/>
              <a:t>doctorat</a:t>
            </a:r>
            <a:r>
              <a:rPr lang="en-US" dirty="0"/>
              <a:t> o </a:t>
            </a:r>
            <a:r>
              <a:rPr lang="en-US" dirty="0" err="1"/>
              <a:t>publica</a:t>
            </a:r>
            <a:r>
              <a:rPr lang="en-US" dirty="0"/>
              <a:t> </a:t>
            </a:r>
            <a:r>
              <a:rPr lang="en-US" dirty="0" err="1"/>
              <a:t>si</a:t>
            </a:r>
            <a:r>
              <a:rPr lang="en-US" dirty="0"/>
              <a:t> sub forma </a:t>
            </a:r>
            <a:r>
              <a:rPr lang="en-US" dirty="0" err="1"/>
              <a:t>unei</a:t>
            </a:r>
            <a:r>
              <a:rPr lang="en-US" dirty="0"/>
              <a:t> </a:t>
            </a:r>
            <a:r>
              <a:rPr lang="en-US" dirty="0" err="1"/>
              <a:t>carti</a:t>
            </a:r>
            <a:r>
              <a:rPr lang="en-US" dirty="0"/>
              <a:t> </a:t>
            </a:r>
            <a:r>
              <a:rPr lang="en-US" dirty="0" err="1"/>
              <a:t>si</a:t>
            </a:r>
            <a:r>
              <a:rPr lang="en-US" dirty="0"/>
              <a:t>/</a:t>
            </a:r>
            <a:r>
              <a:rPr lang="en-US" dirty="0" err="1"/>
              <a:t>sau</a:t>
            </a:r>
            <a:r>
              <a:rPr lang="en-US" dirty="0"/>
              <a:t> a </a:t>
            </a:r>
            <a:r>
              <a:rPr lang="en-US" dirty="0" err="1"/>
              <a:t>unuia</a:t>
            </a:r>
            <a:r>
              <a:rPr lang="en-US" dirty="0"/>
              <a:t> </a:t>
            </a:r>
            <a:r>
              <a:rPr lang="en-US" dirty="0" err="1"/>
              <a:t>sau</a:t>
            </a:r>
            <a:r>
              <a:rPr lang="en-US" dirty="0"/>
              <a:t> </a:t>
            </a:r>
            <a:r>
              <a:rPr lang="en-US" dirty="0" err="1"/>
              <a:t>mai</a:t>
            </a:r>
            <a:r>
              <a:rPr lang="en-US" dirty="0"/>
              <a:t> </a:t>
            </a:r>
            <a:r>
              <a:rPr lang="en-US" dirty="0" err="1"/>
              <a:t>multor</a:t>
            </a:r>
            <a:r>
              <a:rPr lang="en-US" dirty="0"/>
              <a:t> </a:t>
            </a:r>
            <a:r>
              <a:rPr lang="en-US" dirty="0" err="1"/>
              <a:t>articole</a:t>
            </a:r>
            <a:r>
              <a:rPr lang="en-US" dirty="0"/>
              <a:t>; </a:t>
            </a:r>
            <a:br>
              <a:rPr lang="en-US" dirty="0"/>
            </a:br>
            <a:r>
              <a:rPr lang="en-US" dirty="0"/>
              <a:t>» de </a:t>
            </a:r>
            <a:r>
              <a:rPr lang="en-US" dirty="0" err="1"/>
              <a:t>asemenea</a:t>
            </a:r>
            <a:r>
              <a:rPr lang="en-US" dirty="0"/>
              <a:t>, </a:t>
            </a:r>
            <a:r>
              <a:rPr lang="en-US" dirty="0" err="1"/>
              <a:t>dupa</a:t>
            </a:r>
            <a:r>
              <a:rPr lang="en-US" dirty="0"/>
              <a:t> </a:t>
            </a:r>
            <a:r>
              <a:rPr lang="en-US" dirty="0" err="1"/>
              <a:t>ce</a:t>
            </a:r>
            <a:r>
              <a:rPr lang="en-US" dirty="0"/>
              <a:t> se </a:t>
            </a:r>
            <a:r>
              <a:rPr lang="en-US" dirty="0" err="1"/>
              <a:t>prezinta</a:t>
            </a:r>
            <a:r>
              <a:rPr lang="en-US" dirty="0"/>
              <a:t> o </a:t>
            </a:r>
            <a:r>
              <a:rPr lang="en-US" dirty="0" err="1"/>
              <a:t>lucrare</a:t>
            </a:r>
            <a:r>
              <a:rPr lang="en-US" dirty="0"/>
              <a:t> la o </a:t>
            </a:r>
            <a:r>
              <a:rPr lang="en-US" dirty="0" err="1"/>
              <a:t>conferinta</a:t>
            </a:r>
            <a:r>
              <a:rPr lang="en-US" dirty="0"/>
              <a:t>, </a:t>
            </a:r>
            <a:r>
              <a:rPr lang="en-US" dirty="0" err="1"/>
              <a:t>ea</a:t>
            </a:r>
            <a:r>
              <a:rPr lang="en-US" dirty="0"/>
              <a:t> se </a:t>
            </a:r>
            <a:r>
              <a:rPr lang="en-US" dirty="0" err="1"/>
              <a:t>trimite</a:t>
            </a:r>
            <a:r>
              <a:rPr lang="en-US" dirty="0"/>
              <a:t> </a:t>
            </a:r>
            <a:r>
              <a:rPr lang="en-US" dirty="0" err="1"/>
              <a:t>adesea</a:t>
            </a:r>
            <a:r>
              <a:rPr lang="en-US" dirty="0"/>
              <a:t> </a:t>
            </a:r>
            <a:r>
              <a:rPr lang="en-US" dirty="0" err="1"/>
              <a:t>spre</a:t>
            </a:r>
            <a:r>
              <a:rPr lang="en-US" dirty="0"/>
              <a:t> </a:t>
            </a:r>
            <a:r>
              <a:rPr lang="en-US" dirty="0" err="1"/>
              <a:t>publicare</a:t>
            </a:r>
            <a:r>
              <a:rPr lang="en-US" dirty="0"/>
              <a:t> </a:t>
            </a:r>
            <a:r>
              <a:rPr lang="en-US" dirty="0" err="1"/>
              <a:t>intr</a:t>
            </a:r>
            <a:r>
              <a:rPr lang="en-US" dirty="0"/>
              <a:t>-o </a:t>
            </a:r>
            <a:r>
              <a:rPr lang="en-US" dirty="0" err="1"/>
              <a:t>revista</a:t>
            </a:r>
            <a:r>
              <a:rPr lang="en-US" dirty="0"/>
              <a:t> </a:t>
            </a:r>
            <a:r>
              <a:rPr lang="en-US" dirty="0" err="1"/>
              <a:t>sau</a:t>
            </a:r>
            <a:r>
              <a:rPr lang="en-US" dirty="0"/>
              <a:t> carte; </a:t>
            </a:r>
            <a:br>
              <a:rPr lang="en-US" dirty="0"/>
            </a:br>
            <a:r>
              <a:rPr lang="en-US" dirty="0"/>
              <a:t>» </a:t>
            </a:r>
            <a:r>
              <a:rPr lang="en-US" dirty="0" err="1"/>
              <a:t>exista</a:t>
            </a:r>
            <a:r>
              <a:rPr lang="en-US" dirty="0"/>
              <a:t> </a:t>
            </a:r>
            <a:r>
              <a:rPr lang="en-US" dirty="0" err="1"/>
              <a:t>cutuma</a:t>
            </a:r>
            <a:r>
              <a:rPr lang="en-US" dirty="0"/>
              <a:t> </a:t>
            </a:r>
            <a:r>
              <a:rPr lang="en-US" dirty="0" err="1"/>
              <a:t>fundamentala</a:t>
            </a:r>
            <a:r>
              <a:rPr lang="en-US" dirty="0"/>
              <a:t> </a:t>
            </a:r>
            <a:r>
              <a:rPr lang="en-US" dirty="0" err="1"/>
              <a:t>mediului</a:t>
            </a:r>
            <a:r>
              <a:rPr lang="en-US" dirty="0"/>
              <a:t> academic de a </a:t>
            </a:r>
            <a:r>
              <a:rPr lang="en-US" dirty="0" err="1"/>
              <a:t>crea</a:t>
            </a:r>
            <a:r>
              <a:rPr lang="en-US" dirty="0"/>
              <a:t> </a:t>
            </a:r>
            <a:r>
              <a:rPr lang="en-US" dirty="0" err="1"/>
              <a:t>opere</a:t>
            </a:r>
            <a:r>
              <a:rPr lang="en-US" dirty="0"/>
              <a:t> derivate. </a:t>
            </a:r>
            <a:r>
              <a:rPr lang="en-US" dirty="0" err="1"/>
              <a:t>Operele</a:t>
            </a:r>
            <a:r>
              <a:rPr lang="en-US" dirty="0"/>
              <a:t> derivate </a:t>
            </a:r>
            <a:r>
              <a:rPr lang="en-US" dirty="0" err="1"/>
              <a:t>sunt</a:t>
            </a:r>
            <a:r>
              <a:rPr lang="en-US" dirty="0"/>
              <a:t> </a:t>
            </a:r>
            <a:r>
              <a:rPr lang="en-US" dirty="0" err="1"/>
              <a:t>acele</a:t>
            </a:r>
            <a:r>
              <a:rPr lang="en-US" dirty="0"/>
              <a:t> </a:t>
            </a:r>
            <a:r>
              <a:rPr lang="en-US" dirty="0" err="1"/>
              <a:t>opere</a:t>
            </a:r>
            <a:r>
              <a:rPr lang="en-US" dirty="0"/>
              <a:t> care </a:t>
            </a:r>
            <a:r>
              <a:rPr lang="en-US" dirty="0" err="1"/>
              <a:t>sunt</a:t>
            </a:r>
            <a:r>
              <a:rPr lang="en-US" dirty="0"/>
              <a:t> create </a:t>
            </a:r>
            <a:r>
              <a:rPr lang="en-US" dirty="0" err="1"/>
              <a:t>pornind</a:t>
            </a:r>
            <a:r>
              <a:rPr lang="en-US" dirty="0"/>
              <a:t> de la </a:t>
            </a:r>
            <a:r>
              <a:rPr lang="en-US" dirty="0" err="1"/>
              <a:t>una</a:t>
            </a:r>
            <a:r>
              <a:rPr lang="en-US" dirty="0"/>
              <a:t> </a:t>
            </a:r>
            <a:r>
              <a:rPr lang="en-US" dirty="0" err="1"/>
              <a:t>sau</a:t>
            </a:r>
            <a:r>
              <a:rPr lang="en-US" dirty="0"/>
              <a:t> </a:t>
            </a:r>
            <a:r>
              <a:rPr lang="en-US" dirty="0" err="1"/>
              <a:t>mai</a:t>
            </a:r>
            <a:r>
              <a:rPr lang="en-US" dirty="0"/>
              <a:t> </a:t>
            </a:r>
            <a:r>
              <a:rPr lang="en-US" dirty="0" err="1"/>
              <a:t>multe</a:t>
            </a:r>
            <a:r>
              <a:rPr lang="en-US" dirty="0"/>
              <a:t> </a:t>
            </a:r>
            <a:r>
              <a:rPr lang="en-US" dirty="0" err="1"/>
              <a:t>lucrari</a:t>
            </a:r>
            <a:r>
              <a:rPr lang="en-US" dirty="0"/>
              <a:t> </a:t>
            </a:r>
            <a:r>
              <a:rPr lang="en-US" dirty="0" err="1"/>
              <a:t>stiintifice</a:t>
            </a:r>
            <a:r>
              <a:rPr lang="en-US" dirty="0"/>
              <a:t> </a:t>
            </a:r>
            <a:r>
              <a:rPr lang="en-US" dirty="0" err="1"/>
              <a:t>preexistente</a:t>
            </a:r>
            <a:r>
              <a:rPr lang="en-US" dirty="0"/>
              <a:t> </a:t>
            </a:r>
            <a:r>
              <a:rPr lang="en-US" dirty="0" err="1"/>
              <a:t>si</a:t>
            </a:r>
            <a:r>
              <a:rPr lang="en-US" dirty="0"/>
              <a:t> </a:t>
            </a:r>
            <a:r>
              <a:rPr lang="en-US" dirty="0" err="1"/>
              <a:t>orice</a:t>
            </a:r>
            <a:r>
              <a:rPr lang="en-US" dirty="0"/>
              <a:t> </a:t>
            </a:r>
            <a:r>
              <a:rPr lang="en-US" dirty="0" err="1"/>
              <a:t>alte</a:t>
            </a:r>
            <a:r>
              <a:rPr lang="en-US" dirty="0"/>
              <a:t> </a:t>
            </a:r>
            <a:r>
              <a:rPr lang="en-US" dirty="0" err="1"/>
              <a:t>transformari</a:t>
            </a:r>
            <a:r>
              <a:rPr lang="en-US" dirty="0"/>
              <a:t> ale </a:t>
            </a:r>
            <a:r>
              <a:rPr lang="en-US" dirty="0" err="1"/>
              <a:t>unei</a:t>
            </a:r>
            <a:r>
              <a:rPr lang="en-US" dirty="0"/>
              <a:t> </a:t>
            </a:r>
            <a:r>
              <a:rPr lang="en-US" dirty="0" err="1"/>
              <a:t>opere</a:t>
            </a:r>
            <a:r>
              <a:rPr lang="en-US" dirty="0"/>
              <a:t> </a:t>
            </a:r>
            <a:r>
              <a:rPr lang="en-US" dirty="0" err="1"/>
              <a:t>stiintifice</a:t>
            </a:r>
            <a:r>
              <a:rPr lang="en-US" dirty="0"/>
              <a:t> care </a:t>
            </a:r>
            <a:r>
              <a:rPr lang="en-US" dirty="0" err="1"/>
              <a:t>reprezinta</a:t>
            </a:r>
            <a:r>
              <a:rPr lang="en-US" dirty="0"/>
              <a:t> o </a:t>
            </a:r>
            <a:r>
              <a:rPr lang="en-US" dirty="0" err="1"/>
              <a:t>munca</a:t>
            </a:r>
            <a:r>
              <a:rPr lang="en-US" dirty="0"/>
              <a:t> </a:t>
            </a:r>
            <a:r>
              <a:rPr lang="en-US" dirty="0" err="1"/>
              <a:t>intelectuala</a:t>
            </a:r>
            <a:r>
              <a:rPr lang="en-US" dirty="0"/>
              <a:t> de </a:t>
            </a:r>
            <a:r>
              <a:rPr lang="en-US" dirty="0" err="1"/>
              <a:t>creatie</a:t>
            </a:r>
            <a:r>
              <a:rPr lang="en-US" dirty="0"/>
              <a:t> (cf. </a:t>
            </a:r>
            <a:r>
              <a:rPr lang="en-US" dirty="0" err="1"/>
              <a:t>Legii</a:t>
            </a:r>
            <a:r>
              <a:rPr lang="en-US" dirty="0"/>
              <a:t> </a:t>
            </a:r>
            <a:r>
              <a:rPr lang="en-US" dirty="0" err="1"/>
              <a:t>Dreptului</a:t>
            </a:r>
            <a:r>
              <a:rPr lang="en-US" dirty="0"/>
              <a:t> de </a:t>
            </a:r>
            <a:r>
              <a:rPr lang="en-US" dirty="0" err="1"/>
              <a:t>Autor</a:t>
            </a:r>
            <a:r>
              <a:rPr lang="en-US" dirty="0"/>
              <a:t>).</a:t>
            </a:r>
          </a:p>
        </p:txBody>
      </p:sp>
    </p:spTree>
    <p:extLst>
      <p:ext uri="{BB962C8B-B14F-4D97-AF65-F5344CB8AC3E}">
        <p14:creationId xmlns:p14="http://schemas.microsoft.com/office/powerpoint/2010/main" val="303752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260648"/>
            <a:ext cx="7787208" cy="6192688"/>
          </a:xfrm>
        </p:spPr>
        <p:txBody>
          <a:bodyPr>
            <a:normAutofit fontScale="85000" lnSpcReduction="20000"/>
          </a:bodyPr>
          <a:lstStyle/>
          <a:p>
            <a:pPr algn="just"/>
            <a:r>
              <a:rPr lang="en-US" dirty="0"/>
              <a:t>La </a:t>
            </a:r>
            <a:r>
              <a:rPr lang="en-US" dirty="0" err="1"/>
              <a:t>fel</a:t>
            </a:r>
            <a:r>
              <a:rPr lang="en-US" dirty="0"/>
              <a:t> de natural </a:t>
            </a:r>
            <a:r>
              <a:rPr lang="en-US" dirty="0" err="1"/>
              <a:t>percepem</a:t>
            </a:r>
            <a:r>
              <a:rPr lang="en-US" dirty="0"/>
              <a:t> </a:t>
            </a:r>
            <a:r>
              <a:rPr lang="en-US" dirty="0" err="1"/>
              <a:t>probabil</a:t>
            </a:r>
            <a:r>
              <a:rPr lang="en-US" dirty="0"/>
              <a:t> </a:t>
            </a:r>
            <a:r>
              <a:rPr lang="en-US" dirty="0" err="1"/>
              <a:t>și</a:t>
            </a:r>
            <a:r>
              <a:rPr lang="en-US" dirty="0"/>
              <a:t> </a:t>
            </a:r>
            <a:r>
              <a:rPr lang="en-US" dirty="0" err="1"/>
              <a:t>pluralitatea</a:t>
            </a:r>
            <a:r>
              <a:rPr lang="en-US" dirty="0"/>
              <a:t> </a:t>
            </a:r>
            <a:r>
              <a:rPr lang="en-US" dirty="0" err="1"/>
              <a:t>cerințelor</a:t>
            </a:r>
            <a:r>
              <a:rPr lang="en-US" dirty="0"/>
              <a:t> </a:t>
            </a:r>
            <a:r>
              <a:rPr lang="en-US" dirty="0" err="1"/>
              <a:t>moralității</a:t>
            </a:r>
            <a:r>
              <a:rPr lang="en-US" dirty="0"/>
              <a:t>. </a:t>
            </a:r>
            <a:r>
              <a:rPr lang="en-US" dirty="0" err="1"/>
              <a:t>Uneori</a:t>
            </a:r>
            <a:r>
              <a:rPr lang="en-US" dirty="0"/>
              <a:t> </a:t>
            </a:r>
            <a:r>
              <a:rPr lang="en-US" dirty="0" err="1"/>
              <a:t>ni</a:t>
            </a:r>
            <a:r>
              <a:rPr lang="en-US" dirty="0"/>
              <a:t> se pare crucial din </a:t>
            </a:r>
            <a:r>
              <a:rPr lang="en-US" dirty="0" err="1"/>
              <a:t>punct</a:t>
            </a:r>
            <a:r>
              <a:rPr lang="en-US" dirty="0"/>
              <a:t> de </a:t>
            </a:r>
            <a:r>
              <a:rPr lang="en-US" dirty="0" err="1"/>
              <a:t>vedere</a:t>
            </a:r>
            <a:r>
              <a:rPr lang="en-US" dirty="0"/>
              <a:t> etic </a:t>
            </a:r>
            <a:r>
              <a:rPr lang="en-US" dirty="0" err="1"/>
              <a:t>să</a:t>
            </a:r>
            <a:r>
              <a:rPr lang="en-US" dirty="0"/>
              <a:t> </a:t>
            </a:r>
            <a:r>
              <a:rPr lang="en-US" dirty="0" err="1"/>
              <a:t>avem</a:t>
            </a:r>
            <a:r>
              <a:rPr lang="en-US" dirty="0"/>
              <a:t> </a:t>
            </a:r>
            <a:r>
              <a:rPr lang="en-US" dirty="0" err="1"/>
              <a:t>principii</a:t>
            </a:r>
            <a:r>
              <a:rPr lang="en-US" dirty="0"/>
              <a:t> </a:t>
            </a:r>
            <a:r>
              <a:rPr lang="en-US" dirty="0" err="1"/>
              <a:t>ferme</a:t>
            </a:r>
            <a:r>
              <a:rPr lang="en-US" dirty="0"/>
              <a:t> </a:t>
            </a:r>
            <a:r>
              <a:rPr lang="en-US" dirty="0" err="1"/>
              <a:t>și</a:t>
            </a:r>
            <a:r>
              <a:rPr lang="en-US" dirty="0"/>
              <a:t> </a:t>
            </a:r>
            <a:r>
              <a:rPr lang="en-US" dirty="0" err="1"/>
              <a:t>să</a:t>
            </a:r>
            <a:r>
              <a:rPr lang="en-US" dirty="0"/>
              <a:t> le </a:t>
            </a:r>
            <a:r>
              <a:rPr lang="en-US" dirty="0" err="1"/>
              <a:t>aplicăm</a:t>
            </a:r>
            <a:r>
              <a:rPr lang="en-US" dirty="0"/>
              <a:t> </a:t>
            </a:r>
            <a:r>
              <a:rPr lang="en-US" dirty="0" err="1"/>
              <a:t>consecvent</a:t>
            </a:r>
            <a:r>
              <a:rPr lang="en-US" dirty="0"/>
              <a:t>; </a:t>
            </a:r>
            <a:r>
              <a:rPr lang="en-US" dirty="0" err="1"/>
              <a:t>alteori</a:t>
            </a:r>
            <a:r>
              <a:rPr lang="en-US" dirty="0"/>
              <a:t> pare </a:t>
            </a:r>
            <a:r>
              <a:rPr lang="en-US" dirty="0" err="1"/>
              <a:t>mai</a:t>
            </a:r>
            <a:r>
              <a:rPr lang="en-US" dirty="0"/>
              <a:t> important </a:t>
            </a:r>
            <a:r>
              <a:rPr lang="en-US" dirty="0" err="1"/>
              <a:t>să</a:t>
            </a:r>
            <a:r>
              <a:rPr lang="en-US" dirty="0"/>
              <a:t> </a:t>
            </a:r>
            <a:r>
              <a:rPr lang="en-US" dirty="0" err="1"/>
              <a:t>producem</a:t>
            </a:r>
            <a:r>
              <a:rPr lang="en-US" dirty="0"/>
              <a:t> </a:t>
            </a:r>
            <a:r>
              <a:rPr lang="en-US" dirty="0" err="1"/>
              <a:t>cât</a:t>
            </a:r>
            <a:r>
              <a:rPr lang="en-US" dirty="0"/>
              <a:t> de </a:t>
            </a:r>
            <a:r>
              <a:rPr lang="en-US" dirty="0" err="1"/>
              <a:t>mult</a:t>
            </a:r>
            <a:r>
              <a:rPr lang="en-US" dirty="0"/>
              <a:t> bine </a:t>
            </a:r>
            <a:r>
              <a:rPr lang="en-US" dirty="0" err="1"/>
              <a:t>putem</a:t>
            </a:r>
            <a:r>
              <a:rPr lang="en-US" dirty="0"/>
              <a:t> </a:t>
            </a:r>
            <a:r>
              <a:rPr lang="en-US" dirty="0" err="1"/>
              <a:t>celor</a:t>
            </a:r>
            <a:r>
              <a:rPr lang="en-US" dirty="0"/>
              <a:t> din </a:t>
            </a:r>
            <a:r>
              <a:rPr lang="en-US" dirty="0" err="1"/>
              <a:t>jurul</a:t>
            </a:r>
            <a:r>
              <a:rPr lang="en-US" dirty="0"/>
              <a:t> </a:t>
            </a:r>
            <a:r>
              <a:rPr lang="en-US" dirty="0" err="1"/>
              <a:t>nostru</a:t>
            </a:r>
            <a:r>
              <a:rPr lang="en-US" dirty="0"/>
              <a:t>, </a:t>
            </a:r>
            <a:r>
              <a:rPr lang="en-US" dirty="0" err="1"/>
              <a:t>iar</a:t>
            </a:r>
            <a:r>
              <a:rPr lang="en-US" dirty="0"/>
              <a:t> </a:t>
            </a:r>
            <a:r>
              <a:rPr lang="en-US" dirty="0" err="1"/>
              <a:t>alteori</a:t>
            </a:r>
            <a:r>
              <a:rPr lang="en-US" dirty="0"/>
              <a:t> </a:t>
            </a:r>
            <a:r>
              <a:rPr lang="en-US" dirty="0" err="1"/>
              <a:t>să</a:t>
            </a:r>
            <a:r>
              <a:rPr lang="en-US" dirty="0"/>
              <a:t> ne </a:t>
            </a:r>
            <a:r>
              <a:rPr lang="en-US" dirty="0" err="1"/>
              <a:t>dezvoltăm</a:t>
            </a:r>
            <a:r>
              <a:rPr lang="en-US" dirty="0"/>
              <a:t> </a:t>
            </a:r>
            <a:r>
              <a:rPr lang="en-US" dirty="0" err="1"/>
              <a:t>caracterul</a:t>
            </a:r>
            <a:r>
              <a:rPr lang="en-US" dirty="0"/>
              <a:t>, </a:t>
            </a:r>
            <a:r>
              <a:rPr lang="en-US" dirty="0" err="1"/>
              <a:t>ca</a:t>
            </a:r>
            <a:r>
              <a:rPr lang="en-US" dirty="0"/>
              <a:t> </a:t>
            </a:r>
            <a:r>
              <a:rPr lang="en-US" dirty="0" err="1"/>
              <a:t>persoane</a:t>
            </a:r>
            <a:r>
              <a:rPr lang="en-US" dirty="0"/>
              <a:t> morale </a:t>
            </a:r>
            <a:r>
              <a:rPr lang="en-US" dirty="0" err="1"/>
              <a:t>echilibrate</a:t>
            </a:r>
            <a:r>
              <a:rPr lang="en-US" dirty="0"/>
              <a:t>, </a:t>
            </a:r>
            <a:r>
              <a:rPr lang="en-US" dirty="0" err="1"/>
              <a:t>sau</a:t>
            </a:r>
            <a:r>
              <a:rPr lang="en-US" dirty="0"/>
              <a:t> </a:t>
            </a:r>
            <a:r>
              <a:rPr lang="en-US" dirty="0" err="1"/>
              <a:t>să</a:t>
            </a:r>
            <a:r>
              <a:rPr lang="en-US" dirty="0"/>
              <a:t> ne </a:t>
            </a:r>
            <a:r>
              <a:rPr lang="en-US" dirty="0" err="1"/>
              <a:t>sporim</a:t>
            </a:r>
            <a:r>
              <a:rPr lang="en-US" dirty="0"/>
              <a:t> </a:t>
            </a:r>
            <a:r>
              <a:rPr lang="en-US" dirty="0" err="1"/>
              <a:t>capacitatea</a:t>
            </a:r>
            <a:r>
              <a:rPr lang="en-US" dirty="0"/>
              <a:t> de a </a:t>
            </a:r>
            <a:r>
              <a:rPr lang="en-US" dirty="0" err="1"/>
              <a:t>avea</a:t>
            </a:r>
            <a:r>
              <a:rPr lang="en-US" dirty="0"/>
              <a:t> </a:t>
            </a:r>
            <a:r>
              <a:rPr lang="en-US" dirty="0" err="1"/>
              <a:t>sentimente</a:t>
            </a:r>
            <a:r>
              <a:rPr lang="en-US" dirty="0"/>
              <a:t> morale, de </a:t>
            </a:r>
            <a:r>
              <a:rPr lang="en-US" dirty="0" err="1"/>
              <a:t>tipul</a:t>
            </a:r>
            <a:r>
              <a:rPr lang="en-US" dirty="0"/>
              <a:t> </a:t>
            </a:r>
            <a:r>
              <a:rPr lang="en-US" dirty="0" err="1"/>
              <a:t>empatiei</a:t>
            </a:r>
            <a:r>
              <a:rPr lang="en-US" dirty="0"/>
              <a:t> </a:t>
            </a:r>
            <a:r>
              <a:rPr lang="en-US" dirty="0" err="1"/>
              <a:t>sau</a:t>
            </a:r>
            <a:r>
              <a:rPr lang="en-US" dirty="0"/>
              <a:t> al </a:t>
            </a:r>
            <a:r>
              <a:rPr lang="en-US" dirty="0" err="1"/>
              <a:t>compasiunii</a:t>
            </a:r>
            <a:r>
              <a:rPr lang="en-US" dirty="0"/>
              <a:t>. </a:t>
            </a:r>
            <a:r>
              <a:rPr lang="en-US" dirty="0" err="1"/>
              <a:t>Ansamblul</a:t>
            </a:r>
            <a:r>
              <a:rPr lang="en-US" dirty="0"/>
              <a:t> </a:t>
            </a:r>
            <a:r>
              <a:rPr lang="en-US" dirty="0" err="1"/>
              <a:t>tuturor</a:t>
            </a:r>
            <a:r>
              <a:rPr lang="en-US" dirty="0"/>
              <a:t> </a:t>
            </a:r>
            <a:r>
              <a:rPr lang="en-US" dirty="0" err="1"/>
              <a:t>acestor</a:t>
            </a:r>
            <a:r>
              <a:rPr lang="en-US" dirty="0"/>
              <a:t> </a:t>
            </a:r>
            <a:r>
              <a:rPr lang="en-US" dirty="0" err="1"/>
              <a:t>elemente</a:t>
            </a:r>
            <a:r>
              <a:rPr lang="en-US" dirty="0"/>
              <a:t> </a:t>
            </a:r>
            <a:r>
              <a:rPr lang="en-US" dirty="0" err="1"/>
              <a:t>cotidiene</a:t>
            </a:r>
            <a:r>
              <a:rPr lang="en-US" dirty="0"/>
              <a:t> </a:t>
            </a:r>
            <a:r>
              <a:rPr lang="en-US" dirty="0" err="1"/>
              <a:t>este</a:t>
            </a:r>
            <a:r>
              <a:rPr lang="en-US" dirty="0"/>
              <a:t> </a:t>
            </a:r>
            <a:r>
              <a:rPr lang="en-US" dirty="0" err="1"/>
              <a:t>numit</a:t>
            </a:r>
            <a:r>
              <a:rPr lang="en-US" dirty="0"/>
              <a:t> de </a:t>
            </a:r>
            <a:r>
              <a:rPr lang="en-US" dirty="0" err="1"/>
              <a:t>unii</a:t>
            </a:r>
            <a:r>
              <a:rPr lang="en-US" dirty="0"/>
              <a:t> </a:t>
            </a:r>
            <a:r>
              <a:rPr lang="en-US" dirty="0" err="1"/>
              <a:t>autori</a:t>
            </a:r>
            <a:r>
              <a:rPr lang="en-US" dirty="0"/>
              <a:t> „</a:t>
            </a:r>
            <a:r>
              <a:rPr lang="en-US" dirty="0" err="1"/>
              <a:t>moralitate</a:t>
            </a:r>
            <a:r>
              <a:rPr lang="en-US" dirty="0"/>
              <a:t> </a:t>
            </a:r>
            <a:r>
              <a:rPr lang="en-US" dirty="0" err="1"/>
              <a:t>comună</a:t>
            </a:r>
            <a:r>
              <a:rPr lang="en-US" dirty="0"/>
              <a:t>‖ (</a:t>
            </a:r>
            <a:r>
              <a:rPr lang="en-US" dirty="0" err="1"/>
              <a:t>Gert</a:t>
            </a:r>
            <a:r>
              <a:rPr lang="en-US" dirty="0"/>
              <a:t>, 2004). </a:t>
            </a:r>
          </a:p>
          <a:p>
            <a:pPr algn="just"/>
            <a:r>
              <a:rPr lang="en-US" dirty="0" err="1"/>
              <a:t>Fiecare</a:t>
            </a:r>
            <a:r>
              <a:rPr lang="en-US" dirty="0"/>
              <a:t> </a:t>
            </a:r>
            <a:r>
              <a:rPr lang="en-US" dirty="0" err="1"/>
              <a:t>dintre</a:t>
            </a:r>
            <a:r>
              <a:rPr lang="en-US" dirty="0"/>
              <a:t> </a:t>
            </a:r>
            <a:r>
              <a:rPr lang="en-US" dirty="0" err="1"/>
              <a:t>aceste</a:t>
            </a:r>
            <a:r>
              <a:rPr lang="en-US" dirty="0"/>
              <a:t> </a:t>
            </a:r>
            <a:r>
              <a:rPr lang="en-US" dirty="0" err="1"/>
              <a:t>tipuri</a:t>
            </a:r>
            <a:r>
              <a:rPr lang="en-US" dirty="0"/>
              <a:t> de </a:t>
            </a:r>
            <a:r>
              <a:rPr lang="en-US" dirty="0" err="1"/>
              <a:t>cerințe</a:t>
            </a:r>
            <a:r>
              <a:rPr lang="en-US" dirty="0"/>
              <a:t> </a:t>
            </a:r>
            <a:r>
              <a:rPr lang="en-US" dirty="0" err="1"/>
              <a:t>particulare</a:t>
            </a:r>
            <a:r>
              <a:rPr lang="en-US" dirty="0"/>
              <a:t> (</a:t>
            </a:r>
            <a:r>
              <a:rPr lang="en-US" dirty="0" err="1"/>
              <a:t>sau</a:t>
            </a:r>
            <a:r>
              <a:rPr lang="en-US" dirty="0"/>
              <a:t> </a:t>
            </a:r>
            <a:r>
              <a:rPr lang="en-US" dirty="0" err="1"/>
              <a:t>intuiții</a:t>
            </a:r>
            <a:r>
              <a:rPr lang="en-US" dirty="0"/>
              <a:t> morale de </a:t>
            </a:r>
            <a:r>
              <a:rPr lang="en-US" dirty="0" err="1"/>
              <a:t>bază</a:t>
            </a:r>
            <a:r>
              <a:rPr lang="en-US" dirty="0"/>
              <a:t>) a </a:t>
            </a:r>
            <a:r>
              <a:rPr lang="en-US" dirty="0" err="1"/>
              <a:t>fost</a:t>
            </a:r>
            <a:r>
              <a:rPr lang="en-US" dirty="0"/>
              <a:t> </a:t>
            </a:r>
            <a:r>
              <a:rPr lang="en-US" dirty="0" err="1"/>
              <a:t>captat</a:t>
            </a:r>
            <a:r>
              <a:rPr lang="en-US" dirty="0"/>
              <a:t> </a:t>
            </a:r>
            <a:r>
              <a:rPr lang="en-US" dirty="0" err="1"/>
              <a:t>și</a:t>
            </a:r>
            <a:r>
              <a:rPr lang="en-US" dirty="0"/>
              <a:t> </a:t>
            </a:r>
            <a:r>
              <a:rPr lang="en-US" dirty="0" err="1"/>
              <a:t>dezvoltat</a:t>
            </a:r>
            <a:r>
              <a:rPr lang="en-US" dirty="0"/>
              <a:t> de </a:t>
            </a:r>
            <a:r>
              <a:rPr lang="en-US" dirty="0" err="1"/>
              <a:t>una</a:t>
            </a:r>
            <a:r>
              <a:rPr lang="en-US" dirty="0"/>
              <a:t> </a:t>
            </a:r>
            <a:r>
              <a:rPr lang="en-US" dirty="0" err="1"/>
              <a:t>dintre</a:t>
            </a:r>
            <a:r>
              <a:rPr lang="en-US" dirty="0"/>
              <a:t> </a:t>
            </a:r>
            <a:r>
              <a:rPr lang="en-US" dirty="0" err="1"/>
              <a:t>marile</a:t>
            </a:r>
            <a:r>
              <a:rPr lang="en-US" dirty="0"/>
              <a:t> </a:t>
            </a:r>
            <a:r>
              <a:rPr lang="en-US" dirty="0" err="1"/>
              <a:t>teorii</a:t>
            </a:r>
            <a:r>
              <a:rPr lang="en-US" dirty="0"/>
              <a:t> morale. </a:t>
            </a:r>
            <a:r>
              <a:rPr lang="en-US" dirty="0" err="1"/>
              <a:t>Cele</a:t>
            </a:r>
            <a:r>
              <a:rPr lang="en-US" dirty="0"/>
              <a:t> </a:t>
            </a:r>
            <a:r>
              <a:rPr lang="en-US" dirty="0" err="1"/>
              <a:t>mai</a:t>
            </a:r>
            <a:r>
              <a:rPr lang="en-US" dirty="0"/>
              <a:t> </a:t>
            </a:r>
            <a:r>
              <a:rPr lang="en-US" dirty="0" err="1"/>
              <a:t>cunoscute</a:t>
            </a:r>
            <a:r>
              <a:rPr lang="en-US" dirty="0"/>
              <a:t> </a:t>
            </a:r>
            <a:r>
              <a:rPr lang="en-US" dirty="0" err="1"/>
              <a:t>și</a:t>
            </a:r>
            <a:r>
              <a:rPr lang="en-US" dirty="0"/>
              <a:t> </a:t>
            </a:r>
            <a:r>
              <a:rPr lang="en-US" dirty="0" err="1"/>
              <a:t>discutate</a:t>
            </a:r>
            <a:r>
              <a:rPr lang="en-US" dirty="0"/>
              <a:t> </a:t>
            </a:r>
            <a:r>
              <a:rPr lang="en-US" dirty="0" err="1"/>
              <a:t>sunt</a:t>
            </a:r>
            <a:r>
              <a:rPr lang="en-US" dirty="0"/>
              <a:t> </a:t>
            </a:r>
            <a:r>
              <a:rPr lang="en-US" i="1" dirty="0" err="1"/>
              <a:t>deontologismul</a:t>
            </a:r>
            <a:r>
              <a:rPr lang="en-US" i="1" dirty="0"/>
              <a:t> </a:t>
            </a:r>
            <a:r>
              <a:rPr lang="en-US" dirty="0"/>
              <a:t>(</a:t>
            </a:r>
            <a:r>
              <a:rPr lang="en-US" dirty="0" err="1"/>
              <a:t>avându</a:t>
            </a:r>
            <a:r>
              <a:rPr lang="en-US" dirty="0"/>
              <a:t>-l </a:t>
            </a:r>
            <a:r>
              <a:rPr lang="en-US" dirty="0" err="1"/>
              <a:t>ca</a:t>
            </a:r>
            <a:r>
              <a:rPr lang="en-US" dirty="0"/>
              <a:t> exponent principal </a:t>
            </a:r>
            <a:r>
              <a:rPr lang="en-US" dirty="0" err="1"/>
              <a:t>pe</a:t>
            </a:r>
            <a:r>
              <a:rPr lang="en-US" dirty="0"/>
              <a:t> Immanuel Kant), </a:t>
            </a:r>
            <a:r>
              <a:rPr lang="en-US" i="1" dirty="0" err="1"/>
              <a:t>utilitarismul</a:t>
            </a:r>
            <a:r>
              <a:rPr lang="en-US" i="1" dirty="0"/>
              <a:t> </a:t>
            </a:r>
            <a:r>
              <a:rPr lang="en-US" dirty="0"/>
              <a:t>(John Stuart Mill) </a:t>
            </a:r>
            <a:r>
              <a:rPr lang="en-US" dirty="0" err="1"/>
              <a:t>și</a:t>
            </a:r>
            <a:r>
              <a:rPr lang="en-US" dirty="0"/>
              <a:t> </a:t>
            </a:r>
            <a:r>
              <a:rPr lang="en-US" i="1" dirty="0" err="1"/>
              <a:t>etica</a:t>
            </a:r>
            <a:r>
              <a:rPr lang="en-US" i="1" dirty="0"/>
              <a:t> </a:t>
            </a:r>
            <a:r>
              <a:rPr lang="en-US" i="1" dirty="0" err="1"/>
              <a:t>virtuții</a:t>
            </a:r>
            <a:r>
              <a:rPr lang="en-US" i="1" dirty="0"/>
              <a:t> </a:t>
            </a:r>
            <a:r>
              <a:rPr lang="en-US" dirty="0"/>
              <a:t>(</a:t>
            </a:r>
            <a:r>
              <a:rPr lang="en-US" dirty="0" err="1"/>
              <a:t>Aristotel</a:t>
            </a:r>
            <a:r>
              <a:rPr lang="en-US" dirty="0"/>
              <a:t>). </a:t>
            </a:r>
          </a:p>
        </p:txBody>
      </p:sp>
    </p:spTree>
    <p:extLst>
      <p:ext uri="{BB962C8B-B14F-4D97-AF65-F5344CB8AC3E}">
        <p14:creationId xmlns:p14="http://schemas.microsoft.com/office/powerpoint/2010/main" val="34449331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0"/>
            <a:ext cx="8291264" cy="6453336"/>
          </a:xfrm>
        </p:spPr>
        <p:txBody>
          <a:bodyPr>
            <a:normAutofit fontScale="77500" lnSpcReduction="20000"/>
          </a:bodyPr>
          <a:lstStyle/>
          <a:p>
            <a:pPr marL="0" indent="0">
              <a:buNone/>
            </a:pPr>
            <a:r>
              <a:rPr lang="en-US" dirty="0"/>
              <a:t>In </a:t>
            </a:r>
            <a:r>
              <a:rPr lang="en-US" dirty="0" err="1"/>
              <a:t>mediul</a:t>
            </a:r>
            <a:r>
              <a:rPr lang="en-US" dirty="0"/>
              <a:t> academic </a:t>
            </a:r>
            <a:r>
              <a:rPr lang="en-US" dirty="0" err="1"/>
              <a:t>cele</a:t>
            </a:r>
            <a:r>
              <a:rPr lang="en-US" dirty="0"/>
              <a:t> </a:t>
            </a:r>
            <a:r>
              <a:rPr lang="en-US" dirty="0" err="1"/>
              <a:t>mai</a:t>
            </a:r>
            <a:r>
              <a:rPr lang="en-US" dirty="0"/>
              <a:t> </a:t>
            </a:r>
            <a:r>
              <a:rPr lang="en-US" dirty="0" err="1"/>
              <a:t>frecvente</a:t>
            </a:r>
            <a:r>
              <a:rPr lang="en-US" dirty="0"/>
              <a:t> </a:t>
            </a:r>
            <a:r>
              <a:rPr lang="en-US" dirty="0" err="1"/>
              <a:t>opere</a:t>
            </a:r>
            <a:r>
              <a:rPr lang="en-US" dirty="0"/>
              <a:t> derivate </a:t>
            </a:r>
            <a:r>
              <a:rPr lang="en-US" dirty="0" err="1"/>
              <a:t>sunt</a:t>
            </a:r>
            <a:r>
              <a:rPr lang="en-US" dirty="0"/>
              <a:t> </a:t>
            </a:r>
            <a:r>
              <a:rPr lang="en-US" dirty="0" err="1"/>
              <a:t>lucrarile</a:t>
            </a:r>
            <a:r>
              <a:rPr lang="en-US" dirty="0"/>
              <a:t> de tip </a:t>
            </a:r>
            <a:r>
              <a:rPr lang="en-US" dirty="0" err="1"/>
              <a:t>cursuri</a:t>
            </a:r>
            <a:r>
              <a:rPr lang="en-US" dirty="0"/>
              <a:t> </a:t>
            </a:r>
            <a:r>
              <a:rPr lang="en-US" dirty="0" err="1"/>
              <a:t>universitare</a:t>
            </a:r>
            <a:r>
              <a:rPr lang="en-US" dirty="0"/>
              <a:t>. </a:t>
            </a:r>
            <a:r>
              <a:rPr lang="en-US" dirty="0" err="1"/>
              <a:t>Deoarece</a:t>
            </a:r>
            <a:r>
              <a:rPr lang="en-US" dirty="0"/>
              <a:t> </a:t>
            </a:r>
            <a:r>
              <a:rPr lang="en-US" dirty="0" err="1"/>
              <a:t>ofera</a:t>
            </a:r>
            <a:r>
              <a:rPr lang="en-US" dirty="0"/>
              <a:t> o </a:t>
            </a:r>
            <a:r>
              <a:rPr lang="en-US" dirty="0" err="1"/>
              <a:t>analiza</a:t>
            </a:r>
            <a:r>
              <a:rPr lang="en-US" dirty="0"/>
              <a:t> </a:t>
            </a:r>
            <a:r>
              <a:rPr lang="en-US" dirty="0" err="1"/>
              <a:t>mai</a:t>
            </a:r>
            <a:r>
              <a:rPr lang="en-US" dirty="0"/>
              <a:t> </a:t>
            </a:r>
            <a:r>
              <a:rPr lang="en-US" dirty="0" err="1"/>
              <a:t>globala</a:t>
            </a:r>
            <a:r>
              <a:rPr lang="en-US" dirty="0"/>
              <a:t>, </a:t>
            </a:r>
            <a:r>
              <a:rPr lang="en-US" dirty="0" err="1"/>
              <a:t>ele</a:t>
            </a:r>
            <a:r>
              <a:rPr lang="en-US" dirty="0"/>
              <a:t> </a:t>
            </a:r>
            <a:r>
              <a:rPr lang="en-US" dirty="0" err="1"/>
              <a:t>includ</a:t>
            </a:r>
            <a:r>
              <a:rPr lang="en-US" dirty="0"/>
              <a:t> </a:t>
            </a:r>
            <a:r>
              <a:rPr lang="en-US" dirty="0" err="1"/>
              <a:t>adesea</a:t>
            </a:r>
            <a:r>
              <a:rPr lang="en-US" dirty="0"/>
              <a:t> </a:t>
            </a:r>
            <a:r>
              <a:rPr lang="en-US" dirty="0" err="1"/>
              <a:t>texte</a:t>
            </a:r>
            <a:r>
              <a:rPr lang="en-US" dirty="0"/>
              <a:t> din </a:t>
            </a:r>
            <a:r>
              <a:rPr lang="en-US" dirty="0" err="1"/>
              <a:t>carti</a:t>
            </a:r>
            <a:r>
              <a:rPr lang="en-US" dirty="0"/>
              <a:t> de </a:t>
            </a:r>
            <a:r>
              <a:rPr lang="en-US" dirty="0" err="1"/>
              <a:t>specialitate</a:t>
            </a:r>
            <a:r>
              <a:rPr lang="en-US" dirty="0"/>
              <a:t> </a:t>
            </a:r>
            <a:r>
              <a:rPr lang="en-US" dirty="0" err="1"/>
              <a:t>publicate</a:t>
            </a:r>
            <a:r>
              <a:rPr lang="en-US" dirty="0"/>
              <a:t> anterior de </a:t>
            </a:r>
            <a:r>
              <a:rPr lang="en-US" dirty="0" err="1"/>
              <a:t>autor</a:t>
            </a:r>
            <a:r>
              <a:rPr lang="en-US" dirty="0"/>
              <a:t>. </a:t>
            </a:r>
            <a:br>
              <a:rPr lang="en-US" dirty="0"/>
            </a:br>
            <a:r>
              <a:rPr lang="en-US" dirty="0"/>
              <a:t>In plus, </a:t>
            </a:r>
            <a:r>
              <a:rPr lang="en-US" dirty="0" err="1"/>
              <a:t>constituindu</a:t>
            </a:r>
            <a:r>
              <a:rPr lang="en-US" dirty="0"/>
              <a:t>-se in </a:t>
            </a:r>
            <a:r>
              <a:rPr lang="en-US" dirty="0" err="1"/>
              <a:t>bibliografie</a:t>
            </a:r>
            <a:r>
              <a:rPr lang="en-US" dirty="0"/>
              <a:t> de </a:t>
            </a:r>
            <a:r>
              <a:rPr lang="en-US" dirty="0" err="1"/>
              <a:t>specialitate</a:t>
            </a:r>
            <a:r>
              <a:rPr lang="en-US" dirty="0"/>
              <a:t>, </a:t>
            </a:r>
            <a:r>
              <a:rPr lang="en-US" dirty="0" err="1"/>
              <a:t>lucrarile</a:t>
            </a:r>
            <a:r>
              <a:rPr lang="en-US" dirty="0"/>
              <a:t> cu </a:t>
            </a:r>
            <a:r>
              <a:rPr lang="en-US" dirty="0" err="1"/>
              <a:t>caracter</a:t>
            </a:r>
            <a:r>
              <a:rPr lang="en-US" dirty="0"/>
              <a:t> de curs au </a:t>
            </a:r>
            <a:r>
              <a:rPr lang="en-US" dirty="0" err="1"/>
              <a:t>adesea</a:t>
            </a:r>
            <a:r>
              <a:rPr lang="en-US" dirty="0"/>
              <a:t> </a:t>
            </a:r>
            <a:r>
              <a:rPr lang="en-US" dirty="0" err="1"/>
              <a:t>parti</a:t>
            </a:r>
            <a:r>
              <a:rPr lang="en-US" dirty="0"/>
              <a:t> </a:t>
            </a:r>
            <a:r>
              <a:rPr lang="en-US" dirty="0" err="1"/>
              <a:t>comune</a:t>
            </a:r>
            <a:r>
              <a:rPr lang="en-US" dirty="0"/>
              <a:t> </a:t>
            </a:r>
            <a:r>
              <a:rPr lang="en-US" dirty="0" err="1"/>
              <a:t>daca</a:t>
            </a:r>
            <a:r>
              <a:rPr lang="en-US" dirty="0"/>
              <a:t> </a:t>
            </a:r>
            <a:r>
              <a:rPr lang="en-US" dirty="0" err="1"/>
              <a:t>cursurile</a:t>
            </a:r>
            <a:r>
              <a:rPr lang="en-US" dirty="0"/>
              <a:t> respective </a:t>
            </a:r>
            <a:r>
              <a:rPr lang="en-US" dirty="0" err="1"/>
              <a:t>sunt</a:t>
            </a:r>
            <a:r>
              <a:rPr lang="en-US" dirty="0"/>
              <a:t> cu </a:t>
            </a:r>
            <a:r>
              <a:rPr lang="en-US" dirty="0" err="1"/>
              <a:t>referire</a:t>
            </a:r>
            <a:r>
              <a:rPr lang="en-US" dirty="0"/>
              <a:t> la </a:t>
            </a:r>
            <a:r>
              <a:rPr lang="en-US" dirty="0" err="1"/>
              <a:t>domenii</a:t>
            </a:r>
            <a:r>
              <a:rPr lang="en-US" dirty="0"/>
              <a:t> </a:t>
            </a:r>
            <a:r>
              <a:rPr lang="en-US" dirty="0" err="1"/>
              <a:t>apropiate</a:t>
            </a:r>
            <a:r>
              <a:rPr lang="en-US" dirty="0"/>
              <a:t> </a:t>
            </a:r>
            <a:r>
              <a:rPr lang="en-US" dirty="0" err="1"/>
              <a:t>sau</a:t>
            </a:r>
            <a:r>
              <a:rPr lang="en-US" dirty="0"/>
              <a:t> la </a:t>
            </a:r>
            <a:r>
              <a:rPr lang="en-US" dirty="0" err="1"/>
              <a:t>subdomenii</a:t>
            </a:r>
            <a:r>
              <a:rPr lang="en-US" dirty="0"/>
              <a:t> ale </a:t>
            </a:r>
            <a:r>
              <a:rPr lang="en-US" dirty="0" err="1"/>
              <a:t>aceluiasi</a:t>
            </a:r>
            <a:r>
              <a:rPr lang="en-US" dirty="0"/>
              <a:t> </a:t>
            </a:r>
            <a:r>
              <a:rPr lang="en-US" dirty="0" err="1"/>
              <a:t>domeniu</a:t>
            </a:r>
            <a:r>
              <a:rPr lang="en-US" dirty="0"/>
              <a:t>; </a:t>
            </a:r>
            <a:r>
              <a:rPr lang="en-US" dirty="0" err="1"/>
              <a:t>pentru</a:t>
            </a:r>
            <a:r>
              <a:rPr lang="en-US" dirty="0"/>
              <a:t> </a:t>
            </a:r>
            <a:r>
              <a:rPr lang="en-US" dirty="0" err="1"/>
              <a:t>domeniul</a:t>
            </a:r>
            <a:r>
              <a:rPr lang="en-US" dirty="0"/>
              <a:t> de </a:t>
            </a:r>
            <a:r>
              <a:rPr lang="en-US" dirty="0" err="1"/>
              <a:t>intersectare</a:t>
            </a:r>
            <a:r>
              <a:rPr lang="en-US" dirty="0"/>
              <a:t> se </a:t>
            </a:r>
            <a:r>
              <a:rPr lang="en-US" dirty="0" err="1"/>
              <a:t>prefera</a:t>
            </a:r>
            <a:r>
              <a:rPr lang="en-US" dirty="0"/>
              <a:t> </a:t>
            </a:r>
            <a:r>
              <a:rPr lang="en-US" dirty="0" err="1"/>
              <a:t>publicarea</a:t>
            </a:r>
            <a:r>
              <a:rPr lang="en-US" dirty="0"/>
              <a:t> </a:t>
            </a:r>
            <a:r>
              <a:rPr lang="en-US" dirty="0" err="1"/>
              <a:t>textului</a:t>
            </a:r>
            <a:r>
              <a:rPr lang="en-US" dirty="0"/>
              <a:t> in format standard </a:t>
            </a:r>
            <a:r>
              <a:rPr lang="en-US" dirty="0" err="1"/>
              <a:t>pentru</a:t>
            </a:r>
            <a:r>
              <a:rPr lang="en-US" dirty="0"/>
              <a:t> a </a:t>
            </a:r>
            <a:r>
              <a:rPr lang="en-US" dirty="0" err="1"/>
              <a:t>pastra</a:t>
            </a:r>
            <a:r>
              <a:rPr lang="en-US" dirty="0"/>
              <a:t> </a:t>
            </a:r>
            <a:r>
              <a:rPr lang="en-US" dirty="0" err="1"/>
              <a:t>consistenta</a:t>
            </a:r>
            <a:r>
              <a:rPr lang="en-US" dirty="0"/>
              <a:t> </a:t>
            </a:r>
            <a:r>
              <a:rPr lang="en-US" dirty="0" err="1"/>
              <a:t>discursului</a:t>
            </a:r>
            <a:r>
              <a:rPr lang="en-US" dirty="0"/>
              <a:t>, a </a:t>
            </a:r>
            <a:r>
              <a:rPr lang="en-US" dirty="0" err="1"/>
              <a:t>familiariza</a:t>
            </a:r>
            <a:r>
              <a:rPr lang="en-US" dirty="0"/>
              <a:t> </a:t>
            </a:r>
            <a:r>
              <a:rPr lang="en-US" dirty="0" err="1"/>
              <a:t>studentii</a:t>
            </a:r>
            <a:r>
              <a:rPr lang="en-US" dirty="0"/>
              <a:t> cu </a:t>
            </a:r>
            <a:r>
              <a:rPr lang="en-US" dirty="0" err="1"/>
              <a:t>texte</a:t>
            </a:r>
            <a:r>
              <a:rPr lang="en-US" dirty="0"/>
              <a:t> standard </a:t>
            </a:r>
            <a:r>
              <a:rPr lang="en-US" dirty="0" err="1"/>
              <a:t>asupra</a:t>
            </a:r>
            <a:r>
              <a:rPr lang="en-US" dirty="0"/>
              <a:t> </a:t>
            </a:r>
            <a:r>
              <a:rPr lang="en-US" dirty="0" err="1"/>
              <a:t>tematicii</a:t>
            </a:r>
            <a:r>
              <a:rPr lang="en-US" dirty="0"/>
              <a:t> </a:t>
            </a:r>
            <a:r>
              <a:rPr lang="en-US" dirty="0" err="1"/>
              <a:t>si</a:t>
            </a:r>
            <a:r>
              <a:rPr lang="en-US" dirty="0"/>
              <a:t> a </a:t>
            </a:r>
            <a:r>
              <a:rPr lang="en-US" dirty="0" err="1"/>
              <a:t>stimula</a:t>
            </a:r>
            <a:r>
              <a:rPr lang="en-US" dirty="0"/>
              <a:t> </a:t>
            </a:r>
            <a:r>
              <a:rPr lang="en-US" dirty="0" err="1"/>
              <a:t>diseminarea</a:t>
            </a:r>
            <a:r>
              <a:rPr lang="en-US" dirty="0"/>
              <a:t> </a:t>
            </a:r>
            <a:r>
              <a:rPr lang="en-US" dirty="0" err="1"/>
              <a:t>corecta</a:t>
            </a:r>
            <a:r>
              <a:rPr lang="en-US" dirty="0"/>
              <a:t> a </a:t>
            </a:r>
            <a:r>
              <a:rPr lang="en-US" dirty="0" err="1"/>
              <a:t>continutului</a:t>
            </a:r>
            <a:r>
              <a:rPr lang="en-US" dirty="0"/>
              <a:t> </a:t>
            </a:r>
            <a:r>
              <a:rPr lang="en-US" dirty="0" err="1"/>
              <a:t>sau</a:t>
            </a:r>
            <a:r>
              <a:rPr lang="en-US" dirty="0"/>
              <a:t>; </a:t>
            </a:r>
            <a:br>
              <a:rPr lang="en-US" dirty="0"/>
            </a:br>
            <a:r>
              <a:rPr lang="en-US" dirty="0"/>
              <a:t>» </a:t>
            </a:r>
            <a:r>
              <a:rPr lang="en-US" dirty="0" err="1"/>
              <a:t>unii</a:t>
            </a:r>
            <a:r>
              <a:rPr lang="en-US" dirty="0"/>
              <a:t> </a:t>
            </a:r>
            <a:r>
              <a:rPr lang="en-US" dirty="0" err="1"/>
              <a:t>autori</a:t>
            </a:r>
            <a:r>
              <a:rPr lang="en-US" dirty="0"/>
              <a:t> </a:t>
            </a:r>
            <a:r>
              <a:rPr lang="en-US" dirty="0" err="1"/>
              <a:t>publica</a:t>
            </a:r>
            <a:r>
              <a:rPr lang="en-US" dirty="0"/>
              <a:t> un </a:t>
            </a:r>
            <a:r>
              <a:rPr lang="en-US" dirty="0" err="1"/>
              <a:t>articol</a:t>
            </a:r>
            <a:r>
              <a:rPr lang="en-US" dirty="0"/>
              <a:t> in </a:t>
            </a:r>
            <a:r>
              <a:rPr lang="en-US" dirty="0" err="1"/>
              <a:t>mai</a:t>
            </a:r>
            <a:r>
              <a:rPr lang="en-US" dirty="0"/>
              <a:t> </a:t>
            </a:r>
            <a:r>
              <a:rPr lang="en-US" dirty="0" err="1"/>
              <a:t>multe</a:t>
            </a:r>
            <a:r>
              <a:rPr lang="en-US" dirty="0"/>
              <a:t> </a:t>
            </a:r>
            <a:r>
              <a:rPr lang="en-US" dirty="0" err="1"/>
              <a:t>locuri</a:t>
            </a:r>
            <a:r>
              <a:rPr lang="en-US" dirty="0"/>
              <a:t> </a:t>
            </a:r>
            <a:r>
              <a:rPr lang="en-US" dirty="0" err="1"/>
              <a:t>pentru</a:t>
            </a:r>
            <a:r>
              <a:rPr lang="en-US" dirty="0"/>
              <a:t> a </a:t>
            </a:r>
            <a:r>
              <a:rPr lang="en-US" dirty="0" err="1"/>
              <a:t>creste</a:t>
            </a:r>
            <a:r>
              <a:rPr lang="en-US" dirty="0"/>
              <a:t> </a:t>
            </a:r>
            <a:r>
              <a:rPr lang="en-US" dirty="0" err="1"/>
              <a:t>vizibilitatea</a:t>
            </a:r>
            <a:r>
              <a:rPr lang="en-US" dirty="0"/>
              <a:t> </a:t>
            </a:r>
            <a:r>
              <a:rPr lang="en-US" dirty="0" err="1"/>
              <a:t>textului</a:t>
            </a:r>
            <a:r>
              <a:rPr lang="en-US" dirty="0"/>
              <a:t>, </a:t>
            </a:r>
            <a:r>
              <a:rPr lang="en-US" dirty="0" err="1"/>
              <a:t>mai</a:t>
            </a:r>
            <a:r>
              <a:rPr lang="en-US" dirty="0"/>
              <a:t> ales in </a:t>
            </a:r>
            <a:r>
              <a:rPr lang="en-US" dirty="0" err="1"/>
              <a:t>conditiile</a:t>
            </a:r>
            <a:r>
              <a:rPr lang="en-US" dirty="0"/>
              <a:t> in care </a:t>
            </a:r>
            <a:r>
              <a:rPr lang="en-US" dirty="0" err="1"/>
              <a:t>revistele</a:t>
            </a:r>
            <a:r>
              <a:rPr lang="en-US" dirty="0"/>
              <a:t> </a:t>
            </a:r>
            <a:r>
              <a:rPr lang="en-US" dirty="0" err="1"/>
              <a:t>sunt</a:t>
            </a:r>
            <a:r>
              <a:rPr lang="en-US" dirty="0"/>
              <a:t> din </a:t>
            </a:r>
            <a:r>
              <a:rPr lang="en-US" dirty="0" err="1"/>
              <a:t>tari</a:t>
            </a:r>
            <a:r>
              <a:rPr lang="en-US" dirty="0"/>
              <a:t> </a:t>
            </a:r>
            <a:r>
              <a:rPr lang="en-US" dirty="0" err="1"/>
              <a:t>diferite</a:t>
            </a:r>
            <a:r>
              <a:rPr lang="en-US" dirty="0"/>
              <a:t>, </a:t>
            </a:r>
            <a:r>
              <a:rPr lang="en-US" dirty="0" err="1"/>
              <a:t>sunt</a:t>
            </a:r>
            <a:r>
              <a:rPr lang="en-US" dirty="0"/>
              <a:t> </a:t>
            </a:r>
            <a:r>
              <a:rPr lang="en-US" dirty="0" err="1"/>
              <a:t>publicate</a:t>
            </a:r>
            <a:r>
              <a:rPr lang="en-US" dirty="0"/>
              <a:t> in </a:t>
            </a:r>
            <a:r>
              <a:rPr lang="en-US" dirty="0" err="1"/>
              <a:t>limbi</a:t>
            </a:r>
            <a:r>
              <a:rPr lang="en-US" dirty="0"/>
              <a:t> </a:t>
            </a:r>
            <a:r>
              <a:rPr lang="en-US" dirty="0" err="1"/>
              <a:t>diferite</a:t>
            </a:r>
            <a:r>
              <a:rPr lang="en-US" dirty="0"/>
              <a:t> </a:t>
            </a:r>
            <a:r>
              <a:rPr lang="en-US" dirty="0" err="1"/>
              <a:t>si</a:t>
            </a:r>
            <a:r>
              <a:rPr lang="en-US" dirty="0"/>
              <a:t>/</a:t>
            </a:r>
            <a:r>
              <a:rPr lang="en-US" dirty="0" err="1"/>
              <a:t>sau</a:t>
            </a:r>
            <a:r>
              <a:rPr lang="en-US" dirty="0"/>
              <a:t> se </a:t>
            </a:r>
            <a:r>
              <a:rPr lang="en-US" dirty="0" err="1"/>
              <a:t>adreseaza</a:t>
            </a:r>
            <a:r>
              <a:rPr lang="en-US" dirty="0"/>
              <a:t> </a:t>
            </a:r>
            <a:r>
              <a:rPr lang="en-US" dirty="0" err="1"/>
              <a:t>unui</a:t>
            </a:r>
            <a:r>
              <a:rPr lang="en-US" dirty="0"/>
              <a:t> public </a:t>
            </a:r>
            <a:r>
              <a:rPr lang="en-US" dirty="0" err="1"/>
              <a:t>tinta</a:t>
            </a:r>
            <a:r>
              <a:rPr lang="en-US" dirty="0"/>
              <a:t> </a:t>
            </a:r>
            <a:r>
              <a:rPr lang="en-US" dirty="0" err="1"/>
              <a:t>foarte</a:t>
            </a:r>
            <a:r>
              <a:rPr lang="en-US" dirty="0"/>
              <a:t> </a:t>
            </a:r>
            <a:r>
              <a:rPr lang="en-US" dirty="0" err="1"/>
              <a:t>diferit</a:t>
            </a:r>
            <a:r>
              <a:rPr lang="en-US" dirty="0"/>
              <a:t>.</a:t>
            </a:r>
            <a:br>
              <a:rPr lang="en-US" dirty="0"/>
            </a:br>
            <a:r>
              <a:rPr lang="en-US" dirty="0"/>
              <a:t>In </a:t>
            </a:r>
            <a:r>
              <a:rPr lang="en-US" dirty="0" err="1"/>
              <a:t>toate</a:t>
            </a:r>
            <a:r>
              <a:rPr lang="en-US" dirty="0"/>
              <a:t> </a:t>
            </a:r>
            <a:r>
              <a:rPr lang="en-US" dirty="0" err="1"/>
              <a:t>aceste</a:t>
            </a:r>
            <a:r>
              <a:rPr lang="en-US" dirty="0"/>
              <a:t> </a:t>
            </a:r>
            <a:r>
              <a:rPr lang="en-US" dirty="0" err="1"/>
              <a:t>situatii</a:t>
            </a:r>
            <a:r>
              <a:rPr lang="en-US" dirty="0"/>
              <a:t> se </a:t>
            </a:r>
            <a:r>
              <a:rPr lang="en-US" dirty="0" err="1"/>
              <a:t>poate</a:t>
            </a:r>
            <a:r>
              <a:rPr lang="en-US" dirty="0"/>
              <a:t> </a:t>
            </a:r>
            <a:r>
              <a:rPr lang="en-US" dirty="0" err="1"/>
              <a:t>vorbi</a:t>
            </a:r>
            <a:r>
              <a:rPr lang="en-US" dirty="0"/>
              <a:t> in mod </a:t>
            </a:r>
            <a:r>
              <a:rPr lang="en-US" dirty="0" err="1"/>
              <a:t>responsabil</a:t>
            </a:r>
            <a:r>
              <a:rPr lang="en-US" dirty="0"/>
              <a:t> de </a:t>
            </a:r>
            <a:r>
              <a:rPr lang="en-US" dirty="0" err="1"/>
              <a:t>autoplagiat</a:t>
            </a:r>
            <a:r>
              <a:rPr lang="en-US" dirty="0"/>
              <a:t> - </a:t>
            </a:r>
            <a:r>
              <a:rPr lang="en-US" dirty="0" err="1"/>
              <a:t>ca</a:t>
            </a:r>
            <a:r>
              <a:rPr lang="en-US" dirty="0"/>
              <a:t> </a:t>
            </a:r>
            <a:r>
              <a:rPr lang="en-US" dirty="0" err="1"/>
              <a:t>frauda</a:t>
            </a:r>
            <a:r>
              <a:rPr lang="en-US" dirty="0"/>
              <a:t> </a:t>
            </a:r>
            <a:r>
              <a:rPr lang="en-US" dirty="0" err="1"/>
              <a:t>academica</a:t>
            </a:r>
            <a:r>
              <a:rPr lang="en-US" dirty="0"/>
              <a:t> - </a:t>
            </a:r>
            <a:r>
              <a:rPr lang="en-US" dirty="0" err="1"/>
              <a:t>doar</a:t>
            </a:r>
            <a:r>
              <a:rPr lang="en-US" dirty="0"/>
              <a:t> in </a:t>
            </a:r>
            <a:r>
              <a:rPr lang="en-US" dirty="0" err="1"/>
              <a:t>situatia</a:t>
            </a:r>
            <a:r>
              <a:rPr lang="en-US" dirty="0"/>
              <a:t> in care nu </a:t>
            </a:r>
            <a:r>
              <a:rPr lang="en-US" dirty="0" err="1"/>
              <a:t>exista</a:t>
            </a:r>
            <a:r>
              <a:rPr lang="en-US" dirty="0"/>
              <a:t> </a:t>
            </a:r>
            <a:r>
              <a:rPr lang="en-US" dirty="0" err="1"/>
              <a:t>transparenta</a:t>
            </a:r>
            <a:r>
              <a:rPr lang="en-US" dirty="0"/>
              <a:t> </a:t>
            </a:r>
            <a:r>
              <a:rPr lang="en-US" dirty="0" err="1"/>
              <a:t>asupra</a:t>
            </a:r>
            <a:r>
              <a:rPr lang="en-US" dirty="0"/>
              <a:t> </a:t>
            </a:r>
            <a:r>
              <a:rPr lang="en-US" dirty="0" err="1"/>
              <a:t>faptului</a:t>
            </a:r>
            <a:r>
              <a:rPr lang="en-US" dirty="0"/>
              <a:t> </a:t>
            </a:r>
            <a:r>
              <a:rPr lang="en-US" dirty="0" err="1"/>
              <a:t>ca</a:t>
            </a:r>
            <a:r>
              <a:rPr lang="en-US" dirty="0"/>
              <a:t> </a:t>
            </a:r>
            <a:r>
              <a:rPr lang="en-US" dirty="0" err="1"/>
              <a:t>materialul</a:t>
            </a:r>
            <a:r>
              <a:rPr lang="en-US" dirty="0"/>
              <a:t> </a:t>
            </a:r>
            <a:r>
              <a:rPr lang="en-US" dirty="0" err="1"/>
              <a:t>prezentat</a:t>
            </a:r>
            <a:r>
              <a:rPr lang="en-US" dirty="0"/>
              <a:t> a </a:t>
            </a:r>
            <a:r>
              <a:rPr lang="en-US" dirty="0" err="1"/>
              <a:t>mai</a:t>
            </a:r>
            <a:r>
              <a:rPr lang="en-US" dirty="0"/>
              <a:t> </a:t>
            </a:r>
            <a:r>
              <a:rPr lang="en-US" dirty="0" err="1"/>
              <a:t>fost</a:t>
            </a:r>
            <a:r>
              <a:rPr lang="en-US" dirty="0"/>
              <a:t> </a:t>
            </a:r>
            <a:r>
              <a:rPr lang="en-US" dirty="0" err="1"/>
              <a:t>expus</a:t>
            </a:r>
            <a:r>
              <a:rPr lang="en-US" dirty="0"/>
              <a:t> anterior de </a:t>
            </a:r>
            <a:r>
              <a:rPr lang="en-US" dirty="0" err="1"/>
              <a:t>acelasi</a:t>
            </a:r>
            <a:r>
              <a:rPr lang="en-US" dirty="0"/>
              <a:t> </a:t>
            </a:r>
            <a:r>
              <a:rPr lang="en-US" dirty="0" err="1"/>
              <a:t>autor</a:t>
            </a:r>
            <a:r>
              <a:rPr lang="en-US" dirty="0"/>
              <a:t> </a:t>
            </a:r>
          </a:p>
        </p:txBody>
      </p:sp>
    </p:spTree>
    <p:extLst>
      <p:ext uri="{BB962C8B-B14F-4D97-AF65-F5344CB8AC3E}">
        <p14:creationId xmlns:p14="http://schemas.microsoft.com/office/powerpoint/2010/main" val="334312952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363272" cy="5577483"/>
          </a:xfrm>
        </p:spPr>
        <p:txBody>
          <a:bodyPr>
            <a:normAutofit fontScale="85000" lnSpcReduction="10000"/>
          </a:bodyPr>
          <a:lstStyle/>
          <a:p>
            <a:pPr marL="0" indent="0">
              <a:buNone/>
            </a:pPr>
            <a:r>
              <a:rPr lang="en-US" dirty="0"/>
              <a:t>In </a:t>
            </a:r>
            <a:r>
              <a:rPr lang="en-US" dirty="0" err="1"/>
              <a:t>mediul</a:t>
            </a:r>
            <a:r>
              <a:rPr lang="en-US" dirty="0"/>
              <a:t> academic </a:t>
            </a:r>
            <a:r>
              <a:rPr lang="en-US" dirty="0" err="1"/>
              <a:t>solutia</a:t>
            </a:r>
            <a:r>
              <a:rPr lang="en-US" dirty="0"/>
              <a:t> </a:t>
            </a:r>
            <a:r>
              <a:rPr lang="en-US" dirty="0" err="1"/>
              <a:t>recomandata</a:t>
            </a:r>
            <a:r>
              <a:rPr lang="en-US" dirty="0"/>
              <a:t> </a:t>
            </a:r>
            <a:r>
              <a:rPr lang="en-US" dirty="0" err="1"/>
              <a:t>pentru</a:t>
            </a:r>
            <a:r>
              <a:rPr lang="en-US" dirty="0"/>
              <a:t> </a:t>
            </a:r>
            <a:r>
              <a:rPr lang="en-US" dirty="0" err="1"/>
              <a:t>aceste</a:t>
            </a:r>
            <a:r>
              <a:rPr lang="en-US" dirty="0"/>
              <a:t> </a:t>
            </a:r>
            <a:r>
              <a:rPr lang="en-US" dirty="0" err="1"/>
              <a:t>situatii</a:t>
            </a:r>
            <a:r>
              <a:rPr lang="en-US" dirty="0"/>
              <a:t>, in </a:t>
            </a:r>
            <a:r>
              <a:rPr lang="en-US" dirty="0" err="1"/>
              <a:t>scopul</a:t>
            </a:r>
            <a:r>
              <a:rPr lang="en-US" dirty="0"/>
              <a:t> de a </a:t>
            </a:r>
            <a:r>
              <a:rPr lang="en-US" dirty="0" err="1"/>
              <a:t>evita</a:t>
            </a:r>
            <a:r>
              <a:rPr lang="en-US" dirty="0"/>
              <a:t> </a:t>
            </a:r>
            <a:r>
              <a:rPr lang="en-US" dirty="0" err="1"/>
              <a:t>autoplagiatul</a:t>
            </a:r>
            <a:r>
              <a:rPr lang="en-US" dirty="0"/>
              <a:t>, </a:t>
            </a:r>
            <a:r>
              <a:rPr lang="en-US" dirty="0" err="1"/>
              <a:t>este</a:t>
            </a:r>
            <a:r>
              <a:rPr lang="en-US" dirty="0"/>
              <a:t> </a:t>
            </a:r>
            <a:r>
              <a:rPr lang="en-US" dirty="0" err="1"/>
              <a:t>sa</a:t>
            </a:r>
            <a:r>
              <a:rPr lang="en-US" dirty="0"/>
              <a:t> se </a:t>
            </a:r>
            <a:r>
              <a:rPr lang="en-US" dirty="0" err="1"/>
              <a:t>promoveze</a:t>
            </a:r>
            <a:r>
              <a:rPr lang="en-US" dirty="0"/>
              <a:t> </a:t>
            </a:r>
            <a:r>
              <a:rPr lang="en-US" dirty="0" err="1"/>
              <a:t>aceasta</a:t>
            </a:r>
            <a:r>
              <a:rPr lang="en-US" dirty="0"/>
              <a:t> </a:t>
            </a:r>
            <a:r>
              <a:rPr lang="en-US" dirty="0" err="1"/>
              <a:t>transparenta</a:t>
            </a:r>
            <a:r>
              <a:rPr lang="en-US" dirty="0"/>
              <a:t>, </a:t>
            </a:r>
            <a:r>
              <a:rPr lang="en-US" dirty="0" err="1"/>
              <a:t>dublata</a:t>
            </a:r>
            <a:r>
              <a:rPr lang="en-US" dirty="0"/>
              <a:t> </a:t>
            </a:r>
            <a:r>
              <a:rPr lang="en-US" dirty="0" err="1"/>
              <a:t>mereu</a:t>
            </a:r>
            <a:r>
              <a:rPr lang="en-US" dirty="0"/>
              <a:t> de </a:t>
            </a:r>
            <a:r>
              <a:rPr lang="en-US" dirty="0" err="1"/>
              <a:t>asigurarea</a:t>
            </a:r>
            <a:r>
              <a:rPr lang="en-US" dirty="0"/>
              <a:t> </a:t>
            </a:r>
            <a:r>
              <a:rPr lang="en-US" dirty="0" err="1"/>
              <a:t>ca</a:t>
            </a:r>
            <a:r>
              <a:rPr lang="en-US" dirty="0"/>
              <a:t> se </a:t>
            </a:r>
            <a:r>
              <a:rPr lang="en-US" dirty="0" err="1"/>
              <a:t>respecta</a:t>
            </a:r>
            <a:r>
              <a:rPr lang="en-US" dirty="0"/>
              <a:t> "copyright-</a:t>
            </a:r>
            <a:r>
              <a:rPr lang="en-US" dirty="0" err="1"/>
              <a:t>ul</a:t>
            </a:r>
            <a:r>
              <a:rPr lang="en-US" dirty="0"/>
              <a:t>". </a:t>
            </a:r>
            <a:br>
              <a:rPr lang="en-US" dirty="0"/>
            </a:br>
            <a:r>
              <a:rPr lang="en-US" dirty="0"/>
              <a:t>In </a:t>
            </a:r>
            <a:r>
              <a:rPr lang="en-US" dirty="0" err="1"/>
              <a:t>cazul</a:t>
            </a:r>
            <a:r>
              <a:rPr lang="en-US" dirty="0"/>
              <a:t> </a:t>
            </a:r>
            <a:r>
              <a:rPr lang="en-US" dirty="0" err="1"/>
              <a:t>lucrarilor</a:t>
            </a:r>
            <a:r>
              <a:rPr lang="en-US" dirty="0"/>
              <a:t> cu </a:t>
            </a:r>
            <a:r>
              <a:rPr lang="en-US" dirty="0" err="1"/>
              <a:t>caracter</a:t>
            </a:r>
            <a:r>
              <a:rPr lang="en-US" dirty="0"/>
              <a:t> </a:t>
            </a:r>
            <a:r>
              <a:rPr lang="en-US" dirty="0" err="1"/>
              <a:t>nestiintific</a:t>
            </a:r>
            <a:r>
              <a:rPr lang="en-US" dirty="0"/>
              <a:t> - de </a:t>
            </a:r>
            <a:r>
              <a:rPr lang="en-US" dirty="0" err="1"/>
              <a:t>opinie</a:t>
            </a:r>
            <a:r>
              <a:rPr lang="en-US" dirty="0"/>
              <a:t>, </a:t>
            </a:r>
            <a:r>
              <a:rPr lang="en-US" dirty="0" err="1"/>
              <a:t>atitudine</a:t>
            </a:r>
            <a:r>
              <a:rPr lang="en-US" dirty="0"/>
              <a:t> </a:t>
            </a:r>
            <a:r>
              <a:rPr lang="en-US" dirty="0" err="1"/>
              <a:t>sociala</a:t>
            </a:r>
            <a:r>
              <a:rPr lang="en-US" dirty="0"/>
              <a:t> - </a:t>
            </a:r>
            <a:r>
              <a:rPr lang="en-US" dirty="0" err="1"/>
              <a:t>publicate</a:t>
            </a:r>
            <a:r>
              <a:rPr lang="en-US" dirty="0"/>
              <a:t> in </a:t>
            </a:r>
            <a:r>
              <a:rPr lang="en-US" dirty="0" err="1"/>
              <a:t>reviste</a:t>
            </a:r>
            <a:r>
              <a:rPr lang="en-US" dirty="0"/>
              <a:t> </a:t>
            </a:r>
            <a:r>
              <a:rPr lang="en-US" dirty="0" err="1"/>
              <a:t>si</a:t>
            </a:r>
            <a:r>
              <a:rPr lang="en-US" dirty="0"/>
              <a:t> </a:t>
            </a:r>
            <a:r>
              <a:rPr lang="en-US" dirty="0" err="1"/>
              <a:t>cotidiane</a:t>
            </a:r>
            <a:r>
              <a:rPr lang="en-US" dirty="0"/>
              <a:t> de </a:t>
            </a:r>
            <a:r>
              <a:rPr lang="en-US" dirty="0" err="1"/>
              <a:t>profil</a:t>
            </a:r>
            <a:r>
              <a:rPr lang="en-US" dirty="0"/>
              <a:t>, </a:t>
            </a:r>
            <a:r>
              <a:rPr lang="en-US" dirty="0" err="1"/>
              <a:t>problema</a:t>
            </a:r>
            <a:r>
              <a:rPr lang="en-US" dirty="0"/>
              <a:t> </a:t>
            </a:r>
            <a:r>
              <a:rPr lang="en-US" dirty="0" err="1"/>
              <a:t>autoplagiatului</a:t>
            </a:r>
            <a:r>
              <a:rPr lang="en-US" dirty="0"/>
              <a:t> nu se </a:t>
            </a:r>
            <a:r>
              <a:rPr lang="en-US" dirty="0" err="1"/>
              <a:t>pune</a:t>
            </a:r>
            <a:r>
              <a:rPr lang="en-US" dirty="0"/>
              <a:t> </a:t>
            </a:r>
            <a:r>
              <a:rPr lang="en-US" dirty="0" err="1"/>
              <a:t>atat</a:t>
            </a:r>
            <a:r>
              <a:rPr lang="en-US" dirty="0"/>
              <a:t> de stringent </a:t>
            </a:r>
            <a:r>
              <a:rPr lang="en-US" dirty="0" err="1"/>
              <a:t>deoarece</a:t>
            </a:r>
            <a:r>
              <a:rPr lang="en-US" dirty="0"/>
              <a:t>: </a:t>
            </a:r>
            <a:br>
              <a:rPr lang="en-US" dirty="0"/>
            </a:br>
            <a:r>
              <a:rPr lang="en-US" dirty="0"/>
              <a:t>» un </a:t>
            </a:r>
            <a:r>
              <a:rPr lang="en-US" dirty="0" err="1"/>
              <a:t>asemenea</a:t>
            </a:r>
            <a:r>
              <a:rPr lang="en-US" dirty="0"/>
              <a:t> text </a:t>
            </a:r>
            <a:r>
              <a:rPr lang="en-US" dirty="0" err="1"/>
              <a:t>este</a:t>
            </a:r>
            <a:r>
              <a:rPr lang="en-US" dirty="0"/>
              <a:t> de </a:t>
            </a:r>
            <a:r>
              <a:rPr lang="en-US" dirty="0" err="1"/>
              <a:t>dorit</a:t>
            </a:r>
            <a:r>
              <a:rPr lang="en-US" dirty="0"/>
              <a:t> </a:t>
            </a:r>
            <a:r>
              <a:rPr lang="en-US" dirty="0" err="1"/>
              <a:t>sa</a:t>
            </a:r>
            <a:r>
              <a:rPr lang="en-US" dirty="0"/>
              <a:t> </a:t>
            </a:r>
            <a:r>
              <a:rPr lang="en-US" dirty="0" err="1"/>
              <a:t>ajunga</a:t>
            </a:r>
            <a:r>
              <a:rPr lang="en-US" dirty="0"/>
              <a:t> la un public cat </a:t>
            </a:r>
            <a:r>
              <a:rPr lang="en-US" dirty="0" err="1"/>
              <a:t>mai</a:t>
            </a:r>
            <a:r>
              <a:rPr lang="en-US" dirty="0"/>
              <a:t> </a:t>
            </a:r>
            <a:r>
              <a:rPr lang="en-US" dirty="0" err="1"/>
              <a:t>larg</a:t>
            </a:r>
            <a:r>
              <a:rPr lang="en-US" dirty="0"/>
              <a:t> </a:t>
            </a:r>
            <a:r>
              <a:rPr lang="en-US" dirty="0" err="1"/>
              <a:t>si</a:t>
            </a:r>
            <a:r>
              <a:rPr lang="en-US" dirty="0"/>
              <a:t>/</a:t>
            </a:r>
            <a:r>
              <a:rPr lang="en-US" dirty="0" err="1"/>
              <a:t>sau</a:t>
            </a:r>
            <a:r>
              <a:rPr lang="en-US" dirty="0"/>
              <a:t> ; </a:t>
            </a:r>
            <a:br>
              <a:rPr lang="en-US" dirty="0"/>
            </a:br>
            <a:r>
              <a:rPr lang="en-US" dirty="0"/>
              <a:t>» </a:t>
            </a:r>
            <a:r>
              <a:rPr lang="en-US" dirty="0" err="1"/>
              <a:t>problema</a:t>
            </a:r>
            <a:r>
              <a:rPr lang="en-US" dirty="0"/>
              <a:t> </a:t>
            </a:r>
            <a:r>
              <a:rPr lang="en-US" dirty="0" err="1"/>
              <a:t>transparentei</a:t>
            </a:r>
            <a:r>
              <a:rPr lang="en-US" dirty="0"/>
              <a:t> </a:t>
            </a:r>
            <a:r>
              <a:rPr lang="en-US" dirty="0" err="1"/>
              <a:t>este</a:t>
            </a:r>
            <a:r>
              <a:rPr lang="en-US" dirty="0"/>
              <a:t> din start </a:t>
            </a:r>
            <a:r>
              <a:rPr lang="en-US" dirty="0" err="1"/>
              <a:t>satisfacuta</a:t>
            </a:r>
            <a:r>
              <a:rPr lang="en-US" dirty="0"/>
              <a:t> </a:t>
            </a:r>
            <a:r>
              <a:rPr lang="en-US" dirty="0" err="1"/>
              <a:t>prin</a:t>
            </a:r>
            <a:r>
              <a:rPr lang="en-US" dirty="0"/>
              <a:t> </a:t>
            </a:r>
            <a:r>
              <a:rPr lang="en-US" dirty="0" err="1"/>
              <a:t>audienta</a:t>
            </a:r>
            <a:r>
              <a:rPr lang="en-US" dirty="0"/>
              <a:t> mare de care se </a:t>
            </a:r>
            <a:r>
              <a:rPr lang="en-US" dirty="0" err="1"/>
              <a:t>bucura</a:t>
            </a:r>
            <a:r>
              <a:rPr lang="en-US" dirty="0"/>
              <a:t> </a:t>
            </a:r>
            <a:r>
              <a:rPr lang="en-US" dirty="0" err="1"/>
              <a:t>aceste</a:t>
            </a:r>
            <a:r>
              <a:rPr lang="en-US" dirty="0"/>
              <a:t> </a:t>
            </a:r>
            <a:r>
              <a:rPr lang="en-US" dirty="0" err="1"/>
              <a:t>publicatii</a:t>
            </a:r>
            <a:r>
              <a:rPr lang="en-US" dirty="0"/>
              <a:t>; </a:t>
            </a:r>
          </a:p>
          <a:p>
            <a:pPr marL="0" indent="0">
              <a:buNone/>
            </a:pPr>
            <a:r>
              <a:rPr lang="en-US" dirty="0" err="1"/>
              <a:t>trebuie</a:t>
            </a:r>
            <a:r>
              <a:rPr lang="en-US" dirty="0"/>
              <a:t> </a:t>
            </a:r>
            <a:r>
              <a:rPr lang="en-US" dirty="0" err="1"/>
              <a:t>insa</a:t>
            </a:r>
            <a:r>
              <a:rPr lang="en-US" dirty="0"/>
              <a:t> </a:t>
            </a:r>
            <a:r>
              <a:rPr lang="en-US" b="1" i="1" dirty="0" err="1"/>
              <a:t>sa</a:t>
            </a:r>
            <a:r>
              <a:rPr lang="en-US" b="1" i="1" dirty="0"/>
              <a:t> </a:t>
            </a:r>
            <a:r>
              <a:rPr lang="en-US" b="1" i="1" dirty="0" err="1"/>
              <a:t>fim</a:t>
            </a:r>
            <a:r>
              <a:rPr lang="en-US" b="1" i="1" dirty="0"/>
              <a:t> </a:t>
            </a:r>
            <a:r>
              <a:rPr lang="en-US" b="1" i="1" dirty="0" err="1"/>
              <a:t>atenti</a:t>
            </a:r>
            <a:r>
              <a:rPr lang="en-US" b="1" i="1" dirty="0"/>
              <a:t> </a:t>
            </a:r>
            <a:r>
              <a:rPr lang="en-US" b="1" i="1" dirty="0" err="1"/>
              <a:t>aici</a:t>
            </a:r>
            <a:r>
              <a:rPr lang="en-US" b="1" i="1" dirty="0"/>
              <a:t> la </a:t>
            </a:r>
            <a:r>
              <a:rPr lang="en-US" b="1" i="1" dirty="0" err="1"/>
              <a:t>problema</a:t>
            </a:r>
            <a:r>
              <a:rPr lang="en-US" b="1" i="1" dirty="0"/>
              <a:t> </a:t>
            </a:r>
            <a:r>
              <a:rPr lang="en-US" b="1" i="1" dirty="0" err="1"/>
              <a:t>dreptului</a:t>
            </a:r>
            <a:r>
              <a:rPr lang="en-US" b="1" i="1" dirty="0"/>
              <a:t> de "copyright</a:t>
            </a:r>
            <a:r>
              <a:rPr lang="en-US" dirty="0"/>
              <a:t>"</a:t>
            </a:r>
          </a:p>
        </p:txBody>
      </p:sp>
    </p:spTree>
    <p:extLst>
      <p:ext uri="{BB962C8B-B14F-4D97-AF65-F5344CB8AC3E}">
        <p14:creationId xmlns:p14="http://schemas.microsoft.com/office/powerpoint/2010/main" val="32010362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363272" cy="5721499"/>
          </a:xfrm>
        </p:spPr>
        <p:txBody>
          <a:bodyPr/>
          <a:lstStyle/>
          <a:p>
            <a:pPr marL="0" indent="0">
              <a:buNone/>
            </a:pPr>
            <a:r>
              <a:rPr lang="en-US" dirty="0"/>
              <a:t>In </a:t>
            </a:r>
            <a:r>
              <a:rPr lang="en-US" dirty="0" err="1"/>
              <a:t>cazul</a:t>
            </a:r>
            <a:r>
              <a:rPr lang="en-US" dirty="0"/>
              <a:t> </a:t>
            </a:r>
            <a:r>
              <a:rPr lang="en-US" dirty="0" err="1"/>
              <a:t>unei</a:t>
            </a:r>
            <a:r>
              <a:rPr lang="en-US" dirty="0"/>
              <a:t> </a:t>
            </a:r>
            <a:r>
              <a:rPr lang="en-US" dirty="0" err="1"/>
              <a:t>carti</a:t>
            </a:r>
            <a:r>
              <a:rPr lang="en-US" dirty="0"/>
              <a:t> </a:t>
            </a:r>
            <a:r>
              <a:rPr lang="en-US" dirty="0" err="1"/>
              <a:t>proprii</a:t>
            </a:r>
            <a:r>
              <a:rPr lang="en-US" dirty="0"/>
              <a:t> care include </a:t>
            </a:r>
            <a:r>
              <a:rPr lang="en-US" dirty="0" err="1"/>
              <a:t>texte</a:t>
            </a:r>
            <a:r>
              <a:rPr lang="en-US" dirty="0"/>
              <a:t> din </a:t>
            </a:r>
            <a:r>
              <a:rPr lang="en-US" dirty="0" err="1"/>
              <a:t>lucrari</a:t>
            </a:r>
            <a:r>
              <a:rPr lang="en-US" dirty="0"/>
              <a:t> </a:t>
            </a:r>
            <a:r>
              <a:rPr lang="en-US" dirty="0" err="1"/>
              <a:t>anterioare</a:t>
            </a:r>
            <a:r>
              <a:rPr lang="en-US" dirty="0"/>
              <a:t> ale </a:t>
            </a:r>
            <a:r>
              <a:rPr lang="en-US" dirty="0" err="1"/>
              <a:t>autorului</a:t>
            </a:r>
            <a:r>
              <a:rPr lang="en-US" dirty="0"/>
              <a:t> se </a:t>
            </a:r>
            <a:r>
              <a:rPr lang="en-US" dirty="0" err="1"/>
              <a:t>recomanda</a:t>
            </a:r>
            <a:r>
              <a:rPr lang="en-US" dirty="0"/>
              <a:t> </a:t>
            </a:r>
            <a:r>
              <a:rPr lang="en-US" dirty="0" err="1"/>
              <a:t>sa</a:t>
            </a:r>
            <a:r>
              <a:rPr lang="en-US" dirty="0"/>
              <a:t> se </a:t>
            </a:r>
            <a:r>
              <a:rPr lang="en-US" dirty="0" err="1"/>
              <a:t>mentioneze</a:t>
            </a:r>
            <a:r>
              <a:rPr lang="en-US" dirty="0"/>
              <a:t> explicit </a:t>
            </a:r>
            <a:r>
              <a:rPr lang="en-US" dirty="0" err="1"/>
              <a:t>ca</a:t>
            </a:r>
            <a:r>
              <a:rPr lang="en-US" dirty="0"/>
              <a:t> </a:t>
            </a:r>
            <a:r>
              <a:rPr lang="en-US" dirty="0" err="1"/>
              <a:t>lucrarea</a:t>
            </a:r>
            <a:r>
              <a:rPr lang="en-US" dirty="0"/>
              <a:t> </a:t>
            </a:r>
            <a:r>
              <a:rPr lang="en-US" dirty="0" err="1"/>
              <a:t>noua</a:t>
            </a:r>
            <a:r>
              <a:rPr lang="en-US" dirty="0"/>
              <a:t> include </a:t>
            </a:r>
            <a:r>
              <a:rPr lang="en-US" dirty="0" err="1"/>
              <a:t>texte</a:t>
            </a:r>
            <a:r>
              <a:rPr lang="en-US" dirty="0"/>
              <a:t> </a:t>
            </a:r>
            <a:r>
              <a:rPr lang="en-US" dirty="0" err="1"/>
              <a:t>publicate</a:t>
            </a:r>
            <a:r>
              <a:rPr lang="en-US" dirty="0"/>
              <a:t> anterior </a:t>
            </a:r>
            <a:r>
              <a:rPr lang="en-US" dirty="0" err="1"/>
              <a:t>si</a:t>
            </a:r>
            <a:r>
              <a:rPr lang="en-US" dirty="0"/>
              <a:t>/</a:t>
            </a:r>
            <a:r>
              <a:rPr lang="en-US" dirty="0" err="1"/>
              <a:t>sau</a:t>
            </a:r>
            <a:r>
              <a:rPr lang="en-US" dirty="0"/>
              <a:t> </a:t>
            </a:r>
            <a:r>
              <a:rPr lang="en-US" dirty="0" err="1"/>
              <a:t>sa</a:t>
            </a:r>
            <a:r>
              <a:rPr lang="en-US" dirty="0"/>
              <a:t> se </a:t>
            </a:r>
            <a:r>
              <a:rPr lang="en-US" dirty="0" err="1"/>
              <a:t>citeze</a:t>
            </a:r>
            <a:r>
              <a:rPr lang="en-US" dirty="0"/>
              <a:t> </a:t>
            </a:r>
            <a:r>
              <a:rPr lang="en-US" dirty="0" err="1"/>
              <a:t>lucrarile</a:t>
            </a:r>
            <a:r>
              <a:rPr lang="en-US" dirty="0"/>
              <a:t> </a:t>
            </a:r>
            <a:r>
              <a:rPr lang="en-US" dirty="0" err="1"/>
              <a:t>anterioare</a:t>
            </a:r>
            <a:r>
              <a:rPr lang="en-US" dirty="0"/>
              <a:t> in </a:t>
            </a:r>
            <a:r>
              <a:rPr lang="en-US" dirty="0" err="1"/>
              <a:t>cea</a:t>
            </a:r>
            <a:r>
              <a:rPr lang="en-US" dirty="0"/>
              <a:t> </a:t>
            </a:r>
            <a:r>
              <a:rPr lang="en-US" dirty="0" err="1"/>
              <a:t>noua</a:t>
            </a:r>
            <a:r>
              <a:rPr lang="en-US" dirty="0"/>
              <a:t>, </a:t>
            </a:r>
            <a:r>
              <a:rPr lang="en-US" dirty="0" err="1"/>
              <a:t>pentru</a:t>
            </a:r>
            <a:r>
              <a:rPr lang="en-US" dirty="0"/>
              <a:t> a-i </a:t>
            </a:r>
            <a:r>
              <a:rPr lang="en-US" dirty="0" err="1"/>
              <a:t>permite</a:t>
            </a:r>
            <a:r>
              <a:rPr lang="en-US" dirty="0"/>
              <a:t> </a:t>
            </a:r>
            <a:r>
              <a:rPr lang="en-US" dirty="0" err="1"/>
              <a:t>cititorului</a:t>
            </a:r>
            <a:r>
              <a:rPr lang="en-US" dirty="0"/>
              <a:t> </a:t>
            </a:r>
            <a:r>
              <a:rPr lang="en-US" dirty="0" err="1"/>
              <a:t>sa</a:t>
            </a:r>
            <a:r>
              <a:rPr lang="en-US" dirty="0"/>
              <a:t> </a:t>
            </a:r>
            <a:r>
              <a:rPr lang="en-US" dirty="0" err="1"/>
              <a:t>consulte</a:t>
            </a:r>
            <a:r>
              <a:rPr lang="en-US" dirty="0"/>
              <a:t>, </a:t>
            </a:r>
            <a:r>
              <a:rPr lang="en-US" dirty="0" err="1"/>
              <a:t>daca</a:t>
            </a:r>
            <a:r>
              <a:rPr lang="en-US" dirty="0"/>
              <a:t> </a:t>
            </a:r>
            <a:r>
              <a:rPr lang="en-US" dirty="0" err="1"/>
              <a:t>doreste</a:t>
            </a:r>
            <a:r>
              <a:rPr lang="en-US" dirty="0"/>
              <a:t>, </a:t>
            </a:r>
            <a:r>
              <a:rPr lang="en-US" dirty="0" err="1"/>
              <a:t>ambele</a:t>
            </a:r>
            <a:r>
              <a:rPr lang="en-US" dirty="0"/>
              <a:t> </a:t>
            </a:r>
            <a:r>
              <a:rPr lang="en-US" dirty="0" err="1"/>
              <a:t>lucrari</a:t>
            </a:r>
            <a:r>
              <a:rPr lang="en-US" dirty="0"/>
              <a:t>; </a:t>
            </a:r>
            <a:r>
              <a:rPr lang="en-US" dirty="0" err="1"/>
              <a:t>daca</a:t>
            </a:r>
            <a:r>
              <a:rPr lang="en-US" dirty="0"/>
              <a:t> nu se face </a:t>
            </a:r>
            <a:r>
              <a:rPr lang="en-US" dirty="0" err="1"/>
              <a:t>acest</a:t>
            </a:r>
            <a:r>
              <a:rPr lang="en-US" dirty="0"/>
              <a:t> </a:t>
            </a:r>
            <a:r>
              <a:rPr lang="en-US" dirty="0" err="1"/>
              <a:t>lucru</a:t>
            </a:r>
            <a:r>
              <a:rPr lang="en-US" dirty="0"/>
              <a:t>, </a:t>
            </a:r>
            <a:r>
              <a:rPr lang="en-US" dirty="0" err="1"/>
              <a:t>avem</a:t>
            </a:r>
            <a:r>
              <a:rPr lang="en-US" dirty="0"/>
              <a:t> o forma de </a:t>
            </a:r>
            <a:r>
              <a:rPr lang="en-US" dirty="0" err="1"/>
              <a:t>autoplagiat</a:t>
            </a:r>
            <a:r>
              <a:rPr lang="en-US" dirty="0"/>
              <a:t> care se </a:t>
            </a:r>
            <a:r>
              <a:rPr lang="en-US" dirty="0" err="1"/>
              <a:t>numeste</a:t>
            </a:r>
            <a:r>
              <a:rPr lang="en-US" dirty="0"/>
              <a:t> "</a:t>
            </a:r>
            <a:r>
              <a:rPr lang="en-US" b="1" i="1" dirty="0" err="1"/>
              <a:t>reciclarea</a:t>
            </a:r>
            <a:r>
              <a:rPr lang="en-US" b="1" i="1" dirty="0"/>
              <a:t> </a:t>
            </a:r>
            <a:r>
              <a:rPr lang="en-US" b="1" i="1" dirty="0" err="1"/>
              <a:t>textului</a:t>
            </a:r>
            <a:r>
              <a:rPr lang="en-US" dirty="0"/>
              <a:t>" (text recycling), care </a:t>
            </a:r>
            <a:r>
              <a:rPr lang="en-US" dirty="0" err="1"/>
              <a:t>trebuie</a:t>
            </a:r>
            <a:r>
              <a:rPr lang="en-US" dirty="0"/>
              <a:t> </a:t>
            </a:r>
            <a:r>
              <a:rPr lang="en-US" dirty="0" err="1"/>
              <a:t>evitata</a:t>
            </a:r>
            <a:r>
              <a:rPr lang="en-US" dirty="0"/>
              <a:t>. </a:t>
            </a:r>
          </a:p>
        </p:txBody>
      </p:sp>
    </p:spTree>
    <p:extLst>
      <p:ext uri="{BB962C8B-B14F-4D97-AF65-F5344CB8AC3E}">
        <p14:creationId xmlns:p14="http://schemas.microsoft.com/office/powerpoint/2010/main" val="37290743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62500" lnSpcReduction="20000"/>
          </a:bodyPr>
          <a:lstStyle/>
          <a:p>
            <a:pPr marL="0" indent="0">
              <a:buNone/>
            </a:pPr>
            <a:r>
              <a:rPr lang="en-US" dirty="0"/>
              <a:t>In </a:t>
            </a:r>
            <a:r>
              <a:rPr lang="en-US" dirty="0" err="1"/>
              <a:t>cazul</a:t>
            </a:r>
            <a:r>
              <a:rPr lang="en-US" dirty="0"/>
              <a:t> </a:t>
            </a:r>
            <a:r>
              <a:rPr lang="en-US" dirty="0" err="1"/>
              <a:t>unui</a:t>
            </a:r>
            <a:r>
              <a:rPr lang="en-US" dirty="0"/>
              <a:t> </a:t>
            </a:r>
            <a:r>
              <a:rPr lang="en-US" dirty="0" err="1"/>
              <a:t>articol</a:t>
            </a:r>
            <a:r>
              <a:rPr lang="en-US" dirty="0"/>
              <a:t> </a:t>
            </a:r>
            <a:r>
              <a:rPr lang="en-US" dirty="0" err="1"/>
              <a:t>bazat</a:t>
            </a:r>
            <a:r>
              <a:rPr lang="en-US" dirty="0"/>
              <a:t> </a:t>
            </a:r>
            <a:r>
              <a:rPr lang="en-US" dirty="0" err="1"/>
              <a:t>pe</a:t>
            </a:r>
            <a:r>
              <a:rPr lang="en-US" dirty="0"/>
              <a:t> o </a:t>
            </a:r>
            <a:r>
              <a:rPr lang="en-US" dirty="0" err="1"/>
              <a:t>conferinta</a:t>
            </a:r>
            <a:r>
              <a:rPr lang="en-US" dirty="0"/>
              <a:t> </a:t>
            </a:r>
            <a:r>
              <a:rPr lang="en-US" dirty="0" err="1"/>
              <a:t>trebuie</a:t>
            </a:r>
            <a:r>
              <a:rPr lang="en-US" dirty="0"/>
              <a:t> </a:t>
            </a:r>
            <a:r>
              <a:rPr lang="en-US" dirty="0" err="1"/>
              <a:t>precizata</a:t>
            </a:r>
            <a:r>
              <a:rPr lang="en-US" dirty="0"/>
              <a:t> </a:t>
            </a:r>
            <a:r>
              <a:rPr lang="en-US" dirty="0" err="1"/>
              <a:t>conferinta</a:t>
            </a:r>
            <a:r>
              <a:rPr lang="en-US" dirty="0"/>
              <a:t> la care a </a:t>
            </a:r>
            <a:r>
              <a:rPr lang="en-US" dirty="0" err="1"/>
              <a:t>fost</a:t>
            </a:r>
            <a:r>
              <a:rPr lang="en-US" dirty="0"/>
              <a:t> </a:t>
            </a:r>
            <a:r>
              <a:rPr lang="en-US" dirty="0" err="1"/>
              <a:t>prezentat</a:t>
            </a:r>
            <a:r>
              <a:rPr lang="en-US" dirty="0"/>
              <a:t>, </a:t>
            </a:r>
            <a:r>
              <a:rPr lang="en-US" dirty="0" err="1"/>
              <a:t>altfel</a:t>
            </a:r>
            <a:r>
              <a:rPr lang="en-US" dirty="0"/>
              <a:t> </a:t>
            </a:r>
            <a:r>
              <a:rPr lang="en-US" dirty="0" err="1"/>
              <a:t>avem</a:t>
            </a:r>
            <a:r>
              <a:rPr lang="en-US" dirty="0"/>
              <a:t> din </a:t>
            </a:r>
            <a:r>
              <a:rPr lang="en-US" dirty="0" err="1"/>
              <a:t>nou</a:t>
            </a:r>
            <a:r>
              <a:rPr lang="en-US" dirty="0"/>
              <a:t> de a face cu "</a:t>
            </a:r>
            <a:r>
              <a:rPr lang="en-US" dirty="0" err="1"/>
              <a:t>reciclarea</a:t>
            </a:r>
            <a:r>
              <a:rPr lang="en-US" dirty="0"/>
              <a:t> </a:t>
            </a:r>
            <a:r>
              <a:rPr lang="en-US" dirty="0" err="1"/>
              <a:t>textului</a:t>
            </a:r>
            <a:r>
              <a:rPr lang="en-US" dirty="0"/>
              <a:t>". </a:t>
            </a:r>
            <a:br>
              <a:rPr lang="en-US" dirty="0"/>
            </a:br>
            <a:br>
              <a:rPr lang="en-US" dirty="0"/>
            </a:br>
            <a:r>
              <a:rPr lang="en-US" dirty="0" err="1"/>
              <a:t>Daca</a:t>
            </a:r>
            <a:r>
              <a:rPr lang="en-US" dirty="0"/>
              <a:t> un </a:t>
            </a:r>
            <a:r>
              <a:rPr lang="en-US" dirty="0" err="1"/>
              <a:t>articol</a:t>
            </a:r>
            <a:r>
              <a:rPr lang="en-US" dirty="0"/>
              <a:t> </a:t>
            </a:r>
            <a:r>
              <a:rPr lang="en-US" dirty="0" err="1"/>
              <a:t>este</a:t>
            </a:r>
            <a:r>
              <a:rPr lang="en-US" dirty="0"/>
              <a:t> </a:t>
            </a:r>
            <a:r>
              <a:rPr lang="en-US" dirty="0" err="1"/>
              <a:t>trimis</a:t>
            </a:r>
            <a:r>
              <a:rPr lang="en-US" dirty="0"/>
              <a:t> </a:t>
            </a:r>
            <a:r>
              <a:rPr lang="en-US" dirty="0" err="1"/>
              <a:t>spre</a:t>
            </a:r>
            <a:r>
              <a:rPr lang="en-US" dirty="0"/>
              <a:t> </a:t>
            </a:r>
            <a:r>
              <a:rPr lang="en-US" dirty="0" err="1"/>
              <a:t>publicare</a:t>
            </a:r>
            <a:r>
              <a:rPr lang="en-US" dirty="0"/>
              <a:t> </a:t>
            </a:r>
            <a:r>
              <a:rPr lang="en-US" dirty="0" err="1"/>
              <a:t>simultan</a:t>
            </a:r>
            <a:r>
              <a:rPr lang="en-US" dirty="0"/>
              <a:t> in </a:t>
            </a:r>
            <a:r>
              <a:rPr lang="en-US" dirty="0" err="1"/>
              <a:t>doua</a:t>
            </a:r>
            <a:r>
              <a:rPr lang="en-US" dirty="0"/>
              <a:t> </a:t>
            </a:r>
            <a:r>
              <a:rPr lang="en-US" dirty="0" err="1"/>
              <a:t>reviste</a:t>
            </a:r>
            <a:r>
              <a:rPr lang="en-US" dirty="0"/>
              <a:t> </a:t>
            </a:r>
            <a:r>
              <a:rPr lang="en-US" dirty="0" err="1"/>
              <a:t>diferite</a:t>
            </a:r>
            <a:r>
              <a:rPr lang="en-US" dirty="0"/>
              <a:t> </a:t>
            </a:r>
            <a:r>
              <a:rPr lang="en-US" dirty="0" err="1"/>
              <a:t>si</a:t>
            </a:r>
            <a:r>
              <a:rPr lang="en-US" dirty="0"/>
              <a:t>/</a:t>
            </a:r>
            <a:r>
              <a:rPr lang="en-US" dirty="0" err="1"/>
              <a:t>sau</a:t>
            </a:r>
            <a:r>
              <a:rPr lang="en-US" dirty="0"/>
              <a:t> </a:t>
            </a:r>
            <a:r>
              <a:rPr lang="en-US" dirty="0" err="1"/>
              <a:t>daca</a:t>
            </a:r>
            <a:r>
              <a:rPr lang="en-US" dirty="0"/>
              <a:t> un </a:t>
            </a:r>
            <a:r>
              <a:rPr lang="en-US" dirty="0" err="1"/>
              <a:t>articol</a:t>
            </a:r>
            <a:r>
              <a:rPr lang="en-US" dirty="0"/>
              <a:t> </a:t>
            </a:r>
            <a:r>
              <a:rPr lang="en-US" dirty="0" err="1"/>
              <a:t>publicat</a:t>
            </a:r>
            <a:r>
              <a:rPr lang="en-US" dirty="0"/>
              <a:t> anterior se </a:t>
            </a:r>
            <a:r>
              <a:rPr lang="en-US" dirty="0" err="1"/>
              <a:t>intentioneaza</a:t>
            </a:r>
            <a:r>
              <a:rPr lang="en-US" dirty="0"/>
              <a:t> a fi </a:t>
            </a:r>
            <a:r>
              <a:rPr lang="en-US" dirty="0" err="1"/>
              <a:t>publicat</a:t>
            </a:r>
            <a:r>
              <a:rPr lang="en-US" dirty="0"/>
              <a:t> </a:t>
            </a:r>
            <a:r>
              <a:rPr lang="en-US" dirty="0" err="1"/>
              <a:t>si</a:t>
            </a:r>
            <a:r>
              <a:rPr lang="en-US" dirty="0"/>
              <a:t> in </a:t>
            </a:r>
            <a:r>
              <a:rPr lang="en-US" dirty="0" err="1"/>
              <a:t>alta</a:t>
            </a:r>
            <a:r>
              <a:rPr lang="en-US" dirty="0"/>
              <a:t> </a:t>
            </a:r>
            <a:r>
              <a:rPr lang="en-US" dirty="0" err="1"/>
              <a:t>revista</a:t>
            </a:r>
            <a:r>
              <a:rPr lang="en-US" dirty="0"/>
              <a:t> </a:t>
            </a:r>
            <a:r>
              <a:rPr lang="en-US" dirty="0" err="1"/>
              <a:t>atunci</a:t>
            </a:r>
            <a:r>
              <a:rPr lang="en-US" dirty="0"/>
              <a:t> </a:t>
            </a:r>
            <a:r>
              <a:rPr lang="en-US" dirty="0" err="1"/>
              <a:t>editorii</a:t>
            </a:r>
            <a:r>
              <a:rPr lang="en-US" dirty="0"/>
              <a:t> </a:t>
            </a:r>
            <a:r>
              <a:rPr lang="en-US" dirty="0" err="1"/>
              <a:t>acestor</a:t>
            </a:r>
            <a:r>
              <a:rPr lang="en-US" dirty="0"/>
              <a:t> </a:t>
            </a:r>
            <a:r>
              <a:rPr lang="en-US" dirty="0" err="1"/>
              <a:t>reviste</a:t>
            </a:r>
            <a:r>
              <a:rPr lang="en-US" dirty="0"/>
              <a:t> </a:t>
            </a:r>
            <a:r>
              <a:rPr lang="en-US" dirty="0" err="1"/>
              <a:t>trebuie</a:t>
            </a:r>
            <a:r>
              <a:rPr lang="en-US" dirty="0"/>
              <a:t> </a:t>
            </a:r>
            <a:r>
              <a:rPr lang="en-US" dirty="0" err="1"/>
              <a:t>sa</a:t>
            </a:r>
            <a:r>
              <a:rPr lang="en-US" dirty="0"/>
              <a:t> fie </a:t>
            </a:r>
            <a:r>
              <a:rPr lang="en-US" dirty="0" err="1"/>
              <a:t>informati</a:t>
            </a:r>
            <a:r>
              <a:rPr lang="en-US" dirty="0"/>
              <a:t>, </a:t>
            </a:r>
            <a:r>
              <a:rPr lang="en-US" dirty="0" err="1"/>
              <a:t>iar</a:t>
            </a:r>
            <a:r>
              <a:rPr lang="en-US" dirty="0"/>
              <a:t> </a:t>
            </a:r>
            <a:r>
              <a:rPr lang="en-US" dirty="0" err="1"/>
              <a:t>daca</a:t>
            </a:r>
            <a:r>
              <a:rPr lang="en-US" dirty="0"/>
              <a:t> </a:t>
            </a:r>
            <a:r>
              <a:rPr lang="en-US" dirty="0" err="1"/>
              <a:t>ei</a:t>
            </a:r>
            <a:r>
              <a:rPr lang="en-US" dirty="0"/>
              <a:t> </a:t>
            </a:r>
            <a:r>
              <a:rPr lang="en-US" dirty="0" err="1"/>
              <a:t>hotarasc</a:t>
            </a:r>
            <a:r>
              <a:rPr lang="en-US" dirty="0"/>
              <a:t>, </a:t>
            </a:r>
            <a:r>
              <a:rPr lang="en-US" dirty="0" err="1"/>
              <a:t>prin</a:t>
            </a:r>
            <a:r>
              <a:rPr lang="en-US" dirty="0"/>
              <a:t> </a:t>
            </a:r>
            <a:r>
              <a:rPr lang="en-US" dirty="0" err="1"/>
              <a:t>prisma</a:t>
            </a:r>
            <a:r>
              <a:rPr lang="en-US" dirty="0"/>
              <a:t> </a:t>
            </a:r>
            <a:r>
              <a:rPr lang="en-US" dirty="0" err="1"/>
              <a:t>criteriilor</a:t>
            </a:r>
            <a:r>
              <a:rPr lang="en-US" dirty="0"/>
              <a:t> </a:t>
            </a:r>
            <a:r>
              <a:rPr lang="en-US" dirty="0" err="1"/>
              <a:t>prezentate</a:t>
            </a:r>
            <a:r>
              <a:rPr lang="en-US" dirty="0"/>
              <a:t> </a:t>
            </a:r>
            <a:r>
              <a:rPr lang="en-US" dirty="0" err="1"/>
              <a:t>mai</a:t>
            </a:r>
            <a:r>
              <a:rPr lang="en-US" dirty="0"/>
              <a:t> </a:t>
            </a:r>
            <a:r>
              <a:rPr lang="en-US" dirty="0" err="1"/>
              <a:t>sus</a:t>
            </a:r>
            <a:r>
              <a:rPr lang="en-US" dirty="0"/>
              <a:t>, </a:t>
            </a:r>
            <a:r>
              <a:rPr lang="en-US" dirty="0" err="1"/>
              <a:t>ca</a:t>
            </a:r>
            <a:r>
              <a:rPr lang="en-US" dirty="0"/>
              <a:t> </a:t>
            </a:r>
            <a:r>
              <a:rPr lang="en-US" dirty="0" err="1"/>
              <a:t>asta</a:t>
            </a:r>
            <a:r>
              <a:rPr lang="en-US" dirty="0"/>
              <a:t> </a:t>
            </a:r>
            <a:r>
              <a:rPr lang="en-US" dirty="0" err="1"/>
              <a:t>este</a:t>
            </a:r>
            <a:r>
              <a:rPr lang="en-US" dirty="0"/>
              <a:t> in </a:t>
            </a:r>
            <a:r>
              <a:rPr lang="en-US" dirty="0" err="1"/>
              <a:t>beneficul</a:t>
            </a:r>
            <a:r>
              <a:rPr lang="en-US" dirty="0"/>
              <a:t> </a:t>
            </a:r>
            <a:r>
              <a:rPr lang="en-US" dirty="0" err="1"/>
              <a:t>cititorilor</a:t>
            </a:r>
            <a:r>
              <a:rPr lang="en-US" dirty="0"/>
              <a:t> </a:t>
            </a:r>
            <a:r>
              <a:rPr lang="en-US" dirty="0" err="1"/>
              <a:t>atunci</a:t>
            </a:r>
            <a:r>
              <a:rPr lang="en-US" dirty="0"/>
              <a:t> </a:t>
            </a:r>
            <a:r>
              <a:rPr lang="en-US" dirty="0" err="1"/>
              <a:t>acest</a:t>
            </a:r>
            <a:r>
              <a:rPr lang="en-US" dirty="0"/>
              <a:t> </a:t>
            </a:r>
            <a:r>
              <a:rPr lang="en-US" dirty="0" err="1"/>
              <a:t>lucru</a:t>
            </a:r>
            <a:r>
              <a:rPr lang="en-US" dirty="0"/>
              <a:t> </a:t>
            </a:r>
            <a:r>
              <a:rPr lang="en-US" dirty="0" err="1"/>
              <a:t>este</a:t>
            </a:r>
            <a:r>
              <a:rPr lang="en-US" dirty="0"/>
              <a:t> </a:t>
            </a:r>
            <a:r>
              <a:rPr lang="en-US" dirty="0" err="1"/>
              <a:t>acceptabil</a:t>
            </a:r>
            <a:r>
              <a:rPr lang="en-US" dirty="0"/>
              <a:t> (</a:t>
            </a:r>
            <a:r>
              <a:rPr lang="en-US" dirty="0" err="1"/>
              <a:t>facandu</a:t>
            </a:r>
            <a:r>
              <a:rPr lang="en-US" dirty="0"/>
              <a:t>-se </a:t>
            </a:r>
            <a:r>
              <a:rPr lang="en-US" dirty="0" err="1"/>
              <a:t>insa</a:t>
            </a:r>
            <a:r>
              <a:rPr lang="en-US" dirty="0"/>
              <a:t> public </a:t>
            </a:r>
            <a:r>
              <a:rPr lang="en-US" dirty="0" err="1"/>
              <a:t>acest</a:t>
            </a:r>
            <a:r>
              <a:rPr lang="en-US" dirty="0"/>
              <a:t> </a:t>
            </a:r>
            <a:r>
              <a:rPr lang="en-US" dirty="0" err="1"/>
              <a:t>lucru</a:t>
            </a:r>
            <a:r>
              <a:rPr lang="en-US" dirty="0"/>
              <a:t> </a:t>
            </a:r>
            <a:r>
              <a:rPr lang="en-US" dirty="0" err="1"/>
              <a:t>prin</a:t>
            </a:r>
            <a:r>
              <a:rPr lang="en-US" dirty="0"/>
              <a:t> </a:t>
            </a:r>
            <a:r>
              <a:rPr lang="en-US" dirty="0" err="1"/>
              <a:t>toate</a:t>
            </a:r>
            <a:r>
              <a:rPr lang="en-US" dirty="0"/>
              <a:t> </a:t>
            </a:r>
            <a:r>
              <a:rPr lang="en-US" dirty="0" err="1"/>
              <a:t>mijloacele</a:t>
            </a:r>
            <a:r>
              <a:rPr lang="en-US" dirty="0"/>
              <a:t> </a:t>
            </a:r>
            <a:r>
              <a:rPr lang="en-US" dirty="0" err="1"/>
              <a:t>posibile</a:t>
            </a:r>
            <a:r>
              <a:rPr lang="en-US" dirty="0"/>
              <a:t>); </a:t>
            </a:r>
            <a:r>
              <a:rPr lang="en-US" dirty="0" err="1"/>
              <a:t>daca</a:t>
            </a:r>
            <a:r>
              <a:rPr lang="en-US" dirty="0"/>
              <a:t> nu se face </a:t>
            </a:r>
            <a:r>
              <a:rPr lang="en-US" dirty="0" err="1"/>
              <a:t>acest</a:t>
            </a:r>
            <a:r>
              <a:rPr lang="en-US" dirty="0"/>
              <a:t> </a:t>
            </a:r>
            <a:r>
              <a:rPr lang="en-US" dirty="0" err="1"/>
              <a:t>lucru</a:t>
            </a:r>
            <a:r>
              <a:rPr lang="en-US" dirty="0"/>
              <a:t> </a:t>
            </a:r>
            <a:r>
              <a:rPr lang="en-US" dirty="0" err="1"/>
              <a:t>atunci</a:t>
            </a:r>
            <a:r>
              <a:rPr lang="en-US" dirty="0"/>
              <a:t> </a:t>
            </a:r>
            <a:r>
              <a:rPr lang="en-US" dirty="0" err="1"/>
              <a:t>este</a:t>
            </a:r>
            <a:r>
              <a:rPr lang="en-US" dirty="0"/>
              <a:t> </a:t>
            </a:r>
            <a:r>
              <a:rPr lang="en-US" dirty="0" err="1"/>
              <a:t>vorba</a:t>
            </a:r>
            <a:r>
              <a:rPr lang="en-US" dirty="0"/>
              <a:t> </a:t>
            </a:r>
            <a:r>
              <a:rPr lang="en-US" dirty="0" err="1"/>
              <a:t>despre</a:t>
            </a:r>
            <a:r>
              <a:rPr lang="en-US" dirty="0"/>
              <a:t> </a:t>
            </a:r>
            <a:r>
              <a:rPr lang="en-US" dirty="0" err="1"/>
              <a:t>publicare</a:t>
            </a:r>
            <a:r>
              <a:rPr lang="en-US" dirty="0"/>
              <a:t> </a:t>
            </a:r>
            <a:r>
              <a:rPr lang="en-US" dirty="0" err="1"/>
              <a:t>duplicata</a:t>
            </a:r>
            <a:r>
              <a:rPr lang="en-US" dirty="0"/>
              <a:t> (duplicate publication), </a:t>
            </a:r>
            <a:r>
              <a:rPr lang="en-US" dirty="0" err="1"/>
              <a:t>respectiv</a:t>
            </a:r>
            <a:r>
              <a:rPr lang="en-US" dirty="0"/>
              <a:t> </a:t>
            </a:r>
            <a:r>
              <a:rPr lang="en-US" dirty="0" err="1"/>
              <a:t>publicare</a:t>
            </a:r>
            <a:r>
              <a:rPr lang="en-US" dirty="0"/>
              <a:t> </a:t>
            </a:r>
            <a:r>
              <a:rPr lang="en-US" dirty="0" err="1"/>
              <a:t>redundanta</a:t>
            </a:r>
            <a:r>
              <a:rPr lang="en-US" dirty="0"/>
              <a:t> (redundant publication), </a:t>
            </a:r>
            <a:r>
              <a:rPr lang="en-US" dirty="0" err="1"/>
              <a:t>ambele</a:t>
            </a:r>
            <a:r>
              <a:rPr lang="en-US" dirty="0"/>
              <a:t> </a:t>
            </a:r>
            <a:r>
              <a:rPr lang="en-US" dirty="0" err="1"/>
              <a:t>fiind</a:t>
            </a:r>
            <a:r>
              <a:rPr lang="en-US" dirty="0"/>
              <a:t> </a:t>
            </a:r>
            <a:r>
              <a:rPr lang="en-US" dirty="0" err="1"/>
              <a:t>forme</a:t>
            </a:r>
            <a:r>
              <a:rPr lang="en-US" dirty="0"/>
              <a:t> de </a:t>
            </a:r>
            <a:r>
              <a:rPr lang="en-US" dirty="0" err="1"/>
              <a:t>autoplagiat</a:t>
            </a:r>
            <a:r>
              <a:rPr lang="en-US" dirty="0"/>
              <a:t> care </a:t>
            </a:r>
            <a:r>
              <a:rPr lang="en-US" dirty="0" err="1"/>
              <a:t>trebuie</a:t>
            </a:r>
            <a:r>
              <a:rPr lang="en-US" dirty="0"/>
              <a:t> </a:t>
            </a:r>
            <a:r>
              <a:rPr lang="en-US" dirty="0" err="1"/>
              <a:t>evitate</a:t>
            </a:r>
            <a:r>
              <a:rPr lang="en-US" dirty="0"/>
              <a:t>. </a:t>
            </a:r>
            <a:br>
              <a:rPr lang="en-US" dirty="0"/>
            </a:br>
            <a:br>
              <a:rPr lang="en-US" dirty="0"/>
            </a:br>
            <a:r>
              <a:rPr lang="en-US" dirty="0" err="1"/>
              <a:t>Autoplagiatul</a:t>
            </a:r>
            <a:r>
              <a:rPr lang="en-US" dirty="0"/>
              <a:t> </a:t>
            </a:r>
            <a:r>
              <a:rPr lang="en-US" dirty="0" err="1"/>
              <a:t>reprezinta</a:t>
            </a:r>
            <a:r>
              <a:rPr lang="en-US" dirty="0"/>
              <a:t> </a:t>
            </a:r>
            <a:r>
              <a:rPr lang="en-US" dirty="0" err="1"/>
              <a:t>republicarea</a:t>
            </a:r>
            <a:r>
              <a:rPr lang="en-US" dirty="0"/>
              <a:t> </a:t>
            </a:r>
            <a:r>
              <a:rPr lang="en-US" dirty="0" err="1"/>
              <a:t>unor</a:t>
            </a:r>
            <a:r>
              <a:rPr lang="en-US" dirty="0"/>
              <a:t> </a:t>
            </a:r>
            <a:r>
              <a:rPr lang="en-US" dirty="0" err="1"/>
              <a:t>texte</a:t>
            </a:r>
            <a:r>
              <a:rPr lang="en-US" dirty="0"/>
              <a:t> de </a:t>
            </a:r>
            <a:r>
              <a:rPr lang="en-US" dirty="0" err="1"/>
              <a:t>catre</a:t>
            </a:r>
            <a:r>
              <a:rPr lang="en-US" dirty="0"/>
              <a:t> </a:t>
            </a:r>
            <a:r>
              <a:rPr lang="en-US" dirty="0" err="1"/>
              <a:t>acelasi</a:t>
            </a:r>
            <a:r>
              <a:rPr lang="en-US" dirty="0"/>
              <a:t> </a:t>
            </a:r>
            <a:r>
              <a:rPr lang="en-US" dirty="0" err="1"/>
              <a:t>autor</a:t>
            </a:r>
            <a:r>
              <a:rPr lang="en-US" dirty="0"/>
              <a:t>, sub alt </a:t>
            </a:r>
            <a:r>
              <a:rPr lang="en-US" dirty="0" err="1"/>
              <a:t>titlu</a:t>
            </a:r>
            <a:r>
              <a:rPr lang="en-US" dirty="0"/>
              <a:t> </a:t>
            </a:r>
            <a:r>
              <a:rPr lang="en-US" dirty="0" err="1"/>
              <a:t>sau</a:t>
            </a:r>
            <a:r>
              <a:rPr lang="en-US" dirty="0"/>
              <a:t> </a:t>
            </a:r>
            <a:r>
              <a:rPr lang="en-US" dirty="0" err="1"/>
              <a:t>intr</a:t>
            </a:r>
            <a:r>
              <a:rPr lang="en-US" dirty="0"/>
              <a:t>-o </a:t>
            </a:r>
            <a:r>
              <a:rPr lang="en-US" dirty="0" err="1"/>
              <a:t>alta</a:t>
            </a:r>
            <a:r>
              <a:rPr lang="en-US" dirty="0"/>
              <a:t> forma, </a:t>
            </a:r>
            <a:r>
              <a:rPr lang="en-US" dirty="0" err="1"/>
              <a:t>putin</a:t>
            </a:r>
            <a:r>
              <a:rPr lang="en-US" dirty="0"/>
              <a:t> </a:t>
            </a:r>
            <a:r>
              <a:rPr lang="en-US" dirty="0" err="1"/>
              <a:t>sau</a:t>
            </a:r>
            <a:r>
              <a:rPr lang="en-US" dirty="0"/>
              <a:t> </a:t>
            </a:r>
            <a:r>
              <a:rPr lang="en-US" dirty="0" err="1"/>
              <a:t>deloc</a:t>
            </a:r>
            <a:r>
              <a:rPr lang="en-US" dirty="0"/>
              <a:t> </a:t>
            </a:r>
            <a:r>
              <a:rPr lang="en-US" dirty="0" err="1"/>
              <a:t>modificata</a:t>
            </a:r>
            <a:r>
              <a:rPr lang="en-US" dirty="0"/>
              <a:t>, </a:t>
            </a:r>
            <a:r>
              <a:rPr lang="en-US" dirty="0" err="1"/>
              <a:t>vechile</a:t>
            </a:r>
            <a:r>
              <a:rPr lang="en-US" dirty="0"/>
              <a:t> </a:t>
            </a:r>
            <a:r>
              <a:rPr lang="en-US" dirty="0" err="1"/>
              <a:t>fragmente</a:t>
            </a:r>
            <a:r>
              <a:rPr lang="en-US" dirty="0"/>
              <a:t> </a:t>
            </a:r>
            <a:r>
              <a:rPr lang="en-US" dirty="0" err="1"/>
              <a:t>fiind</a:t>
            </a:r>
            <a:r>
              <a:rPr lang="en-US" dirty="0"/>
              <a:t> integrate </a:t>
            </a:r>
            <a:r>
              <a:rPr lang="en-US" dirty="0" err="1"/>
              <a:t>unui</a:t>
            </a:r>
            <a:r>
              <a:rPr lang="en-US" dirty="0"/>
              <a:t> </a:t>
            </a:r>
            <a:r>
              <a:rPr lang="en-US" dirty="0" err="1"/>
              <a:t>produs</a:t>
            </a:r>
            <a:r>
              <a:rPr lang="en-US" dirty="0"/>
              <a:t> </a:t>
            </a:r>
            <a:r>
              <a:rPr lang="en-US" dirty="0" err="1"/>
              <a:t>stiintific</a:t>
            </a:r>
            <a:r>
              <a:rPr lang="en-US" dirty="0"/>
              <a:t> </a:t>
            </a:r>
            <a:r>
              <a:rPr lang="en-US" dirty="0" err="1"/>
              <a:t>declarat</a:t>
            </a:r>
            <a:r>
              <a:rPr lang="en-US" dirty="0"/>
              <a:t> "</a:t>
            </a:r>
            <a:r>
              <a:rPr lang="en-US" dirty="0" err="1"/>
              <a:t>nou</a:t>
            </a:r>
            <a:r>
              <a:rPr lang="en-US" dirty="0"/>
              <a:t>". </a:t>
            </a:r>
            <a:br>
              <a:rPr lang="en-US" dirty="0"/>
            </a:br>
            <a:r>
              <a:rPr lang="en-US" dirty="0" err="1"/>
              <a:t>Autoplagiatul</a:t>
            </a:r>
            <a:r>
              <a:rPr lang="en-US" dirty="0"/>
              <a:t> (</a:t>
            </a:r>
            <a:r>
              <a:rPr lang="en-US" dirty="0" err="1"/>
              <a:t>inmultirea</a:t>
            </a:r>
            <a:r>
              <a:rPr lang="en-US" dirty="0"/>
              <a:t> </a:t>
            </a:r>
            <a:r>
              <a:rPr lang="en-US" dirty="0" err="1"/>
              <a:t>paginilor</a:t>
            </a:r>
            <a:r>
              <a:rPr lang="en-US" dirty="0"/>
              <a:t> </a:t>
            </a:r>
            <a:r>
              <a:rPr lang="en-US" dirty="0" err="1"/>
              <a:t>unei</a:t>
            </a:r>
            <a:r>
              <a:rPr lang="en-US" dirty="0"/>
              <a:t> </a:t>
            </a:r>
            <a:r>
              <a:rPr lang="en-US" dirty="0" err="1"/>
              <a:t>lucrari</a:t>
            </a:r>
            <a:r>
              <a:rPr lang="en-US" dirty="0"/>
              <a:t> </a:t>
            </a:r>
            <a:r>
              <a:rPr lang="en-US" dirty="0" err="1"/>
              <a:t>prin</a:t>
            </a:r>
            <a:r>
              <a:rPr lang="en-US" dirty="0"/>
              <a:t> </a:t>
            </a:r>
            <a:r>
              <a:rPr lang="en-US" dirty="0" err="1"/>
              <a:t>repetarea</a:t>
            </a:r>
            <a:r>
              <a:rPr lang="en-US" dirty="0"/>
              <a:t> </a:t>
            </a:r>
            <a:r>
              <a:rPr lang="en-US" dirty="0" err="1"/>
              <a:t>unor</a:t>
            </a:r>
            <a:r>
              <a:rPr lang="en-US" dirty="0"/>
              <a:t> file in </a:t>
            </a:r>
            <a:r>
              <a:rPr lang="en-US" dirty="0" err="1"/>
              <a:t>diferite</a:t>
            </a:r>
            <a:r>
              <a:rPr lang="en-US" dirty="0"/>
              <a:t> </a:t>
            </a:r>
            <a:r>
              <a:rPr lang="en-US" dirty="0" err="1"/>
              <a:t>capitole</a:t>
            </a:r>
            <a:r>
              <a:rPr lang="en-US" dirty="0"/>
              <a:t>) sub forma "</a:t>
            </a:r>
            <a:r>
              <a:rPr lang="en-US" dirty="0" err="1"/>
              <a:t>reciclarii</a:t>
            </a:r>
            <a:r>
              <a:rPr lang="en-US" dirty="0"/>
              <a:t> </a:t>
            </a:r>
            <a:r>
              <a:rPr lang="en-US" dirty="0" err="1"/>
              <a:t>textului</a:t>
            </a:r>
            <a:r>
              <a:rPr lang="en-US" dirty="0"/>
              <a:t>" </a:t>
            </a:r>
            <a:r>
              <a:rPr lang="en-US" dirty="0" err="1"/>
              <a:t>apare</a:t>
            </a:r>
            <a:r>
              <a:rPr lang="en-US" dirty="0"/>
              <a:t> </a:t>
            </a:r>
            <a:r>
              <a:rPr lang="en-US" dirty="0" err="1"/>
              <a:t>si</a:t>
            </a:r>
            <a:r>
              <a:rPr lang="en-US" dirty="0"/>
              <a:t> in </a:t>
            </a:r>
            <a:r>
              <a:rPr lang="en-US" dirty="0" err="1"/>
              <a:t>contextul</a:t>
            </a:r>
            <a:r>
              <a:rPr lang="en-US" dirty="0"/>
              <a:t> in care </a:t>
            </a:r>
            <a:r>
              <a:rPr lang="en-US" dirty="0" err="1"/>
              <a:t>studentii</a:t>
            </a:r>
            <a:r>
              <a:rPr lang="en-US" dirty="0"/>
              <a:t> </a:t>
            </a:r>
            <a:r>
              <a:rPr lang="en-US" dirty="0" err="1"/>
              <a:t>isi</a:t>
            </a:r>
            <a:r>
              <a:rPr lang="en-US" dirty="0"/>
              <a:t> </a:t>
            </a:r>
            <a:r>
              <a:rPr lang="en-US" dirty="0" err="1"/>
              <a:t>prezinta</a:t>
            </a:r>
            <a:r>
              <a:rPr lang="en-US" dirty="0"/>
              <a:t> </a:t>
            </a:r>
            <a:r>
              <a:rPr lang="en-US" dirty="0" err="1"/>
              <a:t>acelasi</a:t>
            </a:r>
            <a:r>
              <a:rPr lang="en-US" dirty="0"/>
              <a:t> text la </a:t>
            </a:r>
            <a:r>
              <a:rPr lang="en-US" dirty="0" err="1"/>
              <a:t>cursuri</a:t>
            </a:r>
            <a:r>
              <a:rPr lang="en-US" dirty="0"/>
              <a:t> </a:t>
            </a:r>
            <a:r>
              <a:rPr lang="en-US" dirty="0" err="1"/>
              <a:t>sau</a:t>
            </a:r>
            <a:r>
              <a:rPr lang="en-US" dirty="0"/>
              <a:t> in </a:t>
            </a:r>
            <a:r>
              <a:rPr lang="en-US" dirty="0" err="1"/>
              <a:t>situatii</a:t>
            </a:r>
            <a:r>
              <a:rPr lang="en-US" dirty="0"/>
              <a:t> </a:t>
            </a:r>
            <a:r>
              <a:rPr lang="en-US" dirty="0" err="1"/>
              <a:t>diferite</a:t>
            </a:r>
            <a:r>
              <a:rPr lang="en-US" dirty="0"/>
              <a:t>, </a:t>
            </a:r>
            <a:r>
              <a:rPr lang="en-US" dirty="0" err="1"/>
              <a:t>fara</a:t>
            </a:r>
            <a:r>
              <a:rPr lang="en-US" dirty="0"/>
              <a:t> a </a:t>
            </a:r>
            <a:r>
              <a:rPr lang="en-US" dirty="0" err="1"/>
              <a:t>informa</a:t>
            </a:r>
            <a:r>
              <a:rPr lang="en-US" dirty="0"/>
              <a:t> </a:t>
            </a:r>
            <a:r>
              <a:rPr lang="en-US" dirty="0" err="1"/>
              <a:t>profesorul</a:t>
            </a:r>
            <a:r>
              <a:rPr lang="en-US" dirty="0"/>
              <a:t> </a:t>
            </a:r>
            <a:r>
              <a:rPr lang="en-US" dirty="0" err="1"/>
              <a:t>asupra</a:t>
            </a:r>
            <a:r>
              <a:rPr lang="en-US" dirty="0"/>
              <a:t> </a:t>
            </a:r>
            <a:r>
              <a:rPr lang="en-US" dirty="0" err="1"/>
              <a:t>acestui</a:t>
            </a:r>
            <a:r>
              <a:rPr lang="en-US" dirty="0"/>
              <a:t> </a:t>
            </a:r>
            <a:r>
              <a:rPr lang="en-US" dirty="0" err="1"/>
              <a:t>fapt</a:t>
            </a:r>
            <a:r>
              <a:rPr lang="en-US" dirty="0"/>
              <a:t>.</a:t>
            </a:r>
          </a:p>
        </p:txBody>
      </p:sp>
    </p:spTree>
    <p:extLst>
      <p:ext uri="{BB962C8B-B14F-4D97-AF65-F5344CB8AC3E}">
        <p14:creationId xmlns:p14="http://schemas.microsoft.com/office/powerpoint/2010/main" val="8775196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fontScale="77500" lnSpcReduction="20000"/>
          </a:bodyPr>
          <a:lstStyle/>
          <a:p>
            <a:pPr marL="0" indent="0">
              <a:buNone/>
            </a:pPr>
            <a:r>
              <a:rPr lang="en-US" dirty="0"/>
              <a:t>A </a:t>
            </a:r>
            <a:r>
              <a:rPr lang="en-US" dirty="0" err="1"/>
              <a:t>plagia</a:t>
            </a:r>
            <a:r>
              <a:rPr lang="en-US" dirty="0"/>
              <a:t> </a:t>
            </a:r>
            <a:r>
              <a:rPr lang="en-US" dirty="0" err="1"/>
              <a:t>inseamna</a:t>
            </a:r>
            <a:r>
              <a:rPr lang="en-US" dirty="0"/>
              <a:t> : </a:t>
            </a:r>
            <a:br>
              <a:rPr lang="en-US" dirty="0"/>
            </a:br>
            <a:r>
              <a:rPr lang="en-US" dirty="0"/>
              <a:t>» a </a:t>
            </a:r>
            <a:r>
              <a:rPr lang="en-US" dirty="0" err="1"/>
              <a:t>copia</a:t>
            </a:r>
            <a:r>
              <a:rPr lang="en-US" dirty="0"/>
              <a:t> integral o </a:t>
            </a:r>
            <a:r>
              <a:rPr lang="en-US" dirty="0" err="1"/>
              <a:t>lucrare</a:t>
            </a:r>
            <a:r>
              <a:rPr lang="en-US" dirty="0"/>
              <a:t> </a:t>
            </a:r>
            <a:r>
              <a:rPr lang="en-US" dirty="0" err="1"/>
              <a:t>stiintifica</a:t>
            </a:r>
            <a:r>
              <a:rPr lang="en-US" dirty="0"/>
              <a:t> </a:t>
            </a:r>
            <a:r>
              <a:rPr lang="en-US" dirty="0" err="1"/>
              <a:t>si</a:t>
            </a:r>
            <a:r>
              <a:rPr lang="en-US" dirty="0"/>
              <a:t> a o </a:t>
            </a:r>
            <a:r>
              <a:rPr lang="en-US" dirty="0" err="1"/>
              <a:t>prezenta</a:t>
            </a:r>
            <a:r>
              <a:rPr lang="en-US" dirty="0"/>
              <a:t> cu </a:t>
            </a:r>
            <a:r>
              <a:rPr lang="en-US" dirty="0" err="1"/>
              <a:t>numele</a:t>
            </a:r>
            <a:r>
              <a:rPr lang="en-US" dirty="0"/>
              <a:t> de </a:t>
            </a:r>
            <a:r>
              <a:rPr lang="en-US" dirty="0" err="1"/>
              <a:t>autor</a:t>
            </a:r>
            <a:r>
              <a:rPr lang="en-US" dirty="0"/>
              <a:t> nu a </a:t>
            </a:r>
            <a:r>
              <a:rPr lang="en-US" dirty="0" err="1"/>
              <a:t>adevaratului</a:t>
            </a:r>
            <a:r>
              <a:rPr lang="en-US" dirty="0"/>
              <a:t> </a:t>
            </a:r>
            <a:r>
              <a:rPr lang="en-US" dirty="0" err="1"/>
              <a:t>autor</a:t>
            </a:r>
            <a:r>
              <a:rPr lang="en-US" dirty="0"/>
              <a:t> ci cu </a:t>
            </a:r>
            <a:r>
              <a:rPr lang="en-US" dirty="0" err="1"/>
              <a:t>numele</a:t>
            </a:r>
            <a:r>
              <a:rPr lang="en-US" dirty="0"/>
              <a:t> </a:t>
            </a:r>
            <a:r>
              <a:rPr lang="en-US" dirty="0" err="1"/>
              <a:t>celui</a:t>
            </a:r>
            <a:r>
              <a:rPr lang="en-US" dirty="0"/>
              <a:t> care a </a:t>
            </a:r>
            <a:r>
              <a:rPr lang="en-US" dirty="0" err="1"/>
              <a:t>copiat</a:t>
            </a:r>
            <a:r>
              <a:rPr lang="en-US" dirty="0"/>
              <a:t>-o; </a:t>
            </a:r>
            <a:br>
              <a:rPr lang="en-US" dirty="0"/>
            </a:br>
            <a:r>
              <a:rPr lang="en-US" dirty="0"/>
              <a:t>» a </a:t>
            </a:r>
            <a:r>
              <a:rPr lang="en-US" dirty="0" err="1"/>
              <a:t>copia</a:t>
            </a:r>
            <a:r>
              <a:rPr lang="en-US" dirty="0"/>
              <a:t> </a:t>
            </a:r>
            <a:r>
              <a:rPr lang="en-US" dirty="0" err="1"/>
              <a:t>parti</a:t>
            </a:r>
            <a:r>
              <a:rPr lang="en-US" dirty="0"/>
              <a:t> </a:t>
            </a:r>
            <a:r>
              <a:rPr lang="en-US" dirty="0" err="1"/>
              <a:t>dintr</a:t>
            </a:r>
            <a:r>
              <a:rPr lang="en-US" dirty="0"/>
              <a:t>-o </a:t>
            </a:r>
            <a:r>
              <a:rPr lang="en-US" dirty="0" err="1"/>
              <a:t>lucrare</a:t>
            </a:r>
            <a:r>
              <a:rPr lang="en-US" dirty="0"/>
              <a:t> </a:t>
            </a:r>
            <a:r>
              <a:rPr lang="en-US" dirty="0" err="1"/>
              <a:t>stiintifica</a:t>
            </a:r>
            <a:r>
              <a:rPr lang="en-US" dirty="0"/>
              <a:t> </a:t>
            </a:r>
            <a:r>
              <a:rPr lang="en-US" dirty="0" err="1"/>
              <a:t>intr</a:t>
            </a:r>
            <a:r>
              <a:rPr lang="en-US" dirty="0"/>
              <a:t>-o </a:t>
            </a:r>
            <a:r>
              <a:rPr lang="en-US" dirty="0" err="1"/>
              <a:t>alta</a:t>
            </a:r>
            <a:r>
              <a:rPr lang="en-US" dirty="0"/>
              <a:t> </a:t>
            </a:r>
            <a:r>
              <a:rPr lang="en-US" dirty="0" err="1"/>
              <a:t>lucrare</a:t>
            </a:r>
            <a:r>
              <a:rPr lang="en-US" dirty="0"/>
              <a:t>, </a:t>
            </a:r>
            <a:r>
              <a:rPr lang="en-US" dirty="0" err="1"/>
              <a:t>fara</a:t>
            </a:r>
            <a:r>
              <a:rPr lang="en-US" dirty="0"/>
              <a:t> a </a:t>
            </a:r>
            <a:r>
              <a:rPr lang="en-US" dirty="0" err="1"/>
              <a:t>specifica</a:t>
            </a:r>
            <a:r>
              <a:rPr lang="en-US" dirty="0"/>
              <a:t> de </a:t>
            </a:r>
            <a:r>
              <a:rPr lang="en-US" dirty="0" err="1"/>
              <a:t>unde</a:t>
            </a:r>
            <a:r>
              <a:rPr lang="en-US" dirty="0"/>
              <a:t> </a:t>
            </a:r>
            <a:r>
              <a:rPr lang="en-US" dirty="0" err="1"/>
              <a:t>provine</a:t>
            </a:r>
            <a:r>
              <a:rPr lang="en-US" dirty="0"/>
              <a:t> </a:t>
            </a:r>
            <a:r>
              <a:rPr lang="en-US" dirty="0" err="1"/>
              <a:t>acea</a:t>
            </a:r>
            <a:r>
              <a:rPr lang="en-US" dirty="0"/>
              <a:t> parte </a:t>
            </a:r>
            <a:r>
              <a:rPr lang="en-US" dirty="0" err="1"/>
              <a:t>copiata</a:t>
            </a:r>
            <a:r>
              <a:rPr lang="en-US" dirty="0"/>
              <a:t> </a:t>
            </a:r>
            <a:r>
              <a:rPr lang="en-US" dirty="0" err="1"/>
              <a:t>si</a:t>
            </a:r>
            <a:r>
              <a:rPr lang="en-US" dirty="0"/>
              <a:t> a o </a:t>
            </a:r>
            <a:r>
              <a:rPr lang="en-US" dirty="0" err="1"/>
              <a:t>publica</a:t>
            </a:r>
            <a:r>
              <a:rPr lang="en-US" dirty="0"/>
              <a:t> </a:t>
            </a:r>
            <a:r>
              <a:rPr lang="en-US" dirty="0" err="1"/>
              <a:t>sau</a:t>
            </a:r>
            <a:r>
              <a:rPr lang="en-US" dirty="0"/>
              <a:t> </a:t>
            </a:r>
            <a:r>
              <a:rPr lang="en-US" dirty="0" err="1"/>
              <a:t>prezenta</a:t>
            </a:r>
            <a:r>
              <a:rPr lang="en-US" dirty="0"/>
              <a:t> cu </a:t>
            </a:r>
            <a:r>
              <a:rPr lang="en-US" dirty="0" err="1"/>
              <a:t>numele</a:t>
            </a:r>
            <a:r>
              <a:rPr lang="en-US" dirty="0"/>
              <a:t> de </a:t>
            </a:r>
            <a:r>
              <a:rPr lang="en-US" dirty="0" err="1"/>
              <a:t>autor</a:t>
            </a:r>
            <a:r>
              <a:rPr lang="en-US" dirty="0"/>
              <a:t> a </a:t>
            </a:r>
            <a:r>
              <a:rPr lang="en-US" dirty="0" err="1"/>
              <a:t>altei</a:t>
            </a:r>
            <a:r>
              <a:rPr lang="en-US" dirty="0"/>
              <a:t> </a:t>
            </a:r>
            <a:r>
              <a:rPr lang="en-US" dirty="0" err="1"/>
              <a:t>persoane</a:t>
            </a:r>
            <a:r>
              <a:rPr lang="en-US" dirty="0"/>
              <a:t>; </a:t>
            </a:r>
            <a:br>
              <a:rPr lang="en-US" dirty="0"/>
            </a:br>
            <a:r>
              <a:rPr lang="en-US" dirty="0"/>
              <a:t>» a </a:t>
            </a:r>
            <a:r>
              <a:rPr lang="en-US" dirty="0" err="1"/>
              <a:t>prelua</a:t>
            </a:r>
            <a:r>
              <a:rPr lang="en-US" dirty="0"/>
              <a:t> un model, o formula, a-i </a:t>
            </a:r>
            <a:r>
              <a:rPr lang="en-US" dirty="0" err="1"/>
              <a:t>schimba</a:t>
            </a:r>
            <a:r>
              <a:rPr lang="en-US" dirty="0"/>
              <a:t> </a:t>
            </a:r>
            <a:r>
              <a:rPr lang="en-US" dirty="0" err="1"/>
              <a:t>notatiile</a:t>
            </a:r>
            <a:r>
              <a:rPr lang="en-US" dirty="0"/>
              <a:t>, </a:t>
            </a:r>
            <a:r>
              <a:rPr lang="en-US" dirty="0" err="1"/>
              <a:t>numele</a:t>
            </a:r>
            <a:r>
              <a:rPr lang="en-US" dirty="0"/>
              <a:t> de </a:t>
            </a:r>
            <a:r>
              <a:rPr lang="en-US" dirty="0" err="1"/>
              <a:t>variabile</a:t>
            </a:r>
            <a:r>
              <a:rPr lang="en-US" dirty="0"/>
              <a:t>, </a:t>
            </a:r>
            <a:r>
              <a:rPr lang="en-US" dirty="0" err="1"/>
              <a:t>mentinand</a:t>
            </a:r>
            <a:r>
              <a:rPr lang="en-US" dirty="0"/>
              <a:t> </a:t>
            </a:r>
            <a:r>
              <a:rPr lang="en-US" dirty="0" err="1"/>
              <a:t>semnificatia</a:t>
            </a:r>
            <a:r>
              <a:rPr lang="en-US" dirty="0"/>
              <a:t> </a:t>
            </a:r>
            <a:r>
              <a:rPr lang="en-US" dirty="0" err="1"/>
              <a:t>si</a:t>
            </a:r>
            <a:r>
              <a:rPr lang="en-US" dirty="0"/>
              <a:t> a-l </a:t>
            </a:r>
            <a:r>
              <a:rPr lang="en-US" dirty="0" err="1"/>
              <a:t>prezenta</a:t>
            </a:r>
            <a:r>
              <a:rPr lang="en-US" dirty="0"/>
              <a:t> </a:t>
            </a:r>
            <a:r>
              <a:rPr lang="en-US" dirty="0" err="1"/>
              <a:t>ca</a:t>
            </a:r>
            <a:r>
              <a:rPr lang="en-US" dirty="0"/>
              <a:t> opera </a:t>
            </a:r>
            <a:r>
              <a:rPr lang="en-US" dirty="0" err="1"/>
              <a:t>originala</a:t>
            </a:r>
            <a:r>
              <a:rPr lang="en-US" dirty="0"/>
              <a:t> a </a:t>
            </a:r>
            <a:r>
              <a:rPr lang="en-US" dirty="0" err="1"/>
              <a:t>celui</a:t>
            </a:r>
            <a:r>
              <a:rPr lang="en-US" dirty="0"/>
              <a:t> care de </a:t>
            </a:r>
            <a:r>
              <a:rPr lang="en-US" dirty="0" err="1"/>
              <a:t>fapt</a:t>
            </a:r>
            <a:r>
              <a:rPr lang="en-US" dirty="0"/>
              <a:t> a </a:t>
            </a:r>
            <a:r>
              <a:rPr lang="en-US" dirty="0" err="1"/>
              <a:t>facut</a:t>
            </a:r>
            <a:r>
              <a:rPr lang="en-US" dirty="0"/>
              <a:t> </a:t>
            </a:r>
            <a:r>
              <a:rPr lang="en-US" dirty="0" err="1"/>
              <a:t>numai</a:t>
            </a:r>
            <a:r>
              <a:rPr lang="en-US" dirty="0"/>
              <a:t> o </a:t>
            </a:r>
            <a:r>
              <a:rPr lang="en-US" dirty="0" err="1"/>
              <a:t>transformare</a:t>
            </a:r>
            <a:r>
              <a:rPr lang="en-US" dirty="0"/>
              <a:t> </a:t>
            </a:r>
            <a:r>
              <a:rPr lang="en-US" dirty="0" err="1"/>
              <a:t>ca</a:t>
            </a:r>
            <a:r>
              <a:rPr lang="en-US" dirty="0"/>
              <a:t> </a:t>
            </a:r>
            <a:r>
              <a:rPr lang="en-US" dirty="0" err="1"/>
              <a:t>sa</a:t>
            </a:r>
            <a:r>
              <a:rPr lang="en-US" dirty="0"/>
              <a:t> nu fie </a:t>
            </a:r>
            <a:r>
              <a:rPr lang="en-US" dirty="0" err="1"/>
              <a:t>recunoswcut</a:t>
            </a:r>
            <a:r>
              <a:rPr lang="en-US" dirty="0"/>
              <a:t> </a:t>
            </a:r>
            <a:r>
              <a:rPr lang="en-US" dirty="0" err="1"/>
              <a:t>modelul</a:t>
            </a:r>
            <a:r>
              <a:rPr lang="en-US" dirty="0"/>
              <a:t> initial; </a:t>
            </a:r>
            <a:br>
              <a:rPr lang="en-US" dirty="0"/>
            </a:br>
            <a:r>
              <a:rPr lang="en-US" dirty="0"/>
              <a:t>» a </a:t>
            </a:r>
            <a:r>
              <a:rPr lang="en-US" dirty="0" err="1"/>
              <a:t>prelua</a:t>
            </a:r>
            <a:r>
              <a:rPr lang="en-US" dirty="0"/>
              <a:t> tot </a:t>
            </a:r>
            <a:r>
              <a:rPr lang="en-US" dirty="0" err="1"/>
              <a:t>ce</a:t>
            </a:r>
            <a:r>
              <a:rPr lang="en-US" dirty="0"/>
              <a:t> se </a:t>
            </a:r>
            <a:r>
              <a:rPr lang="en-US" dirty="0" err="1"/>
              <a:t>poate</a:t>
            </a:r>
            <a:r>
              <a:rPr lang="en-US" dirty="0"/>
              <a:t> </a:t>
            </a:r>
            <a:r>
              <a:rPr lang="en-US" dirty="0" err="1"/>
              <a:t>prelua</a:t>
            </a:r>
            <a:r>
              <a:rPr lang="en-US" dirty="0"/>
              <a:t> </a:t>
            </a:r>
            <a:r>
              <a:rPr lang="en-US" dirty="0" err="1"/>
              <a:t>dintr</a:t>
            </a:r>
            <a:r>
              <a:rPr lang="en-US" dirty="0"/>
              <a:t>-o carte, </a:t>
            </a:r>
            <a:r>
              <a:rPr lang="en-US" dirty="0" err="1"/>
              <a:t>fara</a:t>
            </a:r>
            <a:r>
              <a:rPr lang="en-US" dirty="0"/>
              <a:t> a face </a:t>
            </a:r>
            <a:r>
              <a:rPr lang="en-US" dirty="0" err="1"/>
              <a:t>modificari</a:t>
            </a:r>
            <a:r>
              <a:rPr lang="en-US" dirty="0"/>
              <a:t>: </a:t>
            </a:r>
            <a:r>
              <a:rPr lang="en-US" dirty="0" err="1"/>
              <a:t>structura</a:t>
            </a:r>
            <a:r>
              <a:rPr lang="en-US" dirty="0"/>
              <a:t> </a:t>
            </a:r>
            <a:r>
              <a:rPr lang="en-US" dirty="0" err="1"/>
              <a:t>cartii</a:t>
            </a:r>
            <a:r>
              <a:rPr lang="en-US" dirty="0"/>
              <a:t>, </a:t>
            </a:r>
            <a:r>
              <a:rPr lang="en-US" dirty="0" err="1"/>
              <a:t>formule</a:t>
            </a:r>
            <a:r>
              <a:rPr lang="en-US" dirty="0"/>
              <a:t>, </a:t>
            </a:r>
            <a:r>
              <a:rPr lang="en-US" dirty="0" err="1"/>
              <a:t>exemple</a:t>
            </a:r>
            <a:r>
              <a:rPr lang="en-US" dirty="0"/>
              <a:t>, </a:t>
            </a:r>
            <a:r>
              <a:rPr lang="en-US" dirty="0" err="1"/>
              <a:t>poze</a:t>
            </a:r>
            <a:r>
              <a:rPr lang="en-US" dirty="0"/>
              <a:t>, </a:t>
            </a:r>
            <a:r>
              <a:rPr lang="en-US" dirty="0" err="1"/>
              <a:t>diagrame</a:t>
            </a:r>
            <a:r>
              <a:rPr lang="en-US" dirty="0"/>
              <a:t>, </a:t>
            </a:r>
            <a:r>
              <a:rPr lang="en-US" dirty="0" err="1"/>
              <a:t>definitii</a:t>
            </a:r>
            <a:r>
              <a:rPr lang="en-US" dirty="0"/>
              <a:t>, </a:t>
            </a:r>
            <a:r>
              <a:rPr lang="en-US" dirty="0" err="1"/>
              <a:t>pagini</a:t>
            </a:r>
            <a:r>
              <a:rPr lang="en-US" dirty="0"/>
              <a:t> </a:t>
            </a:r>
            <a:r>
              <a:rPr lang="en-US" dirty="0" err="1"/>
              <a:t>intregi</a:t>
            </a:r>
            <a:r>
              <a:rPr lang="en-US" dirty="0"/>
              <a:t> de text, </a:t>
            </a:r>
            <a:r>
              <a:rPr lang="en-US" dirty="0" err="1"/>
              <a:t>cel</a:t>
            </a:r>
            <a:r>
              <a:rPr lang="en-US" dirty="0"/>
              <a:t> </a:t>
            </a:r>
            <a:r>
              <a:rPr lang="en-US" dirty="0" err="1"/>
              <a:t>mult</a:t>
            </a:r>
            <a:r>
              <a:rPr lang="en-US" dirty="0"/>
              <a:t> </a:t>
            </a:r>
            <a:r>
              <a:rPr lang="en-US" dirty="0" err="1"/>
              <a:t>efectuand</a:t>
            </a:r>
            <a:r>
              <a:rPr lang="en-US" dirty="0"/>
              <a:t> o </a:t>
            </a:r>
            <a:r>
              <a:rPr lang="en-US" dirty="0" err="1"/>
              <a:t>treducere</a:t>
            </a:r>
            <a:r>
              <a:rPr lang="en-US" dirty="0"/>
              <a:t> </a:t>
            </a:r>
            <a:r>
              <a:rPr lang="en-US" dirty="0" err="1"/>
              <a:t>intr</a:t>
            </a:r>
            <a:r>
              <a:rPr lang="en-US" dirty="0"/>
              <a:t>-o </a:t>
            </a:r>
            <a:r>
              <a:rPr lang="en-US" dirty="0" err="1"/>
              <a:t>alta</a:t>
            </a:r>
            <a:r>
              <a:rPr lang="en-US" dirty="0"/>
              <a:t> </a:t>
            </a:r>
            <a:r>
              <a:rPr lang="en-US" dirty="0" err="1"/>
              <a:t>limba</a:t>
            </a:r>
            <a:r>
              <a:rPr lang="en-US" dirty="0"/>
              <a:t>, in final </a:t>
            </a:r>
            <a:r>
              <a:rPr lang="en-US" dirty="0" err="1"/>
              <a:t>rezultand</a:t>
            </a:r>
            <a:r>
              <a:rPr lang="en-US" dirty="0"/>
              <a:t> o carte </a:t>
            </a:r>
            <a:r>
              <a:rPr lang="en-US" dirty="0" err="1"/>
              <a:t>pe</a:t>
            </a:r>
            <a:r>
              <a:rPr lang="en-US" dirty="0"/>
              <a:t> care </a:t>
            </a:r>
            <a:r>
              <a:rPr lang="en-US" dirty="0" err="1"/>
              <a:t>cel</a:t>
            </a:r>
            <a:r>
              <a:rPr lang="en-US" dirty="0"/>
              <a:t> care a </a:t>
            </a:r>
            <a:r>
              <a:rPr lang="en-US" dirty="0" err="1"/>
              <a:t>facut</a:t>
            </a:r>
            <a:r>
              <a:rPr lang="en-US" dirty="0"/>
              <a:t> </a:t>
            </a:r>
            <a:r>
              <a:rPr lang="en-US" dirty="0" err="1"/>
              <a:t>operatiile</a:t>
            </a:r>
            <a:r>
              <a:rPr lang="en-US" dirty="0"/>
              <a:t> </a:t>
            </a:r>
            <a:r>
              <a:rPr lang="en-US" dirty="0" err="1"/>
              <a:t>cosmetice</a:t>
            </a:r>
            <a:r>
              <a:rPr lang="en-US" dirty="0"/>
              <a:t>, </a:t>
            </a:r>
            <a:r>
              <a:rPr lang="en-US" dirty="0" err="1"/>
              <a:t>si</a:t>
            </a:r>
            <a:r>
              <a:rPr lang="en-US" dirty="0"/>
              <a:t>-o </a:t>
            </a:r>
            <a:r>
              <a:rPr lang="en-US" dirty="0" err="1"/>
              <a:t>atribuie</a:t>
            </a:r>
            <a:r>
              <a:rPr lang="en-US" dirty="0"/>
              <a:t> </a:t>
            </a:r>
            <a:r>
              <a:rPr lang="en-US" dirty="0" err="1"/>
              <a:t>ca</a:t>
            </a:r>
            <a:r>
              <a:rPr lang="en-US" dirty="0"/>
              <a:t> </a:t>
            </a:r>
            <a:r>
              <a:rPr lang="en-US" dirty="0" err="1"/>
              <a:t>fiind</a:t>
            </a:r>
            <a:r>
              <a:rPr lang="en-US" dirty="0"/>
              <a:t> </a:t>
            </a:r>
            <a:r>
              <a:rPr lang="en-US" dirty="0" err="1"/>
              <a:t>autor</a:t>
            </a:r>
            <a:r>
              <a:rPr lang="en-US" dirty="0"/>
              <a:t>, </a:t>
            </a:r>
            <a:r>
              <a:rPr lang="en-US" dirty="0" err="1"/>
              <a:t>fara</a:t>
            </a:r>
            <a:r>
              <a:rPr lang="en-US" dirty="0"/>
              <a:t> a </a:t>
            </a:r>
            <a:r>
              <a:rPr lang="en-US" dirty="0" err="1"/>
              <a:t>indica</a:t>
            </a:r>
            <a:r>
              <a:rPr lang="en-US" dirty="0"/>
              <a:t> in </a:t>
            </a:r>
            <a:r>
              <a:rPr lang="en-US" dirty="0" err="1"/>
              <a:t>bibliografie</a:t>
            </a:r>
            <a:r>
              <a:rPr lang="en-US" dirty="0"/>
              <a:t> </a:t>
            </a:r>
            <a:r>
              <a:rPr lang="en-US" dirty="0" err="1"/>
              <a:t>cartea</a:t>
            </a:r>
            <a:r>
              <a:rPr lang="en-US" dirty="0"/>
              <a:t> din care </a:t>
            </a:r>
            <a:r>
              <a:rPr lang="en-US" dirty="0" err="1"/>
              <a:t>provine</a:t>
            </a:r>
            <a:r>
              <a:rPr lang="en-US" dirty="0"/>
              <a:t> </a:t>
            </a:r>
            <a:r>
              <a:rPr lang="en-US" dirty="0" err="1"/>
              <a:t>ceea</a:t>
            </a:r>
            <a:r>
              <a:rPr lang="en-US" dirty="0"/>
              <a:t> </a:t>
            </a:r>
            <a:r>
              <a:rPr lang="en-US" dirty="0" err="1"/>
              <a:t>ce</a:t>
            </a:r>
            <a:r>
              <a:rPr lang="en-US" dirty="0"/>
              <a:t> se </a:t>
            </a:r>
            <a:r>
              <a:rPr lang="en-US" dirty="0" err="1"/>
              <a:t>publica</a:t>
            </a:r>
            <a:r>
              <a:rPr lang="en-US" dirty="0"/>
              <a:t>; </a:t>
            </a:r>
          </a:p>
        </p:txBody>
      </p:sp>
    </p:spTree>
    <p:extLst>
      <p:ext uri="{BB962C8B-B14F-4D97-AF65-F5344CB8AC3E}">
        <p14:creationId xmlns:p14="http://schemas.microsoft.com/office/powerpoint/2010/main" val="17312233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363272" cy="5721499"/>
          </a:xfrm>
        </p:spPr>
        <p:txBody>
          <a:bodyPr>
            <a:normAutofit fontScale="70000" lnSpcReduction="20000"/>
          </a:bodyPr>
          <a:lstStyle/>
          <a:p>
            <a:pPr marL="0" indent="0">
              <a:buNone/>
            </a:pPr>
            <a:r>
              <a:rPr lang="en-US" dirty="0"/>
              <a:t>» a </a:t>
            </a:r>
            <a:r>
              <a:rPr lang="en-US" dirty="0" err="1"/>
              <a:t>copia</a:t>
            </a:r>
            <a:r>
              <a:rPr lang="en-US" dirty="0"/>
              <a:t> </a:t>
            </a:r>
            <a:r>
              <a:rPr lang="en-US" dirty="0" err="1"/>
              <a:t>dintr</a:t>
            </a:r>
            <a:r>
              <a:rPr lang="en-US" dirty="0"/>
              <a:t>-o </a:t>
            </a:r>
            <a:r>
              <a:rPr lang="en-US" dirty="0" err="1"/>
              <a:t>biblioteca</a:t>
            </a:r>
            <a:r>
              <a:rPr lang="en-US" dirty="0"/>
              <a:t> un program </a:t>
            </a:r>
            <a:r>
              <a:rPr lang="en-US" dirty="0" err="1"/>
              <a:t>pentru</a:t>
            </a:r>
            <a:r>
              <a:rPr lang="en-US" dirty="0"/>
              <a:t> calculator </a:t>
            </a:r>
            <a:r>
              <a:rPr lang="en-US" dirty="0" err="1"/>
              <a:t>si</a:t>
            </a:r>
            <a:r>
              <a:rPr lang="en-US" dirty="0"/>
              <a:t> a-i face </a:t>
            </a:r>
            <a:r>
              <a:rPr lang="en-US" dirty="0" err="1"/>
              <a:t>cateva</a:t>
            </a:r>
            <a:r>
              <a:rPr lang="en-US" dirty="0"/>
              <a:t> </a:t>
            </a:r>
            <a:r>
              <a:rPr lang="en-US" dirty="0" err="1"/>
              <a:t>modificari</a:t>
            </a:r>
            <a:r>
              <a:rPr lang="en-US" dirty="0"/>
              <a:t> </a:t>
            </a:r>
            <a:r>
              <a:rPr lang="en-US" dirty="0" err="1"/>
              <a:t>pentru</a:t>
            </a:r>
            <a:r>
              <a:rPr lang="en-US" dirty="0"/>
              <a:t> a-l face de </a:t>
            </a:r>
            <a:r>
              <a:rPr lang="en-US" dirty="0" err="1"/>
              <a:t>nerecunoscut</a:t>
            </a:r>
            <a:r>
              <a:rPr lang="en-US" dirty="0"/>
              <a:t>; se </a:t>
            </a:r>
            <a:r>
              <a:rPr lang="en-US" dirty="0" err="1"/>
              <a:t>schimba</a:t>
            </a:r>
            <a:r>
              <a:rPr lang="en-US" dirty="0"/>
              <a:t> </a:t>
            </a:r>
            <a:r>
              <a:rPr lang="en-US" dirty="0" err="1"/>
              <a:t>denumirile</a:t>
            </a:r>
            <a:r>
              <a:rPr lang="en-US" dirty="0"/>
              <a:t> de </a:t>
            </a:r>
            <a:r>
              <a:rPr lang="en-US" dirty="0" err="1"/>
              <a:t>variabile</a:t>
            </a:r>
            <a:r>
              <a:rPr lang="en-US" dirty="0"/>
              <a:t>, </a:t>
            </a:r>
            <a:r>
              <a:rPr lang="en-US" dirty="0" err="1"/>
              <a:t>numele</a:t>
            </a:r>
            <a:r>
              <a:rPr lang="en-US" dirty="0"/>
              <a:t> de </a:t>
            </a:r>
            <a:r>
              <a:rPr lang="en-US" dirty="0" err="1"/>
              <a:t>etichete</a:t>
            </a:r>
            <a:r>
              <a:rPr lang="en-US" dirty="0"/>
              <a:t> </a:t>
            </a:r>
            <a:r>
              <a:rPr lang="en-US" dirty="0" err="1"/>
              <a:t>si</a:t>
            </a:r>
            <a:r>
              <a:rPr lang="en-US" dirty="0"/>
              <a:t> de </a:t>
            </a:r>
            <a:r>
              <a:rPr lang="en-US" dirty="0" err="1"/>
              <a:t>proceduri</a:t>
            </a:r>
            <a:r>
              <a:rPr lang="en-US" dirty="0"/>
              <a:t>; se </a:t>
            </a:r>
            <a:r>
              <a:rPr lang="en-US" dirty="0" err="1"/>
              <a:t>inlocuiesc</a:t>
            </a:r>
            <a:r>
              <a:rPr lang="en-US" dirty="0"/>
              <a:t> </a:t>
            </a:r>
            <a:r>
              <a:rPr lang="en-US" dirty="0" err="1"/>
              <a:t>secvente</a:t>
            </a:r>
            <a:r>
              <a:rPr lang="en-US" dirty="0"/>
              <a:t> cu </a:t>
            </a:r>
            <a:r>
              <a:rPr lang="en-US" dirty="0" err="1"/>
              <a:t>unele</a:t>
            </a:r>
            <a:r>
              <a:rPr lang="en-US" dirty="0"/>
              <a:t> </a:t>
            </a:r>
            <a:r>
              <a:rPr lang="en-US" dirty="0" err="1"/>
              <a:t>echivalente</a:t>
            </a:r>
            <a:r>
              <a:rPr lang="en-US" dirty="0"/>
              <a:t>, se face o </a:t>
            </a:r>
            <a:r>
              <a:rPr lang="en-US" dirty="0" err="1"/>
              <a:t>translatare</a:t>
            </a:r>
            <a:r>
              <a:rPr lang="en-US" dirty="0"/>
              <a:t> in alt </a:t>
            </a:r>
            <a:r>
              <a:rPr lang="en-US" dirty="0" err="1"/>
              <a:t>limbaj</a:t>
            </a:r>
            <a:r>
              <a:rPr lang="en-US" dirty="0"/>
              <a:t> de </a:t>
            </a:r>
            <a:r>
              <a:rPr lang="en-US" dirty="0" err="1"/>
              <a:t>programare</a:t>
            </a:r>
            <a:r>
              <a:rPr lang="en-US" dirty="0"/>
              <a:t>; </a:t>
            </a:r>
            <a:br>
              <a:rPr lang="en-US" dirty="0"/>
            </a:br>
            <a:r>
              <a:rPr lang="en-US" dirty="0"/>
              <a:t>» a </a:t>
            </a:r>
            <a:r>
              <a:rPr lang="en-US" dirty="0" err="1"/>
              <a:t>folosi</a:t>
            </a:r>
            <a:r>
              <a:rPr lang="en-US" dirty="0"/>
              <a:t> un </a:t>
            </a:r>
            <a:r>
              <a:rPr lang="en-US" dirty="0" err="1"/>
              <a:t>produs</a:t>
            </a:r>
            <a:r>
              <a:rPr lang="en-US" dirty="0"/>
              <a:t> </a:t>
            </a:r>
            <a:r>
              <a:rPr lang="en-US" dirty="0" err="1"/>
              <a:t>intelectual</a:t>
            </a:r>
            <a:r>
              <a:rPr lang="en-US" dirty="0"/>
              <a:t> </a:t>
            </a:r>
            <a:r>
              <a:rPr lang="en-US" dirty="0" err="1"/>
              <a:t>fara</a:t>
            </a:r>
            <a:r>
              <a:rPr lang="en-US" dirty="0"/>
              <a:t> a </a:t>
            </a:r>
            <a:r>
              <a:rPr lang="en-US" dirty="0" err="1"/>
              <a:t>arata</a:t>
            </a:r>
            <a:r>
              <a:rPr lang="en-US" dirty="0"/>
              <a:t> </a:t>
            </a:r>
            <a:r>
              <a:rPr lang="en-US" dirty="0" err="1"/>
              <a:t>sursa</a:t>
            </a:r>
            <a:r>
              <a:rPr lang="en-US" dirty="0"/>
              <a:t> de </a:t>
            </a:r>
            <a:r>
              <a:rPr lang="en-US" dirty="0" err="1"/>
              <a:t>provenienta</a:t>
            </a:r>
            <a:r>
              <a:rPr lang="en-US" dirty="0"/>
              <a:t>, </a:t>
            </a:r>
            <a:r>
              <a:rPr lang="en-US" dirty="0" err="1"/>
              <a:t>adevaratul</a:t>
            </a:r>
            <a:r>
              <a:rPr lang="en-US" dirty="0"/>
              <a:t> </a:t>
            </a:r>
            <a:r>
              <a:rPr lang="en-US" dirty="0" err="1"/>
              <a:t>autor</a:t>
            </a:r>
            <a:r>
              <a:rPr lang="en-US" dirty="0"/>
              <a:t>; </a:t>
            </a:r>
            <a:r>
              <a:rPr lang="en-US" dirty="0" err="1"/>
              <a:t>sunt</a:t>
            </a:r>
            <a:r>
              <a:rPr lang="en-US" dirty="0"/>
              <a:t> </a:t>
            </a:r>
            <a:r>
              <a:rPr lang="en-US" dirty="0" err="1"/>
              <a:t>situatii</a:t>
            </a:r>
            <a:r>
              <a:rPr lang="en-US" dirty="0"/>
              <a:t> in care </a:t>
            </a:r>
            <a:r>
              <a:rPr lang="en-US" dirty="0" err="1"/>
              <a:t>utilizarea</a:t>
            </a:r>
            <a:r>
              <a:rPr lang="en-US" dirty="0"/>
              <a:t>, </a:t>
            </a:r>
            <a:r>
              <a:rPr lang="en-US" dirty="0" err="1"/>
              <a:t>chiar</a:t>
            </a:r>
            <a:r>
              <a:rPr lang="en-US" dirty="0"/>
              <a:t> cu </a:t>
            </a:r>
            <a:r>
              <a:rPr lang="en-US" dirty="0" err="1"/>
              <a:t>indicarea</a:t>
            </a:r>
            <a:r>
              <a:rPr lang="en-US" dirty="0"/>
              <a:t> </a:t>
            </a:r>
            <a:r>
              <a:rPr lang="en-US" dirty="0" err="1"/>
              <a:t>autorului</a:t>
            </a:r>
            <a:r>
              <a:rPr lang="en-US" dirty="0"/>
              <a:t> </a:t>
            </a:r>
            <a:r>
              <a:rPr lang="en-US" dirty="0" err="1"/>
              <a:t>este</a:t>
            </a:r>
            <a:r>
              <a:rPr lang="en-US" dirty="0"/>
              <a:t> </a:t>
            </a:r>
            <a:r>
              <a:rPr lang="en-US" dirty="0" err="1"/>
              <a:t>permisa</a:t>
            </a:r>
            <a:r>
              <a:rPr lang="en-US" dirty="0"/>
              <a:t> </a:t>
            </a:r>
            <a:r>
              <a:rPr lang="en-US" dirty="0" err="1"/>
              <a:t>numai</a:t>
            </a:r>
            <a:r>
              <a:rPr lang="en-US" dirty="0"/>
              <a:t> </a:t>
            </a:r>
            <a:r>
              <a:rPr lang="en-US" dirty="0" err="1"/>
              <a:t>daca</a:t>
            </a:r>
            <a:r>
              <a:rPr lang="en-US" dirty="0"/>
              <a:t> </a:t>
            </a:r>
            <a:r>
              <a:rPr lang="en-US" dirty="0" err="1"/>
              <a:t>autorul</a:t>
            </a:r>
            <a:r>
              <a:rPr lang="en-US" dirty="0"/>
              <a:t> </a:t>
            </a:r>
            <a:r>
              <a:rPr lang="en-US" dirty="0" err="1"/>
              <a:t>accepta</a:t>
            </a:r>
            <a:r>
              <a:rPr lang="en-US" dirty="0"/>
              <a:t> </a:t>
            </a:r>
            <a:r>
              <a:rPr lang="en-US" dirty="0" err="1"/>
              <a:t>acest</a:t>
            </a:r>
            <a:r>
              <a:rPr lang="en-US" dirty="0"/>
              <a:t> </a:t>
            </a:r>
            <a:r>
              <a:rPr lang="en-US" dirty="0" err="1"/>
              <a:t>lucru</a:t>
            </a:r>
            <a:r>
              <a:rPr lang="en-US" dirty="0"/>
              <a:t>, </a:t>
            </a:r>
            <a:r>
              <a:rPr lang="en-US" dirty="0" err="1"/>
              <a:t>fapt</a:t>
            </a:r>
            <a:r>
              <a:rPr lang="en-US" dirty="0"/>
              <a:t> </a:t>
            </a:r>
            <a:r>
              <a:rPr lang="en-US" dirty="0" err="1"/>
              <a:t>pe</a:t>
            </a:r>
            <a:r>
              <a:rPr lang="en-US" dirty="0"/>
              <a:t> care </a:t>
            </a:r>
            <a:r>
              <a:rPr lang="en-US" dirty="0" err="1"/>
              <a:t>utilizatorul</a:t>
            </a:r>
            <a:r>
              <a:rPr lang="en-US" dirty="0"/>
              <a:t> </a:t>
            </a:r>
            <a:r>
              <a:rPr lang="en-US" dirty="0" err="1"/>
              <a:t>trebuie</a:t>
            </a:r>
            <a:r>
              <a:rPr lang="en-US" dirty="0"/>
              <a:t> </a:t>
            </a:r>
            <a:r>
              <a:rPr lang="en-US" dirty="0" err="1"/>
              <a:t>sa</a:t>
            </a:r>
            <a:r>
              <a:rPr lang="en-US" dirty="0"/>
              <a:t>-l </a:t>
            </a:r>
            <a:r>
              <a:rPr lang="en-US" dirty="0" err="1"/>
              <a:t>dovedeasca</a:t>
            </a:r>
            <a:r>
              <a:rPr lang="en-US" dirty="0"/>
              <a:t> cu </a:t>
            </a:r>
            <a:r>
              <a:rPr lang="en-US" dirty="0" err="1"/>
              <a:t>inscrisuri</a:t>
            </a:r>
            <a:r>
              <a:rPr lang="en-US" dirty="0"/>
              <a:t> </a:t>
            </a:r>
            <a:r>
              <a:rPr lang="en-US" dirty="0" err="1"/>
              <a:t>sau</a:t>
            </a:r>
            <a:r>
              <a:rPr lang="en-US" dirty="0"/>
              <a:t> cu </a:t>
            </a:r>
            <a:r>
              <a:rPr lang="en-US" dirty="0" err="1"/>
              <a:t>martori</a:t>
            </a:r>
            <a:r>
              <a:rPr lang="en-US" dirty="0"/>
              <a:t>; </a:t>
            </a:r>
            <a:br>
              <a:rPr lang="en-US" dirty="0"/>
            </a:br>
            <a:r>
              <a:rPr lang="en-US" dirty="0"/>
              <a:t>» a </a:t>
            </a:r>
            <a:r>
              <a:rPr lang="en-US" dirty="0" err="1"/>
              <a:t>extrage</a:t>
            </a:r>
            <a:r>
              <a:rPr lang="en-US" dirty="0"/>
              <a:t> din </a:t>
            </a:r>
            <a:r>
              <a:rPr lang="en-US" dirty="0" err="1"/>
              <a:t>romane</a:t>
            </a:r>
            <a:r>
              <a:rPr lang="en-US" dirty="0"/>
              <a:t>, din </a:t>
            </a:r>
            <a:r>
              <a:rPr lang="en-US" dirty="0" err="1"/>
              <a:t>poeme</a:t>
            </a:r>
            <a:r>
              <a:rPr lang="en-US" dirty="0"/>
              <a:t> </a:t>
            </a:r>
            <a:r>
              <a:rPr lang="en-US" dirty="0" err="1"/>
              <a:t>anumite</a:t>
            </a:r>
            <a:r>
              <a:rPr lang="en-US" dirty="0"/>
              <a:t> </a:t>
            </a:r>
            <a:r>
              <a:rPr lang="en-US" dirty="0" err="1"/>
              <a:t>parti</a:t>
            </a:r>
            <a:r>
              <a:rPr lang="en-US" dirty="0"/>
              <a:t>, a le </a:t>
            </a:r>
            <a:r>
              <a:rPr lang="en-US" dirty="0" err="1"/>
              <a:t>publica</a:t>
            </a:r>
            <a:r>
              <a:rPr lang="en-US" dirty="0"/>
              <a:t> </a:t>
            </a:r>
            <a:r>
              <a:rPr lang="en-US" dirty="0" err="1"/>
              <a:t>pur</a:t>
            </a:r>
            <a:r>
              <a:rPr lang="en-US" dirty="0"/>
              <a:t> </a:t>
            </a:r>
            <a:r>
              <a:rPr lang="en-US" dirty="0" err="1"/>
              <a:t>si</a:t>
            </a:r>
            <a:r>
              <a:rPr lang="en-US" dirty="0"/>
              <a:t> </a:t>
            </a:r>
            <a:r>
              <a:rPr lang="en-US" dirty="0" err="1"/>
              <a:t>simplu</a:t>
            </a:r>
            <a:r>
              <a:rPr lang="en-US" dirty="0"/>
              <a:t> </a:t>
            </a:r>
            <a:r>
              <a:rPr lang="en-US" dirty="0" err="1"/>
              <a:t>fara</a:t>
            </a:r>
            <a:r>
              <a:rPr lang="en-US" dirty="0"/>
              <a:t> a-l </a:t>
            </a:r>
            <a:r>
              <a:rPr lang="en-US" dirty="0" err="1"/>
              <a:t>indica</a:t>
            </a:r>
            <a:r>
              <a:rPr lang="en-US" dirty="0"/>
              <a:t> </a:t>
            </a:r>
            <a:r>
              <a:rPr lang="en-US" dirty="0" err="1"/>
              <a:t>pe</a:t>
            </a:r>
            <a:r>
              <a:rPr lang="en-US" dirty="0"/>
              <a:t> </a:t>
            </a:r>
            <a:r>
              <a:rPr lang="en-US" dirty="0" err="1"/>
              <a:t>adevaratul</a:t>
            </a:r>
            <a:r>
              <a:rPr lang="en-US" dirty="0"/>
              <a:t> </a:t>
            </a:r>
            <a:r>
              <a:rPr lang="en-US" dirty="0" err="1"/>
              <a:t>autor</a:t>
            </a:r>
            <a:r>
              <a:rPr lang="en-US" dirty="0"/>
              <a:t> </a:t>
            </a:r>
            <a:r>
              <a:rPr lang="en-US" dirty="0" err="1"/>
              <a:t>sau</a:t>
            </a:r>
            <a:r>
              <a:rPr lang="en-US" dirty="0"/>
              <a:t> a le </a:t>
            </a:r>
            <a:r>
              <a:rPr lang="en-US" dirty="0" err="1"/>
              <a:t>insera</a:t>
            </a:r>
            <a:r>
              <a:rPr lang="en-US" dirty="0"/>
              <a:t> in </a:t>
            </a:r>
            <a:r>
              <a:rPr lang="en-US" dirty="0" err="1"/>
              <a:t>alte</a:t>
            </a:r>
            <a:r>
              <a:rPr lang="en-US" dirty="0"/>
              <a:t> </a:t>
            </a:r>
            <a:r>
              <a:rPr lang="en-US" dirty="0" err="1"/>
              <a:t>texte</a:t>
            </a:r>
            <a:r>
              <a:rPr lang="en-US" dirty="0"/>
              <a:t> </a:t>
            </a:r>
            <a:r>
              <a:rPr lang="en-US" dirty="0" err="1"/>
              <a:t>si</a:t>
            </a:r>
            <a:r>
              <a:rPr lang="en-US" dirty="0"/>
              <a:t> a </a:t>
            </a:r>
            <a:r>
              <a:rPr lang="en-US" dirty="0" err="1"/>
              <a:t>obtine</a:t>
            </a:r>
            <a:r>
              <a:rPr lang="en-US" dirty="0"/>
              <a:t> un alt text care </a:t>
            </a:r>
            <a:r>
              <a:rPr lang="en-US" dirty="0" err="1"/>
              <a:t>daca</a:t>
            </a:r>
            <a:r>
              <a:rPr lang="en-US" dirty="0"/>
              <a:t> nu </a:t>
            </a:r>
            <a:r>
              <a:rPr lang="en-US" dirty="0" err="1"/>
              <a:t>este</a:t>
            </a:r>
            <a:r>
              <a:rPr lang="en-US" dirty="0"/>
              <a:t> </a:t>
            </a:r>
            <a:r>
              <a:rPr lang="en-US" dirty="0" err="1"/>
              <a:t>anuntat</a:t>
            </a:r>
            <a:r>
              <a:rPr lang="en-US" dirty="0"/>
              <a:t> </a:t>
            </a:r>
            <a:r>
              <a:rPr lang="en-US" dirty="0" err="1"/>
              <a:t>drept</a:t>
            </a:r>
            <a:r>
              <a:rPr lang="en-US" dirty="0"/>
              <a:t> </a:t>
            </a:r>
            <a:r>
              <a:rPr lang="en-US" dirty="0" err="1"/>
              <a:t>colaj</a:t>
            </a:r>
            <a:r>
              <a:rPr lang="en-US" dirty="0"/>
              <a:t> </a:t>
            </a:r>
            <a:r>
              <a:rPr lang="en-US" dirty="0" err="1"/>
              <a:t>trece</a:t>
            </a:r>
            <a:r>
              <a:rPr lang="en-US" dirty="0"/>
              <a:t> </a:t>
            </a:r>
            <a:r>
              <a:rPr lang="en-US" dirty="0" err="1"/>
              <a:t>ca</a:t>
            </a:r>
            <a:r>
              <a:rPr lang="en-US" dirty="0"/>
              <a:t> </a:t>
            </a:r>
            <a:r>
              <a:rPr lang="en-US" dirty="0" err="1"/>
              <a:t>lucrare</a:t>
            </a:r>
            <a:r>
              <a:rPr lang="en-US" dirty="0"/>
              <a:t> </a:t>
            </a:r>
            <a:r>
              <a:rPr lang="en-US" dirty="0" err="1"/>
              <a:t>originala</a:t>
            </a:r>
            <a:r>
              <a:rPr lang="en-US" dirty="0"/>
              <a:t> </a:t>
            </a:r>
            <a:r>
              <a:rPr lang="en-US" dirty="0" err="1"/>
              <a:t>daca</a:t>
            </a:r>
            <a:r>
              <a:rPr lang="en-US" dirty="0"/>
              <a:t> nu </a:t>
            </a:r>
            <a:r>
              <a:rPr lang="en-US" dirty="0" err="1"/>
              <a:t>este</a:t>
            </a:r>
            <a:r>
              <a:rPr lang="en-US" dirty="0"/>
              <a:t> </a:t>
            </a:r>
            <a:r>
              <a:rPr lang="en-US" dirty="0" err="1"/>
              <a:t>dovedit</a:t>
            </a:r>
            <a:r>
              <a:rPr lang="en-US" dirty="0"/>
              <a:t> </a:t>
            </a:r>
            <a:r>
              <a:rPr lang="en-US" dirty="0" err="1"/>
              <a:t>actul</a:t>
            </a:r>
            <a:r>
              <a:rPr lang="en-US" dirty="0"/>
              <a:t> de </a:t>
            </a:r>
            <a:r>
              <a:rPr lang="en-US" dirty="0" err="1"/>
              <a:t>plagiat</a:t>
            </a:r>
            <a:r>
              <a:rPr lang="en-US" dirty="0"/>
              <a:t>; </a:t>
            </a:r>
            <a:br>
              <a:rPr lang="en-US" dirty="0"/>
            </a:br>
            <a:r>
              <a:rPr lang="en-US" dirty="0"/>
              <a:t>» a </a:t>
            </a:r>
            <a:r>
              <a:rPr lang="en-US" dirty="0" err="1"/>
              <a:t>realiza</a:t>
            </a:r>
            <a:r>
              <a:rPr lang="en-US" dirty="0"/>
              <a:t> un </a:t>
            </a:r>
            <a:r>
              <a:rPr lang="en-US" dirty="0" err="1"/>
              <a:t>produs</a:t>
            </a:r>
            <a:r>
              <a:rPr lang="en-US" dirty="0"/>
              <a:t> artistic </a:t>
            </a:r>
            <a:r>
              <a:rPr lang="en-US" dirty="0" err="1"/>
              <a:t>prin</a:t>
            </a:r>
            <a:r>
              <a:rPr lang="en-US" dirty="0"/>
              <a:t> </a:t>
            </a:r>
            <a:r>
              <a:rPr lang="en-US" dirty="0" err="1"/>
              <a:t>copierea</a:t>
            </a:r>
            <a:r>
              <a:rPr lang="en-US" dirty="0"/>
              <a:t> </a:t>
            </a:r>
            <a:r>
              <a:rPr lang="en-US" dirty="0" err="1"/>
              <a:t>altui</a:t>
            </a:r>
            <a:r>
              <a:rPr lang="en-US" dirty="0"/>
              <a:t> </a:t>
            </a:r>
            <a:r>
              <a:rPr lang="en-US" dirty="0" err="1"/>
              <a:t>produs</a:t>
            </a:r>
            <a:r>
              <a:rPr lang="en-US" dirty="0"/>
              <a:t> </a:t>
            </a:r>
            <a:r>
              <a:rPr lang="en-US" dirty="0" err="1"/>
              <a:t>si</a:t>
            </a:r>
            <a:r>
              <a:rPr lang="en-US" dirty="0"/>
              <a:t> a-l </a:t>
            </a:r>
            <a:r>
              <a:rPr lang="en-US" dirty="0" err="1"/>
              <a:t>insusi</a:t>
            </a:r>
            <a:r>
              <a:rPr lang="en-US" dirty="0"/>
              <a:t> </a:t>
            </a:r>
            <a:r>
              <a:rPr lang="en-US" dirty="0" err="1"/>
              <a:t>ca</a:t>
            </a:r>
            <a:r>
              <a:rPr lang="en-US" dirty="0"/>
              <a:t> </a:t>
            </a:r>
            <a:r>
              <a:rPr lang="en-US" dirty="0" err="1"/>
              <a:t>fiind</a:t>
            </a:r>
            <a:r>
              <a:rPr lang="en-US" dirty="0"/>
              <a:t> original </a:t>
            </a:r>
            <a:r>
              <a:rPr lang="en-US" dirty="0" err="1"/>
              <a:t>desi</a:t>
            </a:r>
            <a:r>
              <a:rPr lang="en-US" dirty="0"/>
              <a:t> nu </a:t>
            </a:r>
            <a:r>
              <a:rPr lang="en-US" dirty="0" err="1"/>
              <a:t>este</a:t>
            </a:r>
            <a:r>
              <a:rPr lang="en-US" dirty="0"/>
              <a:t> </a:t>
            </a:r>
            <a:r>
              <a:rPr lang="en-US" dirty="0" err="1"/>
              <a:t>asa</a:t>
            </a:r>
            <a:r>
              <a:rPr lang="en-US" dirty="0"/>
              <a:t>, </a:t>
            </a:r>
            <a:r>
              <a:rPr lang="en-US" dirty="0" err="1"/>
              <a:t>fara</a:t>
            </a:r>
            <a:r>
              <a:rPr lang="en-US" dirty="0"/>
              <a:t> a </a:t>
            </a:r>
            <a:r>
              <a:rPr lang="en-US" dirty="0" err="1"/>
              <a:t>indica</a:t>
            </a:r>
            <a:r>
              <a:rPr lang="en-US" dirty="0"/>
              <a:t> </a:t>
            </a:r>
            <a:r>
              <a:rPr lang="en-US" dirty="0" err="1"/>
              <a:t>sursa</a:t>
            </a:r>
            <a:r>
              <a:rPr lang="en-US" dirty="0"/>
              <a:t> </a:t>
            </a:r>
            <a:r>
              <a:rPr lang="en-US" dirty="0" err="1"/>
              <a:t>sau</a:t>
            </a:r>
            <a:r>
              <a:rPr lang="en-US" dirty="0"/>
              <a:t> </a:t>
            </a:r>
            <a:r>
              <a:rPr lang="en-US" dirty="0" err="1"/>
              <a:t>ca</a:t>
            </a:r>
            <a:r>
              <a:rPr lang="en-US" dirty="0"/>
              <a:t> </a:t>
            </a:r>
            <a:r>
              <a:rPr lang="en-US" dirty="0" err="1"/>
              <a:t>este</a:t>
            </a:r>
            <a:r>
              <a:rPr lang="en-US" dirty="0"/>
              <a:t> o </a:t>
            </a:r>
            <a:r>
              <a:rPr lang="en-US" dirty="0" err="1"/>
              <a:t>reproducere</a:t>
            </a:r>
            <a:r>
              <a:rPr lang="en-US" dirty="0"/>
              <a:t> </a:t>
            </a:r>
            <a:r>
              <a:rPr lang="en-US" dirty="0" err="1"/>
              <a:t>sau</a:t>
            </a:r>
            <a:r>
              <a:rPr lang="en-US" dirty="0"/>
              <a:t> o </a:t>
            </a:r>
            <a:r>
              <a:rPr lang="en-US" dirty="0" err="1"/>
              <a:t>copie</a:t>
            </a:r>
            <a:r>
              <a:rPr lang="en-US" dirty="0"/>
              <a:t> </a:t>
            </a:r>
            <a:r>
              <a:rPr lang="en-US" dirty="0" err="1"/>
              <a:t>sau</a:t>
            </a:r>
            <a:r>
              <a:rPr lang="en-US" dirty="0"/>
              <a:t> </a:t>
            </a:r>
            <a:r>
              <a:rPr lang="en-US" dirty="0" err="1"/>
              <a:t>ca</a:t>
            </a:r>
            <a:r>
              <a:rPr lang="en-US" dirty="0"/>
              <a:t> are la </a:t>
            </a:r>
            <a:r>
              <a:rPr lang="en-US" dirty="0" err="1"/>
              <a:t>baza</a:t>
            </a:r>
            <a:r>
              <a:rPr lang="en-US" dirty="0"/>
              <a:t> </a:t>
            </a:r>
            <a:r>
              <a:rPr lang="en-US" dirty="0" err="1"/>
              <a:t>ca</a:t>
            </a:r>
            <a:r>
              <a:rPr lang="en-US" dirty="0"/>
              <a:t> </a:t>
            </a:r>
            <a:r>
              <a:rPr lang="en-US" dirty="0" err="1"/>
              <a:t>sursa</a:t>
            </a:r>
            <a:r>
              <a:rPr lang="en-US" dirty="0"/>
              <a:t> de </a:t>
            </a:r>
            <a:r>
              <a:rPr lang="en-US" dirty="0" err="1"/>
              <a:t>inspiratie</a:t>
            </a:r>
            <a:r>
              <a:rPr lang="en-US" dirty="0"/>
              <a:t> o </a:t>
            </a:r>
            <a:r>
              <a:rPr lang="en-US" dirty="0" err="1"/>
              <a:t>alta</a:t>
            </a:r>
            <a:r>
              <a:rPr lang="en-US" dirty="0"/>
              <a:t> </a:t>
            </a:r>
            <a:r>
              <a:rPr lang="en-US" dirty="0" err="1"/>
              <a:t>lucrare</a:t>
            </a:r>
            <a:r>
              <a:rPr lang="en-US" dirty="0"/>
              <a:t>.</a:t>
            </a:r>
          </a:p>
        </p:txBody>
      </p:sp>
    </p:spTree>
    <p:extLst>
      <p:ext uri="{BB962C8B-B14F-4D97-AF65-F5344CB8AC3E}">
        <p14:creationId xmlns:p14="http://schemas.microsoft.com/office/powerpoint/2010/main" val="217466783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Dreptul de autor si proprietatea intelectuala</a:t>
            </a:r>
            <a:endParaRPr lang="en-US" dirty="0"/>
          </a:p>
        </p:txBody>
      </p:sp>
      <p:sp>
        <p:nvSpPr>
          <p:cNvPr id="3" name="Content Placeholder 2"/>
          <p:cNvSpPr>
            <a:spLocks noGrp="1"/>
          </p:cNvSpPr>
          <p:nvPr>
            <p:ph idx="1"/>
          </p:nvPr>
        </p:nvSpPr>
        <p:spPr/>
        <p:txBody>
          <a:bodyPr>
            <a:normAutofit fontScale="62500" lnSpcReduction="20000"/>
          </a:bodyPr>
          <a:lstStyle/>
          <a:p>
            <a:pPr algn="just" fontAlgn="base"/>
            <a:r>
              <a:rPr lang="en-US" dirty="0"/>
              <a:t>Copyright </a:t>
            </a:r>
            <a:r>
              <a:rPr lang="en-US" dirty="0" err="1"/>
              <a:t>sau</a:t>
            </a:r>
            <a:r>
              <a:rPr lang="en-US" dirty="0"/>
              <a:t> </a:t>
            </a:r>
            <a:r>
              <a:rPr lang="en-US" dirty="0" err="1"/>
              <a:t>dreptul</a:t>
            </a:r>
            <a:r>
              <a:rPr lang="en-US" dirty="0"/>
              <a:t> de </a:t>
            </a:r>
            <a:r>
              <a:rPr lang="en-US" dirty="0" err="1"/>
              <a:t>autor</a:t>
            </a:r>
            <a:r>
              <a:rPr lang="en-US" dirty="0"/>
              <a:t> </a:t>
            </a:r>
            <a:r>
              <a:rPr lang="en-US" dirty="0" err="1"/>
              <a:t>reprezinta</a:t>
            </a:r>
            <a:r>
              <a:rPr lang="en-US" dirty="0"/>
              <a:t> </a:t>
            </a:r>
            <a:r>
              <a:rPr lang="en-US" dirty="0" err="1"/>
              <a:t>ansamblul</a:t>
            </a:r>
            <a:r>
              <a:rPr lang="en-US" dirty="0"/>
              <a:t> </a:t>
            </a:r>
            <a:r>
              <a:rPr lang="en-US" dirty="0" err="1"/>
              <a:t>prerogativelor</a:t>
            </a:r>
            <a:r>
              <a:rPr lang="en-US" dirty="0"/>
              <a:t>, </a:t>
            </a:r>
            <a:r>
              <a:rPr lang="en-US" dirty="0" err="1"/>
              <a:t>inclusiv</a:t>
            </a:r>
            <a:r>
              <a:rPr lang="en-US" dirty="0"/>
              <a:t> </a:t>
            </a:r>
            <a:r>
              <a:rPr lang="en-US" dirty="0" err="1"/>
              <a:t>dreptul</a:t>
            </a:r>
            <a:r>
              <a:rPr lang="en-US" dirty="0"/>
              <a:t> </a:t>
            </a:r>
            <a:r>
              <a:rPr lang="en-US" dirty="0" err="1"/>
              <a:t>exclusiv</a:t>
            </a:r>
            <a:r>
              <a:rPr lang="en-US" dirty="0"/>
              <a:t> de a reproduce, </a:t>
            </a:r>
            <a:r>
              <a:rPr lang="en-US" dirty="0" err="1"/>
              <a:t>distribui</a:t>
            </a:r>
            <a:r>
              <a:rPr lang="en-US" dirty="0"/>
              <a:t>, </a:t>
            </a:r>
            <a:r>
              <a:rPr lang="en-US" dirty="0" err="1"/>
              <a:t>executa</a:t>
            </a:r>
            <a:r>
              <a:rPr lang="en-US" dirty="0"/>
              <a:t>, </a:t>
            </a:r>
            <a:r>
              <a:rPr lang="en-US" dirty="0" err="1"/>
              <a:t>afisa</a:t>
            </a:r>
            <a:r>
              <a:rPr lang="en-US" dirty="0"/>
              <a:t>, </a:t>
            </a:r>
            <a:r>
              <a:rPr lang="en-US" dirty="0" err="1"/>
              <a:t>sau</a:t>
            </a:r>
            <a:r>
              <a:rPr lang="en-US" dirty="0"/>
              <a:t> de </a:t>
            </a:r>
            <a:r>
              <a:rPr lang="en-US" dirty="0" err="1"/>
              <a:t>licenta</a:t>
            </a:r>
            <a:r>
              <a:rPr lang="en-US" dirty="0"/>
              <a:t>, de care se </a:t>
            </a:r>
            <a:r>
              <a:rPr lang="en-US" dirty="0" err="1"/>
              <a:t>bucura</a:t>
            </a:r>
            <a:r>
              <a:rPr lang="en-US" dirty="0"/>
              <a:t> </a:t>
            </a:r>
            <a:r>
              <a:rPr lang="en-US" dirty="0" err="1"/>
              <a:t>autorii</a:t>
            </a:r>
            <a:r>
              <a:rPr lang="en-US" dirty="0"/>
              <a:t> </a:t>
            </a:r>
            <a:r>
              <a:rPr lang="en-US" dirty="0" err="1"/>
              <a:t>ca</a:t>
            </a:r>
            <a:r>
              <a:rPr lang="en-US" dirty="0"/>
              <a:t> </a:t>
            </a:r>
            <a:r>
              <a:rPr lang="en-US" dirty="0" err="1"/>
              <a:t>rezultat</a:t>
            </a:r>
            <a:r>
              <a:rPr lang="en-US" dirty="0"/>
              <a:t> al </a:t>
            </a:r>
            <a:r>
              <a:rPr lang="en-US" dirty="0" err="1"/>
              <a:t>unui</a:t>
            </a:r>
            <a:r>
              <a:rPr lang="en-US" dirty="0"/>
              <a:t> </a:t>
            </a:r>
            <a:r>
              <a:rPr lang="en-US" dirty="0" err="1"/>
              <a:t>efort</a:t>
            </a:r>
            <a:r>
              <a:rPr lang="en-US" dirty="0"/>
              <a:t> </a:t>
            </a:r>
            <a:r>
              <a:rPr lang="en-US" dirty="0" err="1"/>
              <a:t>creativ</a:t>
            </a:r>
            <a:r>
              <a:rPr lang="en-US" dirty="0"/>
              <a:t> independent cu </a:t>
            </a:r>
            <a:r>
              <a:rPr lang="en-US" dirty="0" err="1"/>
              <a:t>referire</a:t>
            </a:r>
            <a:r>
              <a:rPr lang="en-US" dirty="0"/>
              <a:t> la </a:t>
            </a:r>
            <a:r>
              <a:rPr lang="en-US" dirty="0" err="1"/>
              <a:t>operele</a:t>
            </a:r>
            <a:r>
              <a:rPr lang="en-US" dirty="0"/>
              <a:t> create; </a:t>
            </a:r>
            <a:r>
              <a:rPr lang="en-US" dirty="0" err="1"/>
              <a:t>institutia</a:t>
            </a:r>
            <a:r>
              <a:rPr lang="en-US" dirty="0"/>
              <a:t> </a:t>
            </a:r>
            <a:r>
              <a:rPr lang="en-US" dirty="0" err="1"/>
              <a:t>dreptului</a:t>
            </a:r>
            <a:r>
              <a:rPr lang="en-US" dirty="0"/>
              <a:t> de </a:t>
            </a:r>
            <a:r>
              <a:rPr lang="en-US" dirty="0" err="1"/>
              <a:t>autor</a:t>
            </a:r>
            <a:r>
              <a:rPr lang="en-US" dirty="0"/>
              <a:t> </a:t>
            </a:r>
            <a:r>
              <a:rPr lang="en-US" dirty="0" err="1"/>
              <a:t>este</a:t>
            </a:r>
            <a:r>
              <a:rPr lang="en-US" dirty="0"/>
              <a:t> </a:t>
            </a:r>
            <a:r>
              <a:rPr lang="en-US" dirty="0" err="1"/>
              <a:t>instrumentul</a:t>
            </a:r>
            <a:r>
              <a:rPr lang="en-US" dirty="0"/>
              <a:t> de </a:t>
            </a:r>
            <a:r>
              <a:rPr lang="en-US" dirty="0" err="1"/>
              <a:t>protectie</a:t>
            </a:r>
            <a:r>
              <a:rPr lang="en-US" dirty="0"/>
              <a:t> a </a:t>
            </a:r>
            <a:r>
              <a:rPr lang="en-US" dirty="0" err="1"/>
              <a:t>creatorilor</a:t>
            </a:r>
            <a:r>
              <a:rPr lang="en-US" dirty="0"/>
              <a:t> </a:t>
            </a:r>
            <a:r>
              <a:rPr lang="en-US" dirty="0" err="1"/>
              <a:t>si</a:t>
            </a:r>
            <a:r>
              <a:rPr lang="en-US" dirty="0"/>
              <a:t> </a:t>
            </a:r>
            <a:r>
              <a:rPr lang="en-US" dirty="0" err="1"/>
              <a:t>operelor</a:t>
            </a:r>
            <a:r>
              <a:rPr lang="en-US" dirty="0"/>
              <a:t> </a:t>
            </a:r>
            <a:r>
              <a:rPr lang="en-US" dirty="0" err="1"/>
              <a:t>lor</a:t>
            </a:r>
            <a:r>
              <a:rPr lang="en-US" dirty="0"/>
              <a:t> .</a:t>
            </a:r>
          </a:p>
          <a:p>
            <a:pPr algn="just" fontAlgn="base"/>
            <a:r>
              <a:rPr lang="en-US" dirty="0" err="1"/>
              <a:t>Dreptul</a:t>
            </a:r>
            <a:r>
              <a:rPr lang="en-US" dirty="0"/>
              <a:t> de </a:t>
            </a:r>
            <a:r>
              <a:rPr lang="en-US" dirty="0" err="1"/>
              <a:t>autor</a:t>
            </a:r>
            <a:r>
              <a:rPr lang="en-US" dirty="0"/>
              <a:t> </a:t>
            </a:r>
            <a:r>
              <a:rPr lang="en-US" dirty="0" err="1"/>
              <a:t>apare</a:t>
            </a:r>
            <a:r>
              <a:rPr lang="en-US" dirty="0"/>
              <a:t> automat </a:t>
            </a:r>
            <a:r>
              <a:rPr lang="en-US" dirty="0" err="1"/>
              <a:t>odata</a:t>
            </a:r>
            <a:r>
              <a:rPr lang="en-US" dirty="0"/>
              <a:t> cu </a:t>
            </a:r>
            <a:r>
              <a:rPr lang="en-US" dirty="0" err="1"/>
              <a:t>creatia</a:t>
            </a:r>
            <a:r>
              <a:rPr lang="en-US" dirty="0"/>
              <a:t> </a:t>
            </a:r>
            <a:r>
              <a:rPr lang="en-US" dirty="0" err="1"/>
              <a:t>sau</a:t>
            </a:r>
            <a:r>
              <a:rPr lang="en-US" dirty="0"/>
              <a:t> opera </a:t>
            </a:r>
            <a:r>
              <a:rPr lang="en-US" dirty="0" err="1"/>
              <a:t>dar</a:t>
            </a:r>
            <a:r>
              <a:rPr lang="en-US" dirty="0"/>
              <a:t> in </a:t>
            </a:r>
            <a:r>
              <a:rPr lang="en-US" dirty="0" err="1"/>
              <a:t>cazul</a:t>
            </a:r>
            <a:r>
              <a:rPr lang="en-US" dirty="0"/>
              <a:t> </a:t>
            </a:r>
            <a:r>
              <a:rPr lang="en-US" dirty="0" err="1"/>
              <a:t>unei</a:t>
            </a:r>
            <a:r>
              <a:rPr lang="en-US" dirty="0"/>
              <a:t> </a:t>
            </a:r>
            <a:r>
              <a:rPr lang="en-US" dirty="0" err="1"/>
              <a:t>valorificari</a:t>
            </a:r>
            <a:r>
              <a:rPr lang="en-US" dirty="0"/>
              <a:t> </a:t>
            </a:r>
            <a:r>
              <a:rPr lang="en-US" dirty="0" err="1"/>
              <a:t>comerciale</a:t>
            </a:r>
            <a:r>
              <a:rPr lang="en-US" dirty="0"/>
              <a:t> </a:t>
            </a:r>
            <a:r>
              <a:rPr lang="en-US" dirty="0" err="1"/>
              <a:t>sau</a:t>
            </a:r>
            <a:r>
              <a:rPr lang="en-US" dirty="0"/>
              <a:t> a </a:t>
            </a:r>
            <a:r>
              <a:rPr lang="en-US" dirty="0" err="1"/>
              <a:t>unor</a:t>
            </a:r>
            <a:r>
              <a:rPr lang="en-US" dirty="0"/>
              <a:t> dispute </a:t>
            </a:r>
            <a:r>
              <a:rPr lang="en-US" dirty="0" err="1"/>
              <a:t>trebuie</a:t>
            </a:r>
            <a:r>
              <a:rPr lang="en-US" dirty="0"/>
              <a:t> </a:t>
            </a:r>
            <a:r>
              <a:rPr lang="en-US" dirty="0" err="1"/>
              <a:t>furnizate</a:t>
            </a:r>
            <a:r>
              <a:rPr lang="en-US" dirty="0"/>
              <a:t> </a:t>
            </a:r>
            <a:r>
              <a:rPr lang="en-US" dirty="0" err="1"/>
              <a:t>dovezi</a:t>
            </a:r>
            <a:r>
              <a:rPr lang="en-US" dirty="0"/>
              <a:t> </a:t>
            </a:r>
            <a:r>
              <a:rPr lang="en-US" dirty="0" err="1"/>
              <a:t>legale</a:t>
            </a:r>
            <a:r>
              <a:rPr lang="en-US" dirty="0"/>
              <a:t> </a:t>
            </a:r>
            <a:r>
              <a:rPr lang="en-US" dirty="0" err="1"/>
              <a:t>certe</a:t>
            </a:r>
            <a:r>
              <a:rPr lang="en-US" dirty="0"/>
              <a:t> </a:t>
            </a:r>
            <a:r>
              <a:rPr lang="en-US" dirty="0" err="1"/>
              <a:t>asupra</a:t>
            </a:r>
            <a:r>
              <a:rPr lang="en-US" dirty="0"/>
              <a:t> </a:t>
            </a:r>
            <a:r>
              <a:rPr lang="en-US" dirty="0" err="1"/>
              <a:t>momentului</a:t>
            </a:r>
            <a:r>
              <a:rPr lang="en-US" dirty="0"/>
              <a:t> </a:t>
            </a:r>
            <a:r>
              <a:rPr lang="en-US" dirty="0" err="1"/>
              <a:t>creatiei</a:t>
            </a:r>
            <a:r>
              <a:rPr lang="en-US" dirty="0"/>
              <a:t>. </a:t>
            </a:r>
            <a:br>
              <a:rPr lang="en-US" dirty="0"/>
            </a:br>
            <a:r>
              <a:rPr lang="en-US" dirty="0"/>
              <a:t>Copyright da </a:t>
            </a:r>
            <a:r>
              <a:rPr lang="en-US" dirty="0" err="1"/>
              <a:t>proprietarului</a:t>
            </a:r>
            <a:r>
              <a:rPr lang="en-US" dirty="0"/>
              <a:t> </a:t>
            </a:r>
            <a:r>
              <a:rPr lang="en-US" dirty="0" err="1"/>
              <a:t>dreptul</a:t>
            </a:r>
            <a:r>
              <a:rPr lang="en-US" dirty="0"/>
              <a:t> </a:t>
            </a:r>
            <a:r>
              <a:rPr lang="en-US" dirty="0" err="1"/>
              <a:t>exclusiv</a:t>
            </a:r>
            <a:r>
              <a:rPr lang="en-US" dirty="0"/>
              <a:t> </a:t>
            </a:r>
            <a:r>
              <a:rPr lang="en-US" dirty="0" err="1"/>
              <a:t>asupra</a:t>
            </a:r>
            <a:r>
              <a:rPr lang="en-US" dirty="0"/>
              <a:t> </a:t>
            </a:r>
            <a:r>
              <a:rPr lang="en-US" dirty="0" err="1"/>
              <a:t>prorietatii</a:t>
            </a:r>
            <a:r>
              <a:rPr lang="en-US" dirty="0"/>
              <a:t> </a:t>
            </a:r>
            <a:r>
              <a:rPr lang="en-US" dirty="0" err="1"/>
              <a:t>intelectuale</a:t>
            </a:r>
            <a:r>
              <a:rPr lang="en-US" dirty="0"/>
              <a:t> de a reproduce, </a:t>
            </a:r>
            <a:r>
              <a:rPr lang="en-US" dirty="0" err="1"/>
              <a:t>distribui</a:t>
            </a:r>
            <a:r>
              <a:rPr lang="en-US" dirty="0"/>
              <a:t>, </a:t>
            </a:r>
            <a:r>
              <a:rPr lang="en-US" dirty="0" err="1"/>
              <a:t>executa</a:t>
            </a:r>
            <a:r>
              <a:rPr lang="en-US" dirty="0"/>
              <a:t>, </a:t>
            </a:r>
            <a:r>
              <a:rPr lang="en-US" dirty="0" err="1"/>
              <a:t>afisa</a:t>
            </a:r>
            <a:r>
              <a:rPr lang="en-US" dirty="0"/>
              <a:t>, </a:t>
            </a:r>
            <a:r>
              <a:rPr lang="en-US" dirty="0" err="1"/>
              <a:t>sau</a:t>
            </a:r>
            <a:r>
              <a:rPr lang="en-US" dirty="0"/>
              <a:t> de </a:t>
            </a:r>
            <a:r>
              <a:rPr lang="en-US" dirty="0" err="1"/>
              <a:t>licenta</a:t>
            </a:r>
            <a:r>
              <a:rPr lang="en-US" dirty="0"/>
              <a:t> de </a:t>
            </a:r>
            <a:r>
              <a:rPr lang="en-US" dirty="0" err="1"/>
              <a:t>munca</a:t>
            </a:r>
            <a:r>
              <a:rPr lang="en-US" dirty="0"/>
              <a:t> </a:t>
            </a:r>
            <a:r>
              <a:rPr lang="en-US" dirty="0" err="1"/>
              <a:t>sa</a:t>
            </a:r>
            <a:r>
              <a:rPr lang="en-US" dirty="0"/>
              <a:t> </a:t>
            </a:r>
            <a:r>
              <a:rPr lang="en-US" dirty="0" err="1"/>
              <a:t>ca</a:t>
            </a:r>
            <a:r>
              <a:rPr lang="en-US" dirty="0"/>
              <a:t> </a:t>
            </a:r>
            <a:r>
              <a:rPr lang="en-US" dirty="0" err="1"/>
              <a:t>rezultat</a:t>
            </a:r>
            <a:r>
              <a:rPr lang="en-US" dirty="0"/>
              <a:t> al </a:t>
            </a:r>
            <a:r>
              <a:rPr lang="en-US" dirty="0" err="1"/>
              <a:t>unui</a:t>
            </a:r>
            <a:r>
              <a:rPr lang="en-US" dirty="0"/>
              <a:t> </a:t>
            </a:r>
            <a:r>
              <a:rPr lang="en-US" dirty="0" err="1"/>
              <a:t>efort</a:t>
            </a:r>
            <a:r>
              <a:rPr lang="en-US" dirty="0"/>
              <a:t> </a:t>
            </a:r>
            <a:r>
              <a:rPr lang="en-US" dirty="0" err="1"/>
              <a:t>creativ</a:t>
            </a:r>
            <a:r>
              <a:rPr lang="en-US" dirty="0"/>
              <a:t> independent.</a:t>
            </a:r>
          </a:p>
          <a:p>
            <a:pPr algn="just" fontAlgn="base"/>
            <a:r>
              <a:rPr lang="en-US" dirty="0" err="1"/>
              <a:t>Proprietarul</a:t>
            </a:r>
            <a:r>
              <a:rPr lang="en-US" dirty="0"/>
              <a:t> </a:t>
            </a:r>
            <a:r>
              <a:rPr lang="en-US" dirty="0" err="1"/>
              <a:t>primeste</a:t>
            </a:r>
            <a:r>
              <a:rPr lang="en-US" dirty="0"/>
              <a:t> de </a:t>
            </a:r>
            <a:r>
              <a:rPr lang="en-US" dirty="0" err="1"/>
              <a:t>asemenea</a:t>
            </a:r>
            <a:r>
              <a:rPr lang="en-US" dirty="0"/>
              <a:t>, </a:t>
            </a:r>
            <a:r>
              <a:rPr lang="en-US" dirty="0" err="1"/>
              <a:t>dreptul</a:t>
            </a:r>
            <a:r>
              <a:rPr lang="en-US" dirty="0"/>
              <a:t> </a:t>
            </a:r>
            <a:r>
              <a:rPr lang="en-US" dirty="0" err="1"/>
              <a:t>exclusiv</a:t>
            </a:r>
            <a:r>
              <a:rPr lang="en-US" dirty="0"/>
              <a:t> de a produce </a:t>
            </a:r>
            <a:r>
              <a:rPr lang="en-US" dirty="0" err="1"/>
              <a:t>sau</a:t>
            </a:r>
            <a:r>
              <a:rPr lang="en-US" dirty="0"/>
              <a:t> </a:t>
            </a:r>
            <a:r>
              <a:rPr lang="en-US" dirty="0" err="1"/>
              <a:t>licentia</a:t>
            </a:r>
            <a:r>
              <a:rPr lang="en-US" dirty="0"/>
              <a:t> </a:t>
            </a:r>
            <a:r>
              <a:rPr lang="en-US" dirty="0" err="1"/>
              <a:t>si</a:t>
            </a:r>
            <a:r>
              <a:rPr lang="en-US" dirty="0"/>
              <a:t> </a:t>
            </a:r>
            <a:r>
              <a:rPr lang="en-US" dirty="0" err="1"/>
              <a:t>derivatele</a:t>
            </a:r>
            <a:r>
              <a:rPr lang="en-US" dirty="0"/>
              <a:t> sale de </a:t>
            </a:r>
            <a:r>
              <a:rPr lang="en-US" dirty="0" err="1"/>
              <a:t>lucru</a:t>
            </a:r>
            <a:r>
              <a:rPr lang="en-US" dirty="0"/>
              <a:t>. </a:t>
            </a:r>
            <a:br>
              <a:rPr lang="en-US" dirty="0"/>
            </a:br>
            <a:r>
              <a:rPr lang="en-US" dirty="0"/>
              <a:t>Copyright </a:t>
            </a:r>
            <a:r>
              <a:rPr lang="en-US" dirty="0" err="1"/>
              <a:t>protejeaza</a:t>
            </a:r>
            <a:r>
              <a:rPr lang="en-US" dirty="0"/>
              <a:t> </a:t>
            </a:r>
            <a:r>
              <a:rPr lang="en-US" dirty="0" err="1"/>
              <a:t>orice</a:t>
            </a:r>
            <a:r>
              <a:rPr lang="en-US" dirty="0"/>
              <a:t> tip de design, </a:t>
            </a:r>
            <a:r>
              <a:rPr lang="en-US" dirty="0" err="1"/>
              <a:t>opere</a:t>
            </a:r>
            <a:r>
              <a:rPr lang="en-US" dirty="0"/>
              <a:t> </a:t>
            </a:r>
            <a:r>
              <a:rPr lang="en-US" dirty="0" err="1"/>
              <a:t>literare</a:t>
            </a:r>
            <a:r>
              <a:rPr lang="en-US" dirty="0"/>
              <a:t>, </a:t>
            </a:r>
            <a:r>
              <a:rPr lang="en-US" dirty="0" err="1"/>
              <a:t>artistice</a:t>
            </a:r>
            <a:r>
              <a:rPr lang="en-US" dirty="0"/>
              <a:t>, </a:t>
            </a:r>
            <a:r>
              <a:rPr lang="en-US" dirty="0" err="1"/>
              <a:t>dramatice</a:t>
            </a:r>
            <a:r>
              <a:rPr lang="en-US" dirty="0"/>
              <a:t>, </a:t>
            </a:r>
            <a:r>
              <a:rPr lang="en-US" dirty="0" err="1"/>
              <a:t>muzicale</a:t>
            </a:r>
            <a:r>
              <a:rPr lang="en-US" dirty="0"/>
              <a:t> </a:t>
            </a:r>
            <a:r>
              <a:rPr lang="en-US" dirty="0" err="1"/>
              <a:t>sau</a:t>
            </a:r>
            <a:r>
              <a:rPr lang="en-US" dirty="0"/>
              <a:t> </a:t>
            </a:r>
            <a:r>
              <a:rPr lang="en-US" dirty="0" err="1"/>
              <a:t>documente</a:t>
            </a:r>
            <a:r>
              <a:rPr lang="en-US" dirty="0"/>
              <a:t>, </a:t>
            </a:r>
            <a:r>
              <a:rPr lang="en-US" dirty="0" err="1"/>
              <a:t>muzica</a:t>
            </a:r>
            <a:r>
              <a:rPr lang="en-US" dirty="0"/>
              <a:t>, site-</a:t>
            </a:r>
            <a:r>
              <a:rPr lang="en-US" dirty="0" err="1"/>
              <a:t>uri</a:t>
            </a:r>
            <a:r>
              <a:rPr lang="en-US" dirty="0"/>
              <a:t> web, software, design-</a:t>
            </a:r>
            <a:r>
              <a:rPr lang="en-US" dirty="0" err="1"/>
              <a:t>uri</a:t>
            </a:r>
            <a:r>
              <a:rPr lang="en-US" dirty="0"/>
              <a:t>, logo-</a:t>
            </a:r>
            <a:r>
              <a:rPr lang="en-US" dirty="0" err="1"/>
              <a:t>uri</a:t>
            </a:r>
            <a:r>
              <a:rPr lang="en-US" dirty="0"/>
              <a:t>, </a:t>
            </a:r>
            <a:r>
              <a:rPr lang="en-US" dirty="0" err="1"/>
              <a:t>opere</a:t>
            </a:r>
            <a:r>
              <a:rPr lang="en-US" dirty="0"/>
              <a:t> de </a:t>
            </a:r>
            <a:r>
              <a:rPr lang="en-US" dirty="0" err="1"/>
              <a:t>arta</a:t>
            </a:r>
            <a:r>
              <a:rPr lang="en-US" dirty="0"/>
              <a:t>, </a:t>
            </a:r>
            <a:r>
              <a:rPr lang="en-US" dirty="0" err="1"/>
              <a:t>ilustratii</a:t>
            </a:r>
            <a:r>
              <a:rPr lang="en-US" dirty="0"/>
              <a:t>, </a:t>
            </a:r>
            <a:r>
              <a:rPr lang="en-US" dirty="0" err="1"/>
              <a:t>picturi</a:t>
            </a:r>
            <a:r>
              <a:rPr lang="en-US" dirty="0"/>
              <a:t>, </a:t>
            </a:r>
            <a:r>
              <a:rPr lang="en-US" dirty="0" err="1"/>
              <a:t>fotografii</a:t>
            </a:r>
            <a:r>
              <a:rPr lang="en-US" dirty="0"/>
              <a:t>, </a:t>
            </a:r>
            <a:r>
              <a:rPr lang="en-US" dirty="0" err="1"/>
              <a:t>scripturi</a:t>
            </a:r>
            <a:r>
              <a:rPr lang="en-US" dirty="0"/>
              <a:t>, </a:t>
            </a:r>
            <a:r>
              <a:rPr lang="en-US" dirty="0" err="1"/>
              <a:t>carti</a:t>
            </a:r>
            <a:r>
              <a:rPr lang="en-US" dirty="0"/>
              <a:t>, </a:t>
            </a:r>
            <a:r>
              <a:rPr lang="en-US" dirty="0" err="1"/>
              <a:t>manuscrise</a:t>
            </a:r>
            <a:r>
              <a:rPr lang="en-US" dirty="0"/>
              <a:t>, </a:t>
            </a:r>
            <a:r>
              <a:rPr lang="en-US" dirty="0" err="1"/>
              <a:t>poezii</a:t>
            </a:r>
            <a:r>
              <a:rPr lang="en-US" dirty="0"/>
              <a:t>, </a:t>
            </a:r>
            <a:r>
              <a:rPr lang="en-US" dirty="0" err="1"/>
              <a:t>filme</a:t>
            </a:r>
            <a:r>
              <a:rPr lang="en-US" dirty="0"/>
              <a:t>, </a:t>
            </a:r>
            <a:r>
              <a:rPr lang="en-US" dirty="0" err="1"/>
              <a:t>jocuri</a:t>
            </a:r>
            <a:r>
              <a:rPr lang="en-US" dirty="0"/>
              <a:t>, </a:t>
            </a:r>
            <a:r>
              <a:rPr lang="en-US" dirty="0" err="1"/>
              <a:t>programe</a:t>
            </a:r>
            <a:r>
              <a:rPr lang="en-US" dirty="0"/>
              <a:t> TV, </a:t>
            </a:r>
            <a:r>
              <a:rPr lang="en-US" dirty="0" err="1"/>
              <a:t>dar</a:t>
            </a:r>
            <a:r>
              <a:rPr lang="en-US" dirty="0"/>
              <a:t> </a:t>
            </a:r>
            <a:r>
              <a:rPr lang="en-US" dirty="0" err="1"/>
              <a:t>exista</a:t>
            </a:r>
            <a:r>
              <a:rPr lang="en-US" dirty="0"/>
              <a:t> </a:t>
            </a:r>
            <a:r>
              <a:rPr lang="en-US" dirty="0" err="1"/>
              <a:t>si</a:t>
            </a:r>
            <a:r>
              <a:rPr lang="en-US" dirty="0"/>
              <a:t> </a:t>
            </a:r>
            <a:r>
              <a:rPr lang="en-US" dirty="0" err="1"/>
              <a:t>exceptii</a:t>
            </a:r>
            <a:r>
              <a:rPr lang="en-US" dirty="0"/>
              <a:t>:</a:t>
            </a:r>
          </a:p>
          <a:p>
            <a:pPr marL="0" indent="0" algn="just">
              <a:buNone/>
            </a:pPr>
            <a:endParaRPr lang="en-US" dirty="0"/>
          </a:p>
        </p:txBody>
      </p:sp>
    </p:spTree>
    <p:extLst>
      <p:ext uri="{BB962C8B-B14F-4D97-AF65-F5344CB8AC3E}">
        <p14:creationId xmlns:p14="http://schemas.microsoft.com/office/powerpoint/2010/main" val="5315694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336704"/>
          </a:xfrm>
        </p:spPr>
        <p:txBody>
          <a:bodyPr>
            <a:normAutofit fontScale="70000" lnSpcReduction="20000"/>
          </a:bodyPr>
          <a:lstStyle/>
          <a:p>
            <a:pPr fontAlgn="base"/>
            <a:r>
              <a:rPr lang="en-US" dirty="0" err="1"/>
              <a:t>Idei</a:t>
            </a:r>
            <a:r>
              <a:rPr lang="en-US" dirty="0"/>
              <a:t> </a:t>
            </a:r>
            <a:r>
              <a:rPr lang="en-US" dirty="0" err="1"/>
              <a:t>si</a:t>
            </a:r>
            <a:r>
              <a:rPr lang="en-US" dirty="0"/>
              <a:t> </a:t>
            </a:r>
            <a:r>
              <a:rPr lang="en-US" dirty="0" err="1"/>
              <a:t>descoperiri</a:t>
            </a:r>
            <a:r>
              <a:rPr lang="en-US" dirty="0"/>
              <a:t> in sine nu </a:t>
            </a:r>
            <a:r>
              <a:rPr lang="en-US" dirty="0" err="1"/>
              <a:t>sunt</a:t>
            </a:r>
            <a:r>
              <a:rPr lang="en-US" dirty="0"/>
              <a:t> </a:t>
            </a:r>
            <a:r>
              <a:rPr lang="en-US" dirty="0" err="1"/>
              <a:t>protejate</a:t>
            </a:r>
            <a:r>
              <a:rPr lang="en-US" dirty="0"/>
              <a:t> de </a:t>
            </a:r>
            <a:r>
              <a:rPr lang="en-US" dirty="0" err="1"/>
              <a:t>legea</a:t>
            </a:r>
            <a:r>
              <a:rPr lang="en-US" dirty="0"/>
              <a:t> </a:t>
            </a:r>
            <a:r>
              <a:rPr lang="en-US" dirty="0" err="1"/>
              <a:t>dreptului</a:t>
            </a:r>
            <a:r>
              <a:rPr lang="en-US" dirty="0"/>
              <a:t> de </a:t>
            </a:r>
            <a:r>
              <a:rPr lang="en-US" dirty="0" err="1"/>
              <a:t>autor</a:t>
            </a:r>
            <a:r>
              <a:rPr lang="en-US" dirty="0"/>
              <a:t>. </a:t>
            </a:r>
            <a:r>
              <a:rPr lang="en-US" dirty="0" err="1"/>
              <a:t>Doar</a:t>
            </a:r>
            <a:r>
              <a:rPr lang="en-US" dirty="0"/>
              <a:t> </a:t>
            </a:r>
            <a:r>
              <a:rPr lang="en-US" dirty="0" err="1"/>
              <a:t>modul</a:t>
            </a:r>
            <a:r>
              <a:rPr lang="en-US" dirty="0"/>
              <a:t> in care </a:t>
            </a:r>
            <a:r>
              <a:rPr lang="en-US" dirty="0" err="1"/>
              <a:t>acestea</a:t>
            </a:r>
            <a:r>
              <a:rPr lang="en-US" dirty="0"/>
              <a:t> </a:t>
            </a:r>
            <a:r>
              <a:rPr lang="en-US" dirty="0" err="1"/>
              <a:t>sunt</a:t>
            </a:r>
            <a:r>
              <a:rPr lang="en-US" dirty="0"/>
              <a:t> </a:t>
            </a:r>
            <a:r>
              <a:rPr lang="en-US" dirty="0" err="1"/>
              <a:t>exprimate</a:t>
            </a:r>
            <a:r>
              <a:rPr lang="en-US" dirty="0"/>
              <a:t> </a:t>
            </a:r>
            <a:r>
              <a:rPr lang="en-US" dirty="0" err="1"/>
              <a:t>este</a:t>
            </a:r>
            <a:r>
              <a:rPr lang="en-US" dirty="0"/>
              <a:t> </a:t>
            </a:r>
            <a:r>
              <a:rPr lang="en-US" dirty="0" err="1"/>
              <a:t>subiect</a:t>
            </a:r>
            <a:r>
              <a:rPr lang="en-US" dirty="0"/>
              <a:t> al </a:t>
            </a:r>
            <a:r>
              <a:rPr lang="en-US" dirty="0" err="1"/>
              <a:t>dreptului</a:t>
            </a:r>
            <a:r>
              <a:rPr lang="en-US" dirty="0"/>
              <a:t> de </a:t>
            </a:r>
            <a:r>
              <a:rPr lang="en-US" dirty="0" err="1"/>
              <a:t>autor</a:t>
            </a:r>
            <a:r>
              <a:rPr lang="en-US" dirty="0"/>
              <a:t>; » </a:t>
            </a:r>
            <a:br>
              <a:rPr lang="en-US" dirty="0"/>
            </a:br>
            <a:r>
              <a:rPr lang="en-US" dirty="0" err="1"/>
              <a:t>Numele</a:t>
            </a:r>
            <a:r>
              <a:rPr lang="en-US" dirty="0"/>
              <a:t> nu </a:t>
            </a:r>
            <a:r>
              <a:rPr lang="en-US" dirty="0" err="1"/>
              <a:t>sunt</a:t>
            </a:r>
            <a:r>
              <a:rPr lang="en-US" dirty="0"/>
              <a:t> </a:t>
            </a:r>
            <a:r>
              <a:rPr lang="en-US" dirty="0" err="1"/>
              <a:t>elemente</a:t>
            </a:r>
            <a:r>
              <a:rPr lang="en-US" dirty="0"/>
              <a:t> de copyright. </a:t>
            </a:r>
            <a:r>
              <a:rPr lang="en-US" dirty="0" err="1"/>
              <a:t>Denumirile</a:t>
            </a:r>
            <a:r>
              <a:rPr lang="en-US" dirty="0"/>
              <a:t> </a:t>
            </a:r>
            <a:r>
              <a:rPr lang="en-US" dirty="0" err="1"/>
              <a:t>comerciale</a:t>
            </a:r>
            <a:r>
              <a:rPr lang="en-US" dirty="0"/>
              <a:t> ale </a:t>
            </a:r>
            <a:r>
              <a:rPr lang="en-US" dirty="0" err="1"/>
              <a:t>firmelor</a:t>
            </a:r>
            <a:r>
              <a:rPr lang="en-US" dirty="0"/>
              <a:t>, </a:t>
            </a:r>
            <a:r>
              <a:rPr lang="en-US" dirty="0" err="1"/>
              <a:t>produselor</a:t>
            </a:r>
            <a:r>
              <a:rPr lang="en-US" dirty="0"/>
              <a:t>, </a:t>
            </a:r>
            <a:r>
              <a:rPr lang="en-US" dirty="0" err="1"/>
              <a:t>serviciilor</a:t>
            </a:r>
            <a:r>
              <a:rPr lang="en-US" dirty="0"/>
              <a:t>, etc. pot fi </a:t>
            </a:r>
            <a:r>
              <a:rPr lang="en-US" dirty="0" err="1"/>
              <a:t>inregistrate</a:t>
            </a:r>
            <a:r>
              <a:rPr lang="en-US" dirty="0"/>
              <a:t> </a:t>
            </a:r>
            <a:r>
              <a:rPr lang="en-US" dirty="0" err="1"/>
              <a:t>si</a:t>
            </a:r>
            <a:r>
              <a:rPr lang="en-US" dirty="0"/>
              <a:t> </a:t>
            </a:r>
            <a:r>
              <a:rPr lang="en-US" dirty="0" err="1"/>
              <a:t>beneficia</a:t>
            </a:r>
            <a:r>
              <a:rPr lang="en-US" dirty="0"/>
              <a:t> de o </a:t>
            </a:r>
            <a:r>
              <a:rPr lang="en-US" dirty="0" err="1"/>
              <a:t>protectie</a:t>
            </a:r>
            <a:r>
              <a:rPr lang="en-US" dirty="0"/>
              <a:t> </a:t>
            </a:r>
            <a:r>
              <a:rPr lang="en-US" dirty="0" err="1"/>
              <a:t>partiala</a:t>
            </a:r>
            <a:r>
              <a:rPr lang="en-US" dirty="0"/>
              <a:t> in </a:t>
            </a:r>
            <a:r>
              <a:rPr lang="en-US" dirty="0" err="1"/>
              <a:t>momentul</a:t>
            </a:r>
            <a:r>
              <a:rPr lang="en-US" dirty="0"/>
              <a:t> </a:t>
            </a:r>
            <a:r>
              <a:rPr lang="en-US" dirty="0" err="1"/>
              <a:t>crearii</a:t>
            </a:r>
            <a:r>
              <a:rPr lang="en-US" dirty="0"/>
              <a:t> </a:t>
            </a:r>
            <a:r>
              <a:rPr lang="en-US" dirty="0" err="1"/>
              <a:t>dar</a:t>
            </a:r>
            <a:r>
              <a:rPr lang="en-US" dirty="0"/>
              <a:t> ulterior </a:t>
            </a:r>
            <a:r>
              <a:rPr lang="en-US" dirty="0" err="1"/>
              <a:t>ele</a:t>
            </a:r>
            <a:r>
              <a:rPr lang="en-US" dirty="0"/>
              <a:t> </a:t>
            </a:r>
            <a:r>
              <a:rPr lang="en-US" dirty="0" err="1"/>
              <a:t>trebuie</a:t>
            </a:r>
            <a:r>
              <a:rPr lang="en-US" dirty="0"/>
              <a:t> </a:t>
            </a:r>
            <a:r>
              <a:rPr lang="en-US" dirty="0" err="1"/>
              <a:t>neaparat</a:t>
            </a:r>
            <a:r>
              <a:rPr lang="en-US" dirty="0"/>
              <a:t> </a:t>
            </a:r>
            <a:r>
              <a:rPr lang="en-US" dirty="0" err="1"/>
              <a:t>depuse</a:t>
            </a:r>
            <a:r>
              <a:rPr lang="en-US" dirty="0"/>
              <a:t> la </a:t>
            </a:r>
            <a:r>
              <a:rPr lang="en-US" dirty="0" err="1"/>
              <a:t>inregistrare</a:t>
            </a:r>
            <a:r>
              <a:rPr lang="en-US" dirty="0"/>
              <a:t> </a:t>
            </a:r>
            <a:r>
              <a:rPr lang="en-US" dirty="0" err="1"/>
              <a:t>ca</a:t>
            </a:r>
            <a:r>
              <a:rPr lang="en-US" dirty="0"/>
              <a:t> </a:t>
            </a:r>
            <a:r>
              <a:rPr lang="en-US" dirty="0" err="1"/>
              <a:t>si</a:t>
            </a:r>
            <a:r>
              <a:rPr lang="en-US" dirty="0"/>
              <a:t> </a:t>
            </a:r>
            <a:r>
              <a:rPr lang="en-US" dirty="0" err="1"/>
              <a:t>marci</a:t>
            </a:r>
            <a:r>
              <a:rPr lang="en-US" dirty="0"/>
              <a:t> </a:t>
            </a:r>
            <a:r>
              <a:rPr lang="en-US" dirty="0" err="1"/>
              <a:t>pentru</a:t>
            </a:r>
            <a:r>
              <a:rPr lang="en-US" dirty="0"/>
              <a:t> a </a:t>
            </a:r>
            <a:r>
              <a:rPr lang="en-US" dirty="0" err="1"/>
              <a:t>benficia</a:t>
            </a:r>
            <a:r>
              <a:rPr lang="en-US" dirty="0"/>
              <a:t> de </a:t>
            </a:r>
            <a:r>
              <a:rPr lang="en-US" dirty="0" err="1"/>
              <a:t>avantajele</a:t>
            </a:r>
            <a:r>
              <a:rPr lang="en-US" dirty="0"/>
              <a:t> </a:t>
            </a:r>
            <a:r>
              <a:rPr lang="en-US" dirty="0" err="1"/>
              <a:t>unui</a:t>
            </a:r>
            <a:r>
              <a:rPr lang="en-US" dirty="0"/>
              <a:t> </a:t>
            </a:r>
            <a:r>
              <a:rPr lang="en-US" dirty="0" err="1"/>
              <a:t>certificat</a:t>
            </a:r>
            <a:r>
              <a:rPr lang="en-US" dirty="0"/>
              <a:t> </a:t>
            </a:r>
            <a:r>
              <a:rPr lang="en-US" dirty="0" err="1"/>
              <a:t>ce</a:t>
            </a:r>
            <a:r>
              <a:rPr lang="en-US" dirty="0"/>
              <a:t> </a:t>
            </a:r>
            <a:r>
              <a:rPr lang="en-US" dirty="0" err="1"/>
              <a:t>atesta</a:t>
            </a:r>
            <a:r>
              <a:rPr lang="en-US" dirty="0"/>
              <a:t> </a:t>
            </a:r>
            <a:r>
              <a:rPr lang="en-US" dirty="0" err="1"/>
              <a:t>unicitatea</a:t>
            </a:r>
            <a:r>
              <a:rPr lang="en-US" dirty="0"/>
              <a:t>.</a:t>
            </a:r>
          </a:p>
          <a:p>
            <a:pPr fontAlgn="base"/>
            <a:r>
              <a:rPr lang="en-US" dirty="0" err="1"/>
              <a:t>Autorul</a:t>
            </a:r>
            <a:r>
              <a:rPr lang="en-US" dirty="0"/>
              <a:t> </a:t>
            </a:r>
            <a:r>
              <a:rPr lang="en-US" dirty="0" err="1"/>
              <a:t>unei</a:t>
            </a:r>
            <a:r>
              <a:rPr lang="en-US" dirty="0"/>
              <a:t> </a:t>
            </a:r>
            <a:r>
              <a:rPr lang="en-US" dirty="0" err="1"/>
              <a:t>opere</a:t>
            </a:r>
            <a:r>
              <a:rPr lang="en-US" dirty="0"/>
              <a:t> are </a:t>
            </a:r>
            <a:r>
              <a:rPr lang="en-US" dirty="0" err="1"/>
              <a:t>urmatoarele</a:t>
            </a:r>
            <a:r>
              <a:rPr lang="en-US" dirty="0"/>
              <a:t> </a:t>
            </a:r>
            <a:r>
              <a:rPr lang="en-US" dirty="0" err="1"/>
              <a:t>drepturi</a:t>
            </a:r>
            <a:r>
              <a:rPr lang="en-US" dirty="0"/>
              <a:t> morale: » </a:t>
            </a:r>
            <a:br>
              <a:rPr lang="en-US" dirty="0"/>
            </a:br>
            <a:r>
              <a:rPr lang="en-US" dirty="0" err="1"/>
              <a:t>dreptul</a:t>
            </a:r>
            <a:r>
              <a:rPr lang="en-US" dirty="0"/>
              <a:t> de a decide </a:t>
            </a:r>
            <a:r>
              <a:rPr lang="en-US" dirty="0" err="1"/>
              <a:t>daca</a:t>
            </a:r>
            <a:r>
              <a:rPr lang="en-US" dirty="0"/>
              <a:t>, in </a:t>
            </a:r>
            <a:r>
              <a:rPr lang="en-US" dirty="0" err="1"/>
              <a:t>ce</a:t>
            </a:r>
            <a:r>
              <a:rPr lang="en-US" dirty="0"/>
              <a:t> mod </a:t>
            </a:r>
            <a:r>
              <a:rPr lang="en-US" dirty="0" err="1"/>
              <a:t>si</a:t>
            </a:r>
            <a:r>
              <a:rPr lang="en-US" dirty="0"/>
              <a:t> </a:t>
            </a:r>
            <a:r>
              <a:rPr lang="en-US" dirty="0" err="1"/>
              <a:t>cand</a:t>
            </a:r>
            <a:r>
              <a:rPr lang="en-US" dirty="0"/>
              <a:t> </a:t>
            </a:r>
            <a:r>
              <a:rPr lang="en-US" dirty="0" err="1"/>
              <a:t>va</a:t>
            </a:r>
            <a:r>
              <a:rPr lang="en-US" dirty="0"/>
              <a:t> fi </a:t>
            </a:r>
            <a:r>
              <a:rPr lang="en-US" dirty="0" err="1"/>
              <a:t>adusa</a:t>
            </a:r>
            <a:r>
              <a:rPr lang="en-US" dirty="0"/>
              <a:t> opera la </a:t>
            </a:r>
            <a:r>
              <a:rPr lang="en-US" dirty="0" err="1"/>
              <a:t>cunostinta</a:t>
            </a:r>
            <a:r>
              <a:rPr lang="en-US" dirty="0"/>
              <a:t> in mod public; » </a:t>
            </a:r>
            <a:br>
              <a:rPr lang="en-US" dirty="0"/>
            </a:br>
            <a:r>
              <a:rPr lang="en-US" dirty="0" err="1"/>
              <a:t>dreptul</a:t>
            </a:r>
            <a:r>
              <a:rPr lang="en-US" dirty="0"/>
              <a:t> de a </a:t>
            </a:r>
            <a:r>
              <a:rPr lang="en-US" dirty="0" err="1"/>
              <a:t>pretinde</a:t>
            </a:r>
            <a:r>
              <a:rPr lang="en-US" dirty="0"/>
              <a:t> </a:t>
            </a:r>
            <a:r>
              <a:rPr lang="en-US" dirty="0" err="1"/>
              <a:t>recunoasterea</a:t>
            </a:r>
            <a:r>
              <a:rPr lang="en-US" dirty="0"/>
              <a:t> </a:t>
            </a:r>
            <a:r>
              <a:rPr lang="en-US" dirty="0" err="1"/>
              <a:t>calitati</a:t>
            </a:r>
            <a:r>
              <a:rPr lang="en-US" dirty="0"/>
              <a:t> de </a:t>
            </a:r>
            <a:r>
              <a:rPr lang="en-US" dirty="0" err="1"/>
              <a:t>autor</a:t>
            </a:r>
            <a:r>
              <a:rPr lang="en-US" dirty="0"/>
              <a:t> al </a:t>
            </a:r>
            <a:r>
              <a:rPr lang="en-US" dirty="0" err="1"/>
              <a:t>operei</a:t>
            </a:r>
            <a:r>
              <a:rPr lang="en-US" dirty="0"/>
              <a:t>; » </a:t>
            </a:r>
            <a:br>
              <a:rPr lang="en-US" dirty="0"/>
            </a:br>
            <a:r>
              <a:rPr lang="en-US" dirty="0" err="1"/>
              <a:t>dreptul</a:t>
            </a:r>
            <a:r>
              <a:rPr lang="en-US" dirty="0"/>
              <a:t> de a decide sub </a:t>
            </a:r>
            <a:r>
              <a:rPr lang="en-US" dirty="0" err="1"/>
              <a:t>ce</a:t>
            </a:r>
            <a:r>
              <a:rPr lang="en-US" dirty="0"/>
              <a:t> </a:t>
            </a:r>
            <a:r>
              <a:rPr lang="en-US" dirty="0" err="1"/>
              <a:t>nume</a:t>
            </a:r>
            <a:r>
              <a:rPr lang="en-US" dirty="0"/>
              <a:t> </a:t>
            </a:r>
            <a:r>
              <a:rPr lang="en-US" dirty="0" err="1"/>
              <a:t>va</a:t>
            </a:r>
            <a:r>
              <a:rPr lang="en-US" dirty="0"/>
              <a:t> fi </a:t>
            </a:r>
            <a:r>
              <a:rPr lang="en-US" dirty="0" err="1"/>
              <a:t>adusa</a:t>
            </a:r>
            <a:r>
              <a:rPr lang="en-US" dirty="0"/>
              <a:t> opera la </a:t>
            </a:r>
            <a:r>
              <a:rPr lang="en-US" dirty="0" err="1"/>
              <a:t>cunostinta</a:t>
            </a:r>
            <a:r>
              <a:rPr lang="en-US" dirty="0"/>
              <a:t> </a:t>
            </a:r>
            <a:r>
              <a:rPr lang="en-US" dirty="0" err="1"/>
              <a:t>publica</a:t>
            </a:r>
            <a:r>
              <a:rPr lang="en-US" dirty="0"/>
              <a:t>; » </a:t>
            </a:r>
            <a:br>
              <a:rPr lang="en-US" dirty="0"/>
            </a:br>
            <a:r>
              <a:rPr lang="en-US" dirty="0" err="1"/>
              <a:t>dreptul</a:t>
            </a:r>
            <a:r>
              <a:rPr lang="en-US" dirty="0"/>
              <a:t> de a </a:t>
            </a:r>
            <a:r>
              <a:rPr lang="en-US" dirty="0" err="1"/>
              <a:t>pretinde</a:t>
            </a:r>
            <a:r>
              <a:rPr lang="en-US" dirty="0"/>
              <a:t> </a:t>
            </a:r>
            <a:r>
              <a:rPr lang="en-US" dirty="0" err="1"/>
              <a:t>respectarea</a:t>
            </a:r>
            <a:r>
              <a:rPr lang="en-US" dirty="0"/>
              <a:t> </a:t>
            </a:r>
            <a:r>
              <a:rPr lang="en-US" dirty="0" err="1"/>
              <a:t>integritatii</a:t>
            </a:r>
            <a:r>
              <a:rPr lang="en-US" dirty="0"/>
              <a:t> </a:t>
            </a:r>
            <a:r>
              <a:rPr lang="en-US" dirty="0" err="1"/>
              <a:t>operei</a:t>
            </a:r>
            <a:r>
              <a:rPr lang="en-US" dirty="0"/>
              <a:t> </a:t>
            </a:r>
            <a:r>
              <a:rPr lang="en-US" dirty="0" err="1"/>
              <a:t>si</a:t>
            </a:r>
            <a:r>
              <a:rPr lang="en-US" dirty="0"/>
              <a:t> de a se </a:t>
            </a:r>
            <a:r>
              <a:rPr lang="en-US" dirty="0" err="1"/>
              <a:t>opune</a:t>
            </a:r>
            <a:r>
              <a:rPr lang="en-US" dirty="0"/>
              <a:t> </a:t>
            </a:r>
            <a:r>
              <a:rPr lang="en-US" dirty="0" err="1"/>
              <a:t>oricarei</a:t>
            </a:r>
            <a:r>
              <a:rPr lang="en-US" dirty="0"/>
              <a:t> </a:t>
            </a:r>
            <a:r>
              <a:rPr lang="en-US" dirty="0" err="1"/>
              <a:t>modificari</a:t>
            </a:r>
            <a:r>
              <a:rPr lang="en-US" dirty="0"/>
              <a:t>, </a:t>
            </a:r>
            <a:r>
              <a:rPr lang="en-US" dirty="0" err="1"/>
              <a:t>precum</a:t>
            </a:r>
            <a:r>
              <a:rPr lang="en-US" dirty="0"/>
              <a:t> </a:t>
            </a:r>
            <a:r>
              <a:rPr lang="en-US" dirty="0" err="1"/>
              <a:t>si</a:t>
            </a:r>
            <a:r>
              <a:rPr lang="en-US" dirty="0"/>
              <a:t> </a:t>
            </a:r>
            <a:r>
              <a:rPr lang="en-US" dirty="0" err="1"/>
              <a:t>oricarei</a:t>
            </a:r>
            <a:r>
              <a:rPr lang="en-US" dirty="0"/>
              <a:t> </a:t>
            </a:r>
            <a:r>
              <a:rPr lang="en-US" dirty="0" err="1"/>
              <a:t>atingeri</a:t>
            </a:r>
            <a:r>
              <a:rPr lang="en-US" dirty="0"/>
              <a:t> </a:t>
            </a:r>
            <a:r>
              <a:rPr lang="en-US" dirty="0" err="1"/>
              <a:t>aduse</a:t>
            </a:r>
            <a:r>
              <a:rPr lang="en-US" dirty="0"/>
              <a:t> </a:t>
            </a:r>
            <a:r>
              <a:rPr lang="en-US" dirty="0" err="1"/>
              <a:t>operei</a:t>
            </a:r>
            <a:r>
              <a:rPr lang="en-US" dirty="0"/>
              <a:t>, </a:t>
            </a:r>
            <a:r>
              <a:rPr lang="en-US" dirty="0" err="1"/>
              <a:t>daca</a:t>
            </a:r>
            <a:r>
              <a:rPr lang="en-US" dirty="0"/>
              <a:t> </a:t>
            </a:r>
            <a:r>
              <a:rPr lang="en-US" dirty="0" err="1"/>
              <a:t>prejudiciaza</a:t>
            </a:r>
            <a:r>
              <a:rPr lang="en-US" dirty="0"/>
              <a:t> </a:t>
            </a:r>
            <a:r>
              <a:rPr lang="en-US" dirty="0" err="1"/>
              <a:t>onoarea</a:t>
            </a:r>
            <a:r>
              <a:rPr lang="en-US" dirty="0"/>
              <a:t> </a:t>
            </a:r>
            <a:r>
              <a:rPr lang="en-US" dirty="0" err="1"/>
              <a:t>sau</a:t>
            </a:r>
            <a:r>
              <a:rPr lang="en-US" dirty="0"/>
              <a:t> </a:t>
            </a:r>
            <a:r>
              <a:rPr lang="en-US" dirty="0" err="1"/>
              <a:t>reputatia</a:t>
            </a:r>
            <a:r>
              <a:rPr lang="en-US" dirty="0"/>
              <a:t> </a:t>
            </a:r>
            <a:r>
              <a:rPr lang="en-US" dirty="0" err="1"/>
              <a:t>sa</a:t>
            </a:r>
            <a:r>
              <a:rPr lang="en-US" dirty="0"/>
              <a:t>; » </a:t>
            </a:r>
            <a:br>
              <a:rPr lang="en-US" dirty="0"/>
            </a:br>
            <a:r>
              <a:rPr lang="en-US" dirty="0" err="1"/>
              <a:t>dreptul</a:t>
            </a:r>
            <a:r>
              <a:rPr lang="en-US" dirty="0"/>
              <a:t> de a </a:t>
            </a:r>
            <a:r>
              <a:rPr lang="en-US" dirty="0" err="1"/>
              <a:t>retracta</a:t>
            </a:r>
            <a:r>
              <a:rPr lang="en-US" dirty="0"/>
              <a:t> opera, </a:t>
            </a:r>
            <a:r>
              <a:rPr lang="en-US" dirty="0" err="1"/>
              <a:t>despagubind</a:t>
            </a:r>
            <a:r>
              <a:rPr lang="en-US" dirty="0"/>
              <a:t>, </a:t>
            </a:r>
            <a:r>
              <a:rPr lang="en-US" dirty="0" err="1"/>
              <a:t>daca</a:t>
            </a:r>
            <a:r>
              <a:rPr lang="en-US" dirty="0"/>
              <a:t> </a:t>
            </a:r>
            <a:r>
              <a:rPr lang="en-US" dirty="0" err="1"/>
              <a:t>este</a:t>
            </a:r>
            <a:r>
              <a:rPr lang="en-US" dirty="0"/>
              <a:t> </a:t>
            </a:r>
            <a:r>
              <a:rPr lang="en-US" dirty="0" err="1"/>
              <a:t>cazul</a:t>
            </a:r>
            <a:r>
              <a:rPr lang="en-US" dirty="0"/>
              <a:t>, </a:t>
            </a:r>
            <a:r>
              <a:rPr lang="en-US" dirty="0" err="1"/>
              <a:t>pe</a:t>
            </a:r>
            <a:r>
              <a:rPr lang="en-US" dirty="0"/>
              <a:t> </a:t>
            </a:r>
            <a:r>
              <a:rPr lang="en-US" dirty="0" err="1"/>
              <a:t>titularii</a:t>
            </a:r>
            <a:r>
              <a:rPr lang="en-US" dirty="0"/>
              <a:t> </a:t>
            </a:r>
            <a:r>
              <a:rPr lang="en-US" dirty="0" err="1"/>
              <a:t>drepturilor</a:t>
            </a:r>
            <a:r>
              <a:rPr lang="en-US" dirty="0"/>
              <a:t> de </a:t>
            </a:r>
            <a:r>
              <a:rPr lang="en-US" dirty="0" err="1"/>
              <a:t>exploatare</a:t>
            </a:r>
            <a:r>
              <a:rPr lang="en-US" dirty="0"/>
              <a:t>, </a:t>
            </a:r>
            <a:r>
              <a:rPr lang="en-US" dirty="0" err="1"/>
              <a:t>prejudiciati</a:t>
            </a:r>
            <a:r>
              <a:rPr lang="en-US" dirty="0"/>
              <a:t> </a:t>
            </a:r>
            <a:r>
              <a:rPr lang="en-US" dirty="0" err="1"/>
              <a:t>prin</a:t>
            </a:r>
            <a:r>
              <a:rPr lang="en-US" dirty="0"/>
              <a:t> </a:t>
            </a:r>
            <a:r>
              <a:rPr lang="en-US" dirty="0" err="1"/>
              <a:t>exercitarea</a:t>
            </a:r>
            <a:r>
              <a:rPr lang="en-US" dirty="0"/>
              <a:t> </a:t>
            </a:r>
            <a:r>
              <a:rPr lang="en-US" dirty="0" err="1"/>
              <a:t>retractarii</a:t>
            </a:r>
            <a:r>
              <a:rPr lang="en-US" dirty="0"/>
              <a:t>.</a:t>
            </a:r>
          </a:p>
          <a:p>
            <a:pPr marL="0" indent="0">
              <a:buNone/>
            </a:pPr>
            <a:endParaRPr lang="en-US" dirty="0"/>
          </a:p>
        </p:txBody>
      </p:sp>
    </p:spTree>
    <p:extLst>
      <p:ext uri="{BB962C8B-B14F-4D97-AF65-F5344CB8AC3E}">
        <p14:creationId xmlns:p14="http://schemas.microsoft.com/office/powerpoint/2010/main" val="23625614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Ce</a:t>
            </a:r>
            <a:r>
              <a:rPr lang="en-US" dirty="0"/>
              <a:t> </a:t>
            </a:r>
            <a:r>
              <a:rPr lang="en-US" dirty="0" err="1"/>
              <a:t>inseamna</a:t>
            </a:r>
            <a:r>
              <a:rPr lang="en-US" dirty="0"/>
              <a:t> original?</a:t>
            </a:r>
          </a:p>
        </p:txBody>
      </p:sp>
      <p:sp>
        <p:nvSpPr>
          <p:cNvPr id="3" name="Content Placeholder 2"/>
          <p:cNvSpPr>
            <a:spLocks noGrp="1"/>
          </p:cNvSpPr>
          <p:nvPr>
            <p:ph idx="1"/>
          </p:nvPr>
        </p:nvSpPr>
        <p:spPr>
          <a:xfrm>
            <a:off x="395536" y="1268760"/>
            <a:ext cx="8291264" cy="5328592"/>
          </a:xfrm>
        </p:spPr>
        <p:txBody>
          <a:bodyPr>
            <a:normAutofit fontScale="70000" lnSpcReduction="20000"/>
          </a:bodyPr>
          <a:lstStyle/>
          <a:p>
            <a:pPr fontAlgn="base"/>
            <a:r>
              <a:rPr lang="en-US" dirty="0" err="1"/>
              <a:t>Originala</a:t>
            </a:r>
            <a:r>
              <a:rPr lang="en-US" dirty="0"/>
              <a:t> </a:t>
            </a:r>
            <a:r>
              <a:rPr lang="en-US" dirty="0" err="1"/>
              <a:t>este</a:t>
            </a:r>
            <a:r>
              <a:rPr lang="en-US" dirty="0"/>
              <a:t> </a:t>
            </a:r>
            <a:r>
              <a:rPr lang="en-US" dirty="0" err="1"/>
              <a:t>creatia</a:t>
            </a:r>
            <a:r>
              <a:rPr lang="en-US" dirty="0"/>
              <a:t> </a:t>
            </a:r>
            <a:r>
              <a:rPr lang="en-US" dirty="0" err="1"/>
              <a:t>realizata</a:t>
            </a:r>
            <a:r>
              <a:rPr lang="en-US" dirty="0"/>
              <a:t> </a:t>
            </a:r>
            <a:r>
              <a:rPr lang="en-US" dirty="0" err="1"/>
              <a:t>pentru</a:t>
            </a:r>
            <a:r>
              <a:rPr lang="en-US" dirty="0"/>
              <a:t> prima </a:t>
            </a:r>
            <a:r>
              <a:rPr lang="en-US" dirty="0" err="1"/>
              <a:t>oara</a:t>
            </a:r>
            <a:r>
              <a:rPr lang="en-US" dirty="0"/>
              <a:t> </a:t>
            </a:r>
            <a:r>
              <a:rPr lang="en-US" dirty="0" err="1"/>
              <a:t>intr</a:t>
            </a:r>
            <a:r>
              <a:rPr lang="en-US" dirty="0"/>
              <a:t>-o </a:t>
            </a:r>
            <a:r>
              <a:rPr lang="en-US" dirty="0" err="1"/>
              <a:t>anumita</a:t>
            </a:r>
            <a:r>
              <a:rPr lang="en-US" dirty="0"/>
              <a:t> forma care </a:t>
            </a:r>
            <a:r>
              <a:rPr lang="en-US" dirty="0" err="1"/>
              <a:t>constituie</a:t>
            </a:r>
            <a:r>
              <a:rPr lang="en-US" dirty="0"/>
              <a:t> </a:t>
            </a:r>
            <a:r>
              <a:rPr lang="en-US" dirty="0" err="1"/>
              <a:t>astfel</a:t>
            </a:r>
            <a:r>
              <a:rPr lang="en-US" dirty="0"/>
              <a:t> </a:t>
            </a:r>
            <a:r>
              <a:rPr lang="en-US" dirty="0" err="1"/>
              <a:t>primul</a:t>
            </a:r>
            <a:r>
              <a:rPr lang="en-US" dirty="0"/>
              <a:t> exemplar </a:t>
            </a:r>
            <a:r>
              <a:rPr lang="en-US" dirty="0" err="1"/>
              <a:t>si</a:t>
            </a:r>
            <a:r>
              <a:rPr lang="en-US" dirty="0"/>
              <a:t> care din </a:t>
            </a:r>
            <a:r>
              <a:rPr lang="en-US" dirty="0" err="1"/>
              <a:t>acest</a:t>
            </a:r>
            <a:r>
              <a:rPr lang="en-US" dirty="0"/>
              <a:t> </a:t>
            </a:r>
            <a:r>
              <a:rPr lang="en-US" dirty="0" err="1"/>
              <a:t>motiv</a:t>
            </a:r>
            <a:r>
              <a:rPr lang="en-US" dirty="0"/>
              <a:t> </a:t>
            </a:r>
            <a:r>
              <a:rPr lang="en-US" dirty="0" err="1"/>
              <a:t>va</a:t>
            </a:r>
            <a:r>
              <a:rPr lang="en-US" dirty="0"/>
              <a:t> </a:t>
            </a:r>
            <a:r>
              <a:rPr lang="en-US" dirty="0" err="1"/>
              <a:t>servi</a:t>
            </a:r>
            <a:r>
              <a:rPr lang="en-US" dirty="0"/>
              <a:t> </a:t>
            </a:r>
            <a:r>
              <a:rPr lang="en-US" dirty="0" err="1"/>
              <a:t>drept</a:t>
            </a:r>
            <a:r>
              <a:rPr lang="en-US" dirty="0"/>
              <a:t> </a:t>
            </a:r>
            <a:r>
              <a:rPr lang="en-US" dirty="0" err="1"/>
              <a:t>baza</a:t>
            </a:r>
            <a:r>
              <a:rPr lang="en-US" dirty="0"/>
              <a:t> </a:t>
            </a:r>
            <a:r>
              <a:rPr lang="en-US" dirty="0" err="1"/>
              <a:t>pentru</a:t>
            </a:r>
            <a:r>
              <a:rPr lang="en-US" dirty="0"/>
              <a:t> </a:t>
            </a:r>
            <a:r>
              <a:rPr lang="en-US" dirty="0" err="1"/>
              <a:t>copii</a:t>
            </a:r>
            <a:r>
              <a:rPr lang="en-US" dirty="0"/>
              <a:t>, </a:t>
            </a:r>
            <a:r>
              <a:rPr lang="en-US" dirty="0" err="1"/>
              <a:t>reproduceri</a:t>
            </a:r>
            <a:r>
              <a:rPr lang="en-US" dirty="0"/>
              <a:t> </a:t>
            </a:r>
            <a:r>
              <a:rPr lang="en-US" dirty="0" err="1"/>
              <a:t>sau</a:t>
            </a:r>
            <a:r>
              <a:rPr lang="en-US" dirty="0"/>
              <a:t> </a:t>
            </a:r>
            <a:r>
              <a:rPr lang="en-US" dirty="0" err="1"/>
              <a:t>multiplicari</a:t>
            </a:r>
            <a:r>
              <a:rPr lang="en-US" dirty="0"/>
              <a:t>, </a:t>
            </a:r>
            <a:r>
              <a:rPr lang="en-US" dirty="0" err="1"/>
              <a:t>toate</a:t>
            </a:r>
            <a:r>
              <a:rPr lang="en-US" dirty="0"/>
              <a:t> </a:t>
            </a:r>
            <a:r>
              <a:rPr lang="en-US" dirty="0" err="1"/>
              <a:t>acestea</a:t>
            </a:r>
            <a:r>
              <a:rPr lang="en-US" dirty="0"/>
              <a:t> </a:t>
            </a:r>
            <a:r>
              <a:rPr lang="en-US" dirty="0" err="1"/>
              <a:t>doar</a:t>
            </a:r>
            <a:r>
              <a:rPr lang="en-US" dirty="0"/>
              <a:t> cu </a:t>
            </a:r>
            <a:r>
              <a:rPr lang="en-US" dirty="0" err="1"/>
              <a:t>acordul</a:t>
            </a:r>
            <a:r>
              <a:rPr lang="en-US" dirty="0"/>
              <a:t> </a:t>
            </a:r>
            <a:r>
              <a:rPr lang="en-US" dirty="0" err="1"/>
              <a:t>persoanei</a:t>
            </a:r>
            <a:r>
              <a:rPr lang="en-US" dirty="0"/>
              <a:t> care </a:t>
            </a:r>
            <a:r>
              <a:rPr lang="en-US" dirty="0" err="1"/>
              <a:t>detine</a:t>
            </a:r>
            <a:r>
              <a:rPr lang="en-US" dirty="0"/>
              <a:t> </a:t>
            </a:r>
            <a:r>
              <a:rPr lang="en-US" dirty="0" err="1"/>
              <a:t>dreptul</a:t>
            </a:r>
            <a:r>
              <a:rPr lang="en-US" dirty="0"/>
              <a:t> de </a:t>
            </a:r>
            <a:r>
              <a:rPr lang="en-US" dirty="0" err="1"/>
              <a:t>autor</a:t>
            </a:r>
            <a:r>
              <a:rPr lang="en-US" dirty="0"/>
              <a:t> (copyright) </a:t>
            </a:r>
            <a:r>
              <a:rPr lang="en-US" dirty="0" err="1"/>
              <a:t>asupra</a:t>
            </a:r>
            <a:r>
              <a:rPr lang="en-US" dirty="0"/>
              <a:t> </a:t>
            </a:r>
            <a:r>
              <a:rPr lang="en-US" dirty="0" err="1"/>
              <a:t>lor</a:t>
            </a:r>
            <a:r>
              <a:rPr lang="en-US" dirty="0"/>
              <a:t>.</a:t>
            </a:r>
          </a:p>
          <a:p>
            <a:pPr fontAlgn="base"/>
            <a:r>
              <a:rPr lang="en-US" dirty="0"/>
              <a:t>Un document original </a:t>
            </a:r>
            <a:r>
              <a:rPr lang="en-US" dirty="0" err="1"/>
              <a:t>este</a:t>
            </a:r>
            <a:r>
              <a:rPr lang="en-US" dirty="0"/>
              <a:t> </a:t>
            </a:r>
            <a:r>
              <a:rPr lang="en-US" dirty="0" err="1"/>
              <a:t>intocmit</a:t>
            </a:r>
            <a:r>
              <a:rPr lang="en-US" dirty="0"/>
              <a:t> cu </a:t>
            </a:r>
            <a:r>
              <a:rPr lang="en-US" dirty="0" err="1"/>
              <a:t>toate</a:t>
            </a:r>
            <a:r>
              <a:rPr lang="en-US" dirty="0"/>
              <a:t> </a:t>
            </a:r>
            <a:r>
              <a:rPr lang="en-US" dirty="0" err="1"/>
              <a:t>formele</a:t>
            </a:r>
            <a:r>
              <a:rPr lang="en-US" dirty="0"/>
              <a:t> </a:t>
            </a:r>
            <a:r>
              <a:rPr lang="en-US" dirty="0" err="1"/>
              <a:t>legale</a:t>
            </a:r>
            <a:r>
              <a:rPr lang="en-US" dirty="0"/>
              <a:t> </a:t>
            </a:r>
            <a:r>
              <a:rPr lang="en-US" dirty="0" err="1"/>
              <a:t>cerute</a:t>
            </a:r>
            <a:r>
              <a:rPr lang="en-US" dirty="0"/>
              <a:t> </a:t>
            </a:r>
            <a:r>
              <a:rPr lang="en-US" dirty="0" err="1"/>
              <a:t>si</a:t>
            </a:r>
            <a:r>
              <a:rPr lang="en-US" dirty="0"/>
              <a:t> </a:t>
            </a:r>
            <a:r>
              <a:rPr lang="en-US" dirty="0" err="1"/>
              <a:t>acceptate</a:t>
            </a:r>
            <a:r>
              <a:rPr lang="en-US" dirty="0"/>
              <a:t> de </a:t>
            </a:r>
            <a:r>
              <a:rPr lang="en-US" dirty="0" err="1"/>
              <a:t>societate</a:t>
            </a:r>
            <a:r>
              <a:rPr lang="en-US" dirty="0"/>
              <a:t> </a:t>
            </a:r>
            <a:r>
              <a:rPr lang="en-US" dirty="0" err="1"/>
              <a:t>si</a:t>
            </a:r>
            <a:r>
              <a:rPr lang="en-US" dirty="0"/>
              <a:t> </a:t>
            </a:r>
            <a:r>
              <a:rPr lang="en-US" dirty="0" err="1"/>
              <a:t>astfel</a:t>
            </a:r>
            <a:r>
              <a:rPr lang="en-US" dirty="0"/>
              <a:t> are, </a:t>
            </a:r>
            <a:r>
              <a:rPr lang="en-US" dirty="0" err="1"/>
              <a:t>prin</a:t>
            </a:r>
            <a:r>
              <a:rPr lang="en-US" dirty="0"/>
              <a:t> </a:t>
            </a:r>
            <a:r>
              <a:rPr lang="en-US" dirty="0" err="1"/>
              <a:t>autenticitate</a:t>
            </a:r>
            <a:r>
              <a:rPr lang="en-US" dirty="0"/>
              <a:t>, o </a:t>
            </a:r>
            <a:r>
              <a:rPr lang="en-US" dirty="0" err="1"/>
              <a:t>valoare</a:t>
            </a:r>
            <a:r>
              <a:rPr lang="en-US" dirty="0"/>
              <a:t> </a:t>
            </a:r>
            <a:r>
              <a:rPr lang="en-US" dirty="0" err="1"/>
              <a:t>reala</a:t>
            </a:r>
            <a:r>
              <a:rPr lang="en-US" dirty="0"/>
              <a:t>, de </a:t>
            </a:r>
            <a:r>
              <a:rPr lang="en-US" dirty="0" err="1"/>
              <a:t>necontestat</a:t>
            </a:r>
            <a:r>
              <a:rPr lang="en-US" dirty="0"/>
              <a:t>. </a:t>
            </a:r>
            <a:br>
              <a:rPr lang="en-US" dirty="0"/>
            </a:br>
            <a:r>
              <a:rPr lang="en-US" dirty="0" err="1"/>
              <a:t>Proprietatea</a:t>
            </a:r>
            <a:r>
              <a:rPr lang="en-US" dirty="0"/>
              <a:t> </a:t>
            </a:r>
            <a:r>
              <a:rPr lang="en-US" dirty="0" err="1"/>
              <a:t>intelectuala</a:t>
            </a:r>
            <a:r>
              <a:rPr lang="en-US" dirty="0"/>
              <a:t> </a:t>
            </a:r>
            <a:r>
              <a:rPr lang="en-US" dirty="0" err="1"/>
              <a:t>pe</a:t>
            </a:r>
            <a:r>
              <a:rPr lang="en-US" dirty="0"/>
              <a:t> care o </a:t>
            </a:r>
            <a:r>
              <a:rPr lang="en-US" dirty="0" err="1"/>
              <a:t>detine</a:t>
            </a:r>
            <a:r>
              <a:rPr lang="en-US" dirty="0"/>
              <a:t> </a:t>
            </a:r>
            <a:r>
              <a:rPr lang="en-US" dirty="0" err="1"/>
              <a:t>autorul</a:t>
            </a:r>
            <a:r>
              <a:rPr lang="en-US" dirty="0"/>
              <a:t> </a:t>
            </a:r>
            <a:r>
              <a:rPr lang="en-US" dirty="0" err="1"/>
              <a:t>asupra</a:t>
            </a:r>
            <a:r>
              <a:rPr lang="en-US" dirty="0"/>
              <a:t> </a:t>
            </a:r>
            <a:r>
              <a:rPr lang="en-US" dirty="0" err="1"/>
              <a:t>creatiilor</a:t>
            </a:r>
            <a:r>
              <a:rPr lang="en-US" dirty="0"/>
              <a:t> sale ii </a:t>
            </a:r>
            <a:r>
              <a:rPr lang="en-US" dirty="0" err="1"/>
              <a:t>recunoaste</a:t>
            </a:r>
            <a:r>
              <a:rPr lang="en-US" dirty="0"/>
              <a:t> </a:t>
            </a:r>
            <a:r>
              <a:rPr lang="en-US" dirty="0" err="1"/>
              <a:t>acest</a:t>
            </a:r>
            <a:r>
              <a:rPr lang="en-US" dirty="0"/>
              <a:t> </a:t>
            </a:r>
            <a:r>
              <a:rPr lang="en-US" dirty="0" err="1"/>
              <a:t>drept</a:t>
            </a:r>
            <a:r>
              <a:rPr lang="en-US" dirty="0"/>
              <a:t>. </a:t>
            </a:r>
            <a:r>
              <a:rPr lang="en-US" dirty="0" err="1"/>
              <a:t>Deci</a:t>
            </a:r>
            <a:r>
              <a:rPr lang="en-US" dirty="0"/>
              <a:t> </a:t>
            </a:r>
            <a:r>
              <a:rPr lang="en-US" dirty="0" err="1"/>
              <a:t>valoarea</a:t>
            </a:r>
            <a:r>
              <a:rPr lang="en-US" dirty="0"/>
              <a:t> de original </a:t>
            </a:r>
            <a:r>
              <a:rPr lang="en-US" dirty="0" err="1"/>
              <a:t>implica</a:t>
            </a:r>
            <a:r>
              <a:rPr lang="en-US" dirty="0"/>
              <a:t> </a:t>
            </a:r>
            <a:r>
              <a:rPr lang="en-US" dirty="0" err="1"/>
              <a:t>responsabilitatea</a:t>
            </a:r>
            <a:r>
              <a:rPr lang="en-US" dirty="0"/>
              <a:t> </a:t>
            </a:r>
            <a:r>
              <a:rPr lang="en-US" dirty="0" err="1"/>
              <a:t>autorului</a:t>
            </a:r>
            <a:r>
              <a:rPr lang="en-US" dirty="0"/>
              <a:t> de a-l </a:t>
            </a:r>
            <a:r>
              <a:rPr lang="en-US" dirty="0" err="1"/>
              <a:t>declara</a:t>
            </a:r>
            <a:r>
              <a:rPr lang="en-US" dirty="0"/>
              <a:t> </a:t>
            </a:r>
            <a:r>
              <a:rPr lang="en-US" dirty="0" err="1"/>
              <a:t>astfel</a:t>
            </a:r>
            <a:r>
              <a:rPr lang="en-US" dirty="0"/>
              <a:t>.</a:t>
            </a:r>
          </a:p>
          <a:p>
            <a:pPr fontAlgn="base"/>
            <a:r>
              <a:rPr lang="en-US" dirty="0" err="1"/>
              <a:t>Termenul</a:t>
            </a:r>
            <a:r>
              <a:rPr lang="en-US" dirty="0"/>
              <a:t> de "original" </a:t>
            </a:r>
            <a:r>
              <a:rPr lang="en-US" dirty="0" err="1"/>
              <a:t>implica</a:t>
            </a:r>
            <a:r>
              <a:rPr lang="en-US" dirty="0"/>
              <a:t>, un test de </a:t>
            </a:r>
            <a:r>
              <a:rPr lang="en-US" dirty="0" err="1"/>
              <a:t>substantialitate</a:t>
            </a:r>
            <a:r>
              <a:rPr lang="en-US" dirty="0"/>
              <a:t> - </a:t>
            </a:r>
            <a:r>
              <a:rPr lang="en-US" dirty="0" err="1"/>
              <a:t>opere</a:t>
            </a:r>
            <a:r>
              <a:rPr lang="en-US" dirty="0"/>
              <a:t> </a:t>
            </a:r>
            <a:r>
              <a:rPr lang="en-US" dirty="0" err="1"/>
              <a:t>literare</a:t>
            </a:r>
            <a:r>
              <a:rPr lang="en-US" dirty="0"/>
              <a:t>, </a:t>
            </a:r>
            <a:r>
              <a:rPr lang="en-US" dirty="0" err="1"/>
              <a:t>dramatice</a:t>
            </a:r>
            <a:r>
              <a:rPr lang="en-US" dirty="0"/>
              <a:t>, </a:t>
            </a:r>
            <a:r>
              <a:rPr lang="en-US" dirty="0" err="1"/>
              <a:t>muzicale</a:t>
            </a:r>
            <a:r>
              <a:rPr lang="en-US" dirty="0"/>
              <a:t> </a:t>
            </a:r>
            <a:r>
              <a:rPr lang="en-US" dirty="0" err="1"/>
              <a:t>si</a:t>
            </a:r>
            <a:r>
              <a:rPr lang="en-US" dirty="0"/>
              <a:t> </a:t>
            </a:r>
            <a:r>
              <a:rPr lang="en-US" dirty="0" err="1"/>
              <a:t>artistice</a:t>
            </a:r>
            <a:r>
              <a:rPr lang="en-US" dirty="0"/>
              <a:t> </a:t>
            </a:r>
            <a:r>
              <a:rPr lang="en-US" dirty="0" err="1"/>
              <a:t>vor</a:t>
            </a:r>
            <a:r>
              <a:rPr lang="en-US" dirty="0"/>
              <a:t> fi </a:t>
            </a:r>
            <a:r>
              <a:rPr lang="en-US" dirty="0" err="1"/>
              <a:t>originale</a:t>
            </a:r>
            <a:r>
              <a:rPr lang="en-US" dirty="0"/>
              <a:t>, </a:t>
            </a:r>
            <a:r>
              <a:rPr lang="en-US" dirty="0" err="1"/>
              <a:t>daca</a:t>
            </a:r>
            <a:r>
              <a:rPr lang="en-US" dirty="0"/>
              <a:t> </a:t>
            </a:r>
            <a:r>
              <a:rPr lang="en-US" dirty="0" err="1"/>
              <a:t>efortul</a:t>
            </a:r>
            <a:r>
              <a:rPr lang="en-US" dirty="0"/>
              <a:t> de a le </a:t>
            </a:r>
            <a:r>
              <a:rPr lang="en-US" dirty="0" err="1"/>
              <a:t>crea</a:t>
            </a:r>
            <a:r>
              <a:rPr lang="en-US" dirty="0"/>
              <a:t> a </a:t>
            </a:r>
            <a:r>
              <a:rPr lang="en-US" dirty="0" err="1"/>
              <a:t>fost</a:t>
            </a:r>
            <a:r>
              <a:rPr lang="en-US" dirty="0"/>
              <a:t> </a:t>
            </a:r>
            <a:r>
              <a:rPr lang="en-US" dirty="0" err="1"/>
              <a:t>suficient</a:t>
            </a:r>
            <a:r>
              <a:rPr lang="en-US" dirty="0"/>
              <a:t> de </a:t>
            </a:r>
            <a:r>
              <a:rPr lang="en-US" dirty="0" err="1"/>
              <a:t>calificat</a:t>
            </a:r>
            <a:r>
              <a:rPr lang="en-US" dirty="0"/>
              <a:t> </a:t>
            </a:r>
            <a:r>
              <a:rPr lang="en-US" dirty="0" err="1"/>
              <a:t>si</a:t>
            </a:r>
            <a:r>
              <a:rPr lang="en-US" dirty="0"/>
              <a:t> </a:t>
            </a:r>
            <a:r>
              <a:rPr lang="en-US" dirty="0" err="1"/>
              <a:t>forta</a:t>
            </a:r>
            <a:r>
              <a:rPr lang="en-US" dirty="0"/>
              <a:t> de </a:t>
            </a:r>
            <a:r>
              <a:rPr lang="en-US" dirty="0" err="1"/>
              <a:t>munca</a:t>
            </a:r>
            <a:r>
              <a:rPr lang="en-US" dirty="0"/>
              <a:t> a </a:t>
            </a:r>
            <a:r>
              <a:rPr lang="en-US" dirty="0" err="1"/>
              <a:t>contribuit</a:t>
            </a:r>
            <a:r>
              <a:rPr lang="en-US" dirty="0"/>
              <a:t> consistent la </a:t>
            </a:r>
            <a:r>
              <a:rPr lang="en-US" dirty="0" err="1"/>
              <a:t>realizarea</a:t>
            </a:r>
            <a:r>
              <a:rPr lang="en-US" dirty="0"/>
              <a:t> </a:t>
            </a:r>
            <a:r>
              <a:rPr lang="en-US" dirty="0" err="1"/>
              <a:t>lor</a:t>
            </a:r>
            <a:r>
              <a:rPr lang="en-US" dirty="0"/>
              <a:t>.</a:t>
            </a:r>
          </a:p>
          <a:p>
            <a:endParaRPr lang="en-US" dirty="0"/>
          </a:p>
        </p:txBody>
      </p:sp>
    </p:spTree>
    <p:extLst>
      <p:ext uri="{BB962C8B-B14F-4D97-AF65-F5344CB8AC3E}">
        <p14:creationId xmlns:p14="http://schemas.microsoft.com/office/powerpoint/2010/main" val="15153580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normAutofit fontScale="85000" lnSpcReduction="20000"/>
          </a:bodyPr>
          <a:lstStyle/>
          <a:p>
            <a:pPr marL="0" indent="0" algn="just">
              <a:buNone/>
            </a:pPr>
            <a:r>
              <a:rPr lang="en-US" dirty="0"/>
              <a:t>Un </a:t>
            </a:r>
            <a:r>
              <a:rPr lang="en-US" dirty="0" err="1"/>
              <a:t>lucru</a:t>
            </a:r>
            <a:r>
              <a:rPr lang="en-US" dirty="0"/>
              <a:t> nu </a:t>
            </a:r>
            <a:r>
              <a:rPr lang="en-US" dirty="0" err="1"/>
              <a:t>poate</a:t>
            </a:r>
            <a:r>
              <a:rPr lang="en-US" dirty="0"/>
              <a:t> </a:t>
            </a:r>
            <a:r>
              <a:rPr lang="en-US" dirty="0" err="1"/>
              <a:t>sa</a:t>
            </a:r>
            <a:r>
              <a:rPr lang="en-US" dirty="0"/>
              <a:t> fie original </a:t>
            </a:r>
            <a:r>
              <a:rPr lang="en-US" dirty="0" err="1"/>
              <a:t>decat</a:t>
            </a:r>
            <a:r>
              <a:rPr lang="en-US" dirty="0"/>
              <a:t> in </a:t>
            </a:r>
            <a:r>
              <a:rPr lang="en-US" dirty="0" err="1"/>
              <a:t>cazul</a:t>
            </a:r>
            <a:r>
              <a:rPr lang="en-US" dirty="0"/>
              <a:t> in care </a:t>
            </a:r>
            <a:r>
              <a:rPr lang="en-US" dirty="0" err="1"/>
              <a:t>acesta</a:t>
            </a:r>
            <a:r>
              <a:rPr lang="en-US" dirty="0"/>
              <a:t> </a:t>
            </a:r>
            <a:r>
              <a:rPr lang="en-US" dirty="0" err="1"/>
              <a:t>este</a:t>
            </a:r>
            <a:r>
              <a:rPr lang="en-US" dirty="0"/>
              <a:t> </a:t>
            </a:r>
            <a:r>
              <a:rPr lang="en-US" dirty="0" err="1"/>
              <a:t>rezultatul</a:t>
            </a:r>
            <a:r>
              <a:rPr lang="en-US" dirty="0"/>
              <a:t> </a:t>
            </a:r>
            <a:r>
              <a:rPr lang="en-US" dirty="0" err="1"/>
              <a:t>efortului</a:t>
            </a:r>
            <a:r>
              <a:rPr lang="en-US" dirty="0"/>
              <a:t> </a:t>
            </a:r>
            <a:r>
              <a:rPr lang="en-US" dirty="0" err="1"/>
              <a:t>creativ</a:t>
            </a:r>
            <a:r>
              <a:rPr lang="en-US" dirty="0"/>
              <a:t> independent. </a:t>
            </a:r>
            <a:r>
              <a:rPr lang="en-US" dirty="0" err="1"/>
              <a:t>Acesta</a:t>
            </a:r>
            <a:r>
              <a:rPr lang="en-US" dirty="0"/>
              <a:t> nu </a:t>
            </a:r>
            <a:r>
              <a:rPr lang="en-US" dirty="0" err="1"/>
              <a:t>va</a:t>
            </a:r>
            <a:r>
              <a:rPr lang="en-US" dirty="0"/>
              <a:t> fi original, in </a:t>
            </a:r>
            <a:r>
              <a:rPr lang="en-US" dirty="0" err="1"/>
              <a:t>cazul</a:t>
            </a:r>
            <a:r>
              <a:rPr lang="en-US" dirty="0"/>
              <a:t> in care </a:t>
            </a:r>
            <a:r>
              <a:rPr lang="en-US" dirty="0" err="1"/>
              <a:t>acesta</a:t>
            </a:r>
            <a:r>
              <a:rPr lang="en-US" dirty="0"/>
              <a:t> a </a:t>
            </a:r>
            <a:r>
              <a:rPr lang="en-US" dirty="0" err="1"/>
              <a:t>fost</a:t>
            </a:r>
            <a:r>
              <a:rPr lang="en-US" dirty="0"/>
              <a:t> </a:t>
            </a:r>
            <a:r>
              <a:rPr lang="en-US" dirty="0" err="1"/>
              <a:t>copiat</a:t>
            </a:r>
            <a:r>
              <a:rPr lang="en-US" dirty="0"/>
              <a:t> de la </a:t>
            </a:r>
            <a:r>
              <a:rPr lang="en-US" dirty="0" err="1"/>
              <a:t>ceva</a:t>
            </a:r>
            <a:r>
              <a:rPr lang="en-US" dirty="0"/>
              <a:t> care </a:t>
            </a:r>
            <a:r>
              <a:rPr lang="en-US" dirty="0" err="1"/>
              <a:t>deja</a:t>
            </a:r>
            <a:r>
              <a:rPr lang="en-US" dirty="0"/>
              <a:t> </a:t>
            </a:r>
            <a:r>
              <a:rPr lang="en-US" dirty="0" err="1"/>
              <a:t>exista</a:t>
            </a:r>
            <a:r>
              <a:rPr lang="en-US" dirty="0"/>
              <a:t>. </a:t>
            </a:r>
            <a:r>
              <a:rPr lang="en-US" dirty="0" err="1"/>
              <a:t>Pentru</a:t>
            </a:r>
            <a:r>
              <a:rPr lang="en-US" dirty="0"/>
              <a:t> a </a:t>
            </a:r>
            <a:r>
              <a:rPr lang="en-US" dirty="0" err="1"/>
              <a:t>inlatura</a:t>
            </a:r>
            <a:r>
              <a:rPr lang="en-US" dirty="0"/>
              <a:t> </a:t>
            </a:r>
            <a:r>
              <a:rPr lang="en-US" dirty="0" err="1"/>
              <a:t>posibilitatea</a:t>
            </a:r>
            <a:r>
              <a:rPr lang="en-US" dirty="0"/>
              <a:t> de a fi </a:t>
            </a:r>
            <a:r>
              <a:rPr lang="en-US" dirty="0" err="1"/>
              <a:t>copiata</a:t>
            </a:r>
            <a:r>
              <a:rPr lang="en-US" dirty="0"/>
              <a:t> </a:t>
            </a:r>
            <a:r>
              <a:rPr lang="en-US" dirty="0" err="1"/>
              <a:t>munca</a:t>
            </a:r>
            <a:r>
              <a:rPr lang="en-US" dirty="0"/>
              <a:t>, </a:t>
            </a:r>
            <a:r>
              <a:rPr lang="en-US" dirty="0" err="1"/>
              <a:t>inregistrati-va</a:t>
            </a:r>
            <a:r>
              <a:rPr lang="en-US" dirty="0"/>
              <a:t> </a:t>
            </a:r>
            <a:r>
              <a:rPr lang="en-US" dirty="0" err="1"/>
              <a:t>creatiile</a:t>
            </a:r>
            <a:r>
              <a:rPr lang="en-US" dirty="0"/>
              <a:t> </a:t>
            </a:r>
            <a:r>
              <a:rPr lang="en-US" dirty="0" err="1"/>
              <a:t>prin</a:t>
            </a:r>
            <a:r>
              <a:rPr lang="en-US" dirty="0"/>
              <a:t> </a:t>
            </a:r>
            <a:r>
              <a:rPr lang="en-US" dirty="0" err="1"/>
              <a:t>serviciul</a:t>
            </a:r>
            <a:r>
              <a:rPr lang="en-US" dirty="0"/>
              <a:t> de copyright online. </a:t>
            </a:r>
            <a:r>
              <a:rPr lang="en-US" dirty="0" err="1"/>
              <a:t>Conventia</a:t>
            </a:r>
            <a:r>
              <a:rPr lang="en-US" dirty="0"/>
              <a:t> de la </a:t>
            </a:r>
            <a:r>
              <a:rPr lang="en-US" dirty="0" err="1"/>
              <a:t>Berna</a:t>
            </a:r>
            <a:r>
              <a:rPr lang="en-US" dirty="0"/>
              <a:t> </a:t>
            </a:r>
            <a:r>
              <a:rPr lang="en-US" dirty="0" err="1"/>
              <a:t>modificata</a:t>
            </a:r>
            <a:r>
              <a:rPr lang="en-US" dirty="0"/>
              <a:t> in 1976 </a:t>
            </a:r>
            <a:r>
              <a:rPr lang="en-US" dirty="0" err="1"/>
              <a:t>acorda</a:t>
            </a:r>
            <a:r>
              <a:rPr lang="en-US" dirty="0"/>
              <a:t> un </a:t>
            </a:r>
            <a:r>
              <a:rPr lang="en-US" dirty="0" err="1"/>
              <a:t>numar</a:t>
            </a:r>
            <a:r>
              <a:rPr lang="en-US" dirty="0"/>
              <a:t> de </a:t>
            </a:r>
            <a:r>
              <a:rPr lang="en-US" dirty="0" err="1"/>
              <a:t>drepturi</a:t>
            </a:r>
            <a:r>
              <a:rPr lang="en-US" dirty="0"/>
              <a:t> exclusive </a:t>
            </a:r>
            <a:r>
              <a:rPr lang="en-US" dirty="0" err="1"/>
              <a:t>titularilor</a:t>
            </a:r>
            <a:r>
              <a:rPr lang="en-US" dirty="0"/>
              <a:t> </a:t>
            </a:r>
            <a:r>
              <a:rPr lang="en-US" dirty="0" err="1"/>
              <a:t>drepturilor</a:t>
            </a:r>
            <a:r>
              <a:rPr lang="en-US" dirty="0"/>
              <a:t> de </a:t>
            </a:r>
            <a:r>
              <a:rPr lang="en-US" dirty="0" err="1"/>
              <a:t>autor</a:t>
            </a:r>
            <a:r>
              <a:rPr lang="en-US" dirty="0"/>
              <a:t>/copyright, </a:t>
            </a:r>
            <a:r>
              <a:rPr lang="en-US" dirty="0" err="1"/>
              <a:t>inclusiv</a:t>
            </a:r>
            <a:r>
              <a:rPr lang="en-US" dirty="0"/>
              <a:t>: »</a:t>
            </a:r>
            <a:br>
              <a:rPr lang="en-US" dirty="0"/>
            </a:br>
            <a:r>
              <a:rPr lang="en-US" dirty="0"/>
              <a:t>de a face </a:t>
            </a:r>
            <a:r>
              <a:rPr lang="en-US" dirty="0" err="1"/>
              <a:t>copii</a:t>
            </a:r>
            <a:r>
              <a:rPr lang="en-US" dirty="0"/>
              <a:t> </a:t>
            </a:r>
            <a:r>
              <a:rPr lang="en-US" dirty="0" err="1"/>
              <a:t>propriei</a:t>
            </a:r>
            <a:r>
              <a:rPr lang="en-US" dirty="0"/>
              <a:t> </a:t>
            </a:r>
            <a:r>
              <a:rPr lang="en-US" dirty="0" err="1"/>
              <a:t>creatii</a:t>
            </a:r>
            <a:r>
              <a:rPr lang="en-US" dirty="0"/>
              <a:t>; »</a:t>
            </a:r>
            <a:br>
              <a:rPr lang="en-US" dirty="0"/>
            </a:br>
            <a:r>
              <a:rPr lang="en-US" dirty="0" err="1"/>
              <a:t>dreptul</a:t>
            </a:r>
            <a:r>
              <a:rPr lang="en-US" dirty="0"/>
              <a:t> de a </a:t>
            </a:r>
            <a:r>
              <a:rPr lang="en-US" dirty="0" err="1"/>
              <a:t>vinde</a:t>
            </a:r>
            <a:r>
              <a:rPr lang="en-US" dirty="0"/>
              <a:t> </a:t>
            </a:r>
            <a:r>
              <a:rPr lang="en-US" dirty="0" err="1"/>
              <a:t>sau</a:t>
            </a:r>
            <a:r>
              <a:rPr lang="en-US" dirty="0"/>
              <a:t> de a </a:t>
            </a:r>
            <a:r>
              <a:rPr lang="en-US" dirty="0" err="1"/>
              <a:t>distribui</a:t>
            </a:r>
            <a:r>
              <a:rPr lang="en-US" dirty="0"/>
              <a:t> </a:t>
            </a:r>
            <a:r>
              <a:rPr lang="en-US" dirty="0" err="1"/>
              <a:t>copii</a:t>
            </a:r>
            <a:r>
              <a:rPr lang="en-US" dirty="0"/>
              <a:t> </a:t>
            </a:r>
            <a:r>
              <a:rPr lang="en-US" dirty="0" err="1"/>
              <a:t>pentru</a:t>
            </a:r>
            <a:r>
              <a:rPr lang="en-US" dirty="0"/>
              <a:t> public; »</a:t>
            </a:r>
            <a:br>
              <a:rPr lang="en-US" dirty="0"/>
            </a:br>
            <a:r>
              <a:rPr lang="en-US" dirty="0" err="1"/>
              <a:t>dreptul</a:t>
            </a:r>
            <a:r>
              <a:rPr lang="en-US" dirty="0"/>
              <a:t> de a </a:t>
            </a:r>
            <a:r>
              <a:rPr lang="en-US" dirty="0" err="1"/>
              <a:t>crea</a:t>
            </a:r>
            <a:r>
              <a:rPr lang="en-US" dirty="0"/>
              <a:t> </a:t>
            </a:r>
            <a:r>
              <a:rPr lang="en-US" dirty="0" err="1"/>
              <a:t>adaptari</a:t>
            </a:r>
            <a:r>
              <a:rPr lang="en-US" dirty="0"/>
              <a:t> - </a:t>
            </a:r>
            <a:r>
              <a:rPr lang="en-US" dirty="0" err="1"/>
              <a:t>dreptul</a:t>
            </a:r>
            <a:r>
              <a:rPr lang="en-US" dirty="0"/>
              <a:t> de a </a:t>
            </a:r>
            <a:r>
              <a:rPr lang="en-US" dirty="0" err="1"/>
              <a:t>pregati</a:t>
            </a:r>
            <a:r>
              <a:rPr lang="en-US" dirty="0"/>
              <a:t> </a:t>
            </a:r>
            <a:r>
              <a:rPr lang="en-US" dirty="0" err="1"/>
              <a:t>noi</a:t>
            </a:r>
            <a:r>
              <a:rPr lang="en-US" dirty="0"/>
              <a:t> </a:t>
            </a:r>
            <a:r>
              <a:rPr lang="en-US" dirty="0" err="1"/>
              <a:t>lucrari</a:t>
            </a:r>
            <a:r>
              <a:rPr lang="en-US" dirty="0"/>
              <a:t>, </a:t>
            </a:r>
            <a:r>
              <a:rPr lang="en-US" dirty="0" err="1"/>
              <a:t>pe</a:t>
            </a:r>
            <a:r>
              <a:rPr lang="en-US" dirty="0"/>
              <a:t> </a:t>
            </a:r>
            <a:r>
              <a:rPr lang="en-US" dirty="0" err="1"/>
              <a:t>baza</a:t>
            </a:r>
            <a:r>
              <a:rPr lang="en-US" dirty="0"/>
              <a:t> </a:t>
            </a:r>
            <a:r>
              <a:rPr lang="en-US" dirty="0" err="1"/>
              <a:t>dreptului</a:t>
            </a:r>
            <a:r>
              <a:rPr lang="en-US" dirty="0"/>
              <a:t> anterior </a:t>
            </a:r>
            <a:r>
              <a:rPr lang="en-US" dirty="0" err="1"/>
              <a:t>protejat</a:t>
            </a:r>
            <a:r>
              <a:rPr lang="en-US" dirty="0"/>
              <a:t> (</a:t>
            </a:r>
            <a:r>
              <a:rPr lang="en-US" dirty="0" err="1"/>
              <a:t>numite</a:t>
            </a:r>
            <a:r>
              <a:rPr lang="en-US" dirty="0"/>
              <a:t> de </a:t>
            </a:r>
            <a:r>
              <a:rPr lang="en-US" dirty="0" err="1"/>
              <a:t>produse</a:t>
            </a:r>
            <a:r>
              <a:rPr lang="en-US" dirty="0"/>
              <a:t> derivate) </a:t>
            </a:r>
            <a:r>
              <a:rPr lang="en-US" dirty="0" err="1"/>
              <a:t>si</a:t>
            </a:r>
            <a:r>
              <a:rPr lang="en-US" dirty="0"/>
              <a:t> »</a:t>
            </a:r>
            <a:br>
              <a:rPr lang="en-US" dirty="0"/>
            </a:br>
            <a:r>
              <a:rPr lang="en-US" dirty="0"/>
              <a:t>de </a:t>
            </a:r>
            <a:r>
              <a:rPr lang="en-US" dirty="0" err="1"/>
              <a:t>performanta</a:t>
            </a:r>
            <a:r>
              <a:rPr lang="en-US" dirty="0"/>
              <a:t> </a:t>
            </a:r>
            <a:r>
              <a:rPr lang="en-US" dirty="0" err="1"/>
              <a:t>si</a:t>
            </a:r>
            <a:r>
              <a:rPr lang="en-US" dirty="0"/>
              <a:t> de </a:t>
            </a:r>
            <a:r>
              <a:rPr lang="en-US" dirty="0" err="1"/>
              <a:t>afisare</a:t>
            </a:r>
            <a:r>
              <a:rPr lang="en-US" dirty="0"/>
              <a:t> a </a:t>
            </a:r>
            <a:r>
              <a:rPr lang="en-US" dirty="0" err="1"/>
              <a:t>drepturilor</a:t>
            </a:r>
            <a:r>
              <a:rPr lang="en-US" dirty="0"/>
              <a:t> - </a:t>
            </a:r>
            <a:r>
              <a:rPr lang="en-US" dirty="0" err="1"/>
              <a:t>dreptul</a:t>
            </a:r>
            <a:r>
              <a:rPr lang="en-US" dirty="0"/>
              <a:t> de a </a:t>
            </a:r>
            <a:r>
              <a:rPr lang="en-US" dirty="0" err="1"/>
              <a:t>efectua</a:t>
            </a:r>
            <a:r>
              <a:rPr lang="en-US" dirty="0"/>
              <a:t> o </a:t>
            </a:r>
            <a:r>
              <a:rPr lang="en-US" dirty="0" err="1"/>
              <a:t>munca</a:t>
            </a:r>
            <a:r>
              <a:rPr lang="en-US" dirty="0"/>
              <a:t> </a:t>
            </a:r>
            <a:r>
              <a:rPr lang="en-US" dirty="0" err="1"/>
              <a:t>protejata</a:t>
            </a:r>
            <a:r>
              <a:rPr lang="en-US" dirty="0"/>
              <a:t> </a:t>
            </a:r>
            <a:r>
              <a:rPr lang="en-US" dirty="0" err="1"/>
              <a:t>sau</a:t>
            </a:r>
            <a:r>
              <a:rPr lang="en-US" dirty="0"/>
              <a:t> </a:t>
            </a:r>
            <a:r>
              <a:rPr lang="en-US" dirty="0" err="1"/>
              <a:t>pentru</a:t>
            </a:r>
            <a:r>
              <a:rPr lang="en-US" dirty="0"/>
              <a:t> a </a:t>
            </a:r>
            <a:r>
              <a:rPr lang="en-US" dirty="0" err="1"/>
              <a:t>afisa</a:t>
            </a:r>
            <a:r>
              <a:rPr lang="en-US" dirty="0"/>
              <a:t> un </a:t>
            </a:r>
            <a:r>
              <a:rPr lang="en-US" dirty="0" err="1"/>
              <a:t>lucru</a:t>
            </a:r>
            <a:r>
              <a:rPr lang="en-US" dirty="0"/>
              <a:t> in public.</a:t>
            </a:r>
          </a:p>
        </p:txBody>
      </p:sp>
    </p:spTree>
    <p:extLst>
      <p:ext uri="{BB962C8B-B14F-4D97-AF65-F5344CB8AC3E}">
        <p14:creationId xmlns:p14="http://schemas.microsoft.com/office/powerpoint/2010/main" val="247255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45624" cy="6669360"/>
          </a:xfrm>
        </p:spPr>
        <p:txBody>
          <a:bodyPr>
            <a:normAutofit fontScale="77500" lnSpcReduction="20000"/>
          </a:bodyPr>
          <a:lstStyle/>
          <a:p>
            <a:pPr algn="just"/>
            <a:r>
              <a:rPr lang="en-US" dirty="0"/>
              <a:t>Nu </a:t>
            </a:r>
            <a:r>
              <a:rPr lang="en-US" dirty="0" err="1"/>
              <a:t>este</a:t>
            </a:r>
            <a:r>
              <a:rPr lang="en-US" dirty="0"/>
              <a:t> </a:t>
            </a:r>
            <a:r>
              <a:rPr lang="en-US" dirty="0" err="1"/>
              <a:t>cazul</a:t>
            </a:r>
            <a:r>
              <a:rPr lang="en-US" dirty="0"/>
              <a:t> </a:t>
            </a:r>
            <a:r>
              <a:rPr lang="en-US" dirty="0" err="1"/>
              <a:t>aici</a:t>
            </a:r>
            <a:r>
              <a:rPr lang="en-US" dirty="0"/>
              <a:t> </a:t>
            </a:r>
            <a:r>
              <a:rPr lang="en-US" dirty="0" err="1"/>
              <a:t>să</a:t>
            </a:r>
            <a:r>
              <a:rPr lang="en-US" dirty="0"/>
              <a:t> </a:t>
            </a:r>
            <a:r>
              <a:rPr lang="en-US" dirty="0" err="1"/>
              <a:t>prezentăm</a:t>
            </a:r>
            <a:r>
              <a:rPr lang="en-US" dirty="0"/>
              <a:t> </a:t>
            </a:r>
            <a:r>
              <a:rPr lang="en-US" dirty="0" err="1"/>
              <a:t>detaliat</a:t>
            </a:r>
            <a:r>
              <a:rPr lang="en-US" dirty="0"/>
              <a:t> </a:t>
            </a:r>
            <a:r>
              <a:rPr lang="en-US" dirty="0" err="1"/>
              <a:t>aceste</a:t>
            </a:r>
            <a:r>
              <a:rPr lang="en-US" dirty="0"/>
              <a:t> </a:t>
            </a:r>
            <a:r>
              <a:rPr lang="en-US" dirty="0" err="1"/>
              <a:t>teorii</a:t>
            </a:r>
            <a:r>
              <a:rPr lang="en-US" dirty="0"/>
              <a:t>, </a:t>
            </a:r>
            <a:r>
              <a:rPr lang="en-US" dirty="0" err="1"/>
              <a:t>dar</a:t>
            </a:r>
            <a:r>
              <a:rPr lang="en-US" dirty="0"/>
              <a:t> </a:t>
            </a:r>
            <a:r>
              <a:rPr lang="en-US" dirty="0" err="1"/>
              <a:t>ar</a:t>
            </a:r>
            <a:r>
              <a:rPr lang="en-US" dirty="0"/>
              <a:t> </a:t>
            </a:r>
            <a:r>
              <a:rPr lang="en-US" dirty="0" err="1"/>
              <a:t>merita</a:t>
            </a:r>
            <a:r>
              <a:rPr lang="en-US" dirty="0"/>
              <a:t> </a:t>
            </a:r>
            <a:r>
              <a:rPr lang="en-US" dirty="0" err="1"/>
              <a:t>să</a:t>
            </a:r>
            <a:r>
              <a:rPr lang="en-US" dirty="0"/>
              <a:t> </a:t>
            </a:r>
            <a:r>
              <a:rPr lang="en-US" dirty="0" err="1"/>
              <a:t>notăm</a:t>
            </a:r>
            <a:r>
              <a:rPr lang="en-US" dirty="0"/>
              <a:t> </a:t>
            </a:r>
            <a:r>
              <a:rPr lang="en-US" dirty="0" err="1"/>
              <a:t>totuși</a:t>
            </a:r>
            <a:r>
              <a:rPr lang="en-US" dirty="0"/>
              <a:t> </a:t>
            </a:r>
            <a:r>
              <a:rPr lang="en-US" dirty="0" err="1"/>
              <a:t>că</a:t>
            </a:r>
            <a:r>
              <a:rPr lang="en-US" dirty="0"/>
              <a:t> </a:t>
            </a:r>
            <a:r>
              <a:rPr lang="en-US" dirty="0" err="1"/>
              <a:t>ele</a:t>
            </a:r>
            <a:r>
              <a:rPr lang="en-US" dirty="0"/>
              <a:t> </a:t>
            </a:r>
            <a:r>
              <a:rPr lang="en-US" dirty="0" err="1"/>
              <a:t>doar</a:t>
            </a:r>
            <a:r>
              <a:rPr lang="en-US" dirty="0"/>
              <a:t> </a:t>
            </a:r>
            <a:r>
              <a:rPr lang="en-US" dirty="0" err="1"/>
              <a:t>foarte</a:t>
            </a:r>
            <a:r>
              <a:rPr lang="en-US" dirty="0"/>
              <a:t> </a:t>
            </a:r>
            <a:r>
              <a:rPr lang="en-US" dirty="0" err="1"/>
              <a:t>rar</a:t>
            </a:r>
            <a:r>
              <a:rPr lang="en-US" dirty="0"/>
              <a:t> </a:t>
            </a:r>
            <a:r>
              <a:rPr lang="en-US" dirty="0" err="1"/>
              <a:t>diferă</a:t>
            </a:r>
            <a:r>
              <a:rPr lang="en-US" dirty="0"/>
              <a:t> cu </a:t>
            </a:r>
            <a:r>
              <a:rPr lang="en-US" dirty="0" err="1"/>
              <a:t>privire</a:t>
            </a:r>
            <a:r>
              <a:rPr lang="en-US" dirty="0"/>
              <a:t> la </a:t>
            </a:r>
            <a:r>
              <a:rPr lang="en-US" dirty="0" err="1"/>
              <a:t>prescripțiile</a:t>
            </a:r>
            <a:r>
              <a:rPr lang="en-US" dirty="0"/>
              <a:t> </a:t>
            </a:r>
            <a:r>
              <a:rPr lang="en-US" dirty="0" err="1"/>
              <a:t>oferite</a:t>
            </a:r>
            <a:r>
              <a:rPr lang="en-US" dirty="0"/>
              <a:t> </a:t>
            </a:r>
            <a:r>
              <a:rPr lang="en-US" dirty="0" err="1"/>
              <a:t>în</a:t>
            </a:r>
            <a:r>
              <a:rPr lang="en-US" dirty="0"/>
              <a:t> </a:t>
            </a:r>
            <a:r>
              <a:rPr lang="en-US" dirty="0" err="1"/>
              <a:t>cazurile</a:t>
            </a:r>
            <a:r>
              <a:rPr lang="en-US" dirty="0"/>
              <a:t> </a:t>
            </a:r>
            <a:r>
              <a:rPr lang="en-US" dirty="0" err="1"/>
              <a:t>cotidiene</a:t>
            </a:r>
            <a:r>
              <a:rPr lang="en-US" dirty="0"/>
              <a:t>, </a:t>
            </a:r>
            <a:r>
              <a:rPr lang="en-US" dirty="0" err="1"/>
              <a:t>uzuale</a:t>
            </a:r>
            <a:r>
              <a:rPr lang="en-US" dirty="0"/>
              <a:t> (</a:t>
            </a:r>
            <a:r>
              <a:rPr lang="en-US" dirty="0" err="1"/>
              <a:t>toate</a:t>
            </a:r>
            <a:r>
              <a:rPr lang="en-US" dirty="0"/>
              <a:t> </a:t>
            </a:r>
            <a:r>
              <a:rPr lang="en-US" dirty="0" err="1"/>
              <a:t>aceste</a:t>
            </a:r>
            <a:r>
              <a:rPr lang="en-US" dirty="0"/>
              <a:t> </a:t>
            </a:r>
            <a:r>
              <a:rPr lang="en-US" dirty="0" err="1"/>
              <a:t>teorii</a:t>
            </a:r>
            <a:r>
              <a:rPr lang="en-US" dirty="0"/>
              <a:t>, </a:t>
            </a:r>
            <a:r>
              <a:rPr lang="en-US" dirty="0" err="1"/>
              <a:t>în</a:t>
            </a:r>
            <a:r>
              <a:rPr lang="en-US" dirty="0"/>
              <a:t> </a:t>
            </a:r>
            <a:r>
              <a:rPr lang="en-US" dirty="0" err="1"/>
              <a:t>situațiile</a:t>
            </a:r>
            <a:r>
              <a:rPr lang="en-US" dirty="0"/>
              <a:t> de </a:t>
            </a:r>
            <a:r>
              <a:rPr lang="en-US" dirty="0" err="1"/>
              <a:t>bază</a:t>
            </a:r>
            <a:r>
              <a:rPr lang="en-US" dirty="0"/>
              <a:t>, ne spun </a:t>
            </a:r>
            <a:r>
              <a:rPr lang="en-US" dirty="0" err="1"/>
              <a:t>că</a:t>
            </a:r>
            <a:r>
              <a:rPr lang="en-US" dirty="0"/>
              <a:t> </a:t>
            </a:r>
            <a:r>
              <a:rPr lang="en-US" dirty="0" err="1"/>
              <a:t>trebuie</a:t>
            </a:r>
            <a:r>
              <a:rPr lang="en-US" dirty="0"/>
              <a:t> </a:t>
            </a:r>
            <a:r>
              <a:rPr lang="en-US" dirty="0" err="1"/>
              <a:t>să</a:t>
            </a:r>
            <a:r>
              <a:rPr lang="en-US" dirty="0"/>
              <a:t> </a:t>
            </a:r>
            <a:r>
              <a:rPr lang="en-US" dirty="0" err="1"/>
              <a:t>facem</a:t>
            </a:r>
            <a:r>
              <a:rPr lang="en-US" dirty="0"/>
              <a:t> cam </a:t>
            </a:r>
            <a:r>
              <a:rPr lang="en-US" dirty="0" err="1"/>
              <a:t>aceleași</a:t>
            </a:r>
            <a:r>
              <a:rPr lang="en-US" dirty="0"/>
              <a:t> </a:t>
            </a:r>
            <a:r>
              <a:rPr lang="en-US" dirty="0" err="1"/>
              <a:t>lucruri</a:t>
            </a:r>
            <a:r>
              <a:rPr lang="en-US" dirty="0"/>
              <a:t>). </a:t>
            </a:r>
            <a:r>
              <a:rPr lang="en-US" dirty="0" err="1"/>
              <a:t>Diferențele</a:t>
            </a:r>
            <a:r>
              <a:rPr lang="en-US" dirty="0"/>
              <a:t> prescriptive </a:t>
            </a:r>
            <a:r>
              <a:rPr lang="en-US" dirty="0" err="1"/>
              <a:t>apar</a:t>
            </a:r>
            <a:r>
              <a:rPr lang="en-US" dirty="0"/>
              <a:t> </a:t>
            </a:r>
            <a:r>
              <a:rPr lang="en-US" dirty="0" err="1"/>
              <a:t>mai</a:t>
            </a:r>
            <a:r>
              <a:rPr lang="en-US" dirty="0"/>
              <a:t> </a:t>
            </a:r>
            <a:r>
              <a:rPr lang="en-US" dirty="0" err="1"/>
              <a:t>curând</a:t>
            </a:r>
            <a:r>
              <a:rPr lang="en-US" dirty="0"/>
              <a:t> </a:t>
            </a:r>
            <a:r>
              <a:rPr lang="en-US" dirty="0" err="1"/>
              <a:t>în</a:t>
            </a:r>
            <a:r>
              <a:rPr lang="en-US" dirty="0"/>
              <a:t> </a:t>
            </a:r>
            <a:r>
              <a:rPr lang="en-US" dirty="0" err="1"/>
              <a:t>cazurile</a:t>
            </a:r>
            <a:r>
              <a:rPr lang="en-US" dirty="0"/>
              <a:t> „de manual‖ </a:t>
            </a:r>
            <a:r>
              <a:rPr lang="en-US" dirty="0" err="1"/>
              <a:t>sau</a:t>
            </a:r>
            <a:r>
              <a:rPr lang="en-US" dirty="0"/>
              <a:t> </a:t>
            </a:r>
            <a:r>
              <a:rPr lang="en-US" dirty="0" err="1"/>
              <a:t>în</a:t>
            </a:r>
            <a:r>
              <a:rPr lang="en-US" dirty="0"/>
              <a:t> </a:t>
            </a:r>
            <a:r>
              <a:rPr lang="en-US" dirty="0" err="1"/>
              <a:t>justificarea</a:t>
            </a:r>
            <a:r>
              <a:rPr lang="en-US" dirty="0"/>
              <a:t> </a:t>
            </a:r>
            <a:r>
              <a:rPr lang="en-US" dirty="0" err="1"/>
              <a:t>și</a:t>
            </a:r>
            <a:r>
              <a:rPr lang="en-US" dirty="0"/>
              <a:t> </a:t>
            </a:r>
            <a:r>
              <a:rPr lang="en-US" dirty="0" err="1"/>
              <a:t>întemeierea</a:t>
            </a:r>
            <a:r>
              <a:rPr lang="en-US" dirty="0"/>
              <a:t> </a:t>
            </a:r>
            <a:r>
              <a:rPr lang="en-US" dirty="0" err="1"/>
              <a:t>teoretică</a:t>
            </a:r>
            <a:r>
              <a:rPr lang="en-US" dirty="0"/>
              <a:t> a </a:t>
            </a:r>
            <a:r>
              <a:rPr lang="en-US" dirty="0" err="1"/>
              <a:t>prescripțiilor</a:t>
            </a:r>
            <a:r>
              <a:rPr lang="en-US" dirty="0"/>
              <a:t> normative. </a:t>
            </a:r>
          </a:p>
          <a:p>
            <a:pPr algn="just"/>
            <a:r>
              <a:rPr lang="en-US" dirty="0" err="1"/>
              <a:t>Atât</a:t>
            </a:r>
            <a:r>
              <a:rPr lang="en-US" dirty="0"/>
              <a:t> </a:t>
            </a:r>
            <a:r>
              <a:rPr lang="en-US" dirty="0" err="1"/>
              <a:t>marile</a:t>
            </a:r>
            <a:r>
              <a:rPr lang="en-US" dirty="0"/>
              <a:t> </a:t>
            </a:r>
            <a:r>
              <a:rPr lang="en-US" dirty="0" err="1"/>
              <a:t>teorii</a:t>
            </a:r>
            <a:r>
              <a:rPr lang="en-US" dirty="0"/>
              <a:t> </a:t>
            </a:r>
            <a:r>
              <a:rPr lang="en-US" dirty="0" err="1"/>
              <a:t>etice</a:t>
            </a:r>
            <a:r>
              <a:rPr lang="en-US" dirty="0"/>
              <a:t>, </a:t>
            </a:r>
            <a:r>
              <a:rPr lang="en-US" dirty="0" err="1"/>
              <a:t>cât</a:t>
            </a:r>
            <a:r>
              <a:rPr lang="en-US" dirty="0"/>
              <a:t> </a:t>
            </a:r>
            <a:r>
              <a:rPr lang="en-US" dirty="0" err="1"/>
              <a:t>și</a:t>
            </a:r>
            <a:r>
              <a:rPr lang="en-US" dirty="0"/>
              <a:t> </a:t>
            </a:r>
            <a:r>
              <a:rPr lang="en-US" dirty="0" err="1"/>
              <a:t>moralitatea</a:t>
            </a:r>
            <a:r>
              <a:rPr lang="en-US" dirty="0"/>
              <a:t> </a:t>
            </a:r>
            <a:r>
              <a:rPr lang="en-US" dirty="0" err="1"/>
              <a:t>comună</a:t>
            </a:r>
            <a:r>
              <a:rPr lang="en-US" dirty="0"/>
              <a:t> </a:t>
            </a:r>
            <a:r>
              <a:rPr lang="en-US" dirty="0" err="1"/>
              <a:t>sunt</a:t>
            </a:r>
            <a:r>
              <a:rPr lang="en-US" dirty="0"/>
              <a:t>, </a:t>
            </a:r>
            <a:r>
              <a:rPr lang="en-US" dirty="0" err="1"/>
              <a:t>însă</a:t>
            </a:r>
            <a:r>
              <a:rPr lang="en-US" dirty="0"/>
              <a:t>, utile </a:t>
            </a:r>
            <a:r>
              <a:rPr lang="en-US" dirty="0" err="1"/>
              <a:t>ca</a:t>
            </a:r>
            <a:r>
              <a:rPr lang="en-US" dirty="0"/>
              <a:t> </a:t>
            </a:r>
            <a:r>
              <a:rPr lang="en-US" dirty="0" err="1"/>
              <a:t>puncte</a:t>
            </a:r>
            <a:r>
              <a:rPr lang="en-US" dirty="0"/>
              <a:t> de </a:t>
            </a:r>
            <a:r>
              <a:rPr lang="en-US" dirty="0" err="1"/>
              <a:t>pornire</a:t>
            </a:r>
            <a:r>
              <a:rPr lang="en-US" dirty="0"/>
              <a:t> </a:t>
            </a:r>
            <a:r>
              <a:rPr lang="en-US" dirty="0" err="1"/>
              <a:t>pentru</a:t>
            </a:r>
            <a:r>
              <a:rPr lang="en-US" dirty="0"/>
              <a:t> </a:t>
            </a:r>
            <a:r>
              <a:rPr lang="en-US" dirty="0" err="1"/>
              <a:t>dezbaterile</a:t>
            </a:r>
            <a:r>
              <a:rPr lang="en-US" dirty="0"/>
              <a:t> </a:t>
            </a:r>
            <a:r>
              <a:rPr lang="en-US" dirty="0" err="1"/>
              <a:t>mai</a:t>
            </a:r>
            <a:r>
              <a:rPr lang="en-US" dirty="0"/>
              <a:t> </a:t>
            </a:r>
            <a:r>
              <a:rPr lang="en-US" dirty="0" err="1"/>
              <a:t>specifice</a:t>
            </a:r>
            <a:r>
              <a:rPr lang="en-US" dirty="0"/>
              <a:t> ale </a:t>
            </a:r>
            <a:r>
              <a:rPr lang="en-US" dirty="0" err="1"/>
              <a:t>eticii</a:t>
            </a:r>
            <a:r>
              <a:rPr lang="en-US" dirty="0"/>
              <a:t> </a:t>
            </a:r>
            <a:r>
              <a:rPr lang="en-US" dirty="0" err="1"/>
              <a:t>academice</a:t>
            </a:r>
            <a:r>
              <a:rPr lang="en-US" dirty="0"/>
              <a:t>. </a:t>
            </a:r>
            <a:r>
              <a:rPr lang="en-US" dirty="0" err="1"/>
              <a:t>Ar</a:t>
            </a:r>
            <a:r>
              <a:rPr lang="en-US" dirty="0"/>
              <a:t> fi </a:t>
            </a:r>
            <a:r>
              <a:rPr lang="en-US" dirty="0" err="1"/>
              <a:t>straniu</a:t>
            </a:r>
            <a:r>
              <a:rPr lang="en-US" dirty="0"/>
              <a:t> </a:t>
            </a:r>
            <a:r>
              <a:rPr lang="en-US" dirty="0" err="1"/>
              <a:t>dacă</a:t>
            </a:r>
            <a:r>
              <a:rPr lang="en-US" dirty="0"/>
              <a:t> am </a:t>
            </a:r>
            <a:r>
              <a:rPr lang="en-US" dirty="0" err="1"/>
              <a:t>descoperi</a:t>
            </a:r>
            <a:r>
              <a:rPr lang="en-US" dirty="0"/>
              <a:t> </a:t>
            </a:r>
            <a:r>
              <a:rPr lang="en-US" dirty="0" err="1"/>
              <a:t>că</a:t>
            </a:r>
            <a:r>
              <a:rPr lang="en-US" dirty="0"/>
              <a:t> </a:t>
            </a:r>
            <a:r>
              <a:rPr lang="en-US" dirty="0" err="1">
                <a:solidFill>
                  <a:srgbClr val="0070C0"/>
                </a:solidFill>
              </a:rPr>
              <a:t>datoriile</a:t>
            </a:r>
            <a:r>
              <a:rPr lang="en-US" dirty="0">
                <a:solidFill>
                  <a:srgbClr val="0070C0"/>
                </a:solidFill>
              </a:rPr>
              <a:t> </a:t>
            </a:r>
            <a:r>
              <a:rPr lang="en-US" dirty="0" err="1">
                <a:solidFill>
                  <a:srgbClr val="0070C0"/>
                </a:solidFill>
              </a:rPr>
              <a:t>etice</a:t>
            </a:r>
            <a:r>
              <a:rPr lang="en-US" dirty="0">
                <a:solidFill>
                  <a:srgbClr val="0070C0"/>
                </a:solidFill>
              </a:rPr>
              <a:t> </a:t>
            </a:r>
            <a:r>
              <a:rPr lang="en-US" dirty="0" err="1"/>
              <a:t>pe</a:t>
            </a:r>
            <a:r>
              <a:rPr lang="en-US" dirty="0"/>
              <a:t> care le </a:t>
            </a:r>
            <a:r>
              <a:rPr lang="en-US" dirty="0" err="1"/>
              <a:t>avem</a:t>
            </a:r>
            <a:r>
              <a:rPr lang="en-US" dirty="0"/>
              <a:t> </a:t>
            </a:r>
            <a:r>
              <a:rPr lang="en-US" dirty="0" err="1"/>
              <a:t>ca</a:t>
            </a:r>
            <a:r>
              <a:rPr lang="en-US" dirty="0"/>
              <a:t> </a:t>
            </a:r>
            <a:r>
              <a:rPr lang="en-US" dirty="0" err="1">
                <a:solidFill>
                  <a:srgbClr val="0070C0"/>
                </a:solidFill>
              </a:rPr>
              <a:t>profesori</a:t>
            </a:r>
            <a:r>
              <a:rPr lang="en-US" dirty="0">
                <a:solidFill>
                  <a:srgbClr val="0070C0"/>
                </a:solidFill>
              </a:rPr>
              <a:t>, </a:t>
            </a:r>
            <a:r>
              <a:rPr lang="en-US" dirty="0" err="1">
                <a:solidFill>
                  <a:srgbClr val="0070C0"/>
                </a:solidFill>
              </a:rPr>
              <a:t>cercetători</a:t>
            </a:r>
            <a:r>
              <a:rPr lang="en-US" dirty="0">
                <a:solidFill>
                  <a:srgbClr val="0070C0"/>
                </a:solidFill>
              </a:rPr>
              <a:t> </a:t>
            </a:r>
            <a:r>
              <a:rPr lang="en-US" dirty="0" err="1">
                <a:solidFill>
                  <a:srgbClr val="0070C0"/>
                </a:solidFill>
              </a:rPr>
              <a:t>sau</a:t>
            </a:r>
            <a:r>
              <a:rPr lang="en-US" dirty="0">
                <a:solidFill>
                  <a:srgbClr val="0070C0"/>
                </a:solidFill>
              </a:rPr>
              <a:t> </a:t>
            </a:r>
            <a:r>
              <a:rPr lang="en-US" dirty="0" err="1">
                <a:solidFill>
                  <a:srgbClr val="0070C0"/>
                </a:solidFill>
              </a:rPr>
              <a:t>studenți</a:t>
            </a:r>
            <a:r>
              <a:rPr lang="en-US" dirty="0">
                <a:solidFill>
                  <a:srgbClr val="0070C0"/>
                </a:solidFill>
              </a:rPr>
              <a:t> </a:t>
            </a:r>
            <a:r>
              <a:rPr lang="en-US" dirty="0" err="1">
                <a:solidFill>
                  <a:srgbClr val="0070C0"/>
                </a:solidFill>
              </a:rPr>
              <a:t>intră</a:t>
            </a:r>
            <a:r>
              <a:rPr lang="en-US" dirty="0">
                <a:solidFill>
                  <a:srgbClr val="0070C0"/>
                </a:solidFill>
              </a:rPr>
              <a:t> constant </a:t>
            </a:r>
            <a:r>
              <a:rPr lang="en-US" dirty="0" err="1">
                <a:solidFill>
                  <a:srgbClr val="0070C0"/>
                </a:solidFill>
              </a:rPr>
              <a:t>în</a:t>
            </a:r>
            <a:r>
              <a:rPr lang="en-US" dirty="0">
                <a:solidFill>
                  <a:srgbClr val="0070C0"/>
                </a:solidFill>
              </a:rPr>
              <a:t> </a:t>
            </a:r>
            <a:r>
              <a:rPr lang="en-US" dirty="0" err="1">
                <a:solidFill>
                  <a:srgbClr val="0070C0"/>
                </a:solidFill>
              </a:rPr>
              <a:t>contradicție</a:t>
            </a:r>
            <a:r>
              <a:rPr lang="en-US" dirty="0">
                <a:solidFill>
                  <a:srgbClr val="0070C0"/>
                </a:solidFill>
              </a:rPr>
              <a:t> cu </a:t>
            </a:r>
            <a:r>
              <a:rPr lang="en-US" dirty="0" err="1">
                <a:solidFill>
                  <a:srgbClr val="0070C0"/>
                </a:solidFill>
              </a:rPr>
              <a:t>datoriile</a:t>
            </a:r>
            <a:r>
              <a:rPr lang="en-US" dirty="0">
                <a:solidFill>
                  <a:srgbClr val="0070C0"/>
                </a:solidFill>
              </a:rPr>
              <a:t> </a:t>
            </a:r>
            <a:r>
              <a:rPr lang="en-US" dirty="0" err="1">
                <a:solidFill>
                  <a:srgbClr val="0070C0"/>
                </a:solidFill>
              </a:rPr>
              <a:t>mai</a:t>
            </a:r>
            <a:r>
              <a:rPr lang="en-US" dirty="0">
                <a:solidFill>
                  <a:srgbClr val="0070C0"/>
                </a:solidFill>
              </a:rPr>
              <a:t> </a:t>
            </a:r>
            <a:r>
              <a:rPr lang="en-US" dirty="0" err="1">
                <a:solidFill>
                  <a:srgbClr val="0070C0"/>
                </a:solidFill>
              </a:rPr>
              <a:t>generale</a:t>
            </a:r>
            <a:r>
              <a:rPr lang="en-US" dirty="0">
                <a:solidFill>
                  <a:srgbClr val="0070C0"/>
                </a:solidFill>
              </a:rPr>
              <a:t> </a:t>
            </a:r>
            <a:r>
              <a:rPr lang="en-US" dirty="0" err="1">
                <a:solidFill>
                  <a:srgbClr val="0070C0"/>
                </a:solidFill>
              </a:rPr>
              <a:t>pe</a:t>
            </a:r>
            <a:r>
              <a:rPr lang="en-US" dirty="0">
                <a:solidFill>
                  <a:srgbClr val="0070C0"/>
                </a:solidFill>
              </a:rPr>
              <a:t> care le </a:t>
            </a:r>
            <a:r>
              <a:rPr lang="en-US" dirty="0" err="1">
                <a:solidFill>
                  <a:srgbClr val="0070C0"/>
                </a:solidFill>
              </a:rPr>
              <a:t>avem</a:t>
            </a:r>
            <a:r>
              <a:rPr lang="en-US" dirty="0">
                <a:solidFill>
                  <a:srgbClr val="0070C0"/>
                </a:solidFill>
              </a:rPr>
              <a:t> </a:t>
            </a:r>
            <a:r>
              <a:rPr lang="en-US" dirty="0" err="1"/>
              <a:t>ca</a:t>
            </a:r>
            <a:r>
              <a:rPr lang="en-US" dirty="0"/>
              <a:t> </a:t>
            </a:r>
            <a:r>
              <a:rPr lang="en-US" dirty="0" err="1"/>
              <a:t>ființe</a:t>
            </a:r>
            <a:r>
              <a:rPr lang="en-US" dirty="0"/>
              <a:t> </a:t>
            </a:r>
            <a:r>
              <a:rPr lang="en-US" dirty="0" err="1"/>
              <a:t>umane</a:t>
            </a:r>
            <a:r>
              <a:rPr lang="en-US" dirty="0"/>
              <a:t>. </a:t>
            </a:r>
            <a:r>
              <a:rPr lang="en-US" dirty="0" err="1"/>
              <a:t>Sigur</a:t>
            </a:r>
            <a:r>
              <a:rPr lang="en-US" dirty="0"/>
              <a:t>, pot </a:t>
            </a:r>
            <a:r>
              <a:rPr lang="en-US" dirty="0" err="1"/>
              <a:t>să</a:t>
            </a:r>
            <a:r>
              <a:rPr lang="en-US" dirty="0"/>
              <a:t> </a:t>
            </a:r>
            <a:r>
              <a:rPr lang="en-US" dirty="0" err="1"/>
              <a:t>apară</a:t>
            </a:r>
            <a:r>
              <a:rPr lang="en-US" dirty="0"/>
              <a:t> </a:t>
            </a:r>
            <a:r>
              <a:rPr lang="en-US" dirty="0" err="1"/>
              <a:t>așa-numitele</a:t>
            </a:r>
            <a:r>
              <a:rPr lang="en-US" dirty="0"/>
              <a:t> „</a:t>
            </a:r>
            <a:r>
              <a:rPr lang="en-US" dirty="0" err="1"/>
              <a:t>conflicte</a:t>
            </a:r>
            <a:r>
              <a:rPr lang="en-US" dirty="0"/>
              <a:t> </a:t>
            </a:r>
            <a:r>
              <a:rPr lang="en-US" dirty="0" err="1"/>
              <a:t>între</a:t>
            </a:r>
            <a:r>
              <a:rPr lang="en-US" dirty="0"/>
              <a:t> </a:t>
            </a:r>
            <a:r>
              <a:rPr lang="en-US" dirty="0" err="1"/>
              <a:t>datorii</a:t>
            </a:r>
            <a:r>
              <a:rPr lang="en-US" dirty="0"/>
              <a:t>‖, </a:t>
            </a:r>
            <a:r>
              <a:rPr lang="en-US" dirty="0" err="1"/>
              <a:t>în</a:t>
            </a:r>
            <a:r>
              <a:rPr lang="en-US" dirty="0"/>
              <a:t> </a:t>
            </a:r>
            <a:r>
              <a:rPr lang="en-US" dirty="0" err="1"/>
              <a:t>cazul</a:t>
            </a:r>
            <a:r>
              <a:rPr lang="en-US" dirty="0"/>
              <a:t> </a:t>
            </a:r>
            <a:r>
              <a:rPr lang="en-US" dirty="0" err="1"/>
              <a:t>unor</a:t>
            </a:r>
            <a:r>
              <a:rPr lang="en-US" dirty="0"/>
              <a:t> </a:t>
            </a:r>
            <a:r>
              <a:rPr lang="en-US" dirty="0" err="1"/>
              <a:t>dileme</a:t>
            </a:r>
            <a:r>
              <a:rPr lang="en-US" dirty="0"/>
              <a:t> </a:t>
            </a:r>
            <a:r>
              <a:rPr lang="en-US" dirty="0" err="1"/>
              <a:t>ireductibile</a:t>
            </a:r>
            <a:r>
              <a:rPr lang="en-US" dirty="0"/>
              <a:t>. Dar </a:t>
            </a:r>
            <a:r>
              <a:rPr lang="en-US" dirty="0" err="1"/>
              <a:t>dacă</a:t>
            </a:r>
            <a:r>
              <a:rPr lang="en-US" dirty="0"/>
              <a:t> </a:t>
            </a:r>
            <a:r>
              <a:rPr lang="en-US" dirty="0" err="1"/>
              <a:t>astfel</a:t>
            </a:r>
            <a:r>
              <a:rPr lang="en-US" dirty="0"/>
              <a:t> de </a:t>
            </a:r>
            <a:r>
              <a:rPr lang="en-US" dirty="0" err="1"/>
              <a:t>tensiuni</a:t>
            </a:r>
            <a:r>
              <a:rPr lang="en-US" dirty="0"/>
              <a:t> </a:t>
            </a:r>
            <a:r>
              <a:rPr lang="en-US" dirty="0" err="1"/>
              <a:t>sunt</a:t>
            </a:r>
            <a:r>
              <a:rPr lang="en-US" dirty="0"/>
              <a:t> </a:t>
            </a:r>
            <a:r>
              <a:rPr lang="en-US" dirty="0" err="1"/>
              <a:t>ubicue</a:t>
            </a:r>
            <a:r>
              <a:rPr lang="en-US" dirty="0"/>
              <a:t> </a:t>
            </a:r>
            <a:r>
              <a:rPr lang="en-US" dirty="0" err="1"/>
              <a:t>mai</a:t>
            </a:r>
            <a:r>
              <a:rPr lang="en-US" dirty="0"/>
              <a:t> </a:t>
            </a:r>
            <a:r>
              <a:rPr lang="en-US" dirty="0" err="1"/>
              <a:t>curând</a:t>
            </a:r>
            <a:r>
              <a:rPr lang="en-US" dirty="0"/>
              <a:t> </a:t>
            </a:r>
            <a:r>
              <a:rPr lang="en-US" dirty="0" err="1"/>
              <a:t>decât</a:t>
            </a:r>
            <a:r>
              <a:rPr lang="en-US" dirty="0"/>
              <a:t> locale, </a:t>
            </a:r>
            <a:r>
              <a:rPr lang="en-US" dirty="0" err="1"/>
              <a:t>atunci</a:t>
            </a:r>
            <a:r>
              <a:rPr lang="en-US" dirty="0"/>
              <a:t> </a:t>
            </a:r>
            <a:r>
              <a:rPr lang="en-US" dirty="0" err="1"/>
              <a:t>probabil</a:t>
            </a:r>
            <a:r>
              <a:rPr lang="en-US" dirty="0"/>
              <a:t> </a:t>
            </a:r>
            <a:r>
              <a:rPr lang="en-US" dirty="0" err="1"/>
              <a:t>ar</a:t>
            </a:r>
            <a:r>
              <a:rPr lang="en-US" dirty="0"/>
              <a:t> fi </a:t>
            </a:r>
            <a:r>
              <a:rPr lang="en-US" dirty="0" err="1"/>
              <a:t>indicat</a:t>
            </a:r>
            <a:r>
              <a:rPr lang="en-US" dirty="0"/>
              <a:t> </a:t>
            </a:r>
            <a:r>
              <a:rPr lang="en-US" dirty="0" err="1"/>
              <a:t>să</a:t>
            </a:r>
            <a:r>
              <a:rPr lang="en-US" dirty="0"/>
              <a:t> </a:t>
            </a:r>
            <a:r>
              <a:rPr lang="en-US" dirty="0" err="1"/>
              <a:t>purcedem</a:t>
            </a:r>
            <a:r>
              <a:rPr lang="en-US" dirty="0"/>
              <a:t> la o </a:t>
            </a:r>
            <a:r>
              <a:rPr lang="en-US" dirty="0" err="1"/>
              <a:t>reevaluare</a:t>
            </a:r>
            <a:r>
              <a:rPr lang="en-US" dirty="0"/>
              <a:t> </a:t>
            </a:r>
            <a:r>
              <a:rPr lang="en-US" dirty="0" err="1"/>
              <a:t>critică</a:t>
            </a:r>
            <a:r>
              <a:rPr lang="en-US" dirty="0"/>
              <a:t> a </a:t>
            </a:r>
            <a:r>
              <a:rPr lang="en-US" dirty="0" err="1"/>
              <a:t>întregului</a:t>
            </a:r>
            <a:r>
              <a:rPr lang="en-US" dirty="0"/>
              <a:t> </a:t>
            </a:r>
            <a:r>
              <a:rPr lang="en-US" dirty="0" err="1"/>
              <a:t>sistem</a:t>
            </a:r>
            <a:r>
              <a:rPr lang="en-US" dirty="0"/>
              <a:t> de </a:t>
            </a:r>
            <a:r>
              <a:rPr lang="en-US" dirty="0" err="1"/>
              <a:t>datorii</a:t>
            </a:r>
            <a:r>
              <a:rPr lang="en-US" dirty="0"/>
              <a:t> morale </a:t>
            </a:r>
            <a:r>
              <a:rPr lang="en-US" dirty="0" err="1"/>
              <a:t>pe</a:t>
            </a:r>
            <a:r>
              <a:rPr lang="en-US" dirty="0"/>
              <a:t> care </a:t>
            </a:r>
            <a:r>
              <a:rPr lang="en-US" dirty="0" err="1"/>
              <a:t>ni</a:t>
            </a:r>
            <a:r>
              <a:rPr lang="en-US" dirty="0"/>
              <a:t> le-am </a:t>
            </a:r>
            <a:r>
              <a:rPr lang="en-US" dirty="0" err="1"/>
              <a:t>asumat</a:t>
            </a:r>
            <a:r>
              <a:rPr lang="en-US" dirty="0"/>
              <a:t>. </a:t>
            </a:r>
          </a:p>
        </p:txBody>
      </p:sp>
    </p:spTree>
    <p:extLst>
      <p:ext uri="{BB962C8B-B14F-4D97-AF65-F5344CB8AC3E}">
        <p14:creationId xmlns:p14="http://schemas.microsoft.com/office/powerpoint/2010/main" val="7815674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85000" lnSpcReduction="20000"/>
          </a:bodyPr>
          <a:lstStyle/>
          <a:p>
            <a:pPr fontAlgn="base"/>
            <a:r>
              <a:rPr lang="en-US" dirty="0" err="1"/>
              <a:t>Acest</a:t>
            </a:r>
            <a:r>
              <a:rPr lang="en-US" dirty="0"/>
              <a:t> </a:t>
            </a:r>
            <a:r>
              <a:rPr lang="en-US" dirty="0" err="1"/>
              <a:t>pachet</a:t>
            </a:r>
            <a:r>
              <a:rPr lang="en-US" dirty="0"/>
              <a:t> de </a:t>
            </a:r>
            <a:r>
              <a:rPr lang="en-US" dirty="0" err="1"/>
              <a:t>drepturi</a:t>
            </a:r>
            <a:r>
              <a:rPr lang="en-US" dirty="0"/>
              <a:t> </a:t>
            </a:r>
            <a:r>
              <a:rPr lang="en-US" dirty="0" err="1"/>
              <a:t>permite</a:t>
            </a:r>
            <a:r>
              <a:rPr lang="en-US" dirty="0"/>
              <a:t> </a:t>
            </a:r>
            <a:r>
              <a:rPr lang="en-US" dirty="0" err="1"/>
              <a:t>proprietarului</a:t>
            </a:r>
            <a:r>
              <a:rPr lang="en-US" dirty="0"/>
              <a:t> </a:t>
            </a:r>
            <a:r>
              <a:rPr lang="en-US" dirty="0" err="1"/>
              <a:t>dreptului</a:t>
            </a:r>
            <a:r>
              <a:rPr lang="en-US" dirty="0"/>
              <a:t> de </a:t>
            </a:r>
            <a:r>
              <a:rPr lang="en-US" dirty="0" err="1"/>
              <a:t>autor</a:t>
            </a:r>
            <a:r>
              <a:rPr lang="en-US" dirty="0"/>
              <a:t> </a:t>
            </a:r>
            <a:r>
              <a:rPr lang="en-US" dirty="0" err="1"/>
              <a:t>sa</a:t>
            </a:r>
            <a:r>
              <a:rPr lang="en-US" dirty="0"/>
              <a:t> fie </a:t>
            </a:r>
            <a:r>
              <a:rPr lang="en-US" dirty="0" err="1"/>
              <a:t>flexibil</a:t>
            </a:r>
            <a:r>
              <a:rPr lang="en-US" dirty="0"/>
              <a:t> </a:t>
            </a:r>
            <a:r>
              <a:rPr lang="en-US" dirty="0" err="1"/>
              <a:t>atunci</a:t>
            </a:r>
            <a:r>
              <a:rPr lang="en-US" dirty="0"/>
              <a:t> </a:t>
            </a:r>
            <a:r>
              <a:rPr lang="en-US" dirty="0" err="1"/>
              <a:t>cand</a:t>
            </a:r>
            <a:r>
              <a:rPr lang="en-US" dirty="0"/>
              <a:t> se decide cum </a:t>
            </a:r>
            <a:r>
              <a:rPr lang="en-US" dirty="0" err="1"/>
              <a:t>sa</a:t>
            </a:r>
            <a:r>
              <a:rPr lang="en-US" dirty="0"/>
              <a:t> </a:t>
            </a:r>
            <a:r>
              <a:rPr lang="en-US" dirty="0" err="1"/>
              <a:t>realizezi</a:t>
            </a:r>
            <a:r>
              <a:rPr lang="en-US" dirty="0"/>
              <a:t> </a:t>
            </a:r>
            <a:r>
              <a:rPr lang="en-US" dirty="0" err="1"/>
              <a:t>castiguri</a:t>
            </a:r>
            <a:r>
              <a:rPr lang="en-US" dirty="0"/>
              <a:t> </a:t>
            </a:r>
            <a:r>
              <a:rPr lang="en-US" dirty="0" err="1"/>
              <a:t>comerciale</a:t>
            </a:r>
            <a:r>
              <a:rPr lang="en-US" dirty="0"/>
              <a:t>, cum </a:t>
            </a:r>
            <a:r>
              <a:rPr lang="en-US" dirty="0" err="1"/>
              <a:t>poate</a:t>
            </a:r>
            <a:r>
              <a:rPr lang="en-US" dirty="0"/>
              <a:t> </a:t>
            </a:r>
            <a:r>
              <a:rPr lang="en-US" dirty="0" err="1"/>
              <a:t>vinde</a:t>
            </a:r>
            <a:r>
              <a:rPr lang="en-US" dirty="0"/>
              <a:t> </a:t>
            </a:r>
            <a:r>
              <a:rPr lang="en-US" dirty="0" err="1"/>
              <a:t>sau</a:t>
            </a:r>
            <a:r>
              <a:rPr lang="en-US" dirty="0"/>
              <a:t> da </a:t>
            </a:r>
            <a:r>
              <a:rPr lang="en-US" dirty="0" err="1"/>
              <a:t>licente</a:t>
            </a:r>
            <a:r>
              <a:rPr lang="en-US" dirty="0"/>
              <a:t> </a:t>
            </a:r>
            <a:r>
              <a:rPr lang="en-US" dirty="0" err="1"/>
              <a:t>pentru</a:t>
            </a:r>
            <a:r>
              <a:rPr lang="en-US" dirty="0"/>
              <a:t> </a:t>
            </a:r>
            <a:r>
              <a:rPr lang="en-US" dirty="0" err="1"/>
              <a:t>orice</a:t>
            </a:r>
            <a:r>
              <a:rPr lang="en-US" dirty="0"/>
              <a:t> </a:t>
            </a:r>
            <a:r>
              <a:rPr lang="en-US" dirty="0" err="1"/>
              <a:t>drepturi</a:t>
            </a:r>
            <a:r>
              <a:rPr lang="en-US" dirty="0"/>
              <a:t>. </a:t>
            </a:r>
            <a:br>
              <a:rPr lang="en-US" dirty="0"/>
            </a:br>
            <a:r>
              <a:rPr lang="en-US" dirty="0" err="1"/>
              <a:t>Cand</a:t>
            </a:r>
            <a:r>
              <a:rPr lang="en-US" dirty="0"/>
              <a:t> </a:t>
            </a:r>
            <a:r>
              <a:rPr lang="en-US" dirty="0" err="1"/>
              <a:t>doi</a:t>
            </a:r>
            <a:r>
              <a:rPr lang="en-US" dirty="0"/>
              <a:t> </a:t>
            </a:r>
            <a:r>
              <a:rPr lang="en-US" dirty="0" err="1"/>
              <a:t>sau</a:t>
            </a:r>
            <a:r>
              <a:rPr lang="en-US" dirty="0"/>
              <a:t> </a:t>
            </a:r>
            <a:r>
              <a:rPr lang="en-US" dirty="0" err="1"/>
              <a:t>mai</a:t>
            </a:r>
            <a:r>
              <a:rPr lang="en-US" dirty="0"/>
              <a:t> multi </a:t>
            </a:r>
            <a:r>
              <a:rPr lang="en-US" dirty="0" err="1"/>
              <a:t>autori</a:t>
            </a:r>
            <a:r>
              <a:rPr lang="en-US" dirty="0"/>
              <a:t> </a:t>
            </a:r>
            <a:r>
              <a:rPr lang="en-US" dirty="0" err="1"/>
              <a:t>pregatesc</a:t>
            </a:r>
            <a:r>
              <a:rPr lang="en-US" dirty="0"/>
              <a:t> un </a:t>
            </a:r>
            <a:r>
              <a:rPr lang="en-US" dirty="0" err="1"/>
              <a:t>lucru</a:t>
            </a:r>
            <a:r>
              <a:rPr lang="en-US" dirty="0"/>
              <a:t> cu </a:t>
            </a:r>
            <a:r>
              <a:rPr lang="en-US" dirty="0" err="1"/>
              <a:t>intentia</a:t>
            </a:r>
            <a:r>
              <a:rPr lang="en-US" dirty="0"/>
              <a:t> de a </a:t>
            </a:r>
            <a:r>
              <a:rPr lang="en-US" dirty="0" err="1"/>
              <a:t>contopi</a:t>
            </a:r>
            <a:r>
              <a:rPr lang="en-US" dirty="0"/>
              <a:t> </a:t>
            </a:r>
            <a:r>
              <a:rPr lang="en-US" dirty="0" err="1"/>
              <a:t>contributiile</a:t>
            </a:r>
            <a:r>
              <a:rPr lang="en-US" dirty="0"/>
              <a:t> </a:t>
            </a:r>
            <a:r>
              <a:rPr lang="en-US" dirty="0" err="1"/>
              <a:t>lor</a:t>
            </a:r>
            <a:r>
              <a:rPr lang="en-US" dirty="0"/>
              <a:t> in </a:t>
            </a:r>
            <a:r>
              <a:rPr lang="en-US" dirty="0" err="1"/>
              <a:t>creatii</a:t>
            </a:r>
            <a:r>
              <a:rPr lang="en-US" dirty="0"/>
              <a:t> </a:t>
            </a:r>
            <a:r>
              <a:rPr lang="en-US" dirty="0" err="1"/>
              <a:t>inseparabile</a:t>
            </a:r>
            <a:r>
              <a:rPr lang="en-US" dirty="0"/>
              <a:t> </a:t>
            </a:r>
            <a:r>
              <a:rPr lang="en-US" dirty="0" err="1"/>
              <a:t>sau</a:t>
            </a:r>
            <a:r>
              <a:rPr lang="en-US" dirty="0"/>
              <a:t> </a:t>
            </a:r>
            <a:r>
              <a:rPr lang="en-US" dirty="0" err="1"/>
              <a:t>parti</a:t>
            </a:r>
            <a:r>
              <a:rPr lang="en-US" dirty="0"/>
              <a:t> </a:t>
            </a:r>
            <a:r>
              <a:rPr lang="en-US" dirty="0" err="1"/>
              <a:t>interdependente</a:t>
            </a:r>
            <a:r>
              <a:rPr lang="en-US" dirty="0"/>
              <a:t>, </a:t>
            </a:r>
            <a:r>
              <a:rPr lang="en-US" dirty="0" err="1"/>
              <a:t>este</a:t>
            </a:r>
            <a:r>
              <a:rPr lang="en-US" dirty="0"/>
              <a:t> </a:t>
            </a:r>
            <a:r>
              <a:rPr lang="en-US" dirty="0" err="1"/>
              <a:t>considerata</a:t>
            </a:r>
            <a:r>
              <a:rPr lang="en-US" dirty="0"/>
              <a:t> </a:t>
            </a:r>
            <a:r>
              <a:rPr lang="en-US" dirty="0" err="1"/>
              <a:t>creatie</a:t>
            </a:r>
            <a:r>
              <a:rPr lang="en-US" dirty="0"/>
              <a:t> </a:t>
            </a:r>
            <a:r>
              <a:rPr lang="en-US" dirty="0" err="1"/>
              <a:t>comuna</a:t>
            </a:r>
            <a:r>
              <a:rPr lang="en-US" dirty="0"/>
              <a:t> </a:t>
            </a:r>
            <a:r>
              <a:rPr lang="en-US" dirty="0" err="1"/>
              <a:t>si</a:t>
            </a:r>
            <a:r>
              <a:rPr lang="en-US" dirty="0"/>
              <a:t> </a:t>
            </a:r>
            <a:r>
              <a:rPr lang="en-US" dirty="0" err="1"/>
              <a:t>autorii</a:t>
            </a:r>
            <a:r>
              <a:rPr lang="en-US" dirty="0"/>
              <a:t> </a:t>
            </a:r>
            <a:r>
              <a:rPr lang="en-US" dirty="0" err="1"/>
              <a:t>sunt</a:t>
            </a:r>
            <a:r>
              <a:rPr lang="en-US" dirty="0"/>
              <a:t> </a:t>
            </a:r>
            <a:r>
              <a:rPr lang="en-US" dirty="0" err="1"/>
              <a:t>considerati</a:t>
            </a:r>
            <a:r>
              <a:rPr lang="en-US" dirty="0"/>
              <a:t> </a:t>
            </a:r>
            <a:r>
              <a:rPr lang="en-US" dirty="0" err="1"/>
              <a:t>comuni</a:t>
            </a:r>
            <a:r>
              <a:rPr lang="en-US" dirty="0"/>
              <a:t> </a:t>
            </a:r>
            <a:r>
              <a:rPr lang="en-US" dirty="0" err="1"/>
              <a:t>ca</a:t>
            </a:r>
            <a:r>
              <a:rPr lang="en-US" dirty="0"/>
              <a:t> </a:t>
            </a:r>
            <a:r>
              <a:rPr lang="en-US" dirty="0" err="1"/>
              <a:t>si</a:t>
            </a:r>
            <a:r>
              <a:rPr lang="en-US" dirty="0"/>
              <a:t> </a:t>
            </a:r>
            <a:r>
              <a:rPr lang="en-US" dirty="0" err="1"/>
              <a:t>proprietarii</a:t>
            </a:r>
            <a:r>
              <a:rPr lang="en-US" dirty="0"/>
              <a:t> de </a:t>
            </a:r>
            <a:r>
              <a:rPr lang="en-US" dirty="0" err="1"/>
              <a:t>drepturi</a:t>
            </a:r>
            <a:r>
              <a:rPr lang="en-US" dirty="0"/>
              <a:t> de </a:t>
            </a:r>
            <a:r>
              <a:rPr lang="en-US" dirty="0" err="1"/>
              <a:t>autor</a:t>
            </a:r>
            <a:r>
              <a:rPr lang="en-US" dirty="0"/>
              <a:t>.</a:t>
            </a:r>
          </a:p>
          <a:p>
            <a:r>
              <a:rPr lang="en-US" dirty="0" err="1"/>
              <a:t>Cel</a:t>
            </a:r>
            <a:r>
              <a:rPr lang="en-US" dirty="0"/>
              <a:t> </a:t>
            </a:r>
            <a:r>
              <a:rPr lang="en-US" dirty="0" err="1"/>
              <a:t>mai</a:t>
            </a:r>
            <a:r>
              <a:rPr lang="en-US" dirty="0"/>
              <a:t> </a:t>
            </a:r>
            <a:r>
              <a:rPr lang="en-US" dirty="0" err="1"/>
              <a:t>frecvent</a:t>
            </a:r>
            <a:r>
              <a:rPr lang="en-US" dirty="0"/>
              <a:t> </a:t>
            </a:r>
            <a:r>
              <a:rPr lang="en-US" dirty="0" err="1"/>
              <a:t>exemplu</a:t>
            </a:r>
            <a:r>
              <a:rPr lang="en-US" dirty="0"/>
              <a:t> de </a:t>
            </a:r>
            <a:r>
              <a:rPr lang="en-US" dirty="0" err="1"/>
              <a:t>grup</a:t>
            </a:r>
            <a:r>
              <a:rPr lang="en-US" dirty="0"/>
              <a:t> </a:t>
            </a:r>
            <a:r>
              <a:rPr lang="en-US" dirty="0" err="1"/>
              <a:t>creativ</a:t>
            </a:r>
            <a:r>
              <a:rPr lang="en-US" dirty="0"/>
              <a:t> de </a:t>
            </a:r>
            <a:r>
              <a:rPr lang="en-US" dirty="0" err="1"/>
              <a:t>lucru</a:t>
            </a:r>
            <a:r>
              <a:rPr lang="en-US" dirty="0"/>
              <a:t> </a:t>
            </a:r>
            <a:r>
              <a:rPr lang="en-US" dirty="0" err="1"/>
              <a:t>este</a:t>
            </a:r>
            <a:r>
              <a:rPr lang="en-US" dirty="0"/>
              <a:t> </a:t>
            </a:r>
            <a:r>
              <a:rPr lang="en-US" dirty="0" err="1"/>
              <a:t>cel</a:t>
            </a:r>
            <a:r>
              <a:rPr lang="en-US" dirty="0"/>
              <a:t> in care o carte </a:t>
            </a:r>
            <a:r>
              <a:rPr lang="en-US" dirty="0" err="1"/>
              <a:t>sau</a:t>
            </a:r>
            <a:r>
              <a:rPr lang="en-US" dirty="0"/>
              <a:t> </a:t>
            </a:r>
            <a:r>
              <a:rPr lang="en-US" dirty="0" err="1"/>
              <a:t>articol</a:t>
            </a:r>
            <a:r>
              <a:rPr lang="en-US" dirty="0"/>
              <a:t> au </a:t>
            </a:r>
            <a:r>
              <a:rPr lang="en-US" dirty="0" err="1"/>
              <a:t>doi</a:t>
            </a:r>
            <a:r>
              <a:rPr lang="en-US" dirty="0"/>
              <a:t> </a:t>
            </a:r>
            <a:r>
              <a:rPr lang="en-US" dirty="0" err="1"/>
              <a:t>sau</a:t>
            </a:r>
            <a:r>
              <a:rPr lang="en-US" dirty="0"/>
              <a:t> </a:t>
            </a:r>
            <a:r>
              <a:rPr lang="en-US" dirty="0" err="1"/>
              <a:t>mai</a:t>
            </a:r>
            <a:r>
              <a:rPr lang="en-US" dirty="0"/>
              <a:t> multi </a:t>
            </a:r>
            <a:r>
              <a:rPr lang="en-US" dirty="0" err="1"/>
              <a:t>autori</a:t>
            </a:r>
            <a:r>
              <a:rPr lang="en-US" dirty="0"/>
              <a:t>. </a:t>
            </a:r>
            <a:br>
              <a:rPr lang="en-US" dirty="0"/>
            </a:br>
            <a:r>
              <a:rPr lang="en-US" dirty="0"/>
              <a:t>Se </a:t>
            </a:r>
            <a:r>
              <a:rPr lang="en-US" dirty="0" err="1"/>
              <a:t>considera</a:t>
            </a:r>
            <a:r>
              <a:rPr lang="en-US" dirty="0"/>
              <a:t> </a:t>
            </a:r>
            <a:r>
              <a:rPr lang="en-US" dirty="0" err="1"/>
              <a:t>proprietari</a:t>
            </a:r>
            <a:r>
              <a:rPr lang="en-US" dirty="0"/>
              <a:t> </a:t>
            </a:r>
            <a:r>
              <a:rPr lang="en-US" dirty="0" err="1"/>
              <a:t>comuni</a:t>
            </a:r>
            <a:r>
              <a:rPr lang="en-US" dirty="0"/>
              <a:t> </a:t>
            </a:r>
            <a:r>
              <a:rPr lang="en-US" dirty="0" err="1"/>
              <a:t>ai</a:t>
            </a:r>
            <a:r>
              <a:rPr lang="en-US" dirty="0"/>
              <a:t> </a:t>
            </a:r>
            <a:r>
              <a:rPr lang="en-US" dirty="0" err="1"/>
              <a:t>dreptului</a:t>
            </a:r>
            <a:r>
              <a:rPr lang="en-US" dirty="0"/>
              <a:t> de </a:t>
            </a:r>
            <a:r>
              <a:rPr lang="en-US" dirty="0" err="1"/>
              <a:t>autor</a:t>
            </a:r>
            <a:r>
              <a:rPr lang="en-US" dirty="0"/>
              <a:t> </a:t>
            </a:r>
            <a:r>
              <a:rPr lang="en-US" dirty="0" err="1"/>
              <a:t>si</a:t>
            </a:r>
            <a:r>
              <a:rPr lang="en-US" dirty="0"/>
              <a:t> au un </a:t>
            </a:r>
            <a:r>
              <a:rPr lang="en-US" dirty="0" err="1"/>
              <a:t>drept</a:t>
            </a:r>
            <a:r>
              <a:rPr lang="en-US" dirty="0"/>
              <a:t> </a:t>
            </a:r>
            <a:r>
              <a:rPr lang="en-US" dirty="0" err="1"/>
              <a:t>egal</a:t>
            </a:r>
            <a:r>
              <a:rPr lang="en-US" dirty="0"/>
              <a:t> </a:t>
            </a:r>
            <a:r>
              <a:rPr lang="en-US" dirty="0" err="1"/>
              <a:t>sa</a:t>
            </a:r>
            <a:r>
              <a:rPr lang="en-US" dirty="0"/>
              <a:t> se </a:t>
            </a:r>
            <a:r>
              <a:rPr lang="en-US" dirty="0" err="1"/>
              <a:t>inregistreze</a:t>
            </a:r>
            <a:r>
              <a:rPr lang="en-US" dirty="0"/>
              <a:t> </a:t>
            </a:r>
            <a:r>
              <a:rPr lang="en-US" dirty="0" err="1"/>
              <a:t>si</a:t>
            </a:r>
            <a:r>
              <a:rPr lang="en-US" dirty="0"/>
              <a:t> </a:t>
            </a:r>
            <a:r>
              <a:rPr lang="en-US" dirty="0" err="1"/>
              <a:t>sa</a:t>
            </a:r>
            <a:r>
              <a:rPr lang="en-US" dirty="0"/>
              <a:t> </a:t>
            </a:r>
            <a:r>
              <a:rPr lang="en-US" dirty="0" err="1"/>
              <a:t>puna</a:t>
            </a:r>
            <a:r>
              <a:rPr lang="en-US" dirty="0"/>
              <a:t> in </a:t>
            </a:r>
            <a:r>
              <a:rPr lang="en-US" dirty="0" err="1"/>
              <a:t>aplicare</a:t>
            </a:r>
            <a:r>
              <a:rPr lang="en-US" dirty="0"/>
              <a:t> </a:t>
            </a:r>
            <a:r>
              <a:rPr lang="en-US" dirty="0" err="1"/>
              <a:t>drepturile</a:t>
            </a:r>
            <a:r>
              <a:rPr lang="en-US" dirty="0"/>
              <a:t> de </a:t>
            </a:r>
            <a:r>
              <a:rPr lang="en-US" dirty="0" err="1"/>
              <a:t>autor</a:t>
            </a:r>
            <a:r>
              <a:rPr lang="en-US" dirty="0"/>
              <a:t>. </a:t>
            </a:r>
            <a:r>
              <a:rPr lang="en-US" dirty="0" err="1"/>
              <a:t>Proprietarii</a:t>
            </a:r>
            <a:r>
              <a:rPr lang="en-US" dirty="0"/>
              <a:t> </a:t>
            </a:r>
            <a:r>
              <a:rPr lang="en-US" dirty="0" err="1"/>
              <a:t>primesc</a:t>
            </a:r>
            <a:r>
              <a:rPr lang="en-US" dirty="0"/>
              <a:t> in mod </a:t>
            </a:r>
            <a:r>
              <a:rPr lang="en-US" dirty="0" err="1"/>
              <a:t>egal</a:t>
            </a:r>
            <a:r>
              <a:rPr lang="en-US" dirty="0"/>
              <a:t> </a:t>
            </a:r>
            <a:r>
              <a:rPr lang="en-US" dirty="0" err="1"/>
              <a:t>cota</a:t>
            </a:r>
            <a:r>
              <a:rPr lang="en-US" dirty="0"/>
              <a:t> de </a:t>
            </a:r>
            <a:r>
              <a:rPr lang="en-US" dirty="0" err="1"/>
              <a:t>venituri</a:t>
            </a:r>
            <a:r>
              <a:rPr lang="en-US" dirty="0"/>
              <a:t>.</a:t>
            </a:r>
          </a:p>
        </p:txBody>
      </p:sp>
    </p:spTree>
    <p:extLst>
      <p:ext uri="{BB962C8B-B14F-4D97-AF65-F5344CB8AC3E}">
        <p14:creationId xmlns:p14="http://schemas.microsoft.com/office/powerpoint/2010/main" val="25326351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Proprietatea</a:t>
            </a:r>
            <a:r>
              <a:rPr lang="en-US" dirty="0"/>
              <a:t> </a:t>
            </a:r>
            <a:r>
              <a:rPr lang="en-US" dirty="0" err="1"/>
              <a:t>intelectuala</a:t>
            </a:r>
            <a:endParaRPr lang="en-US" dirty="0"/>
          </a:p>
        </p:txBody>
      </p:sp>
      <p:sp>
        <p:nvSpPr>
          <p:cNvPr id="3" name="Content Placeholder 2"/>
          <p:cNvSpPr>
            <a:spLocks noGrp="1"/>
          </p:cNvSpPr>
          <p:nvPr>
            <p:ph idx="1"/>
          </p:nvPr>
        </p:nvSpPr>
        <p:spPr>
          <a:xfrm>
            <a:off x="467544" y="1124744"/>
            <a:ext cx="8219256" cy="5400600"/>
          </a:xfrm>
        </p:spPr>
        <p:txBody>
          <a:bodyPr>
            <a:normAutofit fontScale="55000" lnSpcReduction="20000"/>
          </a:bodyPr>
          <a:lstStyle/>
          <a:p>
            <a:pPr fontAlgn="base"/>
            <a:r>
              <a:rPr lang="en-US" dirty="0"/>
              <a:t>In general, </a:t>
            </a:r>
            <a:r>
              <a:rPr lang="en-US" dirty="0" err="1"/>
              <a:t>normele</a:t>
            </a:r>
            <a:r>
              <a:rPr lang="en-US" dirty="0"/>
              <a:t> </a:t>
            </a:r>
            <a:r>
              <a:rPr lang="en-US" dirty="0" err="1"/>
              <a:t>deontologice</a:t>
            </a:r>
            <a:r>
              <a:rPr lang="en-US" dirty="0"/>
              <a:t> </a:t>
            </a:r>
            <a:r>
              <a:rPr lang="en-US" dirty="0" err="1"/>
              <a:t>academice</a:t>
            </a:r>
            <a:r>
              <a:rPr lang="en-US" dirty="0"/>
              <a:t> </a:t>
            </a:r>
            <a:r>
              <a:rPr lang="en-US" dirty="0" err="1"/>
              <a:t>cer</a:t>
            </a:r>
            <a:r>
              <a:rPr lang="en-US" dirty="0"/>
              <a:t> </a:t>
            </a:r>
            <a:r>
              <a:rPr lang="en-US" dirty="0" err="1"/>
              <a:t>ca</a:t>
            </a:r>
            <a:r>
              <a:rPr lang="en-US" dirty="0"/>
              <a:t> </a:t>
            </a:r>
            <a:r>
              <a:rPr lang="en-US" dirty="0" err="1"/>
              <a:t>orice</a:t>
            </a:r>
            <a:r>
              <a:rPr lang="en-US" dirty="0"/>
              <a:t> </a:t>
            </a:r>
            <a:r>
              <a:rPr lang="en-US" dirty="0" err="1"/>
              <a:t>reproducere</a:t>
            </a:r>
            <a:r>
              <a:rPr lang="en-US" dirty="0"/>
              <a:t>, </a:t>
            </a:r>
            <a:r>
              <a:rPr lang="en-US" dirty="0" err="1"/>
              <a:t>completa</a:t>
            </a:r>
            <a:r>
              <a:rPr lang="en-US" dirty="0"/>
              <a:t> </a:t>
            </a:r>
            <a:r>
              <a:rPr lang="en-US" dirty="0" err="1"/>
              <a:t>sau</a:t>
            </a:r>
            <a:r>
              <a:rPr lang="en-US" dirty="0"/>
              <a:t> </a:t>
            </a:r>
            <a:r>
              <a:rPr lang="en-US" dirty="0" err="1"/>
              <a:t>incompleta</a:t>
            </a:r>
            <a:r>
              <a:rPr lang="en-US" dirty="0"/>
              <a:t>, a </a:t>
            </a:r>
            <a:r>
              <a:rPr lang="en-US" dirty="0" err="1"/>
              <a:t>unor</a:t>
            </a:r>
            <a:r>
              <a:rPr lang="en-US" dirty="0"/>
              <a:t> </a:t>
            </a:r>
            <a:r>
              <a:rPr lang="en-US" dirty="0" err="1"/>
              <a:t>contributii</a:t>
            </a:r>
            <a:r>
              <a:rPr lang="en-US" dirty="0"/>
              <a:t> </a:t>
            </a:r>
            <a:r>
              <a:rPr lang="en-US" dirty="0" err="1"/>
              <a:t>intelectuale</a:t>
            </a:r>
            <a:r>
              <a:rPr lang="en-US" dirty="0"/>
              <a:t> </a:t>
            </a:r>
            <a:r>
              <a:rPr lang="en-US" dirty="0" err="1"/>
              <a:t>sa</a:t>
            </a:r>
            <a:r>
              <a:rPr lang="en-US" dirty="0"/>
              <a:t> fie </a:t>
            </a:r>
            <a:r>
              <a:rPr lang="en-US" dirty="0" err="1"/>
              <a:t>atribuita</a:t>
            </a:r>
            <a:r>
              <a:rPr lang="en-US" dirty="0"/>
              <a:t> </a:t>
            </a:r>
            <a:r>
              <a:rPr lang="en-US" dirty="0" err="1"/>
              <a:t>adecvat</a:t>
            </a:r>
            <a:r>
              <a:rPr lang="en-US" dirty="0"/>
              <a:t> - </a:t>
            </a:r>
            <a:r>
              <a:rPr lang="en-US" dirty="0" err="1"/>
              <a:t>prin</a:t>
            </a:r>
            <a:r>
              <a:rPr lang="en-US" dirty="0"/>
              <a:t> </a:t>
            </a:r>
            <a:r>
              <a:rPr lang="en-US" dirty="0" err="1"/>
              <a:t>specificarea</a:t>
            </a:r>
            <a:r>
              <a:rPr lang="en-US" dirty="0"/>
              <a:t> </a:t>
            </a:r>
            <a:r>
              <a:rPr lang="en-US" dirty="0" err="1"/>
              <a:t>autorului</a:t>
            </a:r>
            <a:r>
              <a:rPr lang="en-US" dirty="0"/>
              <a:t> </a:t>
            </a:r>
            <a:r>
              <a:rPr lang="en-US" dirty="0" err="1"/>
              <a:t>ei</a:t>
            </a:r>
            <a:r>
              <a:rPr lang="en-US" dirty="0"/>
              <a:t>, a </a:t>
            </a:r>
            <a:r>
              <a:rPr lang="en-US" dirty="0" err="1"/>
              <a:t>operei</a:t>
            </a:r>
            <a:r>
              <a:rPr lang="en-US" dirty="0"/>
              <a:t> etc. </a:t>
            </a:r>
            <a:br>
              <a:rPr lang="en-US" dirty="0"/>
            </a:br>
            <a:r>
              <a:rPr lang="en-US" dirty="0" err="1"/>
              <a:t>Neatribuirea</a:t>
            </a:r>
            <a:r>
              <a:rPr lang="en-US" dirty="0"/>
              <a:t> </a:t>
            </a:r>
            <a:r>
              <a:rPr lang="en-US" dirty="0" err="1"/>
              <a:t>corespunzatoare</a:t>
            </a:r>
            <a:r>
              <a:rPr lang="en-US" dirty="0"/>
              <a:t> </a:t>
            </a:r>
            <a:r>
              <a:rPr lang="en-US" dirty="0" err="1"/>
              <a:t>creeaza</a:t>
            </a:r>
            <a:r>
              <a:rPr lang="en-US" dirty="0"/>
              <a:t> </a:t>
            </a:r>
            <a:r>
              <a:rPr lang="en-US" dirty="0" err="1"/>
              <a:t>confuzii</a:t>
            </a:r>
            <a:r>
              <a:rPr lang="en-US" dirty="0"/>
              <a:t> </a:t>
            </a:r>
            <a:r>
              <a:rPr lang="en-US" dirty="0" err="1"/>
              <a:t>si</a:t>
            </a:r>
            <a:r>
              <a:rPr lang="en-US" dirty="0"/>
              <a:t> </a:t>
            </a:r>
            <a:r>
              <a:rPr lang="en-US" dirty="0" err="1"/>
              <a:t>poate</a:t>
            </a:r>
            <a:r>
              <a:rPr lang="en-US" dirty="0"/>
              <a:t> genera </a:t>
            </a:r>
            <a:r>
              <a:rPr lang="en-US" dirty="0" err="1"/>
              <a:t>lezarea</a:t>
            </a:r>
            <a:r>
              <a:rPr lang="en-US" dirty="0"/>
              <a:t> </a:t>
            </a:r>
            <a:r>
              <a:rPr lang="en-US" dirty="0" err="1"/>
              <a:t>drepturilor</a:t>
            </a:r>
            <a:r>
              <a:rPr lang="en-US" dirty="0"/>
              <a:t> morale ale </a:t>
            </a:r>
            <a:r>
              <a:rPr lang="en-US" dirty="0" err="1"/>
              <a:t>autorilor</a:t>
            </a:r>
            <a:r>
              <a:rPr lang="en-US" dirty="0"/>
              <a:t>; </a:t>
            </a:r>
            <a:r>
              <a:rPr lang="en-US" dirty="0" err="1"/>
              <a:t>ea</a:t>
            </a:r>
            <a:r>
              <a:rPr lang="en-US" dirty="0"/>
              <a:t> </a:t>
            </a:r>
            <a:r>
              <a:rPr lang="en-US" dirty="0" err="1"/>
              <a:t>constituie</a:t>
            </a:r>
            <a:r>
              <a:rPr lang="en-US" dirty="0"/>
              <a:t> o </a:t>
            </a:r>
            <a:r>
              <a:rPr lang="en-US" dirty="0" err="1"/>
              <a:t>incalcare</a:t>
            </a:r>
            <a:r>
              <a:rPr lang="en-US" dirty="0"/>
              <a:t> a </a:t>
            </a:r>
            <a:r>
              <a:rPr lang="en-US" dirty="0" err="1"/>
              <a:t>deontologiei</a:t>
            </a:r>
            <a:r>
              <a:rPr lang="en-US" dirty="0"/>
              <a:t> </a:t>
            </a:r>
            <a:r>
              <a:rPr lang="en-US" dirty="0" err="1"/>
              <a:t>academice</a:t>
            </a:r>
            <a:r>
              <a:rPr lang="en-US" dirty="0"/>
              <a:t> </a:t>
            </a:r>
            <a:r>
              <a:rPr lang="en-US" dirty="0" err="1"/>
              <a:t>si</a:t>
            </a:r>
            <a:r>
              <a:rPr lang="en-US" dirty="0"/>
              <a:t> o </a:t>
            </a:r>
            <a:r>
              <a:rPr lang="en-US" dirty="0" err="1"/>
              <a:t>deficienta</a:t>
            </a:r>
            <a:r>
              <a:rPr lang="en-US" dirty="0"/>
              <a:t> (in </a:t>
            </a:r>
            <a:r>
              <a:rPr lang="en-US" dirty="0" err="1"/>
              <a:t>cel</a:t>
            </a:r>
            <a:r>
              <a:rPr lang="en-US" dirty="0"/>
              <a:t> </a:t>
            </a:r>
            <a:r>
              <a:rPr lang="en-US" dirty="0" err="1"/>
              <a:t>mai</a:t>
            </a:r>
            <a:r>
              <a:rPr lang="en-US" dirty="0"/>
              <a:t> bun </a:t>
            </a:r>
            <a:r>
              <a:rPr lang="en-US" dirty="0" err="1"/>
              <a:t>caz</a:t>
            </a:r>
            <a:r>
              <a:rPr lang="en-US" dirty="0"/>
              <a:t>) </a:t>
            </a:r>
            <a:r>
              <a:rPr lang="en-US" dirty="0" err="1"/>
              <a:t>sau</a:t>
            </a:r>
            <a:r>
              <a:rPr lang="en-US" dirty="0"/>
              <a:t> o culpa (in </a:t>
            </a:r>
            <a:r>
              <a:rPr lang="en-US" dirty="0" err="1"/>
              <a:t>cazurile</a:t>
            </a:r>
            <a:r>
              <a:rPr lang="en-US" dirty="0"/>
              <a:t> grave) in </a:t>
            </a:r>
            <a:r>
              <a:rPr lang="en-US" dirty="0" err="1"/>
              <a:t>ceea</a:t>
            </a:r>
            <a:r>
              <a:rPr lang="en-US" dirty="0"/>
              <a:t> </a:t>
            </a:r>
            <a:r>
              <a:rPr lang="en-US" dirty="0" err="1"/>
              <a:t>ce</a:t>
            </a:r>
            <a:r>
              <a:rPr lang="en-US" dirty="0"/>
              <a:t> </a:t>
            </a:r>
            <a:r>
              <a:rPr lang="en-US" dirty="0" err="1"/>
              <a:t>priveste</a:t>
            </a:r>
            <a:r>
              <a:rPr lang="en-US" dirty="0"/>
              <a:t> </a:t>
            </a:r>
            <a:r>
              <a:rPr lang="en-US" dirty="0" err="1"/>
              <a:t>integritatea</a:t>
            </a:r>
            <a:r>
              <a:rPr lang="en-US" dirty="0"/>
              <a:t> </a:t>
            </a:r>
            <a:r>
              <a:rPr lang="en-US" dirty="0" err="1"/>
              <a:t>academica</a:t>
            </a:r>
            <a:r>
              <a:rPr lang="en-US" dirty="0"/>
              <a:t>.</a:t>
            </a:r>
          </a:p>
          <a:p>
            <a:pPr fontAlgn="base"/>
            <a:r>
              <a:rPr lang="en-US" dirty="0" err="1"/>
              <a:t>Totodata</a:t>
            </a:r>
            <a:r>
              <a:rPr lang="en-US" dirty="0"/>
              <a:t>, </a:t>
            </a:r>
            <a:r>
              <a:rPr lang="en-US" dirty="0" err="1"/>
              <a:t>ea</a:t>
            </a:r>
            <a:r>
              <a:rPr lang="en-US" dirty="0"/>
              <a:t> </a:t>
            </a:r>
            <a:r>
              <a:rPr lang="en-US" dirty="0" err="1"/>
              <a:t>constituie</a:t>
            </a:r>
            <a:r>
              <a:rPr lang="en-US" dirty="0"/>
              <a:t> o </a:t>
            </a:r>
            <a:r>
              <a:rPr lang="en-US" dirty="0" err="1"/>
              <a:t>incalcare</a:t>
            </a:r>
            <a:r>
              <a:rPr lang="en-US" dirty="0"/>
              <a:t> </a:t>
            </a:r>
            <a:r>
              <a:rPr lang="en-US" dirty="0" err="1"/>
              <a:t>serioasa</a:t>
            </a:r>
            <a:r>
              <a:rPr lang="en-US" dirty="0"/>
              <a:t> a </a:t>
            </a:r>
            <a:r>
              <a:rPr lang="en-US" dirty="0" err="1"/>
              <a:t>obligatiilor</a:t>
            </a:r>
            <a:r>
              <a:rPr lang="en-US" dirty="0"/>
              <a:t> </a:t>
            </a:r>
            <a:r>
              <a:rPr lang="en-US" dirty="0" err="1"/>
              <a:t>profesionale</a:t>
            </a:r>
            <a:r>
              <a:rPr lang="en-US" dirty="0"/>
              <a:t>. </a:t>
            </a:r>
            <a:br>
              <a:rPr lang="en-US" dirty="0"/>
            </a:br>
            <a:r>
              <a:rPr lang="en-US" dirty="0" err="1"/>
              <a:t>Cel</a:t>
            </a:r>
            <a:r>
              <a:rPr lang="en-US" dirty="0"/>
              <a:t> </a:t>
            </a:r>
            <a:r>
              <a:rPr lang="en-US" dirty="0" err="1"/>
              <a:t>mai</a:t>
            </a:r>
            <a:r>
              <a:rPr lang="en-US" dirty="0"/>
              <a:t> </a:t>
            </a:r>
            <a:r>
              <a:rPr lang="en-US" dirty="0" err="1"/>
              <a:t>frecvent</a:t>
            </a:r>
            <a:r>
              <a:rPr lang="en-US" dirty="0"/>
              <a:t>, </a:t>
            </a:r>
            <a:r>
              <a:rPr lang="en-US" dirty="0" err="1"/>
              <a:t>incalcarea</a:t>
            </a:r>
            <a:r>
              <a:rPr lang="en-US" dirty="0"/>
              <a:t> </a:t>
            </a:r>
            <a:r>
              <a:rPr lang="en-US" dirty="0" err="1"/>
              <a:t>proprietatii</a:t>
            </a:r>
            <a:r>
              <a:rPr lang="en-US" dirty="0"/>
              <a:t> </a:t>
            </a:r>
            <a:r>
              <a:rPr lang="en-US" dirty="0" err="1"/>
              <a:t>intelectuale</a:t>
            </a:r>
            <a:r>
              <a:rPr lang="en-US" dirty="0"/>
              <a:t> </a:t>
            </a:r>
            <a:r>
              <a:rPr lang="en-US" dirty="0" err="1"/>
              <a:t>si</a:t>
            </a:r>
            <a:r>
              <a:rPr lang="en-US" dirty="0"/>
              <a:t> a </a:t>
            </a:r>
            <a:r>
              <a:rPr lang="en-US" dirty="0" err="1"/>
              <a:t>drepturilor</a:t>
            </a:r>
            <a:r>
              <a:rPr lang="en-US" dirty="0"/>
              <a:t> morale ale </a:t>
            </a:r>
            <a:r>
              <a:rPr lang="en-US" dirty="0" err="1"/>
              <a:t>autorilor</a:t>
            </a:r>
            <a:r>
              <a:rPr lang="en-US" dirty="0"/>
              <a:t> se </a:t>
            </a:r>
            <a:r>
              <a:rPr lang="en-US" dirty="0" err="1"/>
              <a:t>concretizeaza</a:t>
            </a:r>
            <a:r>
              <a:rPr lang="en-US" dirty="0"/>
              <a:t> </a:t>
            </a:r>
            <a:r>
              <a:rPr lang="en-US" dirty="0" err="1"/>
              <a:t>prin</a:t>
            </a:r>
            <a:r>
              <a:rPr lang="en-US" dirty="0"/>
              <a:t> :</a:t>
            </a:r>
            <a:br>
              <a:rPr lang="en-US" dirty="0"/>
            </a:br>
            <a:r>
              <a:rPr lang="en-US" dirty="0"/>
              <a:t>» </a:t>
            </a:r>
            <a:r>
              <a:rPr lang="en-US" dirty="0" err="1"/>
              <a:t>copierea</a:t>
            </a:r>
            <a:r>
              <a:rPr lang="en-US" dirty="0"/>
              <a:t> </a:t>
            </a:r>
            <a:r>
              <a:rPr lang="en-US" dirty="0" err="1"/>
              <a:t>sau</a:t>
            </a:r>
            <a:r>
              <a:rPr lang="en-US" dirty="0"/>
              <a:t> </a:t>
            </a:r>
            <a:r>
              <a:rPr lang="en-US" dirty="0" err="1"/>
              <a:t>parafrazarea</a:t>
            </a:r>
            <a:r>
              <a:rPr lang="en-US" dirty="0"/>
              <a:t> </a:t>
            </a:r>
            <a:r>
              <a:rPr lang="en-US" dirty="0" err="1"/>
              <a:t>necreatoare</a:t>
            </a:r>
            <a:r>
              <a:rPr lang="en-US" dirty="0"/>
              <a:t> a </a:t>
            </a:r>
            <a:r>
              <a:rPr lang="en-US" dirty="0" err="1"/>
              <a:t>unui</a:t>
            </a:r>
            <a:r>
              <a:rPr lang="en-US" dirty="0"/>
              <a:t> text preexistent </a:t>
            </a:r>
            <a:r>
              <a:rPr lang="en-US" dirty="0" err="1"/>
              <a:t>fara</a:t>
            </a:r>
            <a:r>
              <a:rPr lang="en-US" dirty="0"/>
              <a:t> </a:t>
            </a:r>
            <a:r>
              <a:rPr lang="en-US" dirty="0" err="1"/>
              <a:t>specificarea</a:t>
            </a:r>
            <a:r>
              <a:rPr lang="en-US" dirty="0"/>
              <a:t> </a:t>
            </a:r>
            <a:r>
              <a:rPr lang="en-US" dirty="0" err="1"/>
              <a:t>autorului</a:t>
            </a:r>
            <a:r>
              <a:rPr lang="en-US" dirty="0"/>
              <a:t>;</a:t>
            </a:r>
            <a:br>
              <a:rPr lang="en-US" dirty="0"/>
            </a:br>
            <a:r>
              <a:rPr lang="en-US" dirty="0"/>
              <a:t>» </a:t>
            </a:r>
            <a:r>
              <a:rPr lang="en-US" dirty="0" err="1"/>
              <a:t>citarea</a:t>
            </a:r>
            <a:r>
              <a:rPr lang="en-US" dirty="0"/>
              <a:t> </a:t>
            </a:r>
            <a:r>
              <a:rPr lang="en-US" dirty="0" err="1"/>
              <a:t>neatribuita</a:t>
            </a:r>
            <a:r>
              <a:rPr lang="en-US" dirty="0"/>
              <a:t> a </a:t>
            </a:r>
            <a:r>
              <a:rPr lang="en-US" dirty="0" err="1"/>
              <a:t>unor</a:t>
            </a:r>
            <a:r>
              <a:rPr lang="en-US" dirty="0"/>
              <a:t> </a:t>
            </a:r>
            <a:r>
              <a:rPr lang="en-US" dirty="0" err="1"/>
              <a:t>idei</a:t>
            </a:r>
            <a:r>
              <a:rPr lang="en-US" dirty="0"/>
              <a:t>, </a:t>
            </a:r>
            <a:r>
              <a:rPr lang="en-US" dirty="0" err="1"/>
              <a:t>argumente</a:t>
            </a:r>
            <a:r>
              <a:rPr lang="en-US" dirty="0"/>
              <a:t>, date, </a:t>
            </a:r>
            <a:r>
              <a:rPr lang="en-US" dirty="0" err="1"/>
              <a:t>rezultate</a:t>
            </a:r>
            <a:r>
              <a:rPr lang="en-US" dirty="0"/>
              <a:t> etc. </a:t>
            </a:r>
            <a:r>
              <a:rPr lang="en-US" dirty="0" err="1"/>
              <a:t>intr</a:t>
            </a:r>
            <a:r>
              <a:rPr lang="en-US" dirty="0"/>
              <a:t>-o </a:t>
            </a:r>
            <a:r>
              <a:rPr lang="en-US" dirty="0" err="1"/>
              <a:t>maniera</a:t>
            </a:r>
            <a:r>
              <a:rPr lang="en-US" dirty="0"/>
              <a:t> care </a:t>
            </a:r>
            <a:r>
              <a:rPr lang="en-US" dirty="0" err="1"/>
              <a:t>lasa</a:t>
            </a:r>
            <a:r>
              <a:rPr lang="en-US" dirty="0"/>
              <a:t> </a:t>
            </a:r>
            <a:r>
              <a:rPr lang="en-US" dirty="0" err="1"/>
              <a:t>impresia</a:t>
            </a:r>
            <a:r>
              <a:rPr lang="en-US" dirty="0"/>
              <a:t> </a:t>
            </a:r>
            <a:r>
              <a:rPr lang="en-US" dirty="0" err="1"/>
              <a:t>ca</a:t>
            </a:r>
            <a:r>
              <a:rPr lang="en-US" dirty="0"/>
              <a:t> </a:t>
            </a:r>
            <a:r>
              <a:rPr lang="en-US" dirty="0" err="1"/>
              <a:t>acestea</a:t>
            </a:r>
            <a:r>
              <a:rPr lang="en-US" dirty="0"/>
              <a:t> </a:t>
            </a:r>
            <a:r>
              <a:rPr lang="en-US" dirty="0" err="1"/>
              <a:t>ar</a:t>
            </a:r>
            <a:r>
              <a:rPr lang="en-US" dirty="0"/>
              <a:t> </a:t>
            </a:r>
            <a:r>
              <a:rPr lang="en-US" dirty="0" err="1"/>
              <a:t>apartine</a:t>
            </a:r>
            <a:r>
              <a:rPr lang="en-US" dirty="0"/>
              <a:t> </a:t>
            </a:r>
            <a:r>
              <a:rPr lang="en-US" dirty="0" err="1"/>
              <a:t>celui</a:t>
            </a:r>
            <a:r>
              <a:rPr lang="en-US" dirty="0"/>
              <a:t> care </a:t>
            </a:r>
            <a:r>
              <a:rPr lang="en-US" dirty="0" err="1"/>
              <a:t>citeaza</a:t>
            </a:r>
            <a:r>
              <a:rPr lang="en-US" dirty="0"/>
              <a:t>- </a:t>
            </a:r>
            <a:r>
              <a:rPr lang="en-US" dirty="0" err="1"/>
              <a:t>prezentarea</a:t>
            </a:r>
            <a:r>
              <a:rPr lang="en-US" dirty="0"/>
              <a:t> </a:t>
            </a:r>
            <a:r>
              <a:rPr lang="en-US" dirty="0" err="1"/>
              <a:t>publica</a:t>
            </a:r>
            <a:r>
              <a:rPr lang="en-US" dirty="0"/>
              <a:t> de </a:t>
            </a:r>
            <a:r>
              <a:rPr lang="en-US" dirty="0" err="1"/>
              <a:t>catre</a:t>
            </a:r>
            <a:r>
              <a:rPr lang="en-US" dirty="0"/>
              <a:t> </a:t>
            </a:r>
            <a:r>
              <a:rPr lang="en-US" dirty="0" err="1"/>
              <a:t>cineva</a:t>
            </a:r>
            <a:r>
              <a:rPr lang="en-US" dirty="0"/>
              <a:t> a </a:t>
            </a:r>
            <a:r>
              <a:rPr lang="en-US" dirty="0" err="1"/>
              <a:t>unor</a:t>
            </a:r>
            <a:r>
              <a:rPr lang="en-US" dirty="0"/>
              <a:t> </a:t>
            </a:r>
            <a:r>
              <a:rPr lang="en-US" dirty="0" err="1"/>
              <a:t>idei</a:t>
            </a:r>
            <a:r>
              <a:rPr lang="en-US" dirty="0"/>
              <a:t>, </a:t>
            </a:r>
            <a:r>
              <a:rPr lang="en-US" dirty="0" err="1"/>
              <a:t>rezultate</a:t>
            </a:r>
            <a:r>
              <a:rPr lang="en-US" dirty="0"/>
              <a:t> de </a:t>
            </a:r>
            <a:r>
              <a:rPr lang="en-US" dirty="0" err="1"/>
              <a:t>cercetare</a:t>
            </a:r>
            <a:r>
              <a:rPr lang="en-US" dirty="0"/>
              <a:t>, </a:t>
            </a:r>
            <a:r>
              <a:rPr lang="en-US" dirty="0" err="1"/>
              <a:t>ipoteze</a:t>
            </a:r>
            <a:r>
              <a:rPr lang="en-US" dirty="0"/>
              <a:t>, date, </a:t>
            </a:r>
            <a:r>
              <a:rPr lang="en-US" dirty="0" err="1"/>
              <a:t>reprezentari</a:t>
            </a:r>
            <a:r>
              <a:rPr lang="en-US" dirty="0"/>
              <a:t> (</a:t>
            </a:r>
            <a:r>
              <a:rPr lang="en-US" dirty="0" err="1"/>
              <a:t>vizuale</a:t>
            </a:r>
            <a:r>
              <a:rPr lang="en-US" dirty="0"/>
              <a:t>, </a:t>
            </a:r>
            <a:r>
              <a:rPr lang="en-US" dirty="0" err="1"/>
              <a:t>auditive</a:t>
            </a:r>
            <a:r>
              <a:rPr lang="en-US" dirty="0"/>
              <a:t>, </a:t>
            </a:r>
            <a:r>
              <a:rPr lang="en-US" dirty="0" err="1"/>
              <a:t>obiectuale</a:t>
            </a:r>
            <a:r>
              <a:rPr lang="en-US" dirty="0"/>
              <a:t>), </a:t>
            </a:r>
            <a:r>
              <a:rPr lang="en-US" dirty="0" err="1"/>
              <a:t>formule</a:t>
            </a:r>
            <a:r>
              <a:rPr lang="en-US" dirty="0"/>
              <a:t>, </a:t>
            </a:r>
            <a:r>
              <a:rPr lang="en-US" dirty="0" err="1"/>
              <a:t>algoritmi</a:t>
            </a:r>
            <a:r>
              <a:rPr lang="en-US" dirty="0"/>
              <a:t>, </a:t>
            </a:r>
            <a:r>
              <a:rPr lang="en-US" dirty="0" err="1"/>
              <a:t>demonstratii</a:t>
            </a:r>
            <a:r>
              <a:rPr lang="en-US" dirty="0"/>
              <a:t>, </a:t>
            </a:r>
            <a:r>
              <a:rPr lang="en-US" dirty="0" err="1"/>
              <a:t>secvente</a:t>
            </a:r>
            <a:r>
              <a:rPr lang="en-US" dirty="0"/>
              <a:t> de program etc. ale </a:t>
            </a:r>
            <a:r>
              <a:rPr lang="en-US" dirty="0" err="1"/>
              <a:t>altor</a:t>
            </a:r>
            <a:r>
              <a:rPr lang="en-US" dirty="0"/>
              <a:t> </a:t>
            </a:r>
            <a:r>
              <a:rPr lang="en-US" dirty="0" err="1"/>
              <a:t>autori</a:t>
            </a:r>
            <a:r>
              <a:rPr lang="en-US" dirty="0"/>
              <a:t> </a:t>
            </a:r>
            <a:r>
              <a:rPr lang="en-US" dirty="0" err="1"/>
              <a:t>ca</a:t>
            </a:r>
            <a:r>
              <a:rPr lang="en-US" dirty="0"/>
              <a:t> </a:t>
            </a:r>
            <a:r>
              <a:rPr lang="en-US" dirty="0" err="1"/>
              <a:t>fiind</a:t>
            </a:r>
            <a:r>
              <a:rPr lang="en-US" dirty="0"/>
              <a:t> ale sale </a:t>
            </a:r>
            <a:r>
              <a:rPr lang="en-US" dirty="0" err="1"/>
              <a:t>proprii</a:t>
            </a:r>
            <a:r>
              <a:rPr lang="en-US" dirty="0"/>
              <a:t>;</a:t>
            </a:r>
            <a:br>
              <a:rPr lang="en-US" dirty="0"/>
            </a:br>
            <a:r>
              <a:rPr lang="en-US" dirty="0"/>
              <a:t>» </a:t>
            </a:r>
            <a:r>
              <a:rPr lang="en-US" dirty="0" err="1"/>
              <a:t>insusirea</a:t>
            </a:r>
            <a:r>
              <a:rPr lang="en-US" dirty="0"/>
              <a:t> </a:t>
            </a:r>
            <a:r>
              <a:rPr lang="en-US" dirty="0" err="1"/>
              <a:t>contributiilor</a:t>
            </a:r>
            <a:r>
              <a:rPr lang="en-US" dirty="0"/>
              <a:t> </a:t>
            </a:r>
            <a:r>
              <a:rPr lang="en-US" dirty="0" err="1"/>
              <a:t>intelectuale</a:t>
            </a:r>
            <a:r>
              <a:rPr lang="en-US" dirty="0"/>
              <a:t> (</a:t>
            </a:r>
            <a:r>
              <a:rPr lang="en-US" dirty="0" err="1"/>
              <a:t>traduceri</a:t>
            </a:r>
            <a:r>
              <a:rPr lang="en-US" dirty="0"/>
              <a:t>, </a:t>
            </a:r>
            <a:r>
              <a:rPr lang="en-US" dirty="0" err="1"/>
              <a:t>sistematizari</a:t>
            </a:r>
            <a:r>
              <a:rPr lang="en-US" dirty="0"/>
              <a:t> etc.) ale </a:t>
            </a:r>
            <a:r>
              <a:rPr lang="en-US" dirty="0" err="1"/>
              <a:t>altor</a:t>
            </a:r>
            <a:r>
              <a:rPr lang="en-US" dirty="0"/>
              <a:t> </a:t>
            </a:r>
            <a:r>
              <a:rPr lang="en-US" dirty="0" err="1"/>
              <a:t>autori</a:t>
            </a:r>
            <a:r>
              <a:rPr lang="en-US" dirty="0"/>
              <a:t> </a:t>
            </a:r>
            <a:r>
              <a:rPr lang="en-US" dirty="0" err="1"/>
              <a:t>si</a:t>
            </a:r>
            <a:r>
              <a:rPr lang="en-US" dirty="0"/>
              <a:t> </a:t>
            </a:r>
            <a:r>
              <a:rPr lang="en-US" dirty="0" err="1"/>
              <a:t>prezentarea</a:t>
            </a:r>
            <a:r>
              <a:rPr lang="en-US" dirty="0"/>
              <a:t> </a:t>
            </a:r>
            <a:r>
              <a:rPr lang="en-US" dirty="0" err="1"/>
              <a:t>lor</a:t>
            </a:r>
            <a:r>
              <a:rPr lang="en-US" dirty="0"/>
              <a:t> </a:t>
            </a:r>
            <a:r>
              <a:rPr lang="en-US" dirty="0" err="1"/>
              <a:t>publica</a:t>
            </a:r>
            <a:r>
              <a:rPr lang="en-US" dirty="0"/>
              <a:t> </a:t>
            </a:r>
            <a:r>
              <a:rPr lang="en-US" dirty="0" err="1"/>
              <a:t>fara</a:t>
            </a:r>
            <a:r>
              <a:rPr lang="en-US" dirty="0"/>
              <a:t> </a:t>
            </a:r>
            <a:r>
              <a:rPr lang="en-US" dirty="0" err="1"/>
              <a:t>mentionarea</a:t>
            </a:r>
            <a:r>
              <a:rPr lang="en-US" dirty="0"/>
              <a:t> </a:t>
            </a:r>
            <a:r>
              <a:rPr lang="en-US" dirty="0" err="1"/>
              <a:t>explicita</a:t>
            </a:r>
            <a:r>
              <a:rPr lang="en-US" dirty="0"/>
              <a:t> a </a:t>
            </a:r>
            <a:r>
              <a:rPr lang="en-US" dirty="0" err="1"/>
              <a:t>surselor</a:t>
            </a:r>
            <a:r>
              <a:rPr lang="en-US" dirty="0"/>
              <a:t> </a:t>
            </a:r>
            <a:r>
              <a:rPr lang="en-US" dirty="0" err="1"/>
              <a:t>acestor</a:t>
            </a:r>
            <a:r>
              <a:rPr lang="en-US" dirty="0"/>
              <a:t> </a:t>
            </a:r>
            <a:r>
              <a:rPr lang="en-US" dirty="0" err="1"/>
              <a:t>contributii</a:t>
            </a:r>
            <a:r>
              <a:rPr lang="en-US" dirty="0"/>
              <a:t>, in </a:t>
            </a:r>
            <a:r>
              <a:rPr lang="en-US" dirty="0" err="1"/>
              <a:t>situatii</a:t>
            </a:r>
            <a:r>
              <a:rPr lang="en-US" dirty="0"/>
              <a:t> in care </a:t>
            </a:r>
            <a:r>
              <a:rPr lang="en-US" dirty="0" err="1"/>
              <a:t>normele</a:t>
            </a:r>
            <a:r>
              <a:rPr lang="en-US" dirty="0"/>
              <a:t> </a:t>
            </a:r>
            <a:r>
              <a:rPr lang="en-US" dirty="0" err="1"/>
              <a:t>academice</a:t>
            </a:r>
            <a:r>
              <a:rPr lang="en-US" dirty="0"/>
              <a:t> in </a:t>
            </a:r>
            <a:r>
              <a:rPr lang="en-US" dirty="0" err="1"/>
              <a:t>vigoare</a:t>
            </a:r>
            <a:r>
              <a:rPr lang="en-US" dirty="0"/>
              <a:t> </a:t>
            </a:r>
            <a:r>
              <a:rPr lang="en-US" dirty="0" err="1"/>
              <a:t>impun</a:t>
            </a:r>
            <a:r>
              <a:rPr lang="en-US" dirty="0"/>
              <a:t> </a:t>
            </a:r>
            <a:r>
              <a:rPr lang="en-US" dirty="0" err="1"/>
              <a:t>precizarea</a:t>
            </a:r>
            <a:r>
              <a:rPr lang="en-US" dirty="0"/>
              <a:t> </a:t>
            </a:r>
            <a:r>
              <a:rPr lang="en-US" dirty="0" err="1"/>
              <a:t>surselor</a:t>
            </a:r>
            <a:r>
              <a:rPr lang="en-US" dirty="0"/>
              <a:t>.</a:t>
            </a:r>
          </a:p>
          <a:p>
            <a:pPr marL="0" indent="0">
              <a:buNone/>
            </a:pPr>
            <a:endParaRPr lang="en-US" dirty="0"/>
          </a:p>
        </p:txBody>
      </p:sp>
    </p:spTree>
    <p:extLst>
      <p:ext uri="{BB962C8B-B14F-4D97-AF65-F5344CB8AC3E}">
        <p14:creationId xmlns:p14="http://schemas.microsoft.com/office/powerpoint/2010/main" val="4713725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336704"/>
          </a:xfrm>
        </p:spPr>
        <p:txBody>
          <a:bodyPr>
            <a:normAutofit fontScale="70000" lnSpcReduction="20000"/>
          </a:bodyPr>
          <a:lstStyle/>
          <a:p>
            <a:pPr fontAlgn="base"/>
            <a:r>
              <a:rPr lang="en-US" dirty="0"/>
              <a:t>In </a:t>
            </a:r>
            <a:r>
              <a:rPr lang="en-US" dirty="0" err="1"/>
              <a:t>unele</a:t>
            </a:r>
            <a:r>
              <a:rPr lang="en-US" dirty="0"/>
              <a:t> </a:t>
            </a:r>
            <a:r>
              <a:rPr lang="en-US" dirty="0" err="1"/>
              <a:t>situatii</a:t>
            </a:r>
            <a:r>
              <a:rPr lang="en-US" dirty="0"/>
              <a:t>, </a:t>
            </a:r>
            <a:r>
              <a:rPr lang="en-US" dirty="0" err="1"/>
              <a:t>integritatea</a:t>
            </a:r>
            <a:r>
              <a:rPr lang="en-US" dirty="0"/>
              <a:t> </a:t>
            </a:r>
            <a:r>
              <a:rPr lang="en-US" dirty="0" err="1"/>
              <a:t>academica</a:t>
            </a:r>
            <a:r>
              <a:rPr lang="en-US" dirty="0"/>
              <a:t> </a:t>
            </a:r>
            <a:r>
              <a:rPr lang="en-US" dirty="0" err="1"/>
              <a:t>este</a:t>
            </a:r>
            <a:r>
              <a:rPr lang="en-US" dirty="0"/>
              <a:t> </a:t>
            </a:r>
            <a:r>
              <a:rPr lang="en-US" dirty="0" err="1"/>
              <a:t>afectata</a:t>
            </a:r>
            <a:r>
              <a:rPr lang="en-US" dirty="0"/>
              <a:t> </a:t>
            </a:r>
            <a:r>
              <a:rPr lang="en-US" dirty="0" err="1"/>
              <a:t>chiar</a:t>
            </a:r>
            <a:r>
              <a:rPr lang="en-US" dirty="0"/>
              <a:t> </a:t>
            </a:r>
            <a:r>
              <a:rPr lang="en-US" dirty="0" err="1"/>
              <a:t>daca</a:t>
            </a:r>
            <a:r>
              <a:rPr lang="en-US" dirty="0"/>
              <a:t> nu </a:t>
            </a:r>
            <a:r>
              <a:rPr lang="en-US" dirty="0" err="1"/>
              <a:t>sunt</a:t>
            </a:r>
            <a:r>
              <a:rPr lang="en-US" dirty="0"/>
              <a:t> </a:t>
            </a:r>
            <a:r>
              <a:rPr lang="en-US" dirty="0" err="1"/>
              <a:t>lezate</a:t>
            </a:r>
            <a:r>
              <a:rPr lang="en-US" dirty="0"/>
              <a:t> </a:t>
            </a:r>
            <a:r>
              <a:rPr lang="en-US" dirty="0" err="1"/>
              <a:t>anumite</a:t>
            </a:r>
            <a:r>
              <a:rPr lang="en-US" dirty="0"/>
              <a:t> </a:t>
            </a:r>
            <a:r>
              <a:rPr lang="en-US" dirty="0" err="1"/>
              <a:t>drepturi</a:t>
            </a:r>
            <a:r>
              <a:rPr lang="en-US" dirty="0"/>
              <a:t> de </a:t>
            </a:r>
            <a:r>
              <a:rPr lang="en-US" dirty="0" err="1"/>
              <a:t>autor</a:t>
            </a:r>
            <a:r>
              <a:rPr lang="en-US" dirty="0"/>
              <a:t> bine determinate </a:t>
            </a:r>
            <a:r>
              <a:rPr lang="en-US" dirty="0" err="1"/>
              <a:t>si</a:t>
            </a:r>
            <a:r>
              <a:rPr lang="en-US" dirty="0"/>
              <a:t> bine </a:t>
            </a:r>
            <a:r>
              <a:rPr lang="en-US" dirty="0" err="1"/>
              <a:t>protejate</a:t>
            </a:r>
            <a:r>
              <a:rPr lang="en-US" dirty="0"/>
              <a:t> - </a:t>
            </a:r>
            <a:r>
              <a:rPr lang="en-US" dirty="0" err="1"/>
              <a:t>asa</a:t>
            </a:r>
            <a:r>
              <a:rPr lang="en-US" dirty="0"/>
              <a:t> cum se </a:t>
            </a:r>
            <a:r>
              <a:rPr lang="en-US" dirty="0" err="1"/>
              <a:t>poate</a:t>
            </a:r>
            <a:r>
              <a:rPr lang="en-US" dirty="0"/>
              <a:t> </a:t>
            </a:r>
            <a:r>
              <a:rPr lang="en-US" dirty="0" err="1"/>
              <a:t>intimpla</a:t>
            </a:r>
            <a:r>
              <a:rPr lang="en-US" dirty="0"/>
              <a:t> in </a:t>
            </a:r>
            <a:r>
              <a:rPr lang="en-US" dirty="0" err="1"/>
              <a:t>cazul</a:t>
            </a:r>
            <a:r>
              <a:rPr lang="en-US" dirty="0"/>
              <a:t> </a:t>
            </a:r>
            <a:r>
              <a:rPr lang="en-US" dirty="0" err="1"/>
              <a:t>reproducerii</a:t>
            </a:r>
            <a:r>
              <a:rPr lang="en-US" dirty="0"/>
              <a:t> </a:t>
            </a:r>
            <a:r>
              <a:rPr lang="en-US" dirty="0" err="1"/>
              <a:t>unor</a:t>
            </a:r>
            <a:r>
              <a:rPr lang="en-US" dirty="0"/>
              <a:t> </a:t>
            </a:r>
            <a:r>
              <a:rPr lang="en-US" dirty="0" err="1"/>
              <a:t>materiale</a:t>
            </a:r>
            <a:r>
              <a:rPr lang="en-US" dirty="0"/>
              <a:t> </a:t>
            </a:r>
            <a:r>
              <a:rPr lang="en-US" dirty="0" err="1"/>
              <a:t>pentru</a:t>
            </a:r>
            <a:r>
              <a:rPr lang="en-US" dirty="0"/>
              <a:t> care </a:t>
            </a:r>
            <a:r>
              <a:rPr lang="en-US" dirty="0" err="1"/>
              <a:t>drepturile</a:t>
            </a:r>
            <a:r>
              <a:rPr lang="en-US" dirty="0"/>
              <a:t> de </a:t>
            </a:r>
            <a:r>
              <a:rPr lang="en-US" dirty="0" err="1"/>
              <a:t>autor</a:t>
            </a:r>
            <a:r>
              <a:rPr lang="en-US" dirty="0"/>
              <a:t> nu au </a:t>
            </a:r>
            <a:r>
              <a:rPr lang="en-US" dirty="0" err="1"/>
              <a:t>fost</a:t>
            </a:r>
            <a:r>
              <a:rPr lang="en-US" dirty="0"/>
              <a:t> </a:t>
            </a:r>
            <a:r>
              <a:rPr lang="en-US" dirty="0" err="1"/>
              <a:t>revendicate</a:t>
            </a:r>
            <a:r>
              <a:rPr lang="en-US" dirty="0"/>
              <a:t> </a:t>
            </a:r>
            <a:r>
              <a:rPr lang="en-US" dirty="0" err="1"/>
              <a:t>sau</a:t>
            </a:r>
            <a:r>
              <a:rPr lang="en-US" dirty="0"/>
              <a:t> nu au </a:t>
            </a:r>
            <a:r>
              <a:rPr lang="en-US" dirty="0" err="1"/>
              <a:t>fost</a:t>
            </a:r>
            <a:r>
              <a:rPr lang="en-US" dirty="0"/>
              <a:t> </a:t>
            </a:r>
            <a:r>
              <a:rPr lang="en-US" dirty="0" err="1"/>
              <a:t>rezervate</a:t>
            </a:r>
            <a:r>
              <a:rPr lang="en-US" dirty="0"/>
              <a:t>, </a:t>
            </a:r>
            <a:r>
              <a:rPr lang="en-US" dirty="0" err="1"/>
              <a:t>ori</a:t>
            </a:r>
            <a:r>
              <a:rPr lang="en-US" dirty="0"/>
              <a:t> in </a:t>
            </a:r>
            <a:r>
              <a:rPr lang="en-US" dirty="0" err="1"/>
              <a:t>cazul</a:t>
            </a:r>
            <a:r>
              <a:rPr lang="en-US" dirty="0"/>
              <a:t> in care </a:t>
            </a:r>
            <a:r>
              <a:rPr lang="en-US" dirty="0" err="1"/>
              <a:t>autorii</a:t>
            </a:r>
            <a:r>
              <a:rPr lang="en-US" dirty="0"/>
              <a:t> au </a:t>
            </a:r>
            <a:r>
              <a:rPr lang="en-US" dirty="0" err="1"/>
              <a:t>renuntat</a:t>
            </a:r>
            <a:r>
              <a:rPr lang="en-US" dirty="0"/>
              <a:t> </a:t>
            </a:r>
            <a:r>
              <a:rPr lang="en-US" dirty="0" err="1"/>
              <a:t>deliberat</a:t>
            </a:r>
            <a:r>
              <a:rPr lang="en-US" dirty="0"/>
              <a:t> la </a:t>
            </a:r>
            <a:r>
              <a:rPr lang="en-US" dirty="0" err="1"/>
              <a:t>orice</a:t>
            </a:r>
            <a:r>
              <a:rPr lang="en-US" dirty="0"/>
              <a:t> </a:t>
            </a:r>
            <a:r>
              <a:rPr lang="en-US" dirty="0" err="1"/>
              <a:t>drepturi</a:t>
            </a:r>
            <a:r>
              <a:rPr lang="en-US" dirty="0"/>
              <a:t> de </a:t>
            </a:r>
            <a:r>
              <a:rPr lang="en-US" dirty="0" err="1"/>
              <a:t>proprietate</a:t>
            </a:r>
            <a:r>
              <a:rPr lang="en-US" dirty="0"/>
              <a:t>.</a:t>
            </a:r>
          </a:p>
          <a:p>
            <a:pPr fontAlgn="base"/>
            <a:r>
              <a:rPr lang="en-US" dirty="0" err="1"/>
              <a:t>Chiar</a:t>
            </a:r>
            <a:r>
              <a:rPr lang="en-US" dirty="0"/>
              <a:t> </a:t>
            </a:r>
            <a:r>
              <a:rPr lang="en-US" dirty="0" err="1"/>
              <a:t>si</a:t>
            </a:r>
            <a:r>
              <a:rPr lang="en-US" dirty="0"/>
              <a:t> in </a:t>
            </a:r>
            <a:r>
              <a:rPr lang="en-US" dirty="0" err="1"/>
              <a:t>asemenea</a:t>
            </a:r>
            <a:r>
              <a:rPr lang="en-US" dirty="0"/>
              <a:t> </a:t>
            </a:r>
            <a:r>
              <a:rPr lang="en-US" dirty="0" err="1"/>
              <a:t>situatii</a:t>
            </a:r>
            <a:r>
              <a:rPr lang="en-US" dirty="0"/>
              <a:t>, </a:t>
            </a:r>
            <a:r>
              <a:rPr lang="en-US" dirty="0" err="1"/>
              <a:t>normele</a:t>
            </a:r>
            <a:r>
              <a:rPr lang="en-US" dirty="0"/>
              <a:t> </a:t>
            </a:r>
            <a:r>
              <a:rPr lang="en-US" dirty="0" err="1"/>
              <a:t>academice</a:t>
            </a:r>
            <a:r>
              <a:rPr lang="en-US" dirty="0"/>
              <a:t> </a:t>
            </a:r>
            <a:r>
              <a:rPr lang="en-US" dirty="0" err="1"/>
              <a:t>impun</a:t>
            </a:r>
            <a:r>
              <a:rPr lang="en-US" dirty="0"/>
              <a:t> </a:t>
            </a:r>
            <a:r>
              <a:rPr lang="en-US" dirty="0" err="1"/>
              <a:t>celui</a:t>
            </a:r>
            <a:r>
              <a:rPr lang="en-US" dirty="0"/>
              <a:t> care reproduce </a:t>
            </a:r>
            <a:r>
              <a:rPr lang="en-US" dirty="0" err="1"/>
              <a:t>materialele</a:t>
            </a:r>
            <a:r>
              <a:rPr lang="en-US" dirty="0"/>
              <a:t> </a:t>
            </a:r>
            <a:r>
              <a:rPr lang="en-US" dirty="0" err="1"/>
              <a:t>sa</a:t>
            </a:r>
            <a:r>
              <a:rPr lang="en-US" dirty="0"/>
              <a:t> </a:t>
            </a:r>
            <a:r>
              <a:rPr lang="en-US" dirty="0" err="1"/>
              <a:t>precizeze</a:t>
            </a:r>
            <a:r>
              <a:rPr lang="en-US" dirty="0"/>
              <a:t> explicit cui </a:t>
            </a:r>
            <a:r>
              <a:rPr lang="en-US" dirty="0" err="1"/>
              <a:t>apartine</a:t>
            </a:r>
            <a:r>
              <a:rPr lang="en-US" dirty="0"/>
              <a:t> </a:t>
            </a:r>
            <a:r>
              <a:rPr lang="en-US" dirty="0" err="1"/>
              <a:t>paternitatea</a:t>
            </a:r>
            <a:r>
              <a:rPr lang="en-US" dirty="0"/>
              <a:t> </a:t>
            </a:r>
            <a:r>
              <a:rPr lang="en-US" dirty="0" err="1"/>
              <a:t>acestora</a:t>
            </a:r>
            <a:r>
              <a:rPr lang="en-US" dirty="0"/>
              <a:t> (</a:t>
            </a:r>
            <a:r>
              <a:rPr lang="en-US" dirty="0" err="1"/>
              <a:t>sau</a:t>
            </a:r>
            <a:r>
              <a:rPr lang="en-US" dirty="0"/>
              <a:t>, </a:t>
            </a:r>
            <a:r>
              <a:rPr lang="en-US" dirty="0" err="1"/>
              <a:t>cel</a:t>
            </a:r>
            <a:r>
              <a:rPr lang="en-US" dirty="0"/>
              <a:t> </a:t>
            </a:r>
            <a:r>
              <a:rPr lang="en-US" dirty="0" err="1"/>
              <a:t>putin</a:t>
            </a:r>
            <a:r>
              <a:rPr lang="en-US" dirty="0"/>
              <a:t>, </a:t>
            </a:r>
            <a:r>
              <a:rPr lang="en-US" dirty="0" err="1"/>
              <a:t>sa</a:t>
            </a:r>
            <a:r>
              <a:rPr lang="en-US" dirty="0"/>
              <a:t> </a:t>
            </a:r>
            <a:r>
              <a:rPr lang="en-US" dirty="0" err="1"/>
              <a:t>precizeze</a:t>
            </a:r>
            <a:r>
              <a:rPr lang="en-US" dirty="0"/>
              <a:t> </a:t>
            </a:r>
            <a:r>
              <a:rPr lang="en-US" dirty="0" err="1"/>
              <a:t>ca</a:t>
            </a:r>
            <a:r>
              <a:rPr lang="en-US" dirty="0"/>
              <a:t> </a:t>
            </a:r>
            <a:r>
              <a:rPr lang="en-US" dirty="0" err="1"/>
              <a:t>aceasta</a:t>
            </a:r>
            <a:r>
              <a:rPr lang="en-US" dirty="0"/>
              <a:t> nu ii </a:t>
            </a:r>
            <a:r>
              <a:rPr lang="en-US" dirty="0" err="1"/>
              <a:t>apartine</a:t>
            </a:r>
            <a:r>
              <a:rPr lang="en-US" dirty="0"/>
              <a:t> </a:t>
            </a:r>
            <a:r>
              <a:rPr lang="en-US" dirty="0" err="1"/>
              <a:t>lui</a:t>
            </a:r>
            <a:r>
              <a:rPr lang="en-US" dirty="0"/>
              <a:t> personal), </a:t>
            </a:r>
            <a:r>
              <a:rPr lang="en-US" dirty="0" err="1"/>
              <a:t>astfel</a:t>
            </a:r>
            <a:r>
              <a:rPr lang="en-US" dirty="0"/>
              <a:t> </a:t>
            </a:r>
            <a:r>
              <a:rPr lang="en-US" dirty="0" err="1"/>
              <a:t>incit</a:t>
            </a:r>
            <a:r>
              <a:rPr lang="en-US" dirty="0"/>
              <a:t> </a:t>
            </a:r>
            <a:r>
              <a:rPr lang="en-US" dirty="0" err="1"/>
              <a:t>sa</a:t>
            </a:r>
            <a:r>
              <a:rPr lang="en-US" dirty="0"/>
              <a:t> fie </a:t>
            </a:r>
            <a:r>
              <a:rPr lang="en-US" dirty="0" err="1"/>
              <a:t>evitata</a:t>
            </a:r>
            <a:r>
              <a:rPr lang="en-US" dirty="0"/>
              <a:t> </a:t>
            </a:r>
            <a:r>
              <a:rPr lang="en-US" dirty="0" err="1"/>
              <a:t>orice</a:t>
            </a:r>
            <a:r>
              <a:rPr lang="en-US" dirty="0"/>
              <a:t> </a:t>
            </a:r>
            <a:r>
              <a:rPr lang="en-US" dirty="0" err="1"/>
              <a:t>confuzie</a:t>
            </a:r>
            <a:r>
              <a:rPr lang="en-US" dirty="0"/>
              <a:t> </a:t>
            </a:r>
            <a:r>
              <a:rPr lang="en-US" dirty="0" err="1"/>
              <a:t>si</a:t>
            </a:r>
            <a:r>
              <a:rPr lang="en-US" dirty="0"/>
              <a:t> </a:t>
            </a:r>
            <a:r>
              <a:rPr lang="en-US" dirty="0" err="1"/>
              <a:t>orice</a:t>
            </a:r>
            <a:r>
              <a:rPr lang="en-US" dirty="0"/>
              <a:t> </a:t>
            </a:r>
            <a:r>
              <a:rPr lang="en-US" dirty="0" err="1"/>
              <a:t>atribuire</a:t>
            </a:r>
            <a:r>
              <a:rPr lang="en-US" dirty="0"/>
              <a:t> </a:t>
            </a:r>
            <a:r>
              <a:rPr lang="en-US" dirty="0" err="1"/>
              <a:t>nelegitima</a:t>
            </a:r>
            <a:r>
              <a:rPr lang="en-US" dirty="0"/>
              <a:t> a </a:t>
            </a:r>
            <a:r>
              <a:rPr lang="en-US" dirty="0" err="1"/>
              <a:t>paternitatii</a:t>
            </a:r>
            <a:r>
              <a:rPr lang="en-US" dirty="0"/>
              <a:t> </a:t>
            </a:r>
            <a:r>
              <a:rPr lang="en-US" dirty="0" err="1"/>
              <a:t>si</a:t>
            </a:r>
            <a:r>
              <a:rPr lang="en-US" dirty="0"/>
              <a:t> a </a:t>
            </a:r>
            <a:r>
              <a:rPr lang="en-US" dirty="0" err="1"/>
              <a:t>creativitatii</a:t>
            </a:r>
            <a:r>
              <a:rPr lang="en-US" dirty="0"/>
              <a:t>.</a:t>
            </a:r>
          </a:p>
          <a:p>
            <a:pPr fontAlgn="base"/>
            <a:r>
              <a:rPr lang="en-US" dirty="0"/>
              <a:t>In </a:t>
            </a:r>
            <a:r>
              <a:rPr lang="en-US" dirty="0" err="1"/>
              <a:t>toate</a:t>
            </a:r>
            <a:r>
              <a:rPr lang="en-US" dirty="0"/>
              <a:t> </a:t>
            </a:r>
            <a:r>
              <a:rPr lang="en-US" dirty="0" err="1"/>
              <a:t>cazurile</a:t>
            </a:r>
            <a:r>
              <a:rPr lang="en-US" dirty="0"/>
              <a:t>, </a:t>
            </a:r>
            <a:r>
              <a:rPr lang="en-US" dirty="0" err="1"/>
              <a:t>lezarea</a:t>
            </a:r>
            <a:r>
              <a:rPr lang="en-US" dirty="0"/>
              <a:t> </a:t>
            </a:r>
            <a:r>
              <a:rPr lang="en-US" dirty="0" err="1"/>
              <a:t>proprietatii</a:t>
            </a:r>
            <a:r>
              <a:rPr lang="en-US" dirty="0"/>
              <a:t> </a:t>
            </a:r>
            <a:r>
              <a:rPr lang="en-US" dirty="0" err="1"/>
              <a:t>intelectuale</a:t>
            </a:r>
            <a:r>
              <a:rPr lang="en-US" dirty="0"/>
              <a:t> </a:t>
            </a:r>
            <a:r>
              <a:rPr lang="en-US" dirty="0" err="1"/>
              <a:t>sau</a:t>
            </a:r>
            <a:r>
              <a:rPr lang="en-US" dirty="0"/>
              <a:t> a </a:t>
            </a:r>
            <a:r>
              <a:rPr lang="en-US" dirty="0" err="1"/>
              <a:t>integritatii</a:t>
            </a:r>
            <a:r>
              <a:rPr lang="en-US" dirty="0"/>
              <a:t> </a:t>
            </a:r>
            <a:r>
              <a:rPr lang="en-US" dirty="0" err="1"/>
              <a:t>academice</a:t>
            </a:r>
            <a:r>
              <a:rPr lang="en-US" dirty="0"/>
              <a:t> </a:t>
            </a:r>
            <a:r>
              <a:rPr lang="en-US" dirty="0" err="1"/>
              <a:t>inseamna</a:t>
            </a:r>
            <a:r>
              <a:rPr lang="en-US" dirty="0"/>
              <a:t> </a:t>
            </a:r>
            <a:r>
              <a:rPr lang="en-US" dirty="0" err="1"/>
              <a:t>ca</a:t>
            </a:r>
            <a:r>
              <a:rPr lang="en-US" dirty="0"/>
              <a:t> o </a:t>
            </a:r>
            <a:r>
              <a:rPr lang="en-US" dirty="0" err="1"/>
              <a:t>prestatie</a:t>
            </a:r>
            <a:r>
              <a:rPr lang="en-US" dirty="0"/>
              <a:t> </a:t>
            </a:r>
            <a:r>
              <a:rPr lang="en-US" dirty="0" err="1"/>
              <a:t>intelectuala</a:t>
            </a:r>
            <a:r>
              <a:rPr lang="en-US" dirty="0"/>
              <a:t> (text </a:t>
            </a:r>
            <a:r>
              <a:rPr lang="en-US" dirty="0" err="1"/>
              <a:t>scris</a:t>
            </a:r>
            <a:r>
              <a:rPr lang="en-US" dirty="0"/>
              <a:t> </a:t>
            </a:r>
            <a:r>
              <a:rPr lang="en-US" dirty="0" err="1"/>
              <a:t>sau</a:t>
            </a:r>
            <a:r>
              <a:rPr lang="en-US" dirty="0"/>
              <a:t> </a:t>
            </a:r>
            <a:r>
              <a:rPr lang="en-US" dirty="0" err="1"/>
              <a:t>vorbit</a:t>
            </a:r>
            <a:r>
              <a:rPr lang="en-US" dirty="0"/>
              <a:t>, material audio </a:t>
            </a:r>
            <a:r>
              <a:rPr lang="en-US" dirty="0" err="1"/>
              <a:t>sau</a:t>
            </a:r>
            <a:r>
              <a:rPr lang="en-US" dirty="0"/>
              <a:t> video etc.) produce o </a:t>
            </a:r>
            <a:r>
              <a:rPr lang="en-US" dirty="0" err="1"/>
              <a:t>confuzie</a:t>
            </a:r>
            <a:r>
              <a:rPr lang="en-US" dirty="0"/>
              <a:t> (</a:t>
            </a:r>
            <a:r>
              <a:rPr lang="en-US" dirty="0" err="1"/>
              <a:t>sau</a:t>
            </a:r>
            <a:r>
              <a:rPr lang="en-US" dirty="0"/>
              <a:t> un </a:t>
            </a:r>
            <a:r>
              <a:rPr lang="en-US" dirty="0" err="1"/>
              <a:t>fals</a:t>
            </a:r>
            <a:r>
              <a:rPr lang="en-US" dirty="0"/>
              <a:t>) cu </a:t>
            </a:r>
            <a:r>
              <a:rPr lang="en-US" dirty="0" err="1"/>
              <a:t>privire</a:t>
            </a:r>
            <a:r>
              <a:rPr lang="en-US" dirty="0"/>
              <a:t> la </a:t>
            </a:r>
            <a:r>
              <a:rPr lang="en-US" dirty="0" err="1"/>
              <a:t>proprietatea</a:t>
            </a:r>
            <a:r>
              <a:rPr lang="en-US" dirty="0"/>
              <a:t> </a:t>
            </a:r>
            <a:r>
              <a:rPr lang="en-US" dirty="0" err="1"/>
              <a:t>intelectuala</a:t>
            </a:r>
            <a:r>
              <a:rPr lang="en-US" dirty="0"/>
              <a:t>, </a:t>
            </a:r>
            <a:r>
              <a:rPr lang="en-US" dirty="0" err="1"/>
              <a:t>confuzie</a:t>
            </a:r>
            <a:r>
              <a:rPr lang="en-US" dirty="0"/>
              <a:t> </a:t>
            </a:r>
            <a:r>
              <a:rPr lang="en-US" dirty="0" err="1"/>
              <a:t>ce</a:t>
            </a:r>
            <a:r>
              <a:rPr lang="en-US" dirty="0"/>
              <a:t> </a:t>
            </a:r>
            <a:r>
              <a:rPr lang="en-US" dirty="0" err="1"/>
              <a:t>persista</a:t>
            </a:r>
            <a:r>
              <a:rPr lang="en-US" dirty="0"/>
              <a:t> </a:t>
            </a:r>
            <a:r>
              <a:rPr lang="en-US" dirty="0" err="1"/>
              <a:t>si</a:t>
            </a:r>
            <a:r>
              <a:rPr lang="en-US" dirty="0"/>
              <a:t> </a:t>
            </a:r>
            <a:r>
              <a:rPr lang="en-US" dirty="0" err="1"/>
              <a:t>dupa</a:t>
            </a:r>
            <a:r>
              <a:rPr lang="en-US" dirty="0"/>
              <a:t> </a:t>
            </a:r>
            <a:r>
              <a:rPr lang="en-US" dirty="0" err="1"/>
              <a:t>parcurgerea</a:t>
            </a:r>
            <a:r>
              <a:rPr lang="en-US" dirty="0"/>
              <a:t> </a:t>
            </a:r>
            <a:r>
              <a:rPr lang="en-US" dirty="0" err="1"/>
              <a:t>intregii</a:t>
            </a:r>
            <a:r>
              <a:rPr lang="en-US" dirty="0"/>
              <a:t> </a:t>
            </a:r>
            <a:r>
              <a:rPr lang="en-US" dirty="0" err="1"/>
              <a:t>prestatii</a:t>
            </a:r>
            <a:r>
              <a:rPr lang="en-US" dirty="0"/>
              <a:t> (a </a:t>
            </a:r>
            <a:r>
              <a:rPr lang="en-US" dirty="0" err="1"/>
              <a:t>intregului</a:t>
            </a:r>
            <a:r>
              <a:rPr lang="en-US" dirty="0"/>
              <a:t> text </a:t>
            </a:r>
            <a:r>
              <a:rPr lang="en-US" dirty="0" err="1"/>
              <a:t>sau</a:t>
            </a:r>
            <a:r>
              <a:rPr lang="en-US" dirty="0"/>
              <a:t> material) </a:t>
            </a:r>
            <a:r>
              <a:rPr lang="en-US" dirty="0" err="1"/>
              <a:t>astfel</a:t>
            </a:r>
            <a:r>
              <a:rPr lang="en-US" dirty="0"/>
              <a:t> </a:t>
            </a:r>
            <a:r>
              <a:rPr lang="en-US" dirty="0" err="1"/>
              <a:t>ca</a:t>
            </a:r>
            <a:r>
              <a:rPr lang="en-US" dirty="0"/>
              <a:t> </a:t>
            </a:r>
            <a:r>
              <a:rPr lang="en-US" dirty="0" err="1"/>
              <a:t>cititorii</a:t>
            </a:r>
            <a:r>
              <a:rPr lang="en-US" dirty="0"/>
              <a:t>, </a:t>
            </a:r>
            <a:r>
              <a:rPr lang="en-US" dirty="0" err="1"/>
              <a:t>auditorii</a:t>
            </a:r>
            <a:r>
              <a:rPr lang="en-US" dirty="0"/>
              <a:t> </a:t>
            </a:r>
            <a:r>
              <a:rPr lang="en-US" dirty="0" err="1"/>
              <a:t>sau</a:t>
            </a:r>
            <a:r>
              <a:rPr lang="en-US" dirty="0"/>
              <a:t> </a:t>
            </a:r>
            <a:r>
              <a:rPr lang="en-US" dirty="0" err="1"/>
              <a:t>spectatorii</a:t>
            </a:r>
            <a:r>
              <a:rPr lang="en-US" dirty="0"/>
              <a:t> nu pot, in final, </a:t>
            </a:r>
            <a:r>
              <a:rPr lang="en-US" dirty="0" err="1"/>
              <a:t>atribui</a:t>
            </a:r>
            <a:r>
              <a:rPr lang="en-US" dirty="0"/>
              <a:t> </a:t>
            </a:r>
            <a:r>
              <a:rPr lang="en-US" dirty="0" err="1"/>
              <a:t>corect</a:t>
            </a:r>
            <a:r>
              <a:rPr lang="en-US" dirty="0"/>
              <a:t> </a:t>
            </a:r>
            <a:r>
              <a:rPr lang="en-US" dirty="0" err="1"/>
              <a:t>paternitatea</a:t>
            </a:r>
            <a:r>
              <a:rPr lang="en-US" dirty="0"/>
              <a:t> </a:t>
            </a:r>
            <a:r>
              <a:rPr lang="en-US" dirty="0" err="1"/>
              <a:t>operei</a:t>
            </a:r>
            <a:r>
              <a:rPr lang="en-US" dirty="0"/>
              <a:t>. In </a:t>
            </a:r>
            <a:r>
              <a:rPr lang="en-US" dirty="0" err="1"/>
              <a:t>cazurile</a:t>
            </a:r>
            <a:r>
              <a:rPr lang="en-US" dirty="0"/>
              <a:t> in care nu </a:t>
            </a:r>
            <a:r>
              <a:rPr lang="en-US" dirty="0" err="1"/>
              <a:t>persista</a:t>
            </a:r>
            <a:r>
              <a:rPr lang="en-US" dirty="0"/>
              <a:t> o </a:t>
            </a:r>
            <a:r>
              <a:rPr lang="en-US" dirty="0" err="1"/>
              <a:t>confuzie</a:t>
            </a:r>
            <a:r>
              <a:rPr lang="en-US" dirty="0"/>
              <a:t> de </a:t>
            </a:r>
            <a:r>
              <a:rPr lang="en-US" dirty="0" err="1"/>
              <a:t>acest</a:t>
            </a:r>
            <a:r>
              <a:rPr lang="en-US" dirty="0"/>
              <a:t> </a:t>
            </a:r>
            <a:r>
              <a:rPr lang="en-US" dirty="0" err="1"/>
              <a:t>fel</a:t>
            </a:r>
            <a:r>
              <a:rPr lang="en-US" dirty="0"/>
              <a:t>, </a:t>
            </a:r>
            <a:r>
              <a:rPr lang="en-US" dirty="0" err="1"/>
              <a:t>reproducerea</a:t>
            </a:r>
            <a:r>
              <a:rPr lang="en-US" dirty="0"/>
              <a:t> </a:t>
            </a:r>
            <a:r>
              <a:rPr lang="en-US" dirty="0" err="1"/>
              <a:t>neatribuita</a:t>
            </a:r>
            <a:r>
              <a:rPr lang="en-US" dirty="0"/>
              <a:t> a </a:t>
            </a:r>
            <a:r>
              <a:rPr lang="en-US" dirty="0" err="1"/>
              <a:t>contributiilor</a:t>
            </a:r>
            <a:r>
              <a:rPr lang="en-US" dirty="0"/>
              <a:t> </a:t>
            </a:r>
            <a:r>
              <a:rPr lang="en-US" dirty="0" err="1"/>
              <a:t>altor</a:t>
            </a:r>
            <a:r>
              <a:rPr lang="en-US" dirty="0"/>
              <a:t> </a:t>
            </a:r>
            <a:r>
              <a:rPr lang="en-US" dirty="0" err="1"/>
              <a:t>autori</a:t>
            </a:r>
            <a:r>
              <a:rPr lang="en-US" dirty="0"/>
              <a:t> nu </a:t>
            </a:r>
            <a:r>
              <a:rPr lang="en-US" dirty="0" err="1"/>
              <a:t>este</a:t>
            </a:r>
            <a:r>
              <a:rPr lang="en-US" dirty="0"/>
              <a:t>, in </a:t>
            </a:r>
            <a:r>
              <a:rPr lang="en-US" dirty="0" err="1"/>
              <a:t>genere</a:t>
            </a:r>
            <a:r>
              <a:rPr lang="en-US" dirty="0"/>
              <a:t>, </a:t>
            </a:r>
            <a:r>
              <a:rPr lang="en-US" dirty="0" err="1"/>
              <a:t>considerata</a:t>
            </a:r>
            <a:r>
              <a:rPr lang="en-US" dirty="0"/>
              <a:t> </a:t>
            </a:r>
            <a:r>
              <a:rPr lang="en-US" dirty="0" err="1"/>
              <a:t>culpabila</a:t>
            </a:r>
            <a:r>
              <a:rPr lang="en-US" dirty="0"/>
              <a:t>.</a:t>
            </a:r>
          </a:p>
          <a:p>
            <a:pPr marL="0" indent="0">
              <a:buNone/>
            </a:pPr>
            <a:endParaRPr lang="en-US" dirty="0"/>
          </a:p>
        </p:txBody>
      </p:sp>
    </p:spTree>
    <p:extLst>
      <p:ext uri="{BB962C8B-B14F-4D97-AF65-F5344CB8AC3E}">
        <p14:creationId xmlns:p14="http://schemas.microsoft.com/office/powerpoint/2010/main" val="72054497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6264696"/>
          </a:xfrm>
        </p:spPr>
        <p:txBody>
          <a:bodyPr>
            <a:normAutofit fontScale="62500" lnSpcReduction="20000"/>
          </a:bodyPr>
          <a:lstStyle/>
          <a:p>
            <a:pPr fontAlgn="base"/>
            <a:r>
              <a:rPr lang="en-US" dirty="0"/>
              <a:t>De </a:t>
            </a:r>
            <a:r>
              <a:rPr lang="en-US" dirty="0" err="1"/>
              <a:t>aceea</a:t>
            </a:r>
            <a:r>
              <a:rPr lang="en-US" dirty="0"/>
              <a:t>, nu se </a:t>
            </a:r>
            <a:r>
              <a:rPr lang="en-US" dirty="0" err="1"/>
              <a:t>considera</a:t>
            </a:r>
            <a:r>
              <a:rPr lang="en-US" dirty="0"/>
              <a:t> </a:t>
            </a:r>
            <a:r>
              <a:rPr lang="en-US" dirty="0" err="1"/>
              <a:t>reprobabila</a:t>
            </a:r>
            <a:r>
              <a:rPr lang="en-US" dirty="0"/>
              <a:t> </a:t>
            </a:r>
            <a:r>
              <a:rPr lang="en-US" dirty="0" err="1"/>
              <a:t>citarea</a:t>
            </a:r>
            <a:r>
              <a:rPr lang="en-US" dirty="0"/>
              <a:t> </a:t>
            </a:r>
            <a:r>
              <a:rPr lang="en-US" dirty="0" err="1"/>
              <a:t>neatribuita</a:t>
            </a:r>
            <a:r>
              <a:rPr lang="en-US" dirty="0"/>
              <a:t> a </a:t>
            </a:r>
            <a:r>
              <a:rPr lang="en-US" dirty="0" err="1"/>
              <a:t>unor</a:t>
            </a:r>
            <a:r>
              <a:rPr lang="en-US" dirty="0"/>
              <a:t> </a:t>
            </a:r>
            <a:r>
              <a:rPr lang="en-US" dirty="0" err="1"/>
              <a:t>contributii</a:t>
            </a:r>
            <a:r>
              <a:rPr lang="en-US" dirty="0"/>
              <a:t> </a:t>
            </a:r>
            <a:r>
              <a:rPr lang="en-US" dirty="0" err="1"/>
              <a:t>intrate</a:t>
            </a:r>
            <a:r>
              <a:rPr lang="en-US" dirty="0"/>
              <a:t> in </a:t>
            </a:r>
            <a:r>
              <a:rPr lang="en-US" dirty="0" err="1"/>
              <a:t>sfera</a:t>
            </a:r>
            <a:r>
              <a:rPr lang="en-US" dirty="0"/>
              <a:t> </a:t>
            </a:r>
            <a:r>
              <a:rPr lang="en-US" dirty="0" err="1"/>
              <a:t>culturii</a:t>
            </a:r>
            <a:r>
              <a:rPr lang="en-US" dirty="0"/>
              <a:t> </a:t>
            </a:r>
            <a:r>
              <a:rPr lang="en-US" dirty="0" err="1"/>
              <a:t>generale</a:t>
            </a:r>
            <a:r>
              <a:rPr lang="en-US" dirty="0"/>
              <a:t> </a:t>
            </a:r>
            <a:r>
              <a:rPr lang="en-US" dirty="0" err="1"/>
              <a:t>sau</a:t>
            </a:r>
            <a:r>
              <a:rPr lang="en-US" dirty="0"/>
              <a:t> a </a:t>
            </a:r>
            <a:r>
              <a:rPr lang="en-US" dirty="0" err="1"/>
              <a:t>cunoasterii</a:t>
            </a:r>
            <a:r>
              <a:rPr lang="en-US" dirty="0"/>
              <a:t> </a:t>
            </a:r>
            <a:r>
              <a:rPr lang="en-US" dirty="0" err="1"/>
              <a:t>comune</a:t>
            </a:r>
            <a:r>
              <a:rPr lang="en-US" dirty="0"/>
              <a:t>, a </a:t>
            </a:r>
            <a:r>
              <a:rPr lang="en-US" dirty="0" err="1"/>
              <a:t>caror</a:t>
            </a:r>
            <a:r>
              <a:rPr lang="en-US" dirty="0"/>
              <a:t> </a:t>
            </a:r>
            <a:r>
              <a:rPr lang="en-US" dirty="0" err="1"/>
              <a:t>paternitate</a:t>
            </a:r>
            <a:r>
              <a:rPr lang="en-US" dirty="0"/>
              <a:t>, </a:t>
            </a:r>
            <a:r>
              <a:rPr lang="en-US" dirty="0" err="1"/>
              <a:t>fiind</a:t>
            </a:r>
            <a:r>
              <a:rPr lang="en-US" dirty="0"/>
              <a:t> </a:t>
            </a:r>
            <a:r>
              <a:rPr lang="en-US" dirty="0" err="1"/>
              <a:t>larg</a:t>
            </a:r>
            <a:r>
              <a:rPr lang="en-US" dirty="0"/>
              <a:t> </a:t>
            </a:r>
            <a:r>
              <a:rPr lang="en-US" dirty="0" err="1"/>
              <a:t>cunoscuta</a:t>
            </a:r>
            <a:r>
              <a:rPr lang="en-US" dirty="0"/>
              <a:t>, nu </a:t>
            </a:r>
            <a:r>
              <a:rPr lang="en-US" dirty="0" err="1"/>
              <a:t>poate</a:t>
            </a:r>
            <a:r>
              <a:rPr lang="en-US" dirty="0"/>
              <a:t> </a:t>
            </a:r>
            <a:r>
              <a:rPr lang="en-US" dirty="0" err="1"/>
              <a:t>crea</a:t>
            </a:r>
            <a:r>
              <a:rPr lang="en-US" dirty="0"/>
              <a:t> </a:t>
            </a:r>
            <a:r>
              <a:rPr lang="en-US" dirty="0" err="1"/>
              <a:t>confuzie</a:t>
            </a:r>
            <a:r>
              <a:rPr lang="en-US" dirty="0"/>
              <a:t> </a:t>
            </a:r>
            <a:r>
              <a:rPr lang="en-US" dirty="0" err="1"/>
              <a:t>sau</a:t>
            </a:r>
            <a:r>
              <a:rPr lang="en-US" dirty="0"/>
              <a:t> o </a:t>
            </a:r>
            <a:r>
              <a:rPr lang="en-US" dirty="0" err="1"/>
              <a:t>arogare</a:t>
            </a:r>
            <a:r>
              <a:rPr lang="en-US" dirty="0"/>
              <a:t> </a:t>
            </a:r>
            <a:r>
              <a:rPr lang="en-US" dirty="0" err="1"/>
              <a:t>frauduloasa</a:t>
            </a:r>
            <a:r>
              <a:rPr lang="en-US" dirty="0"/>
              <a:t> de </a:t>
            </a:r>
            <a:r>
              <a:rPr lang="en-US" dirty="0" err="1"/>
              <a:t>merite</a:t>
            </a:r>
            <a:r>
              <a:rPr lang="en-US" dirty="0"/>
              <a:t>.</a:t>
            </a:r>
          </a:p>
          <a:p>
            <a:pPr fontAlgn="base"/>
            <a:r>
              <a:rPr lang="en-US" dirty="0"/>
              <a:t>De </a:t>
            </a:r>
            <a:r>
              <a:rPr lang="en-US" dirty="0" err="1"/>
              <a:t>exemplu</a:t>
            </a:r>
            <a:r>
              <a:rPr lang="en-US" dirty="0"/>
              <a:t>, in Romania nu se </a:t>
            </a:r>
            <a:r>
              <a:rPr lang="en-US" dirty="0" err="1"/>
              <a:t>va</a:t>
            </a:r>
            <a:r>
              <a:rPr lang="en-US" dirty="0"/>
              <a:t> </a:t>
            </a:r>
            <a:r>
              <a:rPr lang="en-US" dirty="0" err="1"/>
              <a:t>considera</a:t>
            </a:r>
            <a:r>
              <a:rPr lang="en-US" dirty="0"/>
              <a:t> </a:t>
            </a:r>
            <a:r>
              <a:rPr lang="en-US" dirty="0" err="1"/>
              <a:t>culpabila</a:t>
            </a:r>
            <a:r>
              <a:rPr lang="en-US" dirty="0"/>
              <a:t> </a:t>
            </a:r>
            <a:r>
              <a:rPr lang="en-US" dirty="0" err="1"/>
              <a:t>citarea</a:t>
            </a:r>
            <a:r>
              <a:rPr lang="en-US" dirty="0"/>
              <a:t> </a:t>
            </a:r>
            <a:r>
              <a:rPr lang="en-US" dirty="0" err="1"/>
              <a:t>neatribuita</a:t>
            </a:r>
            <a:r>
              <a:rPr lang="en-US" dirty="0"/>
              <a:t> a </a:t>
            </a:r>
            <a:r>
              <a:rPr lang="en-US" dirty="0" err="1"/>
              <a:t>unor</a:t>
            </a:r>
            <a:r>
              <a:rPr lang="en-US" dirty="0"/>
              <a:t> </a:t>
            </a:r>
            <a:r>
              <a:rPr lang="en-US" dirty="0" err="1"/>
              <a:t>arhicunoscute</a:t>
            </a:r>
            <a:r>
              <a:rPr lang="en-US" dirty="0"/>
              <a:t> </a:t>
            </a:r>
            <a:r>
              <a:rPr lang="en-US" dirty="0" err="1"/>
              <a:t>expresii</a:t>
            </a:r>
            <a:r>
              <a:rPr lang="en-US" dirty="0"/>
              <a:t> </a:t>
            </a:r>
            <a:r>
              <a:rPr lang="en-US" dirty="0" err="1"/>
              <a:t>sau</a:t>
            </a:r>
            <a:r>
              <a:rPr lang="en-US" dirty="0"/>
              <a:t> </a:t>
            </a:r>
            <a:r>
              <a:rPr lang="en-US" dirty="0" err="1"/>
              <a:t>fraze</a:t>
            </a:r>
            <a:r>
              <a:rPr lang="en-US" dirty="0"/>
              <a:t> </a:t>
            </a:r>
            <a:r>
              <a:rPr lang="en-US" dirty="0" err="1"/>
              <a:t>literare</a:t>
            </a:r>
            <a:r>
              <a:rPr lang="en-US" dirty="0"/>
              <a:t> ("</a:t>
            </a:r>
            <a:r>
              <a:rPr lang="en-US" dirty="0" err="1"/>
              <a:t>Ce</a:t>
            </a:r>
            <a:r>
              <a:rPr lang="en-US" dirty="0"/>
              <a:t> e </a:t>
            </a:r>
            <a:r>
              <a:rPr lang="en-US" dirty="0" err="1"/>
              <a:t>val</a:t>
            </a:r>
            <a:r>
              <a:rPr lang="en-US" dirty="0"/>
              <a:t>, </a:t>
            </a:r>
            <a:r>
              <a:rPr lang="en-US" dirty="0" err="1"/>
              <a:t>ca</a:t>
            </a:r>
            <a:r>
              <a:rPr lang="en-US" dirty="0"/>
              <a:t> </a:t>
            </a:r>
            <a:r>
              <a:rPr lang="en-US" dirty="0" err="1"/>
              <a:t>valul</a:t>
            </a:r>
            <a:r>
              <a:rPr lang="en-US" dirty="0"/>
              <a:t> </a:t>
            </a:r>
            <a:r>
              <a:rPr lang="en-US" dirty="0" err="1"/>
              <a:t>trece</a:t>
            </a:r>
            <a:r>
              <a:rPr lang="en-US" dirty="0"/>
              <a:t>" - </a:t>
            </a:r>
            <a:r>
              <a:rPr lang="en-US" dirty="0" err="1"/>
              <a:t>Eminescu</a:t>
            </a:r>
            <a:r>
              <a:rPr lang="en-US" dirty="0"/>
              <a:t>), </a:t>
            </a:r>
            <a:r>
              <a:rPr lang="en-US" dirty="0" err="1"/>
              <a:t>chiar</a:t>
            </a:r>
            <a:r>
              <a:rPr lang="en-US" dirty="0"/>
              <a:t> </a:t>
            </a:r>
            <a:r>
              <a:rPr lang="en-US" dirty="0" err="1"/>
              <a:t>daca</a:t>
            </a:r>
            <a:r>
              <a:rPr lang="en-US" dirty="0"/>
              <a:t> </a:t>
            </a:r>
            <a:r>
              <a:rPr lang="en-US" dirty="0" err="1"/>
              <a:t>persoana</a:t>
            </a:r>
            <a:r>
              <a:rPr lang="en-US" dirty="0"/>
              <a:t> care </a:t>
            </a:r>
            <a:r>
              <a:rPr lang="en-US" dirty="0" err="1"/>
              <a:t>citeaza</a:t>
            </a:r>
            <a:r>
              <a:rPr lang="en-US" dirty="0"/>
              <a:t> nu </a:t>
            </a:r>
            <a:r>
              <a:rPr lang="en-US" dirty="0" err="1"/>
              <a:t>mentioneaza</a:t>
            </a:r>
            <a:r>
              <a:rPr lang="en-US" dirty="0"/>
              <a:t> </a:t>
            </a:r>
            <a:r>
              <a:rPr lang="en-US" dirty="0" err="1"/>
              <a:t>sursa</a:t>
            </a:r>
            <a:r>
              <a:rPr lang="en-US" dirty="0"/>
              <a:t>.</a:t>
            </a:r>
          </a:p>
          <a:p>
            <a:pPr fontAlgn="base"/>
            <a:r>
              <a:rPr lang="en-US" dirty="0"/>
              <a:t>De </a:t>
            </a:r>
            <a:r>
              <a:rPr lang="en-US" dirty="0" err="1"/>
              <a:t>asemenea</a:t>
            </a:r>
            <a:r>
              <a:rPr lang="en-US" dirty="0"/>
              <a:t>, </a:t>
            </a:r>
            <a:r>
              <a:rPr lang="en-US" dirty="0" err="1"/>
              <a:t>daca</a:t>
            </a:r>
            <a:r>
              <a:rPr lang="en-US" dirty="0"/>
              <a:t> </a:t>
            </a:r>
            <a:r>
              <a:rPr lang="en-US" dirty="0" err="1"/>
              <a:t>persoana</a:t>
            </a:r>
            <a:r>
              <a:rPr lang="en-US" dirty="0"/>
              <a:t> care </a:t>
            </a:r>
            <a:r>
              <a:rPr lang="en-US" dirty="0" err="1"/>
              <a:t>citeaza</a:t>
            </a:r>
            <a:r>
              <a:rPr lang="en-US" dirty="0"/>
              <a:t> (</a:t>
            </a:r>
            <a:r>
              <a:rPr lang="en-US" dirty="0" err="1"/>
              <a:t>fara</a:t>
            </a:r>
            <a:r>
              <a:rPr lang="en-US" dirty="0"/>
              <a:t> a </a:t>
            </a:r>
            <a:r>
              <a:rPr lang="en-US" dirty="0" err="1"/>
              <a:t>atribui</a:t>
            </a:r>
            <a:r>
              <a:rPr lang="en-US" dirty="0"/>
              <a:t> </a:t>
            </a:r>
            <a:r>
              <a:rPr lang="en-US" dirty="0" err="1"/>
              <a:t>corespunzator</a:t>
            </a:r>
            <a:r>
              <a:rPr lang="en-US" dirty="0"/>
              <a:t>) </a:t>
            </a:r>
            <a:r>
              <a:rPr lang="en-US" dirty="0" err="1"/>
              <a:t>specifica</a:t>
            </a:r>
            <a:r>
              <a:rPr lang="en-US" dirty="0"/>
              <a:t> explicit </a:t>
            </a:r>
            <a:r>
              <a:rPr lang="en-US" dirty="0" err="1"/>
              <a:t>faptul</a:t>
            </a:r>
            <a:r>
              <a:rPr lang="en-US" dirty="0"/>
              <a:t> </a:t>
            </a:r>
            <a:r>
              <a:rPr lang="en-US" dirty="0" err="1"/>
              <a:t>ca</a:t>
            </a:r>
            <a:r>
              <a:rPr lang="en-US" dirty="0"/>
              <a:t> </a:t>
            </a:r>
            <a:r>
              <a:rPr lang="en-US" dirty="0" err="1"/>
              <a:t>citatul</a:t>
            </a:r>
            <a:r>
              <a:rPr lang="en-US" dirty="0"/>
              <a:t> </a:t>
            </a:r>
            <a:r>
              <a:rPr lang="en-US" dirty="0" err="1"/>
              <a:t>apartine</a:t>
            </a:r>
            <a:r>
              <a:rPr lang="en-US" dirty="0"/>
              <a:t> </a:t>
            </a:r>
            <a:r>
              <a:rPr lang="en-US" dirty="0" err="1"/>
              <a:t>altcuiva</a:t>
            </a:r>
            <a:r>
              <a:rPr lang="en-US" dirty="0"/>
              <a:t>, </a:t>
            </a:r>
            <a:r>
              <a:rPr lang="en-US" dirty="0" err="1"/>
              <a:t>precizind</a:t>
            </a:r>
            <a:r>
              <a:rPr lang="en-US" dirty="0"/>
              <a:t> </a:t>
            </a:r>
            <a:r>
              <a:rPr lang="en-US" dirty="0" err="1"/>
              <a:t>astfel</a:t>
            </a:r>
            <a:r>
              <a:rPr lang="en-US" dirty="0"/>
              <a:t> </a:t>
            </a:r>
            <a:r>
              <a:rPr lang="en-US" dirty="0" err="1"/>
              <a:t>ca</a:t>
            </a:r>
            <a:r>
              <a:rPr lang="en-US" dirty="0"/>
              <a:t> nu </a:t>
            </a:r>
            <a:r>
              <a:rPr lang="en-US" dirty="0" err="1"/>
              <a:t>isi</a:t>
            </a:r>
            <a:r>
              <a:rPr lang="en-US" dirty="0"/>
              <a:t> </a:t>
            </a:r>
            <a:r>
              <a:rPr lang="en-US" dirty="0" err="1"/>
              <a:t>aroga</a:t>
            </a:r>
            <a:r>
              <a:rPr lang="en-US" dirty="0"/>
              <a:t> in </a:t>
            </a:r>
            <a:r>
              <a:rPr lang="en-US" dirty="0" err="1"/>
              <a:t>nici</a:t>
            </a:r>
            <a:r>
              <a:rPr lang="en-US" dirty="0"/>
              <a:t> un </a:t>
            </a:r>
            <a:r>
              <a:rPr lang="en-US" dirty="0" err="1"/>
              <a:t>fel</a:t>
            </a:r>
            <a:r>
              <a:rPr lang="en-US" dirty="0"/>
              <a:t> </a:t>
            </a:r>
            <a:r>
              <a:rPr lang="en-US" dirty="0" err="1"/>
              <a:t>paternitatea</a:t>
            </a:r>
            <a:r>
              <a:rPr lang="en-US" dirty="0"/>
              <a:t> </a:t>
            </a:r>
            <a:r>
              <a:rPr lang="en-US" dirty="0" err="1"/>
              <a:t>sa</a:t>
            </a:r>
            <a:r>
              <a:rPr lang="en-US" dirty="0"/>
              <a:t> (</a:t>
            </a:r>
            <a:r>
              <a:rPr lang="en-US" dirty="0" err="1"/>
              <a:t>pe</a:t>
            </a:r>
            <a:r>
              <a:rPr lang="en-US" dirty="0"/>
              <a:t> </a:t>
            </a:r>
            <a:r>
              <a:rPr lang="en-US" dirty="0" err="1"/>
              <a:t>baza</a:t>
            </a:r>
            <a:r>
              <a:rPr lang="en-US" dirty="0"/>
              <a:t> </a:t>
            </a:r>
            <a:r>
              <a:rPr lang="en-US" dirty="0" err="1"/>
              <a:t>unor</a:t>
            </a:r>
            <a:r>
              <a:rPr lang="en-US" dirty="0"/>
              <a:t> </a:t>
            </a:r>
            <a:r>
              <a:rPr lang="en-US" dirty="0" err="1"/>
              <a:t>formulari</a:t>
            </a:r>
            <a:r>
              <a:rPr lang="en-US" dirty="0"/>
              <a:t> </a:t>
            </a:r>
            <a:r>
              <a:rPr lang="en-US" dirty="0" err="1"/>
              <a:t>ca</a:t>
            </a:r>
            <a:r>
              <a:rPr lang="en-US" dirty="0"/>
              <a:t>: "se </a:t>
            </a:r>
            <a:r>
              <a:rPr lang="en-US" dirty="0" err="1"/>
              <a:t>afirma</a:t>
            </a:r>
            <a:r>
              <a:rPr lang="en-US" dirty="0"/>
              <a:t> </a:t>
            </a:r>
            <a:r>
              <a:rPr lang="en-US" dirty="0" err="1"/>
              <a:t>adesea</a:t>
            </a:r>
            <a:r>
              <a:rPr lang="en-US" dirty="0"/>
              <a:t> ca...", "s-a </a:t>
            </a:r>
            <a:r>
              <a:rPr lang="en-US" dirty="0" err="1"/>
              <a:t>mai</a:t>
            </a:r>
            <a:r>
              <a:rPr lang="en-US" dirty="0"/>
              <a:t> </a:t>
            </a:r>
            <a:r>
              <a:rPr lang="en-US" dirty="0" err="1"/>
              <a:t>afirmat</a:t>
            </a:r>
            <a:r>
              <a:rPr lang="en-US" dirty="0"/>
              <a:t> </a:t>
            </a:r>
            <a:r>
              <a:rPr lang="en-US" dirty="0" err="1"/>
              <a:t>uneori</a:t>
            </a:r>
            <a:r>
              <a:rPr lang="en-US" dirty="0"/>
              <a:t> </a:t>
            </a:r>
            <a:r>
              <a:rPr lang="en-US" dirty="0" err="1"/>
              <a:t>si</a:t>
            </a:r>
            <a:r>
              <a:rPr lang="en-US" dirty="0"/>
              <a:t> ca...", "</a:t>
            </a:r>
            <a:r>
              <a:rPr lang="en-US" dirty="0" err="1"/>
              <a:t>unii</a:t>
            </a:r>
            <a:r>
              <a:rPr lang="en-US" dirty="0"/>
              <a:t> </a:t>
            </a:r>
            <a:r>
              <a:rPr lang="en-US" dirty="0" err="1"/>
              <a:t>autori</a:t>
            </a:r>
            <a:r>
              <a:rPr lang="en-US" dirty="0"/>
              <a:t> au </a:t>
            </a:r>
            <a:r>
              <a:rPr lang="en-US" dirty="0" err="1"/>
              <a:t>sustinut</a:t>
            </a:r>
            <a:r>
              <a:rPr lang="en-US" dirty="0"/>
              <a:t> ca..."), </a:t>
            </a:r>
            <a:r>
              <a:rPr lang="en-US" dirty="0" err="1"/>
              <a:t>ea</a:t>
            </a:r>
            <a:r>
              <a:rPr lang="en-US" dirty="0"/>
              <a:t> nu </a:t>
            </a:r>
            <a:r>
              <a:rPr lang="en-US" dirty="0" err="1"/>
              <a:t>poate</a:t>
            </a:r>
            <a:r>
              <a:rPr lang="en-US" dirty="0"/>
              <a:t> fi </a:t>
            </a:r>
            <a:r>
              <a:rPr lang="en-US" dirty="0" err="1"/>
              <a:t>acuzata</a:t>
            </a:r>
            <a:r>
              <a:rPr lang="en-US" dirty="0"/>
              <a:t> de </a:t>
            </a:r>
            <a:r>
              <a:rPr lang="en-US" dirty="0" err="1"/>
              <a:t>folosire</a:t>
            </a:r>
            <a:r>
              <a:rPr lang="en-US" dirty="0"/>
              <a:t> </a:t>
            </a:r>
            <a:r>
              <a:rPr lang="en-US" dirty="0" err="1"/>
              <a:t>frauduloasa</a:t>
            </a:r>
            <a:r>
              <a:rPr lang="en-US" dirty="0"/>
              <a:t> a </a:t>
            </a:r>
            <a:r>
              <a:rPr lang="en-US" dirty="0" err="1"/>
              <a:t>surselorsau</a:t>
            </a:r>
            <a:r>
              <a:rPr lang="en-US" dirty="0"/>
              <a:t> de </a:t>
            </a:r>
            <a:r>
              <a:rPr lang="en-US" dirty="0" err="1"/>
              <a:t>incalcarea</a:t>
            </a:r>
            <a:r>
              <a:rPr lang="en-US" dirty="0"/>
              <a:t> </a:t>
            </a:r>
            <a:r>
              <a:rPr lang="en-US" dirty="0" err="1"/>
              <a:t>drepturilor</a:t>
            </a:r>
            <a:r>
              <a:rPr lang="en-US" dirty="0"/>
              <a:t> de </a:t>
            </a:r>
            <a:r>
              <a:rPr lang="en-US" dirty="0" err="1"/>
              <a:t>autor</a:t>
            </a:r>
            <a:r>
              <a:rPr lang="en-US" dirty="0"/>
              <a:t> - </a:t>
            </a:r>
            <a:r>
              <a:rPr lang="en-US" dirty="0" err="1"/>
              <a:t>dar</a:t>
            </a:r>
            <a:r>
              <a:rPr lang="en-US" dirty="0"/>
              <a:t>, in </a:t>
            </a:r>
            <a:r>
              <a:rPr lang="en-US" dirty="0" err="1"/>
              <a:t>functie</a:t>
            </a:r>
            <a:r>
              <a:rPr lang="en-US" dirty="0"/>
              <a:t> de context, i se </a:t>
            </a:r>
            <a:r>
              <a:rPr lang="en-US" dirty="0" err="1"/>
              <a:t>poate</a:t>
            </a:r>
            <a:r>
              <a:rPr lang="en-US" dirty="0"/>
              <a:t> </a:t>
            </a:r>
            <a:r>
              <a:rPr lang="en-US" dirty="0" err="1"/>
              <a:t>reprosa</a:t>
            </a:r>
            <a:r>
              <a:rPr lang="en-US" dirty="0"/>
              <a:t> </a:t>
            </a:r>
            <a:r>
              <a:rPr lang="en-US" dirty="0" err="1"/>
              <a:t>imprecizia</a:t>
            </a:r>
            <a:r>
              <a:rPr lang="en-US" dirty="0"/>
              <a:t>, </a:t>
            </a:r>
            <a:r>
              <a:rPr lang="en-US" dirty="0" err="1"/>
              <a:t>lipsa</a:t>
            </a:r>
            <a:r>
              <a:rPr lang="en-US" dirty="0"/>
              <a:t> de </a:t>
            </a:r>
            <a:r>
              <a:rPr lang="en-US" dirty="0" err="1"/>
              <a:t>acurateta</a:t>
            </a:r>
            <a:r>
              <a:rPr lang="en-US" dirty="0"/>
              <a:t>, </a:t>
            </a:r>
            <a:r>
              <a:rPr lang="en-US" dirty="0" err="1"/>
              <a:t>neglijenta</a:t>
            </a:r>
            <a:r>
              <a:rPr lang="en-US" dirty="0"/>
              <a:t> etc.</a:t>
            </a:r>
          </a:p>
          <a:p>
            <a:pPr fontAlgn="base"/>
            <a:r>
              <a:rPr lang="en-US" dirty="0" err="1"/>
              <a:t>Abuzul</a:t>
            </a:r>
            <a:r>
              <a:rPr lang="en-US" dirty="0"/>
              <a:t> de </a:t>
            </a:r>
            <a:r>
              <a:rPr lang="en-US" dirty="0" err="1"/>
              <a:t>citate</a:t>
            </a:r>
            <a:r>
              <a:rPr lang="en-US" dirty="0"/>
              <a:t> </a:t>
            </a:r>
            <a:r>
              <a:rPr lang="en-US" dirty="0" err="1"/>
              <a:t>neatribuite</a:t>
            </a:r>
            <a:r>
              <a:rPr lang="en-US" dirty="0"/>
              <a:t> </a:t>
            </a:r>
            <a:r>
              <a:rPr lang="en-US" dirty="0" err="1"/>
              <a:t>este</a:t>
            </a:r>
            <a:r>
              <a:rPr lang="en-US" dirty="0"/>
              <a:t> </a:t>
            </a:r>
            <a:r>
              <a:rPr lang="en-US" dirty="0" err="1"/>
              <a:t>inacceptabil</a:t>
            </a:r>
            <a:r>
              <a:rPr lang="en-US" dirty="0"/>
              <a:t> </a:t>
            </a:r>
            <a:r>
              <a:rPr lang="en-US" dirty="0" err="1"/>
              <a:t>si</a:t>
            </a:r>
            <a:r>
              <a:rPr lang="en-US" dirty="0"/>
              <a:t> </a:t>
            </a:r>
            <a:r>
              <a:rPr lang="en-US" dirty="0" err="1"/>
              <a:t>blamabil</a:t>
            </a:r>
            <a:r>
              <a:rPr lang="en-US" dirty="0"/>
              <a:t> </a:t>
            </a:r>
            <a:r>
              <a:rPr lang="en-US" dirty="0" err="1"/>
              <a:t>profesional</a:t>
            </a:r>
            <a:r>
              <a:rPr lang="en-US" dirty="0"/>
              <a:t>.</a:t>
            </a:r>
            <a:br>
              <a:rPr lang="en-US" dirty="0"/>
            </a:br>
            <a:r>
              <a:rPr lang="en-US" dirty="0" err="1"/>
              <a:t>Caracterul</a:t>
            </a:r>
            <a:r>
              <a:rPr lang="en-US" dirty="0"/>
              <a:t> </a:t>
            </a:r>
            <a:r>
              <a:rPr lang="en-US" dirty="0" err="1"/>
              <a:t>textului</a:t>
            </a:r>
            <a:r>
              <a:rPr lang="en-US" dirty="0"/>
              <a:t> in care </a:t>
            </a:r>
            <a:r>
              <a:rPr lang="en-US" dirty="0" err="1"/>
              <a:t>apare</a:t>
            </a:r>
            <a:r>
              <a:rPr lang="en-US" dirty="0"/>
              <a:t> </a:t>
            </a:r>
            <a:r>
              <a:rPr lang="en-US" dirty="0" err="1"/>
              <a:t>problema</a:t>
            </a:r>
            <a:r>
              <a:rPr lang="en-US" dirty="0"/>
              <a:t> </a:t>
            </a:r>
            <a:r>
              <a:rPr lang="en-US" dirty="0" err="1"/>
              <a:t>atribuirii</a:t>
            </a:r>
            <a:r>
              <a:rPr lang="en-US" dirty="0"/>
              <a:t> </a:t>
            </a:r>
            <a:r>
              <a:rPr lang="en-US" dirty="0" err="1"/>
              <a:t>este</a:t>
            </a:r>
            <a:r>
              <a:rPr lang="en-US" dirty="0"/>
              <a:t> de </a:t>
            </a:r>
            <a:r>
              <a:rPr lang="en-US" dirty="0" err="1"/>
              <a:t>asemenea</a:t>
            </a:r>
            <a:r>
              <a:rPr lang="en-US" dirty="0"/>
              <a:t> relevant </a:t>
            </a:r>
            <a:r>
              <a:rPr lang="en-US" dirty="0" err="1"/>
              <a:t>pentru</a:t>
            </a:r>
            <a:r>
              <a:rPr lang="en-US" dirty="0"/>
              <a:t> </a:t>
            </a:r>
            <a:r>
              <a:rPr lang="en-US" dirty="0" err="1"/>
              <a:t>concluziile</a:t>
            </a:r>
            <a:r>
              <a:rPr lang="en-US" dirty="0"/>
              <a:t> </a:t>
            </a:r>
            <a:r>
              <a:rPr lang="en-US" dirty="0" err="1"/>
              <a:t>privind</a:t>
            </a:r>
            <a:r>
              <a:rPr lang="en-US" dirty="0"/>
              <a:t> </a:t>
            </a:r>
            <a:r>
              <a:rPr lang="en-US" dirty="0" err="1"/>
              <a:t>prezenta</a:t>
            </a:r>
            <a:r>
              <a:rPr lang="en-US" dirty="0"/>
              <a:t> </a:t>
            </a:r>
            <a:r>
              <a:rPr lang="en-US" dirty="0" err="1"/>
              <a:t>sau</a:t>
            </a:r>
            <a:r>
              <a:rPr lang="en-US" dirty="0"/>
              <a:t> </a:t>
            </a:r>
            <a:r>
              <a:rPr lang="en-US" dirty="0" err="1"/>
              <a:t>absenta</a:t>
            </a:r>
            <a:r>
              <a:rPr lang="en-US" dirty="0"/>
              <a:t> </a:t>
            </a:r>
            <a:r>
              <a:rPr lang="en-US" dirty="0" err="1"/>
              <a:t>unei</a:t>
            </a:r>
            <a:r>
              <a:rPr lang="en-US" dirty="0"/>
              <a:t> </a:t>
            </a:r>
            <a:r>
              <a:rPr lang="en-US" dirty="0" err="1"/>
              <a:t>culpe</a:t>
            </a:r>
            <a:r>
              <a:rPr lang="en-US" dirty="0"/>
              <a:t> </a:t>
            </a:r>
            <a:r>
              <a:rPr lang="en-US" dirty="0" err="1"/>
              <a:t>si</a:t>
            </a:r>
            <a:r>
              <a:rPr lang="en-US" dirty="0"/>
              <a:t> </a:t>
            </a:r>
            <a:r>
              <a:rPr lang="en-US" dirty="0" err="1"/>
              <a:t>gravitatea</a:t>
            </a:r>
            <a:r>
              <a:rPr lang="en-US" dirty="0"/>
              <a:t> </a:t>
            </a:r>
            <a:r>
              <a:rPr lang="en-US" dirty="0" err="1"/>
              <a:t>ei</a:t>
            </a:r>
            <a:r>
              <a:rPr lang="en-US" dirty="0"/>
              <a:t>. </a:t>
            </a:r>
            <a:r>
              <a:rPr lang="en-US" dirty="0" err="1"/>
              <a:t>Desi</a:t>
            </a:r>
            <a:r>
              <a:rPr lang="en-US" dirty="0"/>
              <a:t> </a:t>
            </a:r>
            <a:r>
              <a:rPr lang="en-US" dirty="0" err="1"/>
              <a:t>obligatia</a:t>
            </a:r>
            <a:r>
              <a:rPr lang="en-US" dirty="0"/>
              <a:t> </a:t>
            </a:r>
            <a:r>
              <a:rPr lang="en-US" dirty="0" err="1"/>
              <a:t>atribuirii</a:t>
            </a:r>
            <a:r>
              <a:rPr lang="en-US" dirty="0"/>
              <a:t> precise a </a:t>
            </a:r>
            <a:r>
              <a:rPr lang="en-US" dirty="0" err="1"/>
              <a:t>paternitatii</a:t>
            </a:r>
            <a:r>
              <a:rPr lang="en-US" dirty="0"/>
              <a:t> </a:t>
            </a:r>
            <a:r>
              <a:rPr lang="en-US" dirty="0" err="1"/>
              <a:t>ramine</a:t>
            </a:r>
            <a:r>
              <a:rPr lang="en-US" dirty="0"/>
              <a:t> </a:t>
            </a:r>
            <a:r>
              <a:rPr lang="en-US" dirty="0" err="1"/>
              <a:t>mereu</a:t>
            </a:r>
            <a:r>
              <a:rPr lang="en-US" dirty="0"/>
              <a:t> </a:t>
            </a:r>
            <a:r>
              <a:rPr lang="en-US" dirty="0" err="1"/>
              <a:t>valabila</a:t>
            </a:r>
            <a:r>
              <a:rPr lang="en-US" dirty="0"/>
              <a:t>, in </a:t>
            </a:r>
            <a:r>
              <a:rPr lang="en-US" dirty="0" err="1"/>
              <a:t>manuale</a:t>
            </a:r>
            <a:r>
              <a:rPr lang="en-US" dirty="0"/>
              <a:t>, </a:t>
            </a:r>
            <a:r>
              <a:rPr lang="en-US" dirty="0" err="1"/>
              <a:t>tratate</a:t>
            </a:r>
            <a:r>
              <a:rPr lang="en-US" dirty="0"/>
              <a:t> cu </a:t>
            </a:r>
            <a:r>
              <a:rPr lang="en-US" dirty="0" err="1"/>
              <a:t>caracter</a:t>
            </a:r>
            <a:r>
              <a:rPr lang="en-US" dirty="0"/>
              <a:t> didactic </a:t>
            </a:r>
            <a:r>
              <a:rPr lang="en-US" dirty="0" err="1"/>
              <a:t>si</a:t>
            </a:r>
            <a:r>
              <a:rPr lang="en-US" dirty="0"/>
              <a:t> </a:t>
            </a:r>
            <a:r>
              <a:rPr lang="en-US" dirty="0" err="1"/>
              <a:t>alte</a:t>
            </a:r>
            <a:r>
              <a:rPr lang="en-US" dirty="0"/>
              <a:t> </a:t>
            </a:r>
            <a:r>
              <a:rPr lang="en-US" dirty="0" err="1"/>
              <a:t>materiale</a:t>
            </a:r>
            <a:r>
              <a:rPr lang="en-US" dirty="0"/>
              <a:t> </a:t>
            </a:r>
            <a:r>
              <a:rPr lang="en-US" dirty="0" err="1"/>
              <a:t>destinate</a:t>
            </a:r>
            <a:r>
              <a:rPr lang="en-US" dirty="0"/>
              <a:t> </a:t>
            </a:r>
            <a:r>
              <a:rPr lang="en-US" dirty="0" err="1"/>
              <a:t>pregatirii</a:t>
            </a:r>
            <a:r>
              <a:rPr lang="en-US" dirty="0"/>
              <a:t> de </a:t>
            </a:r>
            <a:r>
              <a:rPr lang="en-US" dirty="0" err="1"/>
              <a:t>specialitate</a:t>
            </a:r>
            <a:r>
              <a:rPr lang="en-US" dirty="0"/>
              <a:t> </a:t>
            </a:r>
            <a:r>
              <a:rPr lang="en-US" dirty="0" err="1"/>
              <a:t>exista</a:t>
            </a:r>
            <a:r>
              <a:rPr lang="en-US" dirty="0"/>
              <a:t> </a:t>
            </a:r>
            <a:r>
              <a:rPr lang="en-US" dirty="0" err="1"/>
              <a:t>presupozitia</a:t>
            </a:r>
            <a:r>
              <a:rPr lang="en-US" dirty="0"/>
              <a:t> </a:t>
            </a:r>
            <a:r>
              <a:rPr lang="en-US" dirty="0" err="1"/>
              <a:t>tacita</a:t>
            </a:r>
            <a:r>
              <a:rPr lang="en-US" dirty="0"/>
              <a:t> </a:t>
            </a:r>
            <a:r>
              <a:rPr lang="en-US" dirty="0" err="1"/>
              <a:t>ca</a:t>
            </a:r>
            <a:r>
              <a:rPr lang="en-US" dirty="0"/>
              <a:t> </a:t>
            </a:r>
            <a:r>
              <a:rPr lang="en-US" dirty="0" err="1"/>
              <a:t>autorii</a:t>
            </a:r>
            <a:r>
              <a:rPr lang="en-US" dirty="0"/>
              <a:t> transmit, </a:t>
            </a:r>
            <a:r>
              <a:rPr lang="en-US" dirty="0" err="1"/>
              <a:t>cel</a:t>
            </a:r>
            <a:r>
              <a:rPr lang="en-US" dirty="0"/>
              <a:t> </a:t>
            </a:r>
            <a:r>
              <a:rPr lang="en-US" dirty="0" err="1"/>
              <a:t>putin</a:t>
            </a:r>
            <a:r>
              <a:rPr lang="en-US" dirty="0"/>
              <a:t> in parte, </a:t>
            </a:r>
            <a:r>
              <a:rPr lang="en-US" dirty="0" err="1"/>
              <a:t>stocul</a:t>
            </a:r>
            <a:r>
              <a:rPr lang="en-US" dirty="0"/>
              <a:t> de </a:t>
            </a:r>
            <a:r>
              <a:rPr lang="en-US" dirty="0" err="1"/>
              <a:t>rezultate</a:t>
            </a:r>
            <a:r>
              <a:rPr lang="en-US" dirty="0"/>
              <a:t> </a:t>
            </a:r>
            <a:r>
              <a:rPr lang="en-US" dirty="0" err="1"/>
              <a:t>intelectuale</a:t>
            </a:r>
            <a:r>
              <a:rPr lang="en-US" dirty="0"/>
              <a:t> </a:t>
            </a:r>
            <a:r>
              <a:rPr lang="en-US" dirty="0" err="1"/>
              <a:t>deja</a:t>
            </a:r>
            <a:r>
              <a:rPr lang="en-US" dirty="0"/>
              <a:t> </a:t>
            </a:r>
            <a:r>
              <a:rPr lang="en-US" dirty="0" err="1"/>
              <a:t>acumulate</a:t>
            </a:r>
            <a:r>
              <a:rPr lang="en-US" dirty="0"/>
              <a:t> in </a:t>
            </a:r>
            <a:r>
              <a:rPr lang="en-US" dirty="0" err="1"/>
              <a:t>tara</a:t>
            </a:r>
            <a:r>
              <a:rPr lang="en-US" dirty="0"/>
              <a:t> </a:t>
            </a:r>
            <a:r>
              <a:rPr lang="en-US" dirty="0" err="1"/>
              <a:t>sau</a:t>
            </a:r>
            <a:r>
              <a:rPr lang="en-US" dirty="0"/>
              <a:t> in </a:t>
            </a:r>
            <a:r>
              <a:rPr lang="en-US" dirty="0" err="1"/>
              <a:t>lume</a:t>
            </a:r>
            <a:r>
              <a:rPr lang="en-US" dirty="0"/>
              <a:t>; </a:t>
            </a:r>
            <a:r>
              <a:rPr lang="en-US" dirty="0" err="1"/>
              <a:t>ca</a:t>
            </a:r>
            <a:r>
              <a:rPr lang="en-US" dirty="0"/>
              <a:t> </a:t>
            </a:r>
            <a:r>
              <a:rPr lang="en-US" dirty="0" err="1"/>
              <a:t>atare</a:t>
            </a:r>
            <a:r>
              <a:rPr lang="en-US" dirty="0"/>
              <a:t>, in </a:t>
            </a:r>
            <a:r>
              <a:rPr lang="en-US" dirty="0" err="1"/>
              <a:t>aceste</a:t>
            </a:r>
            <a:r>
              <a:rPr lang="en-US" dirty="0"/>
              <a:t> </a:t>
            </a:r>
            <a:r>
              <a:rPr lang="en-US" dirty="0" err="1"/>
              <a:t>cazuri</a:t>
            </a:r>
            <a:r>
              <a:rPr lang="en-US" dirty="0"/>
              <a:t> </a:t>
            </a:r>
            <a:r>
              <a:rPr lang="en-US" dirty="0" err="1"/>
              <a:t>exista</a:t>
            </a:r>
            <a:r>
              <a:rPr lang="en-US" dirty="0"/>
              <a:t> o </a:t>
            </a:r>
            <a:r>
              <a:rPr lang="en-US" dirty="0" err="1"/>
              <a:t>mai</a:t>
            </a:r>
            <a:r>
              <a:rPr lang="en-US" dirty="0"/>
              <a:t> mare </a:t>
            </a:r>
            <a:r>
              <a:rPr lang="en-US" dirty="0" err="1"/>
              <a:t>libertate</a:t>
            </a:r>
            <a:r>
              <a:rPr lang="en-US" dirty="0"/>
              <a:t> de a </a:t>
            </a:r>
            <a:r>
              <a:rPr lang="en-US" dirty="0" err="1"/>
              <a:t>cita</a:t>
            </a:r>
            <a:r>
              <a:rPr lang="en-US" dirty="0"/>
              <a:t> </a:t>
            </a:r>
            <a:r>
              <a:rPr lang="en-US" dirty="0" err="1"/>
              <a:t>sau</a:t>
            </a:r>
            <a:r>
              <a:rPr lang="en-US" dirty="0"/>
              <a:t> reproduce </a:t>
            </a:r>
            <a:r>
              <a:rPr lang="en-US" dirty="0" err="1"/>
              <a:t>rezultatele</a:t>
            </a:r>
            <a:r>
              <a:rPr lang="en-US" dirty="0"/>
              <a:t> </a:t>
            </a:r>
            <a:r>
              <a:rPr lang="en-US" dirty="0" err="1"/>
              <a:t>altor</a:t>
            </a:r>
            <a:r>
              <a:rPr lang="en-US" dirty="0"/>
              <a:t> </a:t>
            </a:r>
            <a:r>
              <a:rPr lang="en-US" dirty="0" err="1"/>
              <a:t>autori</a:t>
            </a:r>
            <a:r>
              <a:rPr lang="en-US" dirty="0"/>
              <a:t>, de a le </a:t>
            </a:r>
            <a:r>
              <a:rPr lang="en-US" dirty="0" err="1"/>
              <a:t>lista</a:t>
            </a:r>
            <a:r>
              <a:rPr lang="en-US" dirty="0"/>
              <a:t> </a:t>
            </a:r>
            <a:r>
              <a:rPr lang="en-US" dirty="0" err="1"/>
              <a:t>sau</a:t>
            </a:r>
            <a:r>
              <a:rPr lang="en-US" dirty="0"/>
              <a:t> </a:t>
            </a:r>
            <a:r>
              <a:rPr lang="en-US" dirty="0" err="1"/>
              <a:t>sintetiza</a:t>
            </a:r>
            <a:r>
              <a:rPr lang="en-US" dirty="0"/>
              <a:t> etc., cu </a:t>
            </a:r>
            <a:r>
              <a:rPr lang="en-US" dirty="0" err="1"/>
              <a:t>precizarea</a:t>
            </a:r>
            <a:r>
              <a:rPr lang="en-US" dirty="0"/>
              <a:t> </a:t>
            </a:r>
            <a:r>
              <a:rPr lang="en-US" dirty="0" err="1"/>
              <a:t>surselor</a:t>
            </a:r>
            <a:r>
              <a:rPr lang="en-US" dirty="0"/>
              <a:t> </a:t>
            </a:r>
            <a:r>
              <a:rPr lang="en-US" dirty="0" err="1"/>
              <a:t>folosite</a:t>
            </a:r>
            <a:r>
              <a:rPr lang="en-US" dirty="0"/>
              <a:t>, conform </a:t>
            </a:r>
            <a:r>
              <a:rPr lang="en-US" dirty="0" err="1"/>
              <a:t>practicilor</a:t>
            </a:r>
            <a:r>
              <a:rPr lang="en-US" dirty="0"/>
              <a:t> </a:t>
            </a:r>
            <a:r>
              <a:rPr lang="en-US" dirty="0" err="1"/>
              <a:t>uzuale</a:t>
            </a:r>
            <a:r>
              <a:rPr lang="en-US" dirty="0"/>
              <a:t>.</a:t>
            </a:r>
          </a:p>
          <a:p>
            <a:pPr marL="0" indent="0">
              <a:buNone/>
            </a:pPr>
            <a:endParaRPr lang="en-US" dirty="0"/>
          </a:p>
        </p:txBody>
      </p:sp>
    </p:spTree>
    <p:extLst>
      <p:ext uri="{BB962C8B-B14F-4D97-AF65-F5344CB8AC3E}">
        <p14:creationId xmlns:p14="http://schemas.microsoft.com/office/powerpoint/2010/main" val="36837438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70000" lnSpcReduction="20000"/>
          </a:bodyPr>
          <a:lstStyle/>
          <a:p>
            <a:pPr fontAlgn="base"/>
            <a:r>
              <a:rPr lang="en-US" dirty="0" err="1"/>
              <a:t>Scopurile</a:t>
            </a:r>
            <a:r>
              <a:rPr lang="en-US" dirty="0"/>
              <a:t> </a:t>
            </a:r>
            <a:r>
              <a:rPr lang="en-US" dirty="0" err="1"/>
              <a:t>specifice</a:t>
            </a:r>
            <a:r>
              <a:rPr lang="en-US" dirty="0"/>
              <a:t> </a:t>
            </a:r>
            <a:r>
              <a:rPr lang="en-US" dirty="0" err="1"/>
              <a:t>prestatiilor</a:t>
            </a:r>
            <a:r>
              <a:rPr lang="en-US" dirty="0"/>
              <a:t> </a:t>
            </a:r>
            <a:r>
              <a:rPr lang="en-US" dirty="0" err="1"/>
              <a:t>didactice</a:t>
            </a:r>
            <a:r>
              <a:rPr lang="en-US" dirty="0"/>
              <a:t> </a:t>
            </a:r>
            <a:r>
              <a:rPr lang="en-US" dirty="0" err="1"/>
              <a:t>fac</a:t>
            </a:r>
            <a:r>
              <a:rPr lang="en-US" dirty="0"/>
              <a:t> </a:t>
            </a:r>
            <a:r>
              <a:rPr lang="en-US" dirty="0" err="1"/>
              <a:t>ca</a:t>
            </a:r>
            <a:r>
              <a:rPr lang="en-US" dirty="0"/>
              <a:t> </a:t>
            </a:r>
            <a:r>
              <a:rPr lang="en-US" dirty="0" err="1"/>
              <a:t>reproducerea</a:t>
            </a:r>
            <a:r>
              <a:rPr lang="en-US" dirty="0"/>
              <a:t> </a:t>
            </a:r>
            <a:r>
              <a:rPr lang="en-US" dirty="0" err="1"/>
              <a:t>rezultatelor</a:t>
            </a:r>
            <a:r>
              <a:rPr lang="en-US" dirty="0"/>
              <a:t> </a:t>
            </a:r>
            <a:r>
              <a:rPr lang="en-US" dirty="0" err="1"/>
              <a:t>obtinute</a:t>
            </a:r>
            <a:r>
              <a:rPr lang="en-US" dirty="0"/>
              <a:t> de </a:t>
            </a:r>
            <a:r>
              <a:rPr lang="en-US" dirty="0" err="1"/>
              <a:t>alti</a:t>
            </a:r>
            <a:r>
              <a:rPr lang="en-US" dirty="0"/>
              <a:t> </a:t>
            </a:r>
            <a:r>
              <a:rPr lang="en-US" dirty="0" err="1"/>
              <a:t>autori</a:t>
            </a:r>
            <a:r>
              <a:rPr lang="en-US" dirty="0"/>
              <a:t> nu </a:t>
            </a:r>
            <a:r>
              <a:rPr lang="en-US" dirty="0" err="1"/>
              <a:t>numai</a:t>
            </a:r>
            <a:r>
              <a:rPr lang="en-US" dirty="0"/>
              <a:t> </a:t>
            </a:r>
            <a:r>
              <a:rPr lang="en-US" dirty="0" err="1"/>
              <a:t>sa</a:t>
            </a:r>
            <a:r>
              <a:rPr lang="en-US" dirty="0"/>
              <a:t> nu fie automat </a:t>
            </a:r>
            <a:r>
              <a:rPr lang="en-US" dirty="0" err="1"/>
              <a:t>culpabila</a:t>
            </a:r>
            <a:r>
              <a:rPr lang="en-US" dirty="0"/>
              <a:t>, </a:t>
            </a:r>
            <a:r>
              <a:rPr lang="en-US" dirty="0" err="1"/>
              <a:t>dar</a:t>
            </a:r>
            <a:r>
              <a:rPr lang="en-US" dirty="0"/>
              <a:t> </a:t>
            </a:r>
            <a:r>
              <a:rPr lang="en-US" dirty="0" err="1"/>
              <a:t>sa</a:t>
            </a:r>
            <a:r>
              <a:rPr lang="en-US" dirty="0"/>
              <a:t> fie </a:t>
            </a:r>
            <a:r>
              <a:rPr lang="en-US" dirty="0" err="1"/>
              <a:t>chiar</a:t>
            </a:r>
            <a:r>
              <a:rPr lang="en-US" dirty="0"/>
              <a:t> </a:t>
            </a:r>
            <a:r>
              <a:rPr lang="en-US" dirty="0" err="1"/>
              <a:t>incurajata</a:t>
            </a:r>
            <a:r>
              <a:rPr lang="en-US" dirty="0"/>
              <a:t> (</a:t>
            </a:r>
            <a:r>
              <a:rPr lang="en-US" dirty="0" err="1"/>
              <a:t>intre</a:t>
            </a:r>
            <a:r>
              <a:rPr lang="en-US" dirty="0"/>
              <a:t> </a:t>
            </a:r>
            <a:r>
              <a:rPr lang="en-US" dirty="0" err="1"/>
              <a:t>anumite</a:t>
            </a:r>
            <a:r>
              <a:rPr lang="en-US" dirty="0"/>
              <a:t> </a:t>
            </a:r>
            <a:r>
              <a:rPr lang="en-US" dirty="0" err="1"/>
              <a:t>limite</a:t>
            </a:r>
            <a:r>
              <a:rPr lang="en-US" dirty="0"/>
              <a:t>).</a:t>
            </a:r>
          </a:p>
          <a:p>
            <a:pPr fontAlgn="base"/>
            <a:r>
              <a:rPr lang="en-US" dirty="0"/>
              <a:t>Dar </a:t>
            </a:r>
            <a:r>
              <a:rPr lang="en-US" dirty="0" err="1"/>
              <a:t>ramine</a:t>
            </a:r>
            <a:r>
              <a:rPr lang="en-US" dirty="0"/>
              <a:t> </a:t>
            </a:r>
            <a:r>
              <a:rPr lang="en-US" dirty="0" err="1"/>
              <a:t>si</a:t>
            </a:r>
            <a:r>
              <a:rPr lang="en-US" dirty="0"/>
              <a:t> </a:t>
            </a:r>
            <a:r>
              <a:rPr lang="en-US" dirty="0" err="1"/>
              <a:t>aici</a:t>
            </a:r>
            <a:r>
              <a:rPr lang="en-US" dirty="0"/>
              <a:t> </a:t>
            </a:r>
            <a:r>
              <a:rPr lang="en-US" dirty="0" err="1"/>
              <a:t>valabila</a:t>
            </a:r>
            <a:r>
              <a:rPr lang="en-US" dirty="0"/>
              <a:t> </a:t>
            </a:r>
            <a:r>
              <a:rPr lang="en-US" dirty="0" err="1"/>
              <a:t>obligatia</a:t>
            </a:r>
            <a:r>
              <a:rPr lang="en-US" dirty="0"/>
              <a:t> </a:t>
            </a:r>
            <a:r>
              <a:rPr lang="en-US" dirty="0" err="1"/>
              <a:t>profesionala</a:t>
            </a:r>
            <a:r>
              <a:rPr lang="en-US" dirty="0"/>
              <a:t> </a:t>
            </a:r>
            <a:r>
              <a:rPr lang="en-US" dirty="0" err="1"/>
              <a:t>ca</a:t>
            </a:r>
            <a:r>
              <a:rPr lang="en-US" dirty="0"/>
              <a:t> </a:t>
            </a:r>
            <a:r>
              <a:rPr lang="en-US" dirty="0" err="1"/>
              <a:t>materialele</a:t>
            </a:r>
            <a:r>
              <a:rPr lang="en-US" dirty="0"/>
              <a:t> </a:t>
            </a:r>
            <a:r>
              <a:rPr lang="en-US" dirty="0" err="1"/>
              <a:t>didactice</a:t>
            </a:r>
            <a:r>
              <a:rPr lang="en-US" dirty="0"/>
              <a:t> </a:t>
            </a:r>
            <a:r>
              <a:rPr lang="en-US" dirty="0" err="1"/>
              <a:t>sa</a:t>
            </a:r>
            <a:r>
              <a:rPr lang="en-US" dirty="0"/>
              <a:t> </a:t>
            </a:r>
            <a:r>
              <a:rPr lang="en-US" dirty="0" err="1"/>
              <a:t>contina</a:t>
            </a:r>
            <a:r>
              <a:rPr lang="en-US" dirty="0"/>
              <a:t> </a:t>
            </a:r>
            <a:r>
              <a:rPr lang="en-US" dirty="0" err="1"/>
              <a:t>si</a:t>
            </a:r>
            <a:r>
              <a:rPr lang="en-US" dirty="0"/>
              <a:t> un </a:t>
            </a:r>
            <a:r>
              <a:rPr lang="en-US" dirty="0" err="1"/>
              <a:t>aport</a:t>
            </a:r>
            <a:r>
              <a:rPr lang="en-US" dirty="0"/>
              <a:t> personal, </a:t>
            </a:r>
            <a:r>
              <a:rPr lang="en-US" dirty="0" err="1"/>
              <a:t>distantindu</a:t>
            </a:r>
            <a:r>
              <a:rPr lang="en-US" dirty="0"/>
              <a:t>-se </a:t>
            </a:r>
            <a:r>
              <a:rPr lang="en-US" dirty="0" err="1"/>
              <a:t>astfel</a:t>
            </a:r>
            <a:r>
              <a:rPr lang="en-US" dirty="0"/>
              <a:t> de </a:t>
            </a:r>
            <a:r>
              <a:rPr lang="en-US" dirty="0" err="1"/>
              <a:t>simpla</a:t>
            </a:r>
            <a:r>
              <a:rPr lang="en-US" dirty="0"/>
              <a:t> </a:t>
            </a:r>
            <a:r>
              <a:rPr lang="en-US" dirty="0" err="1"/>
              <a:t>compilatie</a:t>
            </a:r>
            <a:r>
              <a:rPr lang="en-US" dirty="0"/>
              <a:t> a </a:t>
            </a:r>
            <a:r>
              <a:rPr lang="en-US" dirty="0" err="1"/>
              <a:t>rezultatelor</a:t>
            </a:r>
            <a:r>
              <a:rPr lang="en-US" dirty="0"/>
              <a:t> </a:t>
            </a:r>
            <a:r>
              <a:rPr lang="en-US" dirty="0" err="1"/>
              <a:t>altor</a:t>
            </a:r>
            <a:r>
              <a:rPr lang="en-US" dirty="0"/>
              <a:t> </a:t>
            </a:r>
            <a:r>
              <a:rPr lang="en-US" dirty="0" err="1"/>
              <a:t>autori</a:t>
            </a:r>
            <a:r>
              <a:rPr lang="en-US" dirty="0"/>
              <a:t>.</a:t>
            </a:r>
          </a:p>
          <a:p>
            <a:pPr fontAlgn="base"/>
            <a:r>
              <a:rPr lang="en-US" dirty="0"/>
              <a:t>De </a:t>
            </a:r>
            <a:r>
              <a:rPr lang="en-US" dirty="0" err="1"/>
              <a:t>asemenea</a:t>
            </a:r>
            <a:r>
              <a:rPr lang="en-US" dirty="0"/>
              <a:t>, din </a:t>
            </a:r>
            <a:r>
              <a:rPr lang="en-US" dirty="0" err="1"/>
              <a:t>ratiuni</a:t>
            </a:r>
            <a:r>
              <a:rPr lang="en-US" dirty="0"/>
              <a:t> de </a:t>
            </a:r>
            <a:r>
              <a:rPr lang="en-US" dirty="0" err="1"/>
              <a:t>ordin</a:t>
            </a:r>
            <a:r>
              <a:rPr lang="en-US" dirty="0"/>
              <a:t> pedagogic, </a:t>
            </a:r>
            <a:r>
              <a:rPr lang="en-US" dirty="0" err="1"/>
              <a:t>aceasta</a:t>
            </a:r>
            <a:r>
              <a:rPr lang="en-US" dirty="0"/>
              <a:t> </a:t>
            </a:r>
            <a:r>
              <a:rPr lang="en-US" dirty="0" err="1"/>
              <a:t>literatura</a:t>
            </a:r>
            <a:r>
              <a:rPr lang="en-US" dirty="0"/>
              <a:t> are </a:t>
            </a:r>
            <a:r>
              <a:rPr lang="en-US" dirty="0" err="1"/>
              <a:t>norme</a:t>
            </a:r>
            <a:r>
              <a:rPr lang="en-US" dirty="0"/>
              <a:t> </a:t>
            </a:r>
            <a:r>
              <a:rPr lang="en-US" dirty="0" err="1"/>
              <a:t>si</a:t>
            </a:r>
            <a:r>
              <a:rPr lang="en-US" dirty="0"/>
              <a:t> </a:t>
            </a:r>
            <a:r>
              <a:rPr lang="en-US" dirty="0" err="1"/>
              <a:t>practici</a:t>
            </a:r>
            <a:r>
              <a:rPr lang="en-US" dirty="0"/>
              <a:t> </a:t>
            </a:r>
            <a:r>
              <a:rPr lang="en-US" dirty="0" err="1"/>
              <a:t>specifice</a:t>
            </a:r>
            <a:r>
              <a:rPr lang="en-US" dirty="0"/>
              <a:t> cu </a:t>
            </a:r>
            <a:r>
              <a:rPr lang="en-US" dirty="0" err="1"/>
              <a:t>privire</a:t>
            </a:r>
            <a:r>
              <a:rPr lang="en-US" dirty="0"/>
              <a:t> la </a:t>
            </a:r>
            <a:r>
              <a:rPr lang="en-US" dirty="0" err="1"/>
              <a:t>citare</a:t>
            </a:r>
            <a:r>
              <a:rPr lang="en-US" dirty="0"/>
              <a:t>, </a:t>
            </a:r>
            <a:r>
              <a:rPr lang="en-US" dirty="0" err="1"/>
              <a:t>atribuire</a:t>
            </a:r>
            <a:r>
              <a:rPr lang="en-US" dirty="0"/>
              <a:t>, etc. </a:t>
            </a:r>
            <a:r>
              <a:rPr lang="en-US" dirty="0" err="1"/>
              <a:t>Deosebite</a:t>
            </a:r>
            <a:r>
              <a:rPr lang="en-US" dirty="0"/>
              <a:t> de </a:t>
            </a:r>
            <a:r>
              <a:rPr lang="en-US" dirty="0" err="1"/>
              <a:t>cele</a:t>
            </a:r>
            <a:r>
              <a:rPr lang="en-US" dirty="0"/>
              <a:t> </a:t>
            </a:r>
            <a:r>
              <a:rPr lang="en-US" dirty="0" err="1"/>
              <a:t>obisnuite</a:t>
            </a:r>
            <a:r>
              <a:rPr lang="en-US" dirty="0"/>
              <a:t> </a:t>
            </a:r>
            <a:r>
              <a:rPr lang="en-US" dirty="0" err="1"/>
              <a:t>sunt</a:t>
            </a:r>
            <a:r>
              <a:rPr lang="en-US" dirty="0"/>
              <a:t> </a:t>
            </a:r>
            <a:r>
              <a:rPr lang="en-US" dirty="0" err="1"/>
              <a:t>normele</a:t>
            </a:r>
            <a:r>
              <a:rPr lang="en-US" dirty="0"/>
              <a:t> </a:t>
            </a:r>
            <a:r>
              <a:rPr lang="en-US" dirty="0" err="1"/>
              <a:t>sau</a:t>
            </a:r>
            <a:r>
              <a:rPr lang="en-US" dirty="0"/>
              <a:t> </a:t>
            </a:r>
            <a:r>
              <a:rPr lang="en-US" dirty="0" err="1"/>
              <a:t>practicile</a:t>
            </a:r>
            <a:r>
              <a:rPr lang="en-US" dirty="0"/>
              <a:t> respective </a:t>
            </a:r>
            <a:r>
              <a:rPr lang="en-US" dirty="0" err="1"/>
              <a:t>si</a:t>
            </a:r>
            <a:r>
              <a:rPr lang="en-US" dirty="0"/>
              <a:t> in </a:t>
            </a:r>
            <a:r>
              <a:rPr lang="en-US" dirty="0" err="1"/>
              <a:t>cazul</a:t>
            </a:r>
            <a:r>
              <a:rPr lang="en-US" dirty="0"/>
              <a:t> </a:t>
            </a:r>
            <a:r>
              <a:rPr lang="en-US" dirty="0" err="1"/>
              <a:t>prestatiilor</a:t>
            </a:r>
            <a:r>
              <a:rPr lang="en-US" dirty="0"/>
              <a:t> </a:t>
            </a:r>
            <a:r>
              <a:rPr lang="en-US" dirty="0" err="1"/>
              <a:t>didactice</a:t>
            </a:r>
            <a:r>
              <a:rPr lang="en-US" dirty="0"/>
              <a:t> </a:t>
            </a:r>
            <a:r>
              <a:rPr lang="en-US" dirty="0" err="1"/>
              <a:t>orale</a:t>
            </a:r>
            <a:r>
              <a:rPr lang="en-US" dirty="0"/>
              <a:t> (</a:t>
            </a:r>
            <a:r>
              <a:rPr lang="en-US" dirty="0" err="1"/>
              <a:t>cursuri</a:t>
            </a:r>
            <a:r>
              <a:rPr lang="en-US" dirty="0"/>
              <a:t> </a:t>
            </a:r>
            <a:r>
              <a:rPr lang="en-US" dirty="0" err="1"/>
              <a:t>vorbite</a:t>
            </a:r>
            <a:r>
              <a:rPr lang="en-US" dirty="0"/>
              <a:t>, </a:t>
            </a:r>
            <a:r>
              <a:rPr lang="en-US" dirty="0" err="1"/>
              <a:t>seminarii</a:t>
            </a:r>
            <a:r>
              <a:rPr lang="en-US" dirty="0"/>
              <a:t>, </a:t>
            </a:r>
            <a:r>
              <a:rPr lang="en-US" dirty="0" err="1"/>
              <a:t>expuneri</a:t>
            </a:r>
            <a:r>
              <a:rPr lang="en-US" dirty="0"/>
              <a:t> etc.), in care nu se </a:t>
            </a:r>
            <a:r>
              <a:rPr lang="en-US" dirty="0" err="1"/>
              <a:t>folosesc</a:t>
            </a:r>
            <a:r>
              <a:rPr lang="en-US" dirty="0"/>
              <a:t> </a:t>
            </a:r>
            <a:r>
              <a:rPr lang="en-US" dirty="0" err="1"/>
              <a:t>ghilimelele</a:t>
            </a:r>
            <a:r>
              <a:rPr lang="en-US" dirty="0"/>
              <a:t>, </a:t>
            </a:r>
            <a:r>
              <a:rPr lang="en-US" dirty="0" err="1"/>
              <a:t>notele</a:t>
            </a:r>
            <a:r>
              <a:rPr lang="en-US" dirty="0"/>
              <a:t> de </a:t>
            </a:r>
            <a:r>
              <a:rPr lang="en-US" dirty="0" err="1"/>
              <a:t>subsol</a:t>
            </a:r>
            <a:r>
              <a:rPr lang="en-US" dirty="0"/>
              <a:t> </a:t>
            </a:r>
            <a:r>
              <a:rPr lang="en-US" dirty="0" err="1"/>
              <a:t>si</a:t>
            </a:r>
            <a:r>
              <a:rPr lang="en-US" dirty="0"/>
              <a:t> </a:t>
            </a:r>
            <a:r>
              <a:rPr lang="en-US" dirty="0" err="1"/>
              <a:t>toate</a:t>
            </a:r>
            <a:r>
              <a:rPr lang="en-US" dirty="0"/>
              <a:t> </a:t>
            </a:r>
            <a:r>
              <a:rPr lang="en-US" dirty="0" err="1"/>
              <a:t>celelalte</a:t>
            </a:r>
            <a:r>
              <a:rPr lang="en-US" dirty="0"/>
              <a:t> </a:t>
            </a:r>
            <a:r>
              <a:rPr lang="en-US" dirty="0" err="1"/>
              <a:t>mijloace</a:t>
            </a:r>
            <a:r>
              <a:rPr lang="en-US" dirty="0"/>
              <a:t> </a:t>
            </a:r>
            <a:r>
              <a:rPr lang="en-US" dirty="0" err="1"/>
              <a:t>ce</a:t>
            </a:r>
            <a:r>
              <a:rPr lang="en-US" dirty="0"/>
              <a:t> </a:t>
            </a:r>
            <a:r>
              <a:rPr lang="en-US" dirty="0" err="1"/>
              <a:t>usureaza</a:t>
            </a:r>
            <a:r>
              <a:rPr lang="en-US" dirty="0"/>
              <a:t> </a:t>
            </a:r>
            <a:r>
              <a:rPr lang="en-US" dirty="0" err="1"/>
              <a:t>atribuirea</a:t>
            </a:r>
            <a:r>
              <a:rPr lang="en-US" dirty="0"/>
              <a:t> exacta in </a:t>
            </a:r>
            <a:r>
              <a:rPr lang="en-US" dirty="0" err="1"/>
              <a:t>scris</a:t>
            </a:r>
            <a:r>
              <a:rPr lang="en-US" dirty="0"/>
              <a:t>.</a:t>
            </a:r>
          </a:p>
          <a:p>
            <a:pPr fontAlgn="base"/>
            <a:r>
              <a:rPr lang="en-US" dirty="0" err="1"/>
              <a:t>Drept</a:t>
            </a:r>
            <a:r>
              <a:rPr lang="en-US" dirty="0"/>
              <a:t> </a:t>
            </a:r>
            <a:r>
              <a:rPr lang="en-US" dirty="0" err="1"/>
              <a:t>urmare</a:t>
            </a:r>
            <a:r>
              <a:rPr lang="en-US" dirty="0"/>
              <a:t>, nu </a:t>
            </a:r>
            <a:r>
              <a:rPr lang="en-US" dirty="0" err="1"/>
              <a:t>orice</a:t>
            </a:r>
            <a:r>
              <a:rPr lang="en-US" dirty="0"/>
              <a:t> </a:t>
            </a:r>
            <a:r>
              <a:rPr lang="en-US" dirty="0" err="1"/>
              <a:t>reproducere</a:t>
            </a:r>
            <a:r>
              <a:rPr lang="en-US" dirty="0"/>
              <a:t> </a:t>
            </a:r>
            <a:r>
              <a:rPr lang="en-US" dirty="0" err="1"/>
              <a:t>orala</a:t>
            </a:r>
            <a:r>
              <a:rPr lang="en-US" dirty="0"/>
              <a:t> (</a:t>
            </a:r>
            <a:r>
              <a:rPr lang="en-US" dirty="0" err="1"/>
              <a:t>neatribuita</a:t>
            </a:r>
            <a:r>
              <a:rPr lang="en-US" dirty="0"/>
              <a:t> </a:t>
            </a:r>
            <a:r>
              <a:rPr lang="en-US" dirty="0" err="1"/>
              <a:t>precis</a:t>
            </a:r>
            <a:r>
              <a:rPr lang="en-US" dirty="0"/>
              <a:t>) a </a:t>
            </a:r>
            <a:r>
              <a:rPr lang="en-US" dirty="0" err="1"/>
              <a:t>unor</a:t>
            </a:r>
            <a:r>
              <a:rPr lang="en-US" dirty="0"/>
              <a:t> </a:t>
            </a:r>
            <a:r>
              <a:rPr lang="en-US" dirty="0" err="1"/>
              <a:t>idei</a:t>
            </a:r>
            <a:r>
              <a:rPr lang="en-US" dirty="0"/>
              <a:t> </a:t>
            </a:r>
            <a:r>
              <a:rPr lang="en-US" dirty="0" err="1"/>
              <a:t>sau</a:t>
            </a:r>
            <a:r>
              <a:rPr lang="en-US" dirty="0"/>
              <a:t> </a:t>
            </a:r>
            <a:r>
              <a:rPr lang="en-US" dirty="0" err="1"/>
              <a:t>rezultate</a:t>
            </a:r>
            <a:r>
              <a:rPr lang="en-US" dirty="0"/>
              <a:t> </a:t>
            </a:r>
            <a:r>
              <a:rPr lang="en-US" dirty="0" err="1"/>
              <a:t>apartinind</a:t>
            </a:r>
            <a:r>
              <a:rPr lang="en-US" dirty="0"/>
              <a:t> </a:t>
            </a:r>
            <a:r>
              <a:rPr lang="en-US" dirty="0" err="1"/>
              <a:t>altor</a:t>
            </a:r>
            <a:r>
              <a:rPr lang="en-US" dirty="0"/>
              <a:t> </a:t>
            </a:r>
            <a:r>
              <a:rPr lang="en-US" dirty="0" err="1"/>
              <a:t>autori</a:t>
            </a:r>
            <a:r>
              <a:rPr lang="en-US" dirty="0"/>
              <a:t> </a:t>
            </a:r>
            <a:r>
              <a:rPr lang="en-US" dirty="0" err="1"/>
              <a:t>incalca</a:t>
            </a:r>
            <a:r>
              <a:rPr lang="en-US" dirty="0"/>
              <a:t> </a:t>
            </a:r>
            <a:r>
              <a:rPr lang="en-US" dirty="0" err="1"/>
              <a:t>proprietatea</a:t>
            </a:r>
            <a:r>
              <a:rPr lang="en-US" dirty="0"/>
              <a:t> </a:t>
            </a:r>
            <a:r>
              <a:rPr lang="en-US" dirty="0" err="1"/>
              <a:t>intelectuala</a:t>
            </a:r>
            <a:r>
              <a:rPr lang="en-US" dirty="0"/>
              <a:t>. Cu </a:t>
            </a:r>
            <a:r>
              <a:rPr lang="en-US" dirty="0" err="1"/>
              <a:t>toate</a:t>
            </a:r>
            <a:r>
              <a:rPr lang="en-US" dirty="0"/>
              <a:t> </a:t>
            </a:r>
            <a:r>
              <a:rPr lang="en-US" dirty="0" err="1"/>
              <a:t>acestea</a:t>
            </a:r>
            <a:r>
              <a:rPr lang="en-US" dirty="0"/>
              <a:t>, </a:t>
            </a:r>
            <a:r>
              <a:rPr lang="en-US" dirty="0" err="1"/>
              <a:t>fiecare</a:t>
            </a:r>
            <a:r>
              <a:rPr lang="en-US" dirty="0"/>
              <a:t> </a:t>
            </a:r>
            <a:r>
              <a:rPr lang="en-US" dirty="0" err="1"/>
              <a:t>cadru</a:t>
            </a:r>
            <a:r>
              <a:rPr lang="en-US" dirty="0"/>
              <a:t> didactic are </a:t>
            </a:r>
            <a:r>
              <a:rPr lang="en-US" dirty="0" err="1"/>
              <a:t>obligatia</a:t>
            </a:r>
            <a:r>
              <a:rPr lang="en-US" dirty="0"/>
              <a:t> de a </a:t>
            </a:r>
            <a:r>
              <a:rPr lang="en-US" dirty="0" err="1"/>
              <a:t>evita</a:t>
            </a:r>
            <a:r>
              <a:rPr lang="en-US" dirty="0"/>
              <a:t> </a:t>
            </a:r>
            <a:r>
              <a:rPr lang="en-US" dirty="0" err="1"/>
              <a:t>orice</a:t>
            </a:r>
            <a:r>
              <a:rPr lang="en-US" dirty="0"/>
              <a:t> </a:t>
            </a:r>
            <a:r>
              <a:rPr lang="en-US" dirty="0" err="1"/>
              <a:t>confuzie</a:t>
            </a:r>
            <a:r>
              <a:rPr lang="en-US" dirty="0"/>
              <a:t> </a:t>
            </a:r>
            <a:r>
              <a:rPr lang="en-US" dirty="0" err="1"/>
              <a:t>intre</a:t>
            </a:r>
            <a:r>
              <a:rPr lang="en-US" dirty="0"/>
              <a:t> </a:t>
            </a:r>
            <a:r>
              <a:rPr lang="en-US" dirty="0" err="1"/>
              <a:t>rezultatele</a:t>
            </a:r>
            <a:r>
              <a:rPr lang="en-US" dirty="0"/>
              <a:t> </a:t>
            </a:r>
            <a:r>
              <a:rPr lang="en-US" dirty="0" err="1"/>
              <a:t>altor</a:t>
            </a:r>
            <a:r>
              <a:rPr lang="en-US" dirty="0"/>
              <a:t> </a:t>
            </a:r>
            <a:r>
              <a:rPr lang="en-US" dirty="0" err="1"/>
              <a:t>autori</a:t>
            </a:r>
            <a:r>
              <a:rPr lang="en-US" dirty="0"/>
              <a:t> </a:t>
            </a:r>
            <a:r>
              <a:rPr lang="en-US" dirty="0" err="1"/>
              <a:t>si</a:t>
            </a:r>
            <a:r>
              <a:rPr lang="en-US" dirty="0"/>
              <a:t> </a:t>
            </a:r>
            <a:r>
              <a:rPr lang="en-US" dirty="0" err="1"/>
              <a:t>aportul</a:t>
            </a:r>
            <a:r>
              <a:rPr lang="en-US" dirty="0"/>
              <a:t> </a:t>
            </a:r>
            <a:r>
              <a:rPr lang="en-US" dirty="0" err="1"/>
              <a:t>sau</a:t>
            </a:r>
            <a:r>
              <a:rPr lang="en-US" dirty="0"/>
              <a:t> personal, de a nu </a:t>
            </a:r>
            <a:r>
              <a:rPr lang="en-US" dirty="0" err="1"/>
              <a:t>crea</a:t>
            </a:r>
            <a:r>
              <a:rPr lang="en-US" dirty="0"/>
              <a:t> </a:t>
            </a:r>
            <a:r>
              <a:rPr lang="en-US" dirty="0" err="1"/>
              <a:t>auditoriului</a:t>
            </a:r>
            <a:r>
              <a:rPr lang="en-US" dirty="0"/>
              <a:t> </a:t>
            </a:r>
            <a:r>
              <a:rPr lang="en-US" dirty="0" err="1"/>
              <a:t>impresia</a:t>
            </a:r>
            <a:r>
              <a:rPr lang="en-US" dirty="0"/>
              <a:t> </a:t>
            </a:r>
            <a:r>
              <a:rPr lang="en-US" dirty="0" err="1"/>
              <a:t>falsa</a:t>
            </a:r>
            <a:r>
              <a:rPr lang="en-US" dirty="0"/>
              <a:t> </a:t>
            </a:r>
            <a:r>
              <a:rPr lang="en-US" dirty="0" err="1"/>
              <a:t>ca</a:t>
            </a:r>
            <a:r>
              <a:rPr lang="en-US" dirty="0"/>
              <a:t> i se </a:t>
            </a:r>
            <a:r>
              <a:rPr lang="en-US" dirty="0" err="1"/>
              <a:t>comunica</a:t>
            </a:r>
            <a:r>
              <a:rPr lang="en-US" dirty="0"/>
              <a:t> </a:t>
            </a:r>
            <a:r>
              <a:rPr lang="en-US" dirty="0" err="1"/>
              <a:t>idei</a:t>
            </a:r>
            <a:r>
              <a:rPr lang="en-US" dirty="0"/>
              <a:t> </a:t>
            </a:r>
            <a:r>
              <a:rPr lang="en-US" dirty="0" err="1"/>
              <a:t>absolut</a:t>
            </a:r>
            <a:r>
              <a:rPr lang="en-US" dirty="0"/>
              <a:t> </a:t>
            </a:r>
            <a:r>
              <a:rPr lang="en-US" dirty="0" err="1"/>
              <a:t>originale</a:t>
            </a:r>
            <a:r>
              <a:rPr lang="en-US" dirty="0"/>
              <a:t>, </a:t>
            </a:r>
            <a:r>
              <a:rPr lang="en-US" dirty="0" err="1"/>
              <a:t>cind</a:t>
            </a:r>
            <a:r>
              <a:rPr lang="en-US" dirty="0"/>
              <a:t>, de </a:t>
            </a:r>
            <a:r>
              <a:rPr lang="en-US" dirty="0" err="1"/>
              <a:t>fapt</a:t>
            </a:r>
            <a:r>
              <a:rPr lang="en-US" dirty="0"/>
              <a:t>, </a:t>
            </a:r>
            <a:r>
              <a:rPr lang="en-US" dirty="0" err="1"/>
              <a:t>ceea</a:t>
            </a:r>
            <a:r>
              <a:rPr lang="en-US" dirty="0"/>
              <a:t> </a:t>
            </a:r>
            <a:r>
              <a:rPr lang="en-US" dirty="0" err="1"/>
              <a:t>ce</a:t>
            </a:r>
            <a:r>
              <a:rPr lang="en-US" dirty="0"/>
              <a:t> se </a:t>
            </a:r>
            <a:r>
              <a:rPr lang="en-US" dirty="0" err="1"/>
              <a:t>transmite</a:t>
            </a:r>
            <a:r>
              <a:rPr lang="en-US" dirty="0"/>
              <a:t> </a:t>
            </a:r>
            <a:r>
              <a:rPr lang="en-US" dirty="0" err="1"/>
              <a:t>este</a:t>
            </a:r>
            <a:r>
              <a:rPr lang="en-US" dirty="0"/>
              <a:t> </a:t>
            </a:r>
            <a:r>
              <a:rPr lang="en-US" dirty="0" err="1"/>
              <a:t>doar</a:t>
            </a:r>
            <a:r>
              <a:rPr lang="en-US" dirty="0"/>
              <a:t> o </a:t>
            </a:r>
            <a:r>
              <a:rPr lang="en-US" dirty="0" err="1"/>
              <a:t>reproducere</a:t>
            </a:r>
            <a:r>
              <a:rPr lang="en-US" dirty="0"/>
              <a:t> de </a:t>
            </a:r>
            <a:r>
              <a:rPr lang="en-US" dirty="0" err="1"/>
              <a:t>rezultate</a:t>
            </a:r>
            <a:r>
              <a:rPr lang="en-US" dirty="0"/>
              <a:t> ale </a:t>
            </a:r>
            <a:r>
              <a:rPr lang="en-US" dirty="0" err="1"/>
              <a:t>altor</a:t>
            </a:r>
            <a:r>
              <a:rPr lang="en-US" dirty="0"/>
              <a:t> </a:t>
            </a:r>
            <a:r>
              <a:rPr lang="en-US" dirty="0" err="1"/>
              <a:t>autori</a:t>
            </a:r>
            <a:r>
              <a:rPr lang="en-US" dirty="0"/>
              <a:t>.</a:t>
            </a:r>
          </a:p>
          <a:p>
            <a:pPr marL="0" indent="0">
              <a:buNone/>
            </a:pPr>
            <a:endParaRPr lang="en-US" dirty="0"/>
          </a:p>
        </p:txBody>
      </p:sp>
    </p:spTree>
    <p:extLst>
      <p:ext uri="{BB962C8B-B14F-4D97-AF65-F5344CB8AC3E}">
        <p14:creationId xmlns:p14="http://schemas.microsoft.com/office/powerpoint/2010/main" val="190606170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91264" cy="6192688"/>
          </a:xfrm>
        </p:spPr>
        <p:txBody>
          <a:bodyPr>
            <a:normAutofit fontScale="62500" lnSpcReduction="20000"/>
          </a:bodyPr>
          <a:lstStyle/>
          <a:p>
            <a:pPr fontAlgn="base"/>
            <a:r>
              <a:rPr lang="en-US" dirty="0"/>
              <a:t>In general, </a:t>
            </a:r>
            <a:r>
              <a:rPr lang="en-US" dirty="0" err="1"/>
              <a:t>cadrele</a:t>
            </a:r>
            <a:r>
              <a:rPr lang="en-US" dirty="0"/>
              <a:t> </a:t>
            </a:r>
            <a:r>
              <a:rPr lang="en-US" dirty="0" err="1"/>
              <a:t>didactice</a:t>
            </a:r>
            <a:r>
              <a:rPr lang="en-US" dirty="0"/>
              <a:t> au </a:t>
            </a:r>
            <a:r>
              <a:rPr lang="en-US" dirty="0" err="1"/>
              <a:t>datoria</a:t>
            </a:r>
            <a:r>
              <a:rPr lang="en-US" dirty="0"/>
              <a:t> de a face </a:t>
            </a:r>
            <a:r>
              <a:rPr lang="en-US" dirty="0" err="1"/>
              <a:t>specificarea</a:t>
            </a:r>
            <a:r>
              <a:rPr lang="en-US" dirty="0"/>
              <a:t> de </a:t>
            </a:r>
            <a:r>
              <a:rPr lang="en-US" dirty="0" err="1"/>
              <a:t>principiu</a:t>
            </a:r>
            <a:r>
              <a:rPr lang="en-US" dirty="0"/>
              <a:t> </a:t>
            </a:r>
            <a:r>
              <a:rPr lang="en-US" dirty="0" err="1"/>
              <a:t>ca</a:t>
            </a:r>
            <a:r>
              <a:rPr lang="en-US" dirty="0"/>
              <a:t> </a:t>
            </a:r>
            <a:r>
              <a:rPr lang="en-US" dirty="0" err="1"/>
              <a:t>fac</a:t>
            </a:r>
            <a:r>
              <a:rPr lang="en-US" dirty="0"/>
              <a:t> </a:t>
            </a:r>
            <a:r>
              <a:rPr lang="en-US" dirty="0" err="1"/>
              <a:t>apel</a:t>
            </a:r>
            <a:r>
              <a:rPr lang="en-US" dirty="0"/>
              <a:t> la, </a:t>
            </a:r>
            <a:r>
              <a:rPr lang="en-US" dirty="0" err="1"/>
              <a:t>si</a:t>
            </a:r>
            <a:r>
              <a:rPr lang="en-US" dirty="0"/>
              <a:t>/</a:t>
            </a:r>
            <a:r>
              <a:rPr lang="en-US" dirty="0" err="1"/>
              <a:t>sau</a:t>
            </a:r>
            <a:r>
              <a:rPr lang="en-US" dirty="0"/>
              <a:t> </a:t>
            </a:r>
            <a:r>
              <a:rPr lang="en-US" dirty="0" err="1"/>
              <a:t>reproduc</a:t>
            </a:r>
            <a:r>
              <a:rPr lang="en-US" dirty="0"/>
              <a:t>, </a:t>
            </a:r>
            <a:r>
              <a:rPr lang="en-US" dirty="0" err="1"/>
              <a:t>contributii</a:t>
            </a:r>
            <a:r>
              <a:rPr lang="en-US" dirty="0"/>
              <a:t> ale </a:t>
            </a:r>
            <a:r>
              <a:rPr lang="en-US" dirty="0" err="1"/>
              <a:t>altor</a:t>
            </a:r>
            <a:r>
              <a:rPr lang="en-US" dirty="0"/>
              <a:t> </a:t>
            </a:r>
            <a:r>
              <a:rPr lang="en-US" dirty="0" err="1"/>
              <a:t>autori</a:t>
            </a:r>
            <a:r>
              <a:rPr lang="en-US" dirty="0"/>
              <a:t>, </a:t>
            </a:r>
            <a:r>
              <a:rPr lang="en-US" dirty="0" err="1"/>
              <a:t>chiar</a:t>
            </a:r>
            <a:r>
              <a:rPr lang="en-US" dirty="0"/>
              <a:t> </a:t>
            </a:r>
            <a:r>
              <a:rPr lang="en-US" dirty="0" err="1"/>
              <a:t>daca</a:t>
            </a:r>
            <a:r>
              <a:rPr lang="en-US" dirty="0"/>
              <a:t>, date </a:t>
            </a:r>
            <a:r>
              <a:rPr lang="en-US" dirty="0" err="1"/>
              <a:t>fiind</a:t>
            </a:r>
            <a:r>
              <a:rPr lang="en-US" dirty="0"/>
              <a:t> </a:t>
            </a:r>
            <a:r>
              <a:rPr lang="en-US" dirty="0" err="1"/>
              <a:t>conditiile</a:t>
            </a:r>
            <a:r>
              <a:rPr lang="en-US" dirty="0"/>
              <a:t> </a:t>
            </a:r>
            <a:r>
              <a:rPr lang="en-US" dirty="0" err="1"/>
              <a:t>specifice</a:t>
            </a:r>
            <a:r>
              <a:rPr lang="en-US" dirty="0"/>
              <a:t> </a:t>
            </a:r>
            <a:r>
              <a:rPr lang="en-US" dirty="0" err="1"/>
              <a:t>procesului</a:t>
            </a:r>
            <a:r>
              <a:rPr lang="en-US" dirty="0"/>
              <a:t> didactic, </a:t>
            </a:r>
            <a:r>
              <a:rPr lang="en-US" dirty="0" err="1"/>
              <a:t>ele</a:t>
            </a:r>
            <a:r>
              <a:rPr lang="en-US" dirty="0"/>
              <a:t> nu pot </a:t>
            </a:r>
            <a:r>
              <a:rPr lang="en-US" dirty="0" err="1"/>
              <a:t>atribui</a:t>
            </a:r>
            <a:r>
              <a:rPr lang="en-US" dirty="0"/>
              <a:t> </a:t>
            </a:r>
            <a:r>
              <a:rPr lang="en-US" dirty="0" err="1"/>
              <a:t>foarte</a:t>
            </a:r>
            <a:r>
              <a:rPr lang="en-US" dirty="0"/>
              <a:t> </a:t>
            </a:r>
            <a:r>
              <a:rPr lang="en-US" dirty="0" err="1"/>
              <a:t>precis</a:t>
            </a:r>
            <a:r>
              <a:rPr lang="en-US" dirty="0"/>
              <a:t> </a:t>
            </a:r>
            <a:r>
              <a:rPr lang="en-US" dirty="0" err="1"/>
              <a:t>fiecare</a:t>
            </a:r>
            <a:r>
              <a:rPr lang="en-US" dirty="0"/>
              <a:t> </a:t>
            </a:r>
            <a:r>
              <a:rPr lang="en-US" dirty="0" err="1"/>
              <a:t>enunt</a:t>
            </a:r>
            <a:r>
              <a:rPr lang="en-US" dirty="0"/>
              <a:t> </a:t>
            </a:r>
            <a:r>
              <a:rPr lang="en-US" dirty="0" err="1"/>
              <a:t>citat</a:t>
            </a:r>
            <a:r>
              <a:rPr lang="en-US" dirty="0"/>
              <a:t> </a:t>
            </a:r>
            <a:r>
              <a:rPr lang="en-US" dirty="0" err="1"/>
              <a:t>sau</a:t>
            </a:r>
            <a:r>
              <a:rPr lang="en-US" dirty="0"/>
              <a:t> </a:t>
            </a:r>
            <a:r>
              <a:rPr lang="en-US" dirty="0" err="1"/>
              <a:t>reprodus</a:t>
            </a:r>
            <a:r>
              <a:rPr lang="en-US" dirty="0"/>
              <a:t> </a:t>
            </a:r>
            <a:r>
              <a:rPr lang="en-US" dirty="0" err="1"/>
              <a:t>unui</a:t>
            </a:r>
            <a:r>
              <a:rPr lang="en-US" dirty="0"/>
              <a:t> </a:t>
            </a:r>
            <a:r>
              <a:rPr lang="en-US" dirty="0" err="1"/>
              <a:t>anumit</a:t>
            </a:r>
            <a:r>
              <a:rPr lang="en-US" dirty="0"/>
              <a:t> </a:t>
            </a:r>
            <a:r>
              <a:rPr lang="en-US" dirty="0" err="1"/>
              <a:t>autor</a:t>
            </a:r>
            <a:r>
              <a:rPr lang="en-US" dirty="0"/>
              <a:t>. In </a:t>
            </a:r>
            <a:r>
              <a:rPr lang="en-US" dirty="0" err="1"/>
              <a:t>toate</a:t>
            </a:r>
            <a:r>
              <a:rPr lang="en-US" dirty="0"/>
              <a:t> </a:t>
            </a:r>
            <a:r>
              <a:rPr lang="en-US" dirty="0" err="1"/>
              <a:t>situatiile</a:t>
            </a:r>
            <a:r>
              <a:rPr lang="en-US" dirty="0"/>
              <a:t> de </a:t>
            </a:r>
            <a:r>
              <a:rPr lang="en-US" dirty="0" err="1"/>
              <a:t>acest</a:t>
            </a:r>
            <a:r>
              <a:rPr lang="en-US" dirty="0"/>
              <a:t> tip, </a:t>
            </a:r>
            <a:r>
              <a:rPr lang="en-US" dirty="0" err="1"/>
              <a:t>esential</a:t>
            </a:r>
            <a:r>
              <a:rPr lang="en-US" dirty="0"/>
              <a:t> </a:t>
            </a:r>
            <a:r>
              <a:rPr lang="en-US" dirty="0" err="1"/>
              <a:t>este</a:t>
            </a:r>
            <a:r>
              <a:rPr lang="en-US" dirty="0"/>
              <a:t> </a:t>
            </a:r>
            <a:r>
              <a:rPr lang="en-US" dirty="0" err="1"/>
              <a:t>sa</a:t>
            </a:r>
            <a:r>
              <a:rPr lang="en-US" dirty="0"/>
              <a:t> nu </a:t>
            </a:r>
            <a:r>
              <a:rPr lang="en-US" dirty="0" err="1"/>
              <a:t>existe</a:t>
            </a:r>
            <a:r>
              <a:rPr lang="en-US" dirty="0"/>
              <a:t> </a:t>
            </a:r>
            <a:r>
              <a:rPr lang="en-US" dirty="0" err="1"/>
              <a:t>nici</a:t>
            </a:r>
            <a:r>
              <a:rPr lang="en-US" dirty="0"/>
              <a:t> </a:t>
            </a:r>
            <a:r>
              <a:rPr lang="en-US" dirty="0" err="1"/>
              <a:t>neglijenta</a:t>
            </a:r>
            <a:r>
              <a:rPr lang="en-US" dirty="0"/>
              <a:t> (</a:t>
            </a:r>
            <a:r>
              <a:rPr lang="en-US" dirty="0" err="1"/>
              <a:t>omisiune</a:t>
            </a:r>
            <a:r>
              <a:rPr lang="en-US" dirty="0"/>
              <a:t> </a:t>
            </a:r>
            <a:r>
              <a:rPr lang="en-US" dirty="0" err="1"/>
              <a:t>accidentala</a:t>
            </a:r>
            <a:r>
              <a:rPr lang="en-US" dirty="0"/>
              <a:t> </a:t>
            </a:r>
            <a:r>
              <a:rPr lang="en-US" dirty="0" err="1"/>
              <a:t>culpabila</a:t>
            </a:r>
            <a:r>
              <a:rPr lang="en-US" dirty="0"/>
              <a:t> a </a:t>
            </a:r>
            <a:r>
              <a:rPr lang="en-US" dirty="0" err="1"/>
              <a:t>atribuirii</a:t>
            </a:r>
            <a:r>
              <a:rPr lang="en-US" dirty="0"/>
              <a:t>), </a:t>
            </a:r>
            <a:r>
              <a:rPr lang="en-US" dirty="0" err="1"/>
              <a:t>nici</a:t>
            </a:r>
            <a:r>
              <a:rPr lang="en-US" dirty="0"/>
              <a:t> </a:t>
            </a:r>
            <a:r>
              <a:rPr lang="en-US" dirty="0" err="1"/>
              <a:t>intentia</a:t>
            </a:r>
            <a:r>
              <a:rPr lang="en-US" dirty="0"/>
              <a:t> de a </a:t>
            </a:r>
            <a:r>
              <a:rPr lang="en-US" dirty="0" err="1"/>
              <a:t>mistifica</a:t>
            </a:r>
            <a:r>
              <a:rPr lang="en-US" dirty="0"/>
              <a:t> (de a-</a:t>
            </a:r>
            <a:r>
              <a:rPr lang="en-US" dirty="0" err="1"/>
              <a:t>si</a:t>
            </a:r>
            <a:r>
              <a:rPr lang="en-US" dirty="0"/>
              <a:t> </a:t>
            </a:r>
            <a:r>
              <a:rPr lang="en-US" dirty="0" err="1"/>
              <a:t>aroga</a:t>
            </a:r>
            <a:r>
              <a:rPr lang="en-US" dirty="0"/>
              <a:t> </a:t>
            </a:r>
            <a:r>
              <a:rPr lang="en-US" dirty="0" err="1"/>
              <a:t>paternitatea</a:t>
            </a:r>
            <a:r>
              <a:rPr lang="en-US" dirty="0"/>
              <a:t> </a:t>
            </a:r>
            <a:r>
              <a:rPr lang="en-US" dirty="0" err="1"/>
              <a:t>unor</a:t>
            </a:r>
            <a:r>
              <a:rPr lang="en-US" dirty="0"/>
              <a:t> </a:t>
            </a:r>
            <a:r>
              <a:rPr lang="en-US" dirty="0" err="1"/>
              <a:t>contributii</a:t>
            </a:r>
            <a:r>
              <a:rPr lang="en-US" dirty="0"/>
              <a:t> </a:t>
            </a:r>
            <a:r>
              <a:rPr lang="en-US" dirty="0" err="1"/>
              <a:t>straine</a:t>
            </a:r>
            <a:r>
              <a:rPr lang="en-US" dirty="0"/>
              <a:t>) - </a:t>
            </a:r>
            <a:r>
              <a:rPr lang="en-US" dirty="0" err="1"/>
              <a:t>chiar</a:t>
            </a:r>
            <a:r>
              <a:rPr lang="en-US" dirty="0"/>
              <a:t> </a:t>
            </a:r>
            <a:r>
              <a:rPr lang="en-US" dirty="0" err="1"/>
              <a:t>daca</a:t>
            </a:r>
            <a:r>
              <a:rPr lang="en-US" dirty="0"/>
              <a:t> </a:t>
            </a:r>
            <a:r>
              <a:rPr lang="en-US" dirty="0" err="1"/>
              <a:t>atribuirea</a:t>
            </a:r>
            <a:r>
              <a:rPr lang="en-US" dirty="0"/>
              <a:t> </a:t>
            </a:r>
            <a:r>
              <a:rPr lang="en-US" dirty="0" err="1"/>
              <a:t>precisa</a:t>
            </a:r>
            <a:r>
              <a:rPr lang="en-US" dirty="0"/>
              <a:t> nu </a:t>
            </a:r>
            <a:r>
              <a:rPr lang="en-US" dirty="0" err="1"/>
              <a:t>este</a:t>
            </a:r>
            <a:r>
              <a:rPr lang="en-US" dirty="0"/>
              <a:t> </a:t>
            </a:r>
            <a:r>
              <a:rPr lang="en-US" dirty="0" err="1"/>
              <a:t>posibila</a:t>
            </a:r>
            <a:r>
              <a:rPr lang="en-US" dirty="0"/>
              <a:t> in </a:t>
            </a:r>
            <a:r>
              <a:rPr lang="en-US" dirty="0" err="1"/>
              <a:t>absolut</a:t>
            </a:r>
            <a:r>
              <a:rPr lang="en-US" dirty="0"/>
              <a:t> </a:t>
            </a:r>
            <a:r>
              <a:rPr lang="en-US" dirty="0" err="1"/>
              <a:t>toate</a:t>
            </a:r>
            <a:r>
              <a:rPr lang="en-US" dirty="0"/>
              <a:t> </a:t>
            </a:r>
            <a:r>
              <a:rPr lang="en-US" dirty="0" err="1"/>
              <a:t>cazurile</a:t>
            </a:r>
            <a:r>
              <a:rPr lang="en-US" dirty="0"/>
              <a:t> </a:t>
            </a:r>
            <a:r>
              <a:rPr lang="en-US" dirty="0" err="1"/>
              <a:t>si</a:t>
            </a:r>
            <a:r>
              <a:rPr lang="en-US" dirty="0"/>
              <a:t> </a:t>
            </a:r>
            <a:r>
              <a:rPr lang="en-US" dirty="0" err="1"/>
              <a:t>pentru</a:t>
            </a:r>
            <a:r>
              <a:rPr lang="en-US" dirty="0"/>
              <a:t> </a:t>
            </a:r>
            <a:r>
              <a:rPr lang="en-US" dirty="0" err="1"/>
              <a:t>toate</a:t>
            </a:r>
            <a:r>
              <a:rPr lang="en-US" dirty="0"/>
              <a:t> </a:t>
            </a:r>
            <a:r>
              <a:rPr lang="en-US" dirty="0" err="1"/>
              <a:t>unitatile</a:t>
            </a:r>
            <a:r>
              <a:rPr lang="en-US" dirty="0"/>
              <a:t> de </a:t>
            </a:r>
            <a:r>
              <a:rPr lang="en-US" dirty="0" err="1"/>
              <a:t>discurs</a:t>
            </a:r>
            <a:r>
              <a:rPr lang="en-US" dirty="0"/>
              <a:t>.</a:t>
            </a:r>
          </a:p>
          <a:p>
            <a:pPr fontAlgn="base"/>
            <a:r>
              <a:rPr lang="en-US" dirty="0" err="1"/>
              <a:t>Intr</a:t>
            </a:r>
            <a:r>
              <a:rPr lang="en-US" dirty="0"/>
              <a:t>-o </a:t>
            </a:r>
            <a:r>
              <a:rPr lang="en-US" dirty="0" err="1"/>
              <a:t>lucrare</a:t>
            </a:r>
            <a:r>
              <a:rPr lang="en-US" dirty="0"/>
              <a:t> care se </a:t>
            </a:r>
            <a:r>
              <a:rPr lang="en-US" dirty="0" err="1"/>
              <a:t>prezinta</a:t>
            </a:r>
            <a:r>
              <a:rPr lang="en-US" dirty="0"/>
              <a:t> </a:t>
            </a:r>
            <a:r>
              <a:rPr lang="en-US" dirty="0" err="1"/>
              <a:t>drept</a:t>
            </a:r>
            <a:r>
              <a:rPr lang="en-US" dirty="0"/>
              <a:t> </a:t>
            </a:r>
            <a:r>
              <a:rPr lang="en-US" dirty="0" err="1"/>
              <a:t>cercetare</a:t>
            </a:r>
            <a:r>
              <a:rPr lang="en-US" dirty="0"/>
              <a:t> </a:t>
            </a:r>
            <a:r>
              <a:rPr lang="en-US" dirty="0" err="1"/>
              <a:t>stiintifica</a:t>
            </a:r>
            <a:r>
              <a:rPr lang="en-US" dirty="0"/>
              <a:t> </a:t>
            </a:r>
            <a:r>
              <a:rPr lang="en-US" dirty="0" err="1"/>
              <a:t>originala</a:t>
            </a:r>
            <a:r>
              <a:rPr lang="en-US" dirty="0"/>
              <a:t> </a:t>
            </a:r>
            <a:r>
              <a:rPr lang="en-US" dirty="0" err="1"/>
              <a:t>folosirea</a:t>
            </a:r>
            <a:r>
              <a:rPr lang="en-US" dirty="0"/>
              <a:t> </a:t>
            </a:r>
            <a:r>
              <a:rPr lang="en-US" dirty="0" err="1"/>
              <a:t>neatribuita</a:t>
            </a:r>
            <a:r>
              <a:rPr lang="en-US" dirty="0"/>
              <a:t> a </a:t>
            </a:r>
            <a:r>
              <a:rPr lang="en-US" dirty="0" err="1"/>
              <a:t>unor</a:t>
            </a:r>
            <a:r>
              <a:rPr lang="en-US" dirty="0"/>
              <a:t> </a:t>
            </a:r>
            <a:r>
              <a:rPr lang="en-US" dirty="0" err="1"/>
              <a:t>rezultate</a:t>
            </a:r>
            <a:r>
              <a:rPr lang="en-US" dirty="0"/>
              <a:t> ale </a:t>
            </a:r>
            <a:r>
              <a:rPr lang="en-US" dirty="0" err="1"/>
              <a:t>altor</a:t>
            </a:r>
            <a:r>
              <a:rPr lang="en-US" dirty="0"/>
              <a:t> </a:t>
            </a:r>
            <a:r>
              <a:rPr lang="en-US" dirty="0" err="1"/>
              <a:t>autori</a:t>
            </a:r>
            <a:r>
              <a:rPr lang="en-US" dirty="0"/>
              <a:t> </a:t>
            </a:r>
            <a:r>
              <a:rPr lang="en-US" dirty="0" err="1"/>
              <a:t>este</a:t>
            </a:r>
            <a:r>
              <a:rPr lang="en-US" dirty="0"/>
              <a:t> cu </a:t>
            </a:r>
            <a:r>
              <a:rPr lang="en-US" dirty="0" err="1"/>
              <a:t>mult</a:t>
            </a:r>
            <a:r>
              <a:rPr lang="en-US" dirty="0"/>
              <a:t> </a:t>
            </a:r>
            <a:r>
              <a:rPr lang="en-US" dirty="0" err="1"/>
              <a:t>mai</a:t>
            </a:r>
            <a:r>
              <a:rPr lang="en-US" dirty="0"/>
              <a:t> </a:t>
            </a:r>
            <a:r>
              <a:rPr lang="en-US" dirty="0" err="1"/>
              <a:t>grava</a:t>
            </a:r>
            <a:r>
              <a:rPr lang="en-US" dirty="0"/>
              <a:t> </a:t>
            </a:r>
            <a:r>
              <a:rPr lang="en-US" dirty="0" err="1"/>
              <a:t>decit</a:t>
            </a:r>
            <a:r>
              <a:rPr lang="en-US" dirty="0"/>
              <a:t> </a:t>
            </a:r>
            <a:r>
              <a:rPr lang="en-US" dirty="0" err="1"/>
              <a:t>intr</a:t>
            </a:r>
            <a:r>
              <a:rPr lang="en-US" dirty="0"/>
              <a:t>-un manual </a:t>
            </a:r>
            <a:r>
              <a:rPr lang="en-US" dirty="0" err="1"/>
              <a:t>sau</a:t>
            </a:r>
            <a:r>
              <a:rPr lang="en-US" dirty="0"/>
              <a:t> material didactic care nu are </a:t>
            </a:r>
            <a:r>
              <a:rPr lang="en-US" dirty="0" err="1"/>
              <a:t>pretentii</a:t>
            </a:r>
            <a:r>
              <a:rPr lang="en-US" dirty="0"/>
              <a:t> de </a:t>
            </a:r>
            <a:r>
              <a:rPr lang="en-US" dirty="0" err="1"/>
              <a:t>originalitate</a:t>
            </a:r>
            <a:r>
              <a:rPr lang="en-US" dirty="0"/>
              <a:t>, ci </a:t>
            </a:r>
            <a:r>
              <a:rPr lang="en-US" dirty="0" err="1"/>
              <a:t>doar</a:t>
            </a:r>
            <a:r>
              <a:rPr lang="en-US" dirty="0"/>
              <a:t> </a:t>
            </a:r>
            <a:r>
              <a:rPr lang="en-US" dirty="0" err="1"/>
              <a:t>obiective</a:t>
            </a:r>
            <a:r>
              <a:rPr lang="en-US" dirty="0"/>
              <a:t> informative.</a:t>
            </a:r>
          </a:p>
          <a:p>
            <a:pPr fontAlgn="base"/>
            <a:r>
              <a:rPr lang="en-US" dirty="0" err="1"/>
              <a:t>Aceasta</a:t>
            </a:r>
            <a:r>
              <a:rPr lang="en-US" dirty="0"/>
              <a:t> nu </a:t>
            </a:r>
            <a:r>
              <a:rPr lang="en-US" dirty="0" err="1"/>
              <a:t>inseamna</a:t>
            </a:r>
            <a:r>
              <a:rPr lang="en-US" dirty="0"/>
              <a:t> </a:t>
            </a:r>
            <a:r>
              <a:rPr lang="en-US" dirty="0" err="1"/>
              <a:t>insa</a:t>
            </a:r>
            <a:r>
              <a:rPr lang="en-US" dirty="0"/>
              <a:t> </a:t>
            </a:r>
            <a:r>
              <a:rPr lang="en-US" dirty="0" err="1"/>
              <a:t>ca</a:t>
            </a:r>
            <a:r>
              <a:rPr lang="en-US" dirty="0"/>
              <a:t>, </a:t>
            </a:r>
            <a:r>
              <a:rPr lang="en-US" dirty="0" err="1"/>
              <a:t>intr</a:t>
            </a:r>
            <a:r>
              <a:rPr lang="en-US" dirty="0"/>
              <a:t>-un manual </a:t>
            </a:r>
            <a:r>
              <a:rPr lang="en-US" dirty="0" err="1"/>
              <a:t>sau</a:t>
            </a:r>
            <a:r>
              <a:rPr lang="en-US" dirty="0"/>
              <a:t> material didactic, </a:t>
            </a:r>
            <a:r>
              <a:rPr lang="en-US" dirty="0" err="1"/>
              <a:t>obligatia</a:t>
            </a:r>
            <a:r>
              <a:rPr lang="en-US" dirty="0"/>
              <a:t> </a:t>
            </a:r>
            <a:r>
              <a:rPr lang="en-US" dirty="0" err="1"/>
              <a:t>atribuirii</a:t>
            </a:r>
            <a:r>
              <a:rPr lang="en-US" dirty="0"/>
              <a:t> </a:t>
            </a:r>
            <a:r>
              <a:rPr lang="en-US" dirty="0" err="1"/>
              <a:t>exacte</a:t>
            </a:r>
            <a:r>
              <a:rPr lang="en-US" dirty="0"/>
              <a:t> a </a:t>
            </a:r>
            <a:r>
              <a:rPr lang="en-US" dirty="0" err="1"/>
              <a:t>rezultatelor</a:t>
            </a:r>
            <a:r>
              <a:rPr lang="en-US" dirty="0"/>
              <a:t> </a:t>
            </a:r>
            <a:r>
              <a:rPr lang="en-US" dirty="0" err="1"/>
              <a:t>este</a:t>
            </a:r>
            <a:r>
              <a:rPr lang="en-US" dirty="0"/>
              <a:t> </a:t>
            </a:r>
            <a:r>
              <a:rPr lang="en-US" dirty="0" err="1"/>
              <a:t>anulata</a:t>
            </a:r>
            <a:r>
              <a:rPr lang="en-US" dirty="0"/>
              <a:t>, ci </a:t>
            </a:r>
            <a:r>
              <a:rPr lang="en-US" dirty="0" err="1"/>
              <a:t>doar</a:t>
            </a:r>
            <a:r>
              <a:rPr lang="en-US" dirty="0"/>
              <a:t> </a:t>
            </a:r>
            <a:r>
              <a:rPr lang="en-US" dirty="0" err="1"/>
              <a:t>ca</a:t>
            </a:r>
            <a:r>
              <a:rPr lang="en-US" dirty="0"/>
              <a:t> </a:t>
            </a:r>
            <a:r>
              <a:rPr lang="en-US" dirty="0" err="1"/>
              <a:t>ea</a:t>
            </a:r>
            <a:r>
              <a:rPr lang="en-US" dirty="0"/>
              <a:t> are </a:t>
            </a:r>
            <a:r>
              <a:rPr lang="en-US" dirty="0" err="1"/>
              <a:t>particularitati</a:t>
            </a:r>
            <a:r>
              <a:rPr lang="en-US" dirty="0"/>
              <a:t> </a:t>
            </a:r>
            <a:r>
              <a:rPr lang="en-US" dirty="0" err="1"/>
              <a:t>ce</a:t>
            </a:r>
            <a:r>
              <a:rPr lang="en-US" dirty="0"/>
              <a:t> </a:t>
            </a:r>
            <a:r>
              <a:rPr lang="en-US" dirty="0" err="1"/>
              <a:t>trebuie</a:t>
            </a:r>
            <a:r>
              <a:rPr lang="en-US" dirty="0"/>
              <a:t> </a:t>
            </a:r>
            <a:r>
              <a:rPr lang="en-US" dirty="0" err="1"/>
              <a:t>avute</a:t>
            </a:r>
            <a:r>
              <a:rPr lang="en-US" dirty="0"/>
              <a:t> in </a:t>
            </a:r>
            <a:r>
              <a:rPr lang="en-US" dirty="0" err="1"/>
              <a:t>vedere</a:t>
            </a:r>
            <a:r>
              <a:rPr lang="en-US" dirty="0"/>
              <a:t>.</a:t>
            </a:r>
          </a:p>
          <a:p>
            <a:pPr fontAlgn="base"/>
            <a:r>
              <a:rPr lang="en-US" dirty="0" err="1"/>
              <a:t>Trebuie</a:t>
            </a:r>
            <a:r>
              <a:rPr lang="en-US" dirty="0"/>
              <a:t>, de </a:t>
            </a:r>
            <a:r>
              <a:rPr lang="en-US" dirty="0" err="1"/>
              <a:t>asemenea</a:t>
            </a:r>
            <a:r>
              <a:rPr lang="en-US" dirty="0"/>
              <a:t>, </a:t>
            </a:r>
            <a:r>
              <a:rPr lang="en-US" dirty="0" err="1"/>
              <a:t>precizat</a:t>
            </a:r>
            <a:r>
              <a:rPr lang="en-US" dirty="0"/>
              <a:t> </a:t>
            </a:r>
            <a:r>
              <a:rPr lang="en-US" dirty="0" err="1"/>
              <a:t>ca</a:t>
            </a:r>
            <a:r>
              <a:rPr lang="en-US" dirty="0"/>
              <a:t> </a:t>
            </a:r>
            <a:r>
              <a:rPr lang="en-US" dirty="0" err="1"/>
              <a:t>existenta</a:t>
            </a:r>
            <a:r>
              <a:rPr lang="en-US" dirty="0"/>
              <a:t> </a:t>
            </a:r>
            <a:r>
              <a:rPr lang="en-US" dirty="0" err="1"/>
              <a:t>unor</a:t>
            </a:r>
            <a:r>
              <a:rPr lang="en-US" dirty="0"/>
              <a:t> </a:t>
            </a:r>
            <a:r>
              <a:rPr lang="en-US" dirty="0" err="1"/>
              <a:t>contributii</a:t>
            </a:r>
            <a:r>
              <a:rPr lang="en-US" dirty="0"/>
              <a:t> </a:t>
            </a:r>
            <a:r>
              <a:rPr lang="en-US" dirty="0" err="1"/>
              <a:t>originale</a:t>
            </a:r>
            <a:r>
              <a:rPr lang="en-US" dirty="0"/>
              <a:t> </a:t>
            </a:r>
            <a:r>
              <a:rPr lang="en-US" dirty="0" err="1"/>
              <a:t>intr</a:t>
            </a:r>
            <a:r>
              <a:rPr lang="en-US" dirty="0"/>
              <a:t>-o </a:t>
            </a:r>
            <a:r>
              <a:rPr lang="en-US" dirty="0" err="1"/>
              <a:t>anumita</a:t>
            </a:r>
            <a:r>
              <a:rPr lang="en-US" dirty="0"/>
              <a:t> opera </a:t>
            </a:r>
            <a:r>
              <a:rPr lang="en-US" dirty="0" err="1"/>
              <a:t>sau</a:t>
            </a:r>
            <a:r>
              <a:rPr lang="en-US" dirty="0"/>
              <a:t> </a:t>
            </a:r>
            <a:r>
              <a:rPr lang="en-US" dirty="0" err="1"/>
              <a:t>lucrare</a:t>
            </a:r>
            <a:r>
              <a:rPr lang="en-US" dirty="0"/>
              <a:t> nu </a:t>
            </a:r>
            <a:r>
              <a:rPr lang="en-US" dirty="0" err="1"/>
              <a:t>absolva</a:t>
            </a:r>
            <a:r>
              <a:rPr lang="en-US" dirty="0"/>
              <a:t> de </a:t>
            </a:r>
            <a:r>
              <a:rPr lang="en-US" dirty="0" err="1"/>
              <a:t>raspundere</a:t>
            </a:r>
            <a:r>
              <a:rPr lang="en-US" dirty="0"/>
              <a:t> </a:t>
            </a:r>
            <a:r>
              <a:rPr lang="en-US" dirty="0" err="1"/>
              <a:t>morala</a:t>
            </a:r>
            <a:r>
              <a:rPr lang="en-US" dirty="0"/>
              <a:t> </a:t>
            </a:r>
            <a:r>
              <a:rPr lang="en-US" dirty="0" err="1"/>
              <a:t>si</a:t>
            </a:r>
            <a:r>
              <a:rPr lang="en-US" dirty="0"/>
              <a:t> </a:t>
            </a:r>
            <a:r>
              <a:rPr lang="en-US" dirty="0" err="1"/>
              <a:t>profesionala</a:t>
            </a:r>
            <a:r>
              <a:rPr lang="en-US" dirty="0"/>
              <a:t> </a:t>
            </a:r>
            <a:r>
              <a:rPr lang="en-US" dirty="0" err="1"/>
              <a:t>pe</a:t>
            </a:r>
            <a:r>
              <a:rPr lang="en-US" dirty="0"/>
              <a:t> </a:t>
            </a:r>
            <a:r>
              <a:rPr lang="en-US" dirty="0" err="1"/>
              <a:t>autorul</a:t>
            </a:r>
            <a:r>
              <a:rPr lang="en-US" dirty="0"/>
              <a:t> </a:t>
            </a:r>
            <a:r>
              <a:rPr lang="en-US" dirty="0" err="1"/>
              <a:t>acesteia</a:t>
            </a:r>
            <a:r>
              <a:rPr lang="en-US" dirty="0"/>
              <a:t>, </a:t>
            </a:r>
            <a:r>
              <a:rPr lang="en-US" dirty="0" err="1"/>
              <a:t>daca</a:t>
            </a:r>
            <a:r>
              <a:rPr lang="en-US" dirty="0"/>
              <a:t>, </a:t>
            </a:r>
            <a:r>
              <a:rPr lang="en-US" dirty="0" err="1"/>
              <a:t>pe</a:t>
            </a:r>
            <a:r>
              <a:rPr lang="en-US" dirty="0"/>
              <a:t> </a:t>
            </a:r>
            <a:r>
              <a:rPr lang="en-US" dirty="0" err="1"/>
              <a:t>linga</a:t>
            </a:r>
            <a:r>
              <a:rPr lang="en-US" dirty="0"/>
              <a:t> </a:t>
            </a:r>
            <a:r>
              <a:rPr lang="en-US" dirty="0" err="1"/>
              <a:t>aceste</a:t>
            </a:r>
            <a:r>
              <a:rPr lang="en-US" dirty="0"/>
              <a:t> </a:t>
            </a:r>
            <a:r>
              <a:rPr lang="en-US" dirty="0" err="1"/>
              <a:t>contributii</a:t>
            </a:r>
            <a:r>
              <a:rPr lang="en-US" dirty="0"/>
              <a:t>, el a </a:t>
            </a:r>
            <a:r>
              <a:rPr lang="en-US" dirty="0" err="1"/>
              <a:t>inclus</a:t>
            </a:r>
            <a:r>
              <a:rPr lang="en-US" dirty="0"/>
              <a:t> in </a:t>
            </a:r>
            <a:r>
              <a:rPr lang="en-US" dirty="0" err="1"/>
              <a:t>lucrare</a:t>
            </a:r>
            <a:r>
              <a:rPr lang="en-US" dirty="0"/>
              <a:t> </a:t>
            </a:r>
            <a:r>
              <a:rPr lang="en-US" dirty="0" err="1"/>
              <a:t>si</a:t>
            </a:r>
            <a:r>
              <a:rPr lang="en-US" dirty="0"/>
              <a:t> </a:t>
            </a:r>
            <a:r>
              <a:rPr lang="en-US" dirty="0" err="1"/>
              <a:t>anumite</a:t>
            </a:r>
            <a:r>
              <a:rPr lang="en-US" dirty="0"/>
              <a:t> </a:t>
            </a:r>
            <a:r>
              <a:rPr lang="en-US" dirty="0" err="1"/>
              <a:t>fragmente</a:t>
            </a:r>
            <a:r>
              <a:rPr lang="en-US" dirty="0"/>
              <a:t> (</a:t>
            </a:r>
            <a:r>
              <a:rPr lang="en-US" dirty="0" err="1"/>
              <a:t>neatribuite</a:t>
            </a:r>
            <a:r>
              <a:rPr lang="en-US" dirty="0"/>
              <a:t> </a:t>
            </a:r>
            <a:r>
              <a:rPr lang="en-US" dirty="0" err="1"/>
              <a:t>corespunzator</a:t>
            </a:r>
            <a:r>
              <a:rPr lang="en-US" dirty="0"/>
              <a:t>) a </a:t>
            </a:r>
            <a:r>
              <a:rPr lang="en-US" dirty="0" err="1"/>
              <a:t>caror</a:t>
            </a:r>
            <a:r>
              <a:rPr lang="en-US" dirty="0"/>
              <a:t> </a:t>
            </a:r>
            <a:r>
              <a:rPr lang="en-US" dirty="0" err="1"/>
              <a:t>prezenta</a:t>
            </a:r>
            <a:r>
              <a:rPr lang="en-US" dirty="0"/>
              <a:t> </a:t>
            </a:r>
            <a:r>
              <a:rPr lang="en-US" dirty="0" err="1"/>
              <a:t>constituie</a:t>
            </a:r>
            <a:r>
              <a:rPr lang="en-US" dirty="0"/>
              <a:t> o </a:t>
            </a:r>
            <a:r>
              <a:rPr lang="en-US" dirty="0" err="1"/>
              <a:t>incalcare</a:t>
            </a:r>
            <a:r>
              <a:rPr lang="en-US" dirty="0"/>
              <a:t> a </a:t>
            </a:r>
            <a:r>
              <a:rPr lang="en-US" dirty="0" err="1"/>
              <a:t>proprietatii</a:t>
            </a:r>
            <a:r>
              <a:rPr lang="en-US" dirty="0"/>
              <a:t> </a:t>
            </a:r>
            <a:r>
              <a:rPr lang="en-US" dirty="0" err="1"/>
              <a:t>intelectuale</a:t>
            </a:r>
            <a:r>
              <a:rPr lang="en-US" dirty="0"/>
              <a:t>.</a:t>
            </a:r>
          </a:p>
          <a:p>
            <a:pPr marL="0" indent="0">
              <a:buNone/>
            </a:pPr>
            <a:endParaRPr lang="en-US" dirty="0"/>
          </a:p>
        </p:txBody>
      </p:sp>
    </p:spTree>
    <p:extLst>
      <p:ext uri="{BB962C8B-B14F-4D97-AF65-F5344CB8AC3E}">
        <p14:creationId xmlns:p14="http://schemas.microsoft.com/office/powerpoint/2010/main" val="25322016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435280" cy="6192688"/>
          </a:xfrm>
        </p:spPr>
        <p:txBody>
          <a:bodyPr>
            <a:normAutofit fontScale="70000" lnSpcReduction="20000"/>
          </a:bodyPr>
          <a:lstStyle/>
          <a:p>
            <a:pPr fontAlgn="base"/>
            <a:r>
              <a:rPr lang="en-US" dirty="0"/>
              <a:t>O </a:t>
            </a:r>
            <a:r>
              <a:rPr lang="en-US" dirty="0" err="1"/>
              <a:t>problema</a:t>
            </a:r>
            <a:r>
              <a:rPr lang="en-US" dirty="0"/>
              <a:t> </a:t>
            </a:r>
            <a:r>
              <a:rPr lang="en-US" dirty="0" err="1"/>
              <a:t>delicata</a:t>
            </a:r>
            <a:r>
              <a:rPr lang="en-US" dirty="0"/>
              <a:t> </a:t>
            </a:r>
            <a:r>
              <a:rPr lang="en-US" dirty="0" err="1"/>
              <a:t>este</a:t>
            </a:r>
            <a:r>
              <a:rPr lang="en-US" dirty="0"/>
              <a:t> </a:t>
            </a:r>
            <a:r>
              <a:rPr lang="en-US" dirty="0" err="1"/>
              <a:t>cea</a:t>
            </a:r>
            <a:r>
              <a:rPr lang="en-US" dirty="0"/>
              <a:t> a </a:t>
            </a:r>
            <a:r>
              <a:rPr lang="en-US" dirty="0" err="1"/>
              <a:t>autocitarii</a:t>
            </a:r>
            <a:r>
              <a:rPr lang="en-US" dirty="0"/>
              <a:t> </a:t>
            </a:r>
            <a:r>
              <a:rPr lang="en-US" dirty="0" err="1"/>
              <a:t>sau</a:t>
            </a:r>
            <a:r>
              <a:rPr lang="en-US" dirty="0"/>
              <a:t> </a:t>
            </a:r>
            <a:r>
              <a:rPr lang="en-US" dirty="0" err="1"/>
              <a:t>autoreproducerii</a:t>
            </a:r>
            <a:r>
              <a:rPr lang="en-US" dirty="0"/>
              <a:t> </a:t>
            </a:r>
            <a:r>
              <a:rPr lang="en-US" dirty="0" err="1"/>
              <a:t>contributiilor</a:t>
            </a:r>
            <a:r>
              <a:rPr lang="en-US" dirty="0"/>
              <a:t> </a:t>
            </a:r>
            <a:r>
              <a:rPr lang="en-US" dirty="0" err="1"/>
              <a:t>intelectuale</a:t>
            </a:r>
            <a:r>
              <a:rPr lang="en-US" dirty="0"/>
              <a:t>. Nu </a:t>
            </a:r>
            <a:r>
              <a:rPr lang="en-US" dirty="0" err="1"/>
              <a:t>orice</a:t>
            </a:r>
            <a:r>
              <a:rPr lang="en-US" dirty="0"/>
              <a:t> </a:t>
            </a:r>
            <a:r>
              <a:rPr lang="en-US" dirty="0" err="1"/>
              <a:t>reproducere</a:t>
            </a:r>
            <a:r>
              <a:rPr lang="en-US" dirty="0"/>
              <a:t> a </a:t>
            </a:r>
            <a:r>
              <a:rPr lang="en-US" dirty="0" err="1"/>
              <a:t>unui</a:t>
            </a:r>
            <a:r>
              <a:rPr lang="en-US" dirty="0"/>
              <a:t> text </a:t>
            </a:r>
            <a:r>
              <a:rPr lang="en-US" dirty="0" err="1"/>
              <a:t>propriu</a:t>
            </a:r>
            <a:r>
              <a:rPr lang="en-US" dirty="0"/>
              <a:t>, </a:t>
            </a:r>
            <a:r>
              <a:rPr lang="en-US" dirty="0" err="1"/>
              <a:t>intr</a:t>
            </a:r>
            <a:r>
              <a:rPr lang="en-US" dirty="0"/>
              <a:t>-o </a:t>
            </a:r>
            <a:r>
              <a:rPr lang="en-US" dirty="0" err="1"/>
              <a:t>alta</a:t>
            </a:r>
            <a:r>
              <a:rPr lang="en-US" dirty="0"/>
              <a:t> </a:t>
            </a:r>
            <a:r>
              <a:rPr lang="en-US" dirty="0" err="1"/>
              <a:t>lucrare</a:t>
            </a:r>
            <a:r>
              <a:rPr lang="en-US" dirty="0"/>
              <a:t> </a:t>
            </a:r>
            <a:r>
              <a:rPr lang="en-US" dirty="0" err="1"/>
              <a:t>sau</a:t>
            </a:r>
            <a:r>
              <a:rPr lang="en-US" dirty="0"/>
              <a:t> </a:t>
            </a:r>
            <a:r>
              <a:rPr lang="en-US" dirty="0" err="1"/>
              <a:t>intr</a:t>
            </a:r>
            <a:r>
              <a:rPr lang="en-US" dirty="0"/>
              <a:t>-un alt context, </a:t>
            </a:r>
            <a:r>
              <a:rPr lang="en-US" dirty="0" err="1"/>
              <a:t>este</a:t>
            </a:r>
            <a:r>
              <a:rPr lang="en-US" dirty="0"/>
              <a:t> </a:t>
            </a:r>
            <a:r>
              <a:rPr lang="en-US" dirty="0" err="1"/>
              <a:t>culpabila</a:t>
            </a:r>
            <a:r>
              <a:rPr lang="en-US" dirty="0"/>
              <a:t>. </a:t>
            </a:r>
            <a:br>
              <a:rPr lang="en-US" dirty="0"/>
            </a:br>
            <a:r>
              <a:rPr lang="en-US" dirty="0" err="1"/>
              <a:t>Normele</a:t>
            </a:r>
            <a:r>
              <a:rPr lang="en-US" dirty="0"/>
              <a:t> </a:t>
            </a:r>
            <a:r>
              <a:rPr lang="en-US" dirty="0" err="1"/>
              <a:t>academice</a:t>
            </a:r>
            <a:r>
              <a:rPr lang="en-US" dirty="0"/>
              <a:t> permit diverse </a:t>
            </a:r>
            <a:r>
              <a:rPr lang="en-US" dirty="0" err="1"/>
              <a:t>forme</a:t>
            </a:r>
            <a:r>
              <a:rPr lang="en-US" dirty="0"/>
              <a:t> de </a:t>
            </a:r>
            <a:r>
              <a:rPr lang="en-US" dirty="0" err="1"/>
              <a:t>autoreproducere</a:t>
            </a:r>
            <a:r>
              <a:rPr lang="en-US" dirty="0"/>
              <a:t> a </a:t>
            </a:r>
            <a:r>
              <a:rPr lang="en-US" dirty="0" err="1"/>
              <a:t>contributiilor</a:t>
            </a:r>
            <a:r>
              <a:rPr lang="en-US" dirty="0"/>
              <a:t> </a:t>
            </a:r>
            <a:r>
              <a:rPr lang="en-US" dirty="0" err="1"/>
              <a:t>scrise</a:t>
            </a:r>
            <a:r>
              <a:rPr lang="en-US" dirty="0"/>
              <a:t> </a:t>
            </a:r>
            <a:r>
              <a:rPr lang="en-US" dirty="0" err="1"/>
              <a:t>sau</a:t>
            </a:r>
            <a:r>
              <a:rPr lang="en-US" dirty="0"/>
              <a:t> </a:t>
            </a:r>
            <a:r>
              <a:rPr lang="en-US" dirty="0" err="1"/>
              <a:t>vorbite</a:t>
            </a:r>
            <a:r>
              <a:rPr lang="en-US" dirty="0"/>
              <a:t>: </a:t>
            </a:r>
            <a:r>
              <a:rPr lang="en-US" dirty="0" err="1"/>
              <a:t>reluarea</a:t>
            </a:r>
            <a:r>
              <a:rPr lang="en-US" dirty="0"/>
              <a:t> </a:t>
            </a:r>
            <a:r>
              <a:rPr lang="en-US" dirty="0" err="1"/>
              <a:t>intr</a:t>
            </a:r>
            <a:r>
              <a:rPr lang="en-US" dirty="0"/>
              <a:t>-o carte a </a:t>
            </a:r>
            <a:r>
              <a:rPr lang="en-US" dirty="0" err="1"/>
              <a:t>unui</a:t>
            </a:r>
            <a:r>
              <a:rPr lang="en-US" dirty="0"/>
              <a:t> text </a:t>
            </a:r>
            <a:r>
              <a:rPr lang="en-US" dirty="0" err="1"/>
              <a:t>sau</a:t>
            </a:r>
            <a:r>
              <a:rPr lang="en-US" dirty="0"/>
              <a:t> fragment de text </a:t>
            </a:r>
            <a:r>
              <a:rPr lang="en-US" dirty="0" err="1"/>
              <a:t>propriu</a:t>
            </a:r>
            <a:r>
              <a:rPr lang="en-US" dirty="0"/>
              <a:t> </a:t>
            </a:r>
            <a:r>
              <a:rPr lang="en-US" dirty="0" err="1"/>
              <a:t>aparut</a:t>
            </a:r>
            <a:r>
              <a:rPr lang="en-US" dirty="0"/>
              <a:t> anterior in </a:t>
            </a:r>
            <a:r>
              <a:rPr lang="en-US" dirty="0" err="1"/>
              <a:t>periodice</a:t>
            </a:r>
            <a:r>
              <a:rPr lang="en-US" dirty="0"/>
              <a:t>, </a:t>
            </a:r>
            <a:r>
              <a:rPr lang="en-US" dirty="0" err="1"/>
              <a:t>reluarea</a:t>
            </a:r>
            <a:r>
              <a:rPr lang="en-US" dirty="0"/>
              <a:t> </a:t>
            </a:r>
            <a:r>
              <a:rPr lang="en-US" dirty="0" err="1"/>
              <a:t>intr</a:t>
            </a:r>
            <a:r>
              <a:rPr lang="en-US" dirty="0"/>
              <a:t>-o </a:t>
            </a:r>
            <a:r>
              <a:rPr lang="en-US" dirty="0" err="1"/>
              <a:t>publicatie</a:t>
            </a:r>
            <a:r>
              <a:rPr lang="en-US" dirty="0"/>
              <a:t> de </a:t>
            </a:r>
            <a:r>
              <a:rPr lang="en-US" dirty="0" err="1"/>
              <a:t>mai</a:t>
            </a:r>
            <a:r>
              <a:rPr lang="en-US" dirty="0"/>
              <a:t> mare </a:t>
            </a:r>
            <a:r>
              <a:rPr lang="en-US" dirty="0" err="1"/>
              <a:t>tiraj</a:t>
            </a:r>
            <a:r>
              <a:rPr lang="en-US" dirty="0"/>
              <a:t> a </a:t>
            </a:r>
            <a:r>
              <a:rPr lang="en-US" dirty="0" err="1"/>
              <a:t>unei</a:t>
            </a:r>
            <a:r>
              <a:rPr lang="en-US" dirty="0"/>
              <a:t> </a:t>
            </a:r>
            <a:r>
              <a:rPr lang="en-US" dirty="0" err="1"/>
              <a:t>contributii</a:t>
            </a:r>
            <a:r>
              <a:rPr lang="en-US" dirty="0"/>
              <a:t> </a:t>
            </a:r>
            <a:r>
              <a:rPr lang="en-US" dirty="0" err="1"/>
              <a:t>personale</a:t>
            </a:r>
            <a:r>
              <a:rPr lang="en-US" dirty="0"/>
              <a:t> </a:t>
            </a:r>
            <a:r>
              <a:rPr lang="en-US" dirty="0" err="1"/>
              <a:t>aparute</a:t>
            </a:r>
            <a:r>
              <a:rPr lang="en-US" dirty="0"/>
              <a:t> </a:t>
            </a:r>
            <a:r>
              <a:rPr lang="en-US" dirty="0" err="1"/>
              <a:t>deja</a:t>
            </a:r>
            <a:r>
              <a:rPr lang="en-US" dirty="0"/>
              <a:t> </a:t>
            </a:r>
            <a:r>
              <a:rPr lang="en-US" dirty="0" err="1"/>
              <a:t>intr</a:t>
            </a:r>
            <a:r>
              <a:rPr lang="en-US" dirty="0"/>
              <a:t>-o </a:t>
            </a:r>
            <a:r>
              <a:rPr lang="en-US" dirty="0" err="1"/>
              <a:t>publicatie</a:t>
            </a:r>
            <a:r>
              <a:rPr lang="en-US" dirty="0"/>
              <a:t> de mica </a:t>
            </a:r>
            <a:r>
              <a:rPr lang="en-US" dirty="0" err="1"/>
              <a:t>circulatie</a:t>
            </a:r>
            <a:r>
              <a:rPr lang="en-US" dirty="0"/>
              <a:t> (</a:t>
            </a:r>
            <a:r>
              <a:rPr lang="en-US" dirty="0" err="1"/>
              <a:t>revista</a:t>
            </a:r>
            <a:r>
              <a:rPr lang="en-US" dirty="0"/>
              <a:t> de </a:t>
            </a:r>
            <a:r>
              <a:rPr lang="en-US" dirty="0" err="1"/>
              <a:t>specialitate</a:t>
            </a:r>
            <a:r>
              <a:rPr lang="en-US" dirty="0"/>
              <a:t>, </a:t>
            </a:r>
            <a:r>
              <a:rPr lang="en-US" dirty="0" err="1"/>
              <a:t>acte</a:t>
            </a:r>
            <a:r>
              <a:rPr lang="en-US" dirty="0"/>
              <a:t> ale </a:t>
            </a:r>
            <a:r>
              <a:rPr lang="en-US" dirty="0" err="1"/>
              <a:t>unui</a:t>
            </a:r>
            <a:r>
              <a:rPr lang="en-US" dirty="0"/>
              <a:t> </a:t>
            </a:r>
            <a:r>
              <a:rPr lang="en-US" dirty="0" err="1"/>
              <a:t>congres</a:t>
            </a:r>
            <a:r>
              <a:rPr lang="en-US" dirty="0"/>
              <a:t> etc.), </a:t>
            </a:r>
            <a:r>
              <a:rPr lang="en-US" dirty="0" err="1"/>
              <a:t>reluarea</a:t>
            </a:r>
            <a:r>
              <a:rPr lang="en-US" dirty="0"/>
              <a:t> </a:t>
            </a:r>
            <a:r>
              <a:rPr lang="en-US" dirty="0" err="1"/>
              <a:t>intr</a:t>
            </a:r>
            <a:r>
              <a:rPr lang="en-US" dirty="0"/>
              <a:t>-un manual </a:t>
            </a:r>
            <a:r>
              <a:rPr lang="en-US" dirty="0" err="1"/>
              <a:t>sau</a:t>
            </a:r>
            <a:r>
              <a:rPr lang="en-US" dirty="0"/>
              <a:t> material didactic a </a:t>
            </a:r>
            <a:r>
              <a:rPr lang="en-US" dirty="0" err="1"/>
              <a:t>unei</a:t>
            </a:r>
            <a:r>
              <a:rPr lang="en-US" dirty="0"/>
              <a:t> </a:t>
            </a:r>
            <a:r>
              <a:rPr lang="en-US" dirty="0" err="1"/>
              <a:t>contributii</a:t>
            </a:r>
            <a:r>
              <a:rPr lang="en-US" dirty="0"/>
              <a:t> </a:t>
            </a:r>
            <a:r>
              <a:rPr lang="en-US" dirty="0" err="1"/>
              <a:t>proprii</a:t>
            </a:r>
            <a:r>
              <a:rPr lang="en-US" dirty="0"/>
              <a:t> </a:t>
            </a:r>
            <a:r>
              <a:rPr lang="en-US" dirty="0" err="1"/>
              <a:t>publicate</a:t>
            </a:r>
            <a:r>
              <a:rPr lang="en-US" dirty="0"/>
              <a:t> anterior </a:t>
            </a:r>
            <a:r>
              <a:rPr lang="en-US" dirty="0" err="1"/>
              <a:t>intr</a:t>
            </a:r>
            <a:r>
              <a:rPr lang="en-US" dirty="0"/>
              <a:t>-o </a:t>
            </a:r>
            <a:r>
              <a:rPr lang="en-US" dirty="0" err="1"/>
              <a:t>lucrare</a:t>
            </a:r>
            <a:r>
              <a:rPr lang="en-US" dirty="0"/>
              <a:t> de </a:t>
            </a:r>
            <a:r>
              <a:rPr lang="en-US" dirty="0" err="1"/>
              <a:t>cercetare</a:t>
            </a:r>
            <a:r>
              <a:rPr lang="en-US" dirty="0"/>
              <a:t>, </a:t>
            </a:r>
            <a:r>
              <a:rPr lang="en-US" dirty="0" err="1"/>
              <a:t>republicarea</a:t>
            </a:r>
            <a:r>
              <a:rPr lang="en-US" dirty="0"/>
              <a:t> </a:t>
            </a:r>
            <a:r>
              <a:rPr lang="en-US" dirty="0" err="1"/>
              <a:t>aceluiasi</a:t>
            </a:r>
            <a:r>
              <a:rPr lang="en-US" dirty="0"/>
              <a:t> text personal </a:t>
            </a:r>
            <a:r>
              <a:rPr lang="en-US" dirty="0" err="1"/>
              <a:t>intr</a:t>
            </a:r>
            <a:r>
              <a:rPr lang="en-US" dirty="0"/>
              <a:t>-o </a:t>
            </a:r>
            <a:r>
              <a:rPr lang="en-US" dirty="0" err="1"/>
              <a:t>alta</a:t>
            </a:r>
            <a:r>
              <a:rPr lang="en-US" dirty="0"/>
              <a:t> </a:t>
            </a:r>
            <a:r>
              <a:rPr lang="en-US" dirty="0" err="1"/>
              <a:t>limba</a:t>
            </a:r>
            <a:r>
              <a:rPr lang="en-US" dirty="0"/>
              <a:t> </a:t>
            </a:r>
            <a:r>
              <a:rPr lang="en-US" dirty="0" err="1"/>
              <a:t>si</a:t>
            </a:r>
            <a:r>
              <a:rPr lang="en-US" dirty="0"/>
              <a:t> </a:t>
            </a:r>
            <a:r>
              <a:rPr lang="en-US" dirty="0" err="1"/>
              <a:t>alte</a:t>
            </a:r>
            <a:r>
              <a:rPr lang="en-US" dirty="0"/>
              <a:t> </a:t>
            </a:r>
            <a:r>
              <a:rPr lang="en-US" dirty="0" err="1"/>
              <a:t>autoreproduceri</a:t>
            </a:r>
            <a:r>
              <a:rPr lang="en-US" dirty="0"/>
              <a:t> </a:t>
            </a:r>
            <a:r>
              <a:rPr lang="en-US" dirty="0" err="1"/>
              <a:t>similare</a:t>
            </a:r>
            <a:r>
              <a:rPr lang="en-US" dirty="0"/>
              <a:t> nu </a:t>
            </a:r>
            <a:r>
              <a:rPr lang="en-US" dirty="0" err="1"/>
              <a:t>sunt</a:t>
            </a:r>
            <a:r>
              <a:rPr lang="en-US" dirty="0"/>
              <a:t>, in </a:t>
            </a:r>
            <a:r>
              <a:rPr lang="en-US" dirty="0" err="1"/>
              <a:t>genere</a:t>
            </a:r>
            <a:r>
              <a:rPr lang="en-US" dirty="0"/>
              <a:t>, considerate </a:t>
            </a:r>
            <a:r>
              <a:rPr lang="en-US" dirty="0" err="1"/>
              <a:t>culpabile</a:t>
            </a:r>
            <a:r>
              <a:rPr lang="en-US" dirty="0"/>
              <a:t>.</a:t>
            </a:r>
          </a:p>
          <a:p>
            <a:pPr fontAlgn="base"/>
            <a:r>
              <a:rPr lang="en-US" dirty="0"/>
              <a:t>In </a:t>
            </a:r>
            <a:r>
              <a:rPr lang="en-US" dirty="0" err="1"/>
              <a:t>toate</a:t>
            </a:r>
            <a:r>
              <a:rPr lang="en-US" dirty="0"/>
              <a:t> </a:t>
            </a:r>
            <a:r>
              <a:rPr lang="en-US" dirty="0" err="1"/>
              <a:t>cazurile</a:t>
            </a:r>
            <a:r>
              <a:rPr lang="en-US" dirty="0"/>
              <a:t> (</a:t>
            </a:r>
            <a:r>
              <a:rPr lang="en-US" dirty="0" err="1"/>
              <a:t>inclusiv</a:t>
            </a:r>
            <a:r>
              <a:rPr lang="en-US" dirty="0"/>
              <a:t> in </a:t>
            </a:r>
            <a:r>
              <a:rPr lang="en-US" dirty="0" err="1"/>
              <a:t>acela</a:t>
            </a:r>
            <a:r>
              <a:rPr lang="en-US" dirty="0"/>
              <a:t> al </a:t>
            </a:r>
            <a:r>
              <a:rPr lang="en-US" dirty="0" err="1"/>
              <a:t>unor</a:t>
            </a:r>
            <a:r>
              <a:rPr lang="en-US" dirty="0"/>
              <a:t> </a:t>
            </a:r>
            <a:r>
              <a:rPr lang="en-US" dirty="0" err="1"/>
              <a:t>lucrari</a:t>
            </a:r>
            <a:r>
              <a:rPr lang="en-US" dirty="0"/>
              <a:t> elaborate de </a:t>
            </a:r>
            <a:r>
              <a:rPr lang="en-US" dirty="0" err="1"/>
              <a:t>studenti</a:t>
            </a:r>
            <a:r>
              <a:rPr lang="en-US" dirty="0"/>
              <a:t>), </a:t>
            </a:r>
            <a:r>
              <a:rPr lang="en-US" dirty="0" err="1"/>
              <a:t>autorul</a:t>
            </a:r>
            <a:r>
              <a:rPr lang="en-US" dirty="0"/>
              <a:t> are </a:t>
            </a:r>
            <a:r>
              <a:rPr lang="en-US" dirty="0" err="1"/>
              <a:t>insa</a:t>
            </a:r>
            <a:r>
              <a:rPr lang="en-US" dirty="0"/>
              <a:t> </a:t>
            </a:r>
            <a:r>
              <a:rPr lang="en-US" dirty="0" err="1"/>
              <a:t>datoria</a:t>
            </a:r>
            <a:r>
              <a:rPr lang="en-US" dirty="0"/>
              <a:t> </a:t>
            </a:r>
            <a:r>
              <a:rPr lang="en-US" dirty="0" err="1"/>
              <a:t>morala</a:t>
            </a:r>
            <a:r>
              <a:rPr lang="en-US" dirty="0"/>
              <a:t> de a </a:t>
            </a:r>
            <a:r>
              <a:rPr lang="en-US" dirty="0" err="1"/>
              <a:t>preveni</a:t>
            </a:r>
            <a:r>
              <a:rPr lang="en-US" dirty="0"/>
              <a:t> explicit </a:t>
            </a:r>
            <a:r>
              <a:rPr lang="en-US" dirty="0" err="1"/>
              <a:t>cititorul</a:t>
            </a:r>
            <a:r>
              <a:rPr lang="en-US" dirty="0"/>
              <a:t> </a:t>
            </a:r>
            <a:r>
              <a:rPr lang="en-US" dirty="0" err="1"/>
              <a:t>ca</a:t>
            </a:r>
            <a:r>
              <a:rPr lang="en-US" dirty="0"/>
              <a:t> </a:t>
            </a:r>
            <a:r>
              <a:rPr lang="en-US" dirty="0" err="1"/>
              <a:t>reia</a:t>
            </a:r>
            <a:r>
              <a:rPr lang="en-US" dirty="0"/>
              <a:t> un text </a:t>
            </a:r>
            <a:r>
              <a:rPr lang="en-US" dirty="0" err="1"/>
              <a:t>sau</a:t>
            </a:r>
            <a:r>
              <a:rPr lang="en-US" dirty="0"/>
              <a:t> material </a:t>
            </a:r>
            <a:r>
              <a:rPr lang="en-US" dirty="0" err="1"/>
              <a:t>deja</a:t>
            </a:r>
            <a:r>
              <a:rPr lang="en-US" dirty="0"/>
              <a:t> </a:t>
            </a:r>
            <a:r>
              <a:rPr lang="en-US" dirty="0" err="1"/>
              <a:t>publicat</a:t>
            </a:r>
            <a:r>
              <a:rPr lang="en-US" dirty="0"/>
              <a:t> (in </a:t>
            </a:r>
            <a:r>
              <a:rPr lang="en-US" dirty="0" err="1"/>
              <a:t>cazul</a:t>
            </a:r>
            <a:r>
              <a:rPr lang="en-US" dirty="0"/>
              <a:t> </a:t>
            </a:r>
            <a:r>
              <a:rPr lang="en-US" dirty="0" err="1"/>
              <a:t>lucrarilor</a:t>
            </a:r>
            <a:r>
              <a:rPr lang="en-US" dirty="0"/>
              <a:t> </a:t>
            </a:r>
            <a:r>
              <a:rPr lang="en-US" dirty="0" err="1"/>
              <a:t>studentesti</a:t>
            </a:r>
            <a:r>
              <a:rPr lang="en-US" dirty="0"/>
              <a:t>: material </a:t>
            </a:r>
            <a:r>
              <a:rPr lang="en-US" dirty="0" err="1"/>
              <a:t>deja</a:t>
            </a:r>
            <a:r>
              <a:rPr lang="en-US" dirty="0"/>
              <a:t> </a:t>
            </a:r>
            <a:r>
              <a:rPr lang="en-US" dirty="0" err="1"/>
              <a:t>prezentat</a:t>
            </a:r>
            <a:r>
              <a:rPr lang="en-US" dirty="0"/>
              <a:t>), </a:t>
            </a:r>
            <a:r>
              <a:rPr lang="en-US" dirty="0" err="1"/>
              <a:t>precizind</a:t>
            </a:r>
            <a:r>
              <a:rPr lang="en-US" dirty="0"/>
              <a:t> </a:t>
            </a:r>
            <a:r>
              <a:rPr lang="en-US" dirty="0" err="1"/>
              <a:t>unde</a:t>
            </a:r>
            <a:r>
              <a:rPr lang="en-US" dirty="0"/>
              <a:t> </a:t>
            </a:r>
            <a:r>
              <a:rPr lang="en-US" dirty="0" err="1"/>
              <a:t>anume</a:t>
            </a:r>
            <a:r>
              <a:rPr lang="en-US" dirty="0"/>
              <a:t> a </a:t>
            </a:r>
            <a:r>
              <a:rPr lang="en-US" dirty="0" err="1"/>
              <a:t>aparut</a:t>
            </a:r>
            <a:r>
              <a:rPr lang="en-US" dirty="0"/>
              <a:t> </a:t>
            </a:r>
            <a:r>
              <a:rPr lang="en-US" dirty="0" err="1"/>
              <a:t>acesta</a:t>
            </a:r>
            <a:r>
              <a:rPr lang="en-US" dirty="0"/>
              <a:t> initial (</a:t>
            </a:r>
            <a:r>
              <a:rPr lang="en-US" dirty="0" err="1"/>
              <a:t>respectiv</a:t>
            </a:r>
            <a:r>
              <a:rPr lang="en-US" dirty="0"/>
              <a:t>, la </a:t>
            </a:r>
            <a:r>
              <a:rPr lang="en-US" dirty="0" err="1"/>
              <a:t>ce</a:t>
            </a:r>
            <a:r>
              <a:rPr lang="en-US" dirty="0"/>
              <a:t> curs </a:t>
            </a:r>
            <a:r>
              <a:rPr lang="en-US" dirty="0" err="1"/>
              <a:t>sau</a:t>
            </a:r>
            <a:r>
              <a:rPr lang="en-US" dirty="0"/>
              <a:t> seminar a </a:t>
            </a:r>
            <a:r>
              <a:rPr lang="en-US" dirty="0" err="1"/>
              <a:t>fost</a:t>
            </a:r>
            <a:r>
              <a:rPr lang="en-US" dirty="0"/>
              <a:t> </a:t>
            </a:r>
            <a:r>
              <a:rPr lang="en-US" dirty="0" err="1"/>
              <a:t>deja</a:t>
            </a:r>
            <a:r>
              <a:rPr lang="en-US" dirty="0"/>
              <a:t> </a:t>
            </a:r>
            <a:r>
              <a:rPr lang="en-US" dirty="0" err="1"/>
              <a:t>prezentat</a:t>
            </a:r>
            <a:r>
              <a:rPr lang="en-US" dirty="0"/>
              <a:t>).</a:t>
            </a:r>
          </a:p>
          <a:p>
            <a:pPr marL="0" indent="0">
              <a:buNone/>
            </a:pPr>
            <a:endParaRPr lang="en-US" dirty="0"/>
          </a:p>
        </p:txBody>
      </p:sp>
    </p:spTree>
    <p:extLst>
      <p:ext uri="{BB962C8B-B14F-4D97-AF65-F5344CB8AC3E}">
        <p14:creationId xmlns:p14="http://schemas.microsoft.com/office/powerpoint/2010/main" val="41559854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435280" cy="6264696"/>
          </a:xfrm>
        </p:spPr>
        <p:txBody>
          <a:bodyPr>
            <a:normAutofit fontScale="85000" lnSpcReduction="10000"/>
          </a:bodyPr>
          <a:lstStyle/>
          <a:p>
            <a:pPr fontAlgn="base"/>
            <a:r>
              <a:rPr lang="en-US" dirty="0"/>
              <a:t>In </a:t>
            </a:r>
            <a:r>
              <a:rPr lang="en-US" dirty="0" err="1"/>
              <a:t>cazurile</a:t>
            </a:r>
            <a:r>
              <a:rPr lang="en-US" dirty="0"/>
              <a:t> in care </a:t>
            </a:r>
            <a:r>
              <a:rPr lang="en-US" dirty="0" err="1"/>
              <a:t>cineva</a:t>
            </a:r>
            <a:r>
              <a:rPr lang="en-US" dirty="0"/>
              <a:t> face </a:t>
            </a:r>
            <a:r>
              <a:rPr lang="en-US" dirty="0" err="1"/>
              <a:t>abuz</a:t>
            </a:r>
            <a:r>
              <a:rPr lang="en-US" dirty="0"/>
              <a:t> de </a:t>
            </a:r>
            <a:r>
              <a:rPr lang="en-US" dirty="0" err="1"/>
              <a:t>autocitare</a:t>
            </a:r>
            <a:r>
              <a:rPr lang="en-US" dirty="0"/>
              <a:t>, </a:t>
            </a:r>
            <a:r>
              <a:rPr lang="en-US" dirty="0" err="1"/>
              <a:t>publicind</a:t>
            </a:r>
            <a:r>
              <a:rPr lang="en-US" dirty="0"/>
              <a:t> </a:t>
            </a:r>
            <a:r>
              <a:rPr lang="en-US" dirty="0" err="1"/>
              <a:t>si</a:t>
            </a:r>
            <a:r>
              <a:rPr lang="en-US" dirty="0"/>
              <a:t> </a:t>
            </a:r>
            <a:r>
              <a:rPr lang="en-US" dirty="0" err="1"/>
              <a:t>republicind</a:t>
            </a:r>
            <a:r>
              <a:rPr lang="en-US" dirty="0"/>
              <a:t> in mod </a:t>
            </a:r>
            <a:r>
              <a:rPr lang="en-US" dirty="0" err="1"/>
              <a:t>repetat</a:t>
            </a:r>
            <a:r>
              <a:rPr lang="en-US" dirty="0"/>
              <a:t>, </a:t>
            </a:r>
            <a:r>
              <a:rPr lang="en-US" dirty="0" err="1"/>
              <a:t>fara</a:t>
            </a:r>
            <a:r>
              <a:rPr lang="en-US" dirty="0"/>
              <a:t> motive </a:t>
            </a:r>
            <a:r>
              <a:rPr lang="en-US" dirty="0" err="1"/>
              <a:t>intemeiate</a:t>
            </a:r>
            <a:r>
              <a:rPr lang="en-US" dirty="0"/>
              <a:t>, </a:t>
            </a:r>
            <a:r>
              <a:rPr lang="en-US" dirty="0" err="1"/>
              <a:t>aceeasi</a:t>
            </a:r>
            <a:r>
              <a:rPr lang="en-US" dirty="0"/>
              <a:t> </a:t>
            </a:r>
            <a:r>
              <a:rPr lang="en-US" dirty="0" err="1"/>
              <a:t>contributie</a:t>
            </a:r>
            <a:r>
              <a:rPr lang="en-US" dirty="0"/>
              <a:t> </a:t>
            </a:r>
            <a:r>
              <a:rPr lang="en-US" dirty="0" err="1"/>
              <a:t>proprie</a:t>
            </a:r>
            <a:r>
              <a:rPr lang="en-US" dirty="0"/>
              <a:t>, in </a:t>
            </a:r>
            <a:r>
              <a:rPr lang="en-US" dirty="0" err="1"/>
              <a:t>incercarea</a:t>
            </a:r>
            <a:r>
              <a:rPr lang="en-US" dirty="0"/>
              <a:t> de a </a:t>
            </a:r>
            <a:r>
              <a:rPr lang="en-US" dirty="0" err="1"/>
              <a:t>crea</a:t>
            </a:r>
            <a:r>
              <a:rPr lang="en-US" dirty="0"/>
              <a:t> o </a:t>
            </a:r>
            <a:r>
              <a:rPr lang="en-US" dirty="0" err="1"/>
              <a:t>falsa</a:t>
            </a:r>
            <a:r>
              <a:rPr lang="en-US" dirty="0"/>
              <a:t> </a:t>
            </a:r>
            <a:r>
              <a:rPr lang="en-US" dirty="0" err="1"/>
              <a:t>impresie</a:t>
            </a:r>
            <a:r>
              <a:rPr lang="en-US" dirty="0"/>
              <a:t> de </a:t>
            </a:r>
            <a:r>
              <a:rPr lang="en-US" dirty="0" err="1"/>
              <a:t>prolificitate</a:t>
            </a:r>
            <a:r>
              <a:rPr lang="en-US" dirty="0"/>
              <a:t> </a:t>
            </a:r>
            <a:r>
              <a:rPr lang="en-US" dirty="0" err="1"/>
              <a:t>intelectuala</a:t>
            </a:r>
            <a:r>
              <a:rPr lang="en-US" dirty="0"/>
              <a:t>, </a:t>
            </a:r>
            <a:r>
              <a:rPr lang="en-US" dirty="0" err="1"/>
              <a:t>atunci</a:t>
            </a:r>
            <a:r>
              <a:rPr lang="en-US" dirty="0"/>
              <a:t> </a:t>
            </a:r>
            <a:r>
              <a:rPr lang="en-US" dirty="0" err="1"/>
              <a:t>autocitarea</a:t>
            </a:r>
            <a:r>
              <a:rPr lang="en-US" dirty="0"/>
              <a:t> </a:t>
            </a:r>
            <a:r>
              <a:rPr lang="en-US" dirty="0" err="1"/>
              <a:t>devine</a:t>
            </a:r>
            <a:r>
              <a:rPr lang="en-US" dirty="0"/>
              <a:t> </a:t>
            </a:r>
            <a:r>
              <a:rPr lang="en-US" dirty="0" err="1"/>
              <a:t>culpabila</a:t>
            </a:r>
            <a:r>
              <a:rPr lang="en-US" dirty="0"/>
              <a:t> din </a:t>
            </a:r>
            <a:r>
              <a:rPr lang="en-US" dirty="0" err="1"/>
              <a:t>punctul</a:t>
            </a:r>
            <a:r>
              <a:rPr lang="en-US" dirty="0"/>
              <a:t> de </a:t>
            </a:r>
            <a:r>
              <a:rPr lang="en-US" dirty="0" err="1"/>
              <a:t>vedere</a:t>
            </a:r>
            <a:r>
              <a:rPr lang="en-US" dirty="0"/>
              <a:t> al </a:t>
            </a:r>
            <a:r>
              <a:rPr lang="en-US" dirty="0" err="1"/>
              <a:t>normelor</a:t>
            </a:r>
            <a:r>
              <a:rPr lang="en-US" dirty="0"/>
              <a:t> de </a:t>
            </a:r>
            <a:r>
              <a:rPr lang="en-US" dirty="0" err="1"/>
              <a:t>integritate</a:t>
            </a:r>
            <a:r>
              <a:rPr lang="en-US" dirty="0"/>
              <a:t> </a:t>
            </a:r>
            <a:r>
              <a:rPr lang="en-US" dirty="0" err="1"/>
              <a:t>academica</a:t>
            </a:r>
            <a:r>
              <a:rPr lang="en-US" dirty="0"/>
              <a:t>. </a:t>
            </a:r>
            <a:r>
              <a:rPr lang="en-US" dirty="0" err="1"/>
              <a:t>Deosebit</a:t>
            </a:r>
            <a:r>
              <a:rPr lang="en-US" dirty="0"/>
              <a:t> de </a:t>
            </a:r>
            <a:r>
              <a:rPr lang="en-US" dirty="0" err="1"/>
              <a:t>grava</a:t>
            </a:r>
            <a:r>
              <a:rPr lang="en-US" dirty="0"/>
              <a:t> </a:t>
            </a:r>
            <a:r>
              <a:rPr lang="en-US" dirty="0" err="1"/>
              <a:t>este</a:t>
            </a:r>
            <a:r>
              <a:rPr lang="en-US" dirty="0"/>
              <a:t> </a:t>
            </a:r>
            <a:r>
              <a:rPr lang="en-US" dirty="0" err="1"/>
              <a:t>tentativa</a:t>
            </a:r>
            <a:r>
              <a:rPr lang="en-US" dirty="0"/>
              <a:t> de </a:t>
            </a:r>
            <a:r>
              <a:rPr lang="en-US" dirty="0" err="1"/>
              <a:t>frauda</a:t>
            </a:r>
            <a:r>
              <a:rPr lang="en-US" dirty="0"/>
              <a:t> </a:t>
            </a:r>
            <a:r>
              <a:rPr lang="en-US" dirty="0" err="1"/>
              <a:t>intelectuala</a:t>
            </a:r>
            <a:r>
              <a:rPr lang="en-US" dirty="0"/>
              <a:t> </a:t>
            </a:r>
            <a:r>
              <a:rPr lang="en-US" dirty="0" err="1"/>
              <a:t>constind</a:t>
            </a:r>
            <a:r>
              <a:rPr lang="en-US" dirty="0"/>
              <a:t> in </a:t>
            </a:r>
            <a:r>
              <a:rPr lang="en-US" dirty="0" err="1"/>
              <a:t>autoreproduceri</a:t>
            </a:r>
            <a:r>
              <a:rPr lang="en-US" dirty="0"/>
              <a:t> de </a:t>
            </a:r>
            <a:r>
              <a:rPr lang="en-US" dirty="0" err="1"/>
              <a:t>contributii</a:t>
            </a:r>
            <a:r>
              <a:rPr lang="en-US" dirty="0"/>
              <a:t> </a:t>
            </a:r>
            <a:r>
              <a:rPr lang="en-US" dirty="0" err="1"/>
              <a:t>proprii</a:t>
            </a:r>
            <a:r>
              <a:rPr lang="en-US" dirty="0"/>
              <a:t> </a:t>
            </a:r>
            <a:r>
              <a:rPr lang="en-US" dirty="0" err="1"/>
              <a:t>menite</a:t>
            </a:r>
            <a:r>
              <a:rPr lang="en-US" dirty="0"/>
              <a:t> </a:t>
            </a:r>
            <a:r>
              <a:rPr lang="en-US" dirty="0" err="1"/>
              <a:t>sa</a:t>
            </a:r>
            <a:r>
              <a:rPr lang="en-US" dirty="0"/>
              <a:t> </a:t>
            </a:r>
            <a:r>
              <a:rPr lang="en-US" dirty="0" err="1"/>
              <a:t>asigure</a:t>
            </a:r>
            <a:r>
              <a:rPr lang="en-US" dirty="0"/>
              <a:t> </a:t>
            </a:r>
            <a:r>
              <a:rPr lang="en-US" dirty="0" err="1"/>
              <a:t>beneficii</a:t>
            </a:r>
            <a:r>
              <a:rPr lang="en-US" dirty="0"/>
              <a:t> </a:t>
            </a:r>
            <a:r>
              <a:rPr lang="en-US" dirty="0" err="1"/>
              <a:t>nemeritate</a:t>
            </a:r>
            <a:r>
              <a:rPr lang="en-US" dirty="0"/>
              <a:t> (</a:t>
            </a:r>
            <a:r>
              <a:rPr lang="en-US" dirty="0" err="1"/>
              <a:t>promovarea</a:t>
            </a:r>
            <a:r>
              <a:rPr lang="en-US" dirty="0"/>
              <a:t> </a:t>
            </a:r>
            <a:r>
              <a:rPr lang="en-US" dirty="0" err="1"/>
              <a:t>pe</a:t>
            </a:r>
            <a:r>
              <a:rPr lang="en-US" dirty="0"/>
              <a:t> un post superior, </a:t>
            </a:r>
            <a:r>
              <a:rPr lang="en-US" dirty="0" err="1"/>
              <a:t>cistigarea</a:t>
            </a:r>
            <a:r>
              <a:rPr lang="en-US" dirty="0"/>
              <a:t> </a:t>
            </a:r>
            <a:r>
              <a:rPr lang="en-US" dirty="0" err="1"/>
              <a:t>unui</a:t>
            </a:r>
            <a:r>
              <a:rPr lang="en-US" dirty="0"/>
              <a:t> concurs </a:t>
            </a:r>
            <a:r>
              <a:rPr lang="en-US" dirty="0" err="1"/>
              <a:t>sau</a:t>
            </a:r>
            <a:r>
              <a:rPr lang="en-US" dirty="0"/>
              <a:t> a </a:t>
            </a:r>
            <a:r>
              <a:rPr lang="en-US" dirty="0" err="1"/>
              <a:t>unor</a:t>
            </a:r>
            <a:r>
              <a:rPr lang="en-US" dirty="0"/>
              <a:t> </a:t>
            </a:r>
            <a:r>
              <a:rPr lang="en-US" dirty="0" err="1"/>
              <a:t>distinctii</a:t>
            </a:r>
            <a:r>
              <a:rPr lang="en-US" dirty="0"/>
              <a:t> etc.)</a:t>
            </a:r>
          </a:p>
          <a:p>
            <a:pPr algn="just" fontAlgn="base"/>
            <a:r>
              <a:rPr lang="en-US" dirty="0" err="1">
                <a:solidFill>
                  <a:srgbClr val="FF0000"/>
                </a:solidFill>
              </a:rPr>
              <a:t>Nici</a:t>
            </a:r>
            <a:r>
              <a:rPr lang="en-US" dirty="0">
                <a:solidFill>
                  <a:srgbClr val="FF0000"/>
                </a:solidFill>
              </a:rPr>
              <a:t> </a:t>
            </a:r>
            <a:r>
              <a:rPr lang="en-US" dirty="0" err="1">
                <a:solidFill>
                  <a:srgbClr val="FF0000"/>
                </a:solidFill>
              </a:rPr>
              <a:t>studentii</a:t>
            </a:r>
            <a:r>
              <a:rPr lang="en-US" dirty="0">
                <a:solidFill>
                  <a:srgbClr val="FF0000"/>
                </a:solidFill>
              </a:rPr>
              <a:t> nu au </a:t>
            </a:r>
            <a:r>
              <a:rPr lang="en-US" dirty="0" err="1">
                <a:solidFill>
                  <a:srgbClr val="FF0000"/>
                </a:solidFill>
              </a:rPr>
              <a:t>libertatea</a:t>
            </a:r>
            <a:r>
              <a:rPr lang="en-US" dirty="0">
                <a:solidFill>
                  <a:srgbClr val="FF0000"/>
                </a:solidFill>
              </a:rPr>
              <a:t> de a-</a:t>
            </a:r>
            <a:r>
              <a:rPr lang="en-US" dirty="0" err="1">
                <a:solidFill>
                  <a:srgbClr val="FF0000"/>
                </a:solidFill>
              </a:rPr>
              <a:t>si</a:t>
            </a:r>
            <a:r>
              <a:rPr lang="en-US" dirty="0">
                <a:solidFill>
                  <a:srgbClr val="FF0000"/>
                </a:solidFill>
              </a:rPr>
              <a:t> reproduce </a:t>
            </a:r>
            <a:r>
              <a:rPr lang="en-US" dirty="0" err="1">
                <a:solidFill>
                  <a:srgbClr val="FF0000"/>
                </a:solidFill>
              </a:rPr>
              <a:t>propriile</a:t>
            </a:r>
            <a:r>
              <a:rPr lang="en-US" dirty="0">
                <a:solidFill>
                  <a:srgbClr val="FF0000"/>
                </a:solidFill>
              </a:rPr>
              <a:t> </a:t>
            </a:r>
            <a:r>
              <a:rPr lang="en-US" dirty="0" err="1">
                <a:solidFill>
                  <a:srgbClr val="FF0000"/>
                </a:solidFill>
              </a:rPr>
              <a:t>lucrari</a:t>
            </a:r>
            <a:r>
              <a:rPr lang="en-US" dirty="0">
                <a:solidFill>
                  <a:srgbClr val="FF0000"/>
                </a:solidFill>
              </a:rPr>
              <a:t> in </a:t>
            </a:r>
            <a:r>
              <a:rPr lang="en-US" dirty="0" err="1">
                <a:solidFill>
                  <a:srgbClr val="FF0000"/>
                </a:solidFill>
              </a:rPr>
              <a:t>vederea</a:t>
            </a:r>
            <a:r>
              <a:rPr lang="en-US" dirty="0">
                <a:solidFill>
                  <a:srgbClr val="FF0000"/>
                </a:solidFill>
              </a:rPr>
              <a:t> </a:t>
            </a:r>
            <a:r>
              <a:rPr lang="en-US" dirty="0" err="1">
                <a:solidFill>
                  <a:srgbClr val="FF0000"/>
                </a:solidFill>
              </a:rPr>
              <a:t>obtinerii</a:t>
            </a:r>
            <a:r>
              <a:rPr lang="en-US" dirty="0">
                <a:solidFill>
                  <a:srgbClr val="FF0000"/>
                </a:solidFill>
              </a:rPr>
              <a:t> de </a:t>
            </a:r>
            <a:r>
              <a:rPr lang="en-US" dirty="0" err="1">
                <a:solidFill>
                  <a:srgbClr val="FF0000"/>
                </a:solidFill>
              </a:rPr>
              <a:t>calificative</a:t>
            </a:r>
            <a:r>
              <a:rPr lang="en-US" dirty="0">
                <a:solidFill>
                  <a:srgbClr val="FF0000"/>
                </a:solidFill>
              </a:rPr>
              <a:t> </a:t>
            </a:r>
            <a:r>
              <a:rPr lang="en-US" dirty="0" err="1">
                <a:solidFill>
                  <a:srgbClr val="FF0000"/>
                </a:solidFill>
              </a:rPr>
              <a:t>diferite</a:t>
            </a:r>
            <a:r>
              <a:rPr lang="en-US" dirty="0">
                <a:solidFill>
                  <a:srgbClr val="FF0000"/>
                </a:solidFill>
              </a:rPr>
              <a:t>, la </a:t>
            </a:r>
            <a:r>
              <a:rPr lang="en-US" dirty="0" err="1">
                <a:solidFill>
                  <a:srgbClr val="FF0000"/>
                </a:solidFill>
              </a:rPr>
              <a:t>materii</a:t>
            </a:r>
            <a:r>
              <a:rPr lang="en-US" dirty="0">
                <a:solidFill>
                  <a:srgbClr val="FF0000"/>
                </a:solidFill>
              </a:rPr>
              <a:t> </a:t>
            </a:r>
            <a:r>
              <a:rPr lang="en-US" dirty="0" err="1">
                <a:solidFill>
                  <a:srgbClr val="FF0000"/>
                </a:solidFill>
              </a:rPr>
              <a:t>sau</a:t>
            </a:r>
            <a:r>
              <a:rPr lang="en-US" dirty="0">
                <a:solidFill>
                  <a:srgbClr val="FF0000"/>
                </a:solidFill>
              </a:rPr>
              <a:t> la probe </a:t>
            </a:r>
            <a:r>
              <a:rPr lang="en-US" dirty="0" err="1">
                <a:solidFill>
                  <a:srgbClr val="FF0000"/>
                </a:solidFill>
              </a:rPr>
              <a:t>diferite</a:t>
            </a:r>
            <a:r>
              <a:rPr lang="en-US" dirty="0">
                <a:solidFill>
                  <a:srgbClr val="FF0000"/>
                </a:solidFill>
              </a:rPr>
              <a:t>. In </a:t>
            </a:r>
            <a:r>
              <a:rPr lang="en-US" dirty="0" err="1">
                <a:solidFill>
                  <a:srgbClr val="FF0000"/>
                </a:solidFill>
              </a:rPr>
              <a:t>masura</a:t>
            </a:r>
            <a:r>
              <a:rPr lang="en-US" dirty="0">
                <a:solidFill>
                  <a:srgbClr val="FF0000"/>
                </a:solidFill>
              </a:rPr>
              <a:t> in care </a:t>
            </a:r>
            <a:r>
              <a:rPr lang="en-US" dirty="0" err="1">
                <a:solidFill>
                  <a:srgbClr val="FF0000"/>
                </a:solidFill>
              </a:rPr>
              <a:t>aceasta</a:t>
            </a:r>
            <a:r>
              <a:rPr lang="en-US" dirty="0">
                <a:solidFill>
                  <a:srgbClr val="FF0000"/>
                </a:solidFill>
              </a:rPr>
              <a:t> </a:t>
            </a:r>
            <a:r>
              <a:rPr lang="en-US" dirty="0" err="1">
                <a:solidFill>
                  <a:srgbClr val="FF0000"/>
                </a:solidFill>
              </a:rPr>
              <a:t>inseamna</a:t>
            </a:r>
            <a:r>
              <a:rPr lang="en-US" dirty="0">
                <a:solidFill>
                  <a:srgbClr val="FF0000"/>
                </a:solidFill>
              </a:rPr>
              <a:t> a </a:t>
            </a:r>
            <a:r>
              <a:rPr lang="en-US" dirty="0" err="1">
                <a:solidFill>
                  <a:srgbClr val="FF0000"/>
                </a:solidFill>
              </a:rPr>
              <a:t>obtine</a:t>
            </a:r>
            <a:r>
              <a:rPr lang="en-US" dirty="0">
                <a:solidFill>
                  <a:srgbClr val="FF0000"/>
                </a:solidFill>
              </a:rPr>
              <a:t> </a:t>
            </a:r>
            <a:r>
              <a:rPr lang="en-US" dirty="0" err="1">
                <a:solidFill>
                  <a:srgbClr val="FF0000"/>
                </a:solidFill>
              </a:rPr>
              <a:t>credite</a:t>
            </a:r>
            <a:r>
              <a:rPr lang="en-US" dirty="0">
                <a:solidFill>
                  <a:srgbClr val="FF0000"/>
                </a:solidFill>
              </a:rPr>
              <a:t> </a:t>
            </a:r>
            <a:r>
              <a:rPr lang="en-US" dirty="0" err="1">
                <a:solidFill>
                  <a:srgbClr val="FF0000"/>
                </a:solidFill>
              </a:rPr>
              <a:t>diferite</a:t>
            </a:r>
            <a:r>
              <a:rPr lang="en-US" dirty="0">
                <a:solidFill>
                  <a:srgbClr val="FF0000"/>
                </a:solidFill>
              </a:rPr>
              <a:t> cu </a:t>
            </a:r>
            <a:r>
              <a:rPr lang="en-US" dirty="0" err="1">
                <a:solidFill>
                  <a:srgbClr val="FF0000"/>
                </a:solidFill>
              </a:rPr>
              <a:t>aceeasi</a:t>
            </a:r>
            <a:r>
              <a:rPr lang="en-US" dirty="0">
                <a:solidFill>
                  <a:srgbClr val="FF0000"/>
                </a:solidFill>
              </a:rPr>
              <a:t> </a:t>
            </a:r>
            <a:r>
              <a:rPr lang="en-US" dirty="0" err="1">
                <a:solidFill>
                  <a:srgbClr val="FF0000"/>
                </a:solidFill>
              </a:rPr>
              <a:t>prestatie</a:t>
            </a:r>
            <a:r>
              <a:rPr lang="en-US" dirty="0">
                <a:solidFill>
                  <a:srgbClr val="FF0000"/>
                </a:solidFill>
              </a:rPr>
              <a:t> </a:t>
            </a:r>
            <a:r>
              <a:rPr lang="en-US" dirty="0" err="1">
                <a:solidFill>
                  <a:srgbClr val="FF0000"/>
                </a:solidFill>
              </a:rPr>
              <a:t>universitara</a:t>
            </a:r>
            <a:r>
              <a:rPr lang="en-US" dirty="0">
                <a:solidFill>
                  <a:srgbClr val="FF0000"/>
                </a:solidFill>
              </a:rPr>
              <a:t>, </a:t>
            </a:r>
            <a:r>
              <a:rPr lang="en-US" dirty="0" err="1">
                <a:solidFill>
                  <a:srgbClr val="FF0000"/>
                </a:solidFill>
              </a:rPr>
              <a:t>fapta</a:t>
            </a:r>
            <a:r>
              <a:rPr lang="en-US" dirty="0">
                <a:solidFill>
                  <a:srgbClr val="FF0000"/>
                </a:solidFill>
              </a:rPr>
              <a:t> </a:t>
            </a:r>
            <a:r>
              <a:rPr lang="en-US" dirty="0" err="1">
                <a:solidFill>
                  <a:srgbClr val="FF0000"/>
                </a:solidFill>
              </a:rPr>
              <a:t>imbraca</a:t>
            </a:r>
            <a:r>
              <a:rPr lang="en-US" dirty="0">
                <a:solidFill>
                  <a:srgbClr val="FF0000"/>
                </a:solidFill>
              </a:rPr>
              <a:t> forma </a:t>
            </a:r>
            <a:r>
              <a:rPr lang="en-US" dirty="0" err="1">
                <a:solidFill>
                  <a:srgbClr val="FF0000"/>
                </a:solidFill>
              </a:rPr>
              <a:t>unei</a:t>
            </a:r>
            <a:r>
              <a:rPr lang="en-US" dirty="0">
                <a:solidFill>
                  <a:srgbClr val="FF0000"/>
                </a:solidFill>
              </a:rPr>
              <a:t> </a:t>
            </a:r>
            <a:r>
              <a:rPr lang="en-US" dirty="0" err="1">
                <a:solidFill>
                  <a:srgbClr val="FF0000"/>
                </a:solidFill>
              </a:rPr>
              <a:t>fraude</a:t>
            </a:r>
            <a:r>
              <a:rPr lang="en-US" dirty="0">
                <a:solidFill>
                  <a:srgbClr val="FF0000"/>
                </a:solidFill>
              </a:rPr>
              <a:t> </a:t>
            </a:r>
            <a:r>
              <a:rPr lang="en-US" dirty="0" err="1">
                <a:solidFill>
                  <a:srgbClr val="FF0000"/>
                </a:solidFill>
              </a:rPr>
              <a:t>si</a:t>
            </a:r>
            <a:r>
              <a:rPr lang="en-US" dirty="0">
                <a:solidFill>
                  <a:srgbClr val="FF0000"/>
                </a:solidFill>
              </a:rPr>
              <a:t> </a:t>
            </a:r>
            <a:r>
              <a:rPr lang="en-US" dirty="0" err="1">
                <a:solidFill>
                  <a:srgbClr val="FF0000"/>
                </a:solidFill>
              </a:rPr>
              <a:t>ea</a:t>
            </a:r>
            <a:r>
              <a:rPr lang="en-US" dirty="0">
                <a:solidFill>
                  <a:srgbClr val="FF0000"/>
                </a:solidFill>
              </a:rPr>
              <a:t> </a:t>
            </a:r>
            <a:r>
              <a:rPr lang="en-US" dirty="0" err="1">
                <a:solidFill>
                  <a:srgbClr val="FF0000"/>
                </a:solidFill>
              </a:rPr>
              <a:t>va</a:t>
            </a:r>
            <a:r>
              <a:rPr lang="en-US" dirty="0">
                <a:solidFill>
                  <a:srgbClr val="FF0000"/>
                </a:solidFill>
              </a:rPr>
              <a:t> fi </a:t>
            </a:r>
            <a:r>
              <a:rPr lang="en-US" dirty="0" err="1">
                <a:solidFill>
                  <a:srgbClr val="FF0000"/>
                </a:solidFill>
              </a:rPr>
              <a:t>sanctionata</a:t>
            </a:r>
            <a:r>
              <a:rPr lang="en-US" dirty="0">
                <a:solidFill>
                  <a:srgbClr val="FF0000"/>
                </a:solidFill>
              </a:rPr>
              <a:t> conform </a:t>
            </a:r>
            <a:r>
              <a:rPr lang="en-US" dirty="0" err="1">
                <a:solidFill>
                  <a:srgbClr val="FF0000"/>
                </a:solidFill>
              </a:rPr>
              <a:t>regulamentelor</a:t>
            </a:r>
            <a:r>
              <a:rPr lang="en-US" dirty="0">
                <a:solidFill>
                  <a:srgbClr val="FF0000"/>
                </a:solidFill>
              </a:rPr>
              <a:t> in </a:t>
            </a:r>
            <a:r>
              <a:rPr lang="en-US" dirty="0" err="1">
                <a:solidFill>
                  <a:srgbClr val="FF0000"/>
                </a:solidFill>
              </a:rPr>
              <a:t>vigoare</a:t>
            </a:r>
            <a:r>
              <a:rPr lang="en-US" dirty="0">
                <a:solidFill>
                  <a:srgbClr val="FF0000"/>
                </a:solidFill>
              </a:rPr>
              <a:t>.</a:t>
            </a:r>
          </a:p>
          <a:p>
            <a:pPr marL="0" indent="0">
              <a:buNone/>
            </a:pPr>
            <a:endParaRPr lang="en-US" dirty="0"/>
          </a:p>
        </p:txBody>
      </p:sp>
    </p:spTree>
    <p:extLst>
      <p:ext uri="{BB962C8B-B14F-4D97-AF65-F5344CB8AC3E}">
        <p14:creationId xmlns:p14="http://schemas.microsoft.com/office/powerpoint/2010/main" val="191801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err="1"/>
              <a:t>Perceptia</a:t>
            </a:r>
            <a:r>
              <a:rPr lang="en-US" dirty="0"/>
              <a:t> </a:t>
            </a:r>
            <a:r>
              <a:rPr lang="en-US" dirty="0" err="1"/>
              <a:t>profesorilor</a:t>
            </a:r>
            <a:r>
              <a:rPr lang="en-US" dirty="0"/>
              <a:t> </a:t>
            </a:r>
            <a:r>
              <a:rPr lang="en-US" dirty="0" err="1"/>
              <a:t>si</a:t>
            </a:r>
            <a:r>
              <a:rPr lang="en-US" dirty="0"/>
              <a:t> </a:t>
            </a:r>
            <a:r>
              <a:rPr lang="en-US" dirty="0" err="1"/>
              <a:t>studentilor</a:t>
            </a:r>
            <a:r>
              <a:rPr lang="en-US" dirty="0"/>
              <a:t> </a:t>
            </a:r>
            <a:r>
              <a:rPr lang="en-US" dirty="0" err="1"/>
              <a:t>despre</a:t>
            </a:r>
            <a:r>
              <a:rPr lang="en-US" dirty="0"/>
              <a:t> </a:t>
            </a:r>
            <a:r>
              <a:rPr lang="en-US" dirty="0" err="1"/>
              <a:t>plagiat</a:t>
            </a:r>
            <a:endParaRPr lang="en-US" dirty="0"/>
          </a:p>
        </p:txBody>
      </p:sp>
      <p:sp>
        <p:nvSpPr>
          <p:cNvPr id="3" name="Content Placeholder 2"/>
          <p:cNvSpPr>
            <a:spLocks noGrp="1"/>
          </p:cNvSpPr>
          <p:nvPr>
            <p:ph idx="1"/>
          </p:nvPr>
        </p:nvSpPr>
        <p:spPr>
          <a:xfrm>
            <a:off x="395536" y="1600200"/>
            <a:ext cx="8291264" cy="5069160"/>
          </a:xfrm>
        </p:spPr>
        <p:txBody>
          <a:bodyPr>
            <a:normAutofit/>
          </a:bodyPr>
          <a:lstStyle/>
          <a:p>
            <a:pPr algn="just" fontAlgn="base"/>
            <a:r>
              <a:rPr lang="en-US" dirty="0" err="1"/>
              <a:t>Problema</a:t>
            </a:r>
            <a:r>
              <a:rPr lang="en-US" dirty="0"/>
              <a:t> </a:t>
            </a:r>
            <a:r>
              <a:rPr lang="en-US" dirty="0" err="1"/>
              <a:t>plagiatului</a:t>
            </a:r>
            <a:r>
              <a:rPr lang="en-US" dirty="0"/>
              <a:t> </a:t>
            </a:r>
            <a:r>
              <a:rPr lang="en-US" dirty="0" err="1"/>
              <a:t>si</a:t>
            </a:r>
            <a:r>
              <a:rPr lang="en-US" dirty="0"/>
              <a:t> a </a:t>
            </a:r>
            <a:r>
              <a:rPr lang="en-US" dirty="0" err="1"/>
              <a:t>utilizarii</a:t>
            </a:r>
            <a:r>
              <a:rPr lang="en-US" dirty="0"/>
              <a:t> </a:t>
            </a:r>
            <a:r>
              <a:rPr lang="en-US" dirty="0" err="1"/>
              <a:t>incorecte</a:t>
            </a:r>
            <a:r>
              <a:rPr lang="en-US" dirty="0"/>
              <a:t> - </a:t>
            </a:r>
            <a:r>
              <a:rPr lang="en-US" dirty="0" err="1"/>
              <a:t>ilegale</a:t>
            </a:r>
            <a:r>
              <a:rPr lang="en-US" dirty="0"/>
              <a:t> a </a:t>
            </a:r>
            <a:r>
              <a:rPr lang="en-US" dirty="0" err="1"/>
              <a:t>documentelor</a:t>
            </a:r>
            <a:r>
              <a:rPr lang="en-US" dirty="0"/>
              <a:t> de </a:t>
            </a:r>
            <a:r>
              <a:rPr lang="en-US" dirty="0" err="1"/>
              <a:t>pe</a:t>
            </a:r>
            <a:r>
              <a:rPr lang="en-US" dirty="0"/>
              <a:t> Web, </a:t>
            </a:r>
            <a:r>
              <a:rPr lang="en-US" dirty="0" err="1"/>
              <a:t>preocupa</a:t>
            </a:r>
            <a:r>
              <a:rPr lang="en-US" dirty="0"/>
              <a:t> nu </a:t>
            </a:r>
            <a:r>
              <a:rPr lang="en-US" dirty="0" err="1"/>
              <a:t>numai</a:t>
            </a:r>
            <a:r>
              <a:rPr lang="en-US" dirty="0"/>
              <a:t> </a:t>
            </a:r>
            <a:r>
              <a:rPr lang="en-US" dirty="0" err="1"/>
              <a:t>profesorii</a:t>
            </a:r>
            <a:r>
              <a:rPr lang="en-US" dirty="0"/>
              <a:t>. </a:t>
            </a:r>
            <a:r>
              <a:rPr lang="en-US" dirty="0" err="1"/>
              <a:t>Cel</a:t>
            </a:r>
            <a:r>
              <a:rPr lang="en-US" dirty="0"/>
              <a:t> </a:t>
            </a:r>
            <a:r>
              <a:rPr lang="en-US" dirty="0" err="1"/>
              <a:t>mai</a:t>
            </a:r>
            <a:r>
              <a:rPr lang="en-US" dirty="0"/>
              <a:t> </a:t>
            </a:r>
            <a:r>
              <a:rPr lang="en-US" dirty="0" err="1"/>
              <a:t>adesea</a:t>
            </a:r>
            <a:r>
              <a:rPr lang="en-US" dirty="0"/>
              <a:t> </a:t>
            </a:r>
            <a:r>
              <a:rPr lang="en-US" dirty="0" err="1"/>
              <a:t>este</a:t>
            </a:r>
            <a:r>
              <a:rPr lang="en-US" dirty="0"/>
              <a:t> </a:t>
            </a:r>
            <a:r>
              <a:rPr lang="en-US" dirty="0" err="1"/>
              <a:t>vorba</a:t>
            </a:r>
            <a:r>
              <a:rPr lang="en-US" dirty="0"/>
              <a:t> </a:t>
            </a:r>
            <a:r>
              <a:rPr lang="en-US" dirty="0" err="1"/>
              <a:t>doar</a:t>
            </a:r>
            <a:r>
              <a:rPr lang="en-US" dirty="0"/>
              <a:t> de </a:t>
            </a:r>
            <a:r>
              <a:rPr lang="en-US" dirty="0" err="1"/>
              <a:t>necunoasterea</a:t>
            </a:r>
            <a:r>
              <a:rPr lang="en-US" dirty="0"/>
              <a:t> </a:t>
            </a:r>
            <a:r>
              <a:rPr lang="en-US" dirty="0" err="1"/>
              <a:t>modului</a:t>
            </a:r>
            <a:r>
              <a:rPr lang="en-US" dirty="0"/>
              <a:t> in care </a:t>
            </a:r>
            <a:r>
              <a:rPr lang="en-US" dirty="0" err="1"/>
              <a:t>trebuie</a:t>
            </a:r>
            <a:r>
              <a:rPr lang="en-US" dirty="0"/>
              <a:t> </a:t>
            </a:r>
            <a:r>
              <a:rPr lang="en-US" dirty="0" err="1"/>
              <a:t>citat</a:t>
            </a:r>
            <a:r>
              <a:rPr lang="en-US" dirty="0"/>
              <a:t> un text, </a:t>
            </a:r>
            <a:r>
              <a:rPr lang="en-US" dirty="0" err="1"/>
              <a:t>mai</a:t>
            </a:r>
            <a:r>
              <a:rPr lang="en-US" dirty="0"/>
              <a:t> ales </a:t>
            </a:r>
            <a:r>
              <a:rPr lang="en-US" dirty="0" err="1"/>
              <a:t>pe</a:t>
            </a:r>
            <a:r>
              <a:rPr lang="en-US" dirty="0"/>
              <a:t> Internet.</a:t>
            </a:r>
          </a:p>
          <a:p>
            <a:pPr algn="just" fontAlgn="base"/>
            <a:r>
              <a:rPr lang="en-US" dirty="0" err="1"/>
              <a:t>Desigur</a:t>
            </a:r>
            <a:r>
              <a:rPr lang="en-US" dirty="0"/>
              <a:t> </a:t>
            </a:r>
            <a:r>
              <a:rPr lang="en-US" dirty="0" err="1"/>
              <a:t>ca</a:t>
            </a:r>
            <a:r>
              <a:rPr lang="en-US" dirty="0"/>
              <a:t> </a:t>
            </a:r>
            <a:r>
              <a:rPr lang="en-US" dirty="0" err="1"/>
              <a:t>plagiatul</a:t>
            </a:r>
            <a:r>
              <a:rPr lang="en-US" dirty="0"/>
              <a:t> </a:t>
            </a:r>
            <a:r>
              <a:rPr lang="en-US" dirty="0" err="1"/>
              <a:t>poate</a:t>
            </a:r>
            <a:r>
              <a:rPr lang="en-US" dirty="0"/>
              <a:t> fi </a:t>
            </a:r>
            <a:r>
              <a:rPr lang="en-US" dirty="0" err="1"/>
              <a:t>usor</a:t>
            </a:r>
            <a:r>
              <a:rPr lang="en-US" dirty="0"/>
              <a:t> </a:t>
            </a:r>
            <a:r>
              <a:rPr lang="en-US" dirty="0" err="1"/>
              <a:t>evitat</a:t>
            </a:r>
            <a:r>
              <a:rPr lang="en-US" dirty="0"/>
              <a:t>: </a:t>
            </a:r>
            <a:r>
              <a:rPr lang="en-US" dirty="0" err="1"/>
              <a:t>prin</a:t>
            </a:r>
            <a:r>
              <a:rPr lang="en-US" dirty="0"/>
              <a:t> </a:t>
            </a:r>
            <a:r>
              <a:rPr lang="en-US" dirty="0" err="1"/>
              <a:t>citarea</a:t>
            </a:r>
            <a:r>
              <a:rPr lang="en-US" dirty="0"/>
              <a:t> </a:t>
            </a:r>
            <a:r>
              <a:rPr lang="en-US" dirty="0" err="1"/>
              <a:t>corecta</a:t>
            </a:r>
            <a:r>
              <a:rPr lang="en-US" dirty="0"/>
              <a:t>, </a:t>
            </a:r>
            <a:r>
              <a:rPr lang="en-US" dirty="0" err="1"/>
              <a:t>prin</a:t>
            </a:r>
            <a:r>
              <a:rPr lang="en-US" dirty="0"/>
              <a:t> </a:t>
            </a:r>
            <a:r>
              <a:rPr lang="en-US" dirty="0" err="1"/>
              <a:t>multumiri</a:t>
            </a:r>
            <a:r>
              <a:rPr lang="en-US" dirty="0"/>
              <a:t> </a:t>
            </a:r>
            <a:r>
              <a:rPr lang="en-US" dirty="0" err="1"/>
              <a:t>adresate</a:t>
            </a:r>
            <a:r>
              <a:rPr lang="en-US" dirty="0"/>
              <a:t> </a:t>
            </a:r>
            <a:r>
              <a:rPr lang="en-US" dirty="0" err="1"/>
              <a:t>autorului</a:t>
            </a:r>
            <a:r>
              <a:rPr lang="en-US" dirty="0"/>
              <a:t> </a:t>
            </a:r>
            <a:r>
              <a:rPr lang="en-US" dirty="0" err="1"/>
              <a:t>si</a:t>
            </a:r>
            <a:r>
              <a:rPr lang="en-US" dirty="0"/>
              <a:t> </a:t>
            </a:r>
            <a:r>
              <a:rPr lang="en-US" dirty="0" err="1"/>
              <a:t>prin</a:t>
            </a:r>
            <a:r>
              <a:rPr lang="en-US" dirty="0"/>
              <a:t> </a:t>
            </a:r>
            <a:r>
              <a:rPr lang="en-US" dirty="0" err="1"/>
              <a:t>sprijin</a:t>
            </a:r>
            <a:r>
              <a:rPr lang="en-US" dirty="0"/>
              <a:t> </a:t>
            </a:r>
            <a:r>
              <a:rPr lang="en-US" dirty="0" err="1"/>
              <a:t>acordat</a:t>
            </a:r>
            <a:r>
              <a:rPr lang="en-US" dirty="0"/>
              <a:t> </a:t>
            </a:r>
            <a:r>
              <a:rPr lang="en-US" dirty="0" err="1"/>
              <a:t>cititorului</a:t>
            </a:r>
            <a:r>
              <a:rPr lang="en-US" dirty="0"/>
              <a:t> in a </a:t>
            </a:r>
            <a:r>
              <a:rPr lang="en-US" dirty="0" err="1"/>
              <a:t>gasi</a:t>
            </a:r>
            <a:r>
              <a:rPr lang="en-US" dirty="0"/>
              <a:t> </a:t>
            </a:r>
            <a:r>
              <a:rPr lang="en-US" dirty="0" err="1"/>
              <a:t>textul</a:t>
            </a:r>
            <a:r>
              <a:rPr lang="en-US" dirty="0"/>
              <a:t> original.</a:t>
            </a:r>
          </a:p>
          <a:p>
            <a:pPr algn="just"/>
            <a:endParaRPr lang="en-US" dirty="0"/>
          </a:p>
        </p:txBody>
      </p:sp>
    </p:spTree>
    <p:extLst>
      <p:ext uri="{BB962C8B-B14F-4D97-AF65-F5344CB8AC3E}">
        <p14:creationId xmlns:p14="http://schemas.microsoft.com/office/powerpoint/2010/main" val="5233151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009531"/>
          </a:xfrm>
        </p:spPr>
        <p:txBody>
          <a:bodyPr>
            <a:normAutofit fontScale="85000" lnSpcReduction="20000"/>
          </a:bodyPr>
          <a:lstStyle/>
          <a:p>
            <a:pPr algn="just" fontAlgn="base"/>
            <a:r>
              <a:rPr lang="en-US" dirty="0"/>
              <a:t>Este o </a:t>
            </a:r>
            <a:r>
              <a:rPr lang="en-US" dirty="0" err="1"/>
              <a:t>chestiune</a:t>
            </a:r>
            <a:r>
              <a:rPr lang="en-US" dirty="0"/>
              <a:t> de </a:t>
            </a:r>
            <a:r>
              <a:rPr lang="en-US" dirty="0" err="1"/>
              <a:t>cultura</a:t>
            </a:r>
            <a:r>
              <a:rPr lang="en-US" dirty="0"/>
              <a:t> </a:t>
            </a:r>
            <a:r>
              <a:rPr lang="en-US" dirty="0" err="1"/>
              <a:t>generala</a:t>
            </a:r>
            <a:r>
              <a:rPr lang="en-US" dirty="0"/>
              <a:t>, </a:t>
            </a:r>
            <a:r>
              <a:rPr lang="en-US" dirty="0" err="1"/>
              <a:t>deci</a:t>
            </a:r>
            <a:r>
              <a:rPr lang="en-US" dirty="0"/>
              <a:t> </a:t>
            </a:r>
            <a:r>
              <a:rPr lang="en-US" dirty="0" err="1"/>
              <a:t>indatorire</a:t>
            </a:r>
            <a:r>
              <a:rPr lang="en-US" dirty="0"/>
              <a:t> a </a:t>
            </a:r>
            <a:r>
              <a:rPr lang="en-US" dirty="0" err="1"/>
              <a:t>profesorului</a:t>
            </a:r>
            <a:r>
              <a:rPr lang="en-US" dirty="0"/>
              <a:t> </a:t>
            </a:r>
            <a:r>
              <a:rPr lang="en-US" dirty="0" err="1"/>
              <a:t>sa</a:t>
            </a:r>
            <a:r>
              <a:rPr lang="en-US" dirty="0"/>
              <a:t> </a:t>
            </a:r>
            <a:r>
              <a:rPr lang="en-US" dirty="0" err="1"/>
              <a:t>explice</a:t>
            </a:r>
            <a:r>
              <a:rPr lang="en-US" dirty="0"/>
              <a:t> cum </a:t>
            </a:r>
            <a:r>
              <a:rPr lang="en-US" dirty="0" err="1"/>
              <a:t>si</a:t>
            </a:r>
            <a:r>
              <a:rPr lang="en-US" dirty="0"/>
              <a:t> in </a:t>
            </a:r>
            <a:r>
              <a:rPr lang="en-US" dirty="0" err="1"/>
              <a:t>ce</a:t>
            </a:r>
            <a:r>
              <a:rPr lang="en-US" dirty="0"/>
              <a:t> </a:t>
            </a:r>
            <a:r>
              <a:rPr lang="en-US" dirty="0" err="1"/>
              <a:t>situatii</a:t>
            </a:r>
            <a:r>
              <a:rPr lang="en-US" dirty="0"/>
              <a:t> </a:t>
            </a:r>
            <a:r>
              <a:rPr lang="en-US" dirty="0" err="1"/>
              <a:t>trebuie</a:t>
            </a:r>
            <a:r>
              <a:rPr lang="en-US" dirty="0"/>
              <a:t> </a:t>
            </a:r>
            <a:r>
              <a:rPr lang="en-US" dirty="0" err="1"/>
              <a:t>introduse</a:t>
            </a:r>
            <a:r>
              <a:rPr lang="en-US" dirty="0"/>
              <a:t> </a:t>
            </a:r>
            <a:r>
              <a:rPr lang="en-US" dirty="0" err="1"/>
              <a:t>citate</a:t>
            </a:r>
            <a:r>
              <a:rPr lang="en-US" dirty="0"/>
              <a:t>, cum </a:t>
            </a:r>
            <a:r>
              <a:rPr lang="en-US" dirty="0" err="1"/>
              <a:t>trebuie</a:t>
            </a:r>
            <a:r>
              <a:rPr lang="en-US" dirty="0"/>
              <a:t> </a:t>
            </a:r>
            <a:r>
              <a:rPr lang="en-US" dirty="0" err="1"/>
              <a:t>facute</a:t>
            </a:r>
            <a:r>
              <a:rPr lang="en-US" dirty="0"/>
              <a:t> </a:t>
            </a:r>
            <a:r>
              <a:rPr lang="en-US" dirty="0" err="1"/>
              <a:t>referirile</a:t>
            </a:r>
            <a:r>
              <a:rPr lang="en-US" dirty="0"/>
              <a:t> </a:t>
            </a:r>
            <a:r>
              <a:rPr lang="en-US" dirty="0" err="1"/>
              <a:t>si</a:t>
            </a:r>
            <a:r>
              <a:rPr lang="en-US" dirty="0"/>
              <a:t> </a:t>
            </a:r>
            <a:r>
              <a:rPr lang="en-US" dirty="0" err="1"/>
              <a:t>ce</a:t>
            </a:r>
            <a:r>
              <a:rPr lang="en-US" dirty="0"/>
              <a:t> </a:t>
            </a:r>
            <a:r>
              <a:rPr lang="en-US" dirty="0" err="1"/>
              <a:t>trebuie</a:t>
            </a:r>
            <a:r>
              <a:rPr lang="en-US" dirty="0"/>
              <a:t> </a:t>
            </a:r>
            <a:r>
              <a:rPr lang="en-US" dirty="0" err="1"/>
              <a:t>acestea</a:t>
            </a:r>
            <a:r>
              <a:rPr lang="en-US" dirty="0"/>
              <a:t> </a:t>
            </a:r>
            <a:r>
              <a:rPr lang="en-US" dirty="0" err="1"/>
              <a:t>sa</a:t>
            </a:r>
            <a:r>
              <a:rPr lang="en-US" dirty="0"/>
              <a:t> </a:t>
            </a:r>
            <a:r>
              <a:rPr lang="en-US" dirty="0" err="1"/>
              <a:t>includa</a:t>
            </a:r>
            <a:r>
              <a:rPr lang="en-US" dirty="0"/>
              <a:t>. </a:t>
            </a:r>
            <a:r>
              <a:rPr lang="en-US" dirty="0" err="1"/>
              <a:t>Pornind</a:t>
            </a:r>
            <a:r>
              <a:rPr lang="en-US" dirty="0"/>
              <a:t> de la </a:t>
            </a:r>
            <a:r>
              <a:rPr lang="en-US" dirty="0" err="1"/>
              <a:t>aceasta</a:t>
            </a:r>
            <a:r>
              <a:rPr lang="en-US" dirty="0"/>
              <a:t> </a:t>
            </a:r>
            <a:r>
              <a:rPr lang="en-US" dirty="0" err="1"/>
              <a:t>constatare</a:t>
            </a:r>
            <a:r>
              <a:rPr lang="en-US" dirty="0"/>
              <a:t>, </a:t>
            </a:r>
            <a:r>
              <a:rPr lang="en-US" dirty="0" err="1"/>
              <a:t>cursurile</a:t>
            </a:r>
            <a:r>
              <a:rPr lang="en-US" dirty="0"/>
              <a:t> de </a:t>
            </a:r>
            <a:r>
              <a:rPr lang="en-US" dirty="0" err="1"/>
              <a:t>redactare</a:t>
            </a:r>
            <a:r>
              <a:rPr lang="en-US" dirty="0"/>
              <a:t> de la </a:t>
            </a:r>
            <a:r>
              <a:rPr lang="en-US" dirty="0" err="1"/>
              <a:t>unele</a:t>
            </a:r>
            <a:r>
              <a:rPr lang="en-US" dirty="0"/>
              <a:t> </a:t>
            </a:r>
            <a:r>
              <a:rPr lang="en-US" dirty="0" err="1"/>
              <a:t>universitati</a:t>
            </a:r>
            <a:r>
              <a:rPr lang="en-US" dirty="0"/>
              <a:t> au </a:t>
            </a:r>
            <a:r>
              <a:rPr lang="en-US" dirty="0" err="1"/>
              <a:t>inceput</a:t>
            </a:r>
            <a:r>
              <a:rPr lang="en-US" dirty="0"/>
              <a:t> </a:t>
            </a:r>
            <a:r>
              <a:rPr lang="en-US" dirty="0" err="1"/>
              <a:t>sa</a:t>
            </a:r>
            <a:r>
              <a:rPr lang="en-US" dirty="0"/>
              <a:t> </a:t>
            </a:r>
            <a:r>
              <a:rPr lang="en-US" dirty="0" err="1"/>
              <a:t>includa</a:t>
            </a:r>
            <a:r>
              <a:rPr lang="en-US" dirty="0"/>
              <a:t> </a:t>
            </a:r>
            <a:r>
              <a:rPr lang="en-US" dirty="0" err="1"/>
              <a:t>specificatii</a:t>
            </a:r>
            <a:r>
              <a:rPr lang="en-US" dirty="0"/>
              <a:t> </a:t>
            </a:r>
            <a:r>
              <a:rPr lang="en-US" dirty="0" err="1"/>
              <a:t>atat</a:t>
            </a:r>
            <a:r>
              <a:rPr lang="en-US" dirty="0"/>
              <a:t> </a:t>
            </a:r>
            <a:r>
              <a:rPr lang="en-US" dirty="0" err="1"/>
              <a:t>asupra</a:t>
            </a:r>
            <a:r>
              <a:rPr lang="en-US" dirty="0"/>
              <a:t> </a:t>
            </a:r>
            <a:r>
              <a:rPr lang="en-US" dirty="0" err="1"/>
              <a:t>modului</a:t>
            </a:r>
            <a:r>
              <a:rPr lang="en-US" dirty="0"/>
              <a:t> in care </a:t>
            </a:r>
            <a:r>
              <a:rPr lang="en-US" dirty="0" err="1"/>
              <a:t>trebuie</a:t>
            </a:r>
            <a:r>
              <a:rPr lang="en-US" dirty="0"/>
              <a:t> </a:t>
            </a:r>
            <a:r>
              <a:rPr lang="en-US" dirty="0" err="1"/>
              <a:t>citat</a:t>
            </a:r>
            <a:r>
              <a:rPr lang="en-US" dirty="0"/>
              <a:t> un text, cat </a:t>
            </a:r>
            <a:r>
              <a:rPr lang="en-US" dirty="0" err="1"/>
              <a:t>si</a:t>
            </a:r>
            <a:r>
              <a:rPr lang="en-US" dirty="0"/>
              <a:t> in </a:t>
            </a:r>
            <a:r>
              <a:rPr lang="en-US" dirty="0" err="1"/>
              <a:t>privinta</a:t>
            </a:r>
            <a:r>
              <a:rPr lang="en-US" dirty="0"/>
              <a:t> </a:t>
            </a:r>
            <a:r>
              <a:rPr lang="en-US" dirty="0" err="1"/>
              <a:t>plagiatului</a:t>
            </a:r>
            <a:r>
              <a:rPr lang="en-US" dirty="0"/>
              <a:t> online.</a:t>
            </a:r>
          </a:p>
          <a:p>
            <a:pPr algn="just" fontAlgn="base"/>
            <a:r>
              <a:rPr lang="en-US" dirty="0" err="1">
                <a:solidFill>
                  <a:srgbClr val="00B050"/>
                </a:solidFill>
              </a:rPr>
              <a:t>Pentru</a:t>
            </a:r>
            <a:r>
              <a:rPr lang="en-US" dirty="0">
                <a:solidFill>
                  <a:srgbClr val="00B050"/>
                </a:solidFill>
              </a:rPr>
              <a:t> a </a:t>
            </a:r>
            <a:r>
              <a:rPr lang="en-US" dirty="0" err="1">
                <a:solidFill>
                  <a:srgbClr val="00B050"/>
                </a:solidFill>
              </a:rPr>
              <a:t>afla</a:t>
            </a:r>
            <a:r>
              <a:rPr lang="en-US" dirty="0">
                <a:solidFill>
                  <a:srgbClr val="00B050"/>
                </a:solidFill>
              </a:rPr>
              <a:t> care </a:t>
            </a:r>
            <a:r>
              <a:rPr lang="en-US" dirty="0" err="1">
                <a:solidFill>
                  <a:srgbClr val="00B050"/>
                </a:solidFill>
              </a:rPr>
              <a:t>este</a:t>
            </a:r>
            <a:r>
              <a:rPr lang="en-US" dirty="0">
                <a:solidFill>
                  <a:srgbClr val="00B050"/>
                </a:solidFill>
              </a:rPr>
              <a:t> </a:t>
            </a:r>
            <a:r>
              <a:rPr lang="en-US" dirty="0" err="1">
                <a:solidFill>
                  <a:srgbClr val="00B050"/>
                </a:solidFill>
              </a:rPr>
              <a:t>perceptia</a:t>
            </a:r>
            <a:r>
              <a:rPr lang="en-US" dirty="0">
                <a:solidFill>
                  <a:srgbClr val="00B050"/>
                </a:solidFill>
              </a:rPr>
              <a:t> </a:t>
            </a:r>
            <a:r>
              <a:rPr lang="en-US" dirty="0" err="1">
                <a:solidFill>
                  <a:srgbClr val="00B050"/>
                </a:solidFill>
              </a:rPr>
              <a:t>atat</a:t>
            </a:r>
            <a:r>
              <a:rPr lang="en-US" dirty="0">
                <a:solidFill>
                  <a:srgbClr val="00B050"/>
                </a:solidFill>
              </a:rPr>
              <a:t> a </a:t>
            </a:r>
            <a:r>
              <a:rPr lang="en-US" dirty="0" err="1">
                <a:solidFill>
                  <a:srgbClr val="00B050"/>
                </a:solidFill>
              </a:rPr>
              <a:t>profesorilor</a:t>
            </a:r>
            <a:r>
              <a:rPr lang="en-US" dirty="0">
                <a:solidFill>
                  <a:srgbClr val="00B050"/>
                </a:solidFill>
              </a:rPr>
              <a:t> cat </a:t>
            </a:r>
            <a:r>
              <a:rPr lang="en-US" dirty="0" err="1">
                <a:solidFill>
                  <a:srgbClr val="00B050"/>
                </a:solidFill>
              </a:rPr>
              <a:t>si</a:t>
            </a:r>
            <a:r>
              <a:rPr lang="en-US" dirty="0">
                <a:solidFill>
                  <a:srgbClr val="00B050"/>
                </a:solidFill>
              </a:rPr>
              <a:t> a </a:t>
            </a:r>
            <a:r>
              <a:rPr lang="en-US" dirty="0" err="1">
                <a:solidFill>
                  <a:srgbClr val="00B050"/>
                </a:solidFill>
              </a:rPr>
              <a:t>studentilor</a:t>
            </a:r>
            <a:r>
              <a:rPr lang="en-US" dirty="0">
                <a:solidFill>
                  <a:srgbClr val="00B050"/>
                </a:solidFill>
              </a:rPr>
              <a:t> </a:t>
            </a:r>
            <a:r>
              <a:rPr lang="en-US" dirty="0" err="1">
                <a:solidFill>
                  <a:srgbClr val="00B050"/>
                </a:solidFill>
              </a:rPr>
              <a:t>despre</a:t>
            </a:r>
            <a:r>
              <a:rPr lang="en-US" dirty="0">
                <a:solidFill>
                  <a:srgbClr val="00B050"/>
                </a:solidFill>
              </a:rPr>
              <a:t> </a:t>
            </a:r>
            <a:r>
              <a:rPr lang="en-US" dirty="0" err="1">
                <a:solidFill>
                  <a:srgbClr val="00B050"/>
                </a:solidFill>
              </a:rPr>
              <a:t>plagiat</a:t>
            </a:r>
            <a:r>
              <a:rPr lang="en-US" dirty="0">
                <a:solidFill>
                  <a:srgbClr val="00B050"/>
                </a:solidFill>
              </a:rPr>
              <a:t>, un </a:t>
            </a:r>
            <a:r>
              <a:rPr lang="en-US" dirty="0" err="1">
                <a:solidFill>
                  <a:srgbClr val="00B050"/>
                </a:solidFill>
              </a:rPr>
              <a:t>grup</a:t>
            </a:r>
            <a:r>
              <a:rPr lang="en-US" dirty="0">
                <a:solidFill>
                  <a:srgbClr val="00B050"/>
                </a:solidFill>
              </a:rPr>
              <a:t> de </a:t>
            </a:r>
            <a:r>
              <a:rPr lang="en-US" dirty="0" err="1">
                <a:solidFill>
                  <a:srgbClr val="00B050"/>
                </a:solidFill>
              </a:rPr>
              <a:t>cercetatori</a:t>
            </a:r>
            <a:r>
              <a:rPr lang="en-US" dirty="0">
                <a:solidFill>
                  <a:srgbClr val="00B050"/>
                </a:solidFill>
              </a:rPr>
              <a:t> - </a:t>
            </a:r>
            <a:r>
              <a:rPr lang="en-US" dirty="0" err="1">
                <a:solidFill>
                  <a:srgbClr val="00B050"/>
                </a:solidFill>
              </a:rPr>
              <a:t>sociologi</a:t>
            </a:r>
            <a:r>
              <a:rPr lang="en-US" dirty="0">
                <a:solidFill>
                  <a:srgbClr val="00B050"/>
                </a:solidFill>
              </a:rPr>
              <a:t> </a:t>
            </a:r>
            <a:r>
              <a:rPr lang="en-US" dirty="0" err="1">
                <a:solidFill>
                  <a:srgbClr val="00B050"/>
                </a:solidFill>
              </a:rPr>
              <a:t>suedezi</a:t>
            </a:r>
            <a:r>
              <a:rPr lang="en-US" dirty="0">
                <a:solidFill>
                  <a:srgbClr val="00B050"/>
                </a:solidFill>
              </a:rPr>
              <a:t> au </a:t>
            </a:r>
            <a:r>
              <a:rPr lang="en-US" dirty="0" err="1">
                <a:solidFill>
                  <a:srgbClr val="00B050"/>
                </a:solidFill>
              </a:rPr>
              <a:t>organizat</a:t>
            </a:r>
            <a:r>
              <a:rPr lang="en-US" dirty="0">
                <a:solidFill>
                  <a:srgbClr val="00B050"/>
                </a:solidFill>
              </a:rPr>
              <a:t> in </a:t>
            </a:r>
            <a:r>
              <a:rPr lang="en-US" dirty="0" err="1">
                <a:solidFill>
                  <a:srgbClr val="00B050"/>
                </a:solidFill>
              </a:rPr>
              <a:t>anul</a:t>
            </a:r>
            <a:r>
              <a:rPr lang="en-US" dirty="0">
                <a:solidFill>
                  <a:srgbClr val="00B050"/>
                </a:solidFill>
              </a:rPr>
              <a:t> 2009 un </a:t>
            </a:r>
            <a:r>
              <a:rPr lang="en-US" dirty="0" err="1">
                <a:solidFill>
                  <a:srgbClr val="00B050"/>
                </a:solidFill>
              </a:rPr>
              <a:t>studiu</a:t>
            </a:r>
            <a:r>
              <a:rPr lang="en-US" dirty="0">
                <a:solidFill>
                  <a:srgbClr val="00B050"/>
                </a:solidFill>
              </a:rPr>
              <a:t> in </a:t>
            </a:r>
            <a:r>
              <a:rPr lang="en-US" dirty="0" err="1">
                <a:solidFill>
                  <a:srgbClr val="00B050"/>
                </a:solidFill>
              </a:rPr>
              <a:t>cadrul</a:t>
            </a:r>
            <a:r>
              <a:rPr lang="en-US" dirty="0">
                <a:solidFill>
                  <a:srgbClr val="00B050"/>
                </a:solidFill>
              </a:rPr>
              <a:t> </a:t>
            </a:r>
            <a:r>
              <a:rPr lang="en-US" dirty="0" err="1">
                <a:solidFill>
                  <a:srgbClr val="00B050"/>
                </a:solidFill>
              </a:rPr>
              <a:t>Universitatii</a:t>
            </a:r>
            <a:r>
              <a:rPr lang="en-US" dirty="0">
                <a:solidFill>
                  <a:srgbClr val="00B050"/>
                </a:solidFill>
              </a:rPr>
              <a:t> Stockholm</a:t>
            </a:r>
            <a:r>
              <a:rPr lang="en-US" dirty="0"/>
              <a:t>.</a:t>
            </a:r>
          </a:p>
          <a:p>
            <a:pPr algn="just" fontAlgn="base"/>
            <a:r>
              <a:rPr lang="en-US" dirty="0" err="1"/>
              <a:t>Obiectivul</a:t>
            </a:r>
            <a:r>
              <a:rPr lang="en-US" dirty="0"/>
              <a:t> </a:t>
            </a:r>
            <a:r>
              <a:rPr lang="en-US" dirty="0" err="1"/>
              <a:t>studiului</a:t>
            </a:r>
            <a:r>
              <a:rPr lang="en-US" dirty="0"/>
              <a:t> a </a:t>
            </a:r>
            <a:r>
              <a:rPr lang="en-US" dirty="0" err="1"/>
              <a:t>fost</a:t>
            </a:r>
            <a:r>
              <a:rPr lang="en-US" dirty="0"/>
              <a:t> </a:t>
            </a:r>
            <a:r>
              <a:rPr lang="en-US" dirty="0" err="1"/>
              <a:t>cel</a:t>
            </a:r>
            <a:r>
              <a:rPr lang="en-US" dirty="0"/>
              <a:t> de a </a:t>
            </a:r>
            <a:r>
              <a:rPr lang="en-US" dirty="0" err="1"/>
              <a:t>investiga</a:t>
            </a:r>
            <a:r>
              <a:rPr lang="en-US" dirty="0"/>
              <a:t> </a:t>
            </a:r>
            <a:r>
              <a:rPr lang="en-US" dirty="0" err="1"/>
              <a:t>atitudinile</a:t>
            </a:r>
            <a:r>
              <a:rPr lang="en-US" dirty="0"/>
              <a:t> </a:t>
            </a:r>
            <a:r>
              <a:rPr lang="en-US" dirty="0" err="1"/>
              <a:t>atat</a:t>
            </a:r>
            <a:r>
              <a:rPr lang="en-US" dirty="0"/>
              <a:t> a </a:t>
            </a:r>
            <a:r>
              <a:rPr lang="en-US" dirty="0" err="1"/>
              <a:t>profesorilor</a:t>
            </a:r>
            <a:r>
              <a:rPr lang="en-US" dirty="0"/>
              <a:t> cat </a:t>
            </a:r>
            <a:r>
              <a:rPr lang="en-US" dirty="0" err="1"/>
              <a:t>si</a:t>
            </a:r>
            <a:r>
              <a:rPr lang="en-US" dirty="0"/>
              <a:t> a </a:t>
            </a:r>
            <a:r>
              <a:rPr lang="en-US" dirty="0" err="1"/>
              <a:t>studentilor</a:t>
            </a:r>
            <a:r>
              <a:rPr lang="en-US" dirty="0"/>
              <a:t> fata de </a:t>
            </a:r>
            <a:r>
              <a:rPr lang="en-US" dirty="0" err="1"/>
              <a:t>problema</a:t>
            </a:r>
            <a:r>
              <a:rPr lang="en-US" dirty="0"/>
              <a:t> </a:t>
            </a:r>
            <a:r>
              <a:rPr lang="en-US" dirty="0" err="1"/>
              <a:t>plagiatului</a:t>
            </a:r>
            <a:r>
              <a:rPr lang="en-US" dirty="0"/>
              <a:t>. </a:t>
            </a:r>
            <a:r>
              <a:rPr lang="en-US" dirty="0" err="1"/>
              <a:t>Studiul</a:t>
            </a:r>
            <a:r>
              <a:rPr lang="en-US" dirty="0"/>
              <a:t> a </a:t>
            </a:r>
            <a:r>
              <a:rPr lang="en-US" dirty="0" err="1"/>
              <a:t>fost</a:t>
            </a:r>
            <a:r>
              <a:rPr lang="en-US" dirty="0"/>
              <a:t> </a:t>
            </a:r>
            <a:r>
              <a:rPr lang="en-US" dirty="0" err="1"/>
              <a:t>realizat</a:t>
            </a:r>
            <a:r>
              <a:rPr lang="en-US" dirty="0"/>
              <a:t> in </a:t>
            </a:r>
            <a:r>
              <a:rPr lang="en-US" dirty="0" err="1"/>
              <a:t>cadrul</a:t>
            </a:r>
            <a:r>
              <a:rPr lang="en-US" dirty="0"/>
              <a:t> </a:t>
            </a:r>
            <a:r>
              <a:rPr lang="en-US" dirty="0" err="1"/>
              <a:t>Departamentul</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de la </a:t>
            </a:r>
            <a:r>
              <a:rPr lang="en-US" dirty="0" err="1"/>
              <a:t>Universitatea</a:t>
            </a:r>
            <a:r>
              <a:rPr lang="en-US" dirty="0"/>
              <a:t> din Stockholm din </a:t>
            </a:r>
            <a:r>
              <a:rPr lang="en-US" dirty="0" err="1"/>
              <a:t>Suedia</a:t>
            </a:r>
            <a:r>
              <a:rPr lang="en-US" dirty="0"/>
              <a:t>, in </a:t>
            </a:r>
            <a:r>
              <a:rPr lang="en-US" dirty="0" err="1"/>
              <a:t>anul</a:t>
            </a:r>
            <a:r>
              <a:rPr lang="en-US" dirty="0"/>
              <a:t> 2009.</a:t>
            </a:r>
          </a:p>
          <a:p>
            <a:pPr marL="0" indent="0">
              <a:buNone/>
            </a:pPr>
            <a:endParaRPr lang="en-US" dirty="0"/>
          </a:p>
        </p:txBody>
      </p:sp>
    </p:spTree>
    <p:extLst>
      <p:ext uri="{BB962C8B-B14F-4D97-AF65-F5344CB8AC3E}">
        <p14:creationId xmlns:p14="http://schemas.microsoft.com/office/powerpoint/2010/main" val="113314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80928"/>
            <a:ext cx="8229600" cy="1143000"/>
          </a:xfrm>
        </p:spPr>
        <p:txBody>
          <a:bodyPr/>
          <a:lstStyle/>
          <a:p>
            <a:r>
              <a:rPr lang="en-US" b="1" dirty="0" err="1"/>
              <a:t>Temă</a:t>
            </a:r>
            <a:r>
              <a:rPr lang="en-US" b="1" dirty="0"/>
              <a:t> de </a:t>
            </a:r>
            <a:r>
              <a:rPr lang="en-US" b="1" dirty="0" err="1"/>
              <a:t>discuție</a:t>
            </a:r>
            <a:r>
              <a:rPr lang="en-US" dirty="0"/>
              <a:t>:</a:t>
            </a:r>
          </a:p>
        </p:txBody>
      </p:sp>
      <p:sp>
        <p:nvSpPr>
          <p:cNvPr id="3" name="Content Placeholder 2"/>
          <p:cNvSpPr>
            <a:spLocks noGrp="1"/>
          </p:cNvSpPr>
          <p:nvPr>
            <p:ph idx="1"/>
          </p:nvPr>
        </p:nvSpPr>
        <p:spPr>
          <a:xfrm>
            <a:off x="539552" y="3861048"/>
            <a:ext cx="8147248" cy="2265115"/>
          </a:xfrm>
        </p:spPr>
        <p:txBody>
          <a:bodyPr/>
          <a:lstStyle/>
          <a:p>
            <a:pPr marL="0" indent="0">
              <a:buNone/>
            </a:pPr>
            <a:r>
              <a:rPr lang="en-US" dirty="0"/>
              <a:t>Au </a:t>
            </a:r>
            <a:r>
              <a:rPr lang="en-US" dirty="0" err="1"/>
              <a:t>fost</a:t>
            </a:r>
            <a:r>
              <a:rPr lang="en-US" dirty="0"/>
              <a:t> </a:t>
            </a:r>
            <a:r>
              <a:rPr lang="en-US" dirty="0" err="1"/>
              <a:t>cazuri</a:t>
            </a:r>
            <a:r>
              <a:rPr lang="en-US" dirty="0"/>
              <a:t> </a:t>
            </a:r>
            <a:r>
              <a:rPr lang="en-US" dirty="0" err="1"/>
              <a:t>în</a:t>
            </a:r>
            <a:r>
              <a:rPr lang="en-US" dirty="0"/>
              <a:t> care </a:t>
            </a:r>
            <a:r>
              <a:rPr lang="en-US" dirty="0" err="1"/>
              <a:t>ați</a:t>
            </a:r>
            <a:r>
              <a:rPr lang="en-US" dirty="0"/>
              <a:t> </a:t>
            </a:r>
            <a:r>
              <a:rPr lang="en-US" dirty="0" err="1"/>
              <a:t>resimțit</a:t>
            </a:r>
            <a:r>
              <a:rPr lang="en-US" dirty="0"/>
              <a:t> </a:t>
            </a:r>
            <a:r>
              <a:rPr lang="en-US" dirty="0" err="1"/>
              <a:t>conflicte</a:t>
            </a:r>
            <a:r>
              <a:rPr lang="en-US" dirty="0"/>
              <a:t> </a:t>
            </a:r>
            <a:r>
              <a:rPr lang="en-US" dirty="0" err="1"/>
              <a:t>între</a:t>
            </a:r>
            <a:r>
              <a:rPr lang="en-US" dirty="0"/>
              <a:t> </a:t>
            </a:r>
            <a:r>
              <a:rPr lang="en-US" dirty="0" err="1"/>
              <a:t>datoriile</a:t>
            </a:r>
            <a:r>
              <a:rPr lang="en-US" dirty="0"/>
              <a:t> morale </a:t>
            </a:r>
            <a:r>
              <a:rPr lang="en-US" dirty="0" err="1"/>
              <a:t>în</a:t>
            </a:r>
            <a:r>
              <a:rPr lang="en-US" dirty="0"/>
              <a:t> </a:t>
            </a:r>
            <a:r>
              <a:rPr lang="en-US" dirty="0" err="1"/>
              <a:t>activitatea</a:t>
            </a:r>
            <a:r>
              <a:rPr lang="en-US" dirty="0"/>
              <a:t> </a:t>
            </a:r>
            <a:r>
              <a:rPr lang="en-US" dirty="0" err="1"/>
              <a:t>dvs</a:t>
            </a:r>
            <a:r>
              <a:rPr lang="en-US" dirty="0"/>
              <a:t>. </a:t>
            </a:r>
            <a:r>
              <a:rPr lang="en-US" dirty="0" err="1"/>
              <a:t>academică</a:t>
            </a:r>
            <a:r>
              <a:rPr lang="en-US" dirty="0"/>
              <a:t>?</a:t>
            </a:r>
          </a:p>
        </p:txBody>
      </p:sp>
      <p:sp>
        <p:nvSpPr>
          <p:cNvPr id="5" name="TextBox 4"/>
          <p:cNvSpPr txBox="1"/>
          <p:nvPr/>
        </p:nvSpPr>
        <p:spPr>
          <a:xfrm>
            <a:off x="611560" y="548680"/>
            <a:ext cx="7776864" cy="2246769"/>
          </a:xfrm>
          <a:prstGeom prst="rect">
            <a:avLst/>
          </a:prstGeom>
          <a:noFill/>
        </p:spPr>
        <p:txBody>
          <a:bodyPr wrap="square" rtlCol="0">
            <a:spAutoFit/>
          </a:bodyPr>
          <a:lstStyle/>
          <a:p>
            <a:pPr algn="just"/>
            <a:r>
              <a:rPr lang="en-US" sz="2800" b="1" dirty="0" err="1">
                <a:solidFill>
                  <a:srgbClr val="FF0000"/>
                </a:solidFill>
              </a:rPr>
              <a:t>Etica</a:t>
            </a:r>
            <a:r>
              <a:rPr lang="en-US" sz="2800" b="1" dirty="0">
                <a:solidFill>
                  <a:srgbClr val="FF0000"/>
                </a:solidFill>
              </a:rPr>
              <a:t> </a:t>
            </a:r>
            <a:r>
              <a:rPr lang="en-US" sz="2800" b="1" dirty="0" err="1">
                <a:solidFill>
                  <a:srgbClr val="FF0000"/>
                </a:solidFill>
              </a:rPr>
              <a:t>academică</a:t>
            </a:r>
            <a:r>
              <a:rPr lang="en-US" sz="2800" dirty="0"/>
              <a:t>, la </a:t>
            </a:r>
            <a:r>
              <a:rPr lang="en-US" sz="2800" dirty="0" err="1"/>
              <a:t>fel</a:t>
            </a:r>
            <a:r>
              <a:rPr lang="en-US" sz="2800" dirty="0"/>
              <a:t> </a:t>
            </a:r>
            <a:r>
              <a:rPr lang="en-US" sz="2800" dirty="0" err="1"/>
              <a:t>ca</a:t>
            </a:r>
            <a:r>
              <a:rPr lang="en-US" sz="2800" dirty="0"/>
              <a:t> </a:t>
            </a:r>
            <a:r>
              <a:rPr lang="en-US" sz="2800" dirty="0" err="1"/>
              <a:t>alte</a:t>
            </a:r>
            <a:r>
              <a:rPr lang="en-US" sz="2800" dirty="0"/>
              <a:t> </a:t>
            </a:r>
            <a:r>
              <a:rPr lang="en-US" sz="2800" dirty="0" err="1"/>
              <a:t>domenii</a:t>
            </a:r>
            <a:r>
              <a:rPr lang="en-US" sz="2800" dirty="0"/>
              <a:t> ale </a:t>
            </a:r>
            <a:r>
              <a:rPr lang="en-US" sz="2800" dirty="0" err="1"/>
              <a:t>eticii</a:t>
            </a:r>
            <a:r>
              <a:rPr lang="en-US" sz="2800" dirty="0"/>
              <a:t> </a:t>
            </a:r>
            <a:r>
              <a:rPr lang="en-US" sz="2800" dirty="0" err="1"/>
              <a:t>aplicate</a:t>
            </a:r>
            <a:r>
              <a:rPr lang="en-US" sz="2800" dirty="0"/>
              <a:t>, </a:t>
            </a:r>
            <a:r>
              <a:rPr lang="en-US" sz="2800" dirty="0" err="1"/>
              <a:t>trebuie</a:t>
            </a:r>
            <a:r>
              <a:rPr lang="en-US" sz="2800" dirty="0"/>
              <a:t> </a:t>
            </a:r>
            <a:r>
              <a:rPr lang="en-US" sz="2800" dirty="0" err="1"/>
              <a:t>să</a:t>
            </a:r>
            <a:r>
              <a:rPr lang="en-US" sz="2800" dirty="0"/>
              <a:t> </a:t>
            </a:r>
            <a:r>
              <a:rPr lang="en-US" sz="2800" dirty="0" err="1"/>
              <a:t>includă</a:t>
            </a:r>
            <a:r>
              <a:rPr lang="en-US" sz="2800" dirty="0"/>
              <a:t> </a:t>
            </a:r>
            <a:r>
              <a:rPr lang="en-US" sz="2800" dirty="0" err="1"/>
              <a:t>și</a:t>
            </a:r>
            <a:r>
              <a:rPr lang="en-US" sz="2800" dirty="0"/>
              <a:t> o </a:t>
            </a:r>
            <a:r>
              <a:rPr lang="en-US" sz="2800" dirty="0" err="1"/>
              <a:t>specificare</a:t>
            </a:r>
            <a:r>
              <a:rPr lang="en-US" sz="2800" dirty="0"/>
              <a:t> </a:t>
            </a:r>
            <a:r>
              <a:rPr lang="en-US" sz="2800" dirty="0" err="1"/>
              <a:t>sau</a:t>
            </a:r>
            <a:r>
              <a:rPr lang="en-US" sz="2800" dirty="0"/>
              <a:t> </a:t>
            </a:r>
            <a:r>
              <a:rPr lang="en-US" sz="2800" dirty="0" err="1"/>
              <a:t>particularizare</a:t>
            </a:r>
            <a:r>
              <a:rPr lang="en-US" sz="2800" dirty="0"/>
              <a:t> a </a:t>
            </a:r>
            <a:r>
              <a:rPr lang="en-US" sz="2800" dirty="0" err="1"/>
              <a:t>principiilor</a:t>
            </a:r>
            <a:r>
              <a:rPr lang="en-US" sz="2800" dirty="0"/>
              <a:t> </a:t>
            </a:r>
            <a:r>
              <a:rPr lang="en-US" sz="2800" dirty="0" err="1"/>
              <a:t>etice</a:t>
            </a:r>
            <a:r>
              <a:rPr lang="en-US" sz="2800" dirty="0"/>
              <a:t> </a:t>
            </a:r>
            <a:r>
              <a:rPr lang="en-US" sz="2800" dirty="0" err="1"/>
              <a:t>generale</a:t>
            </a:r>
            <a:r>
              <a:rPr lang="en-US" sz="2800" dirty="0"/>
              <a:t> </a:t>
            </a:r>
            <a:r>
              <a:rPr lang="en-US" sz="2800" dirty="0" err="1"/>
              <a:t>pentru</a:t>
            </a:r>
            <a:r>
              <a:rPr lang="en-US" sz="2800" dirty="0"/>
              <a:t> un </a:t>
            </a:r>
            <a:r>
              <a:rPr lang="en-US" sz="2800" dirty="0" err="1"/>
              <a:t>decupaj</a:t>
            </a:r>
            <a:r>
              <a:rPr lang="en-US" sz="2800" dirty="0"/>
              <a:t> particular al </a:t>
            </a:r>
            <a:r>
              <a:rPr lang="en-US" sz="2800" dirty="0" err="1"/>
              <a:t>realității</a:t>
            </a:r>
            <a:r>
              <a:rPr lang="en-US" sz="2800" dirty="0"/>
              <a:t>.</a:t>
            </a:r>
          </a:p>
          <a:p>
            <a:pPr algn="just"/>
            <a:endParaRPr lang="en-US" sz="2800" dirty="0"/>
          </a:p>
        </p:txBody>
      </p:sp>
    </p:spTree>
    <p:extLst>
      <p:ext uri="{BB962C8B-B14F-4D97-AF65-F5344CB8AC3E}">
        <p14:creationId xmlns:p14="http://schemas.microsoft.com/office/powerpoint/2010/main" val="377979033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363272" cy="6192688"/>
          </a:xfrm>
        </p:spPr>
        <p:txBody>
          <a:bodyPr>
            <a:normAutofit fontScale="77500" lnSpcReduction="20000"/>
          </a:bodyPr>
          <a:lstStyle/>
          <a:p>
            <a:pPr algn="just" fontAlgn="base"/>
            <a:r>
              <a:rPr lang="en-US" dirty="0"/>
              <a:t>In </a:t>
            </a:r>
            <a:r>
              <a:rPr lang="en-US" dirty="0" err="1"/>
              <a:t>scopul</a:t>
            </a:r>
            <a:r>
              <a:rPr lang="en-US" dirty="0"/>
              <a:t> </a:t>
            </a:r>
            <a:r>
              <a:rPr lang="en-US" dirty="0" err="1"/>
              <a:t>anchetei</a:t>
            </a:r>
            <a:r>
              <a:rPr lang="en-US" dirty="0"/>
              <a:t>, </a:t>
            </a:r>
            <a:r>
              <a:rPr lang="en-US" dirty="0" err="1"/>
              <a:t>cercetatorii</a:t>
            </a:r>
            <a:r>
              <a:rPr lang="en-US" dirty="0"/>
              <a:t> </a:t>
            </a:r>
            <a:r>
              <a:rPr lang="en-US" dirty="0" err="1"/>
              <a:t>si</a:t>
            </a:r>
            <a:r>
              <a:rPr lang="en-US" dirty="0"/>
              <a:t>-au </a:t>
            </a:r>
            <a:r>
              <a:rPr lang="en-US" dirty="0" err="1"/>
              <a:t>propus</a:t>
            </a:r>
            <a:r>
              <a:rPr lang="en-US" dirty="0"/>
              <a:t> </a:t>
            </a:r>
            <a:r>
              <a:rPr lang="en-US" dirty="0" err="1"/>
              <a:t>sa</a:t>
            </a:r>
            <a:r>
              <a:rPr lang="en-US" dirty="0"/>
              <a:t> </a:t>
            </a:r>
            <a:r>
              <a:rPr lang="en-US" dirty="0" err="1"/>
              <a:t>faca</a:t>
            </a:r>
            <a:r>
              <a:rPr lang="en-US" dirty="0"/>
              <a:t> o </a:t>
            </a:r>
            <a:r>
              <a:rPr lang="en-US" dirty="0" err="1"/>
              <a:t>comparatie</a:t>
            </a:r>
            <a:r>
              <a:rPr lang="en-US" dirty="0"/>
              <a:t> </a:t>
            </a:r>
            <a:r>
              <a:rPr lang="en-US" dirty="0" err="1"/>
              <a:t>intre</a:t>
            </a:r>
            <a:r>
              <a:rPr lang="en-US" dirty="0"/>
              <a:t> </a:t>
            </a:r>
            <a:r>
              <a:rPr lang="en-US" dirty="0" err="1"/>
              <a:t>rezultatele</a:t>
            </a:r>
            <a:r>
              <a:rPr lang="en-US" dirty="0"/>
              <a:t> </a:t>
            </a:r>
            <a:r>
              <a:rPr lang="en-US" dirty="0" err="1"/>
              <a:t>obtinute</a:t>
            </a:r>
            <a:r>
              <a:rPr lang="en-US" dirty="0"/>
              <a:t> de </a:t>
            </a:r>
            <a:r>
              <a:rPr lang="en-US" dirty="0" err="1"/>
              <a:t>catre</a:t>
            </a:r>
            <a:r>
              <a:rPr lang="en-US" dirty="0"/>
              <a:t> </a:t>
            </a:r>
            <a:r>
              <a:rPr lang="en-US" dirty="0" err="1"/>
              <a:t>studentii</a:t>
            </a:r>
            <a:r>
              <a:rPr lang="en-US" dirty="0"/>
              <a:t> </a:t>
            </a:r>
            <a:r>
              <a:rPr lang="en-US" dirty="0" err="1"/>
              <a:t>Universitatii</a:t>
            </a:r>
            <a:r>
              <a:rPr lang="en-US" dirty="0"/>
              <a:t> Uppsala </a:t>
            </a:r>
            <a:r>
              <a:rPr lang="en-US" dirty="0" err="1"/>
              <a:t>si</a:t>
            </a:r>
            <a:r>
              <a:rPr lang="en-US" dirty="0"/>
              <a:t> </a:t>
            </a:r>
            <a:r>
              <a:rPr lang="en-US" dirty="0" err="1"/>
              <a:t>studentii</a:t>
            </a:r>
            <a:r>
              <a:rPr lang="en-US" dirty="0"/>
              <a:t> </a:t>
            </a:r>
            <a:r>
              <a:rPr lang="en-US" dirty="0" err="1"/>
              <a:t>Universitatii</a:t>
            </a:r>
            <a:r>
              <a:rPr lang="en-US" dirty="0"/>
              <a:t> Stockholm.</a:t>
            </a:r>
          </a:p>
          <a:p>
            <a:pPr algn="just" fontAlgn="base"/>
            <a:r>
              <a:rPr lang="en-US" dirty="0" err="1"/>
              <a:t>Rezultatele</a:t>
            </a:r>
            <a:r>
              <a:rPr lang="en-US" dirty="0"/>
              <a:t> </a:t>
            </a:r>
            <a:r>
              <a:rPr lang="en-US" dirty="0" err="1"/>
              <a:t>studentilor</a:t>
            </a:r>
            <a:r>
              <a:rPr lang="en-US" dirty="0"/>
              <a:t> </a:t>
            </a:r>
            <a:r>
              <a:rPr lang="en-US" dirty="0" err="1"/>
              <a:t>Universitatii</a:t>
            </a:r>
            <a:r>
              <a:rPr lang="en-US" dirty="0"/>
              <a:t> Uppsala au </a:t>
            </a:r>
            <a:r>
              <a:rPr lang="en-US" dirty="0" err="1"/>
              <a:t>fost</a:t>
            </a:r>
            <a:r>
              <a:rPr lang="en-US" dirty="0"/>
              <a:t> </a:t>
            </a:r>
            <a:r>
              <a:rPr lang="en-US" dirty="0" err="1"/>
              <a:t>obtinute</a:t>
            </a:r>
            <a:r>
              <a:rPr lang="en-US" dirty="0"/>
              <a:t> in </a:t>
            </a:r>
            <a:r>
              <a:rPr lang="en-US" dirty="0" err="1"/>
              <a:t>baza</a:t>
            </a:r>
            <a:r>
              <a:rPr lang="en-US" dirty="0"/>
              <a:t> </a:t>
            </a:r>
            <a:r>
              <a:rPr lang="en-US" dirty="0" err="1"/>
              <a:t>unui</a:t>
            </a:r>
            <a:r>
              <a:rPr lang="en-US" dirty="0"/>
              <a:t> </a:t>
            </a:r>
            <a:r>
              <a:rPr lang="en-US" dirty="0" err="1"/>
              <a:t>sondaj</a:t>
            </a:r>
            <a:r>
              <a:rPr lang="en-US" dirty="0"/>
              <a:t> anterior, </a:t>
            </a:r>
            <a:r>
              <a:rPr lang="en-US" dirty="0" err="1"/>
              <a:t>axat</a:t>
            </a:r>
            <a:r>
              <a:rPr lang="en-US" dirty="0"/>
              <a:t> </a:t>
            </a:r>
            <a:r>
              <a:rPr lang="en-US" dirty="0" err="1"/>
              <a:t>pe</a:t>
            </a:r>
            <a:r>
              <a:rPr lang="en-US" dirty="0"/>
              <a:t> </a:t>
            </a:r>
            <a:r>
              <a:rPr lang="en-US" dirty="0" err="1"/>
              <a:t>studiul</a:t>
            </a:r>
            <a:r>
              <a:rPr lang="en-US" dirty="0"/>
              <a:t> de </a:t>
            </a:r>
            <a:r>
              <a:rPr lang="en-US" dirty="0" err="1"/>
              <a:t>prevenire</a:t>
            </a:r>
            <a:r>
              <a:rPr lang="en-US" dirty="0"/>
              <a:t> a </a:t>
            </a:r>
            <a:r>
              <a:rPr lang="en-US" dirty="0" err="1"/>
              <a:t>plagiatului</a:t>
            </a:r>
            <a:r>
              <a:rPr lang="en-US" dirty="0"/>
              <a:t> in </a:t>
            </a:r>
            <a:r>
              <a:rPr lang="en-US" dirty="0" err="1"/>
              <a:t>activitatea</a:t>
            </a:r>
            <a:r>
              <a:rPr lang="en-US" dirty="0"/>
              <a:t> </a:t>
            </a:r>
            <a:r>
              <a:rPr lang="en-US" dirty="0" err="1"/>
              <a:t>studentilor</a:t>
            </a:r>
            <a:r>
              <a:rPr lang="en-US" dirty="0"/>
              <a:t> in </a:t>
            </a:r>
            <a:r>
              <a:rPr lang="en-US" dirty="0" err="1"/>
              <a:t>anul</a:t>
            </a:r>
            <a:r>
              <a:rPr lang="en-US" dirty="0"/>
              <a:t> 2005 (</a:t>
            </a:r>
            <a:r>
              <a:rPr lang="en-US" dirty="0" err="1"/>
              <a:t>Henriksson</a:t>
            </a:r>
            <a:r>
              <a:rPr lang="en-US" dirty="0"/>
              <a:t>, 2008).</a:t>
            </a:r>
          </a:p>
          <a:p>
            <a:pPr algn="just" fontAlgn="base"/>
            <a:r>
              <a:rPr lang="en-US" dirty="0" err="1"/>
              <a:t>Scopul</a:t>
            </a:r>
            <a:r>
              <a:rPr lang="en-US" dirty="0"/>
              <a:t> </a:t>
            </a:r>
            <a:r>
              <a:rPr lang="en-US" dirty="0" err="1"/>
              <a:t>comparatiei</a:t>
            </a:r>
            <a:r>
              <a:rPr lang="en-US" dirty="0"/>
              <a:t> a </a:t>
            </a:r>
            <a:r>
              <a:rPr lang="en-US" dirty="0" err="1"/>
              <a:t>fost</a:t>
            </a:r>
            <a:r>
              <a:rPr lang="en-US" dirty="0"/>
              <a:t> </a:t>
            </a:r>
            <a:r>
              <a:rPr lang="en-US" dirty="0" err="1"/>
              <a:t>unul</a:t>
            </a:r>
            <a:r>
              <a:rPr lang="en-US" dirty="0"/>
              <a:t> </a:t>
            </a:r>
            <a:r>
              <a:rPr lang="en-US" dirty="0" err="1"/>
              <a:t>dublu</a:t>
            </a:r>
            <a:r>
              <a:rPr lang="en-US" dirty="0"/>
              <a:t>: </a:t>
            </a:r>
            <a:br>
              <a:rPr lang="en-US" dirty="0"/>
            </a:br>
            <a:r>
              <a:rPr lang="en-US" dirty="0"/>
              <a:t>» a </a:t>
            </a:r>
            <a:r>
              <a:rPr lang="en-US" dirty="0" err="1"/>
              <a:t>puncta</a:t>
            </a:r>
            <a:r>
              <a:rPr lang="en-US" dirty="0"/>
              <a:t> </a:t>
            </a:r>
            <a:r>
              <a:rPr lang="en-US" dirty="0" err="1"/>
              <a:t>asemanarile</a:t>
            </a:r>
            <a:r>
              <a:rPr lang="en-US" dirty="0"/>
              <a:t> </a:t>
            </a:r>
            <a:r>
              <a:rPr lang="en-US" dirty="0" err="1"/>
              <a:t>si</a:t>
            </a:r>
            <a:r>
              <a:rPr lang="en-US" dirty="0"/>
              <a:t> </a:t>
            </a:r>
            <a:r>
              <a:rPr lang="en-US" dirty="0" err="1"/>
              <a:t>diferentele</a:t>
            </a:r>
            <a:r>
              <a:rPr lang="en-US" dirty="0"/>
              <a:t> </a:t>
            </a:r>
            <a:r>
              <a:rPr lang="en-US" dirty="0" err="1"/>
              <a:t>constatate</a:t>
            </a:r>
            <a:r>
              <a:rPr lang="en-US" dirty="0"/>
              <a:t> cu </a:t>
            </a:r>
            <a:r>
              <a:rPr lang="en-US" dirty="0" err="1"/>
              <a:t>privire</a:t>
            </a:r>
            <a:r>
              <a:rPr lang="en-US" dirty="0"/>
              <a:t> la </a:t>
            </a:r>
            <a:r>
              <a:rPr lang="en-US" dirty="0" err="1"/>
              <a:t>modul</a:t>
            </a:r>
            <a:r>
              <a:rPr lang="en-US" dirty="0"/>
              <a:t> in care </a:t>
            </a:r>
            <a:r>
              <a:rPr lang="en-US" dirty="0" err="1"/>
              <a:t>este</a:t>
            </a:r>
            <a:r>
              <a:rPr lang="en-US" dirty="0"/>
              <a:t> </a:t>
            </a:r>
            <a:r>
              <a:rPr lang="en-US" dirty="0" err="1"/>
              <a:t>perceputa</a:t>
            </a:r>
            <a:r>
              <a:rPr lang="en-US" dirty="0"/>
              <a:t> </a:t>
            </a:r>
            <a:r>
              <a:rPr lang="en-US" dirty="0" err="1"/>
              <a:t>problema</a:t>
            </a:r>
            <a:r>
              <a:rPr lang="en-US" dirty="0"/>
              <a:t> </a:t>
            </a:r>
            <a:r>
              <a:rPr lang="en-US" dirty="0" err="1"/>
              <a:t>plagiatului</a:t>
            </a:r>
            <a:r>
              <a:rPr lang="en-US" dirty="0"/>
              <a:t> cu care se </a:t>
            </a:r>
            <a:r>
              <a:rPr lang="en-US" dirty="0" err="1"/>
              <a:t>confrunta</a:t>
            </a:r>
            <a:r>
              <a:rPr lang="en-US" dirty="0"/>
              <a:t> </a:t>
            </a:r>
            <a:r>
              <a:rPr lang="en-US" dirty="0" err="1"/>
              <a:t>cadrele</a:t>
            </a:r>
            <a:r>
              <a:rPr lang="en-US" dirty="0"/>
              <a:t> </a:t>
            </a:r>
            <a:r>
              <a:rPr lang="en-US" dirty="0" err="1"/>
              <a:t>didactice</a:t>
            </a:r>
            <a:r>
              <a:rPr lang="en-US" dirty="0"/>
              <a:t> </a:t>
            </a:r>
            <a:r>
              <a:rPr lang="en-US" dirty="0" err="1"/>
              <a:t>si</a:t>
            </a:r>
            <a:r>
              <a:rPr lang="en-US" dirty="0"/>
              <a:t> </a:t>
            </a:r>
            <a:r>
              <a:rPr lang="en-US" dirty="0" err="1"/>
              <a:t>studenti</a:t>
            </a:r>
            <a:r>
              <a:rPr lang="en-US" dirty="0"/>
              <a:t> de la </a:t>
            </a:r>
            <a:r>
              <a:rPr lang="en-US" dirty="0" err="1"/>
              <a:t>ambele</a:t>
            </a:r>
            <a:r>
              <a:rPr lang="en-US" dirty="0"/>
              <a:t> </a:t>
            </a:r>
            <a:r>
              <a:rPr lang="en-US" dirty="0" err="1"/>
              <a:t>universitati</a:t>
            </a:r>
            <a:r>
              <a:rPr lang="en-US" dirty="0"/>
              <a:t>, </a:t>
            </a:r>
            <a:br>
              <a:rPr lang="en-US" dirty="0"/>
            </a:br>
            <a:r>
              <a:rPr lang="en-US" dirty="0"/>
              <a:t>» de a </a:t>
            </a:r>
            <a:r>
              <a:rPr lang="en-US" dirty="0" err="1"/>
              <a:t>dezvolta</a:t>
            </a:r>
            <a:r>
              <a:rPr lang="en-US" dirty="0"/>
              <a:t> o </a:t>
            </a:r>
            <a:r>
              <a:rPr lang="en-US" dirty="0" err="1"/>
              <a:t>strategie</a:t>
            </a:r>
            <a:r>
              <a:rPr lang="en-US" dirty="0"/>
              <a:t> de </a:t>
            </a:r>
            <a:r>
              <a:rPr lang="en-US" dirty="0" err="1"/>
              <a:t>prevenire</a:t>
            </a:r>
            <a:r>
              <a:rPr lang="en-US" dirty="0"/>
              <a:t> a </a:t>
            </a:r>
            <a:r>
              <a:rPr lang="en-US" dirty="0" err="1"/>
              <a:t>plagiatului</a:t>
            </a:r>
            <a:r>
              <a:rPr lang="en-US" dirty="0"/>
              <a:t> in </a:t>
            </a:r>
            <a:r>
              <a:rPr lang="en-US" dirty="0" err="1"/>
              <a:t>cadrul</a:t>
            </a:r>
            <a:r>
              <a:rPr lang="en-US" dirty="0"/>
              <a:t> la </a:t>
            </a:r>
            <a:r>
              <a:rPr lang="en-US" dirty="0" err="1"/>
              <a:t>Departamentul</a:t>
            </a:r>
            <a:r>
              <a:rPr lang="en-US" dirty="0"/>
              <a:t> de </a:t>
            </a:r>
            <a:r>
              <a:rPr lang="en-US" dirty="0" err="1"/>
              <a:t>de</a:t>
            </a:r>
            <a:r>
              <a:rPr lang="en-US" dirty="0"/>
              <a:t>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de la </a:t>
            </a:r>
            <a:r>
              <a:rPr lang="en-US" dirty="0" err="1"/>
              <a:t>Universitatea</a:t>
            </a:r>
            <a:r>
              <a:rPr lang="en-US" dirty="0"/>
              <a:t> din Stockholm</a:t>
            </a:r>
          </a:p>
          <a:p>
            <a:pPr algn="just" fontAlgn="base"/>
            <a:r>
              <a:rPr lang="en-US" dirty="0" err="1"/>
              <a:t>Studiul</a:t>
            </a:r>
            <a:r>
              <a:rPr lang="en-US" dirty="0"/>
              <a:t>, care a </a:t>
            </a:r>
            <a:r>
              <a:rPr lang="en-US" dirty="0" err="1"/>
              <a:t>fost</a:t>
            </a:r>
            <a:r>
              <a:rPr lang="en-US" dirty="0"/>
              <a:t> </a:t>
            </a:r>
            <a:r>
              <a:rPr lang="en-US" dirty="0" err="1"/>
              <a:t>realizat</a:t>
            </a:r>
            <a:r>
              <a:rPr lang="en-US" dirty="0"/>
              <a:t> in </a:t>
            </a:r>
            <a:r>
              <a:rPr lang="en-US" dirty="0" err="1"/>
              <a:t>limba</a:t>
            </a:r>
            <a:r>
              <a:rPr lang="en-US" dirty="0"/>
              <a:t> </a:t>
            </a:r>
            <a:r>
              <a:rPr lang="en-US" dirty="0" err="1"/>
              <a:t>engleza</a:t>
            </a:r>
            <a:r>
              <a:rPr lang="en-US" dirty="0"/>
              <a:t>, a </a:t>
            </a:r>
            <a:r>
              <a:rPr lang="en-US" dirty="0" err="1"/>
              <a:t>fost</a:t>
            </a:r>
            <a:r>
              <a:rPr lang="en-US" dirty="0"/>
              <a:t> </a:t>
            </a:r>
            <a:r>
              <a:rPr lang="en-US" dirty="0" err="1"/>
              <a:t>trimis</a:t>
            </a:r>
            <a:r>
              <a:rPr lang="en-US" dirty="0"/>
              <a:t> </a:t>
            </a:r>
            <a:r>
              <a:rPr lang="en-US" dirty="0" err="1"/>
              <a:t>prin</a:t>
            </a:r>
            <a:r>
              <a:rPr lang="en-US" dirty="0"/>
              <a:t> e-mail </a:t>
            </a:r>
            <a:r>
              <a:rPr lang="en-US" dirty="0" err="1"/>
              <a:t>unui</a:t>
            </a:r>
            <a:r>
              <a:rPr lang="en-US" dirty="0"/>
              <a:t> </a:t>
            </a:r>
            <a:r>
              <a:rPr lang="en-US" dirty="0" err="1"/>
              <a:t>numar</a:t>
            </a:r>
            <a:r>
              <a:rPr lang="en-US" dirty="0"/>
              <a:t> de 24 </a:t>
            </a:r>
            <a:r>
              <a:rPr lang="en-US" dirty="0" err="1"/>
              <a:t>profesori</a:t>
            </a:r>
            <a:r>
              <a:rPr lang="en-US" dirty="0"/>
              <a:t> </a:t>
            </a:r>
            <a:r>
              <a:rPr lang="en-US" dirty="0" err="1"/>
              <a:t>si</a:t>
            </a:r>
            <a:r>
              <a:rPr lang="en-US" dirty="0"/>
              <a:t> 74 </a:t>
            </a:r>
            <a:r>
              <a:rPr lang="en-US" dirty="0" err="1"/>
              <a:t>studenti</a:t>
            </a:r>
            <a:r>
              <a:rPr lang="en-US" dirty="0"/>
              <a:t> din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a:t>
            </a:r>
          </a:p>
          <a:p>
            <a:endParaRPr lang="en-US" dirty="0"/>
          </a:p>
        </p:txBody>
      </p:sp>
    </p:spTree>
    <p:extLst>
      <p:ext uri="{BB962C8B-B14F-4D97-AF65-F5344CB8AC3E}">
        <p14:creationId xmlns:p14="http://schemas.microsoft.com/office/powerpoint/2010/main" val="8890284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6264696"/>
          </a:xfrm>
        </p:spPr>
        <p:txBody>
          <a:bodyPr>
            <a:normAutofit fontScale="70000" lnSpcReduction="20000"/>
          </a:bodyPr>
          <a:lstStyle/>
          <a:p>
            <a:pPr fontAlgn="base"/>
            <a:r>
              <a:rPr lang="en-US" dirty="0" err="1"/>
              <a:t>Intrebarile</a:t>
            </a:r>
            <a:r>
              <a:rPr lang="en-US" dirty="0"/>
              <a:t> </a:t>
            </a:r>
            <a:r>
              <a:rPr lang="en-US" dirty="0" err="1"/>
              <a:t>sondajului</a:t>
            </a:r>
            <a:r>
              <a:rPr lang="en-US" dirty="0"/>
              <a:t> au </a:t>
            </a:r>
            <a:r>
              <a:rPr lang="en-US" dirty="0" err="1"/>
              <a:t>fost</a:t>
            </a:r>
            <a:r>
              <a:rPr lang="en-US" dirty="0"/>
              <a:t> </a:t>
            </a:r>
            <a:r>
              <a:rPr lang="en-US" dirty="0" err="1"/>
              <a:t>bazate</a:t>
            </a:r>
            <a:r>
              <a:rPr lang="en-US" dirty="0"/>
              <a:t> </a:t>
            </a:r>
            <a:r>
              <a:rPr lang="en-US" dirty="0" err="1"/>
              <a:t>pe</a:t>
            </a:r>
            <a:r>
              <a:rPr lang="en-US" dirty="0"/>
              <a:t> </a:t>
            </a:r>
            <a:r>
              <a:rPr lang="en-US" dirty="0" err="1"/>
              <a:t>lista</a:t>
            </a:r>
            <a:r>
              <a:rPr lang="en-US" dirty="0"/>
              <a:t> de </a:t>
            </a:r>
            <a:r>
              <a:rPr lang="en-US" dirty="0" err="1"/>
              <a:t>intrebari</a:t>
            </a:r>
            <a:r>
              <a:rPr lang="en-US" dirty="0"/>
              <a:t> </a:t>
            </a:r>
            <a:r>
              <a:rPr lang="en-US" dirty="0" err="1"/>
              <a:t>concepute</a:t>
            </a:r>
            <a:r>
              <a:rPr lang="en-US" dirty="0"/>
              <a:t> de </a:t>
            </a:r>
            <a:r>
              <a:rPr lang="en-US" dirty="0" err="1"/>
              <a:t>Henriksson</a:t>
            </a:r>
            <a:r>
              <a:rPr lang="en-US" dirty="0"/>
              <a:t> (2008), </a:t>
            </a:r>
            <a:r>
              <a:rPr lang="en-US" dirty="0" err="1"/>
              <a:t>iar</a:t>
            </a:r>
            <a:r>
              <a:rPr lang="en-US" dirty="0"/>
              <a:t> </a:t>
            </a:r>
            <a:r>
              <a:rPr lang="en-US" dirty="0" err="1"/>
              <a:t>sondajul</a:t>
            </a:r>
            <a:r>
              <a:rPr lang="en-US" dirty="0"/>
              <a:t> s-a </a:t>
            </a:r>
            <a:r>
              <a:rPr lang="en-US" dirty="0" err="1"/>
              <a:t>efectuat</a:t>
            </a:r>
            <a:r>
              <a:rPr lang="en-US" dirty="0"/>
              <a:t> electronic, </a:t>
            </a:r>
            <a:r>
              <a:rPr lang="en-US" dirty="0" err="1"/>
              <a:t>prin</a:t>
            </a:r>
            <a:r>
              <a:rPr lang="en-US" dirty="0"/>
              <a:t> Internet.</a:t>
            </a:r>
          </a:p>
          <a:p>
            <a:pPr fontAlgn="base"/>
            <a:r>
              <a:rPr lang="en-US" dirty="0" err="1"/>
              <a:t>Avantajul</a:t>
            </a:r>
            <a:r>
              <a:rPr lang="en-US" dirty="0"/>
              <a:t> </a:t>
            </a:r>
            <a:r>
              <a:rPr lang="en-US" dirty="0" err="1"/>
              <a:t>realizarii</a:t>
            </a:r>
            <a:r>
              <a:rPr lang="en-US" dirty="0"/>
              <a:t> </a:t>
            </a:r>
            <a:r>
              <a:rPr lang="en-US" dirty="0" err="1"/>
              <a:t>anchetei</a:t>
            </a:r>
            <a:r>
              <a:rPr lang="en-US" dirty="0"/>
              <a:t> electronic a </a:t>
            </a:r>
            <a:r>
              <a:rPr lang="en-US" dirty="0" err="1"/>
              <a:t>fost</a:t>
            </a:r>
            <a:r>
              <a:rPr lang="en-US" dirty="0"/>
              <a:t> </a:t>
            </a:r>
            <a:r>
              <a:rPr lang="en-US" dirty="0" err="1"/>
              <a:t>accesul</a:t>
            </a:r>
            <a:r>
              <a:rPr lang="en-US" dirty="0"/>
              <a:t> </a:t>
            </a:r>
            <a:r>
              <a:rPr lang="en-US" dirty="0" err="1"/>
              <a:t>imediat</a:t>
            </a:r>
            <a:r>
              <a:rPr lang="en-US" dirty="0"/>
              <a:t> la </a:t>
            </a:r>
            <a:r>
              <a:rPr lang="en-US" dirty="0" err="1"/>
              <a:t>baza</a:t>
            </a:r>
            <a:r>
              <a:rPr lang="en-US" dirty="0"/>
              <a:t> de date, </a:t>
            </a:r>
            <a:r>
              <a:rPr lang="en-US" dirty="0" err="1"/>
              <a:t>comparativ</a:t>
            </a:r>
            <a:r>
              <a:rPr lang="en-US" dirty="0"/>
              <a:t> cu </a:t>
            </a:r>
            <a:r>
              <a:rPr lang="en-US" dirty="0" err="1"/>
              <a:t>colectarea</a:t>
            </a:r>
            <a:r>
              <a:rPr lang="en-US" dirty="0"/>
              <a:t> </a:t>
            </a:r>
            <a:r>
              <a:rPr lang="en-US" dirty="0" err="1"/>
              <a:t>datelor</a:t>
            </a:r>
            <a:r>
              <a:rPr lang="en-US" dirty="0"/>
              <a:t> </a:t>
            </a:r>
            <a:r>
              <a:rPr lang="en-US" dirty="0" err="1"/>
              <a:t>mai</a:t>
            </a:r>
            <a:r>
              <a:rPr lang="en-US" dirty="0"/>
              <a:t> </a:t>
            </a:r>
            <a:r>
              <a:rPr lang="en-US" dirty="0" err="1"/>
              <a:t>intai</a:t>
            </a:r>
            <a:r>
              <a:rPr lang="en-US" dirty="0"/>
              <a:t> </a:t>
            </a:r>
            <a:r>
              <a:rPr lang="en-US" dirty="0" err="1"/>
              <a:t>si</a:t>
            </a:r>
            <a:r>
              <a:rPr lang="en-US" dirty="0"/>
              <a:t> poi </a:t>
            </a:r>
            <a:r>
              <a:rPr lang="en-US" dirty="0" err="1"/>
              <a:t>transferul</a:t>
            </a:r>
            <a:r>
              <a:rPr lang="en-US" dirty="0"/>
              <a:t> </a:t>
            </a:r>
            <a:r>
              <a:rPr lang="en-US" dirty="0" err="1"/>
              <a:t>acestora</a:t>
            </a:r>
            <a:r>
              <a:rPr lang="en-US" dirty="0"/>
              <a:t> in format digital, </a:t>
            </a:r>
            <a:r>
              <a:rPr lang="en-US" dirty="0" err="1"/>
              <a:t>ceea</a:t>
            </a:r>
            <a:r>
              <a:rPr lang="en-US" dirty="0"/>
              <a:t> </a:t>
            </a:r>
            <a:r>
              <a:rPr lang="en-US" dirty="0" err="1"/>
              <a:t>ce</a:t>
            </a:r>
            <a:r>
              <a:rPr lang="en-US" dirty="0"/>
              <a:t> </a:t>
            </a:r>
            <a:r>
              <a:rPr lang="en-US" dirty="0" err="1"/>
              <a:t>ar</a:t>
            </a:r>
            <a:r>
              <a:rPr lang="en-US" dirty="0"/>
              <a:t> fi </a:t>
            </a:r>
            <a:r>
              <a:rPr lang="en-US" dirty="0" err="1"/>
              <a:t>putut</a:t>
            </a:r>
            <a:r>
              <a:rPr lang="en-US" dirty="0"/>
              <a:t> </a:t>
            </a:r>
            <a:r>
              <a:rPr lang="en-US" dirty="0" err="1"/>
              <a:t>insemna</a:t>
            </a:r>
            <a:r>
              <a:rPr lang="en-US" dirty="0"/>
              <a:t> o </a:t>
            </a:r>
            <a:r>
              <a:rPr lang="en-US" dirty="0" err="1"/>
              <a:t>sursa</a:t>
            </a:r>
            <a:r>
              <a:rPr lang="en-US" dirty="0"/>
              <a:t> de </a:t>
            </a:r>
            <a:r>
              <a:rPr lang="en-US" dirty="0" err="1"/>
              <a:t>eroare</a:t>
            </a:r>
            <a:r>
              <a:rPr lang="en-US" dirty="0"/>
              <a:t>. </a:t>
            </a:r>
            <a:r>
              <a:rPr lang="en-US" dirty="0" err="1"/>
              <a:t>Dezavantajul</a:t>
            </a:r>
            <a:r>
              <a:rPr lang="en-US" dirty="0"/>
              <a:t> </a:t>
            </a:r>
            <a:r>
              <a:rPr lang="en-US" dirty="0" err="1"/>
              <a:t>organizarii</a:t>
            </a:r>
            <a:r>
              <a:rPr lang="en-US" dirty="0"/>
              <a:t> </a:t>
            </a:r>
            <a:r>
              <a:rPr lang="en-US" dirty="0" err="1"/>
              <a:t>studiului</a:t>
            </a:r>
            <a:r>
              <a:rPr lang="en-US" dirty="0"/>
              <a:t> </a:t>
            </a:r>
            <a:r>
              <a:rPr lang="en-US" dirty="0" err="1"/>
              <a:t>prin</a:t>
            </a:r>
            <a:r>
              <a:rPr lang="en-US" dirty="0"/>
              <a:t> e-mail, a </a:t>
            </a:r>
            <a:r>
              <a:rPr lang="en-US" dirty="0" err="1"/>
              <a:t>fost</a:t>
            </a:r>
            <a:r>
              <a:rPr lang="en-US" dirty="0"/>
              <a:t> </a:t>
            </a:r>
            <a:r>
              <a:rPr lang="en-US" dirty="0" err="1"/>
              <a:t>acela</a:t>
            </a:r>
            <a:r>
              <a:rPr lang="en-US" dirty="0"/>
              <a:t> al </a:t>
            </a:r>
            <a:r>
              <a:rPr lang="en-US" dirty="0" err="1"/>
              <a:t>niveluilui</a:t>
            </a:r>
            <a:r>
              <a:rPr lang="en-US" dirty="0"/>
              <a:t> </a:t>
            </a:r>
            <a:r>
              <a:rPr lang="en-US" dirty="0" err="1"/>
              <a:t>scazut</a:t>
            </a:r>
            <a:r>
              <a:rPr lang="en-US" dirty="0"/>
              <a:t> de </a:t>
            </a:r>
            <a:r>
              <a:rPr lang="en-US" dirty="0" err="1"/>
              <a:t>participare</a:t>
            </a:r>
            <a:r>
              <a:rPr lang="en-US" dirty="0"/>
              <a:t>, </a:t>
            </a:r>
            <a:r>
              <a:rPr lang="en-US" dirty="0" err="1"/>
              <a:t>astfel</a:t>
            </a:r>
            <a:r>
              <a:rPr lang="en-US" dirty="0"/>
              <a:t> </a:t>
            </a:r>
            <a:r>
              <a:rPr lang="en-US" dirty="0" err="1"/>
              <a:t>ca</a:t>
            </a:r>
            <a:r>
              <a:rPr lang="en-US" dirty="0"/>
              <a:t> </a:t>
            </a:r>
            <a:r>
              <a:rPr lang="en-US" dirty="0" err="1"/>
              <a:t>doar</a:t>
            </a:r>
            <a:r>
              <a:rPr lang="en-US" dirty="0"/>
              <a:t> </a:t>
            </a:r>
            <a:r>
              <a:rPr lang="en-US" dirty="0" err="1"/>
              <a:t>aproximativ</a:t>
            </a:r>
            <a:r>
              <a:rPr lang="en-US" dirty="0"/>
              <a:t> 10% din </a:t>
            </a:r>
            <a:r>
              <a:rPr lang="en-US" dirty="0" err="1"/>
              <a:t>studentii</a:t>
            </a:r>
            <a:r>
              <a:rPr lang="en-US" dirty="0"/>
              <a:t> </a:t>
            </a:r>
            <a:r>
              <a:rPr lang="en-US" dirty="0" err="1"/>
              <a:t>invitati</a:t>
            </a:r>
            <a:r>
              <a:rPr lang="en-US" dirty="0"/>
              <a:t> </a:t>
            </a:r>
            <a:r>
              <a:rPr lang="en-US" dirty="0" err="1"/>
              <a:t>si</a:t>
            </a:r>
            <a:r>
              <a:rPr lang="en-US" dirty="0"/>
              <a:t> 25% din </a:t>
            </a:r>
            <a:r>
              <a:rPr lang="en-US" dirty="0" err="1"/>
              <a:t>membrii</a:t>
            </a:r>
            <a:r>
              <a:rPr lang="en-US" dirty="0"/>
              <a:t> </a:t>
            </a:r>
            <a:r>
              <a:rPr lang="en-US" dirty="0" err="1"/>
              <a:t>facultatii</a:t>
            </a:r>
            <a:r>
              <a:rPr lang="en-US" dirty="0"/>
              <a:t> </a:t>
            </a:r>
            <a:r>
              <a:rPr lang="en-US" dirty="0" err="1"/>
              <a:t>invitati</a:t>
            </a:r>
            <a:r>
              <a:rPr lang="en-US" dirty="0"/>
              <a:t> au </a:t>
            </a:r>
            <a:r>
              <a:rPr lang="en-US" dirty="0" err="1"/>
              <a:t>participat</a:t>
            </a:r>
            <a:r>
              <a:rPr lang="en-US" dirty="0"/>
              <a:t>.</a:t>
            </a:r>
          </a:p>
          <a:p>
            <a:pPr fontAlgn="base"/>
            <a:r>
              <a:rPr lang="en-US" dirty="0" err="1"/>
              <a:t>Desi</a:t>
            </a:r>
            <a:r>
              <a:rPr lang="en-US" dirty="0"/>
              <a:t> </a:t>
            </a:r>
            <a:r>
              <a:rPr lang="en-US" dirty="0" err="1"/>
              <a:t>rezultatele</a:t>
            </a:r>
            <a:r>
              <a:rPr lang="en-US" dirty="0"/>
              <a:t> </a:t>
            </a:r>
            <a:r>
              <a:rPr lang="en-US" dirty="0" err="1"/>
              <a:t>obtinute</a:t>
            </a:r>
            <a:r>
              <a:rPr lang="en-US" dirty="0"/>
              <a:t> nu </a:t>
            </a:r>
            <a:r>
              <a:rPr lang="en-US" dirty="0" err="1"/>
              <a:t>sunt</a:t>
            </a:r>
            <a:r>
              <a:rPr lang="en-US" dirty="0"/>
              <a:t> statistic </a:t>
            </a:r>
            <a:r>
              <a:rPr lang="en-US" dirty="0" err="1"/>
              <a:t>reprezentative</a:t>
            </a:r>
            <a:r>
              <a:rPr lang="en-US" dirty="0"/>
              <a:t>, </a:t>
            </a:r>
            <a:r>
              <a:rPr lang="en-US" dirty="0" err="1"/>
              <a:t>ele</a:t>
            </a:r>
            <a:r>
              <a:rPr lang="en-US" dirty="0"/>
              <a:t> au </a:t>
            </a:r>
            <a:r>
              <a:rPr lang="en-US" dirty="0" err="1"/>
              <a:t>oferit</a:t>
            </a:r>
            <a:r>
              <a:rPr lang="en-US" dirty="0"/>
              <a:t> </a:t>
            </a:r>
            <a:r>
              <a:rPr lang="en-US" dirty="0" err="1"/>
              <a:t>indicatii</a:t>
            </a:r>
            <a:r>
              <a:rPr lang="en-US" dirty="0"/>
              <a:t> </a:t>
            </a:r>
            <a:r>
              <a:rPr lang="en-US" dirty="0" err="1"/>
              <a:t>solide</a:t>
            </a:r>
            <a:r>
              <a:rPr lang="en-US" dirty="0"/>
              <a:t> </a:t>
            </a:r>
            <a:r>
              <a:rPr lang="en-US" dirty="0" err="1"/>
              <a:t>pentru</a:t>
            </a:r>
            <a:r>
              <a:rPr lang="en-US" dirty="0"/>
              <a:t> </a:t>
            </a:r>
            <a:r>
              <a:rPr lang="en-US" dirty="0" err="1"/>
              <a:t>dezvoltarea</a:t>
            </a:r>
            <a:r>
              <a:rPr lang="en-US" dirty="0"/>
              <a:t> </a:t>
            </a:r>
            <a:r>
              <a:rPr lang="en-US" dirty="0" err="1"/>
              <a:t>unei</a:t>
            </a:r>
            <a:r>
              <a:rPr lang="en-US" dirty="0"/>
              <a:t> </a:t>
            </a:r>
            <a:r>
              <a:rPr lang="en-US" dirty="0" err="1"/>
              <a:t>politici</a:t>
            </a:r>
            <a:r>
              <a:rPr lang="en-US" dirty="0"/>
              <a:t> </a:t>
            </a:r>
            <a:r>
              <a:rPr lang="en-US" dirty="0" err="1"/>
              <a:t>pentru</a:t>
            </a:r>
            <a:r>
              <a:rPr lang="en-US" dirty="0"/>
              <a:t> a face fata </a:t>
            </a:r>
            <a:r>
              <a:rPr lang="en-US" dirty="0" err="1"/>
              <a:t>problemei</a:t>
            </a:r>
            <a:r>
              <a:rPr lang="en-US" dirty="0"/>
              <a:t> </a:t>
            </a:r>
            <a:r>
              <a:rPr lang="en-US" dirty="0" err="1"/>
              <a:t>plagiatului</a:t>
            </a:r>
            <a:r>
              <a:rPr lang="en-US" dirty="0"/>
              <a:t> 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a:t>
            </a:r>
          </a:p>
          <a:p>
            <a:pPr fontAlgn="base"/>
            <a:r>
              <a:rPr lang="en-US" dirty="0" err="1"/>
              <a:t>Pentru</a:t>
            </a:r>
            <a:r>
              <a:rPr lang="en-US" dirty="0"/>
              <a:t> </a:t>
            </a:r>
            <a:r>
              <a:rPr lang="en-US" dirty="0" err="1"/>
              <a:t>comparatia</a:t>
            </a:r>
            <a:r>
              <a:rPr lang="en-US" dirty="0"/>
              <a:t> </a:t>
            </a:r>
            <a:r>
              <a:rPr lang="en-US" dirty="0" err="1"/>
              <a:t>intre</a:t>
            </a:r>
            <a:r>
              <a:rPr lang="en-US" dirty="0"/>
              <a:t> </a:t>
            </a:r>
            <a:r>
              <a:rPr lang="en-US" dirty="0" err="1"/>
              <a:t>studentii</a:t>
            </a:r>
            <a:r>
              <a:rPr lang="en-US" dirty="0"/>
              <a:t> </a:t>
            </a:r>
            <a:r>
              <a:rPr lang="en-US" dirty="0" err="1"/>
              <a:t>europeni</a:t>
            </a:r>
            <a:r>
              <a:rPr lang="en-US" dirty="0"/>
              <a:t> </a:t>
            </a:r>
            <a:r>
              <a:rPr lang="en-US" dirty="0" err="1"/>
              <a:t>si</a:t>
            </a:r>
            <a:r>
              <a:rPr lang="en-US" dirty="0"/>
              <a:t> </a:t>
            </a:r>
            <a:r>
              <a:rPr lang="en-US" dirty="0" err="1"/>
              <a:t>studentii</a:t>
            </a:r>
            <a:r>
              <a:rPr lang="en-US" dirty="0"/>
              <a:t> non-</a:t>
            </a:r>
            <a:r>
              <a:rPr lang="en-US" dirty="0" err="1"/>
              <a:t>europeni</a:t>
            </a:r>
            <a:r>
              <a:rPr lang="en-US" dirty="0"/>
              <a:t>, </a:t>
            </a:r>
            <a:r>
              <a:rPr lang="en-US" dirty="0" err="1"/>
              <a:t>sondajul</a:t>
            </a:r>
            <a:r>
              <a:rPr lang="en-US" dirty="0"/>
              <a:t> a </a:t>
            </a:r>
            <a:r>
              <a:rPr lang="en-US" dirty="0" err="1"/>
              <a:t>fost</a:t>
            </a:r>
            <a:r>
              <a:rPr lang="en-US" dirty="0"/>
              <a:t> </a:t>
            </a:r>
            <a:r>
              <a:rPr lang="en-US" dirty="0" err="1"/>
              <a:t>realizat</a:t>
            </a:r>
            <a:r>
              <a:rPr lang="en-US" dirty="0"/>
              <a:t> </a:t>
            </a:r>
            <a:r>
              <a:rPr lang="en-US" dirty="0" err="1"/>
              <a:t>pe</a:t>
            </a:r>
            <a:r>
              <a:rPr lang="en-US" dirty="0"/>
              <a:t> un </a:t>
            </a:r>
            <a:r>
              <a:rPr lang="en-US" dirty="0" err="1"/>
              <a:t>esantion</a:t>
            </a:r>
            <a:r>
              <a:rPr lang="en-US" dirty="0"/>
              <a:t> de 30 de </a:t>
            </a:r>
            <a:r>
              <a:rPr lang="en-US" dirty="0" err="1"/>
              <a:t>persoane</a:t>
            </a:r>
            <a:r>
              <a:rPr lang="en-US" dirty="0"/>
              <a:t>, </a:t>
            </a:r>
            <a:r>
              <a:rPr lang="en-US" dirty="0" err="1"/>
              <a:t>acesta</a:t>
            </a:r>
            <a:r>
              <a:rPr lang="en-US" dirty="0"/>
              <a:t> </a:t>
            </a:r>
            <a:r>
              <a:rPr lang="en-US" dirty="0" err="1"/>
              <a:t>fiind</a:t>
            </a:r>
            <a:r>
              <a:rPr lang="en-US" dirty="0"/>
              <a:t> </a:t>
            </a:r>
            <a:r>
              <a:rPr lang="en-US" dirty="0" err="1"/>
              <a:t>impartit</a:t>
            </a:r>
            <a:r>
              <a:rPr lang="en-US" dirty="0"/>
              <a:t> in </a:t>
            </a:r>
            <a:r>
              <a:rPr lang="en-US" dirty="0" err="1"/>
              <a:t>cate</a:t>
            </a:r>
            <a:r>
              <a:rPr lang="en-US" dirty="0"/>
              <a:t> </a:t>
            </a:r>
            <a:r>
              <a:rPr lang="en-US" dirty="0" err="1"/>
              <a:t>doua</a:t>
            </a:r>
            <a:r>
              <a:rPr lang="en-US" dirty="0"/>
              <a:t> </a:t>
            </a:r>
            <a:r>
              <a:rPr lang="en-US" dirty="0" err="1"/>
              <a:t>grupuri</a:t>
            </a:r>
            <a:r>
              <a:rPr lang="en-US" dirty="0"/>
              <a:t> de 15 </a:t>
            </a:r>
            <a:r>
              <a:rPr lang="en-US" dirty="0" err="1"/>
              <a:t>studenti</a:t>
            </a:r>
            <a:r>
              <a:rPr lang="en-US" dirty="0"/>
              <a:t>. </a:t>
            </a:r>
            <a:r>
              <a:rPr lang="en-US" dirty="0" err="1"/>
              <a:t>Grupul</a:t>
            </a:r>
            <a:r>
              <a:rPr lang="en-US" dirty="0"/>
              <a:t> </a:t>
            </a:r>
            <a:r>
              <a:rPr lang="en-US" dirty="0" err="1"/>
              <a:t>studentilor</a:t>
            </a:r>
            <a:r>
              <a:rPr lang="en-US" dirty="0"/>
              <a:t> non-</a:t>
            </a:r>
            <a:r>
              <a:rPr lang="en-US" dirty="0" err="1"/>
              <a:t>europeni</a:t>
            </a:r>
            <a:r>
              <a:rPr lang="en-US" dirty="0"/>
              <a:t> a </a:t>
            </a:r>
            <a:r>
              <a:rPr lang="en-US" dirty="0" err="1"/>
              <a:t>fost</a:t>
            </a:r>
            <a:r>
              <a:rPr lang="en-US" dirty="0"/>
              <a:t> </a:t>
            </a:r>
            <a:r>
              <a:rPr lang="en-US" dirty="0" err="1"/>
              <a:t>compus</a:t>
            </a:r>
            <a:r>
              <a:rPr lang="en-US" dirty="0"/>
              <a:t> din </a:t>
            </a:r>
            <a:r>
              <a:rPr lang="en-US" dirty="0" err="1"/>
              <a:t>studenti</a:t>
            </a:r>
            <a:r>
              <a:rPr lang="en-US" dirty="0"/>
              <a:t> </a:t>
            </a:r>
            <a:r>
              <a:rPr lang="en-US" dirty="0" err="1"/>
              <a:t>originari</a:t>
            </a:r>
            <a:r>
              <a:rPr lang="en-US" dirty="0"/>
              <a:t> din Pakistan </a:t>
            </a:r>
            <a:r>
              <a:rPr lang="en-US" dirty="0" err="1"/>
              <a:t>si</a:t>
            </a:r>
            <a:r>
              <a:rPr lang="en-US" dirty="0"/>
              <a:t> China, </a:t>
            </a:r>
            <a:r>
              <a:rPr lang="en-US" dirty="0" err="1"/>
              <a:t>iar</a:t>
            </a:r>
            <a:r>
              <a:rPr lang="en-US" dirty="0"/>
              <a:t> </a:t>
            </a:r>
            <a:r>
              <a:rPr lang="en-US" dirty="0" err="1"/>
              <a:t>grupul</a:t>
            </a:r>
            <a:r>
              <a:rPr lang="en-US" dirty="0"/>
              <a:t> </a:t>
            </a:r>
            <a:r>
              <a:rPr lang="en-US" dirty="0" err="1"/>
              <a:t>european</a:t>
            </a:r>
            <a:r>
              <a:rPr lang="en-US" dirty="0"/>
              <a:t> a </a:t>
            </a:r>
            <a:r>
              <a:rPr lang="en-US" dirty="0" err="1"/>
              <a:t>fost</a:t>
            </a:r>
            <a:r>
              <a:rPr lang="en-US" dirty="0"/>
              <a:t> </a:t>
            </a:r>
            <a:r>
              <a:rPr lang="en-US" dirty="0" err="1"/>
              <a:t>compus</a:t>
            </a:r>
            <a:r>
              <a:rPr lang="en-US" dirty="0"/>
              <a:t> din </a:t>
            </a:r>
            <a:r>
              <a:rPr lang="en-US" dirty="0" err="1"/>
              <a:t>studenti</a:t>
            </a:r>
            <a:r>
              <a:rPr lang="en-US" dirty="0"/>
              <a:t> </a:t>
            </a:r>
            <a:r>
              <a:rPr lang="en-US" dirty="0" err="1"/>
              <a:t>originari</a:t>
            </a:r>
            <a:r>
              <a:rPr lang="en-US" dirty="0"/>
              <a:t> din </a:t>
            </a:r>
            <a:r>
              <a:rPr lang="en-US" dirty="0" err="1"/>
              <a:t>Grecia</a:t>
            </a:r>
            <a:r>
              <a:rPr lang="en-US" dirty="0"/>
              <a:t>, </a:t>
            </a:r>
            <a:r>
              <a:rPr lang="en-US" dirty="0" err="1"/>
              <a:t>Suedia</a:t>
            </a:r>
            <a:r>
              <a:rPr lang="en-US" dirty="0"/>
              <a:t>, </a:t>
            </a:r>
            <a:r>
              <a:rPr lang="en-US" dirty="0" err="1"/>
              <a:t>Norvegia</a:t>
            </a:r>
            <a:r>
              <a:rPr lang="en-US" dirty="0"/>
              <a:t>, </a:t>
            </a:r>
            <a:r>
              <a:rPr lang="en-US" dirty="0" err="1"/>
              <a:t>Polonia</a:t>
            </a:r>
            <a:r>
              <a:rPr lang="en-US" dirty="0"/>
              <a:t>, </a:t>
            </a:r>
            <a:r>
              <a:rPr lang="en-US" dirty="0" err="1"/>
              <a:t>Franta</a:t>
            </a:r>
            <a:r>
              <a:rPr lang="en-US" dirty="0"/>
              <a:t> </a:t>
            </a:r>
            <a:r>
              <a:rPr lang="en-US" dirty="0" err="1"/>
              <a:t>si</a:t>
            </a:r>
            <a:r>
              <a:rPr lang="en-US" dirty="0"/>
              <a:t> </a:t>
            </a:r>
            <a:r>
              <a:rPr lang="en-US" dirty="0" err="1"/>
              <a:t>Ucraina</a:t>
            </a:r>
            <a:r>
              <a:rPr lang="en-US" dirty="0"/>
              <a:t>.</a:t>
            </a:r>
          </a:p>
          <a:p>
            <a:pPr marL="0" indent="0">
              <a:buNone/>
            </a:pPr>
            <a:endParaRPr lang="en-US" dirty="0"/>
          </a:p>
        </p:txBody>
      </p:sp>
    </p:spTree>
    <p:extLst>
      <p:ext uri="{BB962C8B-B14F-4D97-AF65-F5344CB8AC3E}">
        <p14:creationId xmlns:p14="http://schemas.microsoft.com/office/powerpoint/2010/main" val="7789878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91264" cy="6120680"/>
          </a:xfrm>
        </p:spPr>
        <p:txBody>
          <a:bodyPr>
            <a:normAutofit fontScale="70000" lnSpcReduction="20000"/>
          </a:bodyPr>
          <a:lstStyle/>
          <a:p>
            <a:pPr marL="0" indent="0">
              <a:buNone/>
            </a:pPr>
            <a:r>
              <a:rPr lang="en-US" b="1" dirty="0" err="1"/>
              <a:t>Analiza</a:t>
            </a:r>
            <a:r>
              <a:rPr lang="en-US" b="1" dirty="0"/>
              <a:t> </a:t>
            </a:r>
            <a:r>
              <a:rPr lang="en-US" b="1" dirty="0" err="1"/>
              <a:t>rezultatelor</a:t>
            </a:r>
            <a:endParaRPr lang="en-US" b="1" dirty="0"/>
          </a:p>
          <a:p>
            <a:pPr marL="0" indent="0" algn="just">
              <a:buNone/>
            </a:pPr>
            <a:br>
              <a:rPr lang="en-US" dirty="0"/>
            </a:br>
            <a:r>
              <a:rPr lang="en-US" dirty="0" err="1"/>
              <a:t>Rezultatele</a:t>
            </a:r>
            <a:r>
              <a:rPr lang="en-US" dirty="0"/>
              <a:t> au </a:t>
            </a:r>
            <a:r>
              <a:rPr lang="en-US" dirty="0" err="1"/>
              <a:t>fost</a:t>
            </a:r>
            <a:r>
              <a:rPr lang="en-US" dirty="0"/>
              <a:t> </a:t>
            </a:r>
            <a:r>
              <a:rPr lang="en-US" dirty="0" err="1"/>
              <a:t>impartite</a:t>
            </a:r>
            <a:r>
              <a:rPr lang="en-US" dirty="0"/>
              <a:t> in </a:t>
            </a:r>
            <a:r>
              <a:rPr lang="en-US" dirty="0" err="1"/>
              <a:t>urmatoarele</a:t>
            </a:r>
            <a:r>
              <a:rPr lang="en-US" dirty="0"/>
              <a:t> sub-</a:t>
            </a:r>
            <a:r>
              <a:rPr lang="en-US" dirty="0" err="1"/>
              <a:t>sectiuni</a:t>
            </a:r>
            <a:r>
              <a:rPr lang="en-US" dirty="0"/>
              <a:t>:</a:t>
            </a:r>
            <a:br>
              <a:rPr lang="en-US" dirty="0"/>
            </a:br>
            <a:r>
              <a:rPr lang="en-US" dirty="0"/>
              <a:t>1. </a:t>
            </a:r>
            <a:r>
              <a:rPr lang="en-US" dirty="0" err="1"/>
              <a:t>Constientizarea</a:t>
            </a:r>
            <a:r>
              <a:rPr lang="en-US" dirty="0"/>
              <a:t> </a:t>
            </a:r>
            <a:r>
              <a:rPr lang="en-US" dirty="0" err="1"/>
              <a:t>problemei</a:t>
            </a:r>
            <a:r>
              <a:rPr lang="en-US" dirty="0"/>
              <a:t> legate de </a:t>
            </a:r>
            <a:r>
              <a:rPr lang="en-US" dirty="0" err="1"/>
              <a:t>plagiat</a:t>
            </a:r>
            <a:r>
              <a:rPr lang="en-US" dirty="0"/>
              <a:t> - </a:t>
            </a:r>
            <a:r>
              <a:rPr lang="en-US" dirty="0" err="1"/>
              <a:t>comparartie</a:t>
            </a:r>
            <a:r>
              <a:rPr lang="en-US" dirty="0"/>
              <a:t> </a:t>
            </a:r>
            <a:r>
              <a:rPr lang="en-US" dirty="0" err="1"/>
              <a:t>intre</a:t>
            </a:r>
            <a:r>
              <a:rPr lang="en-US" dirty="0"/>
              <a:t> </a:t>
            </a:r>
            <a:r>
              <a:rPr lang="en-US" dirty="0" err="1"/>
              <a:t>studentii</a:t>
            </a:r>
            <a:r>
              <a:rPr lang="en-US" dirty="0"/>
              <a:t> </a:t>
            </a:r>
            <a:r>
              <a:rPr lang="en-US" dirty="0" err="1"/>
              <a:t>si</a:t>
            </a:r>
            <a:r>
              <a:rPr lang="en-US" dirty="0"/>
              <a:t> </a:t>
            </a:r>
            <a:r>
              <a:rPr lang="en-US" dirty="0" err="1"/>
              <a:t>profesorii</a:t>
            </a:r>
            <a:r>
              <a:rPr lang="en-US" dirty="0"/>
              <a:t> din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a:t>
            </a:r>
          </a:p>
          <a:p>
            <a:pPr marL="0" indent="0" algn="just">
              <a:buNone/>
            </a:pPr>
            <a:br>
              <a:rPr lang="en-US" dirty="0"/>
            </a:br>
            <a:r>
              <a:rPr lang="en-US" dirty="0"/>
              <a:t>2. </a:t>
            </a:r>
            <a:r>
              <a:rPr lang="en-US" dirty="0" err="1"/>
              <a:t>Atitudinea</a:t>
            </a:r>
            <a:r>
              <a:rPr lang="en-US" dirty="0"/>
              <a:t> fata de </a:t>
            </a:r>
            <a:r>
              <a:rPr lang="en-US" dirty="0" err="1"/>
              <a:t>plagiat</a:t>
            </a:r>
            <a:r>
              <a:rPr lang="en-US" dirty="0"/>
              <a:t> - </a:t>
            </a:r>
            <a:r>
              <a:rPr lang="en-US" dirty="0" err="1"/>
              <a:t>comparartie</a:t>
            </a:r>
            <a:r>
              <a:rPr lang="en-US" dirty="0"/>
              <a:t> </a:t>
            </a:r>
            <a:r>
              <a:rPr lang="en-US" dirty="0" err="1"/>
              <a:t>intre</a:t>
            </a:r>
            <a:r>
              <a:rPr lang="en-US" dirty="0"/>
              <a:t> </a:t>
            </a:r>
            <a:r>
              <a:rPr lang="en-US" dirty="0" err="1"/>
              <a:t>studentii</a:t>
            </a:r>
            <a:r>
              <a:rPr lang="en-US" dirty="0"/>
              <a:t> </a:t>
            </a:r>
            <a:r>
              <a:rPr lang="en-US" dirty="0" err="1"/>
              <a:t>si</a:t>
            </a:r>
            <a:r>
              <a:rPr lang="en-US" dirty="0"/>
              <a:t> </a:t>
            </a:r>
            <a:r>
              <a:rPr lang="en-US" dirty="0" err="1"/>
              <a:t>profesorii</a:t>
            </a:r>
            <a:r>
              <a:rPr lang="en-US" dirty="0"/>
              <a:t> din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a:t>
            </a:r>
            <a:r>
              <a:rPr lang="en-US" dirty="0" err="1"/>
              <a:t>si</a:t>
            </a:r>
            <a:r>
              <a:rPr lang="en-US" dirty="0"/>
              <a:t> </a:t>
            </a:r>
            <a:r>
              <a:rPr lang="en-US" dirty="0" err="1"/>
              <a:t>studentii</a:t>
            </a:r>
            <a:r>
              <a:rPr lang="en-US" dirty="0"/>
              <a:t> non-</a:t>
            </a:r>
            <a:r>
              <a:rPr lang="en-US" dirty="0" err="1"/>
              <a:t>europeni</a:t>
            </a:r>
            <a:r>
              <a:rPr lang="en-US" dirty="0"/>
              <a:t> versus </a:t>
            </a:r>
            <a:r>
              <a:rPr lang="en-US" dirty="0" err="1"/>
              <a:t>studentii</a:t>
            </a:r>
            <a:r>
              <a:rPr lang="en-US" dirty="0"/>
              <a:t> </a:t>
            </a:r>
            <a:r>
              <a:rPr lang="en-US" dirty="0" err="1"/>
              <a:t>europeni</a:t>
            </a:r>
            <a:r>
              <a:rPr lang="en-US" dirty="0"/>
              <a:t>; </a:t>
            </a:r>
          </a:p>
          <a:p>
            <a:pPr marL="0" indent="0" algn="just">
              <a:buNone/>
            </a:pPr>
            <a:br>
              <a:rPr lang="en-US" dirty="0"/>
            </a:br>
            <a:r>
              <a:rPr lang="en-US" dirty="0"/>
              <a:t>3. </a:t>
            </a:r>
            <a:r>
              <a:rPr lang="en-US" dirty="0" err="1"/>
              <a:t>Perceptia</a:t>
            </a:r>
            <a:r>
              <a:rPr lang="en-US" dirty="0"/>
              <a:t> fata de </a:t>
            </a:r>
            <a:r>
              <a:rPr lang="en-US" dirty="0" err="1"/>
              <a:t>plagiat</a:t>
            </a:r>
            <a:r>
              <a:rPr lang="en-US" dirty="0"/>
              <a:t>- </a:t>
            </a:r>
            <a:r>
              <a:rPr lang="en-US" dirty="0" err="1"/>
              <a:t>comparartie</a:t>
            </a:r>
            <a:r>
              <a:rPr lang="en-US" dirty="0"/>
              <a:t> </a:t>
            </a:r>
            <a:r>
              <a:rPr lang="en-US" dirty="0" err="1"/>
              <a:t>intre</a:t>
            </a:r>
            <a:r>
              <a:rPr lang="en-US" dirty="0"/>
              <a:t> </a:t>
            </a:r>
            <a:r>
              <a:rPr lang="en-US" dirty="0" err="1"/>
              <a:t>studentii</a:t>
            </a:r>
            <a:r>
              <a:rPr lang="en-US" dirty="0"/>
              <a:t> </a:t>
            </a:r>
            <a:r>
              <a:rPr lang="en-US" dirty="0" err="1"/>
              <a:t>si</a:t>
            </a:r>
            <a:r>
              <a:rPr lang="en-US" dirty="0"/>
              <a:t> </a:t>
            </a:r>
            <a:r>
              <a:rPr lang="en-US" dirty="0" err="1"/>
              <a:t>profesorii</a:t>
            </a:r>
            <a:r>
              <a:rPr lang="en-US" dirty="0"/>
              <a:t> din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a:t>
            </a:r>
            <a:r>
              <a:rPr lang="en-US" dirty="0" err="1"/>
              <a:t>si</a:t>
            </a:r>
            <a:r>
              <a:rPr lang="en-US" dirty="0"/>
              <a:t> </a:t>
            </a:r>
            <a:r>
              <a:rPr lang="en-US" dirty="0" err="1"/>
              <a:t>studentii</a:t>
            </a:r>
            <a:r>
              <a:rPr lang="en-US" dirty="0"/>
              <a:t> non-</a:t>
            </a:r>
            <a:r>
              <a:rPr lang="en-US" dirty="0" err="1"/>
              <a:t>europeni</a:t>
            </a:r>
            <a:r>
              <a:rPr lang="en-US" dirty="0"/>
              <a:t> versus </a:t>
            </a:r>
            <a:r>
              <a:rPr lang="en-US" dirty="0" err="1"/>
              <a:t>studentii</a:t>
            </a:r>
            <a:r>
              <a:rPr lang="en-US" dirty="0"/>
              <a:t> </a:t>
            </a:r>
            <a:r>
              <a:rPr lang="en-US" dirty="0" err="1"/>
              <a:t>europeni</a:t>
            </a:r>
            <a:r>
              <a:rPr lang="en-US" dirty="0"/>
              <a:t>;</a:t>
            </a:r>
          </a:p>
          <a:p>
            <a:pPr marL="0" indent="0" algn="just">
              <a:buNone/>
            </a:pPr>
            <a:br>
              <a:rPr lang="en-US" dirty="0"/>
            </a:br>
            <a:r>
              <a:rPr lang="en-US" dirty="0"/>
              <a:t>4. </a:t>
            </a:r>
            <a:r>
              <a:rPr lang="en-US" dirty="0" err="1"/>
              <a:t>Comparatie</a:t>
            </a:r>
            <a:r>
              <a:rPr lang="en-US" dirty="0"/>
              <a:t> </a:t>
            </a:r>
            <a:r>
              <a:rPr lang="en-US" dirty="0" err="1"/>
              <a:t>intre</a:t>
            </a:r>
            <a:r>
              <a:rPr lang="en-US" dirty="0"/>
              <a:t> </a:t>
            </a:r>
            <a:r>
              <a:rPr lang="en-US" dirty="0" err="1"/>
              <a:t>raspunsurile</a:t>
            </a:r>
            <a:r>
              <a:rPr lang="en-US" dirty="0"/>
              <a:t> date de </a:t>
            </a:r>
            <a:r>
              <a:rPr lang="en-US" dirty="0" err="1"/>
              <a:t>catre</a:t>
            </a:r>
            <a:r>
              <a:rPr lang="en-US" dirty="0"/>
              <a:t> </a:t>
            </a:r>
            <a:r>
              <a:rPr lang="en-US" dirty="0" err="1"/>
              <a:t>studentii</a:t>
            </a:r>
            <a:r>
              <a:rPr lang="en-US" dirty="0"/>
              <a:t> din </a:t>
            </a:r>
            <a:r>
              <a:rPr lang="en-US" dirty="0" err="1"/>
              <a:t>cadrul</a:t>
            </a:r>
            <a:r>
              <a:rPr lang="en-US" dirty="0"/>
              <a:t> </a:t>
            </a:r>
            <a:r>
              <a:rPr lang="en-US" dirty="0" err="1"/>
              <a:t>Departamentului</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a:t>
            </a:r>
            <a:r>
              <a:rPr lang="en-US" dirty="0" err="1"/>
              <a:t>si</a:t>
            </a:r>
            <a:r>
              <a:rPr lang="en-US" dirty="0"/>
              <a:t> </a:t>
            </a:r>
            <a:r>
              <a:rPr lang="en-US" dirty="0" err="1"/>
              <a:t>Universitatea</a:t>
            </a:r>
            <a:r>
              <a:rPr lang="en-US" dirty="0"/>
              <a:t> din Uppsala</a:t>
            </a:r>
          </a:p>
        </p:txBody>
      </p:sp>
    </p:spTree>
    <p:extLst>
      <p:ext uri="{BB962C8B-B14F-4D97-AF65-F5344CB8AC3E}">
        <p14:creationId xmlns:p14="http://schemas.microsoft.com/office/powerpoint/2010/main" val="18609780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r>
              <a:rPr lang="en-US" dirty="0"/>
              <a:t>1. </a:t>
            </a:r>
            <a:r>
              <a:rPr lang="en-US" dirty="0" err="1"/>
              <a:t>Constientizarea</a:t>
            </a:r>
            <a:r>
              <a:rPr lang="en-US" dirty="0"/>
              <a:t> </a:t>
            </a:r>
            <a:r>
              <a:rPr lang="en-US" dirty="0" err="1"/>
              <a:t>problemei</a:t>
            </a:r>
            <a:r>
              <a:rPr lang="en-US" dirty="0"/>
              <a:t> legate de </a:t>
            </a:r>
            <a:r>
              <a:rPr lang="en-US" dirty="0" err="1"/>
              <a:t>plagiat</a:t>
            </a:r>
            <a:endParaRPr lang="en-US" dirty="0"/>
          </a:p>
        </p:txBody>
      </p:sp>
      <p:sp>
        <p:nvSpPr>
          <p:cNvPr id="3" name="Content Placeholder 2"/>
          <p:cNvSpPr>
            <a:spLocks noGrp="1"/>
          </p:cNvSpPr>
          <p:nvPr>
            <p:ph idx="1"/>
          </p:nvPr>
        </p:nvSpPr>
        <p:spPr>
          <a:xfrm>
            <a:off x="395536" y="1600200"/>
            <a:ext cx="8291264" cy="5069160"/>
          </a:xfrm>
        </p:spPr>
        <p:txBody>
          <a:bodyPr>
            <a:normAutofit fontScale="55000" lnSpcReduction="20000"/>
          </a:bodyPr>
          <a:lstStyle/>
          <a:p>
            <a:pPr fontAlgn="base"/>
            <a:r>
              <a:rPr lang="en-US" dirty="0"/>
              <a:t>S-a </a:t>
            </a:r>
            <a:r>
              <a:rPr lang="en-US" dirty="0" err="1"/>
              <a:t>efectuat</a:t>
            </a:r>
            <a:r>
              <a:rPr lang="en-US" dirty="0"/>
              <a:t> o </a:t>
            </a:r>
            <a:r>
              <a:rPr lang="en-US" dirty="0" err="1"/>
              <a:t>comparatie</a:t>
            </a:r>
            <a:r>
              <a:rPr lang="en-US" dirty="0"/>
              <a:t> </a:t>
            </a:r>
            <a:r>
              <a:rPr lang="en-US" dirty="0" err="1"/>
              <a:t>intre</a:t>
            </a:r>
            <a:r>
              <a:rPr lang="en-US" dirty="0"/>
              <a:t> </a:t>
            </a:r>
            <a:r>
              <a:rPr lang="en-US" dirty="0" err="1"/>
              <a:t>elevii</a:t>
            </a:r>
            <a:r>
              <a:rPr lang="en-US" dirty="0"/>
              <a:t> </a:t>
            </a:r>
            <a:r>
              <a:rPr lang="en-US" dirty="0" err="1"/>
              <a:t>si</a:t>
            </a:r>
            <a:r>
              <a:rPr lang="en-US" dirty="0"/>
              <a:t> </a:t>
            </a:r>
            <a:r>
              <a:rPr lang="en-US" dirty="0" err="1"/>
              <a:t>profesorii</a:t>
            </a:r>
            <a:r>
              <a:rPr lang="en-US" dirty="0"/>
              <a:t> din </a:t>
            </a:r>
            <a:r>
              <a:rPr lang="en-US" dirty="0" err="1"/>
              <a:t>cadrul</a:t>
            </a:r>
            <a:r>
              <a:rPr lang="en-US" dirty="0"/>
              <a:t> </a:t>
            </a:r>
            <a:r>
              <a:rPr lang="en-US" dirty="0" err="1"/>
              <a:t>Departamentul</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opiniile</a:t>
            </a:r>
            <a:r>
              <a:rPr lang="en-US" dirty="0"/>
              <a:t> </a:t>
            </a:r>
            <a:r>
              <a:rPr lang="en-US" dirty="0" err="1"/>
              <a:t>acestora</a:t>
            </a:r>
            <a:r>
              <a:rPr lang="en-US" dirty="0"/>
              <a:t> </a:t>
            </a:r>
            <a:r>
              <a:rPr lang="en-US" dirty="0" err="1"/>
              <a:t>despre</a:t>
            </a:r>
            <a:r>
              <a:rPr lang="en-US" dirty="0"/>
              <a:t> </a:t>
            </a:r>
            <a:r>
              <a:rPr lang="en-US" dirty="0" err="1"/>
              <a:t>plagiat</a:t>
            </a:r>
            <a:r>
              <a:rPr lang="en-US" dirty="0"/>
              <a:t> </a:t>
            </a:r>
            <a:r>
              <a:rPr lang="en-US" dirty="0" err="1"/>
              <a:t>si</a:t>
            </a:r>
            <a:r>
              <a:rPr lang="en-US" dirty="0"/>
              <a:t> </a:t>
            </a:r>
            <a:r>
              <a:rPr lang="en-US" dirty="0" err="1"/>
              <a:t>modul</a:t>
            </a:r>
            <a:r>
              <a:rPr lang="en-US" dirty="0"/>
              <a:t> cum </a:t>
            </a:r>
            <a:r>
              <a:rPr lang="en-US" dirty="0" err="1"/>
              <a:t>sa</a:t>
            </a:r>
            <a:r>
              <a:rPr lang="en-US" dirty="0"/>
              <a:t> fie </a:t>
            </a:r>
            <a:r>
              <a:rPr lang="en-US" dirty="0" err="1"/>
              <a:t>descurajat</a:t>
            </a:r>
            <a:r>
              <a:rPr lang="en-US" dirty="0"/>
              <a:t> </a:t>
            </a:r>
            <a:r>
              <a:rPr lang="en-US" dirty="0" err="1"/>
              <a:t>acest</a:t>
            </a:r>
            <a:r>
              <a:rPr lang="en-US" dirty="0"/>
              <a:t> </a:t>
            </a:r>
            <a:r>
              <a:rPr lang="en-US" dirty="0" err="1"/>
              <a:t>fenomen</a:t>
            </a:r>
            <a:r>
              <a:rPr lang="en-US" dirty="0"/>
              <a:t>.</a:t>
            </a:r>
          </a:p>
          <a:p>
            <a:pPr marL="0" indent="0" fontAlgn="base">
              <a:buNone/>
            </a:pPr>
            <a:endParaRPr lang="en-US" dirty="0"/>
          </a:p>
          <a:p>
            <a:pPr fontAlgn="base"/>
            <a:r>
              <a:rPr lang="en-US" dirty="0"/>
              <a:t>In </a:t>
            </a:r>
            <a:r>
              <a:rPr lang="en-US" dirty="0" err="1"/>
              <a:t>ceea</a:t>
            </a:r>
            <a:r>
              <a:rPr lang="en-US" dirty="0"/>
              <a:t> </a:t>
            </a:r>
            <a:r>
              <a:rPr lang="en-US" dirty="0" err="1"/>
              <a:t>ce</a:t>
            </a:r>
            <a:r>
              <a:rPr lang="en-US" dirty="0"/>
              <a:t> </a:t>
            </a:r>
            <a:r>
              <a:rPr lang="en-US" dirty="0" err="1"/>
              <a:t>priveste</a:t>
            </a:r>
            <a:r>
              <a:rPr lang="en-US" dirty="0"/>
              <a:t> </a:t>
            </a:r>
            <a:r>
              <a:rPr lang="en-US" dirty="0" err="1"/>
              <a:t>informatiile</a:t>
            </a:r>
            <a:r>
              <a:rPr lang="en-US" dirty="0"/>
              <a:t> </a:t>
            </a:r>
            <a:r>
              <a:rPr lang="en-US" dirty="0" err="1"/>
              <a:t>existente</a:t>
            </a:r>
            <a:r>
              <a:rPr lang="en-US" dirty="0"/>
              <a:t> </a:t>
            </a:r>
            <a:r>
              <a:rPr lang="en-US" dirty="0" err="1"/>
              <a:t>despre</a:t>
            </a:r>
            <a:r>
              <a:rPr lang="en-US" dirty="0"/>
              <a:t> </a:t>
            </a:r>
            <a:r>
              <a:rPr lang="en-US" dirty="0" err="1"/>
              <a:t>problema</a:t>
            </a:r>
            <a:r>
              <a:rPr lang="en-US" dirty="0"/>
              <a:t> </a:t>
            </a:r>
            <a:r>
              <a:rPr lang="en-US" dirty="0" err="1"/>
              <a:t>plagiatului</a:t>
            </a:r>
            <a:r>
              <a:rPr lang="en-US" dirty="0"/>
              <a:t>, </a:t>
            </a:r>
            <a:r>
              <a:rPr lang="en-US" dirty="0" err="1"/>
              <a:t>studentii</a:t>
            </a:r>
            <a:r>
              <a:rPr lang="en-US" dirty="0"/>
              <a:t> </a:t>
            </a:r>
            <a:r>
              <a:rPr lang="en-US" dirty="0" err="1"/>
              <a:t>si</a:t>
            </a:r>
            <a:r>
              <a:rPr lang="en-US" dirty="0"/>
              <a:t>-au </a:t>
            </a:r>
            <a:r>
              <a:rPr lang="en-US" dirty="0" err="1"/>
              <a:t>exprimat</a:t>
            </a:r>
            <a:r>
              <a:rPr lang="en-US" dirty="0"/>
              <a:t> </a:t>
            </a:r>
            <a:r>
              <a:rPr lang="en-US" dirty="0" err="1"/>
              <a:t>nevoia</a:t>
            </a:r>
            <a:r>
              <a:rPr lang="en-US" dirty="0"/>
              <a:t> de </a:t>
            </a:r>
            <a:r>
              <a:rPr lang="en-US" dirty="0" err="1"/>
              <a:t>informatii</a:t>
            </a:r>
            <a:r>
              <a:rPr lang="en-US" dirty="0"/>
              <a:t> </a:t>
            </a:r>
            <a:r>
              <a:rPr lang="en-US" dirty="0" err="1"/>
              <a:t>suplimentare</a:t>
            </a:r>
            <a:r>
              <a:rPr lang="en-US" dirty="0"/>
              <a:t> in </a:t>
            </a:r>
            <a:r>
              <a:rPr lang="en-US" dirty="0" err="1"/>
              <a:t>acest</a:t>
            </a:r>
            <a:r>
              <a:rPr lang="en-US" dirty="0"/>
              <a:t> </a:t>
            </a:r>
            <a:r>
              <a:rPr lang="en-US" dirty="0" err="1"/>
              <a:t>domeniu</a:t>
            </a:r>
            <a:r>
              <a:rPr lang="en-US" dirty="0"/>
              <a:t>, in </a:t>
            </a:r>
            <a:r>
              <a:rPr lang="en-US" dirty="0" err="1"/>
              <a:t>timp</a:t>
            </a:r>
            <a:r>
              <a:rPr lang="en-US" dirty="0"/>
              <a:t> </a:t>
            </a:r>
            <a:r>
              <a:rPr lang="en-US" dirty="0" err="1"/>
              <a:t>ce</a:t>
            </a:r>
            <a:r>
              <a:rPr lang="en-US" dirty="0"/>
              <a:t> </a:t>
            </a:r>
            <a:r>
              <a:rPr lang="en-US" dirty="0" err="1"/>
              <a:t>profesorii</a:t>
            </a:r>
            <a:r>
              <a:rPr lang="en-US" dirty="0"/>
              <a:t> au </a:t>
            </a:r>
            <a:r>
              <a:rPr lang="en-US" dirty="0" err="1"/>
              <a:t>fost</a:t>
            </a:r>
            <a:r>
              <a:rPr lang="en-US" dirty="0"/>
              <a:t> </a:t>
            </a:r>
            <a:r>
              <a:rPr lang="en-US" dirty="0" err="1"/>
              <a:t>multumiti</a:t>
            </a:r>
            <a:r>
              <a:rPr lang="en-US" dirty="0"/>
              <a:t> cu </a:t>
            </a:r>
            <a:r>
              <a:rPr lang="en-US" dirty="0" err="1"/>
              <a:t>privire</a:t>
            </a:r>
            <a:r>
              <a:rPr lang="en-US" dirty="0"/>
              <a:t> la </a:t>
            </a:r>
            <a:r>
              <a:rPr lang="en-US" dirty="0" err="1"/>
              <a:t>informatiile</a:t>
            </a:r>
            <a:r>
              <a:rPr lang="en-US" dirty="0"/>
              <a:t> </a:t>
            </a:r>
            <a:r>
              <a:rPr lang="en-US" dirty="0" err="1"/>
              <a:t>existente</a:t>
            </a:r>
            <a:r>
              <a:rPr lang="en-US" dirty="0"/>
              <a:t> </a:t>
            </a:r>
            <a:r>
              <a:rPr lang="en-US" dirty="0" err="1"/>
              <a:t>depre</a:t>
            </a:r>
            <a:r>
              <a:rPr lang="en-US" dirty="0"/>
              <a:t> </a:t>
            </a:r>
            <a:r>
              <a:rPr lang="en-US" dirty="0" err="1"/>
              <a:t>palgiat</a:t>
            </a:r>
            <a:r>
              <a:rPr lang="en-US" dirty="0"/>
              <a:t>.</a:t>
            </a:r>
          </a:p>
          <a:p>
            <a:pPr marL="0" indent="0" fontAlgn="base">
              <a:buNone/>
            </a:pPr>
            <a:endParaRPr lang="en-US" dirty="0"/>
          </a:p>
          <a:p>
            <a:pPr fontAlgn="base"/>
            <a:r>
              <a:rPr lang="en-US" dirty="0" err="1"/>
              <a:t>Prioritatea</a:t>
            </a:r>
            <a:r>
              <a:rPr lang="en-US" dirty="0"/>
              <a:t> </a:t>
            </a:r>
            <a:r>
              <a:rPr lang="en-US" dirty="0" err="1"/>
              <a:t>profesorilor</a:t>
            </a:r>
            <a:r>
              <a:rPr lang="en-US" dirty="0"/>
              <a:t> a </a:t>
            </a:r>
            <a:r>
              <a:rPr lang="en-US" dirty="0" err="1"/>
              <a:t>fost</a:t>
            </a:r>
            <a:r>
              <a:rPr lang="en-US" dirty="0"/>
              <a:t> </a:t>
            </a:r>
            <a:r>
              <a:rPr lang="en-US" dirty="0" err="1"/>
              <a:t>integrarea</a:t>
            </a:r>
            <a:r>
              <a:rPr lang="en-US" dirty="0"/>
              <a:t> </a:t>
            </a:r>
            <a:r>
              <a:rPr lang="en-US" dirty="0" err="1"/>
              <a:t>informatiilor</a:t>
            </a:r>
            <a:r>
              <a:rPr lang="en-US" dirty="0"/>
              <a:t> cu </a:t>
            </a:r>
            <a:r>
              <a:rPr lang="en-US" dirty="0" err="1"/>
              <a:t>privire</a:t>
            </a:r>
            <a:r>
              <a:rPr lang="en-US" dirty="0"/>
              <a:t> la </a:t>
            </a:r>
            <a:r>
              <a:rPr lang="en-US" dirty="0" err="1"/>
              <a:t>plagiat</a:t>
            </a:r>
            <a:r>
              <a:rPr lang="en-US" dirty="0"/>
              <a:t> in </a:t>
            </a:r>
            <a:r>
              <a:rPr lang="en-US" dirty="0" err="1"/>
              <a:t>sistemul</a:t>
            </a:r>
            <a:r>
              <a:rPr lang="en-US" dirty="0"/>
              <a:t> de </a:t>
            </a:r>
            <a:r>
              <a:rPr lang="en-US" dirty="0" err="1"/>
              <a:t>educatie</a:t>
            </a:r>
            <a:r>
              <a:rPr lang="en-US" dirty="0"/>
              <a:t> cat </a:t>
            </a:r>
            <a:r>
              <a:rPr lang="en-US" dirty="0" err="1"/>
              <a:t>si</a:t>
            </a:r>
            <a:r>
              <a:rPr lang="en-US" dirty="0"/>
              <a:t> in </a:t>
            </a:r>
            <a:r>
              <a:rPr lang="en-US" dirty="0" err="1"/>
              <a:t>documentele</a:t>
            </a:r>
            <a:r>
              <a:rPr lang="en-US" dirty="0"/>
              <a:t> </a:t>
            </a:r>
            <a:r>
              <a:rPr lang="en-US" dirty="0" err="1"/>
              <a:t>privind</a:t>
            </a:r>
            <a:r>
              <a:rPr lang="en-US" dirty="0"/>
              <a:t> </a:t>
            </a:r>
            <a:r>
              <a:rPr lang="en-US" dirty="0" err="1"/>
              <a:t>politica</a:t>
            </a:r>
            <a:r>
              <a:rPr lang="en-US" dirty="0"/>
              <a:t> </a:t>
            </a:r>
            <a:r>
              <a:rPr lang="en-US" dirty="0" err="1"/>
              <a:t>universitatii</a:t>
            </a:r>
            <a:r>
              <a:rPr lang="en-US" dirty="0"/>
              <a:t> in </a:t>
            </a:r>
            <a:r>
              <a:rPr lang="en-US" dirty="0" err="1"/>
              <a:t>acest</a:t>
            </a:r>
            <a:r>
              <a:rPr lang="en-US" dirty="0"/>
              <a:t> </a:t>
            </a:r>
            <a:r>
              <a:rPr lang="en-US" dirty="0" err="1"/>
              <a:t>domeniu</a:t>
            </a:r>
            <a:r>
              <a:rPr lang="en-US" dirty="0"/>
              <a:t>.</a:t>
            </a:r>
          </a:p>
          <a:p>
            <a:pPr marL="0" indent="0" fontAlgn="base">
              <a:buNone/>
            </a:pPr>
            <a:endParaRPr lang="en-US" dirty="0"/>
          </a:p>
          <a:p>
            <a:pPr fontAlgn="base"/>
            <a:r>
              <a:rPr lang="en-US" dirty="0"/>
              <a:t>In </a:t>
            </a:r>
            <a:r>
              <a:rPr lang="en-US" dirty="0" err="1"/>
              <a:t>cele</a:t>
            </a:r>
            <a:r>
              <a:rPr lang="en-US" dirty="0"/>
              <a:t> din </a:t>
            </a:r>
            <a:r>
              <a:rPr lang="en-US" dirty="0" err="1"/>
              <a:t>urma</a:t>
            </a:r>
            <a:r>
              <a:rPr lang="en-US" dirty="0"/>
              <a:t>, </a:t>
            </a:r>
            <a:r>
              <a:rPr lang="en-US" dirty="0" err="1"/>
              <a:t>profesorii</a:t>
            </a:r>
            <a:r>
              <a:rPr lang="en-US" dirty="0"/>
              <a:t> au </a:t>
            </a:r>
            <a:r>
              <a:rPr lang="en-US" dirty="0" err="1"/>
              <a:t>declarat</a:t>
            </a:r>
            <a:r>
              <a:rPr lang="en-US" dirty="0"/>
              <a:t> </a:t>
            </a:r>
            <a:r>
              <a:rPr lang="en-US" dirty="0" err="1"/>
              <a:t>ca</a:t>
            </a:r>
            <a:r>
              <a:rPr lang="en-US" dirty="0"/>
              <a:t> </a:t>
            </a:r>
            <a:r>
              <a:rPr lang="en-US" dirty="0" err="1"/>
              <a:t>este</a:t>
            </a:r>
            <a:r>
              <a:rPr lang="en-US" dirty="0"/>
              <a:t> </a:t>
            </a:r>
            <a:r>
              <a:rPr lang="en-US" dirty="0" err="1"/>
              <a:t>mai</a:t>
            </a:r>
            <a:r>
              <a:rPr lang="en-US" dirty="0"/>
              <a:t> </a:t>
            </a:r>
            <a:r>
              <a:rPr lang="en-US" dirty="0" err="1"/>
              <a:t>importanta</a:t>
            </a:r>
            <a:r>
              <a:rPr lang="en-US" dirty="0"/>
              <a:t> </a:t>
            </a:r>
            <a:r>
              <a:rPr lang="en-US" dirty="0" err="1"/>
              <a:t>existenta</a:t>
            </a:r>
            <a:r>
              <a:rPr lang="en-US" dirty="0"/>
              <a:t> </a:t>
            </a:r>
            <a:r>
              <a:rPr lang="en-US" dirty="0" err="1"/>
              <a:t>unei</a:t>
            </a:r>
            <a:r>
              <a:rPr lang="en-US" dirty="0"/>
              <a:t> </a:t>
            </a:r>
            <a:r>
              <a:rPr lang="en-US" dirty="0" err="1"/>
              <a:t>politici</a:t>
            </a:r>
            <a:r>
              <a:rPr lang="en-US" dirty="0"/>
              <a:t> </a:t>
            </a:r>
            <a:r>
              <a:rPr lang="en-US" dirty="0" err="1"/>
              <a:t>clare</a:t>
            </a:r>
            <a:r>
              <a:rPr lang="en-US" dirty="0"/>
              <a:t> a </a:t>
            </a:r>
            <a:r>
              <a:rPr lang="en-US" dirty="0" err="1"/>
              <a:t>universitatii</a:t>
            </a:r>
            <a:r>
              <a:rPr lang="en-US" dirty="0"/>
              <a:t> </a:t>
            </a:r>
            <a:r>
              <a:rPr lang="en-US" dirty="0" err="1"/>
              <a:t>decat</a:t>
            </a:r>
            <a:r>
              <a:rPr lang="en-US" dirty="0"/>
              <a:t> </a:t>
            </a:r>
            <a:r>
              <a:rPr lang="en-US" dirty="0" err="1"/>
              <a:t>existenta</a:t>
            </a:r>
            <a:r>
              <a:rPr lang="en-US" dirty="0"/>
              <a:t> </a:t>
            </a:r>
            <a:r>
              <a:rPr lang="en-US" dirty="0" err="1"/>
              <a:t>unui</a:t>
            </a:r>
            <a:r>
              <a:rPr lang="en-US" dirty="0"/>
              <a:t> instrument de </a:t>
            </a:r>
            <a:r>
              <a:rPr lang="en-US" dirty="0" err="1"/>
              <a:t>detectare</a:t>
            </a:r>
            <a:r>
              <a:rPr lang="en-US" dirty="0"/>
              <a:t> a </a:t>
            </a:r>
            <a:r>
              <a:rPr lang="en-US" dirty="0" err="1"/>
              <a:t>plagiatului</a:t>
            </a:r>
            <a:r>
              <a:rPr lang="en-US" dirty="0"/>
              <a:t>. </a:t>
            </a:r>
            <a:r>
              <a:rPr lang="en-US" dirty="0" err="1"/>
              <a:t>Studentii</a:t>
            </a:r>
            <a:r>
              <a:rPr lang="en-US" dirty="0"/>
              <a:t>, la </a:t>
            </a:r>
            <a:r>
              <a:rPr lang="en-US" dirty="0" err="1"/>
              <a:t>randul</a:t>
            </a:r>
            <a:r>
              <a:rPr lang="en-US" dirty="0"/>
              <a:t> </a:t>
            </a:r>
            <a:r>
              <a:rPr lang="en-US" dirty="0" err="1"/>
              <a:t>lor</a:t>
            </a:r>
            <a:r>
              <a:rPr lang="en-US" dirty="0"/>
              <a:t>, au </a:t>
            </a:r>
            <a:r>
              <a:rPr lang="en-US" dirty="0" err="1"/>
              <a:t>fost</a:t>
            </a:r>
            <a:r>
              <a:rPr lang="en-US" dirty="0"/>
              <a:t> </a:t>
            </a:r>
            <a:r>
              <a:rPr lang="en-US" dirty="0" err="1"/>
              <a:t>mai</a:t>
            </a:r>
            <a:r>
              <a:rPr lang="en-US" dirty="0"/>
              <a:t> </a:t>
            </a:r>
            <a:r>
              <a:rPr lang="en-US" dirty="0" err="1"/>
              <a:t>deschisi</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folosirea</a:t>
            </a:r>
            <a:r>
              <a:rPr lang="en-US" dirty="0"/>
              <a:t> </a:t>
            </a:r>
            <a:r>
              <a:rPr lang="en-US" dirty="0" err="1"/>
              <a:t>instrumentelor</a:t>
            </a:r>
            <a:r>
              <a:rPr lang="en-US" dirty="0"/>
              <a:t> </a:t>
            </a:r>
            <a:r>
              <a:rPr lang="en-US" dirty="0" err="1"/>
              <a:t>electronice</a:t>
            </a:r>
            <a:r>
              <a:rPr lang="en-US" dirty="0"/>
              <a:t> de </a:t>
            </a:r>
            <a:r>
              <a:rPr lang="en-US" dirty="0" err="1"/>
              <a:t>detectare</a:t>
            </a:r>
            <a:r>
              <a:rPr lang="en-US" dirty="0"/>
              <a:t> a </a:t>
            </a:r>
            <a:r>
              <a:rPr lang="en-US" dirty="0" err="1"/>
              <a:t>plagiatului</a:t>
            </a:r>
            <a:r>
              <a:rPr lang="en-US" dirty="0"/>
              <a:t>.</a:t>
            </a:r>
            <a:br>
              <a:rPr lang="en-US" dirty="0"/>
            </a:br>
            <a:r>
              <a:rPr lang="en-US" dirty="0" err="1"/>
              <a:t>Cativa</a:t>
            </a:r>
            <a:r>
              <a:rPr lang="en-US" dirty="0"/>
              <a:t> </a:t>
            </a:r>
            <a:r>
              <a:rPr lang="en-US" dirty="0" err="1"/>
              <a:t>dintre</a:t>
            </a:r>
            <a:r>
              <a:rPr lang="en-US" dirty="0"/>
              <a:t> </a:t>
            </a:r>
            <a:r>
              <a:rPr lang="en-US" dirty="0" err="1"/>
              <a:t>profesori</a:t>
            </a:r>
            <a:r>
              <a:rPr lang="en-US" dirty="0"/>
              <a:t> au </a:t>
            </a:r>
            <a:r>
              <a:rPr lang="en-US" dirty="0" err="1"/>
              <a:t>subliniat</a:t>
            </a:r>
            <a:r>
              <a:rPr lang="en-US" dirty="0"/>
              <a:t> </a:t>
            </a:r>
            <a:r>
              <a:rPr lang="en-US" dirty="0" err="1"/>
              <a:t>faptul</a:t>
            </a:r>
            <a:r>
              <a:rPr lang="en-US" dirty="0"/>
              <a:t> </a:t>
            </a:r>
            <a:r>
              <a:rPr lang="en-US" dirty="0" err="1"/>
              <a:t>ca</a:t>
            </a:r>
            <a:r>
              <a:rPr lang="en-US" dirty="0"/>
              <a:t>, </a:t>
            </a:r>
            <a:r>
              <a:rPr lang="en-US" dirty="0" err="1"/>
              <a:t>daca</a:t>
            </a:r>
            <a:r>
              <a:rPr lang="en-US" dirty="0"/>
              <a:t> </a:t>
            </a:r>
            <a:r>
              <a:rPr lang="en-US" dirty="0" err="1"/>
              <a:t>studentii</a:t>
            </a:r>
            <a:r>
              <a:rPr lang="en-US" dirty="0"/>
              <a:t> </a:t>
            </a:r>
            <a:r>
              <a:rPr lang="en-US" dirty="0" err="1"/>
              <a:t>cunosc</a:t>
            </a:r>
            <a:r>
              <a:rPr lang="en-US" dirty="0"/>
              <a:t> </a:t>
            </a:r>
            <a:r>
              <a:rPr lang="en-US" dirty="0" err="1"/>
              <a:t>modul</a:t>
            </a:r>
            <a:r>
              <a:rPr lang="en-US" dirty="0"/>
              <a:t> de </a:t>
            </a:r>
            <a:r>
              <a:rPr lang="en-US" dirty="0" err="1"/>
              <a:t>functionare</a:t>
            </a:r>
            <a:r>
              <a:rPr lang="en-US" dirty="0"/>
              <a:t> al </a:t>
            </a:r>
            <a:r>
              <a:rPr lang="en-US" dirty="0" err="1"/>
              <a:t>instrumentelor</a:t>
            </a:r>
            <a:r>
              <a:rPr lang="en-US" dirty="0"/>
              <a:t> </a:t>
            </a:r>
            <a:r>
              <a:rPr lang="en-US" dirty="0" err="1"/>
              <a:t>electronice</a:t>
            </a:r>
            <a:r>
              <a:rPr lang="en-US" dirty="0"/>
              <a:t> de </a:t>
            </a:r>
            <a:r>
              <a:rPr lang="en-US" dirty="0" err="1"/>
              <a:t>detectare</a:t>
            </a:r>
            <a:r>
              <a:rPr lang="en-US" dirty="0"/>
              <a:t> a </a:t>
            </a:r>
            <a:r>
              <a:rPr lang="en-US" dirty="0" err="1"/>
              <a:t>plagiatului</a:t>
            </a:r>
            <a:r>
              <a:rPr lang="en-US" dirty="0"/>
              <a:t>, </a:t>
            </a:r>
            <a:r>
              <a:rPr lang="en-US" dirty="0" err="1"/>
              <a:t>acestia</a:t>
            </a:r>
            <a:r>
              <a:rPr lang="en-US" dirty="0"/>
              <a:t> </a:t>
            </a:r>
            <a:r>
              <a:rPr lang="en-US" dirty="0" err="1"/>
              <a:t>vor</a:t>
            </a:r>
            <a:r>
              <a:rPr lang="en-US" dirty="0"/>
              <a:t> </a:t>
            </a:r>
            <a:r>
              <a:rPr lang="en-US" dirty="0" err="1"/>
              <a:t>incearca</a:t>
            </a:r>
            <a:r>
              <a:rPr lang="en-US" dirty="0"/>
              <a:t> </a:t>
            </a:r>
            <a:r>
              <a:rPr lang="en-US" dirty="0" err="1"/>
              <a:t>sa</a:t>
            </a:r>
            <a:r>
              <a:rPr lang="en-US" dirty="0"/>
              <a:t> "</a:t>
            </a:r>
            <a:r>
              <a:rPr lang="en-US" dirty="0" err="1"/>
              <a:t>insele</a:t>
            </a:r>
            <a:r>
              <a:rPr lang="en-US" dirty="0"/>
              <a:t>" </a:t>
            </a:r>
            <a:r>
              <a:rPr lang="en-US" dirty="0" err="1"/>
              <a:t>instrumentele</a:t>
            </a:r>
            <a:r>
              <a:rPr lang="en-US" dirty="0"/>
              <a:t> </a:t>
            </a:r>
            <a:r>
              <a:rPr lang="en-US" dirty="0" err="1"/>
              <a:t>si</a:t>
            </a:r>
            <a:r>
              <a:rPr lang="en-US" dirty="0"/>
              <a:t> </a:t>
            </a:r>
            <a:r>
              <a:rPr lang="en-US" dirty="0" err="1"/>
              <a:t>va</a:t>
            </a:r>
            <a:r>
              <a:rPr lang="en-US" dirty="0"/>
              <a:t> </a:t>
            </a:r>
            <a:r>
              <a:rPr lang="en-US" dirty="0" err="1"/>
              <a:t>ajunge</a:t>
            </a:r>
            <a:r>
              <a:rPr lang="en-US" dirty="0"/>
              <a:t> </a:t>
            </a:r>
            <a:r>
              <a:rPr lang="en-US" dirty="0" err="1"/>
              <a:t>intr</a:t>
            </a:r>
            <a:r>
              <a:rPr lang="en-US" dirty="0"/>
              <a:t>-un </a:t>
            </a:r>
            <a:r>
              <a:rPr lang="en-US" dirty="0" err="1"/>
              <a:t>un</a:t>
            </a:r>
            <a:r>
              <a:rPr lang="en-US" dirty="0"/>
              <a:t> </a:t>
            </a:r>
            <a:r>
              <a:rPr lang="en-US" dirty="0" err="1"/>
              <a:t>punct</a:t>
            </a:r>
            <a:r>
              <a:rPr lang="en-US" dirty="0"/>
              <a:t> in care </a:t>
            </a:r>
            <a:r>
              <a:rPr lang="en-US" dirty="0" err="1"/>
              <a:t>profesorii</a:t>
            </a:r>
            <a:r>
              <a:rPr lang="en-US" dirty="0"/>
              <a:t> </a:t>
            </a:r>
            <a:r>
              <a:rPr lang="en-US" dirty="0" err="1"/>
              <a:t>ar</a:t>
            </a:r>
            <a:r>
              <a:rPr lang="en-US" dirty="0"/>
              <a:t> </a:t>
            </a:r>
            <a:r>
              <a:rPr lang="en-US" dirty="0" err="1"/>
              <a:t>putea</a:t>
            </a:r>
            <a:r>
              <a:rPr lang="en-US" dirty="0"/>
              <a:t> </a:t>
            </a:r>
            <a:r>
              <a:rPr lang="en-US" dirty="0" err="1"/>
              <a:t>sa</a:t>
            </a:r>
            <a:r>
              <a:rPr lang="en-US" dirty="0"/>
              <a:t> nu </a:t>
            </a:r>
            <a:r>
              <a:rPr lang="en-US" dirty="0" err="1"/>
              <a:t>mai</a:t>
            </a:r>
            <a:r>
              <a:rPr lang="en-US" dirty="0"/>
              <a:t> </a:t>
            </a:r>
            <a:r>
              <a:rPr lang="en-US" dirty="0" err="1"/>
              <a:t>dea</a:t>
            </a:r>
            <a:r>
              <a:rPr lang="en-US" dirty="0"/>
              <a:t> </a:t>
            </a:r>
            <a:r>
              <a:rPr lang="en-US" dirty="0" err="1"/>
              <a:t>atentie</a:t>
            </a:r>
            <a:r>
              <a:rPr lang="en-US" dirty="0"/>
              <a:t> </a:t>
            </a:r>
            <a:r>
              <a:rPr lang="en-US" dirty="0" err="1"/>
              <a:t>aspectelor</a:t>
            </a:r>
            <a:r>
              <a:rPr lang="en-US" dirty="0"/>
              <a:t> legate de </a:t>
            </a:r>
            <a:r>
              <a:rPr lang="en-US" dirty="0" err="1"/>
              <a:t>plagiat</a:t>
            </a:r>
            <a:r>
              <a:rPr lang="en-US" dirty="0"/>
              <a:t>.</a:t>
            </a:r>
          </a:p>
          <a:p>
            <a:endParaRPr lang="en-US" dirty="0"/>
          </a:p>
        </p:txBody>
      </p:sp>
    </p:spTree>
    <p:extLst>
      <p:ext uri="{BB962C8B-B14F-4D97-AF65-F5344CB8AC3E}">
        <p14:creationId xmlns:p14="http://schemas.microsoft.com/office/powerpoint/2010/main" val="1904070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Atitudinea</a:t>
            </a:r>
            <a:r>
              <a:rPr lang="en-US" dirty="0"/>
              <a:t> fata de </a:t>
            </a:r>
            <a:r>
              <a:rPr lang="en-US" dirty="0" err="1"/>
              <a:t>plagiat</a:t>
            </a:r>
            <a:endParaRPr lang="en-US" dirty="0"/>
          </a:p>
        </p:txBody>
      </p:sp>
      <p:sp>
        <p:nvSpPr>
          <p:cNvPr id="3" name="Content Placeholder 2"/>
          <p:cNvSpPr>
            <a:spLocks noGrp="1"/>
          </p:cNvSpPr>
          <p:nvPr>
            <p:ph idx="1"/>
          </p:nvPr>
        </p:nvSpPr>
        <p:spPr>
          <a:xfrm>
            <a:off x="467544" y="1268760"/>
            <a:ext cx="8219256" cy="5400600"/>
          </a:xfrm>
        </p:spPr>
        <p:txBody>
          <a:bodyPr>
            <a:normAutofit fontScale="70000" lnSpcReduction="20000"/>
          </a:bodyPr>
          <a:lstStyle/>
          <a:p>
            <a:pPr fontAlgn="base"/>
            <a:r>
              <a:rPr lang="en-US" dirty="0"/>
              <a:t>In </a:t>
            </a:r>
            <a:r>
              <a:rPr lang="en-US" dirty="0" err="1"/>
              <a:t>incercarea</a:t>
            </a:r>
            <a:r>
              <a:rPr lang="en-US" dirty="0"/>
              <a:t> de a </a:t>
            </a:r>
            <a:r>
              <a:rPr lang="en-US" dirty="0" err="1"/>
              <a:t>accepta</a:t>
            </a:r>
            <a:r>
              <a:rPr lang="en-US" dirty="0"/>
              <a:t> </a:t>
            </a:r>
            <a:r>
              <a:rPr lang="en-US" dirty="0" err="1"/>
              <a:t>ideea</a:t>
            </a:r>
            <a:r>
              <a:rPr lang="en-US" dirty="0"/>
              <a:t> de </a:t>
            </a:r>
            <a:r>
              <a:rPr lang="en-US" dirty="0" err="1"/>
              <a:t>plagiat</a:t>
            </a:r>
            <a:r>
              <a:rPr lang="en-US" dirty="0"/>
              <a:t> </a:t>
            </a:r>
            <a:r>
              <a:rPr lang="en-US" dirty="0" err="1"/>
              <a:t>si</a:t>
            </a:r>
            <a:r>
              <a:rPr lang="en-US" dirty="0"/>
              <a:t>, eventual, a fi </a:t>
            </a:r>
            <a:r>
              <a:rPr lang="en-US" dirty="0" err="1"/>
              <a:t>capabil</a:t>
            </a:r>
            <a:r>
              <a:rPr lang="en-US" dirty="0"/>
              <a:t> </a:t>
            </a:r>
            <a:r>
              <a:rPr lang="en-US" dirty="0" err="1"/>
              <a:t>sa</a:t>
            </a:r>
            <a:r>
              <a:rPr lang="en-US" dirty="0"/>
              <a:t>-l </a:t>
            </a:r>
            <a:r>
              <a:rPr lang="en-US" dirty="0" err="1"/>
              <a:t>descurajeze</a:t>
            </a:r>
            <a:r>
              <a:rPr lang="en-US" dirty="0"/>
              <a:t>, </a:t>
            </a:r>
            <a:r>
              <a:rPr lang="en-US" dirty="0" err="1"/>
              <a:t>cercetatorii</a:t>
            </a:r>
            <a:r>
              <a:rPr lang="en-US" dirty="0"/>
              <a:t> </a:t>
            </a:r>
            <a:r>
              <a:rPr lang="en-US" dirty="0" err="1"/>
              <a:t>si</a:t>
            </a:r>
            <a:r>
              <a:rPr lang="en-US" dirty="0"/>
              <a:t>-au </a:t>
            </a:r>
            <a:r>
              <a:rPr lang="en-US" dirty="0" err="1"/>
              <a:t>propus</a:t>
            </a:r>
            <a:r>
              <a:rPr lang="en-US" dirty="0"/>
              <a:t> </a:t>
            </a:r>
            <a:r>
              <a:rPr lang="en-US" dirty="0" err="1"/>
              <a:t>sa</a:t>
            </a:r>
            <a:r>
              <a:rPr lang="en-US" dirty="0"/>
              <a:t> </a:t>
            </a:r>
            <a:r>
              <a:rPr lang="en-US" dirty="0" err="1"/>
              <a:t>inteleaga</a:t>
            </a:r>
            <a:r>
              <a:rPr lang="en-US" dirty="0"/>
              <a:t> </a:t>
            </a:r>
            <a:r>
              <a:rPr lang="en-US" dirty="0" err="1"/>
              <a:t>ce</a:t>
            </a:r>
            <a:r>
              <a:rPr lang="en-US" dirty="0"/>
              <a:t> </a:t>
            </a:r>
            <a:r>
              <a:rPr lang="en-US" dirty="0" err="1"/>
              <a:t>atitudini</a:t>
            </a:r>
            <a:r>
              <a:rPr lang="en-US" dirty="0"/>
              <a:t> </a:t>
            </a:r>
            <a:r>
              <a:rPr lang="en-US" dirty="0" err="1"/>
              <a:t>sunt</a:t>
            </a:r>
            <a:r>
              <a:rPr lang="en-US" dirty="0"/>
              <a:t> in </a:t>
            </a:r>
            <a:r>
              <a:rPr lang="en-US" dirty="0" err="1"/>
              <a:t>randul</a:t>
            </a:r>
            <a:r>
              <a:rPr lang="en-US" dirty="0"/>
              <a:t> </a:t>
            </a:r>
            <a:r>
              <a:rPr lang="en-US" dirty="0" err="1"/>
              <a:t>studentilor</a:t>
            </a:r>
            <a:r>
              <a:rPr lang="en-US" dirty="0"/>
              <a:t> </a:t>
            </a:r>
            <a:r>
              <a:rPr lang="en-US" dirty="0" err="1"/>
              <a:t>si</a:t>
            </a:r>
            <a:r>
              <a:rPr lang="en-US" dirty="0"/>
              <a:t> </a:t>
            </a:r>
            <a:r>
              <a:rPr lang="en-US" dirty="0" err="1"/>
              <a:t>cadrelor</a:t>
            </a:r>
            <a:r>
              <a:rPr lang="en-US" dirty="0"/>
              <a:t> </a:t>
            </a:r>
            <a:r>
              <a:rPr lang="en-US" dirty="0" err="1"/>
              <a:t>didactice</a:t>
            </a:r>
            <a:r>
              <a:rPr lang="en-US" dirty="0"/>
              <a:t> fata de </a:t>
            </a:r>
            <a:r>
              <a:rPr lang="en-US" dirty="0" err="1"/>
              <a:t>plagiat</a:t>
            </a:r>
            <a:r>
              <a:rPr lang="en-US" dirty="0"/>
              <a:t>.</a:t>
            </a:r>
          </a:p>
          <a:p>
            <a:pPr fontAlgn="base"/>
            <a:r>
              <a:rPr lang="en-US" dirty="0" err="1"/>
              <a:t>Impartasesc</a:t>
            </a:r>
            <a:r>
              <a:rPr lang="en-US" dirty="0"/>
              <a:t> </a:t>
            </a:r>
            <a:r>
              <a:rPr lang="en-US" dirty="0" err="1"/>
              <a:t>oare</a:t>
            </a:r>
            <a:r>
              <a:rPr lang="en-US" dirty="0"/>
              <a:t> </a:t>
            </a:r>
            <a:r>
              <a:rPr lang="en-US" dirty="0" err="1"/>
              <a:t>profesori</a:t>
            </a:r>
            <a:r>
              <a:rPr lang="en-US" dirty="0"/>
              <a:t> </a:t>
            </a:r>
            <a:r>
              <a:rPr lang="en-US" dirty="0" err="1"/>
              <a:t>si</a:t>
            </a:r>
            <a:r>
              <a:rPr lang="en-US" dirty="0"/>
              <a:t> </a:t>
            </a:r>
            <a:r>
              <a:rPr lang="en-US" dirty="0" err="1"/>
              <a:t>studenti</a:t>
            </a:r>
            <a:r>
              <a:rPr lang="en-US" dirty="0"/>
              <a:t> din </a:t>
            </a:r>
            <a:r>
              <a:rPr lang="en-US" dirty="0" err="1"/>
              <a:t>cadrul</a:t>
            </a:r>
            <a:r>
              <a:rPr lang="en-US" dirty="0"/>
              <a:t> </a:t>
            </a:r>
            <a:r>
              <a:rPr lang="en-US" dirty="0" err="1"/>
              <a:t>Departamentul</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r>
              <a:rPr lang="en-US" dirty="0"/>
              <a:t> </a:t>
            </a:r>
            <a:r>
              <a:rPr lang="en-US" dirty="0" err="1"/>
              <a:t>aceeasi</a:t>
            </a:r>
            <a:r>
              <a:rPr lang="en-US" dirty="0"/>
              <a:t> </a:t>
            </a:r>
            <a:r>
              <a:rPr lang="en-US" dirty="0" err="1"/>
              <a:t>opinie</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si</a:t>
            </a:r>
            <a:r>
              <a:rPr lang="en-US" dirty="0"/>
              <a:t> </a:t>
            </a:r>
            <a:r>
              <a:rPr lang="en-US" dirty="0" err="1"/>
              <a:t>ce</a:t>
            </a:r>
            <a:r>
              <a:rPr lang="en-US" dirty="0"/>
              <a:t> </a:t>
            </a:r>
            <a:r>
              <a:rPr lang="en-US" dirty="0" err="1"/>
              <a:t>este</a:t>
            </a:r>
            <a:r>
              <a:rPr lang="en-US" dirty="0"/>
              <a:t> </a:t>
            </a:r>
            <a:r>
              <a:rPr lang="en-US" dirty="0" err="1"/>
              <a:t>plagiatul</a:t>
            </a:r>
            <a:r>
              <a:rPr lang="en-US" dirty="0"/>
              <a:t>?</a:t>
            </a:r>
          </a:p>
          <a:p>
            <a:pPr fontAlgn="base"/>
            <a:r>
              <a:rPr lang="en-US" dirty="0" err="1"/>
              <a:t>Comparatie</a:t>
            </a:r>
            <a:r>
              <a:rPr lang="en-US" dirty="0"/>
              <a:t> </a:t>
            </a:r>
            <a:r>
              <a:rPr lang="en-US" dirty="0" err="1"/>
              <a:t>intre</a:t>
            </a:r>
            <a:r>
              <a:rPr lang="en-US" dirty="0"/>
              <a:t> </a:t>
            </a:r>
            <a:r>
              <a:rPr lang="en-US" dirty="0" err="1"/>
              <a:t>studentii</a:t>
            </a:r>
            <a:r>
              <a:rPr lang="en-US" dirty="0"/>
              <a:t> </a:t>
            </a:r>
            <a:r>
              <a:rPr lang="en-US" dirty="0" err="1"/>
              <a:t>si</a:t>
            </a:r>
            <a:r>
              <a:rPr lang="en-US" dirty="0"/>
              <a:t> </a:t>
            </a:r>
            <a:r>
              <a:rPr lang="en-US" dirty="0" err="1"/>
              <a:t>profesorii</a:t>
            </a:r>
            <a:r>
              <a:rPr lang="en-US" dirty="0"/>
              <a:t> din </a:t>
            </a:r>
            <a:r>
              <a:rPr lang="en-US" dirty="0" err="1"/>
              <a:t>cadrul</a:t>
            </a:r>
            <a:r>
              <a:rPr lang="en-US" dirty="0"/>
              <a:t> </a:t>
            </a:r>
            <a:r>
              <a:rPr lang="en-US" dirty="0" err="1"/>
              <a:t>Departamentul</a:t>
            </a:r>
            <a:r>
              <a:rPr lang="en-US" dirty="0"/>
              <a:t> de </a:t>
            </a:r>
            <a:r>
              <a:rPr lang="en-US" dirty="0" err="1"/>
              <a:t>Calculatoare</a:t>
            </a:r>
            <a:r>
              <a:rPr lang="en-US" dirty="0"/>
              <a:t> </a:t>
            </a:r>
            <a:r>
              <a:rPr lang="en-US" dirty="0" err="1"/>
              <a:t>si</a:t>
            </a:r>
            <a:r>
              <a:rPr lang="en-US" dirty="0"/>
              <a:t> </a:t>
            </a:r>
            <a:r>
              <a:rPr lang="en-US" dirty="0" err="1"/>
              <a:t>Stiinta</a:t>
            </a:r>
            <a:r>
              <a:rPr lang="en-US" dirty="0"/>
              <a:t> </a:t>
            </a:r>
            <a:r>
              <a:rPr lang="en-US" dirty="0" err="1"/>
              <a:t>Sistemelor</a:t>
            </a:r>
            <a:endParaRPr lang="en-US" dirty="0"/>
          </a:p>
          <a:p>
            <a:pPr fontAlgn="base"/>
            <a:r>
              <a:rPr lang="en-US" dirty="0" err="1"/>
              <a:t>Raspunsurile</a:t>
            </a:r>
            <a:r>
              <a:rPr lang="en-US" dirty="0"/>
              <a:t> </a:t>
            </a:r>
            <a:r>
              <a:rPr lang="en-US" dirty="0" err="1"/>
              <a:t>profesorilor</a:t>
            </a:r>
            <a:r>
              <a:rPr lang="en-US" dirty="0"/>
              <a:t> </a:t>
            </a:r>
            <a:r>
              <a:rPr lang="en-US" dirty="0" err="1"/>
              <a:t>si</a:t>
            </a:r>
            <a:r>
              <a:rPr lang="en-US" dirty="0"/>
              <a:t> </a:t>
            </a:r>
            <a:r>
              <a:rPr lang="en-US" dirty="0" err="1"/>
              <a:t>studentilor</a:t>
            </a:r>
            <a:r>
              <a:rPr lang="en-US" dirty="0"/>
              <a:t> la </a:t>
            </a:r>
            <a:r>
              <a:rPr lang="en-US" dirty="0" err="1"/>
              <a:t>intrebari</a:t>
            </a:r>
            <a:r>
              <a:rPr lang="en-US" dirty="0"/>
              <a:t> au </a:t>
            </a:r>
            <a:r>
              <a:rPr lang="en-US" dirty="0" err="1"/>
              <a:t>fost</a:t>
            </a:r>
            <a:r>
              <a:rPr lang="en-US" dirty="0"/>
              <a:t> date in </a:t>
            </a:r>
            <a:r>
              <a:rPr lang="en-US" dirty="0" err="1"/>
              <a:t>baza</a:t>
            </a:r>
            <a:r>
              <a:rPr lang="en-US" dirty="0"/>
              <a:t> </a:t>
            </a:r>
            <a:r>
              <a:rPr lang="en-US" dirty="0" err="1"/>
              <a:t>unui</a:t>
            </a:r>
            <a:r>
              <a:rPr lang="en-US" dirty="0"/>
              <a:t> set de </a:t>
            </a:r>
            <a:r>
              <a:rPr lang="en-US" dirty="0" err="1"/>
              <a:t>intrebari</a:t>
            </a:r>
            <a:r>
              <a:rPr lang="en-US" dirty="0"/>
              <a:t>/</a:t>
            </a:r>
            <a:r>
              <a:rPr lang="en-US" dirty="0" err="1"/>
              <a:t>situatii</a:t>
            </a:r>
            <a:r>
              <a:rPr lang="en-US" dirty="0"/>
              <a:t> cu </a:t>
            </a:r>
            <a:r>
              <a:rPr lang="en-US" dirty="0" err="1"/>
              <a:t>privire</a:t>
            </a:r>
            <a:r>
              <a:rPr lang="en-US" dirty="0"/>
              <a:t> la </a:t>
            </a:r>
            <a:r>
              <a:rPr lang="en-US" dirty="0" err="1"/>
              <a:t>cazurile</a:t>
            </a:r>
            <a:r>
              <a:rPr lang="en-US" dirty="0"/>
              <a:t> de </a:t>
            </a:r>
            <a:r>
              <a:rPr lang="en-US" dirty="0" err="1"/>
              <a:t>plagiat</a:t>
            </a:r>
            <a:r>
              <a:rPr lang="en-US" dirty="0"/>
              <a:t>.</a:t>
            </a:r>
          </a:p>
          <a:p>
            <a:pPr fontAlgn="base"/>
            <a:r>
              <a:rPr lang="en-US" dirty="0" err="1"/>
              <a:t>Rezultatele</a:t>
            </a:r>
            <a:r>
              <a:rPr lang="en-US" dirty="0"/>
              <a:t> </a:t>
            </a:r>
            <a:r>
              <a:rPr lang="en-US" dirty="0" err="1"/>
              <a:t>obtinute</a:t>
            </a:r>
            <a:r>
              <a:rPr lang="en-US" dirty="0"/>
              <a:t> conform </a:t>
            </a:r>
            <a:r>
              <a:rPr lang="en-US" dirty="0" err="1"/>
              <a:t>diagramelor</a:t>
            </a:r>
            <a:r>
              <a:rPr lang="en-US" dirty="0"/>
              <a:t> </a:t>
            </a:r>
            <a:r>
              <a:rPr lang="en-US" dirty="0" err="1"/>
              <a:t>arata</a:t>
            </a:r>
            <a:r>
              <a:rPr lang="en-US" dirty="0"/>
              <a:t> </a:t>
            </a:r>
            <a:r>
              <a:rPr lang="en-US" dirty="0" err="1"/>
              <a:t>ca</a:t>
            </a:r>
            <a:r>
              <a:rPr lang="en-US" dirty="0"/>
              <a:t> </a:t>
            </a:r>
            <a:r>
              <a:rPr lang="en-US" dirty="0" err="1"/>
              <a:t>atat</a:t>
            </a:r>
            <a:r>
              <a:rPr lang="en-US" dirty="0"/>
              <a:t> </a:t>
            </a:r>
            <a:r>
              <a:rPr lang="en-US" dirty="0" err="1"/>
              <a:t>studentii</a:t>
            </a:r>
            <a:r>
              <a:rPr lang="en-US" dirty="0"/>
              <a:t> cat </a:t>
            </a:r>
            <a:r>
              <a:rPr lang="en-US" dirty="0" err="1"/>
              <a:t>si</a:t>
            </a:r>
            <a:r>
              <a:rPr lang="en-US" dirty="0"/>
              <a:t> </a:t>
            </a:r>
            <a:r>
              <a:rPr lang="en-US" dirty="0" err="1"/>
              <a:t>profesorii</a:t>
            </a:r>
            <a:r>
              <a:rPr lang="en-US" dirty="0"/>
              <a:t> </a:t>
            </a:r>
            <a:r>
              <a:rPr lang="en-US" dirty="0" err="1"/>
              <a:t>impartasesc</a:t>
            </a:r>
            <a:r>
              <a:rPr lang="en-US" dirty="0"/>
              <a:t> </a:t>
            </a:r>
            <a:r>
              <a:rPr lang="en-US" dirty="0" err="1"/>
              <a:t>mai</a:t>
            </a:r>
            <a:r>
              <a:rPr lang="en-US" dirty="0"/>
              <a:t> </a:t>
            </a:r>
            <a:r>
              <a:rPr lang="en-US" dirty="0" err="1"/>
              <a:t>mult</a:t>
            </a:r>
            <a:r>
              <a:rPr lang="en-US" dirty="0"/>
              <a:t> </a:t>
            </a:r>
            <a:r>
              <a:rPr lang="en-US" dirty="0" err="1"/>
              <a:t>sau</a:t>
            </a:r>
            <a:r>
              <a:rPr lang="en-US" dirty="0"/>
              <a:t> </a:t>
            </a:r>
            <a:r>
              <a:rPr lang="en-US" dirty="0" err="1"/>
              <a:t>mai</a:t>
            </a:r>
            <a:r>
              <a:rPr lang="en-US" dirty="0"/>
              <a:t> </a:t>
            </a:r>
            <a:r>
              <a:rPr lang="en-US" dirty="0" err="1"/>
              <a:t>putin</a:t>
            </a:r>
            <a:r>
              <a:rPr lang="en-US" dirty="0"/>
              <a:t> </a:t>
            </a:r>
            <a:r>
              <a:rPr lang="en-US" dirty="0" err="1"/>
              <a:t>aceeasi</a:t>
            </a:r>
            <a:r>
              <a:rPr lang="en-US" dirty="0"/>
              <a:t> </a:t>
            </a:r>
            <a:r>
              <a:rPr lang="en-US" dirty="0" err="1"/>
              <a:t>opinie</a:t>
            </a:r>
            <a:r>
              <a:rPr lang="en-US" dirty="0"/>
              <a:t> </a:t>
            </a:r>
            <a:r>
              <a:rPr lang="en-US" dirty="0" err="1"/>
              <a:t>vis</a:t>
            </a:r>
            <a:r>
              <a:rPr lang="en-US" dirty="0"/>
              <a:t> a </a:t>
            </a:r>
            <a:r>
              <a:rPr lang="en-US" dirty="0" err="1"/>
              <a:t>vis</a:t>
            </a:r>
            <a:r>
              <a:rPr lang="en-US" dirty="0"/>
              <a:t> de </a:t>
            </a:r>
            <a:r>
              <a:rPr lang="en-US" dirty="0" err="1"/>
              <a:t>plagiat</a:t>
            </a:r>
            <a:r>
              <a:rPr lang="en-US" dirty="0"/>
              <a:t>. La </a:t>
            </a:r>
            <a:r>
              <a:rPr lang="en-US" dirty="0" err="1"/>
              <a:t>nivel</a:t>
            </a:r>
            <a:r>
              <a:rPr lang="en-US" dirty="0"/>
              <a:t> individual se </a:t>
            </a:r>
            <a:r>
              <a:rPr lang="en-US" dirty="0" err="1"/>
              <a:t>remarca</a:t>
            </a:r>
            <a:r>
              <a:rPr lang="en-US" dirty="0"/>
              <a:t> o </a:t>
            </a:r>
            <a:r>
              <a:rPr lang="en-US" dirty="0" err="1"/>
              <a:t>fluctuatie</a:t>
            </a:r>
            <a:r>
              <a:rPr lang="en-US" dirty="0"/>
              <a:t> a </a:t>
            </a:r>
            <a:r>
              <a:rPr lang="en-US" dirty="0" err="1"/>
              <a:t>raspunsurilor</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parerea</a:t>
            </a:r>
            <a:r>
              <a:rPr lang="en-US" dirty="0"/>
              <a:t> </a:t>
            </a:r>
            <a:r>
              <a:rPr lang="en-US" dirty="0" err="1"/>
              <a:t>studentilor</a:t>
            </a:r>
            <a:r>
              <a:rPr lang="en-US" dirty="0"/>
              <a:t> </a:t>
            </a:r>
            <a:r>
              <a:rPr lang="en-US" dirty="0" err="1"/>
              <a:t>si</a:t>
            </a:r>
            <a:r>
              <a:rPr lang="en-US" dirty="0"/>
              <a:t> </a:t>
            </a:r>
            <a:r>
              <a:rPr lang="en-US" dirty="0" err="1"/>
              <a:t>profesorilor</a:t>
            </a:r>
            <a:r>
              <a:rPr lang="en-US" dirty="0"/>
              <a:t> </a:t>
            </a:r>
            <a:r>
              <a:rPr lang="en-US" dirty="0" err="1"/>
              <a:t>despre</a:t>
            </a:r>
            <a:r>
              <a:rPr lang="en-US" dirty="0"/>
              <a:t> </a:t>
            </a:r>
            <a:r>
              <a:rPr lang="en-US" dirty="0" err="1"/>
              <a:t>plagiat</a:t>
            </a:r>
            <a:r>
              <a:rPr lang="en-US" dirty="0"/>
              <a:t> </a:t>
            </a:r>
            <a:r>
              <a:rPr lang="en-US" dirty="0" err="1"/>
              <a:t>si</a:t>
            </a:r>
            <a:r>
              <a:rPr lang="en-US" dirty="0"/>
              <a:t> non-</a:t>
            </a:r>
            <a:r>
              <a:rPr lang="en-US" dirty="0" err="1"/>
              <a:t>plagiat</a:t>
            </a:r>
            <a:r>
              <a:rPr lang="en-US" dirty="0"/>
              <a:t>, </a:t>
            </a:r>
            <a:r>
              <a:rPr lang="en-US" dirty="0" err="1"/>
              <a:t>insa</a:t>
            </a:r>
            <a:r>
              <a:rPr lang="en-US" dirty="0"/>
              <a:t> la </a:t>
            </a:r>
            <a:r>
              <a:rPr lang="en-US" dirty="0" err="1"/>
              <a:t>nivel</a:t>
            </a:r>
            <a:r>
              <a:rPr lang="en-US" dirty="0"/>
              <a:t> global, </a:t>
            </a:r>
            <a:r>
              <a:rPr lang="en-US" dirty="0" err="1"/>
              <a:t>aceste</a:t>
            </a:r>
            <a:r>
              <a:rPr lang="en-US" dirty="0"/>
              <a:t> </a:t>
            </a:r>
            <a:r>
              <a:rPr lang="en-US" dirty="0" err="1"/>
              <a:t>distributii</a:t>
            </a:r>
            <a:r>
              <a:rPr lang="en-US" dirty="0"/>
              <a:t> au </a:t>
            </a:r>
            <a:r>
              <a:rPr lang="en-US" dirty="0" err="1"/>
              <a:t>fost</a:t>
            </a:r>
            <a:r>
              <a:rPr lang="en-US" dirty="0"/>
              <a:t> </a:t>
            </a:r>
            <a:r>
              <a:rPr lang="en-US" dirty="0" err="1"/>
              <a:t>similare</a:t>
            </a:r>
            <a:r>
              <a:rPr lang="en-US" dirty="0"/>
              <a:t>.</a:t>
            </a:r>
          </a:p>
          <a:p>
            <a:pPr marL="0" indent="0">
              <a:buNone/>
            </a:pPr>
            <a:endParaRPr lang="en-US" dirty="0"/>
          </a:p>
        </p:txBody>
      </p:sp>
    </p:spTree>
    <p:extLst>
      <p:ext uri="{BB962C8B-B14F-4D97-AF65-F5344CB8AC3E}">
        <p14:creationId xmlns:p14="http://schemas.microsoft.com/office/powerpoint/2010/main" val="247695252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363272" cy="5721499"/>
          </a:xfrm>
        </p:spPr>
        <p:txBody>
          <a:bodyPr>
            <a:normAutofit fontScale="85000" lnSpcReduction="20000"/>
          </a:bodyPr>
          <a:lstStyle/>
          <a:p>
            <a:pPr fontAlgn="base"/>
            <a:r>
              <a:rPr lang="en-US" dirty="0" err="1"/>
              <a:t>Fluctuatiile</a:t>
            </a:r>
            <a:r>
              <a:rPr lang="en-US" dirty="0"/>
              <a:t> la </a:t>
            </a:r>
            <a:r>
              <a:rPr lang="en-US" dirty="0" err="1"/>
              <a:t>nivel</a:t>
            </a:r>
            <a:r>
              <a:rPr lang="en-US" dirty="0"/>
              <a:t> individual pot da </a:t>
            </a:r>
            <a:r>
              <a:rPr lang="en-US" dirty="0" err="1"/>
              <a:t>astfel</a:t>
            </a:r>
            <a:r>
              <a:rPr lang="en-US" dirty="0"/>
              <a:t> </a:t>
            </a:r>
            <a:r>
              <a:rPr lang="en-US" dirty="0" err="1"/>
              <a:t>unele</a:t>
            </a:r>
            <a:r>
              <a:rPr lang="en-US" dirty="0"/>
              <a:t> </a:t>
            </a:r>
            <a:r>
              <a:rPr lang="en-US" dirty="0" err="1"/>
              <a:t>indicii</a:t>
            </a:r>
            <a:r>
              <a:rPr lang="en-US" dirty="0"/>
              <a:t> cu </a:t>
            </a:r>
            <a:r>
              <a:rPr lang="en-US" dirty="0" err="1"/>
              <a:t>privire</a:t>
            </a:r>
            <a:r>
              <a:rPr lang="en-US" dirty="0"/>
              <a:t> la </a:t>
            </a:r>
            <a:r>
              <a:rPr lang="en-US" dirty="0" err="1"/>
              <a:t>nevoia</a:t>
            </a:r>
            <a:r>
              <a:rPr lang="en-US" dirty="0"/>
              <a:t> de </a:t>
            </a:r>
            <a:r>
              <a:rPr lang="en-US" dirty="0" err="1"/>
              <a:t>investitii</a:t>
            </a:r>
            <a:r>
              <a:rPr lang="en-US" dirty="0"/>
              <a:t> in </a:t>
            </a:r>
            <a:r>
              <a:rPr lang="en-US" dirty="0" err="1"/>
              <a:t>mai</a:t>
            </a:r>
            <a:r>
              <a:rPr lang="en-US" dirty="0"/>
              <a:t> </a:t>
            </a:r>
            <a:r>
              <a:rPr lang="en-US" dirty="0" err="1"/>
              <a:t>multe</a:t>
            </a:r>
            <a:r>
              <a:rPr lang="en-US" dirty="0"/>
              <a:t> </a:t>
            </a:r>
            <a:r>
              <a:rPr lang="en-US" dirty="0" err="1"/>
              <a:t>resurse</a:t>
            </a:r>
            <a:r>
              <a:rPr lang="en-US" dirty="0"/>
              <a:t>. Un bun </a:t>
            </a:r>
            <a:r>
              <a:rPr lang="en-US" dirty="0" err="1"/>
              <a:t>exemplu</a:t>
            </a:r>
            <a:r>
              <a:rPr lang="en-US" dirty="0"/>
              <a:t> in </a:t>
            </a:r>
            <a:r>
              <a:rPr lang="en-US" dirty="0" err="1"/>
              <a:t>acest</a:t>
            </a:r>
            <a:r>
              <a:rPr lang="en-US" dirty="0"/>
              <a:t> </a:t>
            </a:r>
            <a:r>
              <a:rPr lang="en-US" dirty="0" err="1"/>
              <a:t>sens</a:t>
            </a:r>
            <a:r>
              <a:rPr lang="en-US" dirty="0"/>
              <a:t> </a:t>
            </a:r>
            <a:r>
              <a:rPr lang="en-US" dirty="0" err="1"/>
              <a:t>il</a:t>
            </a:r>
            <a:r>
              <a:rPr lang="en-US" dirty="0"/>
              <a:t> </a:t>
            </a:r>
            <a:r>
              <a:rPr lang="en-US" dirty="0" err="1"/>
              <a:t>reprezinta</a:t>
            </a:r>
            <a:r>
              <a:rPr lang="en-US" dirty="0"/>
              <a:t> </a:t>
            </a:r>
            <a:r>
              <a:rPr lang="en-US" b="1" dirty="0" err="1"/>
              <a:t>investitia</a:t>
            </a:r>
            <a:r>
              <a:rPr lang="en-US" dirty="0"/>
              <a:t> in </a:t>
            </a:r>
            <a:r>
              <a:rPr lang="en-US" dirty="0" err="1"/>
              <a:t>invatamant</a:t>
            </a:r>
            <a:r>
              <a:rPr lang="en-US" dirty="0"/>
              <a:t> </a:t>
            </a:r>
            <a:r>
              <a:rPr lang="en-US" dirty="0" err="1"/>
              <a:t>si</a:t>
            </a:r>
            <a:r>
              <a:rPr lang="en-US" dirty="0"/>
              <a:t> </a:t>
            </a:r>
            <a:r>
              <a:rPr lang="en-US" dirty="0" err="1"/>
              <a:t>mai</a:t>
            </a:r>
            <a:r>
              <a:rPr lang="en-US" dirty="0"/>
              <a:t> ales </a:t>
            </a:r>
            <a:r>
              <a:rPr lang="en-US" b="1" dirty="0"/>
              <a:t>in </a:t>
            </a:r>
            <a:r>
              <a:rPr lang="en-US" b="1" dirty="0" err="1"/>
              <a:t>procesul</a:t>
            </a:r>
            <a:r>
              <a:rPr lang="en-US" b="1" dirty="0"/>
              <a:t> de </a:t>
            </a:r>
            <a:r>
              <a:rPr lang="en-US" b="1" dirty="0" err="1"/>
              <a:t>predare</a:t>
            </a:r>
            <a:r>
              <a:rPr lang="en-US" dirty="0"/>
              <a:t>, in </a:t>
            </a:r>
            <a:r>
              <a:rPr lang="en-US" dirty="0" err="1"/>
              <a:t>initierea</a:t>
            </a:r>
            <a:r>
              <a:rPr lang="en-US" dirty="0"/>
              <a:t> </a:t>
            </a:r>
            <a:r>
              <a:rPr lang="en-US" dirty="0" err="1"/>
              <a:t>discutiilor</a:t>
            </a:r>
            <a:r>
              <a:rPr lang="en-US" dirty="0"/>
              <a:t> </a:t>
            </a:r>
            <a:r>
              <a:rPr lang="en-US" dirty="0" err="1"/>
              <a:t>si</a:t>
            </a:r>
            <a:r>
              <a:rPr lang="en-US" dirty="0"/>
              <a:t> </a:t>
            </a:r>
            <a:r>
              <a:rPr lang="en-US" dirty="0" err="1"/>
              <a:t>clarificarea</a:t>
            </a:r>
            <a:r>
              <a:rPr lang="en-US" dirty="0"/>
              <a:t> </a:t>
            </a:r>
            <a:r>
              <a:rPr lang="en-US" dirty="0" err="1"/>
              <a:t>incertitudinii</a:t>
            </a:r>
            <a:r>
              <a:rPr lang="en-US" dirty="0"/>
              <a:t> in </a:t>
            </a:r>
            <a:r>
              <a:rPr lang="en-US" dirty="0" err="1"/>
              <a:t>randul</a:t>
            </a:r>
            <a:r>
              <a:rPr lang="en-US" dirty="0"/>
              <a:t> </a:t>
            </a:r>
            <a:r>
              <a:rPr lang="en-US" dirty="0" err="1"/>
              <a:t>cadrelor</a:t>
            </a:r>
            <a:r>
              <a:rPr lang="en-US" dirty="0"/>
              <a:t> </a:t>
            </a:r>
            <a:r>
              <a:rPr lang="en-US" dirty="0" err="1"/>
              <a:t>didactice</a:t>
            </a:r>
            <a:r>
              <a:rPr lang="en-US" dirty="0"/>
              <a:t> </a:t>
            </a:r>
            <a:r>
              <a:rPr lang="en-US" dirty="0" err="1"/>
              <a:t>si</a:t>
            </a:r>
            <a:r>
              <a:rPr lang="en-US" dirty="0"/>
              <a:t> a </a:t>
            </a:r>
            <a:r>
              <a:rPr lang="en-US" dirty="0" err="1"/>
              <a:t>studentilor</a:t>
            </a:r>
            <a:r>
              <a:rPr lang="en-US" dirty="0"/>
              <a:t> cu </a:t>
            </a:r>
            <a:r>
              <a:rPr lang="en-US" dirty="0" err="1"/>
              <a:t>privire</a:t>
            </a:r>
            <a:r>
              <a:rPr lang="en-US" dirty="0"/>
              <a:t> la </a:t>
            </a:r>
            <a:r>
              <a:rPr lang="en-US" dirty="0" err="1"/>
              <a:t>ceea</a:t>
            </a:r>
            <a:r>
              <a:rPr lang="en-US" dirty="0"/>
              <a:t> </a:t>
            </a:r>
            <a:r>
              <a:rPr lang="en-US" dirty="0" err="1"/>
              <a:t>ce</a:t>
            </a:r>
            <a:r>
              <a:rPr lang="en-US" dirty="0"/>
              <a:t> </a:t>
            </a:r>
            <a:r>
              <a:rPr lang="en-US" dirty="0" err="1"/>
              <a:t>inseamna</a:t>
            </a:r>
            <a:r>
              <a:rPr lang="en-US" dirty="0"/>
              <a:t> </a:t>
            </a:r>
            <a:r>
              <a:rPr lang="en-US" b="1" dirty="0" err="1"/>
              <a:t>comportament</a:t>
            </a:r>
            <a:r>
              <a:rPr lang="en-US" b="1" dirty="0"/>
              <a:t> </a:t>
            </a:r>
            <a:r>
              <a:rPr lang="en-US" b="1" dirty="0" err="1"/>
              <a:t>acceptabil</a:t>
            </a:r>
            <a:r>
              <a:rPr lang="en-US" b="1" dirty="0"/>
              <a:t> </a:t>
            </a:r>
            <a:r>
              <a:rPr lang="en-US" b="1" dirty="0" err="1"/>
              <a:t>si</a:t>
            </a:r>
            <a:r>
              <a:rPr lang="en-US" b="1" dirty="0"/>
              <a:t> </a:t>
            </a:r>
            <a:r>
              <a:rPr lang="en-US" b="1" dirty="0" err="1"/>
              <a:t>inacceptabil</a:t>
            </a:r>
            <a:r>
              <a:rPr lang="en-US" dirty="0"/>
              <a:t>.</a:t>
            </a:r>
          </a:p>
          <a:p>
            <a:pPr fontAlgn="base"/>
            <a:r>
              <a:rPr lang="en-US" dirty="0" err="1"/>
              <a:t>Comparatie</a:t>
            </a:r>
            <a:r>
              <a:rPr lang="en-US" dirty="0"/>
              <a:t> </a:t>
            </a:r>
            <a:r>
              <a:rPr lang="en-US" dirty="0" err="1"/>
              <a:t>intre</a:t>
            </a:r>
            <a:r>
              <a:rPr lang="en-US" dirty="0"/>
              <a:t> </a:t>
            </a:r>
            <a:r>
              <a:rPr lang="en-US" dirty="0" err="1"/>
              <a:t>studentii</a:t>
            </a:r>
            <a:r>
              <a:rPr lang="en-US" dirty="0"/>
              <a:t> non-</a:t>
            </a:r>
            <a:r>
              <a:rPr lang="en-US" dirty="0" err="1"/>
              <a:t>europeni</a:t>
            </a:r>
            <a:r>
              <a:rPr lang="en-US" dirty="0"/>
              <a:t> </a:t>
            </a:r>
            <a:r>
              <a:rPr lang="en-US" dirty="0" err="1"/>
              <a:t>si</a:t>
            </a:r>
            <a:r>
              <a:rPr lang="en-US" dirty="0"/>
              <a:t> </a:t>
            </a:r>
            <a:r>
              <a:rPr lang="en-US" dirty="0" err="1"/>
              <a:t>studentii</a:t>
            </a:r>
            <a:r>
              <a:rPr lang="en-US" dirty="0"/>
              <a:t> </a:t>
            </a:r>
            <a:r>
              <a:rPr lang="en-US" dirty="0" err="1"/>
              <a:t>europeni</a:t>
            </a:r>
            <a:br>
              <a:rPr lang="en-US" dirty="0"/>
            </a:br>
            <a:r>
              <a:rPr lang="en-US" dirty="0" err="1"/>
              <a:t>Bazat</a:t>
            </a:r>
            <a:r>
              <a:rPr lang="en-US" dirty="0"/>
              <a:t> </a:t>
            </a:r>
            <a:r>
              <a:rPr lang="en-US" dirty="0" err="1"/>
              <a:t>pe</a:t>
            </a:r>
            <a:r>
              <a:rPr lang="en-US" dirty="0"/>
              <a:t> </a:t>
            </a:r>
            <a:r>
              <a:rPr lang="en-US" dirty="0" err="1"/>
              <a:t>acelasi</a:t>
            </a:r>
            <a:r>
              <a:rPr lang="en-US" dirty="0"/>
              <a:t> set de </a:t>
            </a:r>
            <a:r>
              <a:rPr lang="en-US" dirty="0" err="1"/>
              <a:t>intrebari</a:t>
            </a:r>
            <a:r>
              <a:rPr lang="en-US" dirty="0"/>
              <a:t>, s-au </a:t>
            </a:r>
            <a:r>
              <a:rPr lang="en-US" dirty="0" err="1"/>
              <a:t>facut</a:t>
            </a:r>
            <a:r>
              <a:rPr lang="en-US" dirty="0"/>
              <a:t> </a:t>
            </a:r>
            <a:r>
              <a:rPr lang="en-US" dirty="0" err="1"/>
              <a:t>comparatii</a:t>
            </a:r>
            <a:r>
              <a:rPr lang="en-US" dirty="0"/>
              <a:t> </a:t>
            </a:r>
            <a:r>
              <a:rPr lang="en-US" dirty="0" err="1"/>
              <a:t>intre</a:t>
            </a:r>
            <a:r>
              <a:rPr lang="en-US" dirty="0"/>
              <a:t> </a:t>
            </a:r>
            <a:r>
              <a:rPr lang="en-US" dirty="0" err="1"/>
              <a:t>studentii</a:t>
            </a:r>
            <a:r>
              <a:rPr lang="en-US" dirty="0"/>
              <a:t> </a:t>
            </a:r>
            <a:r>
              <a:rPr lang="en-US" dirty="0" err="1"/>
              <a:t>europeni</a:t>
            </a:r>
            <a:r>
              <a:rPr lang="en-US" dirty="0"/>
              <a:t> </a:t>
            </a:r>
            <a:r>
              <a:rPr lang="en-US" dirty="0" err="1"/>
              <a:t>si</a:t>
            </a:r>
            <a:r>
              <a:rPr lang="en-US" dirty="0"/>
              <a:t> non-</a:t>
            </a:r>
            <a:r>
              <a:rPr lang="en-US" dirty="0" err="1"/>
              <a:t>europeni</a:t>
            </a:r>
            <a:r>
              <a:rPr lang="en-US" dirty="0"/>
              <a:t>.</a:t>
            </a:r>
          </a:p>
          <a:p>
            <a:pPr fontAlgn="base"/>
            <a:r>
              <a:rPr lang="en-US" dirty="0" err="1"/>
              <a:t>Urmarind</a:t>
            </a:r>
            <a:r>
              <a:rPr lang="en-US" dirty="0"/>
              <a:t> </a:t>
            </a:r>
            <a:r>
              <a:rPr lang="en-US" dirty="0" err="1"/>
              <a:t>datele</a:t>
            </a:r>
            <a:r>
              <a:rPr lang="en-US" dirty="0"/>
              <a:t> comparative </a:t>
            </a:r>
            <a:r>
              <a:rPr lang="en-US" dirty="0" err="1"/>
              <a:t>intre</a:t>
            </a:r>
            <a:r>
              <a:rPr lang="en-US" dirty="0"/>
              <a:t> </a:t>
            </a:r>
            <a:r>
              <a:rPr lang="en-US" dirty="0" err="1"/>
              <a:t>studentii</a:t>
            </a:r>
            <a:r>
              <a:rPr lang="en-US" dirty="0"/>
              <a:t> non-</a:t>
            </a:r>
            <a:r>
              <a:rPr lang="en-US" dirty="0" err="1"/>
              <a:t>europeni</a:t>
            </a:r>
            <a:r>
              <a:rPr lang="en-US" dirty="0"/>
              <a:t> </a:t>
            </a:r>
            <a:r>
              <a:rPr lang="en-US" dirty="0" err="1"/>
              <a:t>si</a:t>
            </a:r>
            <a:r>
              <a:rPr lang="en-US" dirty="0"/>
              <a:t> </a:t>
            </a:r>
            <a:r>
              <a:rPr lang="en-US" dirty="0" err="1"/>
              <a:t>studentii</a:t>
            </a:r>
            <a:r>
              <a:rPr lang="en-US" dirty="0"/>
              <a:t> </a:t>
            </a:r>
            <a:r>
              <a:rPr lang="en-US" dirty="0" err="1"/>
              <a:t>europeni</a:t>
            </a:r>
            <a:r>
              <a:rPr lang="en-US" dirty="0"/>
              <a:t> cu </a:t>
            </a:r>
            <a:r>
              <a:rPr lang="en-US" dirty="0" err="1"/>
              <a:t>privire</a:t>
            </a:r>
            <a:r>
              <a:rPr lang="en-US" dirty="0"/>
              <a:t> la </a:t>
            </a:r>
            <a:r>
              <a:rPr lang="en-US" dirty="0" err="1"/>
              <a:t>problematica</a:t>
            </a:r>
            <a:r>
              <a:rPr lang="en-US" dirty="0"/>
              <a:t> </a:t>
            </a:r>
            <a:r>
              <a:rPr lang="en-US" dirty="0" err="1"/>
              <a:t>plagiatului</a:t>
            </a:r>
            <a:r>
              <a:rPr lang="en-US" dirty="0"/>
              <a:t>, se </a:t>
            </a:r>
            <a:r>
              <a:rPr lang="en-US" dirty="0" err="1"/>
              <a:t>poate</a:t>
            </a:r>
            <a:r>
              <a:rPr lang="en-US" dirty="0"/>
              <a:t> </a:t>
            </a:r>
            <a:r>
              <a:rPr lang="en-US" dirty="0" err="1"/>
              <a:t>observa</a:t>
            </a:r>
            <a:r>
              <a:rPr lang="en-US" dirty="0"/>
              <a:t> </a:t>
            </a:r>
            <a:r>
              <a:rPr lang="en-US" dirty="0" err="1"/>
              <a:t>ca</a:t>
            </a:r>
            <a:r>
              <a:rPr lang="en-US" dirty="0"/>
              <a:t> </a:t>
            </a:r>
            <a:r>
              <a:rPr lang="en-US" dirty="0" err="1"/>
              <a:t>parerile</a:t>
            </a:r>
            <a:r>
              <a:rPr lang="en-US" dirty="0"/>
              <a:t> </a:t>
            </a:r>
            <a:r>
              <a:rPr lang="en-US" dirty="0" err="1"/>
              <a:t>acestora</a:t>
            </a:r>
            <a:r>
              <a:rPr lang="en-US" dirty="0"/>
              <a:t> </a:t>
            </a:r>
            <a:r>
              <a:rPr lang="en-US" dirty="0" err="1"/>
              <a:t>difera</a:t>
            </a:r>
            <a:r>
              <a:rPr lang="en-US" dirty="0"/>
              <a:t> </a:t>
            </a:r>
            <a:r>
              <a:rPr lang="en-US" dirty="0" err="1"/>
              <a:t>destul</a:t>
            </a:r>
            <a:r>
              <a:rPr lang="en-US" dirty="0"/>
              <a:t> de </a:t>
            </a:r>
            <a:r>
              <a:rPr lang="en-US" dirty="0" err="1"/>
              <a:t>mult</a:t>
            </a:r>
            <a:r>
              <a:rPr lang="en-US" dirty="0"/>
              <a:t> conform </a:t>
            </a:r>
            <a:r>
              <a:rPr lang="en-US" dirty="0" err="1"/>
              <a:t>raspunsurilor</a:t>
            </a:r>
            <a:r>
              <a:rPr lang="en-US" dirty="0"/>
              <a:t> </a:t>
            </a:r>
            <a:r>
              <a:rPr lang="en-US" dirty="0" err="1"/>
              <a:t>acestora</a:t>
            </a:r>
            <a:r>
              <a:rPr lang="en-US" dirty="0"/>
              <a:t>.</a:t>
            </a:r>
          </a:p>
          <a:p>
            <a:endParaRPr lang="en-US" dirty="0"/>
          </a:p>
        </p:txBody>
      </p:sp>
    </p:spTree>
    <p:extLst>
      <p:ext uri="{BB962C8B-B14F-4D97-AF65-F5344CB8AC3E}">
        <p14:creationId xmlns:p14="http://schemas.microsoft.com/office/powerpoint/2010/main" val="27590983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6264696"/>
          </a:xfrm>
        </p:spPr>
        <p:txBody>
          <a:bodyPr>
            <a:normAutofit fontScale="85000" lnSpcReduction="20000"/>
          </a:bodyPr>
          <a:lstStyle/>
          <a:p>
            <a:pPr fontAlgn="base"/>
            <a:r>
              <a:rPr lang="en-US" dirty="0" err="1"/>
              <a:t>Astfel</a:t>
            </a:r>
            <a:r>
              <a:rPr lang="en-US" dirty="0"/>
              <a:t>, conform </a:t>
            </a:r>
            <a:r>
              <a:rPr lang="en-US" dirty="0" err="1"/>
              <a:t>unor</a:t>
            </a:r>
            <a:r>
              <a:rPr lang="en-US" dirty="0"/>
              <a:t> </a:t>
            </a:r>
            <a:r>
              <a:rPr lang="en-US" dirty="0" err="1"/>
              <a:t>exemple</a:t>
            </a:r>
            <a:r>
              <a:rPr lang="en-US" dirty="0"/>
              <a:t>, </a:t>
            </a:r>
            <a:r>
              <a:rPr lang="en-US" dirty="0" err="1"/>
              <a:t>majoritatea</a:t>
            </a:r>
            <a:r>
              <a:rPr lang="en-US" dirty="0"/>
              <a:t> </a:t>
            </a:r>
            <a:r>
              <a:rPr lang="en-US" dirty="0" err="1"/>
              <a:t>studentilor</a:t>
            </a:r>
            <a:r>
              <a:rPr lang="en-US" dirty="0"/>
              <a:t> </a:t>
            </a:r>
            <a:r>
              <a:rPr lang="en-US" dirty="0" err="1"/>
              <a:t>europeni</a:t>
            </a:r>
            <a:r>
              <a:rPr lang="en-US" dirty="0"/>
              <a:t> </a:t>
            </a:r>
            <a:r>
              <a:rPr lang="en-US" dirty="0" err="1"/>
              <a:t>clasifica</a:t>
            </a:r>
            <a:r>
              <a:rPr lang="en-US" dirty="0"/>
              <a:t> </a:t>
            </a:r>
            <a:r>
              <a:rPr lang="en-US" dirty="0" err="1"/>
              <a:t>acestea</a:t>
            </a:r>
            <a:r>
              <a:rPr lang="en-US" dirty="0"/>
              <a:t> </a:t>
            </a:r>
            <a:r>
              <a:rPr lang="en-US" dirty="0" err="1"/>
              <a:t>ca</a:t>
            </a:r>
            <a:r>
              <a:rPr lang="en-US" dirty="0"/>
              <a:t> </a:t>
            </a:r>
            <a:r>
              <a:rPr lang="en-US" dirty="0" err="1"/>
              <a:t>fiind</a:t>
            </a:r>
            <a:r>
              <a:rPr lang="en-US" dirty="0"/>
              <a:t> </a:t>
            </a:r>
            <a:r>
              <a:rPr lang="en-US" dirty="0" err="1"/>
              <a:t>plagiat</a:t>
            </a:r>
            <a:r>
              <a:rPr lang="en-US" dirty="0"/>
              <a:t> in </a:t>
            </a:r>
            <a:r>
              <a:rPr lang="en-US" dirty="0" err="1"/>
              <a:t>timp</a:t>
            </a:r>
            <a:r>
              <a:rPr lang="en-US" dirty="0"/>
              <a:t> </a:t>
            </a:r>
            <a:r>
              <a:rPr lang="en-US" dirty="0" err="1"/>
              <a:t>ce</a:t>
            </a:r>
            <a:r>
              <a:rPr lang="en-US" dirty="0"/>
              <a:t> </a:t>
            </a:r>
            <a:r>
              <a:rPr lang="en-US" dirty="0" err="1"/>
              <a:t>majoritatea</a:t>
            </a:r>
            <a:r>
              <a:rPr lang="en-US" dirty="0"/>
              <a:t> </a:t>
            </a:r>
            <a:r>
              <a:rPr lang="en-US" dirty="0" err="1"/>
              <a:t>studentilor</a:t>
            </a:r>
            <a:r>
              <a:rPr lang="en-US" dirty="0"/>
              <a:t> non-</a:t>
            </a:r>
            <a:r>
              <a:rPr lang="en-US" dirty="0" err="1"/>
              <a:t>europeni</a:t>
            </a:r>
            <a:r>
              <a:rPr lang="en-US" dirty="0"/>
              <a:t> nu </a:t>
            </a:r>
            <a:r>
              <a:rPr lang="en-US" dirty="0" err="1"/>
              <a:t>catalogheaza</a:t>
            </a:r>
            <a:r>
              <a:rPr lang="en-US" dirty="0"/>
              <a:t> </a:t>
            </a:r>
            <a:r>
              <a:rPr lang="en-US" dirty="0" err="1"/>
              <a:t>ca</a:t>
            </a:r>
            <a:r>
              <a:rPr lang="en-US" dirty="0"/>
              <a:t> </a:t>
            </a:r>
            <a:r>
              <a:rPr lang="en-US" dirty="0" err="1"/>
              <a:t>plagiat</a:t>
            </a:r>
            <a:r>
              <a:rPr lang="en-US" dirty="0"/>
              <a:t> </a:t>
            </a:r>
            <a:r>
              <a:rPr lang="en-US" dirty="0" err="1"/>
              <a:t>aceleasi</a:t>
            </a:r>
            <a:r>
              <a:rPr lang="en-US" dirty="0"/>
              <a:t> </a:t>
            </a:r>
            <a:r>
              <a:rPr lang="en-US" dirty="0" err="1"/>
              <a:t>exemple</a:t>
            </a:r>
            <a:r>
              <a:rPr lang="en-US" dirty="0"/>
              <a:t>. </a:t>
            </a:r>
            <a:r>
              <a:rPr lang="en-US" dirty="0" err="1"/>
              <a:t>Raspunsurile</a:t>
            </a:r>
            <a:r>
              <a:rPr lang="en-US" dirty="0"/>
              <a:t> la </a:t>
            </a:r>
            <a:r>
              <a:rPr lang="en-US" dirty="0" err="1"/>
              <a:t>intrebari</a:t>
            </a:r>
            <a:r>
              <a:rPr lang="en-US" dirty="0"/>
              <a:t> </a:t>
            </a:r>
            <a:r>
              <a:rPr lang="en-US" dirty="0" err="1"/>
              <a:t>potrivit</a:t>
            </a:r>
            <a:r>
              <a:rPr lang="en-US" dirty="0"/>
              <a:t> </a:t>
            </a:r>
            <a:r>
              <a:rPr lang="en-US" dirty="0" err="1"/>
              <a:t>diagramelor</a:t>
            </a:r>
            <a:r>
              <a:rPr lang="en-US" dirty="0"/>
              <a:t> 2.2., 2.3., 2.6. </a:t>
            </a:r>
            <a:r>
              <a:rPr lang="en-US" dirty="0" err="1"/>
              <a:t>si</a:t>
            </a:r>
            <a:r>
              <a:rPr lang="en-US" dirty="0"/>
              <a:t> 2.7. </a:t>
            </a:r>
            <a:r>
              <a:rPr lang="en-US" dirty="0" err="1"/>
              <a:t>sunt</a:t>
            </a:r>
            <a:r>
              <a:rPr lang="en-US" dirty="0"/>
              <a:t> </a:t>
            </a:r>
            <a:r>
              <a:rPr lang="en-US" dirty="0" err="1"/>
              <a:t>cele</a:t>
            </a:r>
            <a:r>
              <a:rPr lang="en-US" dirty="0"/>
              <a:t> </a:t>
            </a:r>
            <a:r>
              <a:rPr lang="en-US" dirty="0" err="1"/>
              <a:t>mai</a:t>
            </a:r>
            <a:r>
              <a:rPr lang="en-US" dirty="0"/>
              <a:t> </a:t>
            </a:r>
            <a:r>
              <a:rPr lang="en-US" dirty="0" err="1"/>
              <a:t>reprezentative</a:t>
            </a:r>
            <a:r>
              <a:rPr lang="en-US" dirty="0"/>
              <a:t> din </a:t>
            </a:r>
            <a:r>
              <a:rPr lang="en-US" dirty="0" err="1"/>
              <a:t>acest</a:t>
            </a:r>
            <a:r>
              <a:rPr lang="en-US" dirty="0"/>
              <a:t> </a:t>
            </a:r>
            <a:r>
              <a:rPr lang="en-US" dirty="0" err="1"/>
              <a:t>punct</a:t>
            </a:r>
            <a:r>
              <a:rPr lang="en-US" dirty="0"/>
              <a:t> de </a:t>
            </a:r>
            <a:r>
              <a:rPr lang="en-US" dirty="0" err="1"/>
              <a:t>vedere</a:t>
            </a:r>
            <a:r>
              <a:rPr lang="en-US" dirty="0"/>
              <a:t>.</a:t>
            </a:r>
          </a:p>
          <a:p>
            <a:pPr fontAlgn="base"/>
            <a:r>
              <a:rPr lang="en-US" dirty="0"/>
              <a:t>In </a:t>
            </a:r>
            <a:r>
              <a:rPr lang="en-US" dirty="0" err="1"/>
              <a:t>cazul</a:t>
            </a:r>
            <a:r>
              <a:rPr lang="en-US" dirty="0"/>
              <a:t> </a:t>
            </a:r>
            <a:r>
              <a:rPr lang="en-US" dirty="0" err="1"/>
              <a:t>intrebarilor</a:t>
            </a:r>
            <a:r>
              <a:rPr lang="en-US" dirty="0"/>
              <a:t> 2.2. </a:t>
            </a:r>
            <a:r>
              <a:rPr lang="en-US" dirty="0" err="1"/>
              <a:t>si</a:t>
            </a:r>
            <a:r>
              <a:rPr lang="en-US" dirty="0"/>
              <a:t> 2.3., </a:t>
            </a:r>
            <a:r>
              <a:rPr lang="en-US" dirty="0" err="1"/>
              <a:t>pe</a:t>
            </a:r>
            <a:r>
              <a:rPr lang="en-US" dirty="0"/>
              <a:t> de-o parte, </a:t>
            </a:r>
            <a:r>
              <a:rPr lang="en-US" dirty="0" err="1"/>
              <a:t>studentii</a:t>
            </a:r>
            <a:r>
              <a:rPr lang="en-US" dirty="0"/>
              <a:t> </a:t>
            </a:r>
            <a:r>
              <a:rPr lang="en-US" dirty="0" err="1"/>
              <a:t>europeni</a:t>
            </a:r>
            <a:r>
              <a:rPr lang="en-US" dirty="0"/>
              <a:t> </a:t>
            </a:r>
            <a:r>
              <a:rPr lang="en-US" dirty="0" err="1"/>
              <a:t>considera</a:t>
            </a:r>
            <a:r>
              <a:rPr lang="en-US" dirty="0"/>
              <a:t> </a:t>
            </a:r>
            <a:r>
              <a:rPr lang="en-US" dirty="0" err="1"/>
              <a:t>ca</a:t>
            </a:r>
            <a:r>
              <a:rPr lang="en-US" dirty="0"/>
              <a:t> "a </a:t>
            </a:r>
            <a:r>
              <a:rPr lang="en-US" dirty="0" err="1"/>
              <a:t>folosi</a:t>
            </a:r>
            <a:r>
              <a:rPr lang="en-US" dirty="0"/>
              <a:t> </a:t>
            </a:r>
            <a:r>
              <a:rPr lang="en-US" dirty="0" err="1"/>
              <a:t>lucrarile</a:t>
            </a:r>
            <a:r>
              <a:rPr lang="en-US" dirty="0"/>
              <a:t> </a:t>
            </a:r>
            <a:r>
              <a:rPr lang="en-US" dirty="0" err="1"/>
              <a:t>altcuiva</a:t>
            </a:r>
            <a:r>
              <a:rPr lang="en-US" dirty="0"/>
              <a:t> </a:t>
            </a:r>
            <a:r>
              <a:rPr lang="en-US" dirty="0" err="1"/>
              <a:t>ca</a:t>
            </a:r>
            <a:r>
              <a:rPr lang="en-US" dirty="0"/>
              <a:t> </a:t>
            </a:r>
            <a:r>
              <a:rPr lang="en-US" dirty="0" err="1"/>
              <a:t>si</a:t>
            </a:r>
            <a:r>
              <a:rPr lang="en-US" dirty="0"/>
              <a:t> cum </a:t>
            </a:r>
            <a:r>
              <a:rPr lang="en-US" dirty="0" err="1"/>
              <a:t>ar</a:t>
            </a:r>
            <a:r>
              <a:rPr lang="en-US" dirty="0"/>
              <a:t> fi </a:t>
            </a:r>
            <a:r>
              <a:rPr lang="en-US" dirty="0" err="1"/>
              <a:t>proprii</a:t>
            </a:r>
            <a:r>
              <a:rPr lang="en-US" dirty="0"/>
              <a:t>" </a:t>
            </a:r>
            <a:r>
              <a:rPr lang="en-US" dirty="0" err="1"/>
              <a:t>reprezinta</a:t>
            </a:r>
            <a:r>
              <a:rPr lang="en-US" dirty="0"/>
              <a:t> in </a:t>
            </a:r>
            <a:r>
              <a:rPr lang="en-US" dirty="0" err="1"/>
              <a:t>primul</a:t>
            </a:r>
            <a:r>
              <a:rPr lang="en-US" dirty="0"/>
              <a:t> rand un </a:t>
            </a:r>
            <a:r>
              <a:rPr lang="en-US" dirty="0" err="1"/>
              <a:t>caz</a:t>
            </a:r>
            <a:r>
              <a:rPr lang="en-US" dirty="0"/>
              <a:t> de </a:t>
            </a:r>
            <a:r>
              <a:rPr lang="en-US" dirty="0" err="1"/>
              <a:t>furt</a:t>
            </a:r>
            <a:r>
              <a:rPr lang="en-US" dirty="0"/>
              <a:t> (</a:t>
            </a:r>
            <a:r>
              <a:rPr lang="en-US" dirty="0" err="1"/>
              <a:t>inselaciune</a:t>
            </a:r>
            <a:r>
              <a:rPr lang="en-US" dirty="0"/>
              <a:t>) </a:t>
            </a:r>
            <a:r>
              <a:rPr lang="en-US" dirty="0" err="1"/>
              <a:t>si</a:t>
            </a:r>
            <a:r>
              <a:rPr lang="en-US" dirty="0"/>
              <a:t> </a:t>
            </a:r>
            <a:r>
              <a:rPr lang="en-US" dirty="0" err="1"/>
              <a:t>apoi</a:t>
            </a:r>
            <a:r>
              <a:rPr lang="en-US" dirty="0"/>
              <a:t> de </a:t>
            </a:r>
            <a:r>
              <a:rPr lang="en-US" dirty="0" err="1"/>
              <a:t>plagiat</a:t>
            </a:r>
            <a:r>
              <a:rPr lang="en-US" dirty="0"/>
              <a:t>.</a:t>
            </a:r>
          </a:p>
          <a:p>
            <a:pPr fontAlgn="base"/>
            <a:r>
              <a:rPr lang="en-US" dirty="0" err="1"/>
              <a:t>Pe</a:t>
            </a:r>
            <a:r>
              <a:rPr lang="en-US" dirty="0"/>
              <a:t> de </a:t>
            </a:r>
            <a:r>
              <a:rPr lang="en-US" dirty="0" err="1"/>
              <a:t>alta</a:t>
            </a:r>
            <a:r>
              <a:rPr lang="en-US" dirty="0"/>
              <a:t> parte, </a:t>
            </a:r>
            <a:r>
              <a:rPr lang="en-US" dirty="0" err="1"/>
              <a:t>studentii</a:t>
            </a:r>
            <a:r>
              <a:rPr lang="en-US" dirty="0"/>
              <a:t> non-</a:t>
            </a:r>
            <a:r>
              <a:rPr lang="en-US" dirty="0" err="1"/>
              <a:t>europeni</a:t>
            </a:r>
            <a:r>
              <a:rPr lang="en-US" dirty="0"/>
              <a:t> </a:t>
            </a:r>
            <a:r>
              <a:rPr lang="en-US" dirty="0" err="1"/>
              <a:t>considera</a:t>
            </a:r>
            <a:r>
              <a:rPr lang="en-US" dirty="0"/>
              <a:t> </a:t>
            </a:r>
            <a:r>
              <a:rPr lang="en-US" dirty="0" err="1"/>
              <a:t>acest</a:t>
            </a:r>
            <a:r>
              <a:rPr lang="en-US" dirty="0"/>
              <a:t> </a:t>
            </a:r>
            <a:r>
              <a:rPr lang="en-US" dirty="0" err="1"/>
              <a:t>fapt</a:t>
            </a:r>
            <a:r>
              <a:rPr lang="en-US" dirty="0"/>
              <a:t> </a:t>
            </a:r>
            <a:r>
              <a:rPr lang="en-US" dirty="0" err="1"/>
              <a:t>ca</a:t>
            </a:r>
            <a:r>
              <a:rPr lang="en-US" dirty="0"/>
              <a:t> </a:t>
            </a:r>
            <a:r>
              <a:rPr lang="en-US" dirty="0" err="1"/>
              <a:t>fiind</a:t>
            </a:r>
            <a:r>
              <a:rPr lang="en-US" dirty="0"/>
              <a:t> in </a:t>
            </a:r>
            <a:r>
              <a:rPr lang="en-US" dirty="0" err="1"/>
              <a:t>primul</a:t>
            </a:r>
            <a:r>
              <a:rPr lang="en-US" dirty="0"/>
              <a:t> rand </a:t>
            </a:r>
            <a:r>
              <a:rPr lang="en-US" dirty="0" err="1"/>
              <a:t>plagiat</a:t>
            </a:r>
            <a:r>
              <a:rPr lang="en-US" dirty="0"/>
              <a:t>, </a:t>
            </a:r>
            <a:r>
              <a:rPr lang="en-US" dirty="0" err="1"/>
              <a:t>si</a:t>
            </a:r>
            <a:r>
              <a:rPr lang="en-US" dirty="0"/>
              <a:t> </a:t>
            </a:r>
            <a:r>
              <a:rPr lang="en-US" dirty="0" err="1"/>
              <a:t>apoi</a:t>
            </a:r>
            <a:r>
              <a:rPr lang="en-US" dirty="0"/>
              <a:t> </a:t>
            </a:r>
            <a:r>
              <a:rPr lang="en-US" dirty="0" err="1"/>
              <a:t>inselaciune</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raspunsurile</a:t>
            </a:r>
            <a:r>
              <a:rPr lang="en-US" dirty="0"/>
              <a:t> la </a:t>
            </a:r>
            <a:r>
              <a:rPr lang="en-US" dirty="0" err="1"/>
              <a:t>intrebarea</a:t>
            </a:r>
            <a:r>
              <a:rPr lang="en-US" dirty="0"/>
              <a:t> "</a:t>
            </a:r>
            <a:r>
              <a:rPr lang="en-US" dirty="0" err="1"/>
              <a:t>ati</a:t>
            </a:r>
            <a:r>
              <a:rPr lang="en-US" dirty="0"/>
              <a:t> </a:t>
            </a:r>
            <a:r>
              <a:rPr lang="en-US" dirty="0" err="1"/>
              <a:t>plagiat</a:t>
            </a:r>
            <a:r>
              <a:rPr lang="en-US" dirty="0"/>
              <a:t>/</a:t>
            </a:r>
            <a:r>
              <a:rPr lang="en-US" dirty="0" err="1"/>
              <a:t>copiat</a:t>
            </a:r>
            <a:r>
              <a:rPr lang="en-US" dirty="0"/>
              <a:t> </a:t>
            </a:r>
            <a:r>
              <a:rPr lang="en-US" dirty="0" err="1"/>
              <a:t>prezentand</a:t>
            </a:r>
            <a:r>
              <a:rPr lang="en-US" dirty="0"/>
              <a:t> un </a:t>
            </a:r>
            <a:r>
              <a:rPr lang="en-US" dirty="0" err="1"/>
              <a:t>eseu</a:t>
            </a:r>
            <a:r>
              <a:rPr lang="en-US" dirty="0"/>
              <a:t> </a:t>
            </a:r>
            <a:r>
              <a:rPr lang="en-US" dirty="0" err="1"/>
              <a:t>conceput</a:t>
            </a:r>
            <a:r>
              <a:rPr lang="en-US" dirty="0"/>
              <a:t> de </a:t>
            </a:r>
            <a:r>
              <a:rPr lang="en-US" dirty="0" err="1"/>
              <a:t>altcineva</a:t>
            </a:r>
            <a:r>
              <a:rPr lang="en-US" dirty="0"/>
              <a:t>, cu </a:t>
            </a:r>
            <a:r>
              <a:rPr lang="en-US" dirty="0" err="1"/>
              <a:t>permisiunea</a:t>
            </a:r>
            <a:r>
              <a:rPr lang="en-US" dirty="0"/>
              <a:t> </a:t>
            </a:r>
            <a:r>
              <a:rPr lang="en-US" dirty="0" err="1"/>
              <a:t>acestuia</a:t>
            </a:r>
            <a:r>
              <a:rPr lang="en-US" dirty="0"/>
              <a:t>?", </a:t>
            </a:r>
            <a:r>
              <a:rPr lang="en-US" dirty="0" err="1"/>
              <a:t>majoritatea</a:t>
            </a:r>
            <a:r>
              <a:rPr lang="en-US" dirty="0"/>
              <a:t> </a:t>
            </a:r>
            <a:r>
              <a:rPr lang="en-US" dirty="0" err="1"/>
              <a:t>studentilor</a:t>
            </a:r>
            <a:r>
              <a:rPr lang="en-US" dirty="0"/>
              <a:t> </a:t>
            </a:r>
            <a:r>
              <a:rPr lang="en-US" dirty="0" err="1"/>
              <a:t>europeni</a:t>
            </a:r>
            <a:r>
              <a:rPr lang="en-US" dirty="0"/>
              <a:t> cat </a:t>
            </a:r>
            <a:r>
              <a:rPr lang="en-US" dirty="0" err="1"/>
              <a:t>si</a:t>
            </a:r>
            <a:r>
              <a:rPr lang="en-US" dirty="0"/>
              <a:t> </a:t>
            </a:r>
            <a:r>
              <a:rPr lang="en-US" dirty="0" err="1"/>
              <a:t>cei</a:t>
            </a:r>
            <a:r>
              <a:rPr lang="en-US" dirty="0"/>
              <a:t> non-</a:t>
            </a:r>
            <a:r>
              <a:rPr lang="en-US" dirty="0" err="1"/>
              <a:t>europeni</a:t>
            </a:r>
            <a:r>
              <a:rPr lang="en-US" dirty="0"/>
              <a:t> au </a:t>
            </a:r>
            <a:r>
              <a:rPr lang="en-US" dirty="0" err="1"/>
              <a:t>fost</a:t>
            </a:r>
            <a:r>
              <a:rPr lang="en-US" dirty="0"/>
              <a:t> de </a:t>
            </a:r>
            <a:r>
              <a:rPr lang="en-US" dirty="0" err="1"/>
              <a:t>acord</a:t>
            </a:r>
            <a:r>
              <a:rPr lang="en-US" dirty="0"/>
              <a:t> </a:t>
            </a:r>
            <a:r>
              <a:rPr lang="en-US" dirty="0" err="1"/>
              <a:t>ca</a:t>
            </a:r>
            <a:r>
              <a:rPr lang="en-US" dirty="0"/>
              <a:t> </a:t>
            </a:r>
            <a:r>
              <a:rPr lang="en-US" dirty="0" err="1"/>
              <a:t>acesta</a:t>
            </a:r>
            <a:r>
              <a:rPr lang="en-US" dirty="0"/>
              <a:t> </a:t>
            </a:r>
            <a:r>
              <a:rPr lang="en-US" dirty="0" err="1"/>
              <a:t>este</a:t>
            </a:r>
            <a:r>
              <a:rPr lang="en-US" dirty="0"/>
              <a:t> </a:t>
            </a:r>
            <a:r>
              <a:rPr lang="en-US" dirty="0" err="1"/>
              <a:t>caz</a:t>
            </a:r>
            <a:r>
              <a:rPr lang="en-US" dirty="0"/>
              <a:t> de </a:t>
            </a:r>
            <a:r>
              <a:rPr lang="en-US" dirty="0" err="1"/>
              <a:t>inselaciune</a:t>
            </a:r>
            <a:r>
              <a:rPr lang="en-US" dirty="0"/>
              <a:t>.</a:t>
            </a:r>
          </a:p>
          <a:p>
            <a:pPr marL="0" indent="0">
              <a:buNone/>
            </a:pPr>
            <a:endParaRPr lang="en-US" dirty="0"/>
          </a:p>
        </p:txBody>
      </p:sp>
    </p:spTree>
    <p:extLst>
      <p:ext uri="{BB962C8B-B14F-4D97-AF65-F5344CB8AC3E}">
        <p14:creationId xmlns:p14="http://schemas.microsoft.com/office/powerpoint/2010/main" val="4454618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634082"/>
          </a:xfrm>
        </p:spPr>
        <p:txBody>
          <a:bodyPr>
            <a:normAutofit/>
          </a:bodyPr>
          <a:lstStyle/>
          <a:p>
            <a:r>
              <a:rPr lang="en-US" sz="3200" b="1" dirty="0">
                <a:solidFill>
                  <a:srgbClr val="FFC000"/>
                </a:solidFill>
              </a:rPr>
              <a:t>Cum </a:t>
            </a:r>
            <a:r>
              <a:rPr lang="en-US" sz="3200" b="1" dirty="0" err="1">
                <a:solidFill>
                  <a:srgbClr val="FFC000"/>
                </a:solidFill>
              </a:rPr>
              <a:t>sa</a:t>
            </a:r>
            <a:r>
              <a:rPr lang="en-US" sz="3200" b="1" dirty="0">
                <a:solidFill>
                  <a:srgbClr val="FFC000"/>
                </a:solidFill>
              </a:rPr>
              <a:t> </a:t>
            </a:r>
            <a:r>
              <a:rPr lang="en-US" sz="3200" b="1" dirty="0" err="1">
                <a:solidFill>
                  <a:srgbClr val="FFC000"/>
                </a:solidFill>
              </a:rPr>
              <a:t>evitam</a:t>
            </a:r>
            <a:r>
              <a:rPr lang="en-US" sz="3200" b="1" dirty="0">
                <a:solidFill>
                  <a:srgbClr val="FFC000"/>
                </a:solidFill>
              </a:rPr>
              <a:t> </a:t>
            </a:r>
            <a:r>
              <a:rPr lang="en-US" sz="3200" b="1" dirty="0" err="1">
                <a:solidFill>
                  <a:srgbClr val="FFC000"/>
                </a:solidFill>
              </a:rPr>
              <a:t>plagiatul</a:t>
            </a:r>
            <a:endParaRPr lang="en-US" sz="3200" b="1" dirty="0">
              <a:solidFill>
                <a:srgbClr val="FFC000"/>
              </a:solidFill>
            </a:endParaRPr>
          </a:p>
        </p:txBody>
      </p:sp>
      <p:sp>
        <p:nvSpPr>
          <p:cNvPr id="3" name="Content Placeholder 2"/>
          <p:cNvSpPr>
            <a:spLocks noGrp="1"/>
          </p:cNvSpPr>
          <p:nvPr>
            <p:ph idx="1"/>
          </p:nvPr>
        </p:nvSpPr>
        <p:spPr>
          <a:xfrm>
            <a:off x="323528" y="1124744"/>
            <a:ext cx="8363272" cy="5001419"/>
          </a:xfrm>
        </p:spPr>
        <p:txBody>
          <a:bodyPr>
            <a:normAutofit fontScale="85000" lnSpcReduction="20000"/>
          </a:bodyPr>
          <a:lstStyle/>
          <a:p>
            <a:pPr fontAlgn="base"/>
            <a:r>
              <a:rPr lang="en-US" dirty="0" err="1"/>
              <a:t>Furtul</a:t>
            </a:r>
            <a:r>
              <a:rPr lang="en-US" dirty="0"/>
              <a:t> </a:t>
            </a:r>
            <a:r>
              <a:rPr lang="en-US" dirty="0" err="1"/>
              <a:t>sau</a:t>
            </a:r>
            <a:r>
              <a:rPr lang="en-US" dirty="0"/>
              <a:t> </a:t>
            </a:r>
            <a:r>
              <a:rPr lang="en-US" dirty="0" err="1"/>
              <a:t>folosirea</a:t>
            </a:r>
            <a:r>
              <a:rPr lang="en-US" dirty="0"/>
              <a:t> </a:t>
            </a:r>
            <a:r>
              <a:rPr lang="en-US" dirty="0" err="1"/>
              <a:t>fara</a:t>
            </a:r>
            <a:r>
              <a:rPr lang="en-US" dirty="0"/>
              <a:t> </a:t>
            </a:r>
            <a:r>
              <a:rPr lang="en-US" dirty="0" err="1"/>
              <a:t>mentionarea</a:t>
            </a:r>
            <a:r>
              <a:rPr lang="en-US" dirty="0"/>
              <a:t> </a:t>
            </a:r>
            <a:r>
              <a:rPr lang="en-US" dirty="0" err="1"/>
              <a:t>sursei</a:t>
            </a:r>
            <a:r>
              <a:rPr lang="en-US" dirty="0"/>
              <a:t>, </a:t>
            </a:r>
            <a:r>
              <a:rPr lang="en-US" dirty="0" err="1"/>
              <a:t>ori</a:t>
            </a:r>
            <a:r>
              <a:rPr lang="en-US" dirty="0"/>
              <a:t> a </a:t>
            </a:r>
            <a:r>
              <a:rPr lang="en-US" dirty="0" err="1"/>
              <a:t>avizului</a:t>
            </a:r>
            <a:r>
              <a:rPr lang="en-US" dirty="0"/>
              <a:t> </a:t>
            </a:r>
            <a:r>
              <a:rPr lang="en-US" dirty="0" err="1"/>
              <a:t>autorului</a:t>
            </a:r>
            <a:r>
              <a:rPr lang="en-US" dirty="0"/>
              <a:t>, a </a:t>
            </a:r>
            <a:r>
              <a:rPr lang="en-US" dirty="0" err="1"/>
              <a:t>unor</a:t>
            </a:r>
            <a:r>
              <a:rPr lang="en-US" dirty="0"/>
              <a:t> </a:t>
            </a:r>
            <a:r>
              <a:rPr lang="en-US" dirty="0" err="1"/>
              <a:t>idei</a:t>
            </a:r>
            <a:r>
              <a:rPr lang="en-US" dirty="0"/>
              <a:t> </a:t>
            </a:r>
            <a:r>
              <a:rPr lang="en-US" dirty="0" err="1"/>
              <a:t>sau</a:t>
            </a:r>
            <a:r>
              <a:rPr lang="en-US" dirty="0"/>
              <a:t> </a:t>
            </a:r>
            <a:r>
              <a:rPr lang="en-US" dirty="0" err="1"/>
              <a:t>fraze</a:t>
            </a:r>
            <a:r>
              <a:rPr lang="en-US" dirty="0"/>
              <a:t>, care </a:t>
            </a:r>
            <a:r>
              <a:rPr lang="en-US" dirty="0" err="1"/>
              <a:t>apar</a:t>
            </a:r>
            <a:r>
              <a:rPr lang="en-US" dirty="0"/>
              <a:t> ulterior </a:t>
            </a:r>
            <a:r>
              <a:rPr lang="en-US" dirty="0" err="1"/>
              <a:t>ca</a:t>
            </a:r>
            <a:r>
              <a:rPr lang="en-US" dirty="0"/>
              <a:t> </a:t>
            </a:r>
            <a:r>
              <a:rPr lang="en-US" dirty="0" err="1"/>
              <a:t>noi</a:t>
            </a:r>
            <a:r>
              <a:rPr lang="en-US" dirty="0"/>
              <a:t> </a:t>
            </a:r>
            <a:r>
              <a:rPr lang="en-US" dirty="0" err="1"/>
              <a:t>si</a:t>
            </a:r>
            <a:r>
              <a:rPr lang="en-US" dirty="0"/>
              <a:t> </a:t>
            </a:r>
            <a:r>
              <a:rPr lang="en-US" dirty="0" err="1"/>
              <a:t>originale</a:t>
            </a:r>
            <a:r>
              <a:rPr lang="en-US" dirty="0"/>
              <a:t>, cu un alt </a:t>
            </a:r>
            <a:r>
              <a:rPr lang="en-US" dirty="0" err="1"/>
              <a:t>autor</a:t>
            </a:r>
            <a:r>
              <a:rPr lang="en-US" dirty="0"/>
              <a:t>, se </a:t>
            </a:r>
            <a:r>
              <a:rPr lang="en-US" dirty="0" err="1"/>
              <a:t>numeste</a:t>
            </a:r>
            <a:r>
              <a:rPr lang="en-US" dirty="0"/>
              <a:t> </a:t>
            </a:r>
            <a:r>
              <a:rPr lang="en-US" dirty="0" err="1"/>
              <a:t>plagiat</a:t>
            </a:r>
            <a:r>
              <a:rPr lang="en-US" dirty="0"/>
              <a:t>.</a:t>
            </a:r>
          </a:p>
          <a:p>
            <a:pPr fontAlgn="base"/>
            <a:r>
              <a:rPr lang="en-US" dirty="0" err="1"/>
              <a:t>Acesta</a:t>
            </a:r>
            <a:r>
              <a:rPr lang="en-US" dirty="0"/>
              <a:t> </a:t>
            </a:r>
            <a:r>
              <a:rPr lang="en-US" dirty="0" err="1"/>
              <a:t>consta</a:t>
            </a:r>
            <a:r>
              <a:rPr lang="en-US" dirty="0"/>
              <a:t> in </a:t>
            </a:r>
            <a:r>
              <a:rPr lang="en-US" dirty="0" err="1"/>
              <a:t>incalcarea</a:t>
            </a:r>
            <a:r>
              <a:rPr lang="en-US" dirty="0"/>
              <a:t> </a:t>
            </a:r>
            <a:r>
              <a:rPr lang="en-US" dirty="0" err="1"/>
              <a:t>regulilor</a:t>
            </a:r>
            <a:r>
              <a:rPr lang="en-US" dirty="0"/>
              <a:t> </a:t>
            </a:r>
            <a:r>
              <a:rPr lang="en-US" dirty="0" err="1"/>
              <a:t>proprietatii</a:t>
            </a:r>
            <a:r>
              <a:rPr lang="en-US" dirty="0"/>
              <a:t> </a:t>
            </a:r>
            <a:r>
              <a:rPr lang="en-US" dirty="0" err="1"/>
              <a:t>intelectuale</a:t>
            </a:r>
            <a:r>
              <a:rPr lang="en-US" dirty="0"/>
              <a:t>, care </a:t>
            </a:r>
            <a:r>
              <a:rPr lang="en-US" dirty="0" err="1"/>
              <a:t>inseamna</a:t>
            </a:r>
            <a:r>
              <a:rPr lang="en-US" dirty="0"/>
              <a:t>, in fond, un </a:t>
            </a:r>
            <a:r>
              <a:rPr lang="en-US" dirty="0" err="1"/>
              <a:t>abuz</a:t>
            </a:r>
            <a:r>
              <a:rPr lang="en-US" dirty="0"/>
              <a:t> </a:t>
            </a:r>
            <a:r>
              <a:rPr lang="en-US" dirty="0" err="1"/>
              <a:t>nerusinat</a:t>
            </a:r>
            <a:r>
              <a:rPr lang="en-US" dirty="0"/>
              <a:t>, un </a:t>
            </a:r>
            <a:r>
              <a:rPr lang="en-US" dirty="0" err="1"/>
              <a:t>fapt</a:t>
            </a:r>
            <a:r>
              <a:rPr lang="en-US" dirty="0"/>
              <a:t> penal.</a:t>
            </a:r>
          </a:p>
          <a:p>
            <a:pPr fontAlgn="base"/>
            <a:r>
              <a:rPr lang="en-US" dirty="0" err="1"/>
              <a:t>Plagiatul</a:t>
            </a:r>
            <a:r>
              <a:rPr lang="en-US" dirty="0"/>
              <a:t> </a:t>
            </a:r>
            <a:r>
              <a:rPr lang="en-US" dirty="0" err="1"/>
              <a:t>reprezinta</a:t>
            </a:r>
            <a:r>
              <a:rPr lang="en-US" dirty="0"/>
              <a:t> </a:t>
            </a:r>
            <a:r>
              <a:rPr lang="en-US" dirty="0" err="1"/>
              <a:t>ignoranta</a:t>
            </a:r>
            <a:r>
              <a:rPr lang="en-US" dirty="0"/>
              <a:t>, </a:t>
            </a:r>
            <a:r>
              <a:rPr lang="en-US" dirty="0" err="1"/>
              <a:t>iar</a:t>
            </a:r>
            <a:r>
              <a:rPr lang="en-US" dirty="0"/>
              <a:t> </a:t>
            </a:r>
            <a:r>
              <a:rPr lang="en-US" dirty="0" err="1"/>
              <a:t>ignoranta</a:t>
            </a:r>
            <a:r>
              <a:rPr lang="en-US" dirty="0"/>
              <a:t> nu </a:t>
            </a:r>
            <a:r>
              <a:rPr lang="en-US" dirty="0" err="1"/>
              <a:t>scuza</a:t>
            </a:r>
            <a:r>
              <a:rPr lang="en-US" dirty="0"/>
              <a:t> o </a:t>
            </a:r>
            <a:r>
              <a:rPr lang="en-US" dirty="0" err="1"/>
              <a:t>infractiune</a:t>
            </a:r>
            <a:r>
              <a:rPr lang="en-US" dirty="0"/>
              <a:t>. </a:t>
            </a:r>
            <a:r>
              <a:rPr lang="en-US" dirty="0" err="1"/>
              <a:t>Plagiatul</a:t>
            </a:r>
            <a:r>
              <a:rPr lang="en-US" dirty="0"/>
              <a:t> </a:t>
            </a:r>
            <a:r>
              <a:rPr lang="en-US" dirty="0" err="1"/>
              <a:t>intentionat</a:t>
            </a:r>
            <a:r>
              <a:rPr lang="en-US" dirty="0"/>
              <a:t>, cum </a:t>
            </a:r>
            <a:r>
              <a:rPr lang="en-US" dirty="0" err="1"/>
              <a:t>ar</a:t>
            </a:r>
            <a:r>
              <a:rPr lang="en-US" dirty="0"/>
              <a:t> fi </a:t>
            </a:r>
            <a:r>
              <a:rPr lang="en-US" dirty="0" err="1"/>
              <a:t>copierea</a:t>
            </a:r>
            <a:r>
              <a:rPr lang="en-US" dirty="0"/>
              <a:t> </a:t>
            </a:r>
            <a:r>
              <a:rPr lang="en-US" dirty="0" err="1"/>
              <a:t>deliberata</a:t>
            </a:r>
            <a:r>
              <a:rPr lang="en-US" dirty="0"/>
              <a:t> </a:t>
            </a:r>
            <a:r>
              <a:rPr lang="en-US" dirty="0" err="1"/>
              <a:t>sau</a:t>
            </a:r>
            <a:r>
              <a:rPr lang="en-US" dirty="0"/>
              <a:t> </a:t>
            </a:r>
            <a:r>
              <a:rPr lang="en-US" dirty="0" err="1"/>
              <a:t>utilizarea</a:t>
            </a:r>
            <a:r>
              <a:rPr lang="en-US" dirty="0"/>
              <a:t> </a:t>
            </a:r>
            <a:r>
              <a:rPr lang="en-US" dirty="0" err="1"/>
              <a:t>muncii</a:t>
            </a:r>
            <a:r>
              <a:rPr lang="en-US" dirty="0"/>
              <a:t> </a:t>
            </a:r>
            <a:r>
              <a:rPr lang="en-US" dirty="0" err="1"/>
              <a:t>altcuiva</a:t>
            </a:r>
            <a:r>
              <a:rPr lang="en-US" dirty="0"/>
              <a:t>, </a:t>
            </a:r>
            <a:r>
              <a:rPr lang="en-US" dirty="0" err="1"/>
              <a:t>fara</a:t>
            </a:r>
            <a:r>
              <a:rPr lang="en-US" dirty="0"/>
              <a:t> a </a:t>
            </a:r>
            <a:r>
              <a:rPr lang="en-US" dirty="0" err="1"/>
              <a:t>avea</a:t>
            </a:r>
            <a:r>
              <a:rPr lang="en-US" dirty="0"/>
              <a:t> </a:t>
            </a:r>
            <a:r>
              <a:rPr lang="en-US" dirty="0" err="1"/>
              <a:t>acordul</a:t>
            </a:r>
            <a:r>
              <a:rPr lang="en-US" dirty="0"/>
              <a:t> </a:t>
            </a:r>
            <a:r>
              <a:rPr lang="en-US" dirty="0" err="1"/>
              <a:t>acestuia</a:t>
            </a:r>
            <a:r>
              <a:rPr lang="en-US" dirty="0"/>
              <a:t> din </a:t>
            </a:r>
            <a:r>
              <a:rPr lang="en-US" dirty="0" err="1"/>
              <a:t>urma</a:t>
            </a:r>
            <a:r>
              <a:rPr lang="en-US" dirty="0"/>
              <a:t>, </a:t>
            </a:r>
            <a:r>
              <a:rPr lang="en-US" dirty="0" err="1"/>
              <a:t>modificarea</a:t>
            </a:r>
            <a:r>
              <a:rPr lang="en-US" dirty="0"/>
              <a:t> </a:t>
            </a:r>
            <a:r>
              <a:rPr lang="en-US" dirty="0" err="1"/>
              <a:t>sau</a:t>
            </a:r>
            <a:r>
              <a:rPr lang="en-US" dirty="0"/>
              <a:t> </a:t>
            </a:r>
            <a:r>
              <a:rPr lang="en-US" dirty="0" err="1"/>
              <a:t>falsificarea</a:t>
            </a:r>
            <a:r>
              <a:rPr lang="en-US" dirty="0"/>
              <a:t> </a:t>
            </a:r>
            <a:r>
              <a:rPr lang="en-US" dirty="0" err="1"/>
              <a:t>citatelor</a:t>
            </a:r>
            <a:r>
              <a:rPr lang="en-US" dirty="0"/>
              <a:t> </a:t>
            </a:r>
            <a:r>
              <a:rPr lang="en-US" dirty="0" err="1"/>
              <a:t>pentru</a:t>
            </a:r>
            <a:r>
              <a:rPr lang="en-US" dirty="0"/>
              <a:t> a </a:t>
            </a:r>
            <a:r>
              <a:rPr lang="en-US" dirty="0" err="1"/>
              <a:t>ascunde</a:t>
            </a:r>
            <a:r>
              <a:rPr lang="en-US" dirty="0"/>
              <a:t> </a:t>
            </a:r>
            <a:r>
              <a:rPr lang="en-US" dirty="0" err="1"/>
              <a:t>sursele</a:t>
            </a:r>
            <a:r>
              <a:rPr lang="en-US" dirty="0"/>
              <a:t> de </a:t>
            </a:r>
            <a:r>
              <a:rPr lang="en-US" dirty="0" err="1"/>
              <a:t>informare</a:t>
            </a:r>
            <a:r>
              <a:rPr lang="en-US" dirty="0"/>
              <a:t> </a:t>
            </a:r>
            <a:r>
              <a:rPr lang="en-US" dirty="0" err="1"/>
              <a:t>sunt</a:t>
            </a:r>
            <a:r>
              <a:rPr lang="en-US" dirty="0"/>
              <a:t> </a:t>
            </a:r>
            <a:r>
              <a:rPr lang="en-US" dirty="0" err="1"/>
              <a:t>numai</a:t>
            </a:r>
            <a:r>
              <a:rPr lang="en-US" dirty="0"/>
              <a:t> </a:t>
            </a:r>
            <a:r>
              <a:rPr lang="en-US" dirty="0" err="1"/>
              <a:t>cateva</a:t>
            </a:r>
            <a:r>
              <a:rPr lang="en-US" dirty="0"/>
              <a:t> </a:t>
            </a:r>
            <a:r>
              <a:rPr lang="en-US" dirty="0" err="1"/>
              <a:t>exemple</a:t>
            </a:r>
            <a:r>
              <a:rPr lang="en-US" dirty="0"/>
              <a:t> grave de </a:t>
            </a:r>
            <a:r>
              <a:rPr lang="en-US" dirty="0" err="1"/>
              <a:t>incalcare</a:t>
            </a:r>
            <a:r>
              <a:rPr lang="en-US" dirty="0"/>
              <a:t> a </a:t>
            </a:r>
            <a:r>
              <a:rPr lang="en-US" dirty="0" err="1"/>
              <a:t>drepturilor</a:t>
            </a:r>
            <a:r>
              <a:rPr lang="en-US" dirty="0"/>
              <a:t> de </a:t>
            </a:r>
            <a:r>
              <a:rPr lang="en-US" dirty="0" err="1"/>
              <a:t>autor</a:t>
            </a:r>
            <a:r>
              <a:rPr lang="en-US" dirty="0"/>
              <a:t>.</a:t>
            </a:r>
          </a:p>
          <a:p>
            <a:pPr marL="0" indent="0">
              <a:buNone/>
            </a:pPr>
            <a:endParaRPr lang="en-US" dirty="0"/>
          </a:p>
        </p:txBody>
      </p:sp>
    </p:spTree>
    <p:extLst>
      <p:ext uri="{BB962C8B-B14F-4D97-AF65-F5344CB8AC3E}">
        <p14:creationId xmlns:p14="http://schemas.microsoft.com/office/powerpoint/2010/main" val="341489300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363272" cy="6336704"/>
          </a:xfrm>
        </p:spPr>
        <p:txBody>
          <a:bodyPr>
            <a:normAutofit fontScale="77500" lnSpcReduction="20000"/>
          </a:bodyPr>
          <a:lstStyle/>
          <a:p>
            <a:pPr marL="0" indent="0">
              <a:buNone/>
            </a:pPr>
            <a:r>
              <a:rPr lang="en-US" dirty="0" err="1"/>
              <a:t>Septimiu</a:t>
            </a:r>
            <a:r>
              <a:rPr lang="en-US" dirty="0"/>
              <a:t> </a:t>
            </a:r>
            <a:r>
              <a:rPr lang="en-US" dirty="0" err="1"/>
              <a:t>Chelcea</a:t>
            </a:r>
            <a:r>
              <a:rPr lang="en-US" dirty="0"/>
              <a:t> (2003) </a:t>
            </a:r>
            <a:r>
              <a:rPr lang="en-US" dirty="0" err="1"/>
              <a:t>recomanda</a:t>
            </a:r>
            <a:r>
              <a:rPr lang="en-US" dirty="0"/>
              <a:t> </a:t>
            </a:r>
            <a:r>
              <a:rPr lang="en-US" dirty="0" err="1"/>
              <a:t>cateva</a:t>
            </a:r>
            <a:r>
              <a:rPr lang="en-US" dirty="0"/>
              <a:t> </a:t>
            </a:r>
            <a:r>
              <a:rPr lang="en-US" dirty="0" err="1"/>
              <a:t>reguli</a:t>
            </a:r>
            <a:r>
              <a:rPr lang="en-US" dirty="0"/>
              <a:t> </a:t>
            </a:r>
            <a:r>
              <a:rPr lang="en-US" dirty="0" err="1"/>
              <a:t>pentru</a:t>
            </a:r>
            <a:r>
              <a:rPr lang="en-US" dirty="0"/>
              <a:t> </a:t>
            </a:r>
            <a:r>
              <a:rPr lang="en-US" dirty="0" err="1"/>
              <a:t>evitarea</a:t>
            </a:r>
            <a:r>
              <a:rPr lang="en-US" dirty="0"/>
              <a:t> </a:t>
            </a:r>
            <a:r>
              <a:rPr lang="en-US" dirty="0" err="1"/>
              <a:t>plagiatului</a:t>
            </a:r>
            <a:r>
              <a:rPr lang="en-US" dirty="0"/>
              <a:t> </a:t>
            </a:r>
            <a:r>
              <a:rPr lang="en-US" dirty="0" err="1"/>
              <a:t>involuntar</a:t>
            </a:r>
            <a:r>
              <a:rPr lang="en-US" dirty="0"/>
              <a:t>, </a:t>
            </a:r>
            <a:r>
              <a:rPr lang="en-US" dirty="0" err="1"/>
              <a:t>valabile</a:t>
            </a:r>
            <a:r>
              <a:rPr lang="en-US" dirty="0"/>
              <a:t> </a:t>
            </a:r>
            <a:r>
              <a:rPr lang="en-US" dirty="0" err="1"/>
              <a:t>atat</a:t>
            </a:r>
            <a:r>
              <a:rPr lang="en-US" dirty="0"/>
              <a:t> </a:t>
            </a:r>
            <a:r>
              <a:rPr lang="en-US" dirty="0" err="1"/>
              <a:t>pentru</a:t>
            </a:r>
            <a:r>
              <a:rPr lang="en-US" dirty="0"/>
              <a:t> </a:t>
            </a:r>
            <a:r>
              <a:rPr lang="en-US" dirty="0" err="1"/>
              <a:t>citarea</a:t>
            </a:r>
            <a:r>
              <a:rPr lang="en-US" dirty="0"/>
              <a:t> </a:t>
            </a:r>
            <a:r>
              <a:rPr lang="en-US" dirty="0" err="1"/>
              <a:t>tipografica</a:t>
            </a:r>
            <a:r>
              <a:rPr lang="en-US" dirty="0"/>
              <a:t>, cat </a:t>
            </a:r>
            <a:r>
              <a:rPr lang="en-US" dirty="0" err="1"/>
              <a:t>si</a:t>
            </a:r>
            <a:r>
              <a:rPr lang="en-US" dirty="0"/>
              <a:t> </a:t>
            </a:r>
            <a:r>
              <a:rPr lang="en-US" dirty="0" err="1"/>
              <a:t>pentru</a:t>
            </a:r>
            <a:r>
              <a:rPr lang="en-US" dirty="0"/>
              <a:t> </a:t>
            </a:r>
            <a:r>
              <a:rPr lang="en-US" dirty="0" err="1"/>
              <a:t>citarea</a:t>
            </a:r>
            <a:r>
              <a:rPr lang="en-US" dirty="0"/>
              <a:t> electronica: </a:t>
            </a:r>
          </a:p>
          <a:p>
            <a:pPr marL="0" indent="0">
              <a:buNone/>
            </a:pPr>
            <a:r>
              <a:rPr lang="en-US" dirty="0"/>
              <a:t>»</a:t>
            </a:r>
            <a:r>
              <a:rPr lang="en-US" dirty="0" err="1"/>
              <a:t>inchiderea</a:t>
            </a:r>
            <a:r>
              <a:rPr lang="en-US" dirty="0"/>
              <a:t> </a:t>
            </a:r>
            <a:r>
              <a:rPr lang="en-US" dirty="0" err="1"/>
              <a:t>intre</a:t>
            </a:r>
            <a:r>
              <a:rPr lang="en-US" dirty="0"/>
              <a:t> </a:t>
            </a:r>
            <a:r>
              <a:rPr lang="en-US" dirty="0" err="1"/>
              <a:t>ghilimele</a:t>
            </a:r>
            <a:r>
              <a:rPr lang="en-US" dirty="0"/>
              <a:t> a </a:t>
            </a:r>
            <a:r>
              <a:rPr lang="en-US" dirty="0" err="1"/>
              <a:t>oricarui</a:t>
            </a:r>
            <a:r>
              <a:rPr lang="en-US" dirty="0"/>
              <a:t> text care </a:t>
            </a:r>
            <a:r>
              <a:rPr lang="en-US" dirty="0" err="1"/>
              <a:t>apartine</a:t>
            </a:r>
            <a:r>
              <a:rPr lang="en-US" dirty="0"/>
              <a:t> </a:t>
            </a:r>
            <a:r>
              <a:rPr lang="en-US" dirty="0" err="1"/>
              <a:t>altora</a:t>
            </a:r>
            <a:r>
              <a:rPr lang="en-US" dirty="0"/>
              <a:t>; </a:t>
            </a:r>
          </a:p>
          <a:p>
            <a:pPr marL="0" indent="0">
              <a:buNone/>
            </a:pPr>
            <a:r>
              <a:rPr lang="en-US" dirty="0"/>
              <a:t>»</a:t>
            </a:r>
            <a:r>
              <a:rPr lang="en-US" dirty="0" err="1"/>
              <a:t>mentionarea</a:t>
            </a:r>
            <a:r>
              <a:rPr lang="en-US" dirty="0"/>
              <a:t> </a:t>
            </a:r>
            <a:r>
              <a:rPr lang="en-US" dirty="0" err="1"/>
              <a:t>numelui</a:t>
            </a:r>
            <a:r>
              <a:rPr lang="en-US" dirty="0"/>
              <a:t>, </a:t>
            </a:r>
            <a:r>
              <a:rPr lang="en-US" dirty="0" err="1"/>
              <a:t>titlului</a:t>
            </a:r>
            <a:r>
              <a:rPr lang="en-US" dirty="0"/>
              <a:t> </a:t>
            </a:r>
            <a:r>
              <a:rPr lang="en-US" dirty="0" err="1"/>
              <a:t>lucrarii</a:t>
            </a:r>
            <a:r>
              <a:rPr lang="en-US" dirty="0"/>
              <a:t>, </a:t>
            </a:r>
            <a:r>
              <a:rPr lang="en-US" dirty="0" err="1"/>
              <a:t>locul</a:t>
            </a:r>
            <a:r>
              <a:rPr lang="en-US" dirty="0"/>
              <a:t> de </a:t>
            </a:r>
            <a:r>
              <a:rPr lang="en-US" dirty="0" err="1"/>
              <a:t>aparitie</a:t>
            </a:r>
            <a:r>
              <a:rPr lang="en-US" dirty="0"/>
              <a:t>, </a:t>
            </a:r>
            <a:r>
              <a:rPr lang="en-US" dirty="0" err="1"/>
              <a:t>editura</a:t>
            </a:r>
            <a:r>
              <a:rPr lang="en-US" dirty="0"/>
              <a:t>, </a:t>
            </a:r>
            <a:r>
              <a:rPr lang="en-US" dirty="0" err="1"/>
              <a:t>anul</a:t>
            </a:r>
            <a:r>
              <a:rPr lang="en-US" dirty="0"/>
              <a:t>, </a:t>
            </a:r>
            <a:r>
              <a:rPr lang="en-US" dirty="0" err="1"/>
              <a:t>pagina</a:t>
            </a:r>
            <a:r>
              <a:rPr lang="en-US" dirty="0"/>
              <a:t>; </a:t>
            </a:r>
          </a:p>
          <a:p>
            <a:pPr marL="0" indent="0">
              <a:buNone/>
            </a:pPr>
            <a:r>
              <a:rPr lang="en-US" dirty="0"/>
              <a:t>»</a:t>
            </a:r>
            <a:r>
              <a:rPr lang="en-US" dirty="0" err="1"/>
              <a:t>atentie</a:t>
            </a:r>
            <a:r>
              <a:rPr lang="en-US" dirty="0"/>
              <a:t> la </a:t>
            </a:r>
            <a:r>
              <a:rPr lang="en-US" dirty="0" err="1"/>
              <a:t>distinctia</a:t>
            </a:r>
            <a:r>
              <a:rPr lang="en-US" dirty="0"/>
              <a:t> </a:t>
            </a:r>
            <a:r>
              <a:rPr lang="en-US" dirty="0" err="1"/>
              <a:t>dintre</a:t>
            </a:r>
            <a:r>
              <a:rPr lang="en-US" dirty="0"/>
              <a:t> </a:t>
            </a:r>
            <a:r>
              <a:rPr lang="en-US" dirty="0" err="1"/>
              <a:t>cunostintele</a:t>
            </a:r>
            <a:r>
              <a:rPr lang="en-US" dirty="0"/>
              <a:t> </a:t>
            </a:r>
            <a:r>
              <a:rPr lang="en-US" dirty="0" err="1"/>
              <a:t>comune</a:t>
            </a:r>
            <a:r>
              <a:rPr lang="en-US" dirty="0"/>
              <a:t>, care au </a:t>
            </a:r>
            <a:r>
              <a:rPr lang="en-US" dirty="0" err="1"/>
              <a:t>intrat</a:t>
            </a:r>
            <a:r>
              <a:rPr lang="en-US" dirty="0"/>
              <a:t> in </a:t>
            </a:r>
            <a:r>
              <a:rPr lang="en-US" dirty="0" err="1"/>
              <a:t>patrimoniul</a:t>
            </a:r>
            <a:r>
              <a:rPr lang="en-US" dirty="0"/>
              <a:t> </a:t>
            </a:r>
            <a:r>
              <a:rPr lang="en-US" dirty="0" err="1"/>
              <a:t>stiintei</a:t>
            </a:r>
            <a:r>
              <a:rPr lang="en-US" dirty="0"/>
              <a:t> </a:t>
            </a:r>
            <a:r>
              <a:rPr lang="en-US" dirty="0" err="1"/>
              <a:t>si</a:t>
            </a:r>
            <a:r>
              <a:rPr lang="en-US" dirty="0"/>
              <a:t> </a:t>
            </a:r>
            <a:r>
              <a:rPr lang="en-US" dirty="0" err="1"/>
              <a:t>informatiile</a:t>
            </a:r>
            <a:r>
              <a:rPr lang="en-US" dirty="0"/>
              <a:t> din </a:t>
            </a:r>
            <a:r>
              <a:rPr lang="en-US" dirty="0" err="1"/>
              <a:t>sfera</a:t>
            </a:r>
            <a:r>
              <a:rPr lang="en-US" dirty="0"/>
              <a:t> </a:t>
            </a:r>
            <a:r>
              <a:rPr lang="en-US" dirty="0" err="1"/>
              <a:t>dreptului</a:t>
            </a:r>
            <a:r>
              <a:rPr lang="en-US" dirty="0"/>
              <a:t> de </a:t>
            </a:r>
            <a:r>
              <a:rPr lang="en-US" dirty="0" err="1"/>
              <a:t>proprietate</a:t>
            </a:r>
            <a:r>
              <a:rPr lang="en-US" dirty="0"/>
              <a:t> </a:t>
            </a:r>
            <a:r>
              <a:rPr lang="en-US" dirty="0" err="1"/>
              <a:t>intelectuala</a:t>
            </a:r>
            <a:r>
              <a:rPr lang="en-US" dirty="0"/>
              <a:t>; </a:t>
            </a:r>
          </a:p>
          <a:p>
            <a:pPr marL="0" indent="0">
              <a:buNone/>
            </a:pPr>
            <a:r>
              <a:rPr lang="en-US" dirty="0"/>
              <a:t>»</a:t>
            </a:r>
            <a:r>
              <a:rPr lang="en-US" dirty="0" err="1"/>
              <a:t>reproducerea</a:t>
            </a:r>
            <a:r>
              <a:rPr lang="en-US" dirty="0"/>
              <a:t> in </a:t>
            </a:r>
            <a:r>
              <a:rPr lang="en-US" dirty="0" err="1"/>
              <a:t>cuvinte</a:t>
            </a:r>
            <a:r>
              <a:rPr lang="en-US" dirty="0"/>
              <a:t> </a:t>
            </a:r>
            <a:r>
              <a:rPr lang="en-US" dirty="0" err="1"/>
              <a:t>proprii</a:t>
            </a:r>
            <a:r>
              <a:rPr lang="en-US" dirty="0"/>
              <a:t> a </a:t>
            </a:r>
            <a:r>
              <a:rPr lang="en-US" dirty="0" err="1"/>
              <a:t>ideilor</a:t>
            </a:r>
            <a:r>
              <a:rPr lang="en-US" dirty="0"/>
              <a:t> </a:t>
            </a:r>
            <a:r>
              <a:rPr lang="en-US" dirty="0" err="1"/>
              <a:t>centrale</a:t>
            </a:r>
            <a:r>
              <a:rPr lang="en-US" dirty="0"/>
              <a:t> ale </a:t>
            </a:r>
            <a:r>
              <a:rPr lang="en-US" dirty="0" err="1"/>
              <a:t>unui</a:t>
            </a:r>
            <a:r>
              <a:rPr lang="en-US" dirty="0"/>
              <a:t> text, </a:t>
            </a:r>
            <a:r>
              <a:rPr lang="en-US" dirty="0" err="1"/>
              <a:t>mentionand</a:t>
            </a:r>
            <a:r>
              <a:rPr lang="en-US" dirty="0"/>
              <a:t> </a:t>
            </a:r>
            <a:r>
              <a:rPr lang="en-US" dirty="0" err="1"/>
              <a:t>corect</a:t>
            </a:r>
            <a:r>
              <a:rPr lang="en-US" dirty="0"/>
              <a:t> </a:t>
            </a:r>
            <a:r>
              <a:rPr lang="en-US" dirty="0" err="1"/>
              <a:t>autorul</a:t>
            </a:r>
            <a:r>
              <a:rPr lang="en-US" dirty="0"/>
              <a:t> </a:t>
            </a:r>
            <a:r>
              <a:rPr lang="en-US" dirty="0" err="1"/>
              <a:t>si</a:t>
            </a:r>
            <a:r>
              <a:rPr lang="en-US" dirty="0"/>
              <a:t> opera care au </a:t>
            </a:r>
            <a:r>
              <a:rPr lang="en-US" dirty="0" err="1"/>
              <a:t>facut</a:t>
            </a:r>
            <a:r>
              <a:rPr lang="en-US" dirty="0"/>
              <a:t> </a:t>
            </a:r>
            <a:r>
              <a:rPr lang="en-US" dirty="0" err="1"/>
              <a:t>obiectul</a:t>
            </a:r>
            <a:r>
              <a:rPr lang="en-US" dirty="0"/>
              <a:t> </a:t>
            </a:r>
            <a:r>
              <a:rPr lang="en-US" dirty="0" err="1"/>
              <a:t>inspiratiei</a:t>
            </a:r>
            <a:r>
              <a:rPr lang="en-US" dirty="0"/>
              <a:t>; </a:t>
            </a:r>
          </a:p>
          <a:p>
            <a:pPr marL="0" indent="0">
              <a:buNone/>
            </a:pPr>
            <a:r>
              <a:rPr lang="en-US" dirty="0"/>
              <a:t>»</a:t>
            </a:r>
            <a:r>
              <a:rPr lang="en-US" dirty="0" err="1"/>
              <a:t>prescurtarea</a:t>
            </a:r>
            <a:r>
              <a:rPr lang="en-US" dirty="0"/>
              <a:t> </a:t>
            </a:r>
            <a:r>
              <a:rPr lang="en-US" dirty="0" err="1"/>
              <a:t>textului</a:t>
            </a:r>
            <a:r>
              <a:rPr lang="en-US" dirty="0"/>
              <a:t> original, </a:t>
            </a:r>
            <a:r>
              <a:rPr lang="en-US" dirty="0" err="1"/>
              <a:t>exprimand</a:t>
            </a:r>
            <a:r>
              <a:rPr lang="en-US" dirty="0"/>
              <a:t> </a:t>
            </a:r>
            <a:r>
              <a:rPr lang="en-US" dirty="0" err="1"/>
              <a:t>intr</a:t>
            </a:r>
            <a:r>
              <a:rPr lang="en-US" dirty="0"/>
              <a:t>-o </a:t>
            </a:r>
            <a:r>
              <a:rPr lang="en-US" dirty="0" err="1"/>
              <a:t>maniera</a:t>
            </a:r>
            <a:r>
              <a:rPr lang="en-US" dirty="0"/>
              <a:t> </a:t>
            </a:r>
            <a:r>
              <a:rPr lang="en-US" dirty="0" err="1"/>
              <a:t>proprie</a:t>
            </a:r>
            <a:r>
              <a:rPr lang="en-US" dirty="0"/>
              <a:t> </a:t>
            </a:r>
            <a:r>
              <a:rPr lang="en-US" dirty="0" err="1"/>
              <a:t>ideile</a:t>
            </a:r>
            <a:r>
              <a:rPr lang="en-US" dirty="0"/>
              <a:t> de </a:t>
            </a:r>
            <a:r>
              <a:rPr lang="en-US" dirty="0" err="1"/>
              <a:t>baza</a:t>
            </a:r>
            <a:r>
              <a:rPr lang="en-US" dirty="0"/>
              <a:t> din opera </a:t>
            </a:r>
            <a:r>
              <a:rPr lang="en-US" dirty="0" err="1"/>
              <a:t>citata</a:t>
            </a:r>
            <a:r>
              <a:rPr lang="en-US" dirty="0"/>
              <a:t>; </a:t>
            </a:r>
          </a:p>
          <a:p>
            <a:pPr marL="0" indent="0">
              <a:buNone/>
            </a:pPr>
            <a:r>
              <a:rPr lang="en-US" dirty="0"/>
              <a:t>»</a:t>
            </a:r>
            <a:r>
              <a:rPr lang="en-US" dirty="0" err="1"/>
              <a:t>luarea</a:t>
            </a:r>
            <a:r>
              <a:rPr lang="en-US" dirty="0"/>
              <a:t> de "</a:t>
            </a:r>
            <a:r>
              <a:rPr lang="en-US" dirty="0" err="1"/>
              <a:t>notite</a:t>
            </a:r>
            <a:r>
              <a:rPr lang="en-US" dirty="0"/>
              <a:t> </a:t>
            </a:r>
            <a:r>
              <a:rPr lang="en-US" dirty="0" err="1"/>
              <a:t>inteligente</a:t>
            </a:r>
            <a:r>
              <a:rPr lang="en-US" dirty="0"/>
              <a:t>", nu </a:t>
            </a:r>
            <a:r>
              <a:rPr lang="en-US" dirty="0" err="1"/>
              <a:t>copiind</a:t>
            </a:r>
            <a:r>
              <a:rPr lang="en-US" dirty="0"/>
              <a:t> </a:t>
            </a:r>
            <a:r>
              <a:rPr lang="en-US" dirty="0" err="1"/>
              <a:t>propozitii</a:t>
            </a:r>
            <a:r>
              <a:rPr lang="en-US" dirty="0"/>
              <a:t> </a:t>
            </a:r>
            <a:r>
              <a:rPr lang="en-US" dirty="0" err="1"/>
              <a:t>si</a:t>
            </a:r>
            <a:r>
              <a:rPr lang="en-US" dirty="0"/>
              <a:t> </a:t>
            </a:r>
            <a:r>
              <a:rPr lang="en-US" dirty="0" err="1"/>
              <a:t>fraze</a:t>
            </a:r>
            <a:r>
              <a:rPr lang="en-US" dirty="0"/>
              <a:t> din </a:t>
            </a:r>
            <a:r>
              <a:rPr lang="en-US" dirty="0" err="1"/>
              <a:t>prelegerile</a:t>
            </a:r>
            <a:r>
              <a:rPr lang="en-US" dirty="0"/>
              <a:t> </a:t>
            </a:r>
            <a:r>
              <a:rPr lang="en-US" dirty="0" err="1"/>
              <a:t>profesorilor</a:t>
            </a:r>
            <a:r>
              <a:rPr lang="en-US" dirty="0"/>
              <a:t>; </a:t>
            </a:r>
          </a:p>
          <a:p>
            <a:pPr marL="0" indent="0">
              <a:buNone/>
            </a:pPr>
            <a:r>
              <a:rPr lang="en-US" dirty="0"/>
              <a:t>»</a:t>
            </a:r>
            <a:r>
              <a:rPr lang="en-US" dirty="0" err="1"/>
              <a:t>lucrul</a:t>
            </a:r>
            <a:r>
              <a:rPr lang="en-US" dirty="0"/>
              <a:t> cu </a:t>
            </a:r>
            <a:r>
              <a:rPr lang="en-US" dirty="0" err="1"/>
              <a:t>fise</a:t>
            </a:r>
            <a:r>
              <a:rPr lang="en-US" dirty="0"/>
              <a:t> de </a:t>
            </a:r>
            <a:r>
              <a:rPr lang="en-US" dirty="0" err="1"/>
              <a:t>lectura</a:t>
            </a:r>
            <a:r>
              <a:rPr lang="en-US" dirty="0"/>
              <a:t> in care se </a:t>
            </a:r>
            <a:r>
              <a:rPr lang="en-US" dirty="0" err="1"/>
              <a:t>sintetizeaza</a:t>
            </a:r>
            <a:r>
              <a:rPr lang="en-US" dirty="0"/>
              <a:t> </a:t>
            </a:r>
            <a:r>
              <a:rPr lang="en-US" dirty="0" err="1"/>
              <a:t>ideile</a:t>
            </a:r>
            <a:r>
              <a:rPr lang="en-US" dirty="0"/>
              <a:t> </a:t>
            </a:r>
            <a:r>
              <a:rPr lang="en-US" dirty="0" err="1"/>
              <a:t>autorilor</a:t>
            </a:r>
            <a:r>
              <a:rPr lang="en-US" dirty="0"/>
              <a:t> </a:t>
            </a:r>
            <a:r>
              <a:rPr lang="en-US" dirty="0" err="1"/>
              <a:t>pentru</a:t>
            </a:r>
            <a:r>
              <a:rPr lang="en-US" dirty="0"/>
              <a:t> a </a:t>
            </a:r>
            <a:r>
              <a:rPr lang="en-US" dirty="0" err="1"/>
              <a:t>evita</a:t>
            </a:r>
            <a:r>
              <a:rPr lang="en-US" dirty="0"/>
              <a:t> </a:t>
            </a:r>
            <a:r>
              <a:rPr lang="en-US" dirty="0" err="1"/>
              <a:t>reproducerea</a:t>
            </a:r>
            <a:r>
              <a:rPr lang="en-US" dirty="0"/>
              <a:t> </a:t>
            </a:r>
            <a:r>
              <a:rPr lang="en-US" dirty="0" err="1"/>
              <a:t>intre</a:t>
            </a:r>
            <a:r>
              <a:rPr lang="en-US" dirty="0"/>
              <a:t> </a:t>
            </a:r>
            <a:r>
              <a:rPr lang="en-US" dirty="0" err="1"/>
              <a:t>ghilimele</a:t>
            </a:r>
            <a:endParaRPr lang="en-US" dirty="0"/>
          </a:p>
        </p:txBody>
      </p:sp>
    </p:spTree>
    <p:extLst>
      <p:ext uri="{BB962C8B-B14F-4D97-AF65-F5344CB8AC3E}">
        <p14:creationId xmlns:p14="http://schemas.microsoft.com/office/powerpoint/2010/main" val="17537848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634082"/>
          </a:xfrm>
        </p:spPr>
        <p:txBody>
          <a:bodyPr>
            <a:normAutofit/>
          </a:bodyPr>
          <a:lstStyle/>
          <a:p>
            <a:r>
              <a:rPr lang="it-IT" sz="3200" b="1" dirty="0"/>
              <a:t>Modalitati de evitare a plagiatului »</a:t>
            </a:r>
            <a:endParaRPr lang="en-US" sz="3200" b="1" dirty="0"/>
          </a:p>
        </p:txBody>
      </p:sp>
      <p:sp>
        <p:nvSpPr>
          <p:cNvPr id="3" name="Content Placeholder 2"/>
          <p:cNvSpPr>
            <a:spLocks noGrp="1"/>
          </p:cNvSpPr>
          <p:nvPr>
            <p:ph idx="1"/>
          </p:nvPr>
        </p:nvSpPr>
        <p:spPr>
          <a:xfrm>
            <a:off x="467544" y="1196752"/>
            <a:ext cx="8219256" cy="5256584"/>
          </a:xfrm>
        </p:spPr>
        <p:txBody>
          <a:bodyPr>
            <a:normAutofit fontScale="92500" lnSpcReduction="20000"/>
          </a:bodyPr>
          <a:lstStyle/>
          <a:p>
            <a:pPr marL="514350" indent="-514350" algn="just">
              <a:buAutoNum type="arabicPeriod"/>
            </a:pPr>
            <a:r>
              <a:rPr lang="en-US" dirty="0" err="1"/>
              <a:t>Acordati-va</a:t>
            </a:r>
            <a:r>
              <a:rPr lang="en-US" dirty="0"/>
              <a:t> cat </a:t>
            </a:r>
            <a:r>
              <a:rPr lang="en-US" dirty="0" err="1"/>
              <a:t>mai</a:t>
            </a:r>
            <a:r>
              <a:rPr lang="en-US" dirty="0"/>
              <a:t> </a:t>
            </a:r>
            <a:r>
              <a:rPr lang="en-US" dirty="0" err="1"/>
              <a:t>mult</a:t>
            </a:r>
            <a:r>
              <a:rPr lang="en-US" dirty="0"/>
              <a:t> </a:t>
            </a:r>
            <a:r>
              <a:rPr lang="en-US" dirty="0" err="1"/>
              <a:t>timp</a:t>
            </a:r>
            <a:r>
              <a:rPr lang="en-US" dirty="0"/>
              <a:t> </a:t>
            </a:r>
            <a:r>
              <a:rPr lang="en-US" dirty="0" err="1"/>
              <a:t>pentru</a:t>
            </a:r>
            <a:r>
              <a:rPr lang="en-US" dirty="0"/>
              <a:t> </a:t>
            </a:r>
            <a:r>
              <a:rPr lang="en-US" dirty="0" err="1"/>
              <a:t>cercetarea</a:t>
            </a:r>
            <a:r>
              <a:rPr lang="en-US" dirty="0"/>
              <a:t> </a:t>
            </a:r>
            <a:r>
              <a:rPr lang="en-US" dirty="0" err="1"/>
              <a:t>si</a:t>
            </a:r>
            <a:r>
              <a:rPr lang="en-US" dirty="0"/>
              <a:t> </a:t>
            </a:r>
            <a:r>
              <a:rPr lang="en-US" dirty="0" err="1"/>
              <a:t>scrierea</a:t>
            </a:r>
            <a:r>
              <a:rPr lang="en-US" dirty="0"/>
              <a:t> </a:t>
            </a:r>
            <a:r>
              <a:rPr lang="en-US" dirty="0" err="1"/>
              <a:t>eseurilor</a:t>
            </a:r>
            <a:r>
              <a:rPr lang="en-US" dirty="0"/>
              <a:t>/</a:t>
            </a:r>
            <a:r>
              <a:rPr lang="en-US" dirty="0" err="1"/>
              <a:t>lucrarilor</a:t>
            </a:r>
            <a:r>
              <a:rPr lang="en-US" dirty="0"/>
              <a:t>. </a:t>
            </a:r>
          </a:p>
          <a:p>
            <a:pPr marL="0" indent="0" algn="just">
              <a:buNone/>
            </a:pPr>
            <a:r>
              <a:rPr lang="en-US" dirty="0"/>
              <a:t>Nu </a:t>
            </a:r>
            <a:r>
              <a:rPr lang="en-US" dirty="0" err="1"/>
              <a:t>incepeti</a:t>
            </a:r>
            <a:r>
              <a:rPr lang="en-US" dirty="0"/>
              <a:t> </a:t>
            </a:r>
            <a:r>
              <a:rPr lang="en-US" dirty="0" err="1"/>
              <a:t>redactarea</a:t>
            </a:r>
            <a:r>
              <a:rPr lang="en-US" dirty="0"/>
              <a:t> </a:t>
            </a:r>
            <a:r>
              <a:rPr lang="en-US" dirty="0" err="1"/>
              <a:t>eseului</a:t>
            </a:r>
            <a:r>
              <a:rPr lang="en-US" dirty="0"/>
              <a:t>/</a:t>
            </a:r>
            <a:r>
              <a:rPr lang="en-US" dirty="0" err="1"/>
              <a:t>lucrarii</a:t>
            </a:r>
            <a:r>
              <a:rPr lang="en-US" dirty="0"/>
              <a:t> </a:t>
            </a:r>
            <a:r>
              <a:rPr lang="en-US" dirty="0" err="1"/>
              <a:t>pana</a:t>
            </a:r>
            <a:r>
              <a:rPr lang="en-US" dirty="0"/>
              <a:t> </a:t>
            </a:r>
            <a:r>
              <a:rPr lang="en-US" dirty="0" err="1"/>
              <a:t>cand</a:t>
            </a:r>
            <a:r>
              <a:rPr lang="en-US" dirty="0"/>
              <a:t> nu </a:t>
            </a:r>
            <a:r>
              <a:rPr lang="en-US" dirty="0" err="1"/>
              <a:t>va</a:t>
            </a:r>
            <a:r>
              <a:rPr lang="en-US" dirty="0"/>
              <a:t> </a:t>
            </a:r>
            <a:r>
              <a:rPr lang="en-US" dirty="0" err="1"/>
              <a:t>dati</a:t>
            </a:r>
            <a:r>
              <a:rPr lang="en-US" dirty="0"/>
              <a:t> </a:t>
            </a:r>
            <a:r>
              <a:rPr lang="en-US" dirty="0" err="1"/>
              <a:t>seama</a:t>
            </a:r>
            <a:r>
              <a:rPr lang="en-US" dirty="0"/>
              <a:t> </a:t>
            </a:r>
            <a:r>
              <a:rPr lang="en-US" dirty="0" err="1"/>
              <a:t>daca</a:t>
            </a:r>
            <a:r>
              <a:rPr lang="en-US" dirty="0"/>
              <a:t> </a:t>
            </a:r>
            <a:r>
              <a:rPr lang="en-US" dirty="0" err="1"/>
              <a:t>subiectul</a:t>
            </a:r>
            <a:r>
              <a:rPr lang="en-US" dirty="0"/>
              <a:t> ales </a:t>
            </a:r>
            <a:r>
              <a:rPr lang="en-US" dirty="0" err="1"/>
              <a:t>este</a:t>
            </a:r>
            <a:r>
              <a:rPr lang="en-US" dirty="0"/>
              <a:t> </a:t>
            </a:r>
            <a:r>
              <a:rPr lang="en-US" dirty="0" err="1"/>
              <a:t>realizabil</a:t>
            </a:r>
            <a:r>
              <a:rPr lang="en-US" dirty="0"/>
              <a:t> </a:t>
            </a:r>
            <a:r>
              <a:rPr lang="en-US" dirty="0" err="1"/>
              <a:t>sau</a:t>
            </a:r>
            <a:r>
              <a:rPr lang="en-US" dirty="0"/>
              <a:t> nu. </a:t>
            </a:r>
          </a:p>
          <a:p>
            <a:pPr marL="0" indent="0" algn="just">
              <a:buNone/>
            </a:pPr>
            <a:r>
              <a:rPr lang="en-US" dirty="0" err="1"/>
              <a:t>Puteti</a:t>
            </a:r>
            <a:r>
              <a:rPr lang="en-US" dirty="0"/>
              <a:t> fi </a:t>
            </a:r>
            <a:r>
              <a:rPr lang="en-US" dirty="0" err="1"/>
              <a:t>suspectat</a:t>
            </a:r>
            <a:r>
              <a:rPr lang="en-US" dirty="0"/>
              <a:t> </a:t>
            </a:r>
            <a:r>
              <a:rPr lang="en-US" dirty="0" err="1"/>
              <a:t>foaret</a:t>
            </a:r>
            <a:r>
              <a:rPr lang="en-US" dirty="0"/>
              <a:t> </a:t>
            </a:r>
            <a:r>
              <a:rPr lang="en-US" dirty="0" err="1"/>
              <a:t>usor</a:t>
            </a:r>
            <a:r>
              <a:rPr lang="en-US" dirty="0"/>
              <a:t> de </a:t>
            </a:r>
            <a:r>
              <a:rPr lang="en-US" dirty="0" err="1"/>
              <a:t>plagiat</a:t>
            </a:r>
            <a:r>
              <a:rPr lang="en-US" dirty="0"/>
              <a:t> </a:t>
            </a:r>
            <a:r>
              <a:rPr lang="en-US" dirty="0" err="1"/>
              <a:t>atat</a:t>
            </a:r>
            <a:r>
              <a:rPr lang="en-US" dirty="0"/>
              <a:t> </a:t>
            </a:r>
            <a:r>
              <a:rPr lang="en-US" dirty="0" err="1"/>
              <a:t>timp</a:t>
            </a:r>
            <a:r>
              <a:rPr lang="en-US" dirty="0"/>
              <a:t> cat </a:t>
            </a:r>
            <a:r>
              <a:rPr lang="en-US" dirty="0" err="1"/>
              <a:t>eseul</a:t>
            </a:r>
            <a:r>
              <a:rPr lang="en-US" dirty="0"/>
              <a:t>/</a:t>
            </a:r>
            <a:r>
              <a:rPr lang="en-US" dirty="0" err="1"/>
              <a:t>lucrarea</a:t>
            </a:r>
            <a:r>
              <a:rPr lang="en-US" dirty="0"/>
              <a:t> </a:t>
            </a:r>
            <a:r>
              <a:rPr lang="en-US" dirty="0" err="1"/>
              <a:t>trateaza</a:t>
            </a:r>
            <a:r>
              <a:rPr lang="en-US" dirty="0"/>
              <a:t> alt </a:t>
            </a:r>
            <a:r>
              <a:rPr lang="en-US" dirty="0" err="1"/>
              <a:t>subiect</a:t>
            </a:r>
            <a:r>
              <a:rPr lang="en-US" dirty="0"/>
              <a:t> </a:t>
            </a:r>
            <a:r>
              <a:rPr lang="en-US" dirty="0" err="1"/>
              <a:t>decat</a:t>
            </a:r>
            <a:r>
              <a:rPr lang="en-US" dirty="0"/>
              <a:t> </a:t>
            </a:r>
            <a:r>
              <a:rPr lang="en-US" dirty="0" err="1"/>
              <a:t>cel</a:t>
            </a:r>
            <a:r>
              <a:rPr lang="en-US" dirty="0"/>
              <a:t> initial. </a:t>
            </a:r>
          </a:p>
          <a:p>
            <a:pPr marL="0" indent="0" algn="just">
              <a:buNone/>
            </a:pPr>
            <a:r>
              <a:rPr lang="en-US" dirty="0" err="1"/>
              <a:t>Atunci</a:t>
            </a:r>
            <a:r>
              <a:rPr lang="en-US" dirty="0"/>
              <a:t> </a:t>
            </a:r>
            <a:r>
              <a:rPr lang="en-US" dirty="0" err="1"/>
              <a:t>cand</a:t>
            </a:r>
            <a:r>
              <a:rPr lang="en-US" dirty="0"/>
              <a:t> </a:t>
            </a:r>
            <a:r>
              <a:rPr lang="en-US" dirty="0" err="1"/>
              <a:t>gasiti</a:t>
            </a:r>
            <a:r>
              <a:rPr lang="en-US" dirty="0"/>
              <a:t> </a:t>
            </a:r>
            <a:r>
              <a:rPr lang="en-US" dirty="0" err="1"/>
              <a:t>suficiente</a:t>
            </a:r>
            <a:r>
              <a:rPr lang="en-US" dirty="0"/>
              <a:t> </a:t>
            </a:r>
            <a:r>
              <a:rPr lang="en-US" dirty="0" err="1"/>
              <a:t>informatii</a:t>
            </a:r>
            <a:r>
              <a:rPr lang="en-US" dirty="0"/>
              <a:t> </a:t>
            </a:r>
            <a:r>
              <a:rPr lang="en-US" dirty="0" err="1"/>
              <a:t>pentru</a:t>
            </a:r>
            <a:r>
              <a:rPr lang="en-US" dirty="0"/>
              <a:t> </a:t>
            </a:r>
            <a:r>
              <a:rPr lang="en-US" dirty="0" err="1"/>
              <a:t>realizarea</a:t>
            </a:r>
            <a:r>
              <a:rPr lang="en-US" dirty="0"/>
              <a:t> </a:t>
            </a:r>
            <a:r>
              <a:rPr lang="en-US" dirty="0" err="1"/>
              <a:t>eseului</a:t>
            </a:r>
            <a:r>
              <a:rPr lang="en-US" dirty="0"/>
              <a:t>/</a:t>
            </a:r>
            <a:r>
              <a:rPr lang="en-US" dirty="0" err="1"/>
              <a:t>lucrarii</a:t>
            </a:r>
            <a:r>
              <a:rPr lang="en-US" dirty="0"/>
              <a:t> </a:t>
            </a:r>
            <a:r>
              <a:rPr lang="en-US" dirty="0" err="1"/>
              <a:t>si</a:t>
            </a:r>
            <a:r>
              <a:rPr lang="en-US" dirty="0"/>
              <a:t> nu </a:t>
            </a:r>
            <a:r>
              <a:rPr lang="en-US" dirty="0" err="1"/>
              <a:t>aveti</a:t>
            </a:r>
            <a:r>
              <a:rPr lang="en-US" dirty="0"/>
              <a:t> </a:t>
            </a:r>
            <a:r>
              <a:rPr lang="en-US" dirty="0" err="1"/>
              <a:t>suficient</a:t>
            </a:r>
            <a:r>
              <a:rPr lang="en-US" dirty="0"/>
              <a:t> </a:t>
            </a:r>
            <a:r>
              <a:rPr lang="en-US" dirty="0" err="1"/>
              <a:t>timp</a:t>
            </a:r>
            <a:r>
              <a:rPr lang="en-US" dirty="0"/>
              <a:t> la </a:t>
            </a:r>
            <a:r>
              <a:rPr lang="en-US" dirty="0" err="1"/>
              <a:t>dispozitie</a:t>
            </a:r>
            <a:r>
              <a:rPr lang="en-US" dirty="0"/>
              <a:t> </a:t>
            </a:r>
            <a:r>
              <a:rPr lang="en-US" dirty="0" err="1"/>
              <a:t>pentru</a:t>
            </a:r>
            <a:r>
              <a:rPr lang="en-US" dirty="0"/>
              <a:t> a </a:t>
            </a:r>
            <a:r>
              <a:rPr lang="en-US" dirty="0" err="1"/>
              <a:t>redacta</a:t>
            </a:r>
            <a:r>
              <a:rPr lang="en-US" dirty="0"/>
              <a:t> un </a:t>
            </a:r>
            <a:r>
              <a:rPr lang="en-US" dirty="0" err="1"/>
              <a:t>eseu</a:t>
            </a:r>
            <a:r>
              <a:rPr lang="en-US" dirty="0"/>
              <a:t>/</a:t>
            </a:r>
            <a:r>
              <a:rPr lang="en-US" dirty="0" err="1"/>
              <a:t>lucrare</a:t>
            </a:r>
            <a:r>
              <a:rPr lang="en-US" dirty="0"/>
              <a:t> cu un </a:t>
            </a:r>
            <a:r>
              <a:rPr lang="en-US" dirty="0" err="1"/>
              <a:t>nou</a:t>
            </a:r>
            <a:r>
              <a:rPr lang="en-US" dirty="0"/>
              <a:t> </a:t>
            </a:r>
            <a:r>
              <a:rPr lang="en-US" dirty="0" err="1"/>
              <a:t>subiect</a:t>
            </a:r>
            <a:r>
              <a:rPr lang="en-US" dirty="0"/>
              <a:t>, </a:t>
            </a:r>
            <a:r>
              <a:rPr lang="en-US" dirty="0" err="1"/>
              <a:t>plagiatul</a:t>
            </a:r>
            <a:r>
              <a:rPr lang="en-US" dirty="0"/>
              <a:t> </a:t>
            </a:r>
            <a:r>
              <a:rPr lang="en-US" dirty="0" err="1"/>
              <a:t>este</a:t>
            </a:r>
            <a:r>
              <a:rPr lang="en-US" dirty="0"/>
              <a:t> o </a:t>
            </a:r>
            <a:r>
              <a:rPr lang="en-US" dirty="0" err="1"/>
              <a:t>tentatie</a:t>
            </a:r>
            <a:r>
              <a:rPr lang="en-US" dirty="0"/>
              <a:t> mare! »</a:t>
            </a:r>
          </a:p>
        </p:txBody>
      </p:sp>
    </p:spTree>
    <p:extLst>
      <p:ext uri="{BB962C8B-B14F-4D97-AF65-F5344CB8AC3E}">
        <p14:creationId xmlns:p14="http://schemas.microsoft.com/office/powerpoint/2010/main" val="213276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6. </a:t>
            </a:r>
            <a:r>
              <a:rPr lang="en-US" b="1" dirty="0" err="1"/>
              <a:t>Specificul</a:t>
            </a:r>
            <a:r>
              <a:rPr lang="en-US" b="1" dirty="0"/>
              <a:t> moral al </a:t>
            </a:r>
            <a:r>
              <a:rPr lang="en-US" b="1" dirty="0" err="1"/>
              <a:t>vieții</a:t>
            </a:r>
            <a:r>
              <a:rPr lang="en-US" b="1" dirty="0"/>
              <a:t> </a:t>
            </a:r>
            <a:r>
              <a:rPr lang="en-US" b="1" dirty="0" err="1"/>
              <a:t>academice</a:t>
            </a:r>
            <a:endParaRPr lang="en-US" dirty="0"/>
          </a:p>
        </p:txBody>
      </p:sp>
      <p:sp>
        <p:nvSpPr>
          <p:cNvPr id="3" name="Content Placeholder 2"/>
          <p:cNvSpPr>
            <a:spLocks noGrp="1"/>
          </p:cNvSpPr>
          <p:nvPr>
            <p:ph idx="1"/>
          </p:nvPr>
        </p:nvSpPr>
        <p:spPr>
          <a:xfrm>
            <a:off x="395536" y="1196752"/>
            <a:ext cx="8291264" cy="4929411"/>
          </a:xfrm>
        </p:spPr>
        <p:txBody>
          <a:bodyPr>
            <a:normAutofit fontScale="85000" lnSpcReduction="20000"/>
          </a:bodyPr>
          <a:lstStyle/>
          <a:p>
            <a:pPr algn="just"/>
            <a:r>
              <a:rPr lang="en-US" dirty="0" err="1"/>
              <a:t>Există</a:t>
            </a:r>
            <a:r>
              <a:rPr lang="en-US" dirty="0"/>
              <a:t> </a:t>
            </a:r>
            <a:r>
              <a:rPr lang="en-US" dirty="0" err="1"/>
              <a:t>principii</a:t>
            </a:r>
            <a:r>
              <a:rPr lang="en-US" dirty="0"/>
              <a:t> </a:t>
            </a:r>
            <a:r>
              <a:rPr lang="en-US" dirty="0" err="1"/>
              <a:t>și</a:t>
            </a:r>
            <a:r>
              <a:rPr lang="en-US" dirty="0"/>
              <a:t>/</a:t>
            </a:r>
            <a:r>
              <a:rPr lang="en-US" dirty="0" err="1"/>
              <a:t>sau</a:t>
            </a:r>
            <a:r>
              <a:rPr lang="en-US" dirty="0"/>
              <a:t> </a:t>
            </a:r>
            <a:r>
              <a:rPr lang="en-US" dirty="0" err="1"/>
              <a:t>valori</a:t>
            </a:r>
            <a:r>
              <a:rPr lang="en-US" dirty="0"/>
              <a:t> morale </a:t>
            </a:r>
            <a:r>
              <a:rPr lang="en-US" dirty="0" err="1"/>
              <a:t>specifice</a:t>
            </a:r>
            <a:r>
              <a:rPr lang="en-US" dirty="0"/>
              <a:t> ale </a:t>
            </a:r>
            <a:r>
              <a:rPr lang="en-US" dirty="0" err="1"/>
              <a:t>vieții</a:t>
            </a:r>
            <a:r>
              <a:rPr lang="en-US" dirty="0"/>
              <a:t> </a:t>
            </a:r>
            <a:r>
              <a:rPr lang="en-US" dirty="0" err="1"/>
              <a:t>academice</a:t>
            </a:r>
            <a:r>
              <a:rPr lang="en-US" dirty="0"/>
              <a:t>. </a:t>
            </a:r>
            <a:r>
              <a:rPr lang="en-US" dirty="0" err="1"/>
              <a:t>Acceptarea</a:t>
            </a:r>
            <a:r>
              <a:rPr lang="en-US" dirty="0"/>
              <a:t> </a:t>
            </a:r>
            <a:r>
              <a:rPr lang="en-US" dirty="0" err="1"/>
              <a:t>lor</a:t>
            </a:r>
            <a:r>
              <a:rPr lang="en-US" dirty="0"/>
              <a:t> </a:t>
            </a:r>
            <a:r>
              <a:rPr lang="en-US" dirty="0" err="1"/>
              <a:t>socială</a:t>
            </a:r>
            <a:r>
              <a:rPr lang="en-US" dirty="0"/>
              <a:t> </a:t>
            </a:r>
            <a:r>
              <a:rPr lang="en-US" dirty="0" err="1"/>
              <a:t>largă</a:t>
            </a:r>
            <a:r>
              <a:rPr lang="en-US" dirty="0"/>
              <a:t> de </a:t>
            </a:r>
            <a:r>
              <a:rPr lang="en-US" dirty="0" err="1"/>
              <a:t>azi</a:t>
            </a:r>
            <a:r>
              <a:rPr lang="en-US" dirty="0"/>
              <a:t> </a:t>
            </a:r>
            <a:r>
              <a:rPr lang="en-US" dirty="0" err="1"/>
              <a:t>este</a:t>
            </a:r>
            <a:r>
              <a:rPr lang="en-US" dirty="0"/>
              <a:t> </a:t>
            </a:r>
            <a:r>
              <a:rPr lang="en-US" dirty="0" err="1"/>
              <a:t>și</a:t>
            </a:r>
            <a:r>
              <a:rPr lang="en-US" dirty="0"/>
              <a:t> </a:t>
            </a:r>
            <a:r>
              <a:rPr lang="en-US" dirty="0" err="1"/>
              <a:t>rezultatul</a:t>
            </a:r>
            <a:r>
              <a:rPr lang="en-US" dirty="0"/>
              <a:t> </a:t>
            </a:r>
            <a:r>
              <a:rPr lang="en-US" dirty="0" err="1"/>
              <a:t>unui</a:t>
            </a:r>
            <a:r>
              <a:rPr lang="en-US" dirty="0"/>
              <a:t> </a:t>
            </a:r>
            <a:r>
              <a:rPr lang="en-US" dirty="0" err="1"/>
              <a:t>proces</a:t>
            </a:r>
            <a:r>
              <a:rPr lang="en-US" dirty="0"/>
              <a:t> tumultuous </a:t>
            </a:r>
            <a:r>
              <a:rPr lang="en-US" dirty="0" err="1"/>
              <a:t>și</a:t>
            </a:r>
            <a:r>
              <a:rPr lang="en-US" dirty="0"/>
              <a:t> nu </a:t>
            </a:r>
            <a:r>
              <a:rPr lang="en-US" dirty="0" err="1"/>
              <a:t>lipsit</a:t>
            </a:r>
            <a:r>
              <a:rPr lang="en-US" dirty="0"/>
              <a:t> de </a:t>
            </a:r>
            <a:r>
              <a:rPr lang="en-US" dirty="0" err="1"/>
              <a:t>asperități</a:t>
            </a:r>
            <a:r>
              <a:rPr lang="en-US" dirty="0"/>
              <a:t>. </a:t>
            </a:r>
          </a:p>
          <a:p>
            <a:pPr algn="just"/>
            <a:r>
              <a:rPr lang="en-US" dirty="0" err="1"/>
              <a:t>Cele</a:t>
            </a:r>
            <a:r>
              <a:rPr lang="en-US" dirty="0"/>
              <a:t> </a:t>
            </a:r>
            <a:r>
              <a:rPr lang="en-US" dirty="0" err="1"/>
              <a:t>mai</a:t>
            </a:r>
            <a:r>
              <a:rPr lang="en-US" dirty="0"/>
              <a:t> des invocate </a:t>
            </a:r>
            <a:r>
              <a:rPr lang="en-US" dirty="0" err="1"/>
              <a:t>sunt</a:t>
            </a:r>
            <a:r>
              <a:rPr lang="en-US" dirty="0"/>
              <a:t> </a:t>
            </a:r>
            <a:r>
              <a:rPr lang="en-US" dirty="0" err="1"/>
              <a:t>probabil</a:t>
            </a:r>
            <a:r>
              <a:rPr lang="en-US" dirty="0"/>
              <a:t> </a:t>
            </a:r>
            <a:r>
              <a:rPr lang="en-US" b="1" dirty="0" err="1">
                <a:solidFill>
                  <a:srgbClr val="FF0000"/>
                </a:solidFill>
              </a:rPr>
              <a:t>libertatea</a:t>
            </a:r>
            <a:r>
              <a:rPr lang="en-US" b="1" dirty="0">
                <a:solidFill>
                  <a:srgbClr val="FF0000"/>
                </a:solidFill>
              </a:rPr>
              <a:t> </a:t>
            </a:r>
            <a:r>
              <a:rPr lang="en-US" b="1" dirty="0" err="1">
                <a:solidFill>
                  <a:srgbClr val="FF0000"/>
                </a:solidFill>
              </a:rPr>
              <a:t>academică</a:t>
            </a:r>
            <a:r>
              <a:rPr lang="en-US" b="1" dirty="0">
                <a:solidFill>
                  <a:srgbClr val="FF0000"/>
                </a:solidFill>
              </a:rPr>
              <a:t>, </a:t>
            </a:r>
            <a:r>
              <a:rPr lang="en-US" b="1" dirty="0" err="1">
                <a:solidFill>
                  <a:srgbClr val="FF0000"/>
                </a:solidFill>
              </a:rPr>
              <a:t>autonomia</a:t>
            </a:r>
            <a:r>
              <a:rPr lang="en-US" b="1" dirty="0">
                <a:solidFill>
                  <a:srgbClr val="FF0000"/>
                </a:solidFill>
              </a:rPr>
              <a:t> </a:t>
            </a:r>
            <a:r>
              <a:rPr lang="en-US" b="1" dirty="0" err="1">
                <a:solidFill>
                  <a:srgbClr val="FF0000"/>
                </a:solidFill>
              </a:rPr>
              <a:t>intelectuală</a:t>
            </a:r>
            <a:r>
              <a:rPr lang="en-US" b="1" dirty="0">
                <a:solidFill>
                  <a:srgbClr val="FF0000"/>
                </a:solidFill>
              </a:rPr>
              <a:t> a </a:t>
            </a:r>
            <a:r>
              <a:rPr lang="en-US" b="1" dirty="0" err="1">
                <a:solidFill>
                  <a:srgbClr val="FF0000"/>
                </a:solidFill>
              </a:rPr>
              <a:t>cercetătorului</a:t>
            </a:r>
            <a:r>
              <a:rPr lang="en-US" b="1" dirty="0">
                <a:solidFill>
                  <a:srgbClr val="FF0000"/>
                </a:solidFill>
              </a:rPr>
              <a:t> </a:t>
            </a:r>
            <a:r>
              <a:rPr lang="en-US" b="1" dirty="0" err="1">
                <a:solidFill>
                  <a:srgbClr val="FF0000"/>
                </a:solidFill>
              </a:rPr>
              <a:t>și</a:t>
            </a:r>
            <a:r>
              <a:rPr lang="en-US" b="1" dirty="0">
                <a:solidFill>
                  <a:srgbClr val="FF0000"/>
                </a:solidFill>
              </a:rPr>
              <a:t> </a:t>
            </a:r>
            <a:r>
              <a:rPr lang="en-US" b="1" dirty="0" err="1">
                <a:solidFill>
                  <a:srgbClr val="FF0000"/>
                </a:solidFill>
              </a:rPr>
              <a:t>acceptarea</a:t>
            </a:r>
            <a:r>
              <a:rPr lang="en-US" b="1" dirty="0">
                <a:solidFill>
                  <a:srgbClr val="FF0000"/>
                </a:solidFill>
              </a:rPr>
              <a:t> </a:t>
            </a:r>
            <a:r>
              <a:rPr lang="en-US" b="1" dirty="0" err="1">
                <a:solidFill>
                  <a:srgbClr val="FF0000"/>
                </a:solidFill>
              </a:rPr>
              <a:t>diversității</a:t>
            </a:r>
            <a:r>
              <a:rPr lang="en-US" b="1" dirty="0">
                <a:solidFill>
                  <a:srgbClr val="FF0000"/>
                </a:solidFill>
              </a:rPr>
              <a:t> de </a:t>
            </a:r>
            <a:r>
              <a:rPr lang="en-US" b="1" dirty="0" err="1">
                <a:solidFill>
                  <a:srgbClr val="FF0000"/>
                </a:solidFill>
              </a:rPr>
              <a:t>opinii</a:t>
            </a:r>
            <a:r>
              <a:rPr lang="en-US" b="1" dirty="0">
                <a:solidFill>
                  <a:srgbClr val="FF0000"/>
                </a:solidFill>
              </a:rPr>
              <a:t> </a:t>
            </a:r>
            <a:r>
              <a:rPr lang="en-US" b="1" dirty="0" err="1">
                <a:solidFill>
                  <a:srgbClr val="FF0000"/>
                </a:solidFill>
              </a:rPr>
              <a:t>și</a:t>
            </a:r>
            <a:r>
              <a:rPr lang="en-US" b="1" dirty="0">
                <a:solidFill>
                  <a:srgbClr val="FF0000"/>
                </a:solidFill>
              </a:rPr>
              <a:t> </a:t>
            </a:r>
            <a:r>
              <a:rPr lang="en-US" b="1" dirty="0" err="1">
                <a:solidFill>
                  <a:srgbClr val="FF0000"/>
                </a:solidFill>
              </a:rPr>
              <a:t>convingeri</a:t>
            </a:r>
            <a:r>
              <a:rPr lang="en-US" dirty="0"/>
              <a:t>. </a:t>
            </a:r>
            <a:r>
              <a:rPr lang="en-US" dirty="0" err="1"/>
              <a:t>Codul</a:t>
            </a:r>
            <a:r>
              <a:rPr lang="en-US" dirty="0"/>
              <a:t> de </a:t>
            </a:r>
            <a:r>
              <a:rPr lang="en-US" dirty="0" err="1"/>
              <a:t>Etică</a:t>
            </a:r>
            <a:r>
              <a:rPr lang="en-US" dirty="0"/>
              <a:t> al </a:t>
            </a:r>
            <a:r>
              <a:rPr lang="en-US" dirty="0" err="1"/>
              <a:t>Universității</a:t>
            </a:r>
            <a:r>
              <a:rPr lang="en-US" dirty="0"/>
              <a:t> din </a:t>
            </a:r>
            <a:r>
              <a:rPr lang="ro-RO" dirty="0"/>
              <a:t>Pitești </a:t>
            </a:r>
            <a:r>
              <a:rPr lang="en-US" dirty="0" err="1"/>
              <a:t>listează</a:t>
            </a:r>
            <a:r>
              <a:rPr lang="en-US" dirty="0"/>
              <a:t> </a:t>
            </a:r>
            <a:r>
              <a:rPr lang="en-US" dirty="0" err="1"/>
              <a:t>ca</a:t>
            </a:r>
            <a:r>
              <a:rPr lang="en-US" dirty="0"/>
              <a:t> </a:t>
            </a:r>
            <a:r>
              <a:rPr lang="en-US" dirty="0" err="1">
                <a:solidFill>
                  <a:srgbClr val="0070C0"/>
                </a:solidFill>
              </a:rPr>
              <a:t>valori</a:t>
            </a:r>
            <a:r>
              <a:rPr lang="en-US" dirty="0">
                <a:solidFill>
                  <a:srgbClr val="0070C0"/>
                </a:solidFill>
              </a:rPr>
              <a:t> </a:t>
            </a:r>
            <a:r>
              <a:rPr lang="en-US" dirty="0" err="1">
                <a:solidFill>
                  <a:srgbClr val="0070C0"/>
                </a:solidFill>
              </a:rPr>
              <a:t>fundamentale</a:t>
            </a:r>
            <a:r>
              <a:rPr lang="en-US" dirty="0">
                <a:solidFill>
                  <a:srgbClr val="0070C0"/>
                </a:solidFill>
              </a:rPr>
              <a:t> </a:t>
            </a:r>
            <a:r>
              <a:rPr lang="en-US" dirty="0" err="1">
                <a:solidFill>
                  <a:srgbClr val="0070C0"/>
                </a:solidFill>
              </a:rPr>
              <a:t>libertatea</a:t>
            </a:r>
            <a:r>
              <a:rPr lang="en-US" dirty="0">
                <a:solidFill>
                  <a:srgbClr val="0070C0"/>
                </a:solidFill>
              </a:rPr>
              <a:t> </a:t>
            </a:r>
            <a:r>
              <a:rPr lang="en-US" dirty="0" err="1">
                <a:solidFill>
                  <a:srgbClr val="0070C0"/>
                </a:solidFill>
              </a:rPr>
              <a:t>academică</a:t>
            </a:r>
            <a:r>
              <a:rPr lang="en-US" dirty="0">
                <a:solidFill>
                  <a:srgbClr val="0070C0"/>
                </a:solidFill>
              </a:rPr>
              <a:t>, </a:t>
            </a:r>
            <a:r>
              <a:rPr lang="en-US" dirty="0" err="1">
                <a:solidFill>
                  <a:srgbClr val="0070C0"/>
                </a:solidFill>
              </a:rPr>
              <a:t>autonomia</a:t>
            </a:r>
            <a:r>
              <a:rPr lang="en-US" dirty="0">
                <a:solidFill>
                  <a:srgbClr val="0070C0"/>
                </a:solidFill>
              </a:rPr>
              <a:t> </a:t>
            </a:r>
            <a:r>
              <a:rPr lang="en-US" dirty="0" err="1">
                <a:solidFill>
                  <a:srgbClr val="0070C0"/>
                </a:solidFill>
              </a:rPr>
              <a:t>personală</a:t>
            </a:r>
            <a:r>
              <a:rPr lang="en-US" dirty="0">
                <a:solidFill>
                  <a:srgbClr val="0070C0"/>
                </a:solidFill>
              </a:rPr>
              <a:t>, </a:t>
            </a:r>
            <a:r>
              <a:rPr lang="en-US" dirty="0" err="1">
                <a:solidFill>
                  <a:srgbClr val="0070C0"/>
                </a:solidFill>
              </a:rPr>
              <a:t>dreptatea</a:t>
            </a:r>
            <a:r>
              <a:rPr lang="en-US" dirty="0">
                <a:solidFill>
                  <a:srgbClr val="0070C0"/>
                </a:solidFill>
              </a:rPr>
              <a:t> </a:t>
            </a:r>
            <a:r>
              <a:rPr lang="en-US" dirty="0" err="1">
                <a:solidFill>
                  <a:srgbClr val="0070C0"/>
                </a:solidFill>
              </a:rPr>
              <a:t>și</a:t>
            </a:r>
            <a:r>
              <a:rPr lang="en-US" dirty="0">
                <a:solidFill>
                  <a:srgbClr val="0070C0"/>
                </a:solidFill>
              </a:rPr>
              <a:t> </a:t>
            </a:r>
            <a:r>
              <a:rPr lang="en-US" dirty="0" err="1">
                <a:solidFill>
                  <a:srgbClr val="0070C0"/>
                </a:solidFill>
              </a:rPr>
              <a:t>echitatea</a:t>
            </a:r>
            <a:r>
              <a:rPr lang="en-US" dirty="0">
                <a:solidFill>
                  <a:srgbClr val="0070C0"/>
                </a:solidFill>
              </a:rPr>
              <a:t>, </a:t>
            </a:r>
            <a:r>
              <a:rPr lang="en-US" dirty="0" err="1">
                <a:solidFill>
                  <a:srgbClr val="0070C0"/>
                </a:solidFill>
              </a:rPr>
              <a:t>meritul</a:t>
            </a:r>
            <a:r>
              <a:rPr lang="en-US" dirty="0">
                <a:solidFill>
                  <a:srgbClr val="0070C0"/>
                </a:solidFill>
              </a:rPr>
              <a:t> academic </a:t>
            </a:r>
            <a:r>
              <a:rPr lang="en-US" dirty="0" err="1">
                <a:solidFill>
                  <a:srgbClr val="0070C0"/>
                </a:solidFill>
              </a:rPr>
              <a:t>și</a:t>
            </a:r>
            <a:r>
              <a:rPr lang="en-US" dirty="0">
                <a:solidFill>
                  <a:srgbClr val="0070C0"/>
                </a:solidFill>
              </a:rPr>
              <a:t> </a:t>
            </a:r>
            <a:r>
              <a:rPr lang="en-US" dirty="0" err="1">
                <a:solidFill>
                  <a:srgbClr val="0070C0"/>
                </a:solidFill>
              </a:rPr>
              <a:t>profesionalismul</a:t>
            </a:r>
            <a:r>
              <a:rPr lang="en-US" dirty="0"/>
              <a:t>. </a:t>
            </a:r>
            <a:r>
              <a:rPr lang="en-US" dirty="0" err="1"/>
              <a:t>Pentru</a:t>
            </a:r>
            <a:r>
              <a:rPr lang="en-US" dirty="0"/>
              <a:t> </a:t>
            </a:r>
            <a:r>
              <a:rPr lang="en-US" dirty="0" err="1"/>
              <a:t>fiecare</a:t>
            </a:r>
            <a:r>
              <a:rPr lang="en-US" dirty="0"/>
              <a:t> </a:t>
            </a:r>
            <a:r>
              <a:rPr lang="en-US" dirty="0" err="1"/>
              <a:t>dintre</a:t>
            </a:r>
            <a:r>
              <a:rPr lang="en-US" dirty="0"/>
              <a:t> </a:t>
            </a:r>
            <a:r>
              <a:rPr lang="en-US" dirty="0" err="1"/>
              <a:t>acestea</a:t>
            </a:r>
            <a:r>
              <a:rPr lang="en-US" dirty="0"/>
              <a:t> </a:t>
            </a:r>
            <a:r>
              <a:rPr lang="en-US" dirty="0" err="1"/>
              <a:t>poate</a:t>
            </a:r>
            <a:r>
              <a:rPr lang="en-US" dirty="0"/>
              <a:t> fi </a:t>
            </a:r>
            <a:r>
              <a:rPr lang="en-US" dirty="0" err="1"/>
              <a:t>oferită</a:t>
            </a:r>
            <a:r>
              <a:rPr lang="en-US" dirty="0"/>
              <a:t> o </a:t>
            </a:r>
            <a:r>
              <a:rPr lang="en-US" dirty="0" err="1"/>
              <a:t>justificare</a:t>
            </a:r>
            <a:r>
              <a:rPr lang="en-US" dirty="0"/>
              <a:t> </a:t>
            </a:r>
            <a:r>
              <a:rPr lang="en-US" dirty="0" err="1"/>
              <a:t>pornind</a:t>
            </a:r>
            <a:r>
              <a:rPr lang="en-US" dirty="0"/>
              <a:t> de la </a:t>
            </a:r>
            <a:r>
              <a:rPr lang="en-US" dirty="0" err="1"/>
              <a:t>principii</a:t>
            </a:r>
            <a:r>
              <a:rPr lang="en-US" dirty="0"/>
              <a:t> </a:t>
            </a:r>
            <a:r>
              <a:rPr lang="en-US" dirty="0" err="1"/>
              <a:t>etice</a:t>
            </a:r>
            <a:r>
              <a:rPr lang="en-US" dirty="0"/>
              <a:t> </a:t>
            </a:r>
            <a:r>
              <a:rPr lang="en-US" dirty="0" err="1"/>
              <a:t>generale</a:t>
            </a:r>
            <a:r>
              <a:rPr lang="en-US" dirty="0"/>
              <a:t>, de </a:t>
            </a:r>
            <a:r>
              <a:rPr lang="en-US" dirty="0" err="1"/>
              <a:t>tipul</a:t>
            </a:r>
            <a:r>
              <a:rPr lang="en-US" dirty="0"/>
              <a:t> </a:t>
            </a:r>
            <a:r>
              <a:rPr lang="en-US" dirty="0" err="1"/>
              <a:t>celui</a:t>
            </a:r>
            <a:r>
              <a:rPr lang="en-US" dirty="0"/>
              <a:t> de </a:t>
            </a:r>
            <a:r>
              <a:rPr lang="en-US" dirty="0" err="1"/>
              <a:t>inspirație</a:t>
            </a:r>
            <a:r>
              <a:rPr lang="en-US" dirty="0"/>
              <a:t> </a:t>
            </a:r>
            <a:r>
              <a:rPr lang="en-US" dirty="0" err="1"/>
              <a:t>kantiană</a:t>
            </a:r>
            <a:r>
              <a:rPr lang="en-US" dirty="0"/>
              <a:t> al </a:t>
            </a:r>
            <a:r>
              <a:rPr lang="en-US" dirty="0" err="1"/>
              <a:t>respectului</a:t>
            </a:r>
            <a:r>
              <a:rPr lang="en-US" dirty="0"/>
              <a:t> </a:t>
            </a:r>
            <a:r>
              <a:rPr lang="en-US" dirty="0" err="1"/>
              <a:t>pentru</a:t>
            </a:r>
            <a:r>
              <a:rPr lang="en-US" dirty="0"/>
              <a:t> </a:t>
            </a:r>
            <a:r>
              <a:rPr lang="en-US" dirty="0" err="1"/>
              <a:t>demnitatea</a:t>
            </a:r>
            <a:r>
              <a:rPr lang="en-US" dirty="0"/>
              <a:t> </a:t>
            </a:r>
            <a:r>
              <a:rPr lang="en-US" dirty="0" err="1"/>
              <a:t>persoanei</a:t>
            </a:r>
            <a:r>
              <a:rPr lang="en-US" dirty="0"/>
              <a:t> </a:t>
            </a:r>
            <a:r>
              <a:rPr lang="en-US" dirty="0" err="1"/>
              <a:t>umane</a:t>
            </a:r>
            <a:r>
              <a:rPr lang="en-US" dirty="0"/>
              <a:t>. </a:t>
            </a:r>
          </a:p>
        </p:txBody>
      </p:sp>
    </p:spTree>
    <p:extLst>
      <p:ext uri="{BB962C8B-B14F-4D97-AF65-F5344CB8AC3E}">
        <p14:creationId xmlns:p14="http://schemas.microsoft.com/office/powerpoint/2010/main" val="6968401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19256" cy="6120680"/>
          </a:xfrm>
        </p:spPr>
        <p:txBody>
          <a:bodyPr>
            <a:normAutofit/>
          </a:bodyPr>
          <a:lstStyle/>
          <a:p>
            <a:pPr marL="0" indent="0" algn="just">
              <a:buNone/>
            </a:pPr>
            <a:r>
              <a:rPr lang="en-US" dirty="0"/>
              <a:t>2. </a:t>
            </a:r>
            <a:r>
              <a:rPr lang="en-US" dirty="0" err="1"/>
              <a:t>Acordati-va</a:t>
            </a:r>
            <a:r>
              <a:rPr lang="en-US" dirty="0"/>
              <a:t> </a:t>
            </a:r>
            <a:r>
              <a:rPr lang="en-US" dirty="0" err="1"/>
              <a:t>suficient</a:t>
            </a:r>
            <a:r>
              <a:rPr lang="en-US" dirty="0"/>
              <a:t> </a:t>
            </a:r>
            <a:r>
              <a:rPr lang="en-US" dirty="0" err="1"/>
              <a:t>timp</a:t>
            </a:r>
            <a:r>
              <a:rPr lang="en-US" dirty="0"/>
              <a:t> </a:t>
            </a:r>
            <a:r>
              <a:rPr lang="en-US" dirty="0" err="1"/>
              <a:t>asimilarii</a:t>
            </a:r>
            <a:r>
              <a:rPr lang="en-US" dirty="0"/>
              <a:t> </a:t>
            </a:r>
            <a:r>
              <a:rPr lang="en-US" dirty="0" err="1"/>
              <a:t>informatiilor</a:t>
            </a:r>
            <a:r>
              <a:rPr lang="en-US" dirty="0"/>
              <a:t> din </a:t>
            </a:r>
            <a:r>
              <a:rPr lang="en-US" dirty="0" err="1"/>
              <a:t>sursele</a:t>
            </a:r>
            <a:r>
              <a:rPr lang="en-US" dirty="0"/>
              <a:t> de </a:t>
            </a:r>
            <a:r>
              <a:rPr lang="en-US" dirty="0" err="1"/>
              <a:t>documentare</a:t>
            </a:r>
            <a:r>
              <a:rPr lang="en-US" dirty="0"/>
              <a:t>. </a:t>
            </a:r>
            <a:r>
              <a:rPr lang="en-US" dirty="0" err="1"/>
              <a:t>Daca</a:t>
            </a:r>
            <a:r>
              <a:rPr lang="en-US" dirty="0"/>
              <a:t> </a:t>
            </a:r>
            <a:r>
              <a:rPr lang="en-US" dirty="0" err="1"/>
              <a:t>sursa</a:t>
            </a:r>
            <a:r>
              <a:rPr lang="en-US" dirty="0"/>
              <a:t> de </a:t>
            </a:r>
            <a:r>
              <a:rPr lang="en-US" dirty="0" err="1"/>
              <a:t>documentare</a:t>
            </a:r>
            <a:r>
              <a:rPr lang="en-US" dirty="0"/>
              <a:t> </a:t>
            </a:r>
            <a:r>
              <a:rPr lang="en-US" dirty="0" err="1"/>
              <a:t>este</a:t>
            </a:r>
            <a:r>
              <a:rPr lang="en-US" dirty="0"/>
              <a:t> o carte, </a:t>
            </a:r>
            <a:r>
              <a:rPr lang="en-US" dirty="0" err="1"/>
              <a:t>incepeti</a:t>
            </a:r>
            <a:r>
              <a:rPr lang="en-US" dirty="0"/>
              <a:t> </a:t>
            </a:r>
            <a:r>
              <a:rPr lang="en-US" dirty="0" err="1"/>
              <a:t>prin</a:t>
            </a:r>
            <a:r>
              <a:rPr lang="en-US" dirty="0"/>
              <a:t> a face o </a:t>
            </a:r>
            <a:r>
              <a:rPr lang="en-US" dirty="0" err="1"/>
              <a:t>sinteza</a:t>
            </a:r>
            <a:r>
              <a:rPr lang="en-US" dirty="0"/>
              <a:t> a </a:t>
            </a:r>
            <a:r>
              <a:rPr lang="en-US" dirty="0" err="1"/>
              <a:t>acesteia</a:t>
            </a:r>
            <a:r>
              <a:rPr lang="en-US" dirty="0"/>
              <a:t>. </a:t>
            </a:r>
            <a:r>
              <a:rPr lang="en-US" dirty="0" err="1"/>
              <a:t>Daca</a:t>
            </a:r>
            <a:r>
              <a:rPr lang="en-US" dirty="0"/>
              <a:t> </a:t>
            </a:r>
            <a:r>
              <a:rPr lang="en-US" dirty="0" err="1"/>
              <a:t>veti</a:t>
            </a:r>
            <a:r>
              <a:rPr lang="en-US" dirty="0"/>
              <a:t> </a:t>
            </a:r>
            <a:r>
              <a:rPr lang="en-US" dirty="0" err="1"/>
              <a:t>incepe</a:t>
            </a:r>
            <a:r>
              <a:rPr lang="en-US" dirty="0"/>
              <a:t> </a:t>
            </a:r>
            <a:r>
              <a:rPr lang="en-US" dirty="0" err="1"/>
              <a:t>scrierea</a:t>
            </a:r>
            <a:r>
              <a:rPr lang="en-US" dirty="0"/>
              <a:t> </a:t>
            </a:r>
            <a:r>
              <a:rPr lang="en-US" dirty="0" err="1"/>
              <a:t>eseului</a:t>
            </a:r>
            <a:r>
              <a:rPr lang="en-US" dirty="0"/>
              <a:t>/</a:t>
            </a:r>
            <a:r>
              <a:rPr lang="en-US" dirty="0" err="1"/>
              <a:t>lucrarii</a:t>
            </a:r>
            <a:r>
              <a:rPr lang="en-US" dirty="0"/>
              <a:t> </a:t>
            </a:r>
            <a:r>
              <a:rPr lang="en-US" dirty="0" err="1"/>
              <a:t>pe</a:t>
            </a:r>
            <a:r>
              <a:rPr lang="en-US" dirty="0"/>
              <a:t> </a:t>
            </a:r>
            <a:r>
              <a:rPr lang="en-US" dirty="0" err="1"/>
              <a:t>baza</a:t>
            </a:r>
            <a:r>
              <a:rPr lang="en-US" dirty="0"/>
              <a:t> </a:t>
            </a:r>
            <a:r>
              <a:rPr lang="en-US" dirty="0" err="1"/>
              <a:t>sintezei</a:t>
            </a:r>
            <a:r>
              <a:rPr lang="en-US" dirty="0"/>
              <a:t>, </a:t>
            </a:r>
            <a:r>
              <a:rPr lang="en-US" dirty="0" err="1"/>
              <a:t>urmand</a:t>
            </a:r>
            <a:r>
              <a:rPr lang="en-US" dirty="0"/>
              <a:t> </a:t>
            </a:r>
            <a:r>
              <a:rPr lang="en-US" dirty="0" err="1"/>
              <a:t>ca</a:t>
            </a:r>
            <a:r>
              <a:rPr lang="en-US" dirty="0"/>
              <a:t> in final </a:t>
            </a:r>
            <a:r>
              <a:rPr lang="en-US" dirty="0" err="1"/>
              <a:t>sa</a:t>
            </a:r>
            <a:r>
              <a:rPr lang="en-US" dirty="0"/>
              <a:t> </a:t>
            </a:r>
            <a:r>
              <a:rPr lang="en-US" dirty="0" err="1"/>
              <a:t>includeti</a:t>
            </a:r>
            <a:r>
              <a:rPr lang="en-US" dirty="0"/>
              <a:t> </a:t>
            </a:r>
            <a:r>
              <a:rPr lang="en-US" dirty="0" err="1"/>
              <a:t>citatele</a:t>
            </a:r>
            <a:r>
              <a:rPr lang="en-US" dirty="0"/>
              <a:t> de care </a:t>
            </a:r>
            <a:r>
              <a:rPr lang="en-US" dirty="0" err="1"/>
              <a:t>aveti</a:t>
            </a:r>
            <a:r>
              <a:rPr lang="en-US" dirty="0"/>
              <a:t> </a:t>
            </a:r>
            <a:r>
              <a:rPr lang="en-US" dirty="0" err="1"/>
              <a:t>nevoie</a:t>
            </a:r>
            <a:r>
              <a:rPr lang="en-US" dirty="0"/>
              <a:t> </a:t>
            </a:r>
            <a:r>
              <a:rPr lang="en-US" dirty="0" err="1"/>
              <a:t>si</a:t>
            </a:r>
            <a:r>
              <a:rPr lang="en-US" dirty="0"/>
              <a:t> </a:t>
            </a:r>
            <a:r>
              <a:rPr lang="en-US" dirty="0" err="1"/>
              <a:t>sa</a:t>
            </a:r>
            <a:r>
              <a:rPr lang="en-US" dirty="0"/>
              <a:t> </a:t>
            </a:r>
            <a:r>
              <a:rPr lang="en-US" dirty="0" err="1"/>
              <a:t>indicati</a:t>
            </a:r>
            <a:r>
              <a:rPr lang="en-US" dirty="0"/>
              <a:t> </a:t>
            </a:r>
            <a:r>
              <a:rPr lang="en-US" dirty="0" err="1"/>
              <a:t>sursa</a:t>
            </a:r>
            <a:r>
              <a:rPr lang="en-US" dirty="0"/>
              <a:t> </a:t>
            </a:r>
            <a:r>
              <a:rPr lang="en-US" dirty="0" err="1"/>
              <a:t>acestora</a:t>
            </a:r>
            <a:r>
              <a:rPr lang="en-US" dirty="0"/>
              <a:t>., </a:t>
            </a:r>
            <a:r>
              <a:rPr lang="en-US" dirty="0" err="1"/>
              <a:t>veti</a:t>
            </a:r>
            <a:r>
              <a:rPr lang="en-US" dirty="0"/>
              <a:t> </a:t>
            </a:r>
            <a:r>
              <a:rPr lang="en-US" dirty="0" err="1"/>
              <a:t>constata</a:t>
            </a:r>
            <a:r>
              <a:rPr lang="en-US" dirty="0"/>
              <a:t> in final </a:t>
            </a:r>
            <a:r>
              <a:rPr lang="en-US" dirty="0" err="1"/>
              <a:t>ca</a:t>
            </a:r>
            <a:r>
              <a:rPr lang="en-US" dirty="0"/>
              <a:t> </a:t>
            </a:r>
            <a:r>
              <a:rPr lang="en-US" dirty="0" err="1"/>
              <a:t>ati</a:t>
            </a:r>
            <a:r>
              <a:rPr lang="en-US" dirty="0"/>
              <a:t> </a:t>
            </a:r>
            <a:r>
              <a:rPr lang="en-US" dirty="0" err="1"/>
              <a:t>realizat</a:t>
            </a:r>
            <a:r>
              <a:rPr lang="en-US" dirty="0"/>
              <a:t> o </a:t>
            </a:r>
            <a:r>
              <a:rPr lang="en-US" dirty="0" err="1"/>
              <a:t>lucrare</a:t>
            </a:r>
            <a:r>
              <a:rPr lang="en-US" dirty="0"/>
              <a:t> </a:t>
            </a:r>
            <a:r>
              <a:rPr lang="en-US" dirty="0" err="1"/>
              <a:t>originala</a:t>
            </a:r>
            <a:r>
              <a:rPr lang="en-US" dirty="0"/>
              <a:t>. </a:t>
            </a:r>
            <a:r>
              <a:rPr lang="en-US" dirty="0" err="1"/>
              <a:t>Originalitatea</a:t>
            </a:r>
            <a:r>
              <a:rPr lang="en-US" dirty="0"/>
              <a:t> vine de la </a:t>
            </a:r>
            <a:r>
              <a:rPr lang="en-US" dirty="0" err="1"/>
              <a:t>sintetizarea</a:t>
            </a:r>
            <a:r>
              <a:rPr lang="en-US" dirty="0"/>
              <a:t> </a:t>
            </a:r>
            <a:r>
              <a:rPr lang="en-US" dirty="0" err="1"/>
              <a:t>sursei</a:t>
            </a:r>
            <a:r>
              <a:rPr lang="en-US" dirty="0"/>
              <a:t> de </a:t>
            </a:r>
            <a:r>
              <a:rPr lang="en-US" dirty="0" err="1"/>
              <a:t>documentare</a:t>
            </a:r>
            <a:r>
              <a:rPr lang="en-US" dirty="0"/>
              <a:t>! »</a:t>
            </a:r>
          </a:p>
        </p:txBody>
      </p:sp>
    </p:spTree>
    <p:extLst>
      <p:ext uri="{BB962C8B-B14F-4D97-AF65-F5344CB8AC3E}">
        <p14:creationId xmlns:p14="http://schemas.microsoft.com/office/powerpoint/2010/main" val="54995372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6192688"/>
          </a:xfrm>
        </p:spPr>
        <p:txBody>
          <a:bodyPr>
            <a:normAutofit lnSpcReduction="10000"/>
          </a:bodyPr>
          <a:lstStyle/>
          <a:p>
            <a:pPr marL="0" indent="0" algn="just">
              <a:buNone/>
            </a:pPr>
            <a:r>
              <a:rPr lang="en-US" dirty="0"/>
              <a:t>3. </a:t>
            </a:r>
            <a:r>
              <a:rPr lang="en-US" dirty="0" err="1"/>
              <a:t>Fiti</a:t>
            </a:r>
            <a:r>
              <a:rPr lang="en-US" dirty="0"/>
              <a:t> </a:t>
            </a:r>
            <a:r>
              <a:rPr lang="en-US" dirty="0" err="1"/>
              <a:t>atenti</a:t>
            </a:r>
            <a:r>
              <a:rPr lang="en-US" dirty="0"/>
              <a:t> la </a:t>
            </a:r>
            <a:r>
              <a:rPr lang="en-US" dirty="0" err="1"/>
              <a:t>sursele</a:t>
            </a:r>
            <a:r>
              <a:rPr lang="en-US" dirty="0"/>
              <a:t> de </a:t>
            </a:r>
            <a:r>
              <a:rPr lang="en-US" dirty="0" err="1"/>
              <a:t>documentare</a:t>
            </a:r>
            <a:r>
              <a:rPr lang="en-US" dirty="0"/>
              <a:t> care </a:t>
            </a:r>
            <a:r>
              <a:rPr lang="en-US" dirty="0" err="1"/>
              <a:t>contin</a:t>
            </a:r>
            <a:r>
              <a:rPr lang="en-US" dirty="0"/>
              <a:t> </a:t>
            </a:r>
            <a:r>
              <a:rPr lang="en-US" dirty="0" err="1"/>
              <a:t>surse</a:t>
            </a:r>
            <a:r>
              <a:rPr lang="en-US" dirty="0"/>
              <a:t> </a:t>
            </a:r>
            <a:r>
              <a:rPr lang="en-US" dirty="0" err="1"/>
              <a:t>bibliografice</a:t>
            </a:r>
            <a:r>
              <a:rPr lang="en-US" dirty="0"/>
              <a:t> </a:t>
            </a:r>
            <a:r>
              <a:rPr lang="en-US" dirty="0" err="1"/>
              <a:t>citate</a:t>
            </a:r>
            <a:r>
              <a:rPr lang="en-US" dirty="0"/>
              <a:t> in </a:t>
            </a:r>
            <a:r>
              <a:rPr lang="en-US" dirty="0" err="1"/>
              <a:t>totalitate</a:t>
            </a:r>
            <a:r>
              <a:rPr lang="en-US" dirty="0"/>
              <a:t>. </a:t>
            </a:r>
            <a:r>
              <a:rPr lang="en-US" dirty="0" err="1"/>
              <a:t>Acest</a:t>
            </a:r>
            <a:r>
              <a:rPr lang="en-US" dirty="0"/>
              <a:t> </a:t>
            </a:r>
            <a:r>
              <a:rPr lang="en-US" dirty="0" err="1"/>
              <a:t>lucru</a:t>
            </a:r>
            <a:r>
              <a:rPr lang="en-US" dirty="0"/>
              <a:t> </a:t>
            </a:r>
            <a:r>
              <a:rPr lang="en-US" dirty="0" err="1"/>
              <a:t>va</a:t>
            </a:r>
            <a:r>
              <a:rPr lang="en-US" dirty="0"/>
              <a:t> </a:t>
            </a:r>
            <a:r>
              <a:rPr lang="en-US" dirty="0" err="1"/>
              <a:t>asigura</a:t>
            </a:r>
            <a:r>
              <a:rPr lang="en-US" dirty="0"/>
              <a:t> </a:t>
            </a:r>
            <a:r>
              <a:rPr lang="en-US" dirty="0" err="1"/>
              <a:t>ca</a:t>
            </a:r>
            <a:r>
              <a:rPr lang="en-US" dirty="0"/>
              <a:t> </a:t>
            </a:r>
            <a:r>
              <a:rPr lang="en-US" dirty="0" err="1"/>
              <a:t>puteti</a:t>
            </a:r>
            <a:r>
              <a:rPr lang="en-US" dirty="0"/>
              <a:t> </a:t>
            </a:r>
            <a:r>
              <a:rPr lang="en-US" dirty="0" err="1"/>
              <a:t>cita</a:t>
            </a:r>
            <a:r>
              <a:rPr lang="en-US" dirty="0"/>
              <a:t> cu </a:t>
            </a:r>
            <a:r>
              <a:rPr lang="en-US" dirty="0" err="1"/>
              <a:t>usurinta</a:t>
            </a:r>
            <a:r>
              <a:rPr lang="en-US" dirty="0"/>
              <a:t> o </a:t>
            </a:r>
            <a:r>
              <a:rPr lang="en-US" dirty="0" err="1"/>
              <a:t>sursa</a:t>
            </a:r>
            <a:r>
              <a:rPr lang="en-US" dirty="0"/>
              <a:t> </a:t>
            </a:r>
            <a:r>
              <a:rPr lang="en-US" dirty="0" err="1"/>
              <a:t>bibliografica</a:t>
            </a:r>
            <a:r>
              <a:rPr lang="en-US" dirty="0"/>
              <a:t> </a:t>
            </a:r>
            <a:r>
              <a:rPr lang="en-US" dirty="0" err="1"/>
              <a:t>atunci</a:t>
            </a:r>
            <a:r>
              <a:rPr lang="en-US" dirty="0"/>
              <a:t> </a:t>
            </a:r>
            <a:r>
              <a:rPr lang="en-US" dirty="0" err="1"/>
              <a:t>cand</a:t>
            </a:r>
            <a:r>
              <a:rPr lang="en-US" dirty="0"/>
              <a:t> </a:t>
            </a:r>
            <a:r>
              <a:rPr lang="en-US" dirty="0" err="1"/>
              <a:t>redactati</a:t>
            </a:r>
            <a:r>
              <a:rPr lang="en-US" dirty="0"/>
              <a:t> </a:t>
            </a:r>
            <a:r>
              <a:rPr lang="en-US" dirty="0" err="1"/>
              <a:t>eseul</a:t>
            </a:r>
            <a:r>
              <a:rPr lang="en-US" dirty="0"/>
              <a:t>/</a:t>
            </a:r>
            <a:r>
              <a:rPr lang="en-US" dirty="0" err="1"/>
              <a:t>lucrarea</a:t>
            </a:r>
            <a:r>
              <a:rPr lang="en-US" dirty="0"/>
              <a:t>. »</a:t>
            </a:r>
            <a:br>
              <a:rPr lang="en-US" dirty="0"/>
            </a:br>
            <a:r>
              <a:rPr lang="en-US" dirty="0"/>
              <a:t>4. </a:t>
            </a:r>
            <a:r>
              <a:rPr lang="en-US" dirty="0" err="1"/>
              <a:t>Obisnuiti-va</a:t>
            </a:r>
            <a:r>
              <a:rPr lang="en-US" dirty="0"/>
              <a:t> </a:t>
            </a:r>
            <a:r>
              <a:rPr lang="en-US" dirty="0" err="1"/>
              <a:t>sa</a:t>
            </a:r>
            <a:r>
              <a:rPr lang="en-US" dirty="0"/>
              <a:t> </a:t>
            </a:r>
            <a:r>
              <a:rPr lang="en-US" dirty="0" err="1"/>
              <a:t>inchideti</a:t>
            </a:r>
            <a:r>
              <a:rPr lang="en-US" dirty="0"/>
              <a:t> </a:t>
            </a:r>
            <a:r>
              <a:rPr lang="en-US" dirty="0" err="1"/>
              <a:t>intre</a:t>
            </a:r>
            <a:r>
              <a:rPr lang="en-US" dirty="0"/>
              <a:t> </a:t>
            </a:r>
            <a:r>
              <a:rPr lang="en-US" dirty="0" err="1"/>
              <a:t>ghilimele</a:t>
            </a:r>
            <a:r>
              <a:rPr lang="en-US" dirty="0"/>
              <a:t> </a:t>
            </a:r>
            <a:r>
              <a:rPr lang="en-US" dirty="0" err="1"/>
              <a:t>toate</a:t>
            </a:r>
            <a:r>
              <a:rPr lang="en-US" dirty="0"/>
              <a:t> </a:t>
            </a:r>
            <a:r>
              <a:rPr lang="en-US" dirty="0" err="1"/>
              <a:t>citatele</a:t>
            </a:r>
            <a:r>
              <a:rPr lang="en-US" dirty="0"/>
              <a:t> din </a:t>
            </a:r>
            <a:r>
              <a:rPr lang="en-US" dirty="0" err="1"/>
              <a:t>sursele</a:t>
            </a:r>
            <a:r>
              <a:rPr lang="en-US" dirty="0"/>
              <a:t> de </a:t>
            </a:r>
            <a:r>
              <a:rPr lang="en-US" dirty="0" err="1"/>
              <a:t>inspiratie</a:t>
            </a:r>
            <a:r>
              <a:rPr lang="en-US" dirty="0"/>
              <a:t> </a:t>
            </a:r>
            <a:r>
              <a:rPr lang="en-US" dirty="0" err="1"/>
              <a:t>pe</a:t>
            </a:r>
            <a:r>
              <a:rPr lang="en-US" dirty="0"/>
              <a:t> care le </a:t>
            </a:r>
            <a:r>
              <a:rPr lang="en-US" dirty="0" err="1"/>
              <a:t>folositi</a:t>
            </a:r>
            <a:r>
              <a:rPr lang="en-US" dirty="0"/>
              <a:t> in </a:t>
            </a:r>
            <a:r>
              <a:rPr lang="en-US" dirty="0" err="1"/>
              <a:t>redactarea</a:t>
            </a:r>
            <a:r>
              <a:rPr lang="en-US" dirty="0"/>
              <a:t> </a:t>
            </a:r>
            <a:r>
              <a:rPr lang="en-US" dirty="0" err="1"/>
              <a:t>eseului</a:t>
            </a:r>
            <a:r>
              <a:rPr lang="en-US" dirty="0"/>
              <a:t>/</a:t>
            </a:r>
            <a:r>
              <a:rPr lang="en-US" dirty="0" err="1"/>
              <a:t>lucrarii</a:t>
            </a:r>
            <a:r>
              <a:rPr lang="en-US" dirty="0"/>
              <a:t>. </a:t>
            </a:r>
            <a:r>
              <a:rPr lang="en-US" dirty="0" err="1"/>
              <a:t>Acest</a:t>
            </a:r>
            <a:r>
              <a:rPr lang="en-US" dirty="0"/>
              <a:t> </a:t>
            </a:r>
            <a:r>
              <a:rPr lang="en-US" dirty="0" err="1"/>
              <a:t>lucru</a:t>
            </a:r>
            <a:r>
              <a:rPr lang="en-US" dirty="0"/>
              <a:t> </a:t>
            </a:r>
            <a:r>
              <a:rPr lang="en-US" dirty="0" err="1"/>
              <a:t>va</a:t>
            </a:r>
            <a:r>
              <a:rPr lang="en-US" dirty="0"/>
              <a:t> </a:t>
            </a:r>
            <a:r>
              <a:rPr lang="en-US" dirty="0" err="1"/>
              <a:t>va</a:t>
            </a:r>
            <a:r>
              <a:rPr lang="en-US" dirty="0"/>
              <a:t> </a:t>
            </a:r>
            <a:r>
              <a:rPr lang="en-US" dirty="0" err="1"/>
              <a:t>economisi</a:t>
            </a:r>
            <a:r>
              <a:rPr lang="en-US" dirty="0"/>
              <a:t> </a:t>
            </a:r>
            <a:r>
              <a:rPr lang="en-US" dirty="0" err="1"/>
              <a:t>timp</a:t>
            </a:r>
            <a:r>
              <a:rPr lang="en-US" dirty="0"/>
              <a:t>, </a:t>
            </a:r>
            <a:r>
              <a:rPr lang="en-US" dirty="0" err="1"/>
              <a:t>deoarece</a:t>
            </a:r>
            <a:r>
              <a:rPr lang="en-US" dirty="0"/>
              <a:t> nu </a:t>
            </a:r>
            <a:r>
              <a:rPr lang="en-US" dirty="0" err="1"/>
              <a:t>va</a:t>
            </a:r>
            <a:r>
              <a:rPr lang="en-US" dirty="0"/>
              <a:t> </a:t>
            </a:r>
            <a:r>
              <a:rPr lang="en-US" dirty="0" err="1"/>
              <a:t>trebui</a:t>
            </a:r>
            <a:r>
              <a:rPr lang="en-US" dirty="0"/>
              <a:t> </a:t>
            </a:r>
            <a:r>
              <a:rPr lang="en-US" dirty="0" err="1"/>
              <a:t>sa</a:t>
            </a:r>
            <a:r>
              <a:rPr lang="en-US" dirty="0"/>
              <a:t> </a:t>
            </a:r>
            <a:r>
              <a:rPr lang="en-US" dirty="0" err="1"/>
              <a:t>cautati</a:t>
            </a:r>
            <a:r>
              <a:rPr lang="en-US" dirty="0"/>
              <a:t> in tot </a:t>
            </a:r>
            <a:r>
              <a:rPr lang="en-US" dirty="0" err="1"/>
              <a:t>textul</a:t>
            </a:r>
            <a:r>
              <a:rPr lang="en-US" dirty="0"/>
              <a:t> </a:t>
            </a:r>
            <a:r>
              <a:rPr lang="en-US" dirty="0" err="1"/>
              <a:t>eseului</a:t>
            </a:r>
            <a:r>
              <a:rPr lang="en-US" dirty="0"/>
              <a:t>/</a:t>
            </a:r>
            <a:r>
              <a:rPr lang="en-US" dirty="0" err="1"/>
              <a:t>lucrarii</a:t>
            </a:r>
            <a:r>
              <a:rPr lang="en-US" dirty="0"/>
              <a:t> </a:t>
            </a:r>
            <a:r>
              <a:rPr lang="en-US" dirty="0" err="1"/>
              <a:t>atunci</a:t>
            </a:r>
            <a:r>
              <a:rPr lang="en-US" dirty="0"/>
              <a:t> </a:t>
            </a:r>
            <a:r>
              <a:rPr lang="en-US" dirty="0" err="1"/>
              <a:t>cand</a:t>
            </a:r>
            <a:r>
              <a:rPr lang="en-US" dirty="0"/>
              <a:t> </a:t>
            </a:r>
            <a:r>
              <a:rPr lang="en-US" dirty="0" err="1"/>
              <a:t>pregatiti</a:t>
            </a:r>
            <a:r>
              <a:rPr lang="en-US" dirty="0"/>
              <a:t> </a:t>
            </a:r>
            <a:r>
              <a:rPr lang="en-US" dirty="0" err="1"/>
              <a:t>lucrarea</a:t>
            </a:r>
            <a:r>
              <a:rPr lang="en-US" dirty="0"/>
              <a:t> </a:t>
            </a:r>
            <a:r>
              <a:rPr lang="en-US" dirty="0" err="1"/>
              <a:t>finala</a:t>
            </a:r>
            <a:r>
              <a:rPr lang="en-US" dirty="0"/>
              <a:t>. »</a:t>
            </a:r>
            <a:br>
              <a:rPr lang="en-US" dirty="0"/>
            </a:br>
            <a:r>
              <a:rPr lang="en-US" dirty="0"/>
              <a:t>5. </a:t>
            </a:r>
            <a:r>
              <a:rPr lang="en-US" dirty="0" err="1"/>
              <a:t>Folositi</a:t>
            </a:r>
            <a:r>
              <a:rPr lang="en-US" dirty="0"/>
              <a:t> un </a:t>
            </a:r>
            <a:r>
              <a:rPr lang="en-US" dirty="0" err="1"/>
              <a:t>ghid</a:t>
            </a:r>
            <a:r>
              <a:rPr lang="en-US" dirty="0"/>
              <a:t> de </a:t>
            </a:r>
            <a:r>
              <a:rPr lang="en-US" dirty="0" err="1"/>
              <a:t>redactare</a:t>
            </a:r>
            <a:r>
              <a:rPr lang="en-US" dirty="0"/>
              <a:t> </a:t>
            </a:r>
            <a:r>
              <a:rPr lang="en-US" dirty="0" err="1"/>
              <a:t>atunci</a:t>
            </a:r>
            <a:r>
              <a:rPr lang="en-US" dirty="0"/>
              <a:t> </a:t>
            </a:r>
            <a:r>
              <a:rPr lang="en-US" dirty="0" err="1"/>
              <a:t>cand</a:t>
            </a:r>
            <a:r>
              <a:rPr lang="en-US" dirty="0"/>
              <a:t> </a:t>
            </a:r>
            <a:r>
              <a:rPr lang="en-US" dirty="0" err="1"/>
              <a:t>va</a:t>
            </a:r>
            <a:r>
              <a:rPr lang="en-US" dirty="0"/>
              <a:t> </a:t>
            </a:r>
            <a:r>
              <a:rPr lang="en-US" dirty="0" err="1"/>
              <a:t>documentati</a:t>
            </a:r>
            <a:r>
              <a:rPr lang="en-US" dirty="0"/>
              <a:t> </a:t>
            </a:r>
            <a:r>
              <a:rPr lang="en-US" dirty="0" err="1"/>
              <a:t>pentru</a:t>
            </a:r>
            <a:r>
              <a:rPr lang="en-US" dirty="0"/>
              <a:t> </a:t>
            </a:r>
            <a:r>
              <a:rPr lang="en-US" dirty="0" err="1"/>
              <a:t>eseul</a:t>
            </a:r>
            <a:r>
              <a:rPr lang="en-US" dirty="0"/>
              <a:t>/</a:t>
            </a:r>
            <a:r>
              <a:rPr lang="en-US" dirty="0" err="1"/>
              <a:t>lucrarea</a:t>
            </a:r>
            <a:r>
              <a:rPr lang="en-US" dirty="0"/>
              <a:t> </a:t>
            </a:r>
            <a:r>
              <a:rPr lang="en-US" dirty="0" err="1"/>
              <a:t>dvs</a:t>
            </a:r>
            <a:r>
              <a:rPr lang="en-US" dirty="0"/>
              <a:t>. »</a:t>
            </a:r>
          </a:p>
        </p:txBody>
      </p:sp>
    </p:spTree>
    <p:extLst>
      <p:ext uri="{BB962C8B-B14F-4D97-AF65-F5344CB8AC3E}">
        <p14:creationId xmlns:p14="http://schemas.microsoft.com/office/powerpoint/2010/main" val="10372092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91264" cy="5904656"/>
          </a:xfrm>
        </p:spPr>
        <p:txBody>
          <a:bodyPr>
            <a:normAutofit lnSpcReduction="10000"/>
          </a:bodyPr>
          <a:lstStyle/>
          <a:p>
            <a:pPr marL="0" indent="0" algn="just">
              <a:buNone/>
            </a:pPr>
            <a:r>
              <a:rPr lang="en-US" dirty="0"/>
              <a:t>6. </a:t>
            </a:r>
            <a:r>
              <a:rPr lang="en-US" dirty="0" err="1"/>
              <a:t>Aveti</a:t>
            </a:r>
            <a:r>
              <a:rPr lang="en-US" dirty="0"/>
              <a:t> </a:t>
            </a:r>
            <a:r>
              <a:rPr lang="en-US" dirty="0" err="1"/>
              <a:t>incredere</a:t>
            </a:r>
            <a:r>
              <a:rPr lang="en-US" dirty="0"/>
              <a:t> in </a:t>
            </a:r>
            <a:r>
              <a:rPr lang="en-US" dirty="0" err="1"/>
              <a:t>dvs</a:t>
            </a:r>
            <a:r>
              <a:rPr lang="en-US" dirty="0"/>
              <a:t>. </a:t>
            </a:r>
            <a:r>
              <a:rPr lang="en-US" dirty="0" err="1"/>
              <a:t>Chiar</a:t>
            </a:r>
            <a:r>
              <a:rPr lang="en-US" dirty="0"/>
              <a:t> </a:t>
            </a:r>
            <a:r>
              <a:rPr lang="en-US" dirty="0" err="1"/>
              <a:t>si</a:t>
            </a:r>
            <a:r>
              <a:rPr lang="en-US" dirty="0"/>
              <a:t> </a:t>
            </a:r>
            <a:r>
              <a:rPr lang="en-US" dirty="0" err="1"/>
              <a:t>cei</a:t>
            </a:r>
            <a:r>
              <a:rPr lang="en-US" dirty="0"/>
              <a:t> </a:t>
            </a:r>
            <a:r>
              <a:rPr lang="en-US" dirty="0" err="1"/>
              <a:t>mai</a:t>
            </a:r>
            <a:r>
              <a:rPr lang="en-US" dirty="0"/>
              <a:t> </a:t>
            </a:r>
            <a:r>
              <a:rPr lang="en-US" dirty="0" err="1"/>
              <a:t>buni</a:t>
            </a:r>
            <a:r>
              <a:rPr lang="en-US" dirty="0"/>
              <a:t> </a:t>
            </a:r>
            <a:r>
              <a:rPr lang="en-US" dirty="0" err="1"/>
              <a:t>scriitori</a:t>
            </a:r>
            <a:r>
              <a:rPr lang="en-US" dirty="0"/>
              <a:t> </a:t>
            </a:r>
            <a:r>
              <a:rPr lang="en-US" dirty="0" err="1"/>
              <a:t>sunt</a:t>
            </a:r>
            <a:r>
              <a:rPr lang="en-US" dirty="0"/>
              <a:t> </a:t>
            </a:r>
            <a:r>
              <a:rPr lang="en-US" dirty="0" err="1"/>
              <a:t>adesea</a:t>
            </a:r>
            <a:r>
              <a:rPr lang="en-US" dirty="0"/>
              <a:t> </a:t>
            </a:r>
            <a:r>
              <a:rPr lang="en-US" dirty="0" err="1"/>
              <a:t>constienti</a:t>
            </a:r>
            <a:r>
              <a:rPr lang="en-US" dirty="0"/>
              <a:t> de </a:t>
            </a:r>
            <a:r>
              <a:rPr lang="en-US" dirty="0" err="1"/>
              <a:t>ideile</a:t>
            </a:r>
            <a:r>
              <a:rPr lang="en-US" dirty="0"/>
              <a:t> </a:t>
            </a:r>
            <a:r>
              <a:rPr lang="en-US" dirty="0" err="1"/>
              <a:t>lor</a:t>
            </a:r>
            <a:r>
              <a:rPr lang="en-US" dirty="0"/>
              <a:t> </a:t>
            </a:r>
            <a:r>
              <a:rPr lang="en-US" dirty="0" err="1"/>
              <a:t>bune</a:t>
            </a:r>
            <a:r>
              <a:rPr lang="en-US" dirty="0"/>
              <a:t> </a:t>
            </a:r>
            <a:r>
              <a:rPr lang="en-US" dirty="0" err="1"/>
              <a:t>si</a:t>
            </a:r>
            <a:r>
              <a:rPr lang="en-US" dirty="0"/>
              <a:t> cred </a:t>
            </a:r>
            <a:r>
              <a:rPr lang="en-US" dirty="0" err="1"/>
              <a:t>ca</a:t>
            </a:r>
            <a:r>
              <a:rPr lang="en-US" dirty="0"/>
              <a:t> nu </a:t>
            </a:r>
            <a:r>
              <a:rPr lang="en-US" dirty="0" err="1"/>
              <a:t>mai</a:t>
            </a:r>
            <a:r>
              <a:rPr lang="en-US" dirty="0"/>
              <a:t> au </a:t>
            </a:r>
            <a:r>
              <a:rPr lang="en-US" dirty="0" err="1"/>
              <a:t>nimic</a:t>
            </a:r>
            <a:r>
              <a:rPr lang="en-US" dirty="0"/>
              <a:t> de </a:t>
            </a:r>
            <a:r>
              <a:rPr lang="en-US" dirty="0" err="1"/>
              <a:t>spus</a:t>
            </a:r>
            <a:r>
              <a:rPr lang="en-US" dirty="0"/>
              <a:t> </a:t>
            </a:r>
            <a:r>
              <a:rPr lang="en-US" dirty="0" err="1"/>
              <a:t>atunci</a:t>
            </a:r>
            <a:r>
              <a:rPr lang="en-US" dirty="0"/>
              <a:t> </a:t>
            </a:r>
            <a:r>
              <a:rPr lang="en-US" dirty="0" err="1"/>
              <a:t>cand</a:t>
            </a:r>
            <a:r>
              <a:rPr lang="en-US" dirty="0"/>
              <a:t> </a:t>
            </a:r>
            <a:r>
              <a:rPr lang="en-US" dirty="0" err="1"/>
              <a:t>lucrarile</a:t>
            </a:r>
            <a:r>
              <a:rPr lang="en-US" dirty="0"/>
              <a:t> </a:t>
            </a:r>
            <a:r>
              <a:rPr lang="en-US" dirty="0" err="1"/>
              <a:t>lor</a:t>
            </a:r>
            <a:r>
              <a:rPr lang="en-US" dirty="0"/>
              <a:t> "au </a:t>
            </a:r>
            <a:r>
              <a:rPr lang="en-US" dirty="0" err="1"/>
              <a:t>spus</a:t>
            </a:r>
            <a:r>
              <a:rPr lang="en-US" dirty="0"/>
              <a:t>" </a:t>
            </a:r>
            <a:r>
              <a:rPr lang="en-US" dirty="0" err="1"/>
              <a:t>atat</a:t>
            </a:r>
            <a:r>
              <a:rPr lang="en-US" dirty="0"/>
              <a:t> de </a:t>
            </a:r>
            <a:r>
              <a:rPr lang="en-US" dirty="0" err="1"/>
              <a:t>multe</a:t>
            </a:r>
            <a:r>
              <a:rPr lang="en-US" dirty="0"/>
              <a:t>. </a:t>
            </a:r>
            <a:r>
              <a:rPr lang="en-US" dirty="0" err="1"/>
              <a:t>Ideile</a:t>
            </a:r>
            <a:r>
              <a:rPr lang="en-US" dirty="0"/>
              <a:t> </a:t>
            </a:r>
            <a:r>
              <a:rPr lang="en-US" dirty="0" err="1"/>
              <a:t>originale</a:t>
            </a:r>
            <a:r>
              <a:rPr lang="en-US" dirty="0"/>
              <a:t> </a:t>
            </a:r>
            <a:r>
              <a:rPr lang="en-US" dirty="0" err="1"/>
              <a:t>provin</a:t>
            </a:r>
            <a:r>
              <a:rPr lang="en-US" dirty="0"/>
              <a:t> de la </a:t>
            </a:r>
            <a:r>
              <a:rPr lang="en-US" dirty="0" err="1"/>
              <a:t>cel</a:t>
            </a:r>
            <a:r>
              <a:rPr lang="en-US" dirty="0"/>
              <a:t> care </a:t>
            </a:r>
            <a:r>
              <a:rPr lang="en-US" dirty="0" err="1"/>
              <a:t>lucreaza</a:t>
            </a:r>
            <a:r>
              <a:rPr lang="en-US" dirty="0"/>
              <a:t> </a:t>
            </a:r>
            <a:r>
              <a:rPr lang="en-US" dirty="0" err="1"/>
              <a:t>indeaproape</a:t>
            </a:r>
            <a:r>
              <a:rPr lang="en-US" dirty="0"/>
              <a:t> cu </a:t>
            </a:r>
            <a:r>
              <a:rPr lang="en-US" dirty="0" err="1"/>
              <a:t>ideile</a:t>
            </a:r>
            <a:r>
              <a:rPr lang="en-US" dirty="0"/>
              <a:t> </a:t>
            </a:r>
            <a:r>
              <a:rPr lang="en-US" dirty="0" err="1"/>
              <a:t>altora</a:t>
            </a:r>
            <a:r>
              <a:rPr lang="en-US" dirty="0"/>
              <a:t>, nu </a:t>
            </a:r>
            <a:r>
              <a:rPr lang="en-US" dirty="0" err="1"/>
              <a:t>dintr</a:t>
            </a:r>
            <a:r>
              <a:rPr lang="en-US" dirty="0"/>
              <a:t>-un moment de </a:t>
            </a:r>
            <a:r>
              <a:rPr lang="en-US" dirty="0" err="1"/>
              <a:t>inspiratie</a:t>
            </a:r>
            <a:r>
              <a:rPr lang="en-US" dirty="0"/>
              <a:t>! »</a:t>
            </a:r>
            <a:br>
              <a:rPr lang="en-US" dirty="0"/>
            </a:br>
            <a:r>
              <a:rPr lang="en-US" dirty="0"/>
              <a:t>7. Este bine </a:t>
            </a:r>
            <a:r>
              <a:rPr lang="en-US" dirty="0" err="1"/>
              <a:t>sa</a:t>
            </a:r>
            <a:r>
              <a:rPr lang="en-US" dirty="0"/>
              <a:t> </a:t>
            </a:r>
            <a:r>
              <a:rPr lang="en-US" dirty="0" err="1"/>
              <a:t>stiti</a:t>
            </a:r>
            <a:r>
              <a:rPr lang="en-US" dirty="0"/>
              <a:t> de </a:t>
            </a:r>
            <a:r>
              <a:rPr lang="en-US" dirty="0" err="1"/>
              <a:t>unde</a:t>
            </a:r>
            <a:r>
              <a:rPr lang="en-US" dirty="0"/>
              <a:t> </a:t>
            </a:r>
            <a:r>
              <a:rPr lang="en-US" dirty="0" err="1"/>
              <a:t>puteti</a:t>
            </a:r>
            <a:r>
              <a:rPr lang="en-US" dirty="0"/>
              <a:t> </a:t>
            </a:r>
            <a:r>
              <a:rPr lang="en-US" dirty="0" err="1"/>
              <a:t>primi</a:t>
            </a:r>
            <a:r>
              <a:rPr lang="en-US" dirty="0"/>
              <a:t> </a:t>
            </a:r>
            <a:r>
              <a:rPr lang="en-US" dirty="0" err="1"/>
              <a:t>ajutor</a:t>
            </a:r>
            <a:r>
              <a:rPr lang="en-US" dirty="0"/>
              <a:t>. In </a:t>
            </a:r>
            <a:r>
              <a:rPr lang="en-US" dirty="0" err="1"/>
              <a:t>afara</a:t>
            </a:r>
            <a:r>
              <a:rPr lang="en-US" dirty="0"/>
              <a:t> de </a:t>
            </a:r>
            <a:r>
              <a:rPr lang="en-US" dirty="0" err="1"/>
              <a:t>profesorul</a:t>
            </a:r>
            <a:r>
              <a:rPr lang="en-US" dirty="0"/>
              <a:t> </a:t>
            </a:r>
            <a:r>
              <a:rPr lang="en-US" dirty="0" err="1"/>
              <a:t>dvs</a:t>
            </a:r>
            <a:r>
              <a:rPr lang="en-US" dirty="0"/>
              <a:t>., </a:t>
            </a:r>
            <a:r>
              <a:rPr lang="en-US" dirty="0" err="1"/>
              <a:t>puteti</a:t>
            </a:r>
            <a:r>
              <a:rPr lang="en-US" dirty="0"/>
              <a:t> </a:t>
            </a:r>
            <a:r>
              <a:rPr lang="en-US" dirty="0" err="1"/>
              <a:t>primi</a:t>
            </a:r>
            <a:r>
              <a:rPr lang="en-US" dirty="0"/>
              <a:t> </a:t>
            </a:r>
            <a:r>
              <a:rPr lang="en-US" dirty="0" err="1"/>
              <a:t>ajutor</a:t>
            </a:r>
            <a:r>
              <a:rPr lang="en-US" dirty="0"/>
              <a:t> de la </a:t>
            </a:r>
            <a:r>
              <a:rPr lang="en-US" dirty="0" err="1"/>
              <a:t>biblioteca</a:t>
            </a:r>
            <a:r>
              <a:rPr lang="en-US" dirty="0"/>
              <a:t> </a:t>
            </a:r>
            <a:r>
              <a:rPr lang="en-US" dirty="0" err="1"/>
              <a:t>universitatii</a:t>
            </a:r>
            <a:r>
              <a:rPr lang="en-US" dirty="0"/>
              <a:t>. </a:t>
            </a:r>
            <a:r>
              <a:rPr lang="en-US" dirty="0" err="1"/>
              <a:t>Profesorul</a:t>
            </a:r>
            <a:r>
              <a:rPr lang="en-US" dirty="0"/>
              <a:t> </a:t>
            </a:r>
            <a:r>
              <a:rPr lang="en-US" dirty="0" err="1"/>
              <a:t>dvs</a:t>
            </a:r>
            <a:r>
              <a:rPr lang="en-US" dirty="0"/>
              <a:t>. </a:t>
            </a:r>
            <a:r>
              <a:rPr lang="en-US" dirty="0" err="1"/>
              <a:t>va</a:t>
            </a:r>
            <a:r>
              <a:rPr lang="en-US" dirty="0"/>
              <a:t> </a:t>
            </a:r>
            <a:r>
              <a:rPr lang="en-US" dirty="0" err="1"/>
              <a:t>poate</a:t>
            </a:r>
            <a:r>
              <a:rPr lang="en-US" dirty="0"/>
              <a:t> </a:t>
            </a:r>
            <a:r>
              <a:rPr lang="en-US" dirty="0" err="1"/>
              <a:t>ajuta</a:t>
            </a:r>
            <a:r>
              <a:rPr lang="en-US" dirty="0"/>
              <a:t> cu </a:t>
            </a:r>
            <a:r>
              <a:rPr lang="en-US" dirty="0" err="1"/>
              <a:t>probleme</a:t>
            </a:r>
            <a:r>
              <a:rPr lang="en-US" dirty="0"/>
              <a:t> legate de </a:t>
            </a:r>
            <a:r>
              <a:rPr lang="en-US" dirty="0" err="1"/>
              <a:t>gestionarea</a:t>
            </a:r>
            <a:r>
              <a:rPr lang="en-US" dirty="0"/>
              <a:t> </a:t>
            </a:r>
            <a:r>
              <a:rPr lang="en-US" dirty="0" err="1"/>
              <a:t>timpului</a:t>
            </a:r>
            <a:r>
              <a:rPr lang="en-US" dirty="0"/>
              <a:t>, </a:t>
            </a:r>
            <a:r>
              <a:rPr lang="en-US" dirty="0" err="1"/>
              <a:t>stresului</a:t>
            </a:r>
            <a:r>
              <a:rPr lang="en-US" dirty="0"/>
              <a:t>, </a:t>
            </a:r>
            <a:r>
              <a:rPr lang="en-US" dirty="0" err="1"/>
              <a:t>si</a:t>
            </a:r>
            <a:r>
              <a:rPr lang="en-US" dirty="0"/>
              <a:t> </a:t>
            </a:r>
            <a:r>
              <a:rPr lang="en-US" dirty="0" err="1"/>
              <a:t>dizabilitati</a:t>
            </a:r>
            <a:r>
              <a:rPr lang="en-US" dirty="0"/>
              <a:t> de </a:t>
            </a:r>
            <a:r>
              <a:rPr lang="en-US" dirty="0" err="1"/>
              <a:t>invatare</a:t>
            </a:r>
            <a:r>
              <a:rPr lang="en-US" dirty="0"/>
              <a:t>.</a:t>
            </a:r>
          </a:p>
        </p:txBody>
      </p:sp>
    </p:spTree>
    <p:extLst>
      <p:ext uri="{BB962C8B-B14F-4D97-AF65-F5344CB8AC3E}">
        <p14:creationId xmlns:p14="http://schemas.microsoft.com/office/powerpoint/2010/main" val="39369458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778098"/>
          </a:xfrm>
        </p:spPr>
        <p:txBody>
          <a:bodyPr>
            <a:normAutofit/>
          </a:bodyPr>
          <a:lstStyle/>
          <a:p>
            <a:r>
              <a:rPr lang="en-US" sz="3200" b="1" dirty="0"/>
              <a:t>Cum </a:t>
            </a:r>
            <a:r>
              <a:rPr lang="en-US" sz="3200" b="1" dirty="0" err="1"/>
              <a:t>putem</a:t>
            </a:r>
            <a:r>
              <a:rPr lang="en-US" sz="3200" b="1" dirty="0"/>
              <a:t> </a:t>
            </a:r>
            <a:r>
              <a:rPr lang="en-US" sz="3200" b="1" dirty="0" err="1"/>
              <a:t>impiedica</a:t>
            </a:r>
            <a:r>
              <a:rPr lang="en-US" sz="3200" b="1" dirty="0"/>
              <a:t> </a:t>
            </a:r>
            <a:r>
              <a:rPr lang="en-US" sz="3200" b="1" dirty="0" err="1"/>
              <a:t>aparitia</a:t>
            </a:r>
            <a:r>
              <a:rPr lang="en-US" sz="3200" b="1" dirty="0"/>
              <a:t> </a:t>
            </a:r>
            <a:r>
              <a:rPr lang="en-US" sz="3200" b="1" dirty="0" err="1"/>
              <a:t>plagiatului</a:t>
            </a:r>
            <a:endParaRPr lang="en-US" sz="3200" b="1" dirty="0"/>
          </a:p>
        </p:txBody>
      </p:sp>
      <p:sp>
        <p:nvSpPr>
          <p:cNvPr id="3" name="Content Placeholder 2"/>
          <p:cNvSpPr>
            <a:spLocks noGrp="1"/>
          </p:cNvSpPr>
          <p:nvPr>
            <p:ph idx="1"/>
          </p:nvPr>
        </p:nvSpPr>
        <p:spPr>
          <a:xfrm>
            <a:off x="395536" y="1052736"/>
            <a:ext cx="8291264" cy="5544616"/>
          </a:xfrm>
        </p:spPr>
        <p:txBody>
          <a:bodyPr>
            <a:normAutofit fontScale="55000" lnSpcReduction="20000"/>
          </a:bodyPr>
          <a:lstStyle/>
          <a:p>
            <a:pPr algn="just" fontAlgn="base"/>
            <a:r>
              <a:rPr lang="en-US" sz="3800" dirty="0" err="1"/>
              <a:t>Cea</a:t>
            </a:r>
            <a:r>
              <a:rPr lang="en-US" sz="3800" dirty="0"/>
              <a:t> </a:t>
            </a:r>
            <a:r>
              <a:rPr lang="en-US" sz="3800" dirty="0" err="1"/>
              <a:t>mai</a:t>
            </a:r>
            <a:r>
              <a:rPr lang="en-US" sz="3800" dirty="0"/>
              <a:t> </a:t>
            </a:r>
            <a:r>
              <a:rPr lang="en-US" sz="3800" dirty="0" err="1"/>
              <a:t>simpla</a:t>
            </a:r>
            <a:r>
              <a:rPr lang="en-US" sz="3800" dirty="0"/>
              <a:t> </a:t>
            </a:r>
            <a:r>
              <a:rPr lang="en-US" sz="3800" dirty="0" err="1"/>
              <a:t>metoda</a:t>
            </a:r>
            <a:r>
              <a:rPr lang="en-US" sz="3800" dirty="0"/>
              <a:t> de a </a:t>
            </a:r>
            <a:r>
              <a:rPr lang="en-US" sz="3800" dirty="0" err="1"/>
              <a:t>impiedica</a:t>
            </a:r>
            <a:r>
              <a:rPr lang="en-US" sz="3800" dirty="0"/>
              <a:t> </a:t>
            </a:r>
            <a:r>
              <a:rPr lang="en-US" sz="3800" dirty="0" err="1"/>
              <a:t>plagiatul</a:t>
            </a:r>
            <a:r>
              <a:rPr lang="en-US" sz="3800" dirty="0"/>
              <a:t> </a:t>
            </a:r>
            <a:r>
              <a:rPr lang="en-US" sz="3800" dirty="0" err="1"/>
              <a:t>este</a:t>
            </a:r>
            <a:r>
              <a:rPr lang="en-US" sz="3800" dirty="0"/>
              <a:t> de a </a:t>
            </a:r>
            <a:r>
              <a:rPr lang="en-US" sz="3800" dirty="0" err="1"/>
              <a:t>incepe</a:t>
            </a:r>
            <a:r>
              <a:rPr lang="en-US" sz="3800" dirty="0"/>
              <a:t> </a:t>
            </a:r>
            <a:r>
              <a:rPr lang="en-US" sz="3800" dirty="0" err="1"/>
              <a:t>educatia</a:t>
            </a:r>
            <a:r>
              <a:rPr lang="en-US" sz="3800" dirty="0"/>
              <a:t> </a:t>
            </a:r>
            <a:r>
              <a:rPr lang="en-US" sz="3800" dirty="0" err="1"/>
              <a:t>etica</a:t>
            </a:r>
            <a:r>
              <a:rPr lang="en-US" sz="3800" dirty="0"/>
              <a:t> cat </a:t>
            </a:r>
            <a:r>
              <a:rPr lang="en-US" sz="3800" dirty="0" err="1"/>
              <a:t>mai</a:t>
            </a:r>
            <a:r>
              <a:rPr lang="en-US" sz="3800" dirty="0"/>
              <a:t> </a:t>
            </a:r>
            <a:r>
              <a:rPr lang="en-US" sz="3800" dirty="0" err="1"/>
              <a:t>devreme</a:t>
            </a:r>
            <a:r>
              <a:rPr lang="en-US" sz="3800" dirty="0"/>
              <a:t>, </a:t>
            </a:r>
            <a:r>
              <a:rPr lang="en-US" sz="3800" dirty="0" err="1"/>
              <a:t>inca</a:t>
            </a:r>
            <a:r>
              <a:rPr lang="en-US" sz="3800" dirty="0"/>
              <a:t> din </a:t>
            </a:r>
            <a:r>
              <a:rPr lang="en-US" sz="3800" dirty="0" err="1"/>
              <a:t>primii</a:t>
            </a:r>
            <a:r>
              <a:rPr lang="en-US" sz="3800" dirty="0"/>
              <a:t> </a:t>
            </a:r>
            <a:r>
              <a:rPr lang="en-US" sz="3800" dirty="0" err="1"/>
              <a:t>ani</a:t>
            </a:r>
            <a:r>
              <a:rPr lang="en-US" sz="3800" dirty="0"/>
              <a:t> de </a:t>
            </a:r>
            <a:r>
              <a:rPr lang="en-US" sz="3800" dirty="0" err="1"/>
              <a:t>studiu</a:t>
            </a:r>
            <a:r>
              <a:rPr lang="en-US" sz="3800" dirty="0"/>
              <a:t>. Din </a:t>
            </a:r>
            <a:r>
              <a:rPr lang="en-US" sz="3800" dirty="0" err="1"/>
              <a:t>pacate</a:t>
            </a:r>
            <a:r>
              <a:rPr lang="en-US" sz="3800" dirty="0"/>
              <a:t>, </a:t>
            </a:r>
            <a:r>
              <a:rPr lang="en-US" sz="3800" dirty="0" err="1"/>
              <a:t>plagiatul</a:t>
            </a:r>
            <a:r>
              <a:rPr lang="en-US" sz="3800" dirty="0"/>
              <a:t> nu </a:t>
            </a:r>
            <a:r>
              <a:rPr lang="en-US" sz="3800" dirty="0" err="1"/>
              <a:t>este</a:t>
            </a:r>
            <a:r>
              <a:rPr lang="en-US" sz="3800" dirty="0"/>
              <a:t> </a:t>
            </a:r>
            <a:r>
              <a:rPr lang="en-US" sz="3800" dirty="0" err="1"/>
              <a:t>detectat</a:t>
            </a:r>
            <a:r>
              <a:rPr lang="en-US" sz="3800" dirty="0"/>
              <a:t> in </a:t>
            </a:r>
            <a:r>
              <a:rPr lang="en-US" sz="3800" dirty="0" err="1"/>
              <a:t>toate</a:t>
            </a:r>
            <a:r>
              <a:rPr lang="en-US" sz="3800" dirty="0"/>
              <a:t> </a:t>
            </a:r>
            <a:r>
              <a:rPr lang="en-US" sz="3800" dirty="0" err="1"/>
              <a:t>cazurile</a:t>
            </a:r>
            <a:r>
              <a:rPr lang="en-US" sz="3800" dirty="0"/>
              <a:t>.</a:t>
            </a:r>
          </a:p>
          <a:p>
            <a:pPr algn="just" fontAlgn="base"/>
            <a:r>
              <a:rPr lang="en-US" sz="3800" dirty="0" err="1"/>
              <a:t>Uneori</a:t>
            </a:r>
            <a:r>
              <a:rPr lang="en-US" sz="3800" dirty="0"/>
              <a:t> </a:t>
            </a:r>
            <a:r>
              <a:rPr lang="en-US" sz="3800" dirty="0" err="1"/>
              <a:t>poate</a:t>
            </a:r>
            <a:r>
              <a:rPr lang="en-US" sz="3800" dirty="0"/>
              <a:t> fi </a:t>
            </a:r>
            <a:r>
              <a:rPr lang="en-US" sz="3800" dirty="0" err="1"/>
              <a:t>remarcat</a:t>
            </a:r>
            <a:r>
              <a:rPr lang="en-US" sz="3800" dirty="0"/>
              <a:t> </a:t>
            </a:r>
            <a:r>
              <a:rPr lang="en-US" sz="3800" dirty="0" err="1"/>
              <a:t>atunci</a:t>
            </a:r>
            <a:r>
              <a:rPr lang="en-US" sz="3800" dirty="0"/>
              <a:t> </a:t>
            </a:r>
            <a:r>
              <a:rPr lang="en-US" sz="3800" dirty="0" err="1"/>
              <a:t>cand</a:t>
            </a:r>
            <a:r>
              <a:rPr lang="en-US" sz="3800" dirty="0"/>
              <a:t> se face o </a:t>
            </a:r>
            <a:r>
              <a:rPr lang="en-US" sz="3800" dirty="0" err="1"/>
              <a:t>documentare</a:t>
            </a:r>
            <a:r>
              <a:rPr lang="en-US" sz="3800" dirty="0"/>
              <a:t> </a:t>
            </a:r>
            <a:r>
              <a:rPr lang="en-US" sz="3800" dirty="0" err="1"/>
              <a:t>asupra</a:t>
            </a:r>
            <a:r>
              <a:rPr lang="en-US" sz="3800" dirty="0"/>
              <a:t> </a:t>
            </a:r>
            <a:r>
              <a:rPr lang="en-US" sz="3800" dirty="0" err="1"/>
              <a:t>unei</a:t>
            </a:r>
            <a:r>
              <a:rPr lang="en-US" sz="3800" dirty="0"/>
              <a:t> </a:t>
            </a:r>
            <a:r>
              <a:rPr lang="en-US" sz="3800" dirty="0" err="1"/>
              <a:t>teme</a:t>
            </a:r>
            <a:r>
              <a:rPr lang="en-US" sz="3800" dirty="0"/>
              <a:t> </a:t>
            </a:r>
            <a:r>
              <a:rPr lang="en-US" sz="3800" dirty="0" err="1"/>
              <a:t>si</a:t>
            </a:r>
            <a:r>
              <a:rPr lang="en-US" sz="3800" dirty="0"/>
              <a:t> </a:t>
            </a:r>
            <a:r>
              <a:rPr lang="en-US" sz="3800" dirty="0" err="1"/>
              <a:t>acest</a:t>
            </a:r>
            <a:r>
              <a:rPr lang="en-US" sz="3800" dirty="0"/>
              <a:t> </a:t>
            </a:r>
            <a:r>
              <a:rPr lang="en-US" sz="3800" dirty="0" err="1"/>
              <a:t>lucru</a:t>
            </a:r>
            <a:r>
              <a:rPr lang="en-US" sz="3800" dirty="0"/>
              <a:t> se </a:t>
            </a:r>
            <a:r>
              <a:rPr lang="en-US" sz="3800" dirty="0" err="1"/>
              <a:t>poate</a:t>
            </a:r>
            <a:r>
              <a:rPr lang="en-US" sz="3800" dirty="0"/>
              <a:t> </a:t>
            </a:r>
            <a:r>
              <a:rPr lang="en-US" sz="3800" dirty="0" err="1"/>
              <a:t>intampla</a:t>
            </a:r>
            <a:r>
              <a:rPr lang="en-US" sz="3800" dirty="0"/>
              <a:t> </a:t>
            </a:r>
            <a:r>
              <a:rPr lang="en-US" sz="3800" dirty="0" err="1"/>
              <a:t>dupa</a:t>
            </a:r>
            <a:r>
              <a:rPr lang="en-US" sz="3800" dirty="0"/>
              <a:t> </a:t>
            </a:r>
            <a:r>
              <a:rPr lang="en-US" sz="3800" dirty="0" err="1"/>
              <a:t>cativa</a:t>
            </a:r>
            <a:r>
              <a:rPr lang="en-US" sz="3800" dirty="0"/>
              <a:t> </a:t>
            </a:r>
            <a:r>
              <a:rPr lang="en-US" sz="3800" dirty="0" err="1"/>
              <a:t>ani</a:t>
            </a:r>
            <a:r>
              <a:rPr lang="en-US" sz="3800" dirty="0"/>
              <a:t> de la </a:t>
            </a:r>
            <a:r>
              <a:rPr lang="en-US" sz="3800" dirty="0" err="1"/>
              <a:t>publicarea</a:t>
            </a:r>
            <a:r>
              <a:rPr lang="en-US" sz="3800" dirty="0"/>
              <a:t> </a:t>
            </a:r>
            <a:r>
              <a:rPr lang="en-US" sz="3800" dirty="0" err="1"/>
              <a:t>lucrarii</a:t>
            </a:r>
            <a:r>
              <a:rPr lang="en-US" sz="3800" dirty="0"/>
              <a:t>.</a:t>
            </a:r>
          </a:p>
          <a:p>
            <a:pPr algn="just" fontAlgn="base"/>
            <a:r>
              <a:rPr lang="en-US" sz="3800" dirty="0" err="1"/>
              <a:t>Asa</a:t>
            </a:r>
            <a:r>
              <a:rPr lang="en-US" sz="3800" dirty="0"/>
              <a:t> cum </a:t>
            </a:r>
            <a:r>
              <a:rPr lang="en-US" sz="3800" dirty="0" err="1"/>
              <a:t>dezvoltarea</a:t>
            </a:r>
            <a:r>
              <a:rPr lang="en-US" sz="3800" dirty="0"/>
              <a:t> </a:t>
            </a:r>
            <a:r>
              <a:rPr lang="en-US" sz="3800" dirty="0" err="1"/>
              <a:t>internetului</a:t>
            </a:r>
            <a:r>
              <a:rPr lang="en-US" sz="3800" dirty="0"/>
              <a:t> a </a:t>
            </a:r>
            <a:r>
              <a:rPr lang="en-US" sz="3800" dirty="0" err="1"/>
              <a:t>permis</a:t>
            </a:r>
            <a:r>
              <a:rPr lang="en-US" sz="3800" dirty="0"/>
              <a:t> o </a:t>
            </a:r>
            <a:r>
              <a:rPr lang="en-US" sz="3800" dirty="0" err="1"/>
              <a:t>crestere</a:t>
            </a:r>
            <a:r>
              <a:rPr lang="en-US" sz="3800" dirty="0"/>
              <a:t> a </a:t>
            </a:r>
            <a:r>
              <a:rPr lang="en-US" sz="3800" dirty="0" err="1"/>
              <a:t>plagiatului</a:t>
            </a:r>
            <a:r>
              <a:rPr lang="en-US" sz="3800" dirty="0"/>
              <a:t>, </a:t>
            </a:r>
            <a:r>
              <a:rPr lang="en-US" sz="3800" dirty="0" err="1"/>
              <a:t>fiind</a:t>
            </a:r>
            <a:r>
              <a:rPr lang="en-US" sz="3800" dirty="0"/>
              <a:t> la un moment </a:t>
            </a:r>
            <a:r>
              <a:rPr lang="en-US" sz="3800" dirty="0" err="1"/>
              <a:t>dat</a:t>
            </a:r>
            <a:r>
              <a:rPr lang="en-US" sz="3800" dirty="0"/>
              <a:t> </a:t>
            </a:r>
            <a:r>
              <a:rPr lang="en-US" sz="3800" dirty="0" err="1"/>
              <a:t>vorba</a:t>
            </a:r>
            <a:r>
              <a:rPr lang="en-US" sz="3800" dirty="0"/>
              <a:t> de un </a:t>
            </a:r>
            <a:r>
              <a:rPr lang="en-US" sz="3800" dirty="0" err="1"/>
              <a:t>fenomen</a:t>
            </a:r>
            <a:r>
              <a:rPr lang="en-US" sz="3800" dirty="0"/>
              <a:t>, la </a:t>
            </a:r>
            <a:r>
              <a:rPr lang="en-US" sz="3800" dirty="0" err="1"/>
              <a:t>ora</a:t>
            </a:r>
            <a:r>
              <a:rPr lang="en-US" sz="3800" dirty="0"/>
              <a:t> </a:t>
            </a:r>
            <a:r>
              <a:rPr lang="en-US" sz="3800" dirty="0" err="1"/>
              <a:t>actuala</a:t>
            </a:r>
            <a:r>
              <a:rPr lang="en-US" sz="3800" dirty="0"/>
              <a:t> tot el </a:t>
            </a:r>
            <a:r>
              <a:rPr lang="en-US" sz="3800" dirty="0" err="1"/>
              <a:t>este</a:t>
            </a:r>
            <a:r>
              <a:rPr lang="en-US" sz="3800" dirty="0"/>
              <a:t> </a:t>
            </a:r>
            <a:r>
              <a:rPr lang="en-US" sz="3800" dirty="0" err="1"/>
              <a:t>cel</a:t>
            </a:r>
            <a:r>
              <a:rPr lang="en-US" sz="3800" dirty="0"/>
              <a:t> care </a:t>
            </a:r>
            <a:r>
              <a:rPr lang="en-US" sz="3800" dirty="0" err="1"/>
              <a:t>limiteaza</a:t>
            </a:r>
            <a:r>
              <a:rPr lang="en-US" sz="3800" dirty="0"/>
              <a:t> </a:t>
            </a:r>
            <a:r>
              <a:rPr lang="en-US" sz="3800" dirty="0" err="1"/>
              <a:t>aceasta</a:t>
            </a:r>
            <a:r>
              <a:rPr lang="en-US" sz="3800" dirty="0"/>
              <a:t> </a:t>
            </a:r>
            <a:r>
              <a:rPr lang="en-US" sz="3800" dirty="0" err="1"/>
              <a:t>frauda</a:t>
            </a:r>
            <a:r>
              <a:rPr lang="en-US" sz="3800" dirty="0"/>
              <a:t>. </a:t>
            </a:r>
            <a:r>
              <a:rPr lang="en-US" sz="3800" dirty="0" err="1"/>
              <a:t>Exista</a:t>
            </a:r>
            <a:r>
              <a:rPr lang="en-US" sz="3800" dirty="0"/>
              <a:t> </a:t>
            </a:r>
            <a:r>
              <a:rPr lang="en-US" sz="3800" dirty="0" err="1"/>
              <a:t>websiteuri</a:t>
            </a:r>
            <a:r>
              <a:rPr lang="en-US" sz="3800" dirty="0"/>
              <a:t> care </a:t>
            </a:r>
            <a:r>
              <a:rPr lang="en-US" sz="3800" dirty="0" err="1"/>
              <a:t>sunt</a:t>
            </a:r>
            <a:r>
              <a:rPr lang="en-US" sz="3800" dirty="0"/>
              <a:t> dedicate </a:t>
            </a:r>
            <a:r>
              <a:rPr lang="en-US" sz="3800" dirty="0" err="1"/>
              <a:t>studierii</a:t>
            </a:r>
            <a:r>
              <a:rPr lang="en-US" sz="3800" dirty="0"/>
              <a:t> </a:t>
            </a:r>
            <a:r>
              <a:rPr lang="en-US" sz="3800" dirty="0" err="1"/>
              <a:t>acestui</a:t>
            </a:r>
            <a:r>
              <a:rPr lang="en-US" sz="3800" dirty="0"/>
              <a:t> </a:t>
            </a:r>
            <a:r>
              <a:rPr lang="en-US" sz="3800" dirty="0" err="1"/>
              <a:t>fenomen</a:t>
            </a:r>
            <a:r>
              <a:rPr lang="en-US" sz="3800" dirty="0"/>
              <a:t>, </a:t>
            </a:r>
            <a:r>
              <a:rPr lang="en-US" sz="3800" dirty="0" err="1"/>
              <a:t>precum</a:t>
            </a:r>
            <a:r>
              <a:rPr lang="en-US" sz="3800" dirty="0"/>
              <a:t> </a:t>
            </a:r>
            <a:r>
              <a:rPr lang="en-US" sz="3800" dirty="0" err="1"/>
              <a:t>si</a:t>
            </a:r>
            <a:r>
              <a:rPr lang="en-US" sz="3800" dirty="0"/>
              <a:t> </a:t>
            </a:r>
            <a:r>
              <a:rPr lang="en-US" sz="3800" dirty="0" err="1"/>
              <a:t>impiedicarii</a:t>
            </a:r>
            <a:r>
              <a:rPr lang="en-US" sz="3800" dirty="0"/>
              <a:t> </a:t>
            </a:r>
            <a:r>
              <a:rPr lang="en-US" sz="3800" dirty="0" err="1"/>
              <a:t>raspandirii</a:t>
            </a:r>
            <a:r>
              <a:rPr lang="en-US" sz="3800" dirty="0"/>
              <a:t> </a:t>
            </a:r>
            <a:r>
              <a:rPr lang="en-US" sz="3800" dirty="0" err="1"/>
              <a:t>lui</a:t>
            </a:r>
            <a:r>
              <a:rPr lang="en-US" sz="3800" dirty="0"/>
              <a:t> (www.DetectarePlagiat.ro).</a:t>
            </a:r>
          </a:p>
          <a:p>
            <a:pPr algn="just" fontAlgn="base"/>
            <a:r>
              <a:rPr lang="en-US" sz="3800" dirty="0"/>
              <a:t>In </a:t>
            </a:r>
            <a:r>
              <a:rPr lang="en-US" sz="3800" dirty="0" err="1"/>
              <a:t>privinta</a:t>
            </a:r>
            <a:r>
              <a:rPr lang="en-US" sz="3800" dirty="0"/>
              <a:t> </a:t>
            </a:r>
            <a:r>
              <a:rPr lang="en-US" sz="3800" dirty="0" err="1"/>
              <a:t>revistelor</a:t>
            </a:r>
            <a:r>
              <a:rPr lang="en-US" sz="3800" dirty="0"/>
              <a:t>, </a:t>
            </a:r>
            <a:r>
              <a:rPr lang="en-US" sz="3800" dirty="0" err="1"/>
              <a:t>primul</a:t>
            </a:r>
            <a:r>
              <a:rPr lang="en-US" sz="3800" dirty="0"/>
              <a:t> contact </a:t>
            </a:r>
            <a:r>
              <a:rPr lang="en-US" sz="3800" dirty="0" err="1"/>
              <a:t>si</a:t>
            </a:r>
            <a:r>
              <a:rPr lang="en-US" sz="3800" dirty="0"/>
              <a:t> </a:t>
            </a:r>
            <a:r>
              <a:rPr lang="en-US" sz="3800" dirty="0" err="1"/>
              <a:t>posibila</a:t>
            </a:r>
            <a:r>
              <a:rPr lang="en-US" sz="3800" dirty="0"/>
              <a:t> </a:t>
            </a:r>
            <a:r>
              <a:rPr lang="en-US" sz="3800" dirty="0" err="1"/>
              <a:t>evaluare</a:t>
            </a:r>
            <a:r>
              <a:rPr lang="en-US" sz="3800" dirty="0"/>
              <a:t> a </a:t>
            </a:r>
            <a:r>
              <a:rPr lang="en-US" sz="3800" dirty="0" err="1"/>
              <a:t>unui</a:t>
            </a:r>
            <a:r>
              <a:rPr lang="en-US" sz="3800" dirty="0"/>
              <a:t> </a:t>
            </a:r>
            <a:r>
              <a:rPr lang="en-US" sz="3800" dirty="0" err="1"/>
              <a:t>plagiat</a:t>
            </a:r>
            <a:r>
              <a:rPr lang="en-US" sz="3800" dirty="0"/>
              <a:t>, </a:t>
            </a:r>
            <a:r>
              <a:rPr lang="en-US" sz="3800" dirty="0" err="1"/>
              <a:t>il</a:t>
            </a:r>
            <a:r>
              <a:rPr lang="en-US" sz="3800" dirty="0"/>
              <a:t> </a:t>
            </a:r>
            <a:r>
              <a:rPr lang="en-US" sz="3800" dirty="0" err="1"/>
              <a:t>constituie</a:t>
            </a:r>
            <a:r>
              <a:rPr lang="en-US" sz="3800" dirty="0"/>
              <a:t> </a:t>
            </a:r>
            <a:r>
              <a:rPr lang="en-US" sz="3800" dirty="0" err="1"/>
              <a:t>procesul</a:t>
            </a:r>
            <a:r>
              <a:rPr lang="en-US" sz="3800" dirty="0"/>
              <a:t> de "peer review" (</a:t>
            </a:r>
            <a:r>
              <a:rPr lang="en-US" sz="3800" dirty="0" err="1"/>
              <a:t>evaluare</a:t>
            </a:r>
            <a:r>
              <a:rPr lang="en-US" sz="3800" dirty="0"/>
              <a:t> </a:t>
            </a:r>
            <a:r>
              <a:rPr lang="en-US" sz="3800" dirty="0" err="1"/>
              <a:t>sumara</a:t>
            </a:r>
            <a:r>
              <a:rPr lang="en-US" sz="3800" dirty="0"/>
              <a:t> a </a:t>
            </a:r>
            <a:r>
              <a:rPr lang="en-US" sz="3800" dirty="0" err="1"/>
              <a:t>articolului</a:t>
            </a:r>
            <a:r>
              <a:rPr lang="en-US" sz="3800" dirty="0"/>
              <a:t>), care </a:t>
            </a:r>
            <a:r>
              <a:rPr lang="en-US" sz="3800" dirty="0" err="1"/>
              <a:t>daca</a:t>
            </a:r>
            <a:r>
              <a:rPr lang="en-US" sz="3800" dirty="0"/>
              <a:t> </a:t>
            </a:r>
            <a:r>
              <a:rPr lang="en-US" sz="3800" dirty="0" err="1"/>
              <a:t>ridica</a:t>
            </a:r>
            <a:r>
              <a:rPr lang="en-US" sz="3800" dirty="0"/>
              <a:t> </a:t>
            </a:r>
            <a:r>
              <a:rPr lang="en-US" sz="3800" dirty="0" err="1"/>
              <a:t>suspiciuni</a:t>
            </a:r>
            <a:r>
              <a:rPr lang="en-US" sz="3800" dirty="0"/>
              <a:t>, </a:t>
            </a:r>
            <a:r>
              <a:rPr lang="en-US" sz="3800" dirty="0" err="1"/>
              <a:t>poate</a:t>
            </a:r>
            <a:r>
              <a:rPr lang="en-US" sz="3800" dirty="0"/>
              <a:t> fi </a:t>
            </a:r>
            <a:r>
              <a:rPr lang="en-US" sz="3800" dirty="0" err="1"/>
              <a:t>verificat</a:t>
            </a:r>
            <a:r>
              <a:rPr lang="en-US" sz="3800" dirty="0"/>
              <a:t> </a:t>
            </a:r>
            <a:r>
              <a:rPr lang="en-US" sz="3800" dirty="0" err="1"/>
              <a:t>prin</a:t>
            </a:r>
            <a:r>
              <a:rPr lang="en-US" sz="3800" dirty="0"/>
              <a:t> </a:t>
            </a:r>
            <a:r>
              <a:rPr lang="en-US" sz="3800" dirty="0" err="1"/>
              <a:t>intermediul</a:t>
            </a:r>
            <a:r>
              <a:rPr lang="en-US" sz="3800" dirty="0"/>
              <a:t> </a:t>
            </a:r>
            <a:r>
              <a:rPr lang="en-US" sz="3800" dirty="0" err="1"/>
              <a:t>internetului</a:t>
            </a:r>
            <a:r>
              <a:rPr lang="en-US" sz="3800" dirty="0"/>
              <a:t> (</a:t>
            </a:r>
            <a:r>
              <a:rPr lang="en-US" sz="3800" dirty="0" err="1"/>
              <a:t>softuri</a:t>
            </a:r>
            <a:r>
              <a:rPr lang="en-US" sz="3800" dirty="0"/>
              <a:t> </a:t>
            </a:r>
            <a:r>
              <a:rPr lang="en-US" sz="3800" dirty="0" err="1"/>
              <a:t>specializate</a:t>
            </a:r>
            <a:r>
              <a:rPr lang="en-US" sz="3800" dirty="0"/>
              <a:t> de </a:t>
            </a:r>
            <a:r>
              <a:rPr lang="en-US" sz="3800" dirty="0" err="1"/>
              <a:t>detectare</a:t>
            </a:r>
            <a:r>
              <a:rPr lang="en-US" sz="3800" dirty="0"/>
              <a:t> a </a:t>
            </a:r>
            <a:r>
              <a:rPr lang="en-US" sz="3800" dirty="0" err="1"/>
              <a:t>plagiatului</a:t>
            </a:r>
            <a:r>
              <a:rPr lang="en-US" sz="3800" dirty="0"/>
              <a:t>), </a:t>
            </a:r>
            <a:r>
              <a:rPr lang="en-US" sz="3800" dirty="0" err="1"/>
              <a:t>confirmarea</a:t>
            </a:r>
            <a:r>
              <a:rPr lang="en-US" sz="3800" dirty="0"/>
              <a:t> </a:t>
            </a:r>
            <a:r>
              <a:rPr lang="en-US" sz="3800" dirty="0" err="1"/>
              <a:t>sau</a:t>
            </a:r>
            <a:r>
              <a:rPr lang="en-US" sz="3800" dirty="0"/>
              <a:t> </a:t>
            </a:r>
            <a:r>
              <a:rPr lang="en-US" sz="3800" dirty="0" err="1"/>
              <a:t>infirmarea</a:t>
            </a:r>
            <a:r>
              <a:rPr lang="en-US" sz="3800" dirty="0"/>
              <a:t> </a:t>
            </a:r>
            <a:r>
              <a:rPr lang="en-US" sz="3800" dirty="0" err="1"/>
              <a:t>plagiatului</a:t>
            </a:r>
            <a:r>
              <a:rPr lang="en-US" sz="3800" dirty="0"/>
              <a:t>.</a:t>
            </a:r>
          </a:p>
          <a:p>
            <a:pPr marL="0" indent="0">
              <a:buNone/>
            </a:pPr>
            <a:endParaRPr lang="en-US" dirty="0"/>
          </a:p>
        </p:txBody>
      </p:sp>
    </p:spTree>
    <p:extLst>
      <p:ext uri="{BB962C8B-B14F-4D97-AF65-F5344CB8AC3E}">
        <p14:creationId xmlns:p14="http://schemas.microsoft.com/office/powerpoint/2010/main" val="15800027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19256" cy="6048672"/>
          </a:xfrm>
        </p:spPr>
        <p:txBody>
          <a:bodyPr>
            <a:normAutofit fontScale="70000" lnSpcReduction="20000"/>
          </a:bodyPr>
          <a:lstStyle/>
          <a:p>
            <a:pPr fontAlgn="base"/>
            <a:r>
              <a:rPr lang="en-US" dirty="0" err="1"/>
              <a:t>Urmarind</a:t>
            </a:r>
            <a:r>
              <a:rPr lang="en-US" dirty="0"/>
              <a:t> </a:t>
            </a:r>
            <a:r>
              <a:rPr lang="en-US" dirty="0" err="1"/>
              <a:t>amploarea</a:t>
            </a:r>
            <a:r>
              <a:rPr lang="en-US" dirty="0"/>
              <a:t> </a:t>
            </a:r>
            <a:r>
              <a:rPr lang="en-US" dirty="0" err="1"/>
              <a:t>pe</a:t>
            </a:r>
            <a:r>
              <a:rPr lang="en-US" dirty="0"/>
              <a:t> care </a:t>
            </a:r>
            <a:r>
              <a:rPr lang="en-US" dirty="0" err="1"/>
              <a:t>plagiatul</a:t>
            </a:r>
            <a:r>
              <a:rPr lang="en-US" dirty="0"/>
              <a:t> a </a:t>
            </a:r>
            <a:r>
              <a:rPr lang="en-US" dirty="0" err="1"/>
              <a:t>luat</a:t>
            </a:r>
            <a:r>
              <a:rPr lang="en-US" dirty="0"/>
              <a:t>-o in </a:t>
            </a:r>
            <a:r>
              <a:rPr lang="en-US" dirty="0" err="1"/>
              <a:t>ultimele</a:t>
            </a:r>
            <a:r>
              <a:rPr lang="en-US" dirty="0"/>
              <a:t> 2 </a:t>
            </a:r>
            <a:r>
              <a:rPr lang="en-US" dirty="0" err="1"/>
              <a:t>decenii</a:t>
            </a:r>
            <a:r>
              <a:rPr lang="en-US" dirty="0"/>
              <a:t>, </a:t>
            </a:r>
            <a:r>
              <a:rPr lang="en-US" dirty="0" err="1"/>
              <a:t>doi</a:t>
            </a:r>
            <a:r>
              <a:rPr lang="en-US" dirty="0"/>
              <a:t> </a:t>
            </a:r>
            <a:r>
              <a:rPr lang="en-US" dirty="0" err="1"/>
              <a:t>cercetatori</a:t>
            </a:r>
            <a:r>
              <a:rPr lang="en-US" dirty="0"/>
              <a:t> de la Southwestern Medical Center de la Texas University , </a:t>
            </a:r>
            <a:r>
              <a:rPr lang="en-US" dirty="0" err="1"/>
              <a:t>Mounir</a:t>
            </a:r>
            <a:r>
              <a:rPr lang="en-US" dirty="0"/>
              <a:t> </a:t>
            </a:r>
            <a:r>
              <a:rPr lang="en-US" dirty="0" err="1"/>
              <a:t>Errami</a:t>
            </a:r>
            <a:r>
              <a:rPr lang="en-US" dirty="0"/>
              <a:t> </a:t>
            </a:r>
            <a:r>
              <a:rPr lang="en-US" dirty="0" err="1"/>
              <a:t>si</a:t>
            </a:r>
            <a:r>
              <a:rPr lang="en-US" dirty="0"/>
              <a:t> Harold Garner, cu </a:t>
            </a:r>
            <a:r>
              <a:rPr lang="en-US" dirty="0" err="1"/>
              <a:t>ajutorul</a:t>
            </a:r>
            <a:r>
              <a:rPr lang="en-US" dirty="0"/>
              <a:t> </a:t>
            </a:r>
            <a:r>
              <a:rPr lang="en-US" dirty="0" err="1"/>
              <a:t>unui</a:t>
            </a:r>
            <a:r>
              <a:rPr lang="en-US" dirty="0"/>
              <a:t> program (</a:t>
            </a:r>
            <a:r>
              <a:rPr lang="en-US" dirty="0" err="1"/>
              <a:t>eTBLAST</a:t>
            </a:r>
            <a:r>
              <a:rPr lang="en-US" dirty="0"/>
              <a:t>), au </a:t>
            </a:r>
            <a:r>
              <a:rPr lang="en-US" dirty="0" err="1"/>
              <a:t>cercetat</a:t>
            </a:r>
            <a:r>
              <a:rPr lang="en-US" dirty="0"/>
              <a:t> </a:t>
            </a:r>
            <a:r>
              <a:rPr lang="en-US" dirty="0" err="1"/>
              <a:t>baza</a:t>
            </a:r>
            <a:r>
              <a:rPr lang="en-US" dirty="0"/>
              <a:t> de date Medline, care </a:t>
            </a:r>
            <a:r>
              <a:rPr lang="en-US" dirty="0" err="1"/>
              <a:t>cuprinde</a:t>
            </a:r>
            <a:r>
              <a:rPr lang="en-US" dirty="0"/>
              <a:t> </a:t>
            </a:r>
            <a:r>
              <a:rPr lang="en-US" dirty="0" err="1"/>
              <a:t>rezumatele</a:t>
            </a:r>
            <a:r>
              <a:rPr lang="en-US" dirty="0"/>
              <a:t> a 17 </a:t>
            </a:r>
            <a:r>
              <a:rPr lang="en-US" dirty="0" err="1"/>
              <a:t>milioane</a:t>
            </a:r>
            <a:r>
              <a:rPr lang="en-US" dirty="0"/>
              <a:t> </a:t>
            </a:r>
            <a:r>
              <a:rPr lang="en-US" dirty="0" err="1"/>
              <a:t>articole</a:t>
            </a:r>
            <a:r>
              <a:rPr lang="en-US" dirty="0"/>
              <a:t> </a:t>
            </a:r>
            <a:r>
              <a:rPr lang="en-US" dirty="0" err="1"/>
              <a:t>publicate</a:t>
            </a:r>
            <a:r>
              <a:rPr lang="en-US" dirty="0"/>
              <a:t>. </a:t>
            </a:r>
            <a:r>
              <a:rPr lang="en-US" dirty="0" err="1"/>
              <a:t>Cercetand</a:t>
            </a:r>
            <a:r>
              <a:rPr lang="en-US" dirty="0"/>
              <a:t> </a:t>
            </a:r>
            <a:r>
              <a:rPr lang="en-US" dirty="0" err="1"/>
              <a:t>similitudinile</a:t>
            </a:r>
            <a:r>
              <a:rPr lang="en-US" dirty="0"/>
              <a:t> </a:t>
            </a:r>
            <a:r>
              <a:rPr lang="en-US" dirty="0" err="1"/>
              <a:t>existente</a:t>
            </a:r>
            <a:r>
              <a:rPr lang="en-US" dirty="0"/>
              <a:t> </a:t>
            </a:r>
            <a:r>
              <a:rPr lang="en-US" dirty="0" err="1"/>
              <a:t>intre</a:t>
            </a:r>
            <a:r>
              <a:rPr lang="en-US" dirty="0"/>
              <a:t> </a:t>
            </a:r>
            <a:r>
              <a:rPr lang="en-US" dirty="0" err="1"/>
              <a:t>cele</a:t>
            </a:r>
            <a:r>
              <a:rPr lang="en-US" dirty="0"/>
              <a:t> 7 </a:t>
            </a:r>
            <a:r>
              <a:rPr lang="en-US" dirty="0" err="1"/>
              <a:t>milioane</a:t>
            </a:r>
            <a:r>
              <a:rPr lang="en-US" dirty="0"/>
              <a:t> de </a:t>
            </a:r>
            <a:r>
              <a:rPr lang="en-US" dirty="0" err="1"/>
              <a:t>articole</a:t>
            </a:r>
            <a:r>
              <a:rPr lang="en-US" dirty="0"/>
              <a:t> </a:t>
            </a:r>
            <a:r>
              <a:rPr lang="en-US" dirty="0" err="1"/>
              <a:t>studiate</a:t>
            </a:r>
            <a:r>
              <a:rPr lang="en-US" dirty="0"/>
              <a:t>, </a:t>
            </a:r>
            <a:r>
              <a:rPr lang="en-US" dirty="0" err="1"/>
              <a:t>cel</a:t>
            </a:r>
            <a:r>
              <a:rPr lang="en-US" dirty="0"/>
              <a:t> </a:t>
            </a:r>
            <a:r>
              <a:rPr lang="en-US" dirty="0" err="1"/>
              <a:t>mai</a:t>
            </a:r>
            <a:r>
              <a:rPr lang="en-US" dirty="0"/>
              <a:t> des </a:t>
            </a:r>
            <a:r>
              <a:rPr lang="en-US" dirty="0" err="1"/>
              <a:t>citate</a:t>
            </a:r>
            <a:r>
              <a:rPr lang="en-US" dirty="0"/>
              <a:t>, au </a:t>
            </a:r>
            <a:r>
              <a:rPr lang="en-US" dirty="0" err="1"/>
              <a:t>constatat</a:t>
            </a:r>
            <a:r>
              <a:rPr lang="en-US" dirty="0"/>
              <a:t> 70.000 de </a:t>
            </a:r>
            <a:r>
              <a:rPr lang="en-US" dirty="0" err="1"/>
              <a:t>cazuri</a:t>
            </a:r>
            <a:r>
              <a:rPr lang="en-US" dirty="0"/>
              <a:t> de </a:t>
            </a:r>
            <a:r>
              <a:rPr lang="en-US" dirty="0" err="1"/>
              <a:t>asemanare</a:t>
            </a:r>
            <a:r>
              <a:rPr lang="en-US" dirty="0"/>
              <a:t>, care extrapolate </a:t>
            </a:r>
            <a:r>
              <a:rPr lang="en-US" dirty="0" err="1"/>
              <a:t>si</a:t>
            </a:r>
            <a:r>
              <a:rPr lang="en-US" dirty="0"/>
              <a:t> </a:t>
            </a:r>
            <a:r>
              <a:rPr lang="en-US" dirty="0" err="1"/>
              <a:t>raportate</a:t>
            </a:r>
            <a:r>
              <a:rPr lang="en-US" dirty="0"/>
              <a:t> la </a:t>
            </a:r>
            <a:r>
              <a:rPr lang="en-US" dirty="0" err="1"/>
              <a:t>totalul</a:t>
            </a:r>
            <a:r>
              <a:rPr lang="en-US" dirty="0"/>
              <a:t> </a:t>
            </a:r>
            <a:r>
              <a:rPr lang="en-US" dirty="0" err="1"/>
              <a:t>bazei</a:t>
            </a:r>
            <a:r>
              <a:rPr lang="en-US" dirty="0"/>
              <a:t> de date </a:t>
            </a:r>
            <a:r>
              <a:rPr lang="en-US" dirty="0" err="1"/>
              <a:t>reprezinta</a:t>
            </a:r>
            <a:r>
              <a:rPr lang="en-US" dirty="0"/>
              <a:t> </a:t>
            </a:r>
            <a:r>
              <a:rPr lang="en-US" dirty="0" err="1"/>
              <a:t>aproximativ</a:t>
            </a:r>
            <a:r>
              <a:rPr lang="en-US" dirty="0"/>
              <a:t> 200.000 </a:t>
            </a:r>
            <a:r>
              <a:rPr lang="en-US" dirty="0" err="1"/>
              <a:t>cazuri</a:t>
            </a:r>
            <a:r>
              <a:rPr lang="en-US" dirty="0"/>
              <a:t>, </a:t>
            </a:r>
            <a:r>
              <a:rPr lang="en-US" dirty="0" err="1"/>
              <a:t>aproape</a:t>
            </a:r>
            <a:r>
              <a:rPr lang="en-US" dirty="0"/>
              <a:t> 3%.</a:t>
            </a:r>
          </a:p>
          <a:p>
            <a:pPr fontAlgn="base"/>
            <a:r>
              <a:rPr lang="en-US" dirty="0" err="1"/>
              <a:t>Cei</a:t>
            </a:r>
            <a:r>
              <a:rPr lang="en-US" dirty="0"/>
              <a:t> </a:t>
            </a:r>
            <a:r>
              <a:rPr lang="en-US" dirty="0" err="1"/>
              <a:t>doi</a:t>
            </a:r>
            <a:r>
              <a:rPr lang="en-US" dirty="0"/>
              <a:t> </a:t>
            </a:r>
            <a:r>
              <a:rPr lang="en-US" dirty="0" err="1"/>
              <a:t>cercetatori</a:t>
            </a:r>
            <a:r>
              <a:rPr lang="en-US" dirty="0"/>
              <a:t> au </a:t>
            </a:r>
            <a:r>
              <a:rPr lang="en-US" dirty="0" err="1"/>
              <a:t>decis</a:t>
            </a:r>
            <a:r>
              <a:rPr lang="en-US" dirty="0"/>
              <a:t> </a:t>
            </a:r>
            <a:r>
              <a:rPr lang="en-US" dirty="0" err="1"/>
              <a:t>sa</a:t>
            </a:r>
            <a:r>
              <a:rPr lang="en-US" dirty="0"/>
              <a:t> </a:t>
            </a:r>
            <a:r>
              <a:rPr lang="en-US" dirty="0" err="1"/>
              <a:t>publice</a:t>
            </a:r>
            <a:r>
              <a:rPr lang="en-US" dirty="0"/>
              <a:t> </a:t>
            </a:r>
            <a:r>
              <a:rPr lang="en-US" dirty="0" err="1"/>
              <a:t>rezultatele</a:t>
            </a:r>
            <a:r>
              <a:rPr lang="en-US" dirty="0"/>
              <a:t> </a:t>
            </a:r>
            <a:r>
              <a:rPr lang="en-US" dirty="0" err="1"/>
              <a:t>cercetarii</a:t>
            </a:r>
            <a:r>
              <a:rPr lang="en-US" dirty="0"/>
              <a:t> </a:t>
            </a:r>
            <a:r>
              <a:rPr lang="en-US" dirty="0" err="1"/>
              <a:t>pe</a:t>
            </a:r>
            <a:r>
              <a:rPr lang="en-US" dirty="0"/>
              <a:t> un site (http://spore.swmed.edu/dejavu) in </a:t>
            </a:r>
            <a:r>
              <a:rPr lang="en-US" dirty="0" err="1"/>
              <a:t>speranta</a:t>
            </a:r>
            <a:r>
              <a:rPr lang="en-US" dirty="0"/>
              <a:t> </a:t>
            </a:r>
            <a:r>
              <a:rPr lang="en-US" dirty="0" err="1"/>
              <a:t>ca</a:t>
            </a:r>
            <a:r>
              <a:rPr lang="en-US" dirty="0"/>
              <a:t> </a:t>
            </a:r>
            <a:r>
              <a:rPr lang="en-US" dirty="0" err="1"/>
              <a:t>jena</a:t>
            </a:r>
            <a:r>
              <a:rPr lang="en-US" dirty="0"/>
              <a:t> de a fi </a:t>
            </a:r>
            <a:r>
              <a:rPr lang="en-US" dirty="0" err="1"/>
              <a:t>nominalizat</a:t>
            </a:r>
            <a:r>
              <a:rPr lang="en-US" dirty="0"/>
              <a:t> </a:t>
            </a:r>
            <a:r>
              <a:rPr lang="en-US" dirty="0" err="1"/>
              <a:t>ca</a:t>
            </a:r>
            <a:r>
              <a:rPr lang="en-US" dirty="0"/>
              <a:t> </a:t>
            </a:r>
            <a:r>
              <a:rPr lang="en-US" dirty="0" err="1"/>
              <a:t>plagiator</a:t>
            </a:r>
            <a:r>
              <a:rPr lang="en-US" dirty="0"/>
              <a:t>, </a:t>
            </a:r>
            <a:r>
              <a:rPr lang="en-US" dirty="0" err="1"/>
              <a:t>va</a:t>
            </a:r>
            <a:r>
              <a:rPr lang="en-US" dirty="0"/>
              <a:t> face </a:t>
            </a:r>
            <a:r>
              <a:rPr lang="en-US" dirty="0" err="1"/>
              <a:t>ca</a:t>
            </a:r>
            <a:r>
              <a:rPr lang="en-US" dirty="0"/>
              <a:t> </a:t>
            </a:r>
            <a:r>
              <a:rPr lang="en-US" dirty="0" err="1"/>
              <a:t>numarul</a:t>
            </a:r>
            <a:r>
              <a:rPr lang="en-US" dirty="0"/>
              <a:t> </a:t>
            </a:r>
            <a:r>
              <a:rPr lang="en-US" dirty="0" err="1"/>
              <a:t>celor</a:t>
            </a:r>
            <a:r>
              <a:rPr lang="en-US" dirty="0"/>
              <a:t> care </a:t>
            </a:r>
            <a:r>
              <a:rPr lang="en-US" dirty="0" err="1"/>
              <a:t>folosesc</a:t>
            </a:r>
            <a:r>
              <a:rPr lang="en-US" dirty="0"/>
              <a:t> </a:t>
            </a:r>
            <a:r>
              <a:rPr lang="en-US" dirty="0" err="1"/>
              <a:t>aceasta</a:t>
            </a:r>
            <a:r>
              <a:rPr lang="en-US" dirty="0"/>
              <a:t> </a:t>
            </a:r>
            <a:r>
              <a:rPr lang="en-US" dirty="0" err="1"/>
              <a:t>metoda</a:t>
            </a:r>
            <a:r>
              <a:rPr lang="en-US" dirty="0"/>
              <a:t> </a:t>
            </a:r>
            <a:r>
              <a:rPr lang="en-US" dirty="0" err="1"/>
              <a:t>sa</a:t>
            </a:r>
            <a:r>
              <a:rPr lang="en-US" dirty="0"/>
              <a:t> se </a:t>
            </a:r>
            <a:r>
              <a:rPr lang="en-US" dirty="0" err="1"/>
              <a:t>reduca</a:t>
            </a:r>
            <a:r>
              <a:rPr lang="en-US" dirty="0"/>
              <a:t>.</a:t>
            </a:r>
          </a:p>
          <a:p>
            <a:pPr fontAlgn="base"/>
            <a:r>
              <a:rPr lang="en-US" dirty="0" err="1"/>
              <a:t>Pentru</a:t>
            </a:r>
            <a:r>
              <a:rPr lang="en-US" dirty="0"/>
              <a:t> a </a:t>
            </a:r>
            <a:r>
              <a:rPr lang="en-US" dirty="0" err="1"/>
              <a:t>impiedica</a:t>
            </a:r>
            <a:r>
              <a:rPr lang="en-US" dirty="0"/>
              <a:t> </a:t>
            </a:r>
            <a:r>
              <a:rPr lang="en-US" dirty="0" err="1"/>
              <a:t>aparitia</a:t>
            </a:r>
            <a:r>
              <a:rPr lang="en-US" dirty="0"/>
              <a:t> </a:t>
            </a:r>
            <a:r>
              <a:rPr lang="en-US" dirty="0" err="1"/>
              <a:t>plagiatului</a:t>
            </a:r>
            <a:r>
              <a:rPr lang="en-US" dirty="0"/>
              <a:t> </a:t>
            </a:r>
            <a:r>
              <a:rPr lang="en-US" dirty="0" err="1"/>
              <a:t>este</a:t>
            </a:r>
            <a:r>
              <a:rPr lang="en-US" dirty="0"/>
              <a:t> </a:t>
            </a:r>
            <a:r>
              <a:rPr lang="en-US" dirty="0" err="1"/>
              <a:t>necesar</a:t>
            </a:r>
            <a:r>
              <a:rPr lang="en-US" dirty="0"/>
              <a:t> </a:t>
            </a:r>
            <a:r>
              <a:rPr lang="en-US" dirty="0" err="1"/>
              <a:t>sa</a:t>
            </a:r>
            <a:r>
              <a:rPr lang="en-US" dirty="0"/>
              <a:t> se </a:t>
            </a:r>
            <a:r>
              <a:rPr lang="en-US" dirty="0" err="1"/>
              <a:t>cunoasca</a:t>
            </a:r>
            <a:r>
              <a:rPr lang="en-US" dirty="0"/>
              <a:t> cat </a:t>
            </a:r>
            <a:r>
              <a:rPr lang="en-US" dirty="0" err="1"/>
              <a:t>mai</a:t>
            </a:r>
            <a:r>
              <a:rPr lang="en-US" dirty="0"/>
              <a:t> </a:t>
            </a:r>
            <a:r>
              <a:rPr lang="en-US" dirty="0" err="1"/>
              <a:t>multe</a:t>
            </a:r>
            <a:r>
              <a:rPr lang="en-US" dirty="0"/>
              <a:t> </a:t>
            </a:r>
            <a:r>
              <a:rPr lang="en-US" dirty="0" err="1"/>
              <a:t>lucruri</a:t>
            </a:r>
            <a:r>
              <a:rPr lang="en-US" dirty="0"/>
              <a:t> </a:t>
            </a:r>
            <a:r>
              <a:rPr lang="en-US" dirty="0" err="1"/>
              <a:t>referitoare</a:t>
            </a:r>
            <a:r>
              <a:rPr lang="en-US" dirty="0"/>
              <a:t> la </a:t>
            </a:r>
            <a:r>
              <a:rPr lang="en-US" dirty="0" err="1"/>
              <a:t>acest</a:t>
            </a:r>
            <a:r>
              <a:rPr lang="en-US" dirty="0"/>
              <a:t> </a:t>
            </a:r>
            <a:r>
              <a:rPr lang="en-US" dirty="0" err="1"/>
              <a:t>subiect</a:t>
            </a:r>
            <a:r>
              <a:rPr lang="en-US" dirty="0"/>
              <a:t> </a:t>
            </a:r>
            <a:r>
              <a:rPr lang="en-US" dirty="0" err="1"/>
              <a:t>si</a:t>
            </a:r>
            <a:r>
              <a:rPr lang="en-US" dirty="0"/>
              <a:t> </a:t>
            </a:r>
            <a:r>
              <a:rPr lang="en-US" dirty="0" err="1"/>
              <a:t>sa</a:t>
            </a:r>
            <a:r>
              <a:rPr lang="en-US" dirty="0"/>
              <a:t> se </a:t>
            </a:r>
            <a:r>
              <a:rPr lang="en-US" dirty="0" err="1"/>
              <a:t>respecte</a:t>
            </a:r>
            <a:r>
              <a:rPr lang="en-US" dirty="0"/>
              <a:t> o </a:t>
            </a:r>
            <a:r>
              <a:rPr lang="en-US" dirty="0" err="1"/>
              <a:t>serie</a:t>
            </a:r>
            <a:r>
              <a:rPr lang="en-US" dirty="0"/>
              <a:t> de </a:t>
            </a:r>
            <a:r>
              <a:rPr lang="en-US" dirty="0" err="1"/>
              <a:t>reguli</a:t>
            </a:r>
            <a:r>
              <a:rPr lang="en-US" dirty="0"/>
              <a:t> simple: </a:t>
            </a:r>
            <a:r>
              <a:rPr lang="en-US" dirty="0" err="1"/>
              <a:t>citarea</a:t>
            </a:r>
            <a:r>
              <a:rPr lang="en-US" dirty="0"/>
              <a:t> </a:t>
            </a:r>
            <a:r>
              <a:rPr lang="en-US" dirty="0" err="1"/>
              <a:t>textuala</a:t>
            </a:r>
            <a:r>
              <a:rPr lang="en-US" dirty="0"/>
              <a:t> a </a:t>
            </a:r>
            <a:r>
              <a:rPr lang="en-US" dirty="0" err="1"/>
              <a:t>cuvintelor</a:t>
            </a:r>
            <a:r>
              <a:rPr lang="en-US" dirty="0"/>
              <a:t> </a:t>
            </a:r>
            <a:r>
              <a:rPr lang="en-US" dirty="0" err="1"/>
              <a:t>exprimate</a:t>
            </a:r>
            <a:r>
              <a:rPr lang="en-US" dirty="0"/>
              <a:t> de </a:t>
            </a:r>
            <a:r>
              <a:rPr lang="en-US" dirty="0" err="1"/>
              <a:t>altcineva</a:t>
            </a:r>
            <a:r>
              <a:rPr lang="en-US" dirty="0"/>
              <a:t> se </a:t>
            </a:r>
            <a:r>
              <a:rPr lang="en-US" dirty="0" err="1"/>
              <a:t>va</a:t>
            </a:r>
            <a:r>
              <a:rPr lang="en-US" dirty="0"/>
              <a:t> </a:t>
            </a:r>
            <a:r>
              <a:rPr lang="en-US" dirty="0" err="1"/>
              <a:t>pune</a:t>
            </a:r>
            <a:r>
              <a:rPr lang="en-US" dirty="0"/>
              <a:t> </a:t>
            </a:r>
            <a:r>
              <a:rPr lang="en-US" dirty="0" err="1"/>
              <a:t>intotdeauna</a:t>
            </a:r>
            <a:r>
              <a:rPr lang="en-US" dirty="0"/>
              <a:t> </a:t>
            </a:r>
            <a:r>
              <a:rPr lang="en-US" dirty="0" err="1"/>
              <a:t>intre</a:t>
            </a:r>
            <a:r>
              <a:rPr lang="en-US" dirty="0"/>
              <a:t> </a:t>
            </a:r>
            <a:r>
              <a:rPr lang="en-US" dirty="0" err="1"/>
              <a:t>ghilimele</a:t>
            </a:r>
            <a:r>
              <a:rPr lang="en-US" dirty="0"/>
              <a:t> </a:t>
            </a:r>
            <a:r>
              <a:rPr lang="en-US" dirty="0" err="1"/>
              <a:t>si</a:t>
            </a:r>
            <a:r>
              <a:rPr lang="en-US" dirty="0"/>
              <a:t> </a:t>
            </a:r>
            <a:r>
              <a:rPr lang="en-US" dirty="0" err="1"/>
              <a:t>va</a:t>
            </a:r>
            <a:r>
              <a:rPr lang="en-US" dirty="0"/>
              <a:t> fi </a:t>
            </a:r>
            <a:r>
              <a:rPr lang="en-US" dirty="0" err="1"/>
              <a:t>insotita</a:t>
            </a:r>
            <a:r>
              <a:rPr lang="en-US" dirty="0"/>
              <a:t> de o </a:t>
            </a:r>
            <a:r>
              <a:rPr lang="en-US" dirty="0" err="1"/>
              <a:t>referinta</a:t>
            </a:r>
            <a:r>
              <a:rPr lang="en-US" dirty="0"/>
              <a:t> </a:t>
            </a:r>
            <a:r>
              <a:rPr lang="en-US" dirty="0" err="1"/>
              <a:t>completa</a:t>
            </a:r>
            <a:r>
              <a:rPr lang="en-US" dirty="0"/>
              <a:t>, </a:t>
            </a:r>
            <a:r>
              <a:rPr lang="en-US" dirty="0" err="1"/>
              <a:t>relatarea</a:t>
            </a:r>
            <a:r>
              <a:rPr lang="en-US" dirty="0"/>
              <a:t> </a:t>
            </a:r>
            <a:r>
              <a:rPr lang="en-US" dirty="0" err="1"/>
              <a:t>ideii</a:t>
            </a:r>
            <a:r>
              <a:rPr lang="en-US" dirty="0"/>
              <a:t> </a:t>
            </a:r>
            <a:r>
              <a:rPr lang="en-US" dirty="0" err="1"/>
              <a:t>altei</a:t>
            </a:r>
            <a:r>
              <a:rPr lang="en-US" dirty="0"/>
              <a:t> </a:t>
            </a:r>
            <a:r>
              <a:rPr lang="en-US" dirty="0" err="1"/>
              <a:t>persoane</a:t>
            </a:r>
            <a:r>
              <a:rPr lang="en-US" dirty="0"/>
              <a:t> </a:t>
            </a:r>
            <a:r>
              <a:rPr lang="en-US" dirty="0" err="1"/>
              <a:t>va</a:t>
            </a:r>
            <a:r>
              <a:rPr lang="en-US" dirty="0"/>
              <a:t> fi </a:t>
            </a:r>
            <a:r>
              <a:rPr lang="en-US" dirty="0" err="1"/>
              <a:t>insotita</a:t>
            </a:r>
            <a:r>
              <a:rPr lang="en-US" dirty="0"/>
              <a:t> de o </a:t>
            </a:r>
            <a:r>
              <a:rPr lang="en-US" dirty="0" err="1"/>
              <a:t>referinta</a:t>
            </a:r>
            <a:r>
              <a:rPr lang="en-US" dirty="0"/>
              <a:t> </a:t>
            </a:r>
            <a:r>
              <a:rPr lang="en-US" dirty="0" err="1"/>
              <a:t>completa</a:t>
            </a:r>
            <a:endParaRPr lang="en-US" dirty="0"/>
          </a:p>
          <a:p>
            <a:pPr marL="0" indent="0">
              <a:buNone/>
            </a:pPr>
            <a:endParaRPr lang="en-US" dirty="0"/>
          </a:p>
        </p:txBody>
      </p:sp>
    </p:spTree>
    <p:extLst>
      <p:ext uri="{BB962C8B-B14F-4D97-AF65-F5344CB8AC3E}">
        <p14:creationId xmlns:p14="http://schemas.microsoft.com/office/powerpoint/2010/main" val="83665315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4664"/>
            <a:ext cx="8435280" cy="6192688"/>
          </a:xfrm>
        </p:spPr>
        <p:txBody>
          <a:bodyPr>
            <a:normAutofit fontScale="77500" lnSpcReduction="20000"/>
          </a:bodyPr>
          <a:lstStyle/>
          <a:p>
            <a:pPr fontAlgn="base"/>
            <a:r>
              <a:rPr lang="en-US" dirty="0" err="1"/>
              <a:t>Chiar</a:t>
            </a:r>
            <a:r>
              <a:rPr lang="en-US" dirty="0"/>
              <a:t> </a:t>
            </a:r>
            <a:r>
              <a:rPr lang="en-US" dirty="0" err="1"/>
              <a:t>daca</a:t>
            </a:r>
            <a:r>
              <a:rPr lang="en-US" dirty="0"/>
              <a:t> un text </a:t>
            </a:r>
            <a:r>
              <a:rPr lang="en-US" dirty="0" err="1"/>
              <a:t>este</a:t>
            </a:r>
            <a:r>
              <a:rPr lang="en-US" dirty="0"/>
              <a:t> </a:t>
            </a:r>
            <a:r>
              <a:rPr lang="en-US" dirty="0" err="1"/>
              <a:t>prelucrat</a:t>
            </a:r>
            <a:r>
              <a:rPr lang="en-US" dirty="0"/>
              <a:t> </a:t>
            </a:r>
            <a:r>
              <a:rPr lang="en-US" dirty="0" err="1"/>
              <a:t>si</a:t>
            </a:r>
            <a:r>
              <a:rPr lang="en-US" dirty="0"/>
              <a:t> </a:t>
            </a:r>
            <a:r>
              <a:rPr lang="en-US" dirty="0" err="1"/>
              <a:t>cuvintele</a:t>
            </a:r>
            <a:r>
              <a:rPr lang="en-US" dirty="0"/>
              <a:t> </a:t>
            </a:r>
            <a:r>
              <a:rPr lang="en-US" dirty="0" err="1"/>
              <a:t>sunt</a:t>
            </a:r>
            <a:r>
              <a:rPr lang="en-US" dirty="0"/>
              <a:t> </a:t>
            </a:r>
            <a:r>
              <a:rPr lang="en-US" dirty="0" err="1"/>
              <a:t>inlocuite</a:t>
            </a:r>
            <a:r>
              <a:rPr lang="en-US" dirty="0"/>
              <a:t> </a:t>
            </a:r>
            <a:r>
              <a:rPr lang="en-US" dirty="0" err="1"/>
              <a:t>prin</a:t>
            </a:r>
            <a:r>
              <a:rPr lang="en-US" dirty="0"/>
              <a:t> </a:t>
            </a:r>
            <a:r>
              <a:rPr lang="en-US" dirty="0" err="1"/>
              <a:t>sinonime</a:t>
            </a:r>
            <a:r>
              <a:rPr lang="en-US" dirty="0"/>
              <a:t>, </a:t>
            </a:r>
            <a:r>
              <a:rPr lang="en-US" dirty="0" err="1"/>
              <a:t>citarea</a:t>
            </a:r>
            <a:r>
              <a:rPr lang="en-US" dirty="0"/>
              <a:t> </a:t>
            </a:r>
            <a:r>
              <a:rPr lang="en-US" dirty="0" err="1"/>
              <a:t>sursei</a:t>
            </a:r>
            <a:r>
              <a:rPr lang="en-US" dirty="0"/>
              <a:t> </a:t>
            </a:r>
            <a:r>
              <a:rPr lang="en-US" dirty="0" err="1"/>
              <a:t>este</a:t>
            </a:r>
            <a:r>
              <a:rPr lang="en-US" dirty="0"/>
              <a:t> </a:t>
            </a:r>
            <a:r>
              <a:rPr lang="en-US" dirty="0" err="1"/>
              <a:t>obligatorie</a:t>
            </a:r>
            <a:r>
              <a:rPr lang="en-US" dirty="0"/>
              <a:t>. </a:t>
            </a:r>
            <a:r>
              <a:rPr lang="en-US" dirty="0" err="1"/>
              <a:t>Daca</a:t>
            </a:r>
            <a:r>
              <a:rPr lang="en-US" dirty="0"/>
              <a:t> </a:t>
            </a:r>
            <a:r>
              <a:rPr lang="en-US" dirty="0" err="1"/>
              <a:t>exista</a:t>
            </a:r>
            <a:r>
              <a:rPr lang="en-US" dirty="0"/>
              <a:t> </a:t>
            </a:r>
            <a:r>
              <a:rPr lang="en-US" dirty="0" err="1"/>
              <a:t>dubii</a:t>
            </a:r>
            <a:r>
              <a:rPr lang="en-US" dirty="0"/>
              <a:t> in </a:t>
            </a:r>
            <a:r>
              <a:rPr lang="en-US" dirty="0" err="1"/>
              <a:t>privinta</a:t>
            </a:r>
            <a:r>
              <a:rPr lang="en-US" dirty="0"/>
              <a:t> </a:t>
            </a:r>
            <a:r>
              <a:rPr lang="en-US" dirty="0" err="1"/>
              <a:t>sursei</a:t>
            </a:r>
            <a:r>
              <a:rPr lang="en-US" dirty="0"/>
              <a:t>, a </a:t>
            </a:r>
            <a:r>
              <a:rPr lang="en-US" dirty="0" err="1"/>
              <a:t>originii</a:t>
            </a:r>
            <a:r>
              <a:rPr lang="en-US" dirty="0"/>
              <a:t> </a:t>
            </a:r>
            <a:r>
              <a:rPr lang="en-US" dirty="0" err="1"/>
              <a:t>ei</a:t>
            </a:r>
            <a:r>
              <a:rPr lang="en-US" dirty="0"/>
              <a:t>, </a:t>
            </a:r>
            <a:r>
              <a:rPr lang="en-US" dirty="0" err="1"/>
              <a:t>chiar</a:t>
            </a:r>
            <a:r>
              <a:rPr lang="en-US" dirty="0"/>
              <a:t> </a:t>
            </a:r>
            <a:r>
              <a:rPr lang="en-US" dirty="0" err="1"/>
              <a:t>daca</a:t>
            </a:r>
            <a:r>
              <a:rPr lang="en-US" dirty="0"/>
              <a:t> </a:t>
            </a:r>
            <a:r>
              <a:rPr lang="en-US" dirty="0" err="1"/>
              <a:t>citatul</a:t>
            </a:r>
            <a:r>
              <a:rPr lang="en-US" dirty="0"/>
              <a:t> </a:t>
            </a:r>
            <a:r>
              <a:rPr lang="en-US" dirty="0" err="1"/>
              <a:t>sau</a:t>
            </a:r>
            <a:r>
              <a:rPr lang="en-US" dirty="0"/>
              <a:t> </a:t>
            </a:r>
            <a:r>
              <a:rPr lang="en-US" dirty="0" err="1"/>
              <a:t>ideea</a:t>
            </a:r>
            <a:r>
              <a:rPr lang="en-US" dirty="0"/>
              <a:t> </a:t>
            </a:r>
            <a:r>
              <a:rPr lang="en-US" dirty="0" err="1"/>
              <a:t>ar</a:t>
            </a:r>
            <a:r>
              <a:rPr lang="en-US" dirty="0"/>
              <a:t> fi </a:t>
            </a:r>
            <a:r>
              <a:rPr lang="en-US" dirty="0" err="1"/>
              <a:t>utila</a:t>
            </a:r>
            <a:r>
              <a:rPr lang="en-US" dirty="0"/>
              <a:t> </a:t>
            </a:r>
            <a:r>
              <a:rPr lang="en-US" dirty="0" err="1"/>
              <a:t>recomandarea</a:t>
            </a:r>
            <a:r>
              <a:rPr lang="en-US" dirty="0"/>
              <a:t> </a:t>
            </a:r>
            <a:r>
              <a:rPr lang="en-US" dirty="0" err="1"/>
              <a:t>este</a:t>
            </a:r>
            <a:r>
              <a:rPr lang="en-US" dirty="0"/>
              <a:t> de a </a:t>
            </a:r>
            <a:r>
              <a:rPr lang="en-US" dirty="0" err="1"/>
              <a:t>renunta</a:t>
            </a:r>
            <a:r>
              <a:rPr lang="en-US" dirty="0"/>
              <a:t> la ea.</a:t>
            </a:r>
          </a:p>
          <a:p>
            <a:pPr fontAlgn="base"/>
            <a:r>
              <a:rPr lang="en-US" dirty="0" err="1"/>
              <a:t>Citatele</a:t>
            </a:r>
            <a:r>
              <a:rPr lang="en-US" dirty="0"/>
              <a:t> care </a:t>
            </a:r>
            <a:r>
              <a:rPr lang="en-US" dirty="0" err="1"/>
              <a:t>cuprind</a:t>
            </a:r>
            <a:r>
              <a:rPr lang="en-US" dirty="0"/>
              <a:t> </a:t>
            </a:r>
            <a:r>
              <a:rPr lang="en-US" dirty="0" err="1"/>
              <a:t>mai</a:t>
            </a:r>
            <a:r>
              <a:rPr lang="en-US" dirty="0"/>
              <a:t> </a:t>
            </a:r>
            <a:r>
              <a:rPr lang="en-US" dirty="0" err="1"/>
              <a:t>mult</a:t>
            </a:r>
            <a:r>
              <a:rPr lang="en-US" dirty="0"/>
              <a:t> de </a:t>
            </a:r>
            <a:r>
              <a:rPr lang="en-US" dirty="0" err="1"/>
              <a:t>cateva</a:t>
            </a:r>
            <a:r>
              <a:rPr lang="en-US" dirty="0"/>
              <a:t> </a:t>
            </a:r>
            <a:r>
              <a:rPr lang="en-US" dirty="0" err="1"/>
              <a:t>randuri</a:t>
            </a:r>
            <a:r>
              <a:rPr lang="en-US" dirty="0"/>
              <a:t> </a:t>
            </a:r>
            <a:r>
              <a:rPr lang="en-US" dirty="0" err="1"/>
              <a:t>succesive</a:t>
            </a:r>
            <a:r>
              <a:rPr lang="en-US" dirty="0"/>
              <a:t>, se </a:t>
            </a:r>
            <a:r>
              <a:rPr lang="en-US" dirty="0" err="1"/>
              <a:t>trec</a:t>
            </a:r>
            <a:r>
              <a:rPr lang="en-US" dirty="0"/>
              <a:t> in text cu </a:t>
            </a:r>
            <a:r>
              <a:rPr lang="en-US" dirty="0" err="1"/>
              <a:t>alte</a:t>
            </a:r>
            <a:r>
              <a:rPr lang="en-US" dirty="0"/>
              <a:t> </a:t>
            </a:r>
            <a:r>
              <a:rPr lang="en-US" dirty="0" err="1"/>
              <a:t>caractere</a:t>
            </a:r>
            <a:r>
              <a:rPr lang="en-US" dirty="0"/>
              <a:t> </a:t>
            </a:r>
            <a:r>
              <a:rPr lang="en-US" dirty="0" err="1"/>
              <a:t>si</a:t>
            </a:r>
            <a:r>
              <a:rPr lang="en-US" dirty="0"/>
              <a:t> cu </a:t>
            </a:r>
            <a:r>
              <a:rPr lang="en-US" dirty="0" err="1"/>
              <a:t>spatiere</a:t>
            </a:r>
            <a:r>
              <a:rPr lang="en-US" dirty="0"/>
              <a:t> </a:t>
            </a:r>
            <a:r>
              <a:rPr lang="en-US" dirty="0" err="1"/>
              <a:t>diferita</a:t>
            </a:r>
            <a:r>
              <a:rPr lang="en-US" dirty="0"/>
              <a:t>, </a:t>
            </a:r>
            <a:r>
              <a:rPr lang="en-US" dirty="0" err="1"/>
              <a:t>iar</a:t>
            </a:r>
            <a:r>
              <a:rPr lang="en-US" dirty="0"/>
              <a:t> </a:t>
            </a:r>
            <a:r>
              <a:rPr lang="en-US" dirty="0" err="1"/>
              <a:t>daca</a:t>
            </a:r>
            <a:r>
              <a:rPr lang="en-US" dirty="0"/>
              <a:t> </a:t>
            </a:r>
            <a:r>
              <a:rPr lang="en-US" dirty="0" err="1"/>
              <a:t>depasesc</a:t>
            </a:r>
            <a:r>
              <a:rPr lang="en-US" dirty="0"/>
              <a:t> o </a:t>
            </a:r>
            <a:r>
              <a:rPr lang="en-US" dirty="0" err="1"/>
              <a:t>pagina</a:t>
            </a:r>
            <a:r>
              <a:rPr lang="en-US" dirty="0"/>
              <a:t> se </a:t>
            </a:r>
            <a:r>
              <a:rPr lang="en-US" dirty="0" err="1"/>
              <a:t>utilizeaza</a:t>
            </a:r>
            <a:r>
              <a:rPr lang="en-US" dirty="0"/>
              <a:t> </a:t>
            </a:r>
            <a:r>
              <a:rPr lang="en-US" dirty="0" err="1"/>
              <a:t>anexele</a:t>
            </a:r>
            <a:r>
              <a:rPr lang="en-US" dirty="0"/>
              <a:t>.</a:t>
            </a:r>
          </a:p>
          <a:p>
            <a:pPr fontAlgn="base"/>
            <a:r>
              <a:rPr lang="en-US" dirty="0"/>
              <a:t>Nu </a:t>
            </a:r>
            <a:r>
              <a:rPr lang="en-US" dirty="0" err="1"/>
              <a:t>constituie</a:t>
            </a:r>
            <a:r>
              <a:rPr lang="en-US" dirty="0"/>
              <a:t> </a:t>
            </a:r>
            <a:r>
              <a:rPr lang="en-US" dirty="0" err="1"/>
              <a:t>plagiat</a:t>
            </a:r>
            <a:r>
              <a:rPr lang="en-US" dirty="0"/>
              <a:t> </a:t>
            </a:r>
            <a:r>
              <a:rPr lang="en-US" dirty="0" err="1"/>
              <a:t>folosirea</a:t>
            </a:r>
            <a:r>
              <a:rPr lang="en-US" dirty="0"/>
              <a:t> </a:t>
            </a:r>
            <a:r>
              <a:rPr lang="en-US" dirty="0" err="1"/>
              <a:t>unor</a:t>
            </a:r>
            <a:r>
              <a:rPr lang="en-US" dirty="0"/>
              <a:t> </a:t>
            </a:r>
            <a:r>
              <a:rPr lang="en-US" dirty="0" err="1"/>
              <a:t>sintagme</a:t>
            </a:r>
            <a:r>
              <a:rPr lang="en-US" dirty="0"/>
              <a:t> </a:t>
            </a:r>
            <a:r>
              <a:rPr lang="en-US" dirty="0" err="1"/>
              <a:t>sau</a:t>
            </a:r>
            <a:r>
              <a:rPr lang="en-US" dirty="0"/>
              <a:t> </a:t>
            </a:r>
            <a:r>
              <a:rPr lang="en-US" dirty="0" err="1"/>
              <a:t>definitii</a:t>
            </a:r>
            <a:r>
              <a:rPr lang="en-US" dirty="0"/>
              <a:t> </a:t>
            </a:r>
            <a:r>
              <a:rPr lang="en-US" dirty="0" err="1"/>
              <a:t>scurte</a:t>
            </a:r>
            <a:r>
              <a:rPr lang="en-US" dirty="0"/>
              <a:t> considerate </a:t>
            </a:r>
            <a:r>
              <a:rPr lang="en-US" dirty="0" err="1"/>
              <a:t>ca</a:t>
            </a:r>
            <a:r>
              <a:rPr lang="en-US" dirty="0"/>
              <a:t> </a:t>
            </a:r>
            <a:r>
              <a:rPr lang="en-US" dirty="0" err="1"/>
              <a:t>apartin</a:t>
            </a:r>
            <a:r>
              <a:rPr lang="en-US" dirty="0"/>
              <a:t> </a:t>
            </a:r>
            <a:r>
              <a:rPr lang="en-US" dirty="0" err="1"/>
              <a:t>notiunilor</a:t>
            </a:r>
            <a:r>
              <a:rPr lang="en-US" dirty="0"/>
              <a:t> de </a:t>
            </a:r>
            <a:r>
              <a:rPr lang="en-US" dirty="0" err="1"/>
              <a:t>baza</a:t>
            </a:r>
            <a:r>
              <a:rPr lang="en-US" dirty="0"/>
              <a:t> din </a:t>
            </a:r>
            <a:r>
              <a:rPr lang="en-US" dirty="0" err="1"/>
              <a:t>specialitatea</a:t>
            </a:r>
            <a:r>
              <a:rPr lang="en-US" dirty="0"/>
              <a:t> </a:t>
            </a:r>
            <a:r>
              <a:rPr lang="en-US" dirty="0" err="1"/>
              <a:t>respectiva</a:t>
            </a:r>
            <a:r>
              <a:rPr lang="en-US" dirty="0"/>
              <a:t>, </a:t>
            </a:r>
            <a:r>
              <a:rPr lang="en-US" dirty="0" err="1"/>
              <a:t>sau</a:t>
            </a:r>
            <a:r>
              <a:rPr lang="en-US" dirty="0"/>
              <a:t> </a:t>
            </a:r>
            <a:r>
              <a:rPr lang="en-US" dirty="0" err="1"/>
              <a:t>folosirea</a:t>
            </a:r>
            <a:r>
              <a:rPr lang="en-US" dirty="0"/>
              <a:t> </a:t>
            </a:r>
            <a:r>
              <a:rPr lang="en-US" dirty="0" err="1"/>
              <a:t>unor</a:t>
            </a:r>
            <a:r>
              <a:rPr lang="en-US" dirty="0"/>
              <a:t> </a:t>
            </a:r>
            <a:r>
              <a:rPr lang="en-US" dirty="0" err="1"/>
              <a:t>notiuni</a:t>
            </a:r>
            <a:r>
              <a:rPr lang="en-US" dirty="0"/>
              <a:t> de </a:t>
            </a:r>
            <a:r>
              <a:rPr lang="en-US" dirty="0" err="1"/>
              <a:t>cultura</a:t>
            </a:r>
            <a:r>
              <a:rPr lang="en-US" dirty="0"/>
              <a:t> </a:t>
            </a:r>
            <a:r>
              <a:rPr lang="en-US" dirty="0" err="1"/>
              <a:t>generala</a:t>
            </a:r>
            <a:r>
              <a:rPr lang="en-US" dirty="0"/>
              <a:t> .</a:t>
            </a:r>
          </a:p>
          <a:p>
            <a:pPr fontAlgn="base"/>
            <a:r>
              <a:rPr lang="en-US" dirty="0" err="1"/>
              <a:t>Plagiatul</a:t>
            </a:r>
            <a:r>
              <a:rPr lang="en-US" dirty="0"/>
              <a:t> </a:t>
            </a:r>
            <a:r>
              <a:rPr lang="en-US" dirty="0" err="1"/>
              <a:t>reprezinta</a:t>
            </a:r>
            <a:r>
              <a:rPr lang="en-US" dirty="0"/>
              <a:t> o forma </a:t>
            </a:r>
            <a:r>
              <a:rPr lang="en-US" dirty="0" err="1"/>
              <a:t>grava</a:t>
            </a:r>
            <a:r>
              <a:rPr lang="en-US" dirty="0"/>
              <a:t> de </a:t>
            </a:r>
            <a:r>
              <a:rPr lang="en-US" dirty="0" err="1"/>
              <a:t>frauda</a:t>
            </a:r>
            <a:r>
              <a:rPr lang="en-US" dirty="0"/>
              <a:t> </a:t>
            </a:r>
            <a:r>
              <a:rPr lang="en-US" dirty="0" err="1"/>
              <a:t>academica</a:t>
            </a:r>
            <a:r>
              <a:rPr lang="en-US" dirty="0"/>
              <a:t>, </a:t>
            </a:r>
            <a:r>
              <a:rPr lang="en-US" dirty="0" err="1"/>
              <a:t>solutia</a:t>
            </a:r>
            <a:r>
              <a:rPr lang="en-US" dirty="0"/>
              <a:t> in </a:t>
            </a:r>
            <a:r>
              <a:rPr lang="en-US" dirty="0" err="1"/>
              <a:t>majoritatea</a:t>
            </a:r>
            <a:r>
              <a:rPr lang="en-US" dirty="0"/>
              <a:t> </a:t>
            </a:r>
            <a:r>
              <a:rPr lang="en-US" dirty="0" err="1"/>
              <a:t>cazurilor</a:t>
            </a:r>
            <a:r>
              <a:rPr lang="en-US" dirty="0"/>
              <a:t> </a:t>
            </a:r>
            <a:r>
              <a:rPr lang="en-US" dirty="0" err="1"/>
              <a:t>fiind</a:t>
            </a:r>
            <a:r>
              <a:rPr lang="en-US" dirty="0"/>
              <a:t> </a:t>
            </a:r>
            <a:r>
              <a:rPr lang="en-US" dirty="0" err="1"/>
              <a:t>foarte</a:t>
            </a:r>
            <a:r>
              <a:rPr lang="en-US" dirty="0"/>
              <a:t> </a:t>
            </a:r>
            <a:r>
              <a:rPr lang="en-US" dirty="0" err="1"/>
              <a:t>simpla</a:t>
            </a:r>
            <a:r>
              <a:rPr lang="en-US" dirty="0"/>
              <a:t> </a:t>
            </a:r>
            <a:r>
              <a:rPr lang="en-US" dirty="0" err="1"/>
              <a:t>si</a:t>
            </a:r>
            <a:r>
              <a:rPr lang="en-US" dirty="0"/>
              <a:t> se </a:t>
            </a:r>
            <a:r>
              <a:rPr lang="en-US" dirty="0" err="1"/>
              <a:t>refera</a:t>
            </a:r>
            <a:r>
              <a:rPr lang="en-US" dirty="0"/>
              <a:t> la </a:t>
            </a:r>
            <a:r>
              <a:rPr lang="en-US" dirty="0" err="1"/>
              <a:t>recunoasterea</a:t>
            </a:r>
            <a:r>
              <a:rPr lang="en-US" dirty="0"/>
              <a:t> </a:t>
            </a:r>
            <a:r>
              <a:rPr lang="en-US" dirty="0" err="1"/>
              <a:t>paternitatii</a:t>
            </a:r>
            <a:r>
              <a:rPr lang="en-US" dirty="0"/>
              <a:t> </a:t>
            </a:r>
            <a:r>
              <a:rPr lang="en-US" dirty="0" err="1"/>
              <a:t>lucrarilor</a:t>
            </a:r>
            <a:r>
              <a:rPr lang="en-US" dirty="0"/>
              <a:t> </a:t>
            </a:r>
            <a:r>
              <a:rPr lang="en-US" dirty="0" err="1"/>
              <a:t>originale</a:t>
            </a:r>
            <a:r>
              <a:rPr lang="en-US" dirty="0"/>
              <a:t> care au </a:t>
            </a:r>
            <a:r>
              <a:rPr lang="en-US" dirty="0" err="1"/>
              <a:t>constituit</a:t>
            </a:r>
            <a:r>
              <a:rPr lang="en-US" dirty="0"/>
              <a:t> </a:t>
            </a:r>
            <a:r>
              <a:rPr lang="en-US" dirty="0" err="1"/>
              <a:t>baza</a:t>
            </a:r>
            <a:r>
              <a:rPr lang="en-US" dirty="0"/>
              <a:t> </a:t>
            </a:r>
            <a:r>
              <a:rPr lang="en-US" dirty="0" err="1"/>
              <a:t>documentarii</a:t>
            </a:r>
            <a:r>
              <a:rPr lang="en-US" dirty="0"/>
              <a:t>, </a:t>
            </a:r>
            <a:r>
              <a:rPr lang="en-US" dirty="0" err="1"/>
              <a:t>prin</a:t>
            </a:r>
            <a:r>
              <a:rPr lang="en-US" dirty="0"/>
              <a:t> </a:t>
            </a:r>
            <a:r>
              <a:rPr lang="en-US" dirty="0" err="1"/>
              <a:t>specificarea</a:t>
            </a:r>
            <a:r>
              <a:rPr lang="en-US" dirty="0"/>
              <a:t> exacta a </a:t>
            </a:r>
            <a:r>
              <a:rPr lang="en-US" dirty="0" err="1"/>
              <a:t>sursei</a:t>
            </a:r>
            <a:r>
              <a:rPr lang="en-US" dirty="0"/>
              <a:t>, </a:t>
            </a:r>
            <a:r>
              <a:rPr lang="en-US" dirty="0" err="1"/>
              <a:t>recunoscand</a:t>
            </a:r>
            <a:r>
              <a:rPr lang="en-US" dirty="0"/>
              <a:t> </a:t>
            </a:r>
            <a:r>
              <a:rPr lang="en-US" dirty="0" err="1"/>
              <a:t>astfel</a:t>
            </a:r>
            <a:r>
              <a:rPr lang="en-US" dirty="0"/>
              <a:t>, </a:t>
            </a:r>
            <a:r>
              <a:rPr lang="en-US" dirty="0" err="1"/>
              <a:t>onest</a:t>
            </a:r>
            <a:r>
              <a:rPr lang="en-US" dirty="0"/>
              <a:t>, </a:t>
            </a:r>
            <a:r>
              <a:rPr lang="en-US" dirty="0" err="1"/>
              <a:t>meritul</a:t>
            </a:r>
            <a:r>
              <a:rPr lang="en-US" dirty="0"/>
              <a:t> </a:t>
            </a:r>
            <a:r>
              <a:rPr lang="en-US" dirty="0" err="1"/>
              <a:t>autorilor</a:t>
            </a:r>
            <a:r>
              <a:rPr lang="en-US" dirty="0"/>
              <a:t> </a:t>
            </a:r>
            <a:r>
              <a:rPr lang="en-US" dirty="0" err="1"/>
              <a:t>lucrarilor</a:t>
            </a:r>
            <a:r>
              <a:rPr lang="en-US" dirty="0"/>
              <a:t> </a:t>
            </a:r>
            <a:r>
              <a:rPr lang="en-US" dirty="0" err="1"/>
              <a:t>studiate</a:t>
            </a:r>
            <a:r>
              <a:rPr lang="en-US" dirty="0"/>
              <a:t>.</a:t>
            </a:r>
          </a:p>
          <a:p>
            <a:pPr marL="0" indent="0">
              <a:buNone/>
            </a:pPr>
            <a:endParaRPr lang="en-US" dirty="0"/>
          </a:p>
        </p:txBody>
      </p:sp>
    </p:spTree>
    <p:extLst>
      <p:ext uri="{BB962C8B-B14F-4D97-AF65-F5344CB8AC3E}">
        <p14:creationId xmlns:p14="http://schemas.microsoft.com/office/powerpoint/2010/main" val="16753663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32656"/>
            <a:ext cx="8291264" cy="5793507"/>
          </a:xfrm>
        </p:spPr>
        <p:txBody>
          <a:bodyPr>
            <a:normAutofit/>
          </a:bodyPr>
          <a:lstStyle/>
          <a:p>
            <a:pPr algn="just" fontAlgn="base"/>
            <a:r>
              <a:rPr lang="en-US" dirty="0" err="1"/>
              <a:t>Pentru</a:t>
            </a:r>
            <a:r>
              <a:rPr lang="en-US" dirty="0"/>
              <a:t> a-l </a:t>
            </a:r>
            <a:r>
              <a:rPr lang="en-US" dirty="0" err="1"/>
              <a:t>preveni</a:t>
            </a:r>
            <a:r>
              <a:rPr lang="en-US" dirty="0"/>
              <a:t>, </a:t>
            </a:r>
            <a:r>
              <a:rPr lang="en-US" dirty="0" err="1"/>
              <a:t>este</a:t>
            </a:r>
            <a:r>
              <a:rPr lang="en-US" dirty="0"/>
              <a:t> important </a:t>
            </a:r>
            <a:r>
              <a:rPr lang="en-US" dirty="0" err="1"/>
              <a:t>sa</a:t>
            </a:r>
            <a:r>
              <a:rPr lang="en-US" dirty="0"/>
              <a:t> fie </a:t>
            </a:r>
            <a:r>
              <a:rPr lang="en-US" dirty="0" err="1"/>
              <a:t>clarificat</a:t>
            </a:r>
            <a:r>
              <a:rPr lang="en-US" dirty="0"/>
              <a:t> </a:t>
            </a:r>
            <a:r>
              <a:rPr lang="en-US" dirty="0" err="1"/>
              <a:t>cerintele</a:t>
            </a:r>
            <a:r>
              <a:rPr lang="en-US" dirty="0"/>
              <a:t> </a:t>
            </a:r>
            <a:r>
              <a:rPr lang="en-US" dirty="0" err="1"/>
              <a:t>unei</a:t>
            </a:r>
            <a:r>
              <a:rPr lang="en-US" dirty="0"/>
              <a:t> </a:t>
            </a:r>
            <a:r>
              <a:rPr lang="en-US" dirty="0" err="1"/>
              <a:t>lucrari</a:t>
            </a:r>
            <a:r>
              <a:rPr lang="en-US" dirty="0"/>
              <a:t> </a:t>
            </a:r>
            <a:r>
              <a:rPr lang="en-US" dirty="0" err="1"/>
              <a:t>academice</a:t>
            </a:r>
            <a:r>
              <a:rPr lang="en-US" dirty="0"/>
              <a:t>. Este </a:t>
            </a:r>
            <a:r>
              <a:rPr lang="en-US" dirty="0" err="1"/>
              <a:t>util</a:t>
            </a:r>
            <a:r>
              <a:rPr lang="en-US" dirty="0"/>
              <a:t> de </a:t>
            </a:r>
            <a:r>
              <a:rPr lang="en-US" dirty="0" err="1"/>
              <a:t>asemenea</a:t>
            </a:r>
            <a:r>
              <a:rPr lang="en-US" dirty="0"/>
              <a:t> </a:t>
            </a:r>
            <a:r>
              <a:rPr lang="en-US" dirty="0" err="1"/>
              <a:t>sa</a:t>
            </a:r>
            <a:r>
              <a:rPr lang="en-US" dirty="0"/>
              <a:t> fie pus la </a:t>
            </a:r>
            <a:r>
              <a:rPr lang="en-US" dirty="0" err="1"/>
              <a:t>dispozitia</a:t>
            </a:r>
            <a:r>
              <a:rPr lang="en-US" dirty="0"/>
              <a:t> </a:t>
            </a:r>
            <a:r>
              <a:rPr lang="en-US" dirty="0" err="1"/>
              <a:t>studentilor</a:t>
            </a:r>
            <a:r>
              <a:rPr lang="en-US" dirty="0"/>
              <a:t> un </a:t>
            </a:r>
            <a:r>
              <a:rPr lang="en-US" dirty="0" err="1"/>
              <a:t>ghid</a:t>
            </a:r>
            <a:r>
              <a:rPr lang="en-US" dirty="0"/>
              <a:t> de </a:t>
            </a:r>
            <a:r>
              <a:rPr lang="en-US" dirty="0" err="1"/>
              <a:t>tipul</a:t>
            </a:r>
            <a:r>
              <a:rPr lang="en-US" dirty="0"/>
              <a:t> "Cum </a:t>
            </a:r>
            <a:r>
              <a:rPr lang="en-US" dirty="0" err="1"/>
              <a:t>scriem</a:t>
            </a:r>
            <a:r>
              <a:rPr lang="en-US" dirty="0"/>
              <a:t> un </a:t>
            </a:r>
            <a:r>
              <a:rPr lang="en-US" dirty="0" err="1"/>
              <a:t>proiect</a:t>
            </a:r>
            <a:r>
              <a:rPr lang="en-US" dirty="0"/>
              <a:t>?“ </a:t>
            </a:r>
            <a:r>
              <a:rPr lang="en-US" dirty="0" err="1"/>
              <a:t>sau</a:t>
            </a:r>
            <a:r>
              <a:rPr lang="en-US" dirty="0"/>
              <a:t> "Cum </a:t>
            </a:r>
            <a:r>
              <a:rPr lang="en-US" dirty="0" err="1"/>
              <a:t>scriem</a:t>
            </a:r>
            <a:r>
              <a:rPr lang="en-US" dirty="0"/>
              <a:t> un </a:t>
            </a:r>
            <a:r>
              <a:rPr lang="en-US" dirty="0" err="1"/>
              <a:t>articol</a:t>
            </a:r>
            <a:r>
              <a:rPr lang="en-US" dirty="0"/>
              <a:t> </a:t>
            </a:r>
            <a:r>
              <a:rPr lang="en-US" dirty="0" err="1"/>
              <a:t>stiintific</a:t>
            </a:r>
            <a:r>
              <a:rPr lang="en-US" dirty="0"/>
              <a:t>?“.</a:t>
            </a:r>
          </a:p>
          <a:p>
            <a:pPr algn="just" fontAlgn="base"/>
            <a:r>
              <a:rPr lang="en-US" dirty="0"/>
              <a:t>Bruce Leland </a:t>
            </a:r>
            <a:r>
              <a:rPr lang="en-US" dirty="0" err="1"/>
              <a:t>recomanda</a:t>
            </a:r>
            <a:r>
              <a:rPr lang="en-US" dirty="0"/>
              <a:t> </a:t>
            </a:r>
            <a:r>
              <a:rPr lang="en-US" dirty="0" err="1"/>
              <a:t>profesorilor</a:t>
            </a:r>
            <a:r>
              <a:rPr lang="en-US" dirty="0"/>
              <a:t> </a:t>
            </a:r>
            <a:r>
              <a:rPr lang="en-US" dirty="0" err="1"/>
              <a:t>sa</a:t>
            </a:r>
            <a:r>
              <a:rPr lang="en-US" dirty="0"/>
              <a:t> </a:t>
            </a:r>
            <a:r>
              <a:rPr lang="en-US" dirty="0" err="1"/>
              <a:t>arate</a:t>
            </a:r>
            <a:r>
              <a:rPr lang="en-US" dirty="0"/>
              <a:t> </a:t>
            </a:r>
            <a:r>
              <a:rPr lang="en-US" dirty="0" err="1"/>
              <a:t>studentilor</a:t>
            </a:r>
            <a:r>
              <a:rPr lang="en-US" dirty="0"/>
              <a:t> </a:t>
            </a:r>
            <a:r>
              <a:rPr lang="en-US" dirty="0" err="1"/>
              <a:t>centrele</a:t>
            </a:r>
            <a:r>
              <a:rPr lang="en-US" dirty="0"/>
              <a:t> de </a:t>
            </a:r>
            <a:r>
              <a:rPr lang="en-US" dirty="0" err="1"/>
              <a:t>tipul</a:t>
            </a:r>
            <a:r>
              <a:rPr lang="en-US" dirty="0"/>
              <a:t> </a:t>
            </a:r>
            <a:r>
              <a:rPr lang="en-US" dirty="0" err="1"/>
              <a:t>arhive</a:t>
            </a:r>
            <a:r>
              <a:rPr lang="en-US" dirty="0"/>
              <a:t> </a:t>
            </a:r>
            <a:r>
              <a:rPr lang="en-US" dirty="0" err="1"/>
              <a:t>referate</a:t>
            </a:r>
            <a:r>
              <a:rPr lang="en-US" dirty="0"/>
              <a:t> </a:t>
            </a:r>
            <a:r>
              <a:rPr lang="en-US" dirty="0" err="1"/>
              <a:t>si</a:t>
            </a:r>
            <a:r>
              <a:rPr lang="en-US" dirty="0"/>
              <a:t> </a:t>
            </a:r>
            <a:r>
              <a:rPr lang="en-US" dirty="0" err="1"/>
              <a:t>lucrari</a:t>
            </a:r>
            <a:r>
              <a:rPr lang="en-US" dirty="0"/>
              <a:t> </a:t>
            </a:r>
            <a:r>
              <a:rPr lang="en-US" dirty="0" err="1"/>
              <a:t>si</a:t>
            </a:r>
            <a:r>
              <a:rPr lang="en-US" dirty="0"/>
              <a:t> </a:t>
            </a:r>
            <a:r>
              <a:rPr lang="en-US" dirty="0" err="1"/>
              <a:t>ca</a:t>
            </a:r>
            <a:r>
              <a:rPr lang="en-US" dirty="0"/>
              <a:t> </a:t>
            </a:r>
            <a:r>
              <a:rPr lang="en-US" dirty="0" err="1"/>
              <a:t>acestea</a:t>
            </a:r>
            <a:r>
              <a:rPr lang="en-US" dirty="0"/>
              <a:t> </a:t>
            </a:r>
            <a:r>
              <a:rPr lang="en-US" dirty="0" err="1"/>
              <a:t>sa</a:t>
            </a:r>
            <a:r>
              <a:rPr lang="en-US" dirty="0"/>
              <a:t> fie </a:t>
            </a:r>
            <a:r>
              <a:rPr lang="en-US" dirty="0" err="1"/>
              <a:t>discutate</a:t>
            </a:r>
            <a:r>
              <a:rPr lang="en-US" dirty="0"/>
              <a:t> - </a:t>
            </a:r>
            <a:r>
              <a:rPr lang="en-US" dirty="0" err="1"/>
              <a:t>analizate</a:t>
            </a:r>
            <a:r>
              <a:rPr lang="en-US" dirty="0"/>
              <a:t> </a:t>
            </a:r>
            <a:r>
              <a:rPr lang="en-US" dirty="0" err="1"/>
              <a:t>impreuna</a:t>
            </a:r>
            <a:r>
              <a:rPr lang="en-US" dirty="0"/>
              <a:t>, </a:t>
            </a:r>
            <a:r>
              <a:rPr lang="en-US" dirty="0" err="1"/>
              <a:t>pentru</a:t>
            </a:r>
            <a:r>
              <a:rPr lang="en-US" dirty="0"/>
              <a:t> a-i </a:t>
            </a:r>
            <a:r>
              <a:rPr lang="en-US" dirty="0" err="1"/>
              <a:t>lamuri</a:t>
            </a:r>
            <a:r>
              <a:rPr lang="en-US" dirty="0"/>
              <a:t> de </a:t>
            </a:r>
            <a:r>
              <a:rPr lang="en-US" dirty="0" err="1"/>
              <a:t>ce</a:t>
            </a:r>
            <a:r>
              <a:rPr lang="en-US" dirty="0"/>
              <a:t> </a:t>
            </a:r>
            <a:r>
              <a:rPr lang="en-US" dirty="0" err="1"/>
              <a:t>textele</a:t>
            </a:r>
            <a:r>
              <a:rPr lang="en-US" dirty="0"/>
              <a:t> de </a:t>
            </a:r>
            <a:r>
              <a:rPr lang="en-US" dirty="0" err="1"/>
              <a:t>acolo</a:t>
            </a:r>
            <a:r>
              <a:rPr lang="en-US" dirty="0"/>
              <a:t> nu </a:t>
            </a:r>
            <a:r>
              <a:rPr lang="en-US" dirty="0" err="1"/>
              <a:t>sunt</a:t>
            </a:r>
            <a:r>
              <a:rPr lang="en-US" dirty="0"/>
              <a:t> </a:t>
            </a:r>
            <a:r>
              <a:rPr lang="en-US" dirty="0" err="1"/>
              <a:t>corecte</a:t>
            </a:r>
            <a:r>
              <a:rPr lang="en-US" dirty="0"/>
              <a:t> </a:t>
            </a:r>
            <a:r>
              <a:rPr lang="en-US" dirty="0" err="1"/>
              <a:t>si</a:t>
            </a:r>
            <a:r>
              <a:rPr lang="en-US" dirty="0"/>
              <a:t> </a:t>
            </a:r>
            <a:r>
              <a:rPr lang="en-US" dirty="0" err="1"/>
              <a:t>credibile</a:t>
            </a:r>
            <a:r>
              <a:rPr lang="en-US" dirty="0"/>
              <a:t>.</a:t>
            </a:r>
          </a:p>
          <a:p>
            <a:pPr marL="0" indent="0" algn="just">
              <a:buNone/>
            </a:pPr>
            <a:endParaRPr lang="en-US" dirty="0"/>
          </a:p>
        </p:txBody>
      </p:sp>
    </p:spTree>
    <p:extLst>
      <p:ext uri="{BB962C8B-B14F-4D97-AF65-F5344CB8AC3E}">
        <p14:creationId xmlns:p14="http://schemas.microsoft.com/office/powerpoint/2010/main" val="332132369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it-IT" sz="3200" b="1" dirty="0">
                <a:solidFill>
                  <a:srgbClr val="0070C0"/>
                </a:solidFill>
              </a:rPr>
              <a:t>Detectarea lucrarilor plagiate. Sfaturi pentru descoperirea acestora</a:t>
            </a:r>
            <a:endParaRPr lang="en-US" sz="3200" b="1" dirty="0">
              <a:solidFill>
                <a:srgbClr val="0070C0"/>
              </a:solidFill>
            </a:endParaRPr>
          </a:p>
        </p:txBody>
      </p:sp>
      <p:sp>
        <p:nvSpPr>
          <p:cNvPr id="3" name="Content Placeholder 2"/>
          <p:cNvSpPr>
            <a:spLocks noGrp="1"/>
          </p:cNvSpPr>
          <p:nvPr>
            <p:ph idx="1"/>
          </p:nvPr>
        </p:nvSpPr>
        <p:spPr>
          <a:xfrm>
            <a:off x="323528" y="1124744"/>
            <a:ext cx="8363272" cy="5976664"/>
          </a:xfrm>
        </p:spPr>
        <p:txBody>
          <a:bodyPr>
            <a:normAutofit fontScale="62500" lnSpcReduction="20000"/>
          </a:bodyPr>
          <a:lstStyle/>
          <a:p>
            <a:pPr marL="0" indent="0" fontAlgn="base">
              <a:buNone/>
            </a:pPr>
            <a:r>
              <a:rPr lang="en-US" b="1" dirty="0" err="1"/>
              <a:t>Pentru</a:t>
            </a:r>
            <a:r>
              <a:rPr lang="en-US" b="1" dirty="0"/>
              <a:t> a </a:t>
            </a:r>
            <a:r>
              <a:rPr lang="en-US" b="1" dirty="0" err="1"/>
              <a:t>identifica</a:t>
            </a:r>
            <a:r>
              <a:rPr lang="en-US" b="1" dirty="0"/>
              <a:t> </a:t>
            </a:r>
            <a:r>
              <a:rPr lang="en-US" b="1" dirty="0" err="1"/>
              <a:t>plagiatul</a:t>
            </a:r>
            <a:r>
              <a:rPr lang="en-US" b="1" dirty="0"/>
              <a:t> </a:t>
            </a:r>
            <a:r>
              <a:rPr lang="en-US" b="1" dirty="0" err="1"/>
              <a:t>prin</a:t>
            </a:r>
            <a:r>
              <a:rPr lang="en-US" b="1" dirty="0"/>
              <a:t> </a:t>
            </a:r>
            <a:r>
              <a:rPr lang="en-US" b="1" dirty="0" err="1"/>
              <a:t>lucrarile</a:t>
            </a:r>
            <a:r>
              <a:rPr lang="en-US" b="1" dirty="0"/>
              <a:t> </a:t>
            </a:r>
            <a:r>
              <a:rPr lang="en-US" b="1" dirty="0" err="1"/>
              <a:t>studentilor</a:t>
            </a:r>
            <a:r>
              <a:rPr lang="en-US" b="1" dirty="0"/>
              <a:t>, </a:t>
            </a:r>
            <a:r>
              <a:rPr lang="en-US" b="1" dirty="0" err="1"/>
              <a:t>exista</a:t>
            </a:r>
            <a:r>
              <a:rPr lang="en-US" b="1" dirty="0"/>
              <a:t> </a:t>
            </a:r>
            <a:r>
              <a:rPr lang="en-US" b="1" dirty="0" err="1"/>
              <a:t>trei</a:t>
            </a:r>
            <a:r>
              <a:rPr lang="en-US" b="1" dirty="0"/>
              <a:t> </a:t>
            </a:r>
            <a:r>
              <a:rPr lang="en-US" b="1" dirty="0" err="1"/>
              <a:t>variante</a:t>
            </a:r>
            <a:r>
              <a:rPr lang="en-US" b="1" dirty="0"/>
              <a:t>:</a:t>
            </a:r>
          </a:p>
          <a:p>
            <a:pPr algn="just" fontAlgn="base"/>
            <a:r>
              <a:rPr lang="en-US" b="1" dirty="0" err="1"/>
              <a:t>Varianta</a:t>
            </a:r>
            <a:r>
              <a:rPr lang="en-US" b="1" dirty="0"/>
              <a:t> </a:t>
            </a:r>
            <a:r>
              <a:rPr lang="en-US" b="1" dirty="0" err="1"/>
              <a:t>simpla</a:t>
            </a:r>
            <a:r>
              <a:rPr lang="en-US" dirty="0"/>
              <a:t>, </a:t>
            </a:r>
            <a:r>
              <a:rPr lang="en-US" dirty="0" err="1"/>
              <a:t>dar</a:t>
            </a:r>
            <a:r>
              <a:rPr lang="en-US" dirty="0"/>
              <a:t> </a:t>
            </a:r>
            <a:r>
              <a:rPr lang="en-US" dirty="0" err="1"/>
              <a:t>costisitoare</a:t>
            </a:r>
            <a:r>
              <a:rPr lang="en-US" dirty="0"/>
              <a:t>, </a:t>
            </a:r>
            <a:r>
              <a:rPr lang="en-US" dirty="0" err="1"/>
              <a:t>este</a:t>
            </a:r>
            <a:r>
              <a:rPr lang="en-US" dirty="0"/>
              <a:t> </a:t>
            </a:r>
            <a:r>
              <a:rPr lang="en-US" dirty="0" err="1"/>
              <a:t>abonamentul</a:t>
            </a:r>
            <a:r>
              <a:rPr lang="en-US" dirty="0"/>
              <a:t> la </a:t>
            </a:r>
            <a:r>
              <a:rPr lang="en-US" dirty="0" err="1"/>
              <a:t>una</a:t>
            </a:r>
            <a:r>
              <a:rPr lang="en-US" dirty="0"/>
              <a:t> din </a:t>
            </a:r>
            <a:r>
              <a:rPr lang="en-US" dirty="0" err="1"/>
              <a:t>firmele</a:t>
            </a:r>
            <a:r>
              <a:rPr lang="en-US" dirty="0"/>
              <a:t> al </a:t>
            </a:r>
            <a:r>
              <a:rPr lang="en-US" dirty="0" err="1"/>
              <a:t>caror</a:t>
            </a:r>
            <a:r>
              <a:rPr lang="en-US" dirty="0"/>
              <a:t> </a:t>
            </a:r>
            <a:r>
              <a:rPr lang="en-US" dirty="0" err="1"/>
              <a:t>obiect</a:t>
            </a:r>
            <a:r>
              <a:rPr lang="en-US" dirty="0"/>
              <a:t> de </a:t>
            </a:r>
            <a:r>
              <a:rPr lang="en-US" dirty="0" err="1"/>
              <a:t>activitate</a:t>
            </a:r>
            <a:r>
              <a:rPr lang="en-US" dirty="0"/>
              <a:t> o </a:t>
            </a:r>
            <a:r>
              <a:rPr lang="en-US" dirty="0" err="1"/>
              <a:t>reprezinta</a:t>
            </a:r>
            <a:r>
              <a:rPr lang="en-US" dirty="0"/>
              <a:t> </a:t>
            </a:r>
            <a:r>
              <a:rPr lang="en-US" dirty="0" err="1"/>
              <a:t>depistarea</a:t>
            </a:r>
            <a:r>
              <a:rPr lang="en-US" dirty="0"/>
              <a:t> </a:t>
            </a:r>
            <a:r>
              <a:rPr lang="en-US" dirty="0" err="1"/>
              <a:t>plagiatului</a:t>
            </a:r>
            <a:r>
              <a:rPr lang="en-US" dirty="0"/>
              <a:t>. </a:t>
            </a:r>
            <a:r>
              <a:rPr lang="en-US" dirty="0" err="1"/>
              <a:t>Firme</a:t>
            </a:r>
            <a:r>
              <a:rPr lang="en-US" dirty="0"/>
              <a:t> care </a:t>
            </a:r>
            <a:r>
              <a:rPr lang="en-US" dirty="0" err="1"/>
              <a:t>returneaza</a:t>
            </a:r>
            <a:r>
              <a:rPr lang="en-US" dirty="0"/>
              <a:t>, in </a:t>
            </a:r>
            <a:r>
              <a:rPr lang="en-US" dirty="0" err="1"/>
              <a:t>cel</a:t>
            </a:r>
            <a:r>
              <a:rPr lang="en-US" dirty="0"/>
              <a:t> </a:t>
            </a:r>
            <a:r>
              <a:rPr lang="en-US" dirty="0" err="1"/>
              <a:t>mult</a:t>
            </a:r>
            <a:r>
              <a:rPr lang="en-US" dirty="0"/>
              <a:t> 24 de ore, </a:t>
            </a:r>
            <a:r>
              <a:rPr lang="en-US" dirty="0" err="1"/>
              <a:t>textul</a:t>
            </a:r>
            <a:r>
              <a:rPr lang="en-US" dirty="0"/>
              <a:t> </a:t>
            </a:r>
            <a:r>
              <a:rPr lang="en-US" dirty="0" err="1"/>
              <a:t>lucrarii</a:t>
            </a:r>
            <a:r>
              <a:rPr lang="en-US" dirty="0"/>
              <a:t> </a:t>
            </a:r>
            <a:r>
              <a:rPr lang="en-US" dirty="0" err="1"/>
              <a:t>analizate</a:t>
            </a:r>
            <a:r>
              <a:rPr lang="en-US" dirty="0"/>
              <a:t> cu un "</a:t>
            </a:r>
            <a:r>
              <a:rPr lang="en-US" dirty="0" err="1"/>
              <a:t>raport</a:t>
            </a:r>
            <a:r>
              <a:rPr lang="en-US" dirty="0"/>
              <a:t> de </a:t>
            </a:r>
            <a:r>
              <a:rPr lang="en-US" dirty="0" err="1"/>
              <a:t>originalitate</a:t>
            </a:r>
            <a:r>
              <a:rPr lang="en-US" dirty="0"/>
              <a:t>", </a:t>
            </a:r>
            <a:r>
              <a:rPr lang="en-US" dirty="0" err="1"/>
              <a:t>fiind</a:t>
            </a:r>
            <a:r>
              <a:rPr lang="en-US" dirty="0"/>
              <a:t> </a:t>
            </a:r>
            <a:r>
              <a:rPr lang="en-US" dirty="0" err="1"/>
              <a:t>marcate</a:t>
            </a:r>
            <a:r>
              <a:rPr lang="en-US" dirty="0"/>
              <a:t> cu </a:t>
            </a:r>
            <a:r>
              <a:rPr lang="en-US" dirty="0" err="1"/>
              <a:t>rosu</a:t>
            </a:r>
            <a:r>
              <a:rPr lang="en-US" dirty="0"/>
              <a:t> </a:t>
            </a:r>
            <a:r>
              <a:rPr lang="en-US" dirty="0" err="1"/>
              <a:t>toate</a:t>
            </a:r>
            <a:r>
              <a:rPr lang="en-US" dirty="0"/>
              <a:t> </a:t>
            </a:r>
            <a:r>
              <a:rPr lang="en-US" dirty="0" err="1"/>
              <a:t>pasajele</a:t>
            </a:r>
            <a:r>
              <a:rPr lang="en-US" dirty="0"/>
              <a:t> </a:t>
            </a:r>
            <a:r>
              <a:rPr lang="en-US" dirty="0" err="1"/>
              <a:t>copiate</a:t>
            </a:r>
            <a:r>
              <a:rPr lang="en-US" dirty="0"/>
              <a:t> (cu </a:t>
            </a:r>
            <a:r>
              <a:rPr lang="en-US" dirty="0" err="1"/>
              <a:t>indicarea</a:t>
            </a:r>
            <a:r>
              <a:rPr lang="en-US" dirty="0"/>
              <a:t> </a:t>
            </a:r>
            <a:r>
              <a:rPr lang="en-US" dirty="0" err="1"/>
              <a:t>corespunzatoare</a:t>
            </a:r>
            <a:r>
              <a:rPr lang="en-US" dirty="0"/>
              <a:t> a </a:t>
            </a:r>
            <a:r>
              <a:rPr lang="en-US" dirty="0" err="1"/>
              <a:t>surselor</a:t>
            </a:r>
            <a:r>
              <a:rPr lang="en-US" dirty="0"/>
              <a:t> de </a:t>
            </a:r>
            <a:r>
              <a:rPr lang="en-US" dirty="0" err="1"/>
              <a:t>unde</a:t>
            </a:r>
            <a:r>
              <a:rPr lang="en-US" dirty="0"/>
              <a:t> s-a </a:t>
            </a:r>
            <a:r>
              <a:rPr lang="en-US" dirty="0" err="1"/>
              <a:t>copiat</a:t>
            </a:r>
            <a:r>
              <a:rPr lang="en-US" dirty="0"/>
              <a:t>).</a:t>
            </a:r>
          </a:p>
          <a:p>
            <a:pPr algn="just" fontAlgn="base"/>
            <a:r>
              <a:rPr lang="en-US" b="1" dirty="0" err="1"/>
              <a:t>Varianta</a:t>
            </a:r>
            <a:r>
              <a:rPr lang="en-US" b="1" dirty="0"/>
              <a:t> </a:t>
            </a:r>
            <a:r>
              <a:rPr lang="en-US" b="1" dirty="0" err="1"/>
              <a:t>ceva</a:t>
            </a:r>
            <a:r>
              <a:rPr lang="en-US" b="1" dirty="0"/>
              <a:t> </a:t>
            </a:r>
            <a:r>
              <a:rPr lang="en-US" b="1" dirty="0" err="1"/>
              <a:t>mai</a:t>
            </a:r>
            <a:r>
              <a:rPr lang="en-US" b="1" dirty="0"/>
              <a:t> </a:t>
            </a:r>
            <a:r>
              <a:rPr lang="en-US" b="1" dirty="0" err="1"/>
              <a:t>laborioasa</a:t>
            </a:r>
            <a:r>
              <a:rPr lang="en-US" dirty="0"/>
              <a:t>, </a:t>
            </a:r>
            <a:r>
              <a:rPr lang="en-US" dirty="0" err="1"/>
              <a:t>dar</a:t>
            </a:r>
            <a:r>
              <a:rPr lang="en-US" dirty="0"/>
              <a:t> </a:t>
            </a:r>
            <a:r>
              <a:rPr lang="en-US" dirty="0" err="1"/>
              <a:t>fara</a:t>
            </a:r>
            <a:r>
              <a:rPr lang="en-US" dirty="0"/>
              <a:t> </a:t>
            </a:r>
            <a:r>
              <a:rPr lang="en-US" dirty="0" err="1"/>
              <a:t>cheltuieli</a:t>
            </a:r>
            <a:r>
              <a:rPr lang="en-US" dirty="0"/>
              <a:t> </a:t>
            </a:r>
            <a:r>
              <a:rPr lang="en-US" dirty="0" err="1"/>
              <a:t>prea</a:t>
            </a:r>
            <a:r>
              <a:rPr lang="en-US" dirty="0"/>
              <a:t> </a:t>
            </a:r>
            <a:r>
              <a:rPr lang="en-US" dirty="0" err="1"/>
              <a:t>mari</a:t>
            </a:r>
            <a:r>
              <a:rPr lang="en-US" dirty="0"/>
              <a:t>, </a:t>
            </a:r>
            <a:r>
              <a:rPr lang="en-US" dirty="0" err="1"/>
              <a:t>ar</a:t>
            </a:r>
            <a:r>
              <a:rPr lang="en-US" dirty="0"/>
              <a:t> fi </a:t>
            </a:r>
            <a:r>
              <a:rPr lang="en-US" dirty="0" err="1"/>
              <a:t>analiza</a:t>
            </a:r>
            <a:r>
              <a:rPr lang="en-US" dirty="0"/>
              <a:t> </a:t>
            </a:r>
            <a:r>
              <a:rPr lang="en-US" dirty="0" err="1"/>
              <a:t>directa</a:t>
            </a:r>
            <a:r>
              <a:rPr lang="en-US" dirty="0"/>
              <a:t> a </a:t>
            </a:r>
            <a:r>
              <a:rPr lang="en-US" dirty="0" err="1"/>
              <a:t>lucrarilor</a:t>
            </a:r>
            <a:r>
              <a:rPr lang="en-US" dirty="0"/>
              <a:t> </a:t>
            </a:r>
            <a:r>
              <a:rPr lang="en-US" dirty="0" err="1"/>
              <a:t>studentilor</a:t>
            </a:r>
            <a:r>
              <a:rPr lang="en-US" dirty="0"/>
              <a:t>, cu </a:t>
            </a:r>
            <a:r>
              <a:rPr lang="en-US" dirty="0" err="1"/>
              <a:t>incercarile</a:t>
            </a:r>
            <a:r>
              <a:rPr lang="en-US" dirty="0"/>
              <a:t> </a:t>
            </a:r>
            <a:r>
              <a:rPr lang="en-US" dirty="0" err="1"/>
              <a:t>proprii</a:t>
            </a:r>
            <a:r>
              <a:rPr lang="en-US" dirty="0"/>
              <a:t> de </a:t>
            </a:r>
            <a:r>
              <a:rPr lang="en-US" dirty="0" err="1"/>
              <a:t>identificare</a:t>
            </a:r>
            <a:r>
              <a:rPr lang="en-US" dirty="0"/>
              <a:t> a </a:t>
            </a:r>
            <a:r>
              <a:rPr lang="en-US" dirty="0" err="1"/>
              <a:t>plagiatului</a:t>
            </a:r>
            <a:r>
              <a:rPr lang="en-US" dirty="0"/>
              <a:t>, </a:t>
            </a:r>
            <a:r>
              <a:rPr lang="en-US" dirty="0" err="1"/>
              <a:t>si</a:t>
            </a:r>
            <a:r>
              <a:rPr lang="en-US" dirty="0"/>
              <a:t> </a:t>
            </a:r>
            <a:r>
              <a:rPr lang="en-US" dirty="0" err="1"/>
              <a:t>anume</a:t>
            </a:r>
            <a:r>
              <a:rPr lang="en-US" dirty="0"/>
              <a:t> : </a:t>
            </a:r>
          </a:p>
          <a:p>
            <a:pPr marL="0" indent="0" algn="just" fontAlgn="base">
              <a:buNone/>
            </a:pPr>
            <a:r>
              <a:rPr lang="en-US" dirty="0"/>
              <a:t>» la o prima </a:t>
            </a:r>
            <a:r>
              <a:rPr lang="en-US" dirty="0" err="1"/>
              <a:t>lectura</a:t>
            </a:r>
            <a:r>
              <a:rPr lang="en-US" dirty="0"/>
              <a:t> a </a:t>
            </a:r>
            <a:r>
              <a:rPr lang="en-US" dirty="0" err="1"/>
              <a:t>lucrarilor</a:t>
            </a:r>
            <a:r>
              <a:rPr lang="en-US" dirty="0"/>
              <a:t>, </a:t>
            </a:r>
            <a:r>
              <a:rPr lang="en-US" dirty="0" err="1"/>
              <a:t>daca</a:t>
            </a:r>
            <a:r>
              <a:rPr lang="en-US" dirty="0"/>
              <a:t> </a:t>
            </a:r>
            <a:r>
              <a:rPr lang="en-US" dirty="0" err="1"/>
              <a:t>profesorul</a:t>
            </a:r>
            <a:r>
              <a:rPr lang="en-US" dirty="0"/>
              <a:t> a </a:t>
            </a:r>
            <a:r>
              <a:rPr lang="en-US" dirty="0" err="1"/>
              <a:t>ajuns</a:t>
            </a:r>
            <a:r>
              <a:rPr lang="en-US" dirty="0"/>
              <a:t> </a:t>
            </a:r>
            <a:r>
              <a:rPr lang="en-US" dirty="0" err="1"/>
              <a:t>sa</a:t>
            </a:r>
            <a:r>
              <a:rPr lang="en-US" dirty="0"/>
              <a:t>-i </a:t>
            </a:r>
            <a:r>
              <a:rPr lang="en-US" dirty="0" err="1"/>
              <a:t>cunoasca</a:t>
            </a:r>
            <a:r>
              <a:rPr lang="en-US" dirty="0"/>
              <a:t> </a:t>
            </a:r>
            <a:r>
              <a:rPr lang="en-US" dirty="0" err="1"/>
              <a:t>pe</a:t>
            </a:r>
            <a:r>
              <a:rPr lang="en-US" dirty="0"/>
              <a:t> </a:t>
            </a:r>
            <a:r>
              <a:rPr lang="en-US" dirty="0" err="1"/>
              <a:t>studenti</a:t>
            </a:r>
            <a:r>
              <a:rPr lang="en-US" dirty="0"/>
              <a:t>, </a:t>
            </a:r>
            <a:r>
              <a:rPr lang="en-US" dirty="0" err="1"/>
              <a:t>vocabularul</a:t>
            </a:r>
            <a:r>
              <a:rPr lang="en-US" dirty="0"/>
              <a:t> </a:t>
            </a:r>
            <a:r>
              <a:rPr lang="en-US" dirty="0" err="1"/>
              <a:t>prea</a:t>
            </a:r>
            <a:r>
              <a:rPr lang="en-US" dirty="0"/>
              <a:t> </a:t>
            </a:r>
            <a:r>
              <a:rPr lang="en-US" dirty="0" err="1"/>
              <a:t>elevat</a:t>
            </a:r>
            <a:r>
              <a:rPr lang="en-US" dirty="0"/>
              <a:t>, o </a:t>
            </a:r>
            <a:r>
              <a:rPr lang="en-US" dirty="0" err="1"/>
              <a:t>frazare</a:t>
            </a:r>
            <a:r>
              <a:rPr lang="en-US" dirty="0"/>
              <a:t> </a:t>
            </a:r>
            <a:r>
              <a:rPr lang="en-US" dirty="0" err="1"/>
              <a:t>prtentioasa</a:t>
            </a:r>
            <a:r>
              <a:rPr lang="en-US" dirty="0"/>
              <a:t>, </a:t>
            </a:r>
            <a:r>
              <a:rPr lang="en-US" dirty="0" err="1"/>
              <a:t>argumentarea</a:t>
            </a:r>
            <a:r>
              <a:rPr lang="en-US" dirty="0"/>
              <a:t> </a:t>
            </a:r>
            <a:r>
              <a:rPr lang="en-US" dirty="0" err="1"/>
              <a:t>sau</a:t>
            </a:r>
            <a:r>
              <a:rPr lang="en-US" dirty="0"/>
              <a:t> </a:t>
            </a:r>
            <a:r>
              <a:rPr lang="en-US" dirty="0" err="1"/>
              <a:t>exemplele</a:t>
            </a:r>
            <a:r>
              <a:rPr lang="en-US" dirty="0"/>
              <a:t> </a:t>
            </a:r>
            <a:r>
              <a:rPr lang="en-US" dirty="0" err="1"/>
              <a:t>vor</a:t>
            </a:r>
            <a:r>
              <a:rPr lang="en-US" dirty="0"/>
              <a:t> </a:t>
            </a:r>
            <a:r>
              <a:rPr lang="en-US" dirty="0" err="1"/>
              <a:t>indica</a:t>
            </a:r>
            <a:r>
              <a:rPr lang="en-US" dirty="0"/>
              <a:t> </a:t>
            </a:r>
            <a:r>
              <a:rPr lang="en-US" dirty="0" err="1"/>
              <a:t>posibilele</a:t>
            </a:r>
            <a:r>
              <a:rPr lang="en-US" dirty="0"/>
              <a:t> </a:t>
            </a:r>
            <a:r>
              <a:rPr lang="en-US" dirty="0" err="1"/>
              <a:t>fraude</a:t>
            </a:r>
            <a:r>
              <a:rPr lang="en-US" dirty="0"/>
              <a:t>, </a:t>
            </a:r>
            <a:r>
              <a:rPr lang="en-US" dirty="0" err="1"/>
              <a:t>adica</a:t>
            </a:r>
            <a:r>
              <a:rPr lang="en-US" dirty="0"/>
              <a:t> </a:t>
            </a:r>
            <a:r>
              <a:rPr lang="en-US" dirty="0" err="1"/>
              <a:t>lucrarile</a:t>
            </a:r>
            <a:r>
              <a:rPr lang="en-US" dirty="0"/>
              <a:t> </a:t>
            </a:r>
            <a:r>
              <a:rPr lang="en-US" dirty="0" err="1"/>
              <a:t>ce</a:t>
            </a:r>
            <a:r>
              <a:rPr lang="en-US" dirty="0"/>
              <a:t> </a:t>
            </a:r>
            <a:r>
              <a:rPr lang="en-US" dirty="0" err="1"/>
              <a:t>trebuie</a:t>
            </a:r>
            <a:r>
              <a:rPr lang="en-US" dirty="0"/>
              <a:t> </a:t>
            </a:r>
            <a:r>
              <a:rPr lang="en-US" dirty="0" err="1"/>
              <a:t>analizate</a:t>
            </a:r>
            <a:r>
              <a:rPr lang="en-US" dirty="0"/>
              <a:t> </a:t>
            </a:r>
            <a:r>
              <a:rPr lang="en-US" dirty="0" err="1"/>
              <a:t>mai</a:t>
            </a:r>
            <a:r>
              <a:rPr lang="en-US" dirty="0"/>
              <a:t> pedant;</a:t>
            </a:r>
          </a:p>
          <a:p>
            <a:pPr marL="0" indent="0" algn="just" fontAlgn="base">
              <a:buNone/>
            </a:pPr>
            <a:r>
              <a:rPr lang="en-US" dirty="0"/>
              <a:t> » </a:t>
            </a:r>
            <a:r>
              <a:rPr lang="en-US" dirty="0" err="1"/>
              <a:t>daca</a:t>
            </a:r>
            <a:r>
              <a:rPr lang="en-US" dirty="0"/>
              <a:t> </a:t>
            </a:r>
            <a:r>
              <a:rPr lang="en-US" dirty="0" err="1"/>
              <a:t>lucrarile</a:t>
            </a:r>
            <a:r>
              <a:rPr lang="en-US" dirty="0"/>
              <a:t>, </a:t>
            </a:r>
            <a:r>
              <a:rPr lang="en-US" dirty="0" err="1"/>
              <a:t>intr</a:t>
            </a:r>
            <a:r>
              <a:rPr lang="en-US" dirty="0"/>
              <a:t>-un format electronic, au </a:t>
            </a:r>
            <a:r>
              <a:rPr lang="en-US" dirty="0" err="1"/>
              <a:t>fost</a:t>
            </a:r>
            <a:r>
              <a:rPr lang="en-US" dirty="0"/>
              <a:t> </a:t>
            </a:r>
            <a:r>
              <a:rPr lang="en-US" dirty="0" err="1"/>
              <a:t>transmise</a:t>
            </a:r>
            <a:r>
              <a:rPr lang="en-US" dirty="0"/>
              <a:t> </a:t>
            </a:r>
            <a:r>
              <a:rPr lang="en-US" dirty="0" err="1"/>
              <a:t>prin</a:t>
            </a:r>
            <a:r>
              <a:rPr lang="en-US" dirty="0"/>
              <a:t> e-mail </a:t>
            </a:r>
            <a:r>
              <a:rPr lang="en-US" dirty="0" err="1"/>
              <a:t>ca</a:t>
            </a:r>
            <a:r>
              <a:rPr lang="en-US" dirty="0"/>
              <a:t> </a:t>
            </a:r>
            <a:r>
              <a:rPr lang="en-US" dirty="0" err="1"/>
              <a:t>fisiere</a:t>
            </a:r>
            <a:r>
              <a:rPr lang="en-US" dirty="0"/>
              <a:t> </a:t>
            </a:r>
            <a:r>
              <a:rPr lang="en-US" dirty="0" err="1"/>
              <a:t>atasate</a:t>
            </a:r>
            <a:r>
              <a:rPr lang="en-US" dirty="0"/>
              <a:t>, </a:t>
            </a:r>
            <a:r>
              <a:rPr lang="en-US" dirty="0" err="1"/>
              <a:t>sau</a:t>
            </a:r>
            <a:r>
              <a:rPr lang="en-US" dirty="0"/>
              <a:t> </a:t>
            </a:r>
            <a:r>
              <a:rPr lang="en-US" dirty="0" err="1"/>
              <a:t>daca</a:t>
            </a:r>
            <a:r>
              <a:rPr lang="en-US" dirty="0"/>
              <a:t> au </a:t>
            </a:r>
            <a:r>
              <a:rPr lang="en-US" dirty="0" err="1"/>
              <a:t>fost</a:t>
            </a:r>
            <a:r>
              <a:rPr lang="en-US" dirty="0"/>
              <a:t> </a:t>
            </a:r>
            <a:r>
              <a:rPr lang="en-US" dirty="0" err="1"/>
              <a:t>depuse</a:t>
            </a:r>
            <a:r>
              <a:rPr lang="en-US" dirty="0"/>
              <a:t> </a:t>
            </a:r>
            <a:r>
              <a:rPr lang="en-US" dirty="0" err="1"/>
              <a:t>pe</a:t>
            </a:r>
            <a:r>
              <a:rPr lang="en-US" dirty="0"/>
              <a:t> </a:t>
            </a:r>
            <a:r>
              <a:rPr lang="en-US" dirty="0" err="1"/>
              <a:t>dischete</a:t>
            </a:r>
            <a:r>
              <a:rPr lang="en-US" dirty="0"/>
              <a:t> </a:t>
            </a:r>
            <a:r>
              <a:rPr lang="en-US" dirty="0" err="1"/>
              <a:t>sau</a:t>
            </a:r>
            <a:r>
              <a:rPr lang="en-US" dirty="0"/>
              <a:t> </a:t>
            </a:r>
            <a:r>
              <a:rPr lang="en-US" dirty="0" err="1"/>
              <a:t>pe</a:t>
            </a:r>
            <a:r>
              <a:rPr lang="en-US" dirty="0"/>
              <a:t> CD, se </a:t>
            </a:r>
            <a:r>
              <a:rPr lang="en-US" dirty="0" err="1"/>
              <a:t>recomanda</a:t>
            </a:r>
            <a:r>
              <a:rPr lang="en-US" dirty="0"/>
              <a:t> o </a:t>
            </a:r>
            <a:r>
              <a:rPr lang="en-US" dirty="0" err="1"/>
              <a:t>verificare</a:t>
            </a:r>
            <a:r>
              <a:rPr lang="en-US" dirty="0"/>
              <a:t> a </a:t>
            </a:r>
            <a:r>
              <a:rPr lang="en-US" dirty="0" err="1"/>
              <a:t>proprietatilor</a:t>
            </a:r>
            <a:r>
              <a:rPr lang="en-US" dirty="0"/>
              <a:t> </a:t>
            </a:r>
            <a:r>
              <a:rPr lang="en-US" dirty="0" err="1"/>
              <a:t>fisierelor</a:t>
            </a:r>
            <a:r>
              <a:rPr lang="en-US" dirty="0"/>
              <a:t>. Multi </a:t>
            </a:r>
            <a:r>
              <a:rPr lang="en-US" dirty="0" err="1"/>
              <a:t>dintre</a:t>
            </a:r>
            <a:r>
              <a:rPr lang="en-US" dirty="0"/>
              <a:t> </a:t>
            </a:r>
            <a:r>
              <a:rPr lang="en-US" dirty="0" err="1"/>
              <a:t>studenti</a:t>
            </a:r>
            <a:r>
              <a:rPr lang="en-US" dirty="0"/>
              <a:t> nu </a:t>
            </a:r>
            <a:r>
              <a:rPr lang="en-US" dirty="0" err="1"/>
              <a:t>mai</a:t>
            </a:r>
            <a:r>
              <a:rPr lang="en-US" dirty="0"/>
              <a:t> </a:t>
            </a:r>
            <a:r>
              <a:rPr lang="en-US" dirty="0" err="1"/>
              <a:t>trec</a:t>
            </a:r>
            <a:r>
              <a:rPr lang="en-US" dirty="0"/>
              <a:t> </a:t>
            </a:r>
            <a:r>
              <a:rPr lang="en-US" dirty="0" err="1"/>
              <a:t>textul</a:t>
            </a:r>
            <a:r>
              <a:rPr lang="en-US" dirty="0"/>
              <a:t> </a:t>
            </a:r>
            <a:r>
              <a:rPr lang="en-US" dirty="0" err="1"/>
              <a:t>preluat</a:t>
            </a:r>
            <a:r>
              <a:rPr lang="en-US" dirty="0"/>
              <a:t> </a:t>
            </a:r>
            <a:r>
              <a:rPr lang="en-US" dirty="0" err="1"/>
              <a:t>printr</a:t>
            </a:r>
            <a:r>
              <a:rPr lang="en-US" dirty="0"/>
              <a:t>-un editor in </a:t>
            </a:r>
            <a:r>
              <a:rPr lang="en-US" dirty="0" err="1"/>
              <a:t>calculatorul</a:t>
            </a:r>
            <a:r>
              <a:rPr lang="en-US" dirty="0"/>
              <a:t> </a:t>
            </a:r>
            <a:r>
              <a:rPr lang="en-US" dirty="0" err="1"/>
              <a:t>propriu</a:t>
            </a:r>
            <a:r>
              <a:rPr lang="en-US" dirty="0"/>
              <a:t>, ci </a:t>
            </a:r>
            <a:r>
              <a:rPr lang="en-US" dirty="0" err="1"/>
              <a:t>il</a:t>
            </a:r>
            <a:r>
              <a:rPr lang="en-US" dirty="0"/>
              <a:t> </a:t>
            </a:r>
            <a:r>
              <a:rPr lang="en-US" dirty="0" err="1"/>
              <a:t>expediaza</a:t>
            </a:r>
            <a:r>
              <a:rPr lang="en-US" dirty="0"/>
              <a:t> exact </a:t>
            </a:r>
            <a:r>
              <a:rPr lang="en-US" dirty="0" err="1"/>
              <a:t>asa</a:t>
            </a:r>
            <a:r>
              <a:rPr lang="en-US" dirty="0"/>
              <a:t> cum l-au </a:t>
            </a:r>
            <a:r>
              <a:rPr lang="en-US" dirty="0" err="1"/>
              <a:t>gasit</a:t>
            </a:r>
            <a:r>
              <a:rPr lang="en-US" dirty="0"/>
              <a:t> - </a:t>
            </a:r>
            <a:r>
              <a:rPr lang="en-US" dirty="0" err="1"/>
              <a:t>preluat</a:t>
            </a:r>
            <a:r>
              <a:rPr lang="en-US" dirty="0"/>
              <a:t>. In </a:t>
            </a:r>
            <a:r>
              <a:rPr lang="en-US" dirty="0" err="1"/>
              <a:t>acest</a:t>
            </a:r>
            <a:r>
              <a:rPr lang="en-US" dirty="0"/>
              <a:t> </a:t>
            </a:r>
            <a:r>
              <a:rPr lang="en-US" dirty="0" err="1"/>
              <a:t>caz</a:t>
            </a:r>
            <a:r>
              <a:rPr lang="en-US" dirty="0"/>
              <a:t>, se </a:t>
            </a:r>
            <a:r>
              <a:rPr lang="en-US" dirty="0" err="1"/>
              <a:t>poate</a:t>
            </a:r>
            <a:r>
              <a:rPr lang="en-US" dirty="0"/>
              <a:t> </a:t>
            </a:r>
            <a:r>
              <a:rPr lang="en-US" dirty="0" err="1"/>
              <a:t>vedea</a:t>
            </a:r>
            <a:r>
              <a:rPr lang="en-US" dirty="0"/>
              <a:t> </a:t>
            </a:r>
            <a:r>
              <a:rPr lang="en-US" dirty="0" err="1"/>
              <a:t>ca</a:t>
            </a:r>
            <a:r>
              <a:rPr lang="en-US" dirty="0"/>
              <a:t> </a:t>
            </a:r>
            <a:r>
              <a:rPr lang="en-US" dirty="0" err="1"/>
              <a:t>fisierul</a:t>
            </a:r>
            <a:r>
              <a:rPr lang="en-US" dirty="0"/>
              <a:t> a </a:t>
            </a:r>
            <a:r>
              <a:rPr lang="en-US" dirty="0" err="1"/>
              <a:t>fost</a:t>
            </a:r>
            <a:r>
              <a:rPr lang="en-US" dirty="0"/>
              <a:t> </a:t>
            </a:r>
            <a:r>
              <a:rPr lang="en-US" dirty="0" err="1"/>
              <a:t>creat</a:t>
            </a:r>
            <a:r>
              <a:rPr lang="en-US" dirty="0"/>
              <a:t> de </a:t>
            </a:r>
            <a:r>
              <a:rPr lang="en-US" dirty="0" err="1"/>
              <a:t>alta</a:t>
            </a:r>
            <a:r>
              <a:rPr lang="en-US" dirty="0"/>
              <a:t> </a:t>
            </a:r>
            <a:r>
              <a:rPr lang="en-US" dirty="0" err="1"/>
              <a:t>persoana</a:t>
            </a:r>
            <a:r>
              <a:rPr lang="en-US" dirty="0"/>
              <a:t> </a:t>
            </a:r>
            <a:r>
              <a:rPr lang="en-US" dirty="0" err="1"/>
              <a:t>decat</a:t>
            </a:r>
            <a:r>
              <a:rPr lang="en-US" dirty="0"/>
              <a:t> </a:t>
            </a:r>
            <a:r>
              <a:rPr lang="en-US" dirty="0" err="1"/>
              <a:t>studentul</a:t>
            </a:r>
            <a:r>
              <a:rPr lang="en-US" dirty="0"/>
              <a:t> </a:t>
            </a:r>
            <a:r>
              <a:rPr lang="en-US" dirty="0" err="1"/>
              <a:t>respectiv</a:t>
            </a:r>
            <a:r>
              <a:rPr lang="en-US" dirty="0"/>
              <a:t> </a:t>
            </a:r>
            <a:r>
              <a:rPr lang="en-US" dirty="0" err="1"/>
              <a:t>si</a:t>
            </a:r>
            <a:r>
              <a:rPr lang="en-US" dirty="0"/>
              <a:t>, </a:t>
            </a:r>
            <a:r>
              <a:rPr lang="en-US" dirty="0" err="1"/>
              <a:t>spre</a:t>
            </a:r>
            <a:r>
              <a:rPr lang="en-US" dirty="0"/>
              <a:t> </a:t>
            </a:r>
            <a:r>
              <a:rPr lang="en-US" dirty="0" err="1"/>
              <a:t>exemplu</a:t>
            </a:r>
            <a:r>
              <a:rPr lang="en-US" dirty="0"/>
              <a:t>, cu un an </a:t>
            </a:r>
            <a:r>
              <a:rPr lang="en-US" dirty="0" err="1"/>
              <a:t>sau</a:t>
            </a:r>
            <a:r>
              <a:rPr lang="en-US" dirty="0"/>
              <a:t> </a:t>
            </a:r>
            <a:r>
              <a:rPr lang="en-US" dirty="0" err="1"/>
              <a:t>doi</a:t>
            </a:r>
            <a:r>
              <a:rPr lang="en-US" dirty="0"/>
              <a:t> </a:t>
            </a:r>
            <a:r>
              <a:rPr lang="en-US" dirty="0" err="1"/>
              <a:t>inaintea</a:t>
            </a:r>
            <a:r>
              <a:rPr lang="en-US" dirty="0"/>
              <a:t> </a:t>
            </a:r>
            <a:r>
              <a:rPr lang="en-US" dirty="0" err="1"/>
              <a:t>intrarii</a:t>
            </a:r>
            <a:r>
              <a:rPr lang="en-US" dirty="0"/>
              <a:t> sale in </a:t>
            </a:r>
            <a:r>
              <a:rPr lang="en-US" dirty="0" err="1"/>
              <a:t>facultate</a:t>
            </a:r>
            <a:r>
              <a:rPr lang="en-US" dirty="0"/>
              <a:t>; </a:t>
            </a:r>
          </a:p>
          <a:p>
            <a:pPr marL="0" indent="0">
              <a:buNone/>
            </a:pPr>
            <a:endParaRPr lang="en-US" dirty="0"/>
          </a:p>
        </p:txBody>
      </p:sp>
    </p:spTree>
    <p:extLst>
      <p:ext uri="{BB962C8B-B14F-4D97-AF65-F5344CB8AC3E}">
        <p14:creationId xmlns:p14="http://schemas.microsoft.com/office/powerpoint/2010/main" val="1778364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332656"/>
            <a:ext cx="8363272" cy="6264696"/>
          </a:xfrm>
        </p:spPr>
        <p:txBody>
          <a:bodyPr>
            <a:normAutofit fontScale="70000" lnSpcReduction="20000"/>
          </a:bodyPr>
          <a:lstStyle/>
          <a:p>
            <a:pPr marL="0" indent="0" algn="just" fontAlgn="base">
              <a:buNone/>
            </a:pPr>
            <a:r>
              <a:rPr lang="en-US" dirty="0"/>
              <a:t>» in </a:t>
            </a:r>
            <a:r>
              <a:rPr lang="en-US" dirty="0" err="1"/>
              <a:t>multe</a:t>
            </a:r>
            <a:r>
              <a:rPr lang="en-US" dirty="0"/>
              <a:t> </a:t>
            </a:r>
            <a:r>
              <a:rPr lang="en-US" dirty="0" err="1"/>
              <a:t>cazuri</a:t>
            </a:r>
            <a:r>
              <a:rPr lang="en-US" dirty="0"/>
              <a:t>, </a:t>
            </a:r>
            <a:r>
              <a:rPr lang="en-US" dirty="0" err="1"/>
              <a:t>chiar</a:t>
            </a:r>
            <a:r>
              <a:rPr lang="en-US" dirty="0"/>
              <a:t> </a:t>
            </a:r>
            <a:r>
              <a:rPr lang="en-US" dirty="0" err="1"/>
              <a:t>textul</a:t>
            </a:r>
            <a:r>
              <a:rPr lang="en-US" dirty="0"/>
              <a:t>, </a:t>
            </a:r>
            <a:r>
              <a:rPr lang="en-US" dirty="0" err="1"/>
              <a:t>pe</a:t>
            </a:r>
            <a:r>
              <a:rPr lang="en-US" dirty="0"/>
              <a:t> care </a:t>
            </a:r>
            <a:r>
              <a:rPr lang="en-US" dirty="0" err="1"/>
              <a:t>studentul</a:t>
            </a:r>
            <a:r>
              <a:rPr lang="en-US" dirty="0"/>
              <a:t> </a:t>
            </a:r>
            <a:r>
              <a:rPr lang="en-US" dirty="0" err="1"/>
              <a:t>il</a:t>
            </a:r>
            <a:r>
              <a:rPr lang="en-US" dirty="0"/>
              <a:t> </a:t>
            </a:r>
            <a:r>
              <a:rPr lang="en-US" dirty="0" err="1"/>
              <a:t>prezinta</a:t>
            </a:r>
            <a:r>
              <a:rPr lang="en-US" dirty="0"/>
              <a:t>, </a:t>
            </a:r>
            <a:r>
              <a:rPr lang="en-US" dirty="0" err="1"/>
              <a:t>nici</a:t>
            </a:r>
            <a:r>
              <a:rPr lang="en-US" dirty="0"/>
              <a:t> nu l-a </a:t>
            </a:r>
            <a:r>
              <a:rPr lang="en-US" dirty="0" err="1"/>
              <a:t>citit</a:t>
            </a:r>
            <a:r>
              <a:rPr lang="en-US" dirty="0"/>
              <a:t>. </a:t>
            </a:r>
            <a:r>
              <a:rPr lang="en-US" dirty="0" err="1"/>
              <a:t>Acest</a:t>
            </a:r>
            <a:r>
              <a:rPr lang="en-US" dirty="0"/>
              <a:t> </a:t>
            </a:r>
            <a:r>
              <a:rPr lang="en-US" dirty="0" err="1"/>
              <a:t>caz</a:t>
            </a:r>
            <a:r>
              <a:rPr lang="en-US" dirty="0"/>
              <a:t> include </a:t>
            </a:r>
            <a:r>
              <a:rPr lang="en-US" dirty="0" err="1"/>
              <a:t>indicii</a:t>
            </a:r>
            <a:r>
              <a:rPr lang="en-US" dirty="0"/>
              <a:t> </a:t>
            </a:r>
            <a:r>
              <a:rPr lang="en-US" dirty="0" err="1"/>
              <a:t>clare</a:t>
            </a:r>
            <a:r>
              <a:rPr lang="en-US" dirty="0"/>
              <a:t> </a:t>
            </a:r>
            <a:r>
              <a:rPr lang="en-US" dirty="0" err="1"/>
              <a:t>demonstrand</a:t>
            </a:r>
            <a:r>
              <a:rPr lang="en-US" dirty="0"/>
              <a:t> </a:t>
            </a:r>
            <a:r>
              <a:rPr lang="en-US" dirty="0" err="1"/>
              <a:t>frauda</a:t>
            </a:r>
            <a:r>
              <a:rPr lang="en-US" dirty="0"/>
              <a:t>: </a:t>
            </a:r>
            <a:r>
              <a:rPr lang="en-US" dirty="0" err="1"/>
              <a:t>referinte</a:t>
            </a:r>
            <a:r>
              <a:rPr lang="en-US" dirty="0"/>
              <a:t> la </a:t>
            </a:r>
            <a:r>
              <a:rPr lang="en-US" dirty="0" err="1"/>
              <a:t>alte</a:t>
            </a:r>
            <a:r>
              <a:rPr lang="en-US" dirty="0"/>
              <a:t> </a:t>
            </a:r>
            <a:r>
              <a:rPr lang="en-US" dirty="0" err="1"/>
              <a:t>lucrari</a:t>
            </a:r>
            <a:r>
              <a:rPr lang="en-US" dirty="0"/>
              <a:t> ale </a:t>
            </a:r>
            <a:r>
              <a:rPr lang="en-US" dirty="0" err="1"/>
              <a:t>autorului</a:t>
            </a:r>
            <a:r>
              <a:rPr lang="en-US" dirty="0"/>
              <a:t>, </a:t>
            </a:r>
            <a:r>
              <a:rPr lang="en-US" dirty="0" err="1"/>
              <a:t>fraze</a:t>
            </a:r>
            <a:r>
              <a:rPr lang="en-US" dirty="0"/>
              <a:t> </a:t>
            </a:r>
            <a:r>
              <a:rPr lang="en-US" dirty="0" err="1"/>
              <a:t>ce</a:t>
            </a:r>
            <a:r>
              <a:rPr lang="en-US" dirty="0"/>
              <a:t> </a:t>
            </a:r>
            <a:r>
              <a:rPr lang="en-US" dirty="0" err="1"/>
              <a:t>atesta</a:t>
            </a:r>
            <a:r>
              <a:rPr lang="en-US" dirty="0"/>
              <a:t> </a:t>
            </a:r>
            <a:r>
              <a:rPr lang="en-US" dirty="0" err="1"/>
              <a:t>participarea</a:t>
            </a:r>
            <a:r>
              <a:rPr lang="en-US" dirty="0"/>
              <a:t> </a:t>
            </a:r>
            <a:r>
              <a:rPr lang="en-US" dirty="0" err="1"/>
              <a:t>autorului</a:t>
            </a:r>
            <a:r>
              <a:rPr lang="en-US" dirty="0"/>
              <a:t> la </a:t>
            </a:r>
            <a:r>
              <a:rPr lang="en-US" dirty="0" err="1"/>
              <a:t>activitati</a:t>
            </a:r>
            <a:r>
              <a:rPr lang="en-US" dirty="0"/>
              <a:t> </a:t>
            </a:r>
            <a:r>
              <a:rPr lang="en-US" dirty="0" err="1"/>
              <a:t>sau</a:t>
            </a:r>
            <a:r>
              <a:rPr lang="en-US" dirty="0"/>
              <a:t> </a:t>
            </a:r>
            <a:r>
              <a:rPr lang="en-US" dirty="0" err="1"/>
              <a:t>evenimente</a:t>
            </a:r>
            <a:r>
              <a:rPr lang="en-US" dirty="0"/>
              <a:t> </a:t>
            </a:r>
            <a:r>
              <a:rPr lang="en-US" dirty="0" err="1"/>
              <a:t>inaccesibile</a:t>
            </a:r>
            <a:r>
              <a:rPr lang="en-US" dirty="0"/>
              <a:t> </a:t>
            </a:r>
            <a:r>
              <a:rPr lang="en-US" dirty="0" err="1"/>
              <a:t>studentului</a:t>
            </a:r>
            <a:r>
              <a:rPr lang="en-US" dirty="0"/>
              <a:t> </a:t>
            </a:r>
            <a:r>
              <a:rPr lang="en-US" dirty="0" err="1"/>
              <a:t>respectiv</a:t>
            </a:r>
            <a:r>
              <a:rPr lang="en-US" dirty="0"/>
              <a:t>. In </a:t>
            </a:r>
            <a:r>
              <a:rPr lang="en-US" dirty="0" err="1"/>
              <a:t>cazul</a:t>
            </a:r>
            <a:r>
              <a:rPr lang="en-US" dirty="0"/>
              <a:t> in care "</a:t>
            </a:r>
            <a:r>
              <a:rPr lang="en-US" dirty="0" err="1"/>
              <a:t>sursa</a:t>
            </a:r>
            <a:r>
              <a:rPr lang="en-US" dirty="0"/>
              <a:t> de </a:t>
            </a:r>
            <a:r>
              <a:rPr lang="en-US" dirty="0" err="1"/>
              <a:t>inspiratie</a:t>
            </a:r>
            <a:r>
              <a:rPr lang="en-US" dirty="0"/>
              <a:t>" a </a:t>
            </a:r>
            <a:r>
              <a:rPr lang="en-US" dirty="0" err="1"/>
              <a:t>lucrarii</a:t>
            </a:r>
            <a:r>
              <a:rPr lang="en-US" dirty="0"/>
              <a:t> a </a:t>
            </a:r>
            <a:r>
              <a:rPr lang="en-US" dirty="0" err="1"/>
              <a:t>fost</a:t>
            </a:r>
            <a:r>
              <a:rPr lang="en-US" dirty="0"/>
              <a:t> un </a:t>
            </a:r>
            <a:r>
              <a:rPr lang="en-US" dirty="0" err="1"/>
              <a:t>articol</a:t>
            </a:r>
            <a:r>
              <a:rPr lang="en-US" dirty="0"/>
              <a:t> de </a:t>
            </a:r>
            <a:r>
              <a:rPr lang="en-US" dirty="0" err="1"/>
              <a:t>revista</a:t>
            </a:r>
            <a:r>
              <a:rPr lang="en-US" dirty="0"/>
              <a:t>, se </a:t>
            </a:r>
            <a:r>
              <a:rPr lang="en-US" dirty="0" err="1"/>
              <a:t>vor</a:t>
            </a:r>
            <a:r>
              <a:rPr lang="en-US" dirty="0"/>
              <a:t> </a:t>
            </a:r>
            <a:r>
              <a:rPr lang="en-US" dirty="0" err="1"/>
              <a:t>putea</a:t>
            </a:r>
            <a:r>
              <a:rPr lang="en-US" dirty="0"/>
              <a:t> </a:t>
            </a:r>
            <a:r>
              <a:rPr lang="en-US" dirty="0" err="1"/>
              <a:t>intalni</a:t>
            </a:r>
            <a:r>
              <a:rPr lang="en-US" dirty="0"/>
              <a:t> </a:t>
            </a:r>
            <a:r>
              <a:rPr lang="en-US" dirty="0" err="1"/>
              <a:t>formulari</a:t>
            </a:r>
            <a:r>
              <a:rPr lang="en-US" dirty="0"/>
              <a:t> </a:t>
            </a:r>
            <a:r>
              <a:rPr lang="en-US" dirty="0" err="1"/>
              <a:t>sau</a:t>
            </a:r>
            <a:r>
              <a:rPr lang="en-US" dirty="0"/>
              <a:t> </a:t>
            </a:r>
            <a:r>
              <a:rPr lang="en-US" dirty="0" err="1"/>
              <a:t>forme</a:t>
            </a:r>
            <a:r>
              <a:rPr lang="en-US" dirty="0"/>
              <a:t> </a:t>
            </a:r>
            <a:r>
              <a:rPr lang="en-US" dirty="0" err="1"/>
              <a:t>impuse</a:t>
            </a:r>
            <a:r>
              <a:rPr lang="en-US" dirty="0"/>
              <a:t> de </a:t>
            </a:r>
            <a:r>
              <a:rPr lang="en-US" dirty="0" err="1"/>
              <a:t>editori</a:t>
            </a:r>
            <a:r>
              <a:rPr lang="en-US" dirty="0"/>
              <a:t>. </a:t>
            </a:r>
          </a:p>
          <a:p>
            <a:pPr marL="0" indent="0" algn="just" fontAlgn="base">
              <a:buNone/>
            </a:pPr>
            <a:r>
              <a:rPr lang="en-US" dirty="0"/>
              <a:t>» </a:t>
            </a:r>
            <a:r>
              <a:rPr lang="en-US" dirty="0" err="1"/>
              <a:t>pentru</a:t>
            </a:r>
            <a:r>
              <a:rPr lang="en-US" dirty="0"/>
              <a:t> a </a:t>
            </a:r>
            <a:r>
              <a:rPr lang="en-US" dirty="0" err="1"/>
              <a:t>identifica</a:t>
            </a:r>
            <a:r>
              <a:rPr lang="en-US" dirty="0"/>
              <a:t> </a:t>
            </a:r>
            <a:r>
              <a:rPr lang="en-US" dirty="0" err="1"/>
              <a:t>posibilele</a:t>
            </a:r>
            <a:r>
              <a:rPr lang="en-US" dirty="0"/>
              <a:t> </a:t>
            </a:r>
            <a:r>
              <a:rPr lang="en-US" dirty="0" err="1"/>
              <a:t>surse</a:t>
            </a:r>
            <a:r>
              <a:rPr lang="en-US" dirty="0"/>
              <a:t> (</a:t>
            </a:r>
            <a:r>
              <a:rPr lang="en-US" dirty="0" err="1"/>
              <a:t>canditate</a:t>
            </a:r>
            <a:r>
              <a:rPr lang="en-US" dirty="0"/>
              <a:t> de </a:t>
            </a:r>
            <a:r>
              <a:rPr lang="en-US" dirty="0" err="1"/>
              <a:t>copiere</a:t>
            </a:r>
            <a:r>
              <a:rPr lang="en-US" dirty="0"/>
              <a:t>), se pot </a:t>
            </a:r>
            <a:r>
              <a:rPr lang="en-US" dirty="0" err="1"/>
              <a:t>incerca</a:t>
            </a:r>
            <a:r>
              <a:rPr lang="en-US" dirty="0"/>
              <a:t> </a:t>
            </a:r>
            <a:r>
              <a:rPr lang="en-US" dirty="0" err="1"/>
              <a:t>cautari</a:t>
            </a:r>
            <a:r>
              <a:rPr lang="en-US" dirty="0"/>
              <a:t> </a:t>
            </a:r>
            <a:r>
              <a:rPr lang="en-US" dirty="0" err="1"/>
              <a:t>pe</a:t>
            </a:r>
            <a:r>
              <a:rPr lang="en-US" dirty="0"/>
              <a:t> Web. De </a:t>
            </a:r>
            <a:r>
              <a:rPr lang="en-US" dirty="0" err="1"/>
              <a:t>multe</a:t>
            </a:r>
            <a:r>
              <a:rPr lang="en-US" dirty="0"/>
              <a:t> </a:t>
            </a:r>
            <a:r>
              <a:rPr lang="en-US" dirty="0" err="1"/>
              <a:t>ori</a:t>
            </a:r>
            <a:r>
              <a:rPr lang="en-US" dirty="0"/>
              <a:t> </a:t>
            </a:r>
            <a:r>
              <a:rPr lang="en-US" dirty="0" err="1"/>
              <a:t>va</a:t>
            </a:r>
            <a:r>
              <a:rPr lang="en-US" dirty="0"/>
              <a:t> fi </a:t>
            </a:r>
            <a:r>
              <a:rPr lang="en-US" dirty="0" err="1"/>
              <a:t>suficienta</a:t>
            </a:r>
            <a:r>
              <a:rPr lang="en-US" dirty="0"/>
              <a:t> o </a:t>
            </a:r>
            <a:r>
              <a:rPr lang="en-US" dirty="0" err="1"/>
              <a:t>secventa</a:t>
            </a:r>
            <a:r>
              <a:rPr lang="en-US" dirty="0"/>
              <a:t> de 3-4 </a:t>
            </a:r>
            <a:r>
              <a:rPr lang="en-US" dirty="0" err="1"/>
              <a:t>cuvinte</a:t>
            </a:r>
            <a:r>
              <a:rPr lang="en-US" dirty="0"/>
              <a:t> care </a:t>
            </a:r>
            <a:r>
              <a:rPr lang="en-US" dirty="0" err="1"/>
              <a:t>poate</a:t>
            </a:r>
            <a:r>
              <a:rPr lang="en-US" dirty="0"/>
              <a:t> fi </a:t>
            </a:r>
            <a:r>
              <a:rPr lang="en-US" dirty="0" err="1"/>
              <a:t>inserata</a:t>
            </a:r>
            <a:r>
              <a:rPr lang="en-US" dirty="0"/>
              <a:t> </a:t>
            </a:r>
            <a:r>
              <a:rPr lang="en-US" dirty="0" err="1"/>
              <a:t>intr</a:t>
            </a:r>
            <a:r>
              <a:rPr lang="en-US" dirty="0"/>
              <a:t>-o </a:t>
            </a:r>
            <a:r>
              <a:rPr lang="en-US" dirty="0" err="1"/>
              <a:t>cerere</a:t>
            </a:r>
            <a:r>
              <a:rPr lang="en-US" dirty="0"/>
              <a:t> de </a:t>
            </a:r>
            <a:r>
              <a:rPr lang="en-US" dirty="0" err="1"/>
              <a:t>cautare</a:t>
            </a:r>
            <a:r>
              <a:rPr lang="en-US" dirty="0"/>
              <a:t> </a:t>
            </a:r>
            <a:r>
              <a:rPr lang="en-US" dirty="0" err="1"/>
              <a:t>chiar</a:t>
            </a:r>
            <a:r>
              <a:rPr lang="en-US" dirty="0"/>
              <a:t> cu un motor de </a:t>
            </a:r>
            <a:r>
              <a:rPr lang="en-US" dirty="0" err="1"/>
              <a:t>cautare</a:t>
            </a:r>
            <a:r>
              <a:rPr lang="en-US" dirty="0"/>
              <a:t> universal, </a:t>
            </a:r>
            <a:r>
              <a:rPr lang="en-US" dirty="0" err="1"/>
              <a:t>precum</a:t>
            </a:r>
            <a:r>
              <a:rPr lang="en-US" dirty="0"/>
              <a:t> Google.</a:t>
            </a:r>
          </a:p>
          <a:p>
            <a:pPr marL="0" indent="0" algn="just" fontAlgn="base">
              <a:buNone/>
            </a:pPr>
            <a:r>
              <a:rPr lang="en-US" dirty="0"/>
              <a:t> Cum </a:t>
            </a:r>
            <a:r>
              <a:rPr lang="en-US" dirty="0" err="1"/>
              <a:t>unele</a:t>
            </a:r>
            <a:r>
              <a:rPr lang="en-US" dirty="0"/>
              <a:t> site-</a:t>
            </a:r>
            <a:r>
              <a:rPr lang="en-US" dirty="0" err="1"/>
              <a:t>uri</a:t>
            </a:r>
            <a:r>
              <a:rPr lang="en-US" dirty="0"/>
              <a:t> cu </a:t>
            </a:r>
            <a:r>
              <a:rPr lang="en-US" dirty="0" err="1"/>
              <a:t>referate</a:t>
            </a:r>
            <a:r>
              <a:rPr lang="en-US" dirty="0"/>
              <a:t> nu permit </a:t>
            </a:r>
            <a:r>
              <a:rPr lang="en-US" dirty="0" err="1"/>
              <a:t>accesul</a:t>
            </a:r>
            <a:r>
              <a:rPr lang="en-US" dirty="0"/>
              <a:t> </a:t>
            </a:r>
            <a:r>
              <a:rPr lang="en-US" dirty="0" err="1"/>
              <a:t>robotilor</a:t>
            </a:r>
            <a:r>
              <a:rPr lang="en-US" dirty="0"/>
              <a:t> </a:t>
            </a:r>
            <a:r>
              <a:rPr lang="en-US" dirty="0" err="1"/>
              <a:t>pemtru</a:t>
            </a:r>
            <a:r>
              <a:rPr lang="en-US" dirty="0"/>
              <a:t> </a:t>
            </a:r>
            <a:r>
              <a:rPr lang="en-US" dirty="0" err="1"/>
              <a:t>indexare</a:t>
            </a:r>
            <a:r>
              <a:rPr lang="en-US" dirty="0"/>
              <a:t>, </a:t>
            </a:r>
            <a:r>
              <a:rPr lang="en-US" dirty="0" err="1"/>
              <a:t>cautarea</a:t>
            </a:r>
            <a:r>
              <a:rPr lang="en-US" dirty="0"/>
              <a:t> </a:t>
            </a:r>
            <a:r>
              <a:rPr lang="en-US" dirty="0" err="1"/>
              <a:t>aceasta</a:t>
            </a:r>
            <a:r>
              <a:rPr lang="en-US" dirty="0"/>
              <a:t> </a:t>
            </a:r>
            <a:r>
              <a:rPr lang="en-US" dirty="0" err="1"/>
              <a:t>poate</a:t>
            </a:r>
            <a:r>
              <a:rPr lang="en-US" dirty="0"/>
              <a:t> </a:t>
            </a:r>
            <a:r>
              <a:rPr lang="en-US" dirty="0" err="1"/>
              <a:t>sa</a:t>
            </a:r>
            <a:r>
              <a:rPr lang="en-US" dirty="0"/>
              <a:t> nu </a:t>
            </a:r>
            <a:r>
              <a:rPr lang="en-US" dirty="0" err="1"/>
              <a:t>dea</a:t>
            </a:r>
            <a:r>
              <a:rPr lang="en-US" dirty="0"/>
              <a:t> </a:t>
            </a:r>
            <a:r>
              <a:rPr lang="en-US" dirty="0" err="1"/>
              <a:t>rezultate</a:t>
            </a:r>
            <a:r>
              <a:rPr lang="en-US" dirty="0"/>
              <a:t>. </a:t>
            </a:r>
            <a:r>
              <a:rPr lang="en-US" dirty="0" err="1"/>
              <a:t>Daca</a:t>
            </a:r>
            <a:r>
              <a:rPr lang="en-US" dirty="0"/>
              <a:t> </a:t>
            </a:r>
            <a:r>
              <a:rPr lang="en-US" dirty="0" err="1"/>
              <a:t>profesorul</a:t>
            </a:r>
            <a:r>
              <a:rPr lang="en-US" dirty="0"/>
              <a:t> nu </a:t>
            </a:r>
            <a:r>
              <a:rPr lang="en-US" dirty="0" err="1"/>
              <a:t>reuseste</a:t>
            </a:r>
            <a:r>
              <a:rPr lang="en-US" dirty="0"/>
              <a:t> </a:t>
            </a:r>
            <a:r>
              <a:rPr lang="en-US" dirty="0" err="1"/>
              <a:t>sa</a:t>
            </a:r>
            <a:r>
              <a:rPr lang="en-US" dirty="0"/>
              <a:t> </a:t>
            </a:r>
            <a:r>
              <a:rPr lang="en-US" dirty="0" err="1"/>
              <a:t>demonstreze</a:t>
            </a:r>
            <a:r>
              <a:rPr lang="en-US" dirty="0"/>
              <a:t> </a:t>
            </a:r>
            <a:r>
              <a:rPr lang="en-US" dirty="0" err="1"/>
              <a:t>plagiatul</a:t>
            </a:r>
            <a:r>
              <a:rPr lang="en-US" dirty="0"/>
              <a:t>, nu </a:t>
            </a:r>
            <a:r>
              <a:rPr lang="en-US" dirty="0" err="1"/>
              <a:t>inseamna</a:t>
            </a:r>
            <a:r>
              <a:rPr lang="en-US" dirty="0"/>
              <a:t> </a:t>
            </a:r>
            <a:r>
              <a:rPr lang="en-US" dirty="0" err="1"/>
              <a:t>neaparat</a:t>
            </a:r>
            <a:r>
              <a:rPr lang="en-US" dirty="0"/>
              <a:t> </a:t>
            </a:r>
            <a:r>
              <a:rPr lang="en-US" dirty="0" err="1"/>
              <a:t>ca</a:t>
            </a:r>
            <a:r>
              <a:rPr lang="en-US" dirty="0"/>
              <a:t> </a:t>
            </a:r>
            <a:r>
              <a:rPr lang="en-US" dirty="0" err="1"/>
              <a:t>lucrarea</a:t>
            </a:r>
            <a:r>
              <a:rPr lang="en-US" dirty="0"/>
              <a:t> </a:t>
            </a:r>
            <a:r>
              <a:rPr lang="en-US" dirty="0" err="1"/>
              <a:t>analizata</a:t>
            </a:r>
            <a:r>
              <a:rPr lang="en-US" dirty="0"/>
              <a:t> </a:t>
            </a:r>
            <a:r>
              <a:rPr lang="en-US" dirty="0" err="1"/>
              <a:t>este</a:t>
            </a:r>
            <a:r>
              <a:rPr lang="en-US" dirty="0"/>
              <a:t> </a:t>
            </a:r>
            <a:r>
              <a:rPr lang="en-US" dirty="0" err="1"/>
              <a:t>originala</a:t>
            </a:r>
            <a:r>
              <a:rPr lang="en-US" dirty="0"/>
              <a:t>. Dar </a:t>
            </a:r>
            <a:r>
              <a:rPr lang="en-US" dirty="0" err="1"/>
              <a:t>aplicand</a:t>
            </a:r>
            <a:r>
              <a:rPr lang="en-US" dirty="0"/>
              <a:t> </a:t>
            </a:r>
            <a:r>
              <a:rPr lang="en-US" dirty="0" err="1"/>
              <a:t>pasii</a:t>
            </a:r>
            <a:r>
              <a:rPr lang="en-US" dirty="0"/>
              <a:t> de </a:t>
            </a:r>
            <a:r>
              <a:rPr lang="en-US" dirty="0" err="1"/>
              <a:t>mai</a:t>
            </a:r>
            <a:r>
              <a:rPr lang="en-US" dirty="0"/>
              <a:t> </a:t>
            </a:r>
            <a:r>
              <a:rPr lang="en-US" dirty="0" err="1"/>
              <a:t>sus</a:t>
            </a:r>
            <a:r>
              <a:rPr lang="en-US" dirty="0"/>
              <a:t> </a:t>
            </a:r>
            <a:r>
              <a:rPr lang="en-US" dirty="0" err="1"/>
              <a:t>numarul</a:t>
            </a:r>
            <a:r>
              <a:rPr lang="en-US" dirty="0"/>
              <a:t> </a:t>
            </a:r>
            <a:r>
              <a:rPr lang="en-US" dirty="0" err="1"/>
              <a:t>evaluarilor</a:t>
            </a:r>
            <a:r>
              <a:rPr lang="en-US" dirty="0"/>
              <a:t> </a:t>
            </a:r>
            <a:r>
              <a:rPr lang="en-US" dirty="0" err="1"/>
              <a:t>eronate</a:t>
            </a:r>
            <a:r>
              <a:rPr lang="en-US" dirty="0"/>
              <a:t> se </a:t>
            </a:r>
            <a:r>
              <a:rPr lang="en-US" dirty="0" err="1"/>
              <a:t>va</a:t>
            </a:r>
            <a:r>
              <a:rPr lang="en-US" dirty="0"/>
              <a:t> </a:t>
            </a:r>
            <a:r>
              <a:rPr lang="en-US" dirty="0" err="1"/>
              <a:t>diminua</a:t>
            </a:r>
            <a:r>
              <a:rPr lang="en-US" dirty="0"/>
              <a:t>, cu </a:t>
            </a:r>
            <a:r>
              <a:rPr lang="en-US" dirty="0" err="1"/>
              <a:t>siguranta</a:t>
            </a:r>
            <a:r>
              <a:rPr lang="en-US" dirty="0"/>
              <a:t>. </a:t>
            </a:r>
            <a:br>
              <a:rPr lang="en-US" dirty="0"/>
            </a:br>
            <a:r>
              <a:rPr lang="en-US" dirty="0" err="1"/>
              <a:t>Experienta</a:t>
            </a:r>
            <a:r>
              <a:rPr lang="en-US" dirty="0"/>
              <a:t> se </a:t>
            </a:r>
            <a:r>
              <a:rPr lang="en-US" dirty="0" err="1"/>
              <a:t>acumuleaza</a:t>
            </a:r>
            <a:r>
              <a:rPr lang="en-US" dirty="0"/>
              <a:t> </a:t>
            </a:r>
            <a:r>
              <a:rPr lang="en-US" dirty="0" err="1"/>
              <a:t>treptat</a:t>
            </a:r>
            <a:r>
              <a:rPr lang="en-US" dirty="0"/>
              <a:t>, </a:t>
            </a:r>
            <a:r>
              <a:rPr lang="en-US" dirty="0" err="1"/>
              <a:t>impreuna</a:t>
            </a:r>
            <a:r>
              <a:rPr lang="en-US" dirty="0"/>
              <a:t> cu un set tot </a:t>
            </a:r>
            <a:r>
              <a:rPr lang="en-US" dirty="0" err="1"/>
              <a:t>mai</a:t>
            </a:r>
            <a:r>
              <a:rPr lang="en-US" dirty="0"/>
              <a:t> "consistent" de </a:t>
            </a:r>
            <a:r>
              <a:rPr lang="en-US" dirty="0" err="1"/>
              <a:t>lucrari</a:t>
            </a:r>
            <a:r>
              <a:rPr lang="en-US" dirty="0"/>
              <a:t> </a:t>
            </a:r>
            <a:r>
              <a:rPr lang="en-US" dirty="0" err="1"/>
              <a:t>si</a:t>
            </a:r>
            <a:r>
              <a:rPr lang="en-US" dirty="0"/>
              <a:t> </a:t>
            </a:r>
            <a:r>
              <a:rPr lang="en-US" dirty="0" err="1"/>
              <a:t>posibile</a:t>
            </a:r>
            <a:r>
              <a:rPr lang="en-US" dirty="0"/>
              <a:t> </a:t>
            </a:r>
            <a:r>
              <a:rPr lang="en-US" dirty="0" err="1"/>
              <a:t>surse</a:t>
            </a:r>
            <a:r>
              <a:rPr lang="en-US" dirty="0"/>
              <a:t> </a:t>
            </a:r>
            <a:r>
              <a:rPr lang="en-US" dirty="0" err="1"/>
              <a:t>pentru</a:t>
            </a:r>
            <a:r>
              <a:rPr lang="en-US" dirty="0"/>
              <a:t> </a:t>
            </a:r>
            <a:r>
              <a:rPr lang="en-US" dirty="0" err="1"/>
              <a:t>temele</a:t>
            </a:r>
            <a:r>
              <a:rPr lang="en-US" dirty="0"/>
              <a:t> din </a:t>
            </a:r>
            <a:r>
              <a:rPr lang="en-US" dirty="0" err="1"/>
              <a:t>cursul</a:t>
            </a:r>
            <a:r>
              <a:rPr lang="en-US" dirty="0"/>
              <a:t> </a:t>
            </a:r>
            <a:r>
              <a:rPr lang="en-US" dirty="0" err="1"/>
              <a:t>oferit</a:t>
            </a:r>
            <a:r>
              <a:rPr lang="en-US" dirty="0"/>
              <a:t>.</a:t>
            </a:r>
          </a:p>
          <a:p>
            <a:pPr algn="just" fontAlgn="base"/>
            <a:r>
              <a:rPr lang="en-US" b="1" dirty="0" err="1"/>
              <a:t>Varianta</a:t>
            </a:r>
            <a:r>
              <a:rPr lang="en-US" b="1" dirty="0"/>
              <a:t> </a:t>
            </a:r>
            <a:r>
              <a:rPr lang="en-US" b="1" dirty="0" err="1"/>
              <a:t>trei</a:t>
            </a:r>
            <a:r>
              <a:rPr lang="en-US" b="1" dirty="0"/>
              <a:t>: </a:t>
            </a:r>
            <a:r>
              <a:rPr lang="en-US" b="1" dirty="0" err="1"/>
              <a:t>apelati</a:t>
            </a:r>
            <a:r>
              <a:rPr lang="en-US" b="1" dirty="0"/>
              <a:t> la </a:t>
            </a:r>
            <a:r>
              <a:rPr lang="en-US" dirty="0"/>
              <a:t>www.DetectarePlagiat.ro</a:t>
            </a:r>
          </a:p>
          <a:p>
            <a:pPr marL="0" indent="0">
              <a:buNone/>
            </a:pPr>
            <a:endParaRPr lang="en-US" dirty="0"/>
          </a:p>
        </p:txBody>
      </p:sp>
    </p:spTree>
    <p:extLst>
      <p:ext uri="{BB962C8B-B14F-4D97-AF65-F5344CB8AC3E}">
        <p14:creationId xmlns:p14="http://schemas.microsoft.com/office/powerpoint/2010/main" val="403607563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74638"/>
            <a:ext cx="8147248" cy="778098"/>
          </a:xfrm>
        </p:spPr>
        <p:txBody>
          <a:bodyPr>
            <a:normAutofit/>
          </a:bodyPr>
          <a:lstStyle/>
          <a:p>
            <a:r>
              <a:rPr lang="it-IT" sz="3200" b="1" dirty="0"/>
              <a:t>Sfaturi pentru descoperirea lucrarilor plagiate</a:t>
            </a:r>
            <a:endParaRPr lang="en-US" sz="3200" b="1" dirty="0"/>
          </a:p>
        </p:txBody>
      </p:sp>
      <p:sp>
        <p:nvSpPr>
          <p:cNvPr id="3" name="Content Placeholder 2"/>
          <p:cNvSpPr>
            <a:spLocks noGrp="1"/>
          </p:cNvSpPr>
          <p:nvPr>
            <p:ph idx="1"/>
          </p:nvPr>
        </p:nvSpPr>
        <p:spPr>
          <a:xfrm>
            <a:off x="467544" y="1196752"/>
            <a:ext cx="8219256" cy="4929411"/>
          </a:xfrm>
        </p:spPr>
        <p:txBody>
          <a:bodyPr>
            <a:normAutofit fontScale="85000" lnSpcReduction="20000"/>
          </a:bodyPr>
          <a:lstStyle/>
          <a:p>
            <a:pPr marL="514350" indent="-514350" algn="just">
              <a:buAutoNum type="alphaLcParenBoth"/>
            </a:pPr>
            <a:r>
              <a:rPr lang="en-US" dirty="0" err="1"/>
              <a:t>Indiciile</a:t>
            </a:r>
            <a:r>
              <a:rPr lang="en-US" dirty="0"/>
              <a:t> </a:t>
            </a:r>
            <a:r>
              <a:rPr lang="en-US" dirty="0" err="1"/>
              <a:t>vizuale</a:t>
            </a:r>
            <a:r>
              <a:rPr lang="en-US" dirty="0"/>
              <a:t> </a:t>
            </a:r>
          </a:p>
          <a:p>
            <a:pPr marL="0" indent="0" algn="just">
              <a:buNone/>
            </a:pPr>
            <a:r>
              <a:rPr lang="en-US" dirty="0"/>
              <a:t>» </a:t>
            </a:r>
            <a:r>
              <a:rPr lang="en-US" dirty="0" err="1"/>
              <a:t>formatarea</a:t>
            </a:r>
            <a:r>
              <a:rPr lang="en-US" dirty="0"/>
              <a:t> </a:t>
            </a:r>
            <a:r>
              <a:rPr lang="en-US" dirty="0" err="1"/>
              <a:t>paginilor</a:t>
            </a:r>
            <a:r>
              <a:rPr lang="en-US" dirty="0"/>
              <a:t> - </a:t>
            </a:r>
            <a:r>
              <a:rPr lang="en-US" dirty="0" err="1"/>
              <a:t>acestea</a:t>
            </a:r>
            <a:r>
              <a:rPr lang="en-US" dirty="0"/>
              <a:t> nu </a:t>
            </a:r>
            <a:r>
              <a:rPr lang="en-US" dirty="0" err="1"/>
              <a:t>trebuie</a:t>
            </a:r>
            <a:r>
              <a:rPr lang="en-US" dirty="0"/>
              <a:t> </a:t>
            </a:r>
            <a:r>
              <a:rPr lang="en-US" dirty="0" err="1"/>
              <a:t>sa</a:t>
            </a:r>
            <a:r>
              <a:rPr lang="en-US" dirty="0"/>
              <a:t> </a:t>
            </a:r>
            <a:r>
              <a:rPr lang="en-US" dirty="0" err="1"/>
              <a:t>aiba</a:t>
            </a:r>
            <a:r>
              <a:rPr lang="en-US" dirty="0"/>
              <a:t> </a:t>
            </a:r>
            <a:r>
              <a:rPr lang="en-US" dirty="0" err="1"/>
              <a:t>aspectul</a:t>
            </a:r>
            <a:r>
              <a:rPr lang="en-US" dirty="0"/>
              <a:t> web, </a:t>
            </a:r>
            <a:r>
              <a:rPr lang="en-US" dirty="0" err="1"/>
              <a:t>pauze</a:t>
            </a:r>
            <a:r>
              <a:rPr lang="en-US" dirty="0"/>
              <a:t> </a:t>
            </a:r>
            <a:r>
              <a:rPr lang="en-US" dirty="0" err="1"/>
              <a:t>inconsistente</a:t>
            </a:r>
            <a:r>
              <a:rPr lang="en-US" dirty="0"/>
              <a:t>, aspect </a:t>
            </a:r>
            <a:r>
              <a:rPr lang="en-US" dirty="0" err="1"/>
              <a:t>neobisnuit</a:t>
            </a:r>
            <a:r>
              <a:rPr lang="en-US" dirty="0"/>
              <a:t>, </a:t>
            </a:r>
            <a:r>
              <a:rPr lang="en-US" dirty="0" err="1"/>
              <a:t>cuvinte</a:t>
            </a:r>
            <a:r>
              <a:rPr lang="en-US" dirty="0"/>
              <a:t> </a:t>
            </a:r>
            <a:r>
              <a:rPr lang="en-US" dirty="0" err="1"/>
              <a:t>sau</a:t>
            </a:r>
            <a:r>
              <a:rPr lang="en-US" dirty="0"/>
              <a:t> </a:t>
            </a:r>
            <a:r>
              <a:rPr lang="en-US" dirty="0" err="1"/>
              <a:t>sectiuni</a:t>
            </a:r>
            <a:r>
              <a:rPr lang="en-US" dirty="0"/>
              <a:t>, cu link-</a:t>
            </a:r>
            <a:r>
              <a:rPr lang="en-US" dirty="0" err="1"/>
              <a:t>uri</a:t>
            </a:r>
            <a:r>
              <a:rPr lang="en-US" dirty="0"/>
              <a:t> integrate, </a:t>
            </a:r>
            <a:r>
              <a:rPr lang="en-US" dirty="0" err="1"/>
              <a:t>etc</a:t>
            </a:r>
            <a:r>
              <a:rPr lang="en-US" dirty="0"/>
              <a:t>; </a:t>
            </a:r>
          </a:p>
          <a:p>
            <a:pPr marL="0" indent="0" algn="just">
              <a:buNone/>
            </a:pPr>
            <a:r>
              <a:rPr lang="en-US" dirty="0"/>
              <a:t>» </a:t>
            </a:r>
            <a:r>
              <a:rPr lang="en-US" dirty="0" err="1"/>
              <a:t>stil</a:t>
            </a:r>
            <a:r>
              <a:rPr lang="en-US" dirty="0"/>
              <a:t> de </a:t>
            </a:r>
            <a:r>
              <a:rPr lang="en-US" dirty="0" err="1"/>
              <a:t>citare</a:t>
            </a:r>
            <a:r>
              <a:rPr lang="en-US" dirty="0"/>
              <a:t> </a:t>
            </a:r>
            <a:r>
              <a:rPr lang="en-US" dirty="0" err="1"/>
              <a:t>sau</a:t>
            </a:r>
            <a:r>
              <a:rPr lang="en-US" dirty="0"/>
              <a:t> </a:t>
            </a:r>
            <a:r>
              <a:rPr lang="en-US" dirty="0" err="1"/>
              <a:t>bibliografia</a:t>
            </a:r>
            <a:r>
              <a:rPr lang="en-US" dirty="0"/>
              <a:t> </a:t>
            </a:r>
            <a:r>
              <a:rPr lang="en-US" dirty="0" err="1"/>
              <a:t>inconsecventa</a:t>
            </a:r>
            <a:r>
              <a:rPr lang="en-US" dirty="0"/>
              <a:t>; </a:t>
            </a:r>
          </a:p>
          <a:p>
            <a:pPr marL="0" indent="0" algn="just">
              <a:buNone/>
            </a:pPr>
            <a:r>
              <a:rPr lang="en-US" dirty="0"/>
              <a:t>» </a:t>
            </a:r>
            <a:r>
              <a:rPr lang="en-US" dirty="0" err="1"/>
              <a:t>lucrarea</a:t>
            </a:r>
            <a:r>
              <a:rPr lang="en-US" dirty="0"/>
              <a:t> </a:t>
            </a:r>
            <a:r>
              <a:rPr lang="en-US" dirty="0" err="1"/>
              <a:t>contine</a:t>
            </a:r>
            <a:r>
              <a:rPr lang="en-US" dirty="0"/>
              <a:t> link-</a:t>
            </a:r>
            <a:r>
              <a:rPr lang="en-US" dirty="0" err="1"/>
              <a:t>uri</a:t>
            </a:r>
            <a:r>
              <a:rPr lang="en-US" dirty="0"/>
              <a:t> incorporate, </a:t>
            </a:r>
            <a:r>
              <a:rPr lang="en-US" dirty="0" err="1"/>
              <a:t>pauze</a:t>
            </a:r>
            <a:r>
              <a:rPr lang="en-US" dirty="0"/>
              <a:t> </a:t>
            </a:r>
            <a:r>
              <a:rPr lang="en-US" dirty="0" err="1"/>
              <a:t>inadecvate</a:t>
            </a:r>
            <a:r>
              <a:rPr lang="en-US" dirty="0"/>
              <a:t> </a:t>
            </a:r>
            <a:r>
              <a:rPr lang="en-US" dirty="0" err="1"/>
              <a:t>sau</a:t>
            </a:r>
            <a:r>
              <a:rPr lang="en-US" dirty="0"/>
              <a:t> </a:t>
            </a:r>
            <a:r>
              <a:rPr lang="en-US" dirty="0" err="1"/>
              <a:t>numerotare</a:t>
            </a:r>
            <a:r>
              <a:rPr lang="en-US" dirty="0"/>
              <a:t> </a:t>
            </a:r>
            <a:r>
              <a:rPr lang="en-US" dirty="0" err="1"/>
              <a:t>inconsecventa</a:t>
            </a:r>
            <a:r>
              <a:rPr lang="en-US" dirty="0"/>
              <a:t>; </a:t>
            </a:r>
          </a:p>
          <a:p>
            <a:pPr marL="0" indent="0" algn="just">
              <a:buNone/>
            </a:pPr>
            <a:r>
              <a:rPr lang="en-US" dirty="0"/>
              <a:t>» </a:t>
            </a:r>
            <a:r>
              <a:rPr lang="en-US" dirty="0" err="1"/>
              <a:t>fraze</a:t>
            </a:r>
            <a:r>
              <a:rPr lang="en-US" dirty="0"/>
              <a:t> care nu au </a:t>
            </a:r>
            <a:r>
              <a:rPr lang="en-US" dirty="0" err="1"/>
              <a:t>legatura</a:t>
            </a:r>
            <a:r>
              <a:rPr lang="en-US" dirty="0"/>
              <a:t> cu </a:t>
            </a:r>
            <a:r>
              <a:rPr lang="en-US" dirty="0" err="1"/>
              <a:t>textul</a:t>
            </a:r>
            <a:r>
              <a:rPr lang="en-US" dirty="0"/>
              <a:t> in </a:t>
            </a:r>
            <a:r>
              <a:rPr lang="en-US" dirty="0" err="1"/>
              <a:t>antetul</a:t>
            </a:r>
            <a:r>
              <a:rPr lang="en-US" dirty="0"/>
              <a:t> </a:t>
            </a:r>
            <a:r>
              <a:rPr lang="en-US" dirty="0" err="1"/>
              <a:t>sau</a:t>
            </a:r>
            <a:r>
              <a:rPr lang="en-US" dirty="0"/>
              <a:t> </a:t>
            </a:r>
            <a:r>
              <a:rPr lang="en-US" dirty="0" err="1"/>
              <a:t>subsolul</a:t>
            </a:r>
            <a:r>
              <a:rPr lang="en-US" dirty="0"/>
              <a:t> </a:t>
            </a:r>
            <a:r>
              <a:rPr lang="en-US" dirty="0" err="1"/>
              <a:t>paginii</a:t>
            </a:r>
            <a:r>
              <a:rPr lang="en-US" dirty="0"/>
              <a:t> </a:t>
            </a:r>
            <a:r>
              <a:rPr lang="en-US" dirty="0" err="1"/>
              <a:t>imprimate</a:t>
            </a:r>
            <a:r>
              <a:rPr lang="en-US" dirty="0"/>
              <a:t>; </a:t>
            </a:r>
          </a:p>
          <a:p>
            <a:pPr marL="0" indent="0" algn="just">
              <a:buNone/>
            </a:pPr>
            <a:r>
              <a:rPr lang="en-US" dirty="0"/>
              <a:t>» </a:t>
            </a:r>
            <a:r>
              <a:rPr lang="en-US" dirty="0" err="1"/>
              <a:t>lucrarea</a:t>
            </a:r>
            <a:r>
              <a:rPr lang="en-US" dirty="0"/>
              <a:t> a </a:t>
            </a:r>
            <a:r>
              <a:rPr lang="en-US" dirty="0" err="1"/>
              <a:t>fost</a:t>
            </a:r>
            <a:r>
              <a:rPr lang="en-US" dirty="0"/>
              <a:t> </a:t>
            </a:r>
            <a:r>
              <a:rPr lang="en-US" dirty="0" err="1"/>
              <a:t>imprimata</a:t>
            </a:r>
            <a:r>
              <a:rPr lang="en-US" dirty="0"/>
              <a:t> de </a:t>
            </a:r>
            <a:r>
              <a:rPr lang="en-US" dirty="0" err="1"/>
              <a:t>pe</a:t>
            </a:r>
            <a:r>
              <a:rPr lang="en-US" dirty="0"/>
              <a:t> un browser web; </a:t>
            </a:r>
          </a:p>
          <a:p>
            <a:pPr marL="0" indent="0" algn="just">
              <a:buNone/>
            </a:pPr>
            <a:r>
              <a:rPr lang="en-US"/>
              <a:t>»</a:t>
            </a:r>
            <a:r>
              <a:rPr lang="en-US" dirty="0"/>
              <a:t> </a:t>
            </a:r>
            <a:r>
              <a:rPr lang="en-US"/>
              <a:t>lucrarea</a:t>
            </a:r>
            <a:r>
              <a:rPr lang="en-US" dirty="0"/>
              <a:t> nu are </a:t>
            </a:r>
            <a:r>
              <a:rPr lang="en-US" dirty="0" err="1"/>
              <a:t>pagina</a:t>
            </a:r>
            <a:r>
              <a:rPr lang="en-US" dirty="0"/>
              <a:t> de </a:t>
            </a:r>
            <a:r>
              <a:rPr lang="en-US" dirty="0" err="1"/>
              <a:t>titlu</a:t>
            </a:r>
            <a:r>
              <a:rPr lang="en-US" dirty="0"/>
              <a:t> </a:t>
            </a:r>
            <a:r>
              <a:rPr lang="en-US" dirty="0" err="1"/>
              <a:t>sau</a:t>
            </a:r>
            <a:r>
              <a:rPr lang="en-US" dirty="0"/>
              <a:t> </a:t>
            </a:r>
            <a:r>
              <a:rPr lang="en-US" dirty="0" err="1"/>
              <a:t>contine</a:t>
            </a:r>
            <a:r>
              <a:rPr lang="en-US" dirty="0"/>
              <a:t> o </a:t>
            </a:r>
            <a:r>
              <a:rPr lang="en-US" dirty="0" err="1"/>
              <a:t>pagina</a:t>
            </a:r>
            <a:r>
              <a:rPr lang="en-US" dirty="0"/>
              <a:t> cu </a:t>
            </a:r>
            <a:r>
              <a:rPr lang="en-US" dirty="0" err="1"/>
              <a:t>titlul</a:t>
            </a:r>
            <a:r>
              <a:rPr lang="en-US" dirty="0"/>
              <a:t> </a:t>
            </a:r>
            <a:r>
              <a:rPr lang="en-US" dirty="0" err="1"/>
              <a:t>scris</a:t>
            </a:r>
            <a:r>
              <a:rPr lang="en-US" dirty="0"/>
              <a:t> de </a:t>
            </a:r>
            <a:r>
              <a:rPr lang="en-US" dirty="0" err="1"/>
              <a:t>mana</a:t>
            </a:r>
            <a:endParaRPr lang="en-US" dirty="0"/>
          </a:p>
        </p:txBody>
      </p:sp>
    </p:spTree>
    <p:extLst>
      <p:ext uri="{BB962C8B-B14F-4D97-AF65-F5344CB8AC3E}">
        <p14:creationId xmlns:p14="http://schemas.microsoft.com/office/powerpoint/2010/main" val="1084460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301608" cy="5102027"/>
          </a:xfrm>
        </p:spPr>
        <p:txBody>
          <a:bodyPr>
            <a:normAutofit fontScale="32500" lnSpcReduction="20000"/>
          </a:bodyPr>
          <a:lstStyle/>
          <a:p>
            <a:pPr algn="just"/>
            <a:r>
              <a:rPr lang="en-US" sz="7000" dirty="0"/>
              <a:t>De </a:t>
            </a:r>
            <a:r>
              <a:rPr lang="en-US" sz="7000" dirty="0" err="1"/>
              <a:t>asemenea</a:t>
            </a:r>
            <a:r>
              <a:rPr lang="en-US" sz="7000" dirty="0"/>
              <a:t>, </a:t>
            </a:r>
            <a:r>
              <a:rPr lang="en-US" sz="7000" dirty="0" err="1"/>
              <a:t>fiecărei</a:t>
            </a:r>
            <a:r>
              <a:rPr lang="en-US" sz="7000" dirty="0"/>
              <a:t> </a:t>
            </a:r>
            <a:r>
              <a:rPr lang="en-US" sz="7000" dirty="0" err="1"/>
              <a:t>valori</a:t>
            </a:r>
            <a:r>
              <a:rPr lang="en-US" sz="7000" dirty="0"/>
              <a:t> </a:t>
            </a:r>
            <a:r>
              <a:rPr lang="en-US" sz="7000" dirty="0" err="1"/>
              <a:t>sau</a:t>
            </a:r>
            <a:r>
              <a:rPr lang="en-US" sz="7000" dirty="0"/>
              <a:t> </a:t>
            </a:r>
            <a:r>
              <a:rPr lang="en-US" sz="7000" dirty="0" err="1"/>
              <a:t>fiecărui</a:t>
            </a:r>
            <a:r>
              <a:rPr lang="en-US" sz="7000" dirty="0"/>
              <a:t> </a:t>
            </a:r>
            <a:r>
              <a:rPr lang="en-US" sz="7000" dirty="0" err="1"/>
              <a:t>principiu</a:t>
            </a:r>
            <a:r>
              <a:rPr lang="en-US" sz="7000" dirty="0"/>
              <a:t> </a:t>
            </a:r>
            <a:r>
              <a:rPr lang="en-US" sz="7000" dirty="0" err="1"/>
              <a:t>îi</a:t>
            </a:r>
            <a:r>
              <a:rPr lang="en-US" sz="7000" dirty="0"/>
              <a:t> </a:t>
            </a:r>
            <a:r>
              <a:rPr lang="en-US" sz="7000" dirty="0" err="1"/>
              <a:t>sunt</a:t>
            </a:r>
            <a:r>
              <a:rPr lang="en-US" sz="7000" dirty="0"/>
              <a:t> de </a:t>
            </a:r>
            <a:r>
              <a:rPr lang="en-US" sz="7000" dirty="0" err="1"/>
              <a:t>obicei</a:t>
            </a:r>
            <a:r>
              <a:rPr lang="en-US" sz="7000" dirty="0"/>
              <a:t> </a:t>
            </a:r>
            <a:r>
              <a:rPr lang="en-US" sz="7000" dirty="0" err="1"/>
              <a:t>atașate</a:t>
            </a:r>
            <a:r>
              <a:rPr lang="en-US" sz="7000" dirty="0"/>
              <a:t> </a:t>
            </a:r>
            <a:r>
              <a:rPr lang="en-US" sz="7000" dirty="0" err="1"/>
              <a:t>anumite</a:t>
            </a:r>
            <a:r>
              <a:rPr lang="en-US" sz="7000" dirty="0"/>
              <a:t> </a:t>
            </a:r>
            <a:r>
              <a:rPr lang="en-US" sz="7000" i="1" dirty="0" err="1"/>
              <a:t>interpretări</a:t>
            </a:r>
            <a:r>
              <a:rPr lang="en-US" sz="7000" i="1" dirty="0"/>
              <a:t> </a:t>
            </a:r>
            <a:r>
              <a:rPr lang="en-US" sz="7000" dirty="0" err="1"/>
              <a:t>sau</a:t>
            </a:r>
            <a:r>
              <a:rPr lang="en-US" sz="7000" dirty="0"/>
              <a:t> </a:t>
            </a:r>
            <a:r>
              <a:rPr lang="en-US" sz="7000" dirty="0" err="1"/>
              <a:t>condiții</a:t>
            </a:r>
            <a:r>
              <a:rPr lang="en-US" sz="7000" dirty="0"/>
              <a:t> limitative. </a:t>
            </a:r>
            <a:r>
              <a:rPr lang="en-US" sz="7000" dirty="0" err="1"/>
              <a:t>Spre</a:t>
            </a:r>
            <a:r>
              <a:rPr lang="en-US" sz="7000" dirty="0"/>
              <a:t> </a:t>
            </a:r>
            <a:r>
              <a:rPr lang="en-US" sz="7000" dirty="0" err="1"/>
              <a:t>exemplu</a:t>
            </a:r>
            <a:r>
              <a:rPr lang="en-US" sz="7000" dirty="0"/>
              <a:t>, </a:t>
            </a:r>
            <a:r>
              <a:rPr lang="en-US" sz="7000" dirty="0" err="1"/>
              <a:t>libertatea</a:t>
            </a:r>
            <a:r>
              <a:rPr lang="en-US" sz="7000" dirty="0"/>
              <a:t> </a:t>
            </a:r>
            <a:r>
              <a:rPr lang="en-US" sz="7000" dirty="0" err="1"/>
              <a:t>academică</a:t>
            </a:r>
            <a:r>
              <a:rPr lang="en-US" sz="7000" dirty="0"/>
              <a:t> nu </a:t>
            </a:r>
            <a:r>
              <a:rPr lang="en-US" sz="7000" dirty="0" err="1"/>
              <a:t>poate</a:t>
            </a:r>
            <a:r>
              <a:rPr lang="en-US" sz="7000" dirty="0"/>
              <a:t> fi </a:t>
            </a:r>
            <a:r>
              <a:rPr lang="en-US" sz="7000" dirty="0" err="1"/>
              <a:t>invocată</a:t>
            </a:r>
            <a:r>
              <a:rPr lang="en-US" sz="7000" dirty="0"/>
              <a:t> </a:t>
            </a:r>
            <a:r>
              <a:rPr lang="en-US" sz="7000" dirty="0" err="1"/>
              <a:t>pentru</a:t>
            </a:r>
            <a:r>
              <a:rPr lang="en-US" sz="7000" dirty="0"/>
              <a:t> a </a:t>
            </a:r>
            <a:r>
              <a:rPr lang="en-US" sz="7000" dirty="0" err="1"/>
              <a:t>justifica</a:t>
            </a:r>
            <a:r>
              <a:rPr lang="en-US" sz="7000" dirty="0"/>
              <a:t> </a:t>
            </a:r>
            <a:r>
              <a:rPr lang="en-US" sz="7000" dirty="0" err="1"/>
              <a:t>fabricarea</a:t>
            </a:r>
            <a:r>
              <a:rPr lang="en-US" sz="7000" dirty="0"/>
              <a:t> </a:t>
            </a:r>
            <a:r>
              <a:rPr lang="en-US" sz="7000" dirty="0" err="1"/>
              <a:t>sau</a:t>
            </a:r>
            <a:r>
              <a:rPr lang="en-US" sz="7000" dirty="0"/>
              <a:t> </a:t>
            </a:r>
            <a:r>
              <a:rPr lang="en-US" sz="7000" dirty="0" err="1"/>
              <a:t>falsificarea</a:t>
            </a:r>
            <a:r>
              <a:rPr lang="en-US" sz="7000" dirty="0"/>
              <a:t> </a:t>
            </a:r>
            <a:r>
              <a:rPr lang="en-US" sz="7000" dirty="0" err="1"/>
              <a:t>rezultatelor</a:t>
            </a:r>
            <a:r>
              <a:rPr lang="en-US" sz="7000" dirty="0"/>
              <a:t> de </a:t>
            </a:r>
            <a:r>
              <a:rPr lang="en-US" sz="7000" dirty="0" err="1"/>
              <a:t>cercetare</a:t>
            </a:r>
            <a:r>
              <a:rPr lang="en-US" sz="7000" dirty="0"/>
              <a:t>; analog, </a:t>
            </a:r>
            <a:r>
              <a:rPr lang="en-US" sz="7000" dirty="0" err="1"/>
              <a:t>acceptarea</a:t>
            </a:r>
            <a:r>
              <a:rPr lang="en-US" sz="7000" dirty="0"/>
              <a:t> </a:t>
            </a:r>
            <a:r>
              <a:rPr lang="en-US" sz="7000" dirty="0" err="1"/>
              <a:t>diversității</a:t>
            </a:r>
            <a:r>
              <a:rPr lang="en-US" sz="7000" dirty="0"/>
              <a:t> de </a:t>
            </a:r>
            <a:r>
              <a:rPr lang="en-US" sz="7000" dirty="0" err="1"/>
              <a:t>opinii</a:t>
            </a:r>
            <a:r>
              <a:rPr lang="en-US" sz="7000" dirty="0"/>
              <a:t> </a:t>
            </a:r>
            <a:r>
              <a:rPr lang="en-US" sz="7000" dirty="0" err="1"/>
              <a:t>poate</a:t>
            </a:r>
            <a:r>
              <a:rPr lang="en-US" sz="7000" dirty="0"/>
              <a:t> </a:t>
            </a:r>
            <a:r>
              <a:rPr lang="en-US" sz="7000" dirty="0" err="1"/>
              <a:t>avea</a:t>
            </a:r>
            <a:r>
              <a:rPr lang="en-US" sz="7000" dirty="0"/>
              <a:t> o </a:t>
            </a:r>
            <a:r>
              <a:rPr lang="en-US" sz="7000" dirty="0" err="1"/>
              <a:t>condiție</a:t>
            </a:r>
            <a:r>
              <a:rPr lang="en-US" sz="7000" dirty="0"/>
              <a:t> </a:t>
            </a:r>
            <a:r>
              <a:rPr lang="en-US" sz="7000" dirty="0" err="1"/>
              <a:t>limitativă</a:t>
            </a:r>
            <a:r>
              <a:rPr lang="en-US" sz="7000" dirty="0"/>
              <a:t> </a:t>
            </a:r>
            <a:r>
              <a:rPr lang="en-US" sz="7000" dirty="0" err="1"/>
              <a:t>atunci</a:t>
            </a:r>
            <a:r>
              <a:rPr lang="en-US" sz="7000" dirty="0"/>
              <a:t> </a:t>
            </a:r>
            <a:r>
              <a:rPr lang="en-US" sz="7000" dirty="0" err="1"/>
              <a:t>când</a:t>
            </a:r>
            <a:r>
              <a:rPr lang="en-US" sz="7000" dirty="0"/>
              <a:t> vine </a:t>
            </a:r>
            <a:r>
              <a:rPr lang="en-US" sz="7000" dirty="0" err="1"/>
              <a:t>vorba</a:t>
            </a:r>
            <a:r>
              <a:rPr lang="en-US" sz="7000" dirty="0"/>
              <a:t> </a:t>
            </a:r>
            <a:r>
              <a:rPr lang="en-US" sz="7000" dirty="0" err="1"/>
              <a:t>despre</a:t>
            </a:r>
            <a:r>
              <a:rPr lang="en-US" sz="7000" dirty="0"/>
              <a:t> </a:t>
            </a:r>
            <a:r>
              <a:rPr lang="en-US" sz="7000" dirty="0" err="1"/>
              <a:t>opinii</a:t>
            </a:r>
            <a:r>
              <a:rPr lang="en-US" sz="7000" dirty="0"/>
              <a:t> </a:t>
            </a:r>
            <a:r>
              <a:rPr lang="en-US" sz="7000" dirty="0" err="1"/>
              <a:t>intolerante</a:t>
            </a:r>
            <a:r>
              <a:rPr lang="en-US" sz="7000" dirty="0"/>
              <a:t>, </a:t>
            </a:r>
            <a:r>
              <a:rPr lang="en-US" sz="7000" dirty="0" err="1"/>
              <a:t>rasiste</a:t>
            </a:r>
            <a:r>
              <a:rPr lang="en-US" sz="7000" dirty="0"/>
              <a:t> etc. </a:t>
            </a:r>
          </a:p>
          <a:p>
            <a:pPr algn="just"/>
            <a:r>
              <a:rPr lang="en-US" sz="7000" dirty="0" err="1">
                <a:solidFill>
                  <a:srgbClr val="0070C0"/>
                </a:solidFill>
              </a:rPr>
              <a:t>Mediul</a:t>
            </a:r>
            <a:r>
              <a:rPr lang="en-US" sz="7000" dirty="0">
                <a:solidFill>
                  <a:srgbClr val="0070C0"/>
                </a:solidFill>
              </a:rPr>
              <a:t> academic</a:t>
            </a:r>
            <a:r>
              <a:rPr lang="en-US" sz="7000" dirty="0"/>
              <a:t>, </a:t>
            </a:r>
            <a:r>
              <a:rPr lang="en-US" sz="7000" dirty="0" err="1"/>
              <a:t>atât</a:t>
            </a:r>
            <a:r>
              <a:rPr lang="en-US" sz="7000" dirty="0"/>
              <a:t> </a:t>
            </a:r>
            <a:r>
              <a:rPr lang="en-US" sz="7000" dirty="0" err="1"/>
              <a:t>în</a:t>
            </a:r>
            <a:r>
              <a:rPr lang="en-US" sz="7000" dirty="0"/>
              <a:t> </a:t>
            </a:r>
            <a:r>
              <a:rPr lang="en-US" sz="7000" dirty="0" err="1"/>
              <a:t>dimensiunea</a:t>
            </a:r>
            <a:r>
              <a:rPr lang="en-US" sz="7000" dirty="0"/>
              <a:t> de </a:t>
            </a:r>
            <a:r>
              <a:rPr lang="en-US" sz="7000" dirty="0" err="1"/>
              <a:t>predare</a:t>
            </a:r>
            <a:r>
              <a:rPr lang="en-US" sz="7000" dirty="0"/>
              <a:t>, </a:t>
            </a:r>
            <a:r>
              <a:rPr lang="en-US" sz="7000" dirty="0" err="1"/>
              <a:t>cât</a:t>
            </a:r>
            <a:r>
              <a:rPr lang="en-US" sz="7000" dirty="0"/>
              <a:t> </a:t>
            </a:r>
            <a:r>
              <a:rPr lang="en-US" sz="7000" dirty="0" err="1"/>
              <a:t>și</a:t>
            </a:r>
            <a:r>
              <a:rPr lang="en-US" sz="7000" dirty="0"/>
              <a:t> </a:t>
            </a:r>
            <a:r>
              <a:rPr lang="en-US" sz="7000" dirty="0" err="1"/>
              <a:t>în</a:t>
            </a:r>
            <a:r>
              <a:rPr lang="en-US" sz="7000" dirty="0"/>
              <a:t> </a:t>
            </a:r>
            <a:r>
              <a:rPr lang="en-US" sz="7000" dirty="0" err="1"/>
              <a:t>cea</a:t>
            </a:r>
            <a:r>
              <a:rPr lang="en-US" sz="7000" dirty="0"/>
              <a:t> de </a:t>
            </a:r>
            <a:r>
              <a:rPr lang="en-US" sz="7000" dirty="0" err="1"/>
              <a:t>cercetare</a:t>
            </a:r>
            <a:r>
              <a:rPr lang="en-US" sz="7000" dirty="0"/>
              <a:t>, </a:t>
            </a:r>
            <a:r>
              <a:rPr lang="en-US" sz="7000" dirty="0" err="1"/>
              <a:t>asumă</a:t>
            </a:r>
            <a:r>
              <a:rPr lang="en-US" sz="7000" dirty="0"/>
              <a:t> </a:t>
            </a:r>
            <a:r>
              <a:rPr lang="en-US" sz="7000" dirty="0" err="1"/>
              <a:t>ca</a:t>
            </a:r>
            <a:r>
              <a:rPr lang="en-US" sz="7000" dirty="0"/>
              <a:t> ideal </a:t>
            </a:r>
            <a:r>
              <a:rPr lang="en-US" sz="7000" dirty="0" err="1">
                <a:solidFill>
                  <a:srgbClr val="0070C0"/>
                </a:solidFill>
              </a:rPr>
              <a:t>discuția</a:t>
            </a:r>
            <a:r>
              <a:rPr lang="en-US" sz="7000" dirty="0">
                <a:solidFill>
                  <a:srgbClr val="0070C0"/>
                </a:solidFill>
              </a:rPr>
              <a:t> </a:t>
            </a:r>
            <a:r>
              <a:rPr lang="en-US" sz="7000" dirty="0" err="1">
                <a:solidFill>
                  <a:srgbClr val="0070C0"/>
                </a:solidFill>
              </a:rPr>
              <a:t>liberă</a:t>
            </a:r>
            <a:r>
              <a:rPr lang="en-US" sz="7000" dirty="0">
                <a:solidFill>
                  <a:srgbClr val="0070C0"/>
                </a:solidFill>
              </a:rPr>
              <a:t>, </a:t>
            </a:r>
            <a:r>
              <a:rPr lang="en-US" sz="7000" dirty="0" err="1">
                <a:solidFill>
                  <a:srgbClr val="0070C0"/>
                </a:solidFill>
              </a:rPr>
              <a:t>rațională</a:t>
            </a:r>
            <a:r>
              <a:rPr lang="en-US" sz="7000" dirty="0">
                <a:solidFill>
                  <a:srgbClr val="0070C0"/>
                </a:solidFill>
              </a:rPr>
              <a:t> </a:t>
            </a:r>
            <a:r>
              <a:rPr lang="en-US" sz="7000" dirty="0" err="1">
                <a:solidFill>
                  <a:srgbClr val="0070C0"/>
                </a:solidFill>
              </a:rPr>
              <a:t>și</a:t>
            </a:r>
            <a:r>
              <a:rPr lang="en-US" sz="7000" dirty="0">
                <a:solidFill>
                  <a:srgbClr val="0070C0"/>
                </a:solidFill>
              </a:rPr>
              <a:t> </a:t>
            </a:r>
            <a:r>
              <a:rPr lang="en-US" sz="7000" dirty="0" err="1">
                <a:solidFill>
                  <a:srgbClr val="0070C0"/>
                </a:solidFill>
              </a:rPr>
              <a:t>critică</a:t>
            </a:r>
            <a:r>
              <a:rPr lang="en-US" sz="7000" dirty="0"/>
              <a:t>. </a:t>
            </a:r>
            <a:r>
              <a:rPr lang="en-US" sz="7000" dirty="0" err="1"/>
              <a:t>Propriile</a:t>
            </a:r>
            <a:r>
              <a:rPr lang="en-US" sz="7000" dirty="0"/>
              <a:t> </a:t>
            </a:r>
            <a:r>
              <a:rPr lang="en-US" sz="7000" dirty="0" err="1"/>
              <a:t>valori</a:t>
            </a:r>
            <a:r>
              <a:rPr lang="en-US" sz="7000" dirty="0"/>
              <a:t> </a:t>
            </a:r>
            <a:r>
              <a:rPr lang="en-US" sz="7000" dirty="0" err="1"/>
              <a:t>și</a:t>
            </a:r>
            <a:r>
              <a:rPr lang="en-US" sz="7000" dirty="0"/>
              <a:t> </a:t>
            </a:r>
            <a:r>
              <a:rPr lang="en-US" sz="7000" dirty="0" err="1"/>
              <a:t>principii</a:t>
            </a:r>
            <a:r>
              <a:rPr lang="en-US" sz="7000" dirty="0"/>
              <a:t> morale </a:t>
            </a:r>
            <a:r>
              <a:rPr lang="en-US" sz="7000" dirty="0" err="1"/>
              <a:t>sunt</a:t>
            </a:r>
            <a:r>
              <a:rPr lang="en-US" sz="7000" dirty="0"/>
              <a:t> </a:t>
            </a:r>
            <a:r>
              <a:rPr lang="en-US" sz="7000" dirty="0" err="1"/>
              <a:t>în</a:t>
            </a:r>
            <a:r>
              <a:rPr lang="en-US" sz="7000" dirty="0"/>
              <a:t> mod </a:t>
            </a:r>
            <a:r>
              <a:rPr lang="en-US" sz="7000" dirty="0" err="1"/>
              <a:t>legitim</a:t>
            </a:r>
            <a:r>
              <a:rPr lang="en-US" sz="7000" dirty="0"/>
              <a:t> </a:t>
            </a:r>
            <a:r>
              <a:rPr lang="en-US" sz="7000" dirty="0" err="1"/>
              <a:t>obiecte</a:t>
            </a:r>
            <a:r>
              <a:rPr lang="en-US" sz="7000" dirty="0"/>
              <a:t> ale </a:t>
            </a:r>
            <a:r>
              <a:rPr lang="en-US" sz="7000" dirty="0" err="1"/>
              <a:t>acestei</a:t>
            </a:r>
            <a:r>
              <a:rPr lang="en-US" sz="7000" dirty="0"/>
              <a:t> </a:t>
            </a:r>
            <a:r>
              <a:rPr lang="en-US" sz="7000" dirty="0" err="1"/>
              <a:t>discuții</a:t>
            </a:r>
            <a:r>
              <a:rPr lang="en-US" sz="7000" dirty="0"/>
              <a:t>. </a:t>
            </a:r>
            <a:r>
              <a:rPr lang="en-US" sz="7000" dirty="0" err="1"/>
              <a:t>Reexaminarea</a:t>
            </a:r>
            <a:r>
              <a:rPr lang="en-US" sz="7000" dirty="0"/>
              <a:t> </a:t>
            </a:r>
            <a:r>
              <a:rPr lang="en-US" sz="7000" dirty="0" err="1"/>
              <a:t>și</a:t>
            </a:r>
            <a:r>
              <a:rPr lang="en-US" sz="7000" dirty="0"/>
              <a:t> </a:t>
            </a:r>
            <a:r>
              <a:rPr lang="en-US" sz="7000" dirty="0" err="1"/>
              <a:t>dezbaterea</a:t>
            </a:r>
            <a:r>
              <a:rPr lang="en-US" sz="7000" dirty="0"/>
              <a:t> </a:t>
            </a:r>
            <a:r>
              <a:rPr lang="en-US" sz="7000" dirty="0" err="1"/>
              <a:t>lor</a:t>
            </a:r>
            <a:r>
              <a:rPr lang="en-US" sz="7000" dirty="0"/>
              <a:t> </a:t>
            </a:r>
            <a:r>
              <a:rPr lang="en-US" sz="7000" dirty="0" err="1"/>
              <a:t>continuă</a:t>
            </a:r>
            <a:r>
              <a:rPr lang="en-US" sz="7000" dirty="0"/>
              <a:t>, </a:t>
            </a:r>
            <a:r>
              <a:rPr lang="en-US" sz="7000" dirty="0" err="1"/>
              <a:t>actualizarea</a:t>
            </a:r>
            <a:r>
              <a:rPr lang="en-US" sz="7000" dirty="0"/>
              <a:t> </a:t>
            </a:r>
            <a:r>
              <a:rPr lang="en-US" sz="7000" dirty="0" err="1"/>
              <a:t>și</a:t>
            </a:r>
            <a:r>
              <a:rPr lang="en-US" sz="7000" dirty="0"/>
              <a:t> </a:t>
            </a:r>
            <a:r>
              <a:rPr lang="en-US" sz="7000" dirty="0" err="1"/>
              <a:t>specificarea</a:t>
            </a:r>
            <a:r>
              <a:rPr lang="en-US" sz="7000" dirty="0"/>
              <a:t> </a:t>
            </a:r>
            <a:r>
              <a:rPr lang="en-US" sz="7000" dirty="0" err="1"/>
              <a:t>lor</a:t>
            </a:r>
            <a:r>
              <a:rPr lang="en-US" sz="7000" dirty="0"/>
              <a:t> </a:t>
            </a:r>
            <a:r>
              <a:rPr lang="en-US" sz="7000" dirty="0" err="1"/>
              <a:t>atunci</a:t>
            </a:r>
            <a:r>
              <a:rPr lang="en-US" sz="7000" dirty="0"/>
              <a:t> </a:t>
            </a:r>
            <a:r>
              <a:rPr lang="en-US" sz="7000" dirty="0" err="1"/>
              <a:t>când</a:t>
            </a:r>
            <a:r>
              <a:rPr lang="en-US" sz="7000" dirty="0"/>
              <a:t> </a:t>
            </a:r>
            <a:r>
              <a:rPr lang="en-US" sz="7000" dirty="0" err="1"/>
              <a:t>este</a:t>
            </a:r>
            <a:r>
              <a:rPr lang="en-US" sz="7000" dirty="0"/>
              <a:t> </a:t>
            </a:r>
            <a:r>
              <a:rPr lang="en-US" sz="7000" dirty="0" err="1"/>
              <a:t>nevoie</a:t>
            </a:r>
            <a:r>
              <a:rPr lang="en-US" sz="7000" dirty="0"/>
              <a:t>, nu </a:t>
            </a:r>
            <a:r>
              <a:rPr lang="en-US" sz="7000" dirty="0" err="1"/>
              <a:t>fac</a:t>
            </a:r>
            <a:r>
              <a:rPr lang="en-US" sz="7000" dirty="0"/>
              <a:t> </a:t>
            </a:r>
            <a:r>
              <a:rPr lang="en-US" sz="7000" dirty="0" err="1"/>
              <a:t>decât</a:t>
            </a:r>
            <a:r>
              <a:rPr lang="en-US" sz="7000" dirty="0"/>
              <a:t> </a:t>
            </a:r>
            <a:r>
              <a:rPr lang="en-US" sz="7000" dirty="0" err="1"/>
              <a:t>să</a:t>
            </a:r>
            <a:r>
              <a:rPr lang="en-US" sz="7000" dirty="0"/>
              <a:t> le </a:t>
            </a:r>
            <a:r>
              <a:rPr lang="en-US" sz="7000" dirty="0" err="1"/>
              <a:t>mențină</a:t>
            </a:r>
            <a:r>
              <a:rPr lang="en-US" sz="7000" dirty="0"/>
              <a:t> vii </a:t>
            </a:r>
            <a:r>
              <a:rPr lang="en-US" sz="7000" dirty="0" err="1"/>
              <a:t>și</a:t>
            </a:r>
            <a:r>
              <a:rPr lang="en-US" sz="7000" dirty="0"/>
              <a:t> </a:t>
            </a:r>
            <a:r>
              <a:rPr lang="en-US" sz="7000" dirty="0" err="1"/>
              <a:t>să</a:t>
            </a:r>
            <a:r>
              <a:rPr lang="en-US" sz="7000" dirty="0"/>
              <a:t> le </a:t>
            </a:r>
            <a:r>
              <a:rPr lang="en-US" sz="7000" dirty="0" err="1"/>
              <a:t>sporească</a:t>
            </a:r>
            <a:r>
              <a:rPr lang="en-US" sz="7000" dirty="0"/>
              <a:t> </a:t>
            </a:r>
            <a:r>
              <a:rPr lang="en-US" sz="7000" dirty="0" err="1"/>
              <a:t>forța</a:t>
            </a:r>
            <a:r>
              <a:rPr lang="en-US" sz="7000" dirty="0"/>
              <a:t> de a genera </a:t>
            </a:r>
            <a:r>
              <a:rPr lang="en-US" sz="7000" dirty="0" err="1"/>
              <a:t>comportamente</a:t>
            </a:r>
            <a:r>
              <a:rPr lang="en-US" sz="7000" dirty="0"/>
              <a:t> morale.</a:t>
            </a:r>
          </a:p>
          <a:p>
            <a:endParaRPr lang="en-US" dirty="0"/>
          </a:p>
        </p:txBody>
      </p:sp>
    </p:spTree>
    <p:extLst>
      <p:ext uri="{BB962C8B-B14F-4D97-AF65-F5344CB8AC3E}">
        <p14:creationId xmlns:p14="http://schemas.microsoft.com/office/powerpoint/2010/main" val="40079391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normAutofit fontScale="62500" lnSpcReduction="20000"/>
          </a:bodyPr>
          <a:lstStyle/>
          <a:p>
            <a:pPr fontAlgn="base"/>
            <a:r>
              <a:rPr lang="en-US" dirty="0"/>
              <a:t>(b) </a:t>
            </a:r>
            <a:r>
              <a:rPr lang="en-US" dirty="0" err="1"/>
              <a:t>Indicii</a:t>
            </a:r>
            <a:r>
              <a:rPr lang="en-US" dirty="0"/>
              <a:t> de </a:t>
            </a:r>
            <a:r>
              <a:rPr lang="en-US" dirty="0" err="1"/>
              <a:t>continut</a:t>
            </a:r>
            <a:r>
              <a:rPr lang="en-US" dirty="0"/>
              <a:t> </a:t>
            </a:r>
            <a:br>
              <a:rPr lang="en-US" dirty="0"/>
            </a:br>
            <a:r>
              <a:rPr lang="en-US" dirty="0" err="1"/>
              <a:t>Discutati</a:t>
            </a:r>
            <a:r>
              <a:rPr lang="en-US" dirty="0"/>
              <a:t> cu </a:t>
            </a:r>
            <a:r>
              <a:rPr lang="en-US" dirty="0" err="1"/>
              <a:t>studentul</a:t>
            </a:r>
            <a:r>
              <a:rPr lang="en-US" dirty="0"/>
              <a:t> </a:t>
            </a:r>
            <a:r>
              <a:rPr lang="en-US" dirty="0" err="1"/>
              <a:t>urmatoarele</a:t>
            </a:r>
            <a:r>
              <a:rPr lang="en-US" dirty="0"/>
              <a:t> </a:t>
            </a:r>
            <a:r>
              <a:rPr lang="en-US" dirty="0" err="1"/>
              <a:t>aspecte</a:t>
            </a:r>
            <a:r>
              <a:rPr lang="en-US" dirty="0"/>
              <a:t>: </a:t>
            </a:r>
            <a:br>
              <a:rPr lang="en-US" dirty="0"/>
            </a:br>
            <a:r>
              <a:rPr lang="en-US" dirty="0"/>
              <a:t>»</a:t>
            </a:r>
            <a:br>
              <a:rPr lang="en-US" dirty="0"/>
            </a:br>
            <a:r>
              <a:rPr lang="en-US" dirty="0" err="1"/>
              <a:t>Poate</a:t>
            </a:r>
            <a:r>
              <a:rPr lang="en-US" dirty="0"/>
              <a:t> </a:t>
            </a:r>
            <a:r>
              <a:rPr lang="en-US" dirty="0" err="1"/>
              <a:t>acesta</a:t>
            </a:r>
            <a:r>
              <a:rPr lang="en-US" dirty="0"/>
              <a:t> </a:t>
            </a:r>
            <a:r>
              <a:rPr lang="en-US" dirty="0" err="1"/>
              <a:t>sa</a:t>
            </a:r>
            <a:r>
              <a:rPr lang="en-US" dirty="0"/>
              <a:t> </a:t>
            </a:r>
            <a:r>
              <a:rPr lang="en-US" dirty="0" err="1"/>
              <a:t>rezume</a:t>
            </a:r>
            <a:r>
              <a:rPr lang="en-US" dirty="0"/>
              <a:t> </a:t>
            </a:r>
            <a:r>
              <a:rPr lang="en-US" dirty="0" err="1"/>
              <a:t>ideile</a:t>
            </a:r>
            <a:r>
              <a:rPr lang="en-US" dirty="0"/>
              <a:t> </a:t>
            </a:r>
            <a:r>
              <a:rPr lang="en-US" dirty="0" err="1"/>
              <a:t>principale</a:t>
            </a:r>
            <a:r>
              <a:rPr lang="en-US" dirty="0"/>
              <a:t> ale </a:t>
            </a:r>
            <a:r>
              <a:rPr lang="en-US" dirty="0" err="1"/>
              <a:t>lucrarii</a:t>
            </a:r>
            <a:r>
              <a:rPr lang="en-US" dirty="0"/>
              <a:t>? »</a:t>
            </a:r>
            <a:br>
              <a:rPr lang="en-US" dirty="0"/>
            </a:br>
            <a:r>
              <a:rPr lang="en-US" dirty="0" err="1"/>
              <a:t>Studentul</a:t>
            </a:r>
            <a:r>
              <a:rPr lang="en-US" dirty="0"/>
              <a:t> </a:t>
            </a:r>
            <a:r>
              <a:rPr lang="en-US" dirty="0" err="1"/>
              <a:t>va</a:t>
            </a:r>
            <a:r>
              <a:rPr lang="en-US" dirty="0"/>
              <a:t> </a:t>
            </a:r>
            <a:r>
              <a:rPr lang="en-US" dirty="0" err="1"/>
              <a:t>poate</a:t>
            </a:r>
            <a:r>
              <a:rPr lang="en-US" dirty="0"/>
              <a:t> </a:t>
            </a:r>
            <a:r>
              <a:rPr lang="en-US" dirty="0" err="1"/>
              <a:t>furniza</a:t>
            </a:r>
            <a:r>
              <a:rPr lang="en-US" dirty="0"/>
              <a:t> </a:t>
            </a:r>
            <a:r>
              <a:rPr lang="en-US" dirty="0" err="1"/>
              <a:t>copii</a:t>
            </a:r>
            <a:r>
              <a:rPr lang="en-US" dirty="0"/>
              <a:t> ale </a:t>
            </a:r>
            <a:r>
              <a:rPr lang="en-US" dirty="0" err="1"/>
              <a:t>materialelor</a:t>
            </a:r>
            <a:r>
              <a:rPr lang="en-US" dirty="0"/>
              <a:t> </a:t>
            </a:r>
            <a:r>
              <a:rPr lang="en-US" dirty="0" err="1"/>
              <a:t>mentionate</a:t>
            </a:r>
            <a:r>
              <a:rPr lang="en-US" dirty="0"/>
              <a:t> in </a:t>
            </a:r>
            <a:r>
              <a:rPr lang="en-US" dirty="0" err="1"/>
              <a:t>lucrare</a:t>
            </a:r>
            <a:r>
              <a:rPr lang="en-US" dirty="0"/>
              <a:t>?</a:t>
            </a:r>
          </a:p>
          <a:p>
            <a:pPr fontAlgn="base"/>
            <a:r>
              <a:rPr lang="en-US" dirty="0"/>
              <a:t>(c) </a:t>
            </a:r>
            <a:r>
              <a:rPr lang="en-US" dirty="0" err="1"/>
              <a:t>Aspectul</a:t>
            </a:r>
            <a:r>
              <a:rPr lang="en-US" dirty="0"/>
              <a:t> </a:t>
            </a:r>
            <a:r>
              <a:rPr lang="en-US" dirty="0" err="1"/>
              <a:t>lucrarii</a:t>
            </a:r>
            <a:r>
              <a:rPr lang="en-US" dirty="0"/>
              <a:t>: »</a:t>
            </a:r>
            <a:br>
              <a:rPr lang="en-US" dirty="0"/>
            </a:br>
            <a:r>
              <a:rPr lang="en-US" dirty="0" err="1"/>
              <a:t>Inconsecvente</a:t>
            </a:r>
            <a:r>
              <a:rPr lang="en-US" dirty="0"/>
              <a:t> in </a:t>
            </a:r>
            <a:r>
              <a:rPr lang="en-US" dirty="0" err="1"/>
              <a:t>stilul</a:t>
            </a:r>
            <a:r>
              <a:rPr lang="en-US" dirty="0"/>
              <a:t> de </a:t>
            </a:r>
            <a:r>
              <a:rPr lang="en-US" dirty="0" err="1"/>
              <a:t>citare</a:t>
            </a:r>
            <a:r>
              <a:rPr lang="en-US" dirty="0"/>
              <a:t> </a:t>
            </a:r>
            <a:r>
              <a:rPr lang="en-US" dirty="0" err="1"/>
              <a:t>sau</a:t>
            </a:r>
            <a:r>
              <a:rPr lang="en-US" dirty="0"/>
              <a:t> </a:t>
            </a:r>
            <a:r>
              <a:rPr lang="en-US" dirty="0" err="1"/>
              <a:t>bibliografie</a:t>
            </a:r>
            <a:r>
              <a:rPr lang="en-US" dirty="0"/>
              <a:t>; »</a:t>
            </a:r>
            <a:br>
              <a:rPr lang="en-US" dirty="0"/>
            </a:br>
            <a:r>
              <a:rPr lang="en-US" dirty="0" err="1"/>
              <a:t>Lucrarea</a:t>
            </a:r>
            <a:r>
              <a:rPr lang="en-US" dirty="0"/>
              <a:t> </a:t>
            </a:r>
            <a:r>
              <a:rPr lang="en-US" dirty="0" err="1"/>
              <a:t>contine</a:t>
            </a:r>
            <a:r>
              <a:rPr lang="en-US" dirty="0"/>
              <a:t> </a:t>
            </a:r>
            <a:r>
              <a:rPr lang="en-US" dirty="0" err="1"/>
              <a:t>referinte</a:t>
            </a:r>
            <a:r>
              <a:rPr lang="en-US" dirty="0"/>
              <a:t> la </a:t>
            </a:r>
            <a:r>
              <a:rPr lang="en-US" dirty="0" err="1"/>
              <a:t>grafice</a:t>
            </a:r>
            <a:r>
              <a:rPr lang="en-US" dirty="0"/>
              <a:t>, </a:t>
            </a:r>
            <a:r>
              <a:rPr lang="en-US" dirty="0" err="1"/>
              <a:t>diagrame</a:t>
            </a:r>
            <a:r>
              <a:rPr lang="en-US" dirty="0"/>
              <a:t>, </a:t>
            </a:r>
            <a:r>
              <a:rPr lang="en-US" dirty="0" err="1"/>
              <a:t>imagini</a:t>
            </a:r>
            <a:r>
              <a:rPr lang="en-US" dirty="0"/>
              <a:t>, </a:t>
            </a:r>
            <a:r>
              <a:rPr lang="en-US" dirty="0" err="1"/>
              <a:t>persoane</a:t>
            </a:r>
            <a:r>
              <a:rPr lang="en-US" dirty="0"/>
              <a:t> </a:t>
            </a:r>
            <a:r>
              <a:rPr lang="en-US" dirty="0" err="1"/>
              <a:t>sau</a:t>
            </a:r>
            <a:r>
              <a:rPr lang="en-US" dirty="0"/>
              <a:t> </a:t>
            </a:r>
            <a:r>
              <a:rPr lang="en-US" dirty="0" err="1"/>
              <a:t>evenimente</a:t>
            </a:r>
            <a:r>
              <a:rPr lang="en-US" dirty="0"/>
              <a:t> care </a:t>
            </a:r>
            <a:r>
              <a:rPr lang="en-US" dirty="0" err="1"/>
              <a:t>sunt</a:t>
            </a:r>
            <a:r>
              <a:rPr lang="en-US" dirty="0"/>
              <a:t> </a:t>
            </a:r>
            <a:r>
              <a:rPr lang="en-US" dirty="0" err="1"/>
              <a:t>ireale</a:t>
            </a:r>
            <a:r>
              <a:rPr lang="en-US" dirty="0"/>
              <a:t>?</a:t>
            </a:r>
          </a:p>
          <a:p>
            <a:pPr fontAlgn="base"/>
            <a:r>
              <a:rPr lang="en-US" dirty="0"/>
              <a:t>(d) </a:t>
            </a:r>
            <a:r>
              <a:rPr lang="en-US" dirty="0" err="1"/>
              <a:t>Stilul</a:t>
            </a:r>
            <a:r>
              <a:rPr lang="en-US" dirty="0"/>
              <a:t> de </a:t>
            </a:r>
            <a:r>
              <a:rPr lang="en-US" dirty="0" err="1"/>
              <a:t>scriere</a:t>
            </a:r>
            <a:r>
              <a:rPr lang="en-US" dirty="0"/>
              <a:t> / </a:t>
            </a:r>
            <a:r>
              <a:rPr lang="en-US" dirty="0" err="1"/>
              <a:t>Mecanica</a:t>
            </a:r>
            <a:r>
              <a:rPr lang="en-US" dirty="0"/>
              <a:t>: »</a:t>
            </a:r>
            <a:br>
              <a:rPr lang="en-US" dirty="0"/>
            </a:br>
            <a:r>
              <a:rPr lang="en-US" dirty="0" err="1"/>
              <a:t>Limbajul</a:t>
            </a:r>
            <a:r>
              <a:rPr lang="en-US" dirty="0"/>
              <a:t> </a:t>
            </a:r>
            <a:r>
              <a:rPr lang="en-US" dirty="0" err="1"/>
              <a:t>folosit</a:t>
            </a:r>
            <a:r>
              <a:rPr lang="en-US" dirty="0"/>
              <a:t> in </a:t>
            </a:r>
            <a:r>
              <a:rPr lang="en-US" dirty="0" err="1"/>
              <a:t>lucrare</a:t>
            </a:r>
            <a:r>
              <a:rPr lang="en-US" dirty="0"/>
              <a:t> </a:t>
            </a:r>
            <a:r>
              <a:rPr lang="en-US" dirty="0" err="1"/>
              <a:t>este</a:t>
            </a:r>
            <a:r>
              <a:rPr lang="en-US" dirty="0"/>
              <a:t> </a:t>
            </a:r>
            <a:r>
              <a:rPr lang="en-US" dirty="0" err="1"/>
              <a:t>unul</a:t>
            </a:r>
            <a:r>
              <a:rPr lang="en-US" dirty="0"/>
              <a:t> academic? »</a:t>
            </a:r>
            <a:br>
              <a:rPr lang="en-US" dirty="0"/>
            </a:br>
            <a:r>
              <a:rPr lang="en-US" dirty="0" err="1"/>
              <a:t>Lucrarea</a:t>
            </a:r>
            <a:r>
              <a:rPr lang="en-US" dirty="0"/>
              <a:t> </a:t>
            </a:r>
            <a:r>
              <a:rPr lang="en-US" dirty="0" err="1"/>
              <a:t>este</a:t>
            </a:r>
            <a:r>
              <a:rPr lang="en-US" dirty="0"/>
              <a:t> </a:t>
            </a:r>
            <a:r>
              <a:rPr lang="en-US" dirty="0" err="1"/>
              <a:t>scrisa</a:t>
            </a:r>
            <a:r>
              <a:rPr lang="en-US" dirty="0"/>
              <a:t> </a:t>
            </a:r>
            <a:r>
              <a:rPr lang="en-US" dirty="0" err="1"/>
              <a:t>corect</a:t>
            </a:r>
            <a:r>
              <a:rPr lang="en-US" dirty="0"/>
              <a:t> din </a:t>
            </a:r>
            <a:r>
              <a:rPr lang="en-US" dirty="0" err="1"/>
              <a:t>punct</a:t>
            </a:r>
            <a:r>
              <a:rPr lang="en-US" dirty="0"/>
              <a:t> de </a:t>
            </a:r>
            <a:r>
              <a:rPr lang="en-US" dirty="0" err="1"/>
              <a:t>vedere</a:t>
            </a:r>
            <a:r>
              <a:rPr lang="en-US" dirty="0"/>
              <a:t> grammatical? </a:t>
            </a:r>
            <a:r>
              <a:rPr lang="en-US" dirty="0" err="1"/>
              <a:t>Utilizarea</a:t>
            </a:r>
            <a:r>
              <a:rPr lang="en-US" dirty="0"/>
              <a:t> </a:t>
            </a:r>
            <a:r>
              <a:rPr lang="en-US" dirty="0" err="1"/>
              <a:t>incorecta</a:t>
            </a:r>
            <a:r>
              <a:rPr lang="en-US" dirty="0"/>
              <a:t> a </a:t>
            </a:r>
            <a:r>
              <a:rPr lang="en-US" dirty="0" err="1"/>
              <a:t>sintaxei</a:t>
            </a:r>
            <a:r>
              <a:rPr lang="en-US" dirty="0"/>
              <a:t> </a:t>
            </a:r>
            <a:r>
              <a:rPr lang="en-US" dirty="0" err="1"/>
              <a:t>ar</a:t>
            </a:r>
            <a:r>
              <a:rPr lang="en-US" dirty="0"/>
              <a:t> </a:t>
            </a:r>
            <a:r>
              <a:rPr lang="en-US" dirty="0" err="1"/>
              <a:t>putea</a:t>
            </a:r>
            <a:r>
              <a:rPr lang="en-US" dirty="0"/>
              <a:t> fi </a:t>
            </a:r>
            <a:r>
              <a:rPr lang="en-US" dirty="0" err="1"/>
              <a:t>rezultatul</a:t>
            </a:r>
            <a:r>
              <a:rPr lang="en-US" dirty="0"/>
              <a:t> </a:t>
            </a:r>
            <a:r>
              <a:rPr lang="en-US" dirty="0" err="1"/>
              <a:t>folosirii</a:t>
            </a:r>
            <a:r>
              <a:rPr lang="en-US" dirty="0"/>
              <a:t> </a:t>
            </a:r>
            <a:r>
              <a:rPr lang="en-US" dirty="0" err="1"/>
              <a:t>unui</a:t>
            </a:r>
            <a:r>
              <a:rPr lang="en-US" dirty="0"/>
              <a:t> </a:t>
            </a:r>
            <a:r>
              <a:rPr lang="en-US" dirty="0" err="1"/>
              <a:t>serviciu</a:t>
            </a:r>
            <a:r>
              <a:rPr lang="en-US" dirty="0"/>
              <a:t> de </a:t>
            </a:r>
            <a:r>
              <a:rPr lang="en-US" dirty="0" err="1"/>
              <a:t>traducere</a:t>
            </a:r>
            <a:r>
              <a:rPr lang="en-US" dirty="0"/>
              <a:t> web </a:t>
            </a:r>
            <a:r>
              <a:rPr lang="en-US" dirty="0" err="1"/>
              <a:t>pentru</a:t>
            </a:r>
            <a:r>
              <a:rPr lang="en-US" dirty="0"/>
              <a:t> a traduce o </a:t>
            </a:r>
            <a:r>
              <a:rPr lang="en-US" dirty="0" err="1"/>
              <a:t>lucrare</a:t>
            </a:r>
            <a:r>
              <a:rPr lang="en-US" dirty="0"/>
              <a:t> din </a:t>
            </a:r>
            <a:r>
              <a:rPr lang="en-US" dirty="0" err="1"/>
              <a:t>germana</a:t>
            </a:r>
            <a:r>
              <a:rPr lang="en-US" dirty="0"/>
              <a:t> in </a:t>
            </a:r>
            <a:r>
              <a:rPr lang="en-US" dirty="0" err="1"/>
              <a:t>engleza</a:t>
            </a:r>
            <a:r>
              <a:rPr lang="en-US" dirty="0"/>
              <a:t> </a:t>
            </a:r>
            <a:r>
              <a:rPr lang="en-US" dirty="0" err="1"/>
              <a:t>si</a:t>
            </a:r>
            <a:r>
              <a:rPr lang="en-US" dirty="0"/>
              <a:t> </a:t>
            </a:r>
            <a:r>
              <a:rPr lang="en-US" dirty="0" err="1"/>
              <a:t>apoi</a:t>
            </a:r>
            <a:r>
              <a:rPr lang="en-US" dirty="0"/>
              <a:t> in </a:t>
            </a:r>
            <a:r>
              <a:rPr lang="en-US" dirty="0" err="1"/>
              <a:t>limba</a:t>
            </a:r>
            <a:r>
              <a:rPr lang="en-US" dirty="0"/>
              <a:t> </a:t>
            </a:r>
            <a:r>
              <a:rPr lang="en-US" dirty="0" err="1"/>
              <a:t>romana</a:t>
            </a:r>
            <a:r>
              <a:rPr lang="en-US" dirty="0"/>
              <a:t>. »</a:t>
            </a:r>
            <a:br>
              <a:rPr lang="en-US" dirty="0"/>
            </a:br>
            <a:r>
              <a:rPr lang="en-US" dirty="0" err="1"/>
              <a:t>Lucrarea</a:t>
            </a:r>
            <a:r>
              <a:rPr lang="en-US" dirty="0"/>
              <a:t> </a:t>
            </a:r>
            <a:r>
              <a:rPr lang="en-US" dirty="0" err="1"/>
              <a:t>difera</a:t>
            </a:r>
            <a:r>
              <a:rPr lang="en-US" dirty="0"/>
              <a:t> in mod </a:t>
            </a:r>
            <a:r>
              <a:rPr lang="en-US" dirty="0" err="1"/>
              <a:t>semnificativ</a:t>
            </a:r>
            <a:r>
              <a:rPr lang="en-US" dirty="0"/>
              <a:t> </a:t>
            </a:r>
            <a:r>
              <a:rPr lang="en-US" dirty="0" err="1"/>
              <a:t>comparativ</a:t>
            </a:r>
            <a:r>
              <a:rPr lang="en-US" dirty="0"/>
              <a:t> cu </a:t>
            </a:r>
            <a:r>
              <a:rPr lang="en-US" dirty="0" err="1"/>
              <a:t>alte</a:t>
            </a:r>
            <a:r>
              <a:rPr lang="en-US" dirty="0"/>
              <a:t> </a:t>
            </a:r>
            <a:r>
              <a:rPr lang="en-US" dirty="0" err="1"/>
              <a:t>lucrari</a:t>
            </a:r>
            <a:r>
              <a:rPr lang="en-US" dirty="0"/>
              <a:t> ale </a:t>
            </a:r>
            <a:r>
              <a:rPr lang="en-US" dirty="0" err="1"/>
              <a:t>respectivului</a:t>
            </a:r>
            <a:r>
              <a:rPr lang="en-US" dirty="0"/>
              <a:t> student? »</a:t>
            </a:r>
            <a:br>
              <a:rPr lang="en-US" dirty="0"/>
            </a:br>
            <a:r>
              <a:rPr lang="en-US" dirty="0" err="1"/>
              <a:t>Lucrarea</a:t>
            </a:r>
            <a:r>
              <a:rPr lang="en-US" dirty="0"/>
              <a:t> </a:t>
            </a:r>
            <a:r>
              <a:rPr lang="en-US" dirty="0" err="1"/>
              <a:t>trateaza</a:t>
            </a:r>
            <a:r>
              <a:rPr lang="en-US" dirty="0"/>
              <a:t> </a:t>
            </a:r>
            <a:r>
              <a:rPr lang="en-US" dirty="0" err="1"/>
              <a:t>cerintele</a:t>
            </a:r>
            <a:r>
              <a:rPr lang="en-US" dirty="0"/>
              <a:t> </a:t>
            </a:r>
            <a:r>
              <a:rPr lang="en-US" dirty="0" err="1"/>
              <a:t>impuse</a:t>
            </a:r>
            <a:r>
              <a:rPr lang="en-US" dirty="0"/>
              <a:t>? Se </a:t>
            </a:r>
            <a:r>
              <a:rPr lang="en-US" dirty="0" err="1"/>
              <a:t>regasesc</a:t>
            </a:r>
            <a:r>
              <a:rPr lang="en-US" dirty="0"/>
              <a:t> </a:t>
            </a:r>
            <a:r>
              <a:rPr lang="en-US" dirty="0" err="1"/>
              <a:t>subiecte</a:t>
            </a:r>
            <a:r>
              <a:rPr lang="en-US" dirty="0"/>
              <a:t> </a:t>
            </a:r>
            <a:r>
              <a:rPr lang="en-US" dirty="0" err="1"/>
              <a:t>tratate</a:t>
            </a:r>
            <a:r>
              <a:rPr lang="en-US" dirty="0"/>
              <a:t> care nu </a:t>
            </a:r>
            <a:r>
              <a:rPr lang="en-US" dirty="0" err="1"/>
              <a:t>fac</a:t>
            </a:r>
            <a:r>
              <a:rPr lang="en-US" dirty="0"/>
              <a:t> </a:t>
            </a:r>
            <a:r>
              <a:rPr lang="en-US" dirty="0" err="1"/>
              <a:t>obiectul</a:t>
            </a:r>
            <a:r>
              <a:rPr lang="en-US" dirty="0"/>
              <a:t> </a:t>
            </a:r>
            <a:r>
              <a:rPr lang="en-US" dirty="0" err="1"/>
              <a:t>lucrarii</a:t>
            </a:r>
            <a:r>
              <a:rPr lang="en-US" dirty="0"/>
              <a:t>? »</a:t>
            </a:r>
            <a:br>
              <a:rPr lang="en-US" dirty="0"/>
            </a:br>
            <a:r>
              <a:rPr lang="en-US" dirty="0" err="1"/>
              <a:t>Lucrarea</a:t>
            </a:r>
            <a:r>
              <a:rPr lang="en-US" dirty="0"/>
              <a:t> </a:t>
            </a:r>
            <a:r>
              <a:rPr lang="en-US" dirty="0" err="1"/>
              <a:t>este</a:t>
            </a:r>
            <a:r>
              <a:rPr lang="en-US" dirty="0"/>
              <a:t> </a:t>
            </a:r>
            <a:r>
              <a:rPr lang="en-US" dirty="0" err="1"/>
              <a:t>impecabila</a:t>
            </a:r>
            <a:r>
              <a:rPr lang="en-US" dirty="0"/>
              <a:t>, nu </a:t>
            </a:r>
            <a:r>
              <a:rPr lang="en-US" dirty="0" err="1"/>
              <a:t>contine</a:t>
            </a:r>
            <a:r>
              <a:rPr lang="en-US" dirty="0"/>
              <a:t> </a:t>
            </a:r>
            <a:r>
              <a:rPr lang="en-US" dirty="0" err="1"/>
              <a:t>nicio</a:t>
            </a:r>
            <a:r>
              <a:rPr lang="en-US" dirty="0"/>
              <a:t> </a:t>
            </a:r>
            <a:r>
              <a:rPr lang="en-US" dirty="0" err="1"/>
              <a:t>eroare</a:t>
            </a:r>
            <a:r>
              <a:rPr lang="en-US" dirty="0"/>
              <a:t> de </a:t>
            </a:r>
            <a:r>
              <a:rPr lang="en-US" dirty="0" err="1"/>
              <a:t>ortografie</a:t>
            </a:r>
            <a:r>
              <a:rPr lang="en-US" dirty="0"/>
              <a:t> </a:t>
            </a:r>
            <a:r>
              <a:rPr lang="en-US" dirty="0" err="1"/>
              <a:t>sau</a:t>
            </a:r>
            <a:r>
              <a:rPr lang="en-US" dirty="0"/>
              <a:t> </a:t>
            </a:r>
            <a:r>
              <a:rPr lang="en-US" dirty="0" err="1"/>
              <a:t>sintaxa</a:t>
            </a:r>
            <a:endParaRPr lang="en-US" dirty="0"/>
          </a:p>
          <a:p>
            <a:pPr marL="0" indent="0">
              <a:buNone/>
            </a:pPr>
            <a:endParaRPr lang="en-US" dirty="0"/>
          </a:p>
        </p:txBody>
      </p:sp>
    </p:spTree>
    <p:extLst>
      <p:ext uri="{BB962C8B-B14F-4D97-AF65-F5344CB8AC3E}">
        <p14:creationId xmlns:p14="http://schemas.microsoft.com/office/powerpoint/2010/main" val="18754832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32"/>
            <a:ext cx="8219256" cy="6009531"/>
          </a:xfrm>
        </p:spPr>
        <p:txBody>
          <a:bodyPr>
            <a:normAutofit/>
          </a:bodyPr>
          <a:lstStyle/>
          <a:p>
            <a:pPr marL="0" indent="0">
              <a:buNone/>
            </a:pPr>
            <a:r>
              <a:rPr lang="en-US" dirty="0"/>
              <a:t>(e) </a:t>
            </a:r>
            <a:r>
              <a:rPr lang="en-US" dirty="0" err="1"/>
              <a:t>Surse</a:t>
            </a:r>
            <a:r>
              <a:rPr lang="en-US" dirty="0"/>
              <a:t> de </a:t>
            </a:r>
            <a:r>
              <a:rPr lang="en-US" dirty="0" err="1"/>
              <a:t>documentare</a:t>
            </a:r>
            <a:r>
              <a:rPr lang="en-US" dirty="0"/>
              <a:t>: »</a:t>
            </a:r>
            <a:br>
              <a:rPr lang="en-US" dirty="0"/>
            </a:br>
            <a:r>
              <a:rPr lang="en-US" dirty="0" err="1"/>
              <a:t>Lucrarea</a:t>
            </a:r>
            <a:r>
              <a:rPr lang="en-US" dirty="0"/>
              <a:t> </a:t>
            </a:r>
            <a:r>
              <a:rPr lang="en-US" dirty="0" err="1"/>
              <a:t>contine</a:t>
            </a:r>
            <a:r>
              <a:rPr lang="en-US" dirty="0"/>
              <a:t> </a:t>
            </a:r>
            <a:r>
              <a:rPr lang="en-US" dirty="0" err="1"/>
              <a:t>surse</a:t>
            </a:r>
            <a:r>
              <a:rPr lang="en-US" dirty="0"/>
              <a:t> de </a:t>
            </a:r>
            <a:r>
              <a:rPr lang="en-US" dirty="0" err="1"/>
              <a:t>documentare</a:t>
            </a:r>
            <a:r>
              <a:rPr lang="en-US" dirty="0"/>
              <a:t> </a:t>
            </a:r>
            <a:r>
              <a:rPr lang="en-US" dirty="0" err="1"/>
              <a:t>recente</a:t>
            </a:r>
            <a:r>
              <a:rPr lang="en-US" dirty="0"/>
              <a:t>? »</a:t>
            </a:r>
            <a:br>
              <a:rPr lang="en-US" dirty="0"/>
            </a:br>
            <a:r>
              <a:rPr lang="en-US" dirty="0" err="1"/>
              <a:t>Lucrarea</a:t>
            </a:r>
            <a:r>
              <a:rPr lang="en-US" dirty="0"/>
              <a:t> </a:t>
            </a:r>
            <a:r>
              <a:rPr lang="en-US" dirty="0" err="1"/>
              <a:t>contine</a:t>
            </a:r>
            <a:r>
              <a:rPr lang="en-US" dirty="0"/>
              <a:t> </a:t>
            </a:r>
            <a:r>
              <a:rPr lang="en-US" dirty="0" err="1"/>
              <a:t>majoritatea</a:t>
            </a:r>
            <a:r>
              <a:rPr lang="en-US" dirty="0"/>
              <a:t> </a:t>
            </a:r>
            <a:r>
              <a:rPr lang="en-US" dirty="0" err="1"/>
              <a:t>surselor</a:t>
            </a:r>
            <a:r>
              <a:rPr lang="en-US" dirty="0"/>
              <a:t> de </a:t>
            </a:r>
            <a:r>
              <a:rPr lang="en-US" dirty="0" err="1"/>
              <a:t>documentare</a:t>
            </a:r>
            <a:r>
              <a:rPr lang="en-US" dirty="0"/>
              <a:t> </a:t>
            </a:r>
            <a:r>
              <a:rPr lang="en-US" dirty="0" err="1"/>
              <a:t>ca</a:t>
            </a:r>
            <a:r>
              <a:rPr lang="en-US" dirty="0"/>
              <a:t> </a:t>
            </a:r>
            <a:r>
              <a:rPr lang="en-US" dirty="0" err="1"/>
              <a:t>siteuri</a:t>
            </a:r>
            <a:r>
              <a:rPr lang="en-US" dirty="0"/>
              <a:t> web care </a:t>
            </a:r>
            <a:r>
              <a:rPr lang="en-US" dirty="0" err="1"/>
              <a:t>sunt</a:t>
            </a:r>
            <a:r>
              <a:rPr lang="en-US" dirty="0"/>
              <a:t> inactive? »</a:t>
            </a:r>
            <a:br>
              <a:rPr lang="en-US" dirty="0"/>
            </a:br>
            <a:r>
              <a:rPr lang="en-US" dirty="0" err="1"/>
              <a:t>Lucrarea</a:t>
            </a:r>
            <a:r>
              <a:rPr lang="en-US" dirty="0"/>
              <a:t> </a:t>
            </a:r>
            <a:r>
              <a:rPr lang="en-US" dirty="0" err="1"/>
              <a:t>prezinta</a:t>
            </a:r>
            <a:r>
              <a:rPr lang="en-US" dirty="0"/>
              <a:t> </a:t>
            </a:r>
            <a:r>
              <a:rPr lang="en-US" dirty="0" err="1"/>
              <a:t>detaliat</a:t>
            </a:r>
            <a:r>
              <a:rPr lang="en-US" dirty="0"/>
              <a:t> </a:t>
            </a:r>
            <a:r>
              <a:rPr lang="en-US" dirty="0" err="1"/>
              <a:t>informatii</a:t>
            </a:r>
            <a:r>
              <a:rPr lang="en-US" dirty="0"/>
              <a:t> </a:t>
            </a:r>
            <a:r>
              <a:rPr lang="en-US" dirty="0" err="1"/>
              <a:t>specifice</a:t>
            </a:r>
            <a:r>
              <a:rPr lang="en-US" dirty="0"/>
              <a:t>, </a:t>
            </a:r>
            <a:r>
              <a:rPr lang="en-US" dirty="0" err="1"/>
              <a:t>dar</a:t>
            </a:r>
            <a:r>
              <a:rPr lang="en-US" dirty="0"/>
              <a:t> </a:t>
            </a:r>
            <a:r>
              <a:rPr lang="en-US" dirty="0" err="1"/>
              <a:t>fara</a:t>
            </a:r>
            <a:r>
              <a:rPr lang="en-US" dirty="0"/>
              <a:t> a </a:t>
            </a:r>
            <a:r>
              <a:rPr lang="en-US" dirty="0" err="1"/>
              <a:t>cita</a:t>
            </a:r>
            <a:r>
              <a:rPr lang="en-US" dirty="0"/>
              <a:t> </a:t>
            </a:r>
            <a:r>
              <a:rPr lang="en-US" dirty="0" err="1"/>
              <a:t>sursa</a:t>
            </a:r>
            <a:r>
              <a:rPr lang="en-US" dirty="0"/>
              <a:t> de </a:t>
            </a:r>
            <a:r>
              <a:rPr lang="en-US" dirty="0" err="1"/>
              <a:t>documentare</a:t>
            </a:r>
            <a:r>
              <a:rPr lang="en-US" dirty="0"/>
              <a:t> </a:t>
            </a:r>
            <a:r>
              <a:rPr lang="en-US" dirty="0" err="1"/>
              <a:t>pentru</a:t>
            </a:r>
            <a:r>
              <a:rPr lang="en-US" dirty="0"/>
              <a:t> a </a:t>
            </a:r>
            <a:r>
              <a:rPr lang="en-US" dirty="0" err="1"/>
              <a:t>sustine</a:t>
            </a:r>
            <a:r>
              <a:rPr lang="en-US" dirty="0"/>
              <a:t> </a:t>
            </a:r>
            <a:r>
              <a:rPr lang="en-US" dirty="0" err="1"/>
              <a:t>afirmatiile</a:t>
            </a:r>
            <a:r>
              <a:rPr lang="en-US" dirty="0"/>
              <a:t>? »</a:t>
            </a:r>
            <a:br>
              <a:rPr lang="en-US" dirty="0"/>
            </a:br>
            <a:r>
              <a:rPr lang="en-US" dirty="0" err="1"/>
              <a:t>Sursele</a:t>
            </a:r>
            <a:r>
              <a:rPr lang="en-US" dirty="0"/>
              <a:t> </a:t>
            </a:r>
            <a:r>
              <a:rPr lang="en-US" dirty="0" err="1"/>
              <a:t>citate</a:t>
            </a:r>
            <a:r>
              <a:rPr lang="en-US" dirty="0"/>
              <a:t> in </a:t>
            </a:r>
            <a:r>
              <a:rPr lang="en-US" dirty="0" err="1"/>
              <a:t>lucrare</a:t>
            </a:r>
            <a:r>
              <a:rPr lang="en-US" dirty="0"/>
              <a:t> </a:t>
            </a:r>
            <a:r>
              <a:rPr lang="en-US" dirty="0" err="1"/>
              <a:t>sunt</a:t>
            </a:r>
            <a:r>
              <a:rPr lang="en-US" dirty="0"/>
              <a:t> </a:t>
            </a:r>
            <a:r>
              <a:rPr lang="en-US" dirty="0" err="1"/>
              <a:t>efectiv</a:t>
            </a:r>
            <a:r>
              <a:rPr lang="en-US" dirty="0"/>
              <a:t> </a:t>
            </a:r>
            <a:r>
              <a:rPr lang="en-US" dirty="0" err="1"/>
              <a:t>utilizate</a:t>
            </a:r>
            <a:r>
              <a:rPr lang="en-US" dirty="0"/>
              <a:t>? (</a:t>
            </a:r>
            <a:r>
              <a:rPr lang="en-US" dirty="0" err="1"/>
              <a:t>uneori</a:t>
            </a:r>
            <a:r>
              <a:rPr lang="en-US" dirty="0"/>
              <a:t>, </a:t>
            </a:r>
            <a:r>
              <a:rPr lang="en-US" dirty="0" err="1"/>
              <a:t>sursele</a:t>
            </a:r>
            <a:r>
              <a:rPr lang="en-US" dirty="0"/>
              <a:t> de </a:t>
            </a:r>
            <a:r>
              <a:rPr lang="en-US" dirty="0" err="1"/>
              <a:t>documentare</a:t>
            </a:r>
            <a:r>
              <a:rPr lang="en-US" dirty="0"/>
              <a:t> </a:t>
            </a:r>
            <a:r>
              <a:rPr lang="en-US" dirty="0" err="1"/>
              <a:t>sunt</a:t>
            </a:r>
            <a:r>
              <a:rPr lang="en-US" dirty="0"/>
              <a:t> </a:t>
            </a:r>
            <a:r>
              <a:rPr lang="en-US" dirty="0" err="1"/>
              <a:t>adaugate</a:t>
            </a:r>
            <a:r>
              <a:rPr lang="en-US" dirty="0"/>
              <a:t> in </a:t>
            </a:r>
            <a:r>
              <a:rPr lang="en-US" dirty="0" err="1"/>
              <a:t>scopul</a:t>
            </a:r>
            <a:r>
              <a:rPr lang="en-US" dirty="0"/>
              <a:t> de a </a:t>
            </a:r>
            <a:r>
              <a:rPr lang="en-US" dirty="0" err="1"/>
              <a:t>enumera</a:t>
            </a:r>
            <a:r>
              <a:rPr lang="en-US" dirty="0"/>
              <a:t> cat </a:t>
            </a:r>
            <a:r>
              <a:rPr lang="en-US" dirty="0" err="1"/>
              <a:t>mai</a:t>
            </a:r>
            <a:r>
              <a:rPr lang="en-US" dirty="0"/>
              <a:t> </a:t>
            </a:r>
            <a:r>
              <a:rPr lang="en-US" dirty="0" err="1"/>
              <a:t>multe</a:t>
            </a:r>
            <a:r>
              <a:rPr lang="en-US" dirty="0"/>
              <a:t>)</a:t>
            </a:r>
          </a:p>
        </p:txBody>
      </p:sp>
    </p:spTree>
    <p:extLst>
      <p:ext uri="{BB962C8B-B14F-4D97-AF65-F5344CB8AC3E}">
        <p14:creationId xmlns:p14="http://schemas.microsoft.com/office/powerpoint/2010/main" val="11353340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normAutofit/>
          </a:bodyPr>
          <a:lstStyle/>
          <a:p>
            <a:r>
              <a:rPr lang="en-US" sz="3200" b="1" dirty="0" err="1"/>
              <a:t>Continutul</a:t>
            </a:r>
            <a:r>
              <a:rPr lang="en-US" sz="3200" b="1" dirty="0"/>
              <a:t> </a:t>
            </a:r>
            <a:r>
              <a:rPr lang="en-US" sz="3200" b="1" dirty="0" err="1"/>
              <a:t>si</a:t>
            </a:r>
            <a:r>
              <a:rPr lang="en-US" sz="3200" b="1" dirty="0"/>
              <a:t> </a:t>
            </a:r>
            <a:r>
              <a:rPr lang="en-US" sz="3200" b="1" dirty="0" err="1"/>
              <a:t>protectia</a:t>
            </a:r>
            <a:r>
              <a:rPr lang="en-US" sz="3200" b="1" dirty="0"/>
              <a:t> </a:t>
            </a:r>
            <a:r>
              <a:rPr lang="en-US" sz="3200" b="1" dirty="0" err="1"/>
              <a:t>drepturilor</a:t>
            </a:r>
            <a:r>
              <a:rPr lang="en-US" sz="3200" b="1" dirty="0"/>
              <a:t> de </a:t>
            </a:r>
            <a:r>
              <a:rPr lang="en-US" sz="3200" b="1" dirty="0" err="1"/>
              <a:t>autor</a:t>
            </a:r>
            <a:r>
              <a:rPr lang="en-US" sz="3200" b="1" dirty="0"/>
              <a:t>. </a:t>
            </a:r>
            <a:r>
              <a:rPr lang="en-US" sz="3200" b="1" dirty="0" err="1"/>
              <a:t>Internetul</a:t>
            </a:r>
            <a:r>
              <a:rPr lang="en-US" sz="3200" b="1" dirty="0"/>
              <a:t> </a:t>
            </a:r>
            <a:r>
              <a:rPr lang="en-US" sz="3200" b="1" dirty="0" err="1"/>
              <a:t>si</a:t>
            </a:r>
            <a:r>
              <a:rPr lang="en-US" sz="3200" b="1" dirty="0"/>
              <a:t> </a:t>
            </a:r>
            <a:r>
              <a:rPr lang="en-US" sz="3200" b="1" dirty="0" err="1"/>
              <a:t>drepturile</a:t>
            </a:r>
            <a:r>
              <a:rPr lang="en-US" sz="3200" b="1" dirty="0"/>
              <a:t> de </a:t>
            </a:r>
            <a:r>
              <a:rPr lang="en-US" sz="3200" b="1" dirty="0" err="1"/>
              <a:t>autor</a:t>
            </a:r>
            <a:endParaRPr lang="en-US" sz="3200" b="1" dirty="0"/>
          </a:p>
        </p:txBody>
      </p:sp>
      <p:sp>
        <p:nvSpPr>
          <p:cNvPr id="3" name="Content Placeholder 2"/>
          <p:cNvSpPr>
            <a:spLocks noGrp="1"/>
          </p:cNvSpPr>
          <p:nvPr>
            <p:ph idx="1"/>
          </p:nvPr>
        </p:nvSpPr>
        <p:spPr>
          <a:xfrm>
            <a:off x="467544" y="1600200"/>
            <a:ext cx="8219256" cy="5141168"/>
          </a:xfrm>
        </p:spPr>
        <p:txBody>
          <a:bodyPr>
            <a:normAutofit fontScale="77500" lnSpcReduction="20000"/>
          </a:bodyPr>
          <a:lstStyle/>
          <a:p>
            <a:pPr fontAlgn="base"/>
            <a:r>
              <a:rPr lang="en-US" dirty="0" err="1"/>
              <a:t>Dreptul</a:t>
            </a:r>
            <a:r>
              <a:rPr lang="en-US" dirty="0"/>
              <a:t> de </a:t>
            </a:r>
            <a:r>
              <a:rPr lang="en-US" dirty="0" err="1"/>
              <a:t>autor</a:t>
            </a:r>
            <a:r>
              <a:rPr lang="en-US" dirty="0"/>
              <a:t> </a:t>
            </a:r>
            <a:r>
              <a:rPr lang="en-US" dirty="0" err="1"/>
              <a:t>reprezinta</a:t>
            </a:r>
            <a:r>
              <a:rPr lang="en-US" dirty="0"/>
              <a:t> o </a:t>
            </a:r>
            <a:r>
              <a:rPr lang="en-US" dirty="0" err="1"/>
              <a:t>institutie</a:t>
            </a:r>
            <a:r>
              <a:rPr lang="en-US" dirty="0"/>
              <a:t> </a:t>
            </a:r>
            <a:r>
              <a:rPr lang="en-US" dirty="0" err="1"/>
              <a:t>juridic</a:t>
            </a:r>
            <a:r>
              <a:rPr lang="en-US" dirty="0"/>
              <a:t> </a:t>
            </a:r>
            <a:r>
              <a:rPr lang="en-US" dirty="0" err="1"/>
              <a:t>similara</a:t>
            </a:r>
            <a:r>
              <a:rPr lang="en-US" dirty="0"/>
              <a:t> </a:t>
            </a:r>
            <a:r>
              <a:rPr lang="en-US" dirty="0" err="1"/>
              <a:t>altora</a:t>
            </a:r>
            <a:r>
              <a:rPr lang="en-US" dirty="0"/>
              <a:t>, care are </a:t>
            </a:r>
            <a:r>
              <a:rPr lang="en-US" dirty="0" err="1"/>
              <a:t>insa</a:t>
            </a:r>
            <a:r>
              <a:rPr lang="en-US" dirty="0"/>
              <a:t> o </a:t>
            </a:r>
            <a:r>
              <a:rPr lang="en-US" dirty="0" err="1"/>
              <a:t>valoare</a:t>
            </a:r>
            <a:r>
              <a:rPr lang="en-US" dirty="0"/>
              <a:t> </a:t>
            </a:r>
            <a:r>
              <a:rPr lang="en-US" dirty="0" err="1"/>
              <a:t>culturala</a:t>
            </a:r>
            <a:r>
              <a:rPr lang="en-US" dirty="0"/>
              <a:t> </a:t>
            </a:r>
            <a:r>
              <a:rPr lang="en-US" dirty="0" err="1"/>
              <a:t>si</a:t>
            </a:r>
            <a:r>
              <a:rPr lang="en-US" dirty="0"/>
              <a:t> </a:t>
            </a:r>
            <a:r>
              <a:rPr lang="en-US" dirty="0" err="1"/>
              <a:t>patrimoniala</a:t>
            </a:r>
            <a:r>
              <a:rPr lang="en-US" dirty="0"/>
              <a:t> </a:t>
            </a:r>
            <a:r>
              <a:rPr lang="en-US" dirty="0" err="1"/>
              <a:t>semnificativa</a:t>
            </a:r>
            <a:r>
              <a:rPr lang="en-US" dirty="0"/>
              <a:t>, de </a:t>
            </a:r>
            <a:r>
              <a:rPr lang="en-US" dirty="0" err="1"/>
              <a:t>unde</a:t>
            </a:r>
            <a:r>
              <a:rPr lang="en-US" dirty="0"/>
              <a:t> </a:t>
            </a:r>
            <a:r>
              <a:rPr lang="en-US" dirty="0" err="1"/>
              <a:t>rezida</a:t>
            </a:r>
            <a:r>
              <a:rPr lang="en-US" dirty="0"/>
              <a:t> </a:t>
            </a:r>
            <a:r>
              <a:rPr lang="en-US" dirty="0" err="1"/>
              <a:t>si</a:t>
            </a:r>
            <a:r>
              <a:rPr lang="en-US" dirty="0"/>
              <a:t> </a:t>
            </a:r>
            <a:r>
              <a:rPr lang="en-US" dirty="0" err="1"/>
              <a:t>importanta</a:t>
            </a:r>
            <a:r>
              <a:rPr lang="en-US" dirty="0"/>
              <a:t> </a:t>
            </a:r>
            <a:r>
              <a:rPr lang="en-US" dirty="0" err="1"/>
              <a:t>sa</a:t>
            </a:r>
            <a:r>
              <a:rPr lang="en-US" dirty="0"/>
              <a:t>.</a:t>
            </a:r>
          </a:p>
          <a:p>
            <a:pPr fontAlgn="base"/>
            <a:r>
              <a:rPr lang="en-US" dirty="0"/>
              <a:t>In </a:t>
            </a:r>
            <a:r>
              <a:rPr lang="en-US" dirty="0" err="1"/>
              <a:t>esenta</a:t>
            </a:r>
            <a:r>
              <a:rPr lang="en-US" dirty="0"/>
              <a:t> </a:t>
            </a:r>
            <a:r>
              <a:rPr lang="en-US" dirty="0" err="1"/>
              <a:t>exista</a:t>
            </a:r>
            <a:r>
              <a:rPr lang="en-US" dirty="0"/>
              <a:t> un </a:t>
            </a:r>
            <a:r>
              <a:rPr lang="en-US" dirty="0" err="1"/>
              <a:t>drept</a:t>
            </a:r>
            <a:r>
              <a:rPr lang="en-US" dirty="0"/>
              <a:t> </a:t>
            </a:r>
            <a:r>
              <a:rPr lang="en-US" dirty="0" err="1"/>
              <a:t>exclusiv</a:t>
            </a:r>
            <a:r>
              <a:rPr lang="en-US" dirty="0"/>
              <a:t> de </a:t>
            </a:r>
            <a:r>
              <a:rPr lang="en-US" dirty="0" err="1"/>
              <a:t>utilizare</a:t>
            </a:r>
            <a:r>
              <a:rPr lang="en-US" dirty="0"/>
              <a:t> </a:t>
            </a:r>
            <a:r>
              <a:rPr lang="en-US" dirty="0" err="1"/>
              <a:t>si</a:t>
            </a:r>
            <a:r>
              <a:rPr lang="en-US" dirty="0"/>
              <a:t> </a:t>
            </a:r>
            <a:r>
              <a:rPr lang="en-US" dirty="0" err="1"/>
              <a:t>valorificare</a:t>
            </a:r>
            <a:r>
              <a:rPr lang="en-US" dirty="0"/>
              <a:t> al </a:t>
            </a:r>
            <a:r>
              <a:rPr lang="en-US" dirty="0" err="1"/>
              <a:t>titularului</a:t>
            </a:r>
            <a:r>
              <a:rPr lang="en-US" dirty="0"/>
              <a:t> </a:t>
            </a:r>
            <a:r>
              <a:rPr lang="en-US" dirty="0" err="1"/>
              <a:t>dreptului</a:t>
            </a:r>
            <a:r>
              <a:rPr lang="en-US" dirty="0"/>
              <a:t> de </a:t>
            </a:r>
            <a:r>
              <a:rPr lang="en-US" dirty="0" err="1"/>
              <a:t>autor</a:t>
            </a:r>
            <a:r>
              <a:rPr lang="en-US" dirty="0"/>
              <a:t>, care </a:t>
            </a:r>
            <a:r>
              <a:rPr lang="en-US" dirty="0" err="1"/>
              <a:t>aduce</a:t>
            </a:r>
            <a:r>
              <a:rPr lang="en-US" dirty="0"/>
              <a:t> </a:t>
            </a:r>
            <a:r>
              <a:rPr lang="en-US" dirty="0" err="1"/>
              <a:t>anumite</a:t>
            </a:r>
            <a:r>
              <a:rPr lang="en-US" dirty="0"/>
              <a:t> </a:t>
            </a:r>
            <a:r>
              <a:rPr lang="en-US" dirty="0" err="1"/>
              <a:t>beneficii</a:t>
            </a:r>
            <a:r>
              <a:rPr lang="en-US" dirty="0"/>
              <a:t> </a:t>
            </a:r>
            <a:r>
              <a:rPr lang="en-US" dirty="0" err="1"/>
              <a:t>patrimoniale</a:t>
            </a:r>
            <a:r>
              <a:rPr lang="en-US" dirty="0"/>
              <a:t>, </a:t>
            </a:r>
            <a:r>
              <a:rPr lang="en-US" dirty="0" err="1"/>
              <a:t>limitat</a:t>
            </a:r>
            <a:r>
              <a:rPr lang="en-US" dirty="0"/>
              <a:t> </a:t>
            </a:r>
            <a:r>
              <a:rPr lang="en-US" dirty="0" err="1"/>
              <a:t>doar</a:t>
            </a:r>
            <a:r>
              <a:rPr lang="en-US" dirty="0"/>
              <a:t> de </a:t>
            </a:r>
            <a:r>
              <a:rPr lang="en-US" dirty="0" err="1"/>
              <a:t>catre</a:t>
            </a:r>
            <a:r>
              <a:rPr lang="en-US" dirty="0"/>
              <a:t> </a:t>
            </a:r>
            <a:r>
              <a:rPr lang="en-US" dirty="0" err="1"/>
              <a:t>societate</a:t>
            </a:r>
            <a:r>
              <a:rPr lang="en-US" dirty="0"/>
              <a:t>, in </a:t>
            </a:r>
            <a:r>
              <a:rPr lang="en-US" dirty="0" err="1"/>
              <a:t>ceea</a:t>
            </a:r>
            <a:r>
              <a:rPr lang="en-US" dirty="0"/>
              <a:t> </a:t>
            </a:r>
            <a:r>
              <a:rPr lang="en-US" dirty="0" err="1"/>
              <a:t>ce</a:t>
            </a:r>
            <a:r>
              <a:rPr lang="en-US" dirty="0"/>
              <a:t> </a:t>
            </a:r>
            <a:r>
              <a:rPr lang="en-US" dirty="0" err="1"/>
              <a:t>priveste</a:t>
            </a:r>
            <a:r>
              <a:rPr lang="en-US" dirty="0"/>
              <a:t> </a:t>
            </a:r>
            <a:r>
              <a:rPr lang="en-US" dirty="0" err="1"/>
              <a:t>durata</a:t>
            </a:r>
            <a:r>
              <a:rPr lang="en-US" dirty="0"/>
              <a:t> </a:t>
            </a:r>
            <a:r>
              <a:rPr lang="en-US" dirty="0" err="1"/>
              <a:t>protectiei</a:t>
            </a:r>
            <a:r>
              <a:rPr lang="en-US" dirty="0"/>
              <a:t> </a:t>
            </a:r>
            <a:r>
              <a:rPr lang="en-US" dirty="0" err="1"/>
              <a:t>si</a:t>
            </a:r>
            <a:r>
              <a:rPr lang="en-US" dirty="0"/>
              <a:t> </a:t>
            </a:r>
            <a:r>
              <a:rPr lang="en-US" dirty="0" err="1"/>
              <a:t>exercitiul</a:t>
            </a:r>
            <a:r>
              <a:rPr lang="en-US" dirty="0"/>
              <a:t> </a:t>
            </a:r>
            <a:r>
              <a:rPr lang="en-US" dirty="0" err="1"/>
              <a:t>dreptului</a:t>
            </a:r>
            <a:r>
              <a:rPr lang="en-US" dirty="0"/>
              <a:t> </a:t>
            </a:r>
            <a:r>
              <a:rPr lang="en-US" dirty="0" err="1"/>
              <a:t>exclusiv</a:t>
            </a:r>
            <a:r>
              <a:rPr lang="en-US" dirty="0"/>
              <a:t> de </a:t>
            </a:r>
            <a:r>
              <a:rPr lang="en-US" dirty="0" err="1"/>
              <a:t>proprietate</a:t>
            </a:r>
            <a:r>
              <a:rPr lang="en-US" dirty="0"/>
              <a:t>.</a:t>
            </a:r>
          </a:p>
          <a:p>
            <a:pPr fontAlgn="base"/>
            <a:r>
              <a:rPr lang="en-US" dirty="0" err="1"/>
              <a:t>Subiectele</a:t>
            </a:r>
            <a:r>
              <a:rPr lang="en-US" dirty="0"/>
              <a:t> </a:t>
            </a:r>
            <a:r>
              <a:rPr lang="en-US" dirty="0" err="1"/>
              <a:t>dreptului</a:t>
            </a:r>
            <a:r>
              <a:rPr lang="en-US" dirty="0"/>
              <a:t> de </a:t>
            </a:r>
            <a:r>
              <a:rPr lang="en-US" dirty="0" err="1"/>
              <a:t>autor</a:t>
            </a:r>
            <a:br>
              <a:rPr lang="en-US" dirty="0"/>
            </a:br>
            <a:r>
              <a:rPr lang="en-US" dirty="0" err="1"/>
              <a:t>Dreptul</a:t>
            </a:r>
            <a:r>
              <a:rPr lang="en-US" dirty="0"/>
              <a:t> de </a:t>
            </a:r>
            <a:r>
              <a:rPr lang="en-US" dirty="0" err="1"/>
              <a:t>autor</a:t>
            </a:r>
            <a:r>
              <a:rPr lang="en-US" dirty="0"/>
              <a:t> </a:t>
            </a:r>
            <a:r>
              <a:rPr lang="en-US" dirty="0" err="1"/>
              <a:t>este</a:t>
            </a:r>
            <a:r>
              <a:rPr lang="en-US" dirty="0"/>
              <a:t> </a:t>
            </a:r>
            <a:r>
              <a:rPr lang="en-US" dirty="0" err="1"/>
              <a:t>strans</a:t>
            </a:r>
            <a:r>
              <a:rPr lang="en-US" dirty="0"/>
              <a:t> </a:t>
            </a:r>
            <a:r>
              <a:rPr lang="en-US" dirty="0" err="1"/>
              <a:t>legat</a:t>
            </a:r>
            <a:r>
              <a:rPr lang="en-US" dirty="0"/>
              <a:t> de </a:t>
            </a:r>
            <a:r>
              <a:rPr lang="en-US" dirty="0" err="1"/>
              <a:t>persoana</a:t>
            </a:r>
            <a:r>
              <a:rPr lang="en-US" dirty="0"/>
              <a:t> </a:t>
            </a:r>
            <a:r>
              <a:rPr lang="en-US" dirty="0" err="1"/>
              <a:t>autorului</a:t>
            </a:r>
            <a:r>
              <a:rPr lang="en-US" dirty="0"/>
              <a:t>, </a:t>
            </a:r>
            <a:r>
              <a:rPr lang="en-US" dirty="0" err="1"/>
              <a:t>acordandu</a:t>
            </a:r>
            <a:r>
              <a:rPr lang="en-US" dirty="0"/>
              <a:t>-i </a:t>
            </a:r>
            <a:r>
              <a:rPr lang="en-US" dirty="0" err="1"/>
              <a:t>acestuia</a:t>
            </a:r>
            <a:r>
              <a:rPr lang="en-US" dirty="0"/>
              <a:t> </a:t>
            </a:r>
            <a:r>
              <a:rPr lang="en-US" dirty="0" err="1"/>
              <a:t>atribute</a:t>
            </a:r>
            <a:r>
              <a:rPr lang="en-US" dirty="0"/>
              <a:t> de </a:t>
            </a:r>
            <a:r>
              <a:rPr lang="en-US" dirty="0" err="1"/>
              <a:t>ordin</a:t>
            </a:r>
            <a:r>
              <a:rPr lang="en-US" dirty="0"/>
              <a:t> moral </a:t>
            </a:r>
            <a:r>
              <a:rPr lang="en-US" dirty="0" err="1"/>
              <a:t>si</a:t>
            </a:r>
            <a:r>
              <a:rPr lang="en-US" dirty="0"/>
              <a:t> patrimonial. </a:t>
            </a:r>
            <a:br>
              <a:rPr lang="en-US" dirty="0"/>
            </a:br>
            <a:r>
              <a:rPr lang="en-US" dirty="0" err="1"/>
              <a:t>Principiul</a:t>
            </a:r>
            <a:r>
              <a:rPr lang="en-US" dirty="0"/>
              <a:t> care </a:t>
            </a:r>
            <a:r>
              <a:rPr lang="en-US" dirty="0" err="1"/>
              <a:t>guverneaza</a:t>
            </a:r>
            <a:r>
              <a:rPr lang="en-US" dirty="0"/>
              <a:t> </a:t>
            </a:r>
            <a:r>
              <a:rPr lang="en-US" dirty="0" err="1"/>
              <a:t>dreptul</a:t>
            </a:r>
            <a:r>
              <a:rPr lang="en-US" dirty="0"/>
              <a:t> de </a:t>
            </a:r>
            <a:r>
              <a:rPr lang="en-US" dirty="0" err="1"/>
              <a:t>autor</a:t>
            </a:r>
            <a:r>
              <a:rPr lang="en-US" dirty="0"/>
              <a:t> </a:t>
            </a:r>
            <a:r>
              <a:rPr lang="en-US" dirty="0" err="1"/>
              <a:t>este</a:t>
            </a:r>
            <a:r>
              <a:rPr lang="en-US" dirty="0"/>
              <a:t> </a:t>
            </a:r>
            <a:r>
              <a:rPr lang="en-US" dirty="0" err="1"/>
              <a:t>acela</a:t>
            </a:r>
            <a:r>
              <a:rPr lang="en-US" dirty="0"/>
              <a:t> al </a:t>
            </a:r>
            <a:r>
              <a:rPr lang="en-US" dirty="0" err="1"/>
              <a:t>adevaratului</a:t>
            </a:r>
            <a:r>
              <a:rPr lang="en-US" dirty="0"/>
              <a:t> creator al </a:t>
            </a:r>
            <a:r>
              <a:rPr lang="en-US" dirty="0" err="1"/>
              <a:t>operei</a:t>
            </a:r>
            <a:r>
              <a:rPr lang="en-US" dirty="0"/>
              <a:t>, care </a:t>
            </a:r>
            <a:r>
              <a:rPr lang="en-US" dirty="0" err="1"/>
              <a:t>leaga</a:t>
            </a:r>
            <a:r>
              <a:rPr lang="en-US" dirty="0"/>
              <a:t> </a:t>
            </a:r>
            <a:r>
              <a:rPr lang="en-US" dirty="0" err="1"/>
              <a:t>calitatea</a:t>
            </a:r>
            <a:r>
              <a:rPr lang="en-US" dirty="0"/>
              <a:t> de </a:t>
            </a:r>
            <a:r>
              <a:rPr lang="en-US" dirty="0" err="1"/>
              <a:t>autor</a:t>
            </a:r>
            <a:r>
              <a:rPr lang="en-US" dirty="0"/>
              <a:t> de </a:t>
            </a:r>
            <a:r>
              <a:rPr lang="en-US" dirty="0" err="1"/>
              <a:t>calitatea</a:t>
            </a:r>
            <a:r>
              <a:rPr lang="en-US" dirty="0"/>
              <a:t> de </a:t>
            </a:r>
            <a:r>
              <a:rPr lang="en-US" dirty="0" err="1"/>
              <a:t>subiect</a:t>
            </a:r>
            <a:r>
              <a:rPr lang="en-US" dirty="0"/>
              <a:t> al </a:t>
            </a:r>
            <a:r>
              <a:rPr lang="en-US" dirty="0" err="1"/>
              <a:t>dreptului</a:t>
            </a:r>
            <a:r>
              <a:rPr lang="en-US" dirty="0"/>
              <a:t> de </a:t>
            </a:r>
            <a:r>
              <a:rPr lang="en-US" dirty="0" err="1"/>
              <a:t>autor</a:t>
            </a:r>
            <a:r>
              <a:rPr lang="en-US" dirty="0"/>
              <a:t>.</a:t>
            </a:r>
          </a:p>
          <a:p>
            <a:pPr marL="0" indent="0">
              <a:buNone/>
            </a:pPr>
            <a:endParaRPr lang="en-US" dirty="0"/>
          </a:p>
        </p:txBody>
      </p:sp>
    </p:spTree>
    <p:extLst>
      <p:ext uri="{BB962C8B-B14F-4D97-AF65-F5344CB8AC3E}">
        <p14:creationId xmlns:p14="http://schemas.microsoft.com/office/powerpoint/2010/main" val="6137153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6120680"/>
          </a:xfrm>
        </p:spPr>
        <p:txBody>
          <a:bodyPr>
            <a:normAutofit fontScale="77500" lnSpcReduction="20000"/>
          </a:bodyPr>
          <a:lstStyle/>
          <a:p>
            <a:pPr fontAlgn="base"/>
            <a:r>
              <a:rPr lang="en-US" dirty="0" err="1"/>
              <a:t>Calitatea</a:t>
            </a:r>
            <a:r>
              <a:rPr lang="en-US" dirty="0"/>
              <a:t> de </a:t>
            </a:r>
            <a:r>
              <a:rPr lang="en-US" dirty="0" err="1"/>
              <a:t>autor</a:t>
            </a:r>
            <a:r>
              <a:rPr lang="en-US" dirty="0"/>
              <a:t> </a:t>
            </a:r>
            <a:r>
              <a:rPr lang="en-US" dirty="0" err="1"/>
              <a:t>este</a:t>
            </a:r>
            <a:r>
              <a:rPr lang="en-US" dirty="0"/>
              <a:t> o </a:t>
            </a:r>
            <a:r>
              <a:rPr lang="en-US" dirty="0" err="1"/>
              <a:t>problema</a:t>
            </a:r>
            <a:r>
              <a:rPr lang="en-US" dirty="0"/>
              <a:t> de </a:t>
            </a:r>
            <a:r>
              <a:rPr lang="en-US" dirty="0" err="1"/>
              <a:t>fapt</a:t>
            </a:r>
            <a:r>
              <a:rPr lang="en-US" dirty="0"/>
              <a:t>, in </a:t>
            </a:r>
            <a:r>
              <a:rPr lang="en-US" dirty="0" err="1"/>
              <a:t>timp</a:t>
            </a:r>
            <a:r>
              <a:rPr lang="en-US" dirty="0"/>
              <a:t> </a:t>
            </a:r>
            <a:r>
              <a:rPr lang="en-US" dirty="0" err="1"/>
              <a:t>ce</a:t>
            </a:r>
            <a:r>
              <a:rPr lang="en-US" dirty="0"/>
              <a:t> </a:t>
            </a:r>
            <a:r>
              <a:rPr lang="en-US" dirty="0" err="1"/>
              <a:t>calitatea</a:t>
            </a:r>
            <a:r>
              <a:rPr lang="en-US" dirty="0"/>
              <a:t> de </a:t>
            </a:r>
            <a:r>
              <a:rPr lang="en-US" dirty="0" err="1"/>
              <a:t>subiect</a:t>
            </a:r>
            <a:r>
              <a:rPr lang="en-US" dirty="0"/>
              <a:t> </a:t>
            </a:r>
            <a:r>
              <a:rPr lang="en-US" dirty="0" err="1"/>
              <a:t>este</a:t>
            </a:r>
            <a:r>
              <a:rPr lang="en-US" dirty="0"/>
              <a:t> o </a:t>
            </a:r>
            <a:r>
              <a:rPr lang="en-US" dirty="0" err="1"/>
              <a:t>problema</a:t>
            </a:r>
            <a:r>
              <a:rPr lang="en-US" dirty="0"/>
              <a:t> de </a:t>
            </a:r>
            <a:r>
              <a:rPr lang="en-US" dirty="0" err="1"/>
              <a:t>drept</a:t>
            </a:r>
            <a:r>
              <a:rPr lang="en-US" dirty="0"/>
              <a:t>, </a:t>
            </a:r>
            <a:r>
              <a:rPr lang="en-US" dirty="0" err="1"/>
              <a:t>astfel</a:t>
            </a:r>
            <a:r>
              <a:rPr lang="en-US" dirty="0"/>
              <a:t> </a:t>
            </a:r>
            <a:r>
              <a:rPr lang="en-US" dirty="0" err="1"/>
              <a:t>ca</a:t>
            </a:r>
            <a:r>
              <a:rPr lang="en-US" dirty="0"/>
              <a:t> </a:t>
            </a:r>
            <a:r>
              <a:rPr lang="en-US" dirty="0" err="1"/>
              <a:t>cele</a:t>
            </a:r>
            <a:r>
              <a:rPr lang="en-US" dirty="0"/>
              <a:t> </a:t>
            </a:r>
            <a:r>
              <a:rPr lang="en-US" dirty="0" err="1"/>
              <a:t>doua</a:t>
            </a:r>
            <a:r>
              <a:rPr lang="en-US" dirty="0"/>
              <a:t> nu </a:t>
            </a:r>
            <a:r>
              <a:rPr lang="en-US" dirty="0" err="1"/>
              <a:t>presupun</a:t>
            </a:r>
            <a:r>
              <a:rPr lang="en-US" dirty="0"/>
              <a:t> </a:t>
            </a:r>
            <a:r>
              <a:rPr lang="en-US" dirty="0" err="1"/>
              <a:t>neaparat</a:t>
            </a:r>
            <a:r>
              <a:rPr lang="en-US" dirty="0"/>
              <a:t> </a:t>
            </a:r>
            <a:r>
              <a:rPr lang="en-US" dirty="0" err="1"/>
              <a:t>identitatea</a:t>
            </a:r>
            <a:r>
              <a:rPr lang="en-US" dirty="0"/>
              <a:t> de </a:t>
            </a:r>
            <a:r>
              <a:rPr lang="en-US" dirty="0" err="1"/>
              <a:t>persoana</a:t>
            </a:r>
            <a:r>
              <a:rPr lang="en-US" dirty="0"/>
              <a:t>, </a:t>
            </a:r>
            <a:r>
              <a:rPr lang="en-US" dirty="0" err="1"/>
              <a:t>aceasta</a:t>
            </a:r>
            <a:r>
              <a:rPr lang="en-US" dirty="0"/>
              <a:t> </a:t>
            </a:r>
            <a:r>
              <a:rPr lang="en-US" dirty="0" err="1"/>
              <a:t>identitate</a:t>
            </a:r>
            <a:r>
              <a:rPr lang="en-US" dirty="0"/>
              <a:t> </a:t>
            </a:r>
            <a:r>
              <a:rPr lang="en-US" dirty="0" err="1"/>
              <a:t>depinzand</a:t>
            </a:r>
            <a:r>
              <a:rPr lang="en-US" dirty="0"/>
              <a:t> de </a:t>
            </a:r>
            <a:r>
              <a:rPr lang="en-US" dirty="0" err="1"/>
              <a:t>anumite</a:t>
            </a:r>
            <a:r>
              <a:rPr lang="en-US" dirty="0"/>
              <a:t> </a:t>
            </a:r>
            <a:r>
              <a:rPr lang="en-US" dirty="0" err="1"/>
              <a:t>situatii</a:t>
            </a:r>
            <a:r>
              <a:rPr lang="en-US" dirty="0"/>
              <a:t>, care </a:t>
            </a:r>
            <a:r>
              <a:rPr lang="en-US" dirty="0" err="1"/>
              <a:t>reies</a:t>
            </a:r>
            <a:r>
              <a:rPr lang="en-US" dirty="0"/>
              <a:t> din </a:t>
            </a:r>
            <a:r>
              <a:rPr lang="en-US" dirty="0" err="1"/>
              <a:t>clasificarea</a:t>
            </a:r>
            <a:r>
              <a:rPr lang="en-US" dirty="0"/>
              <a:t> </a:t>
            </a:r>
            <a:r>
              <a:rPr lang="en-US" dirty="0" err="1"/>
              <a:t>subiectelor</a:t>
            </a:r>
            <a:r>
              <a:rPr lang="en-US" dirty="0"/>
              <a:t> </a:t>
            </a:r>
            <a:r>
              <a:rPr lang="en-US" dirty="0" err="1"/>
              <a:t>dreptului</a:t>
            </a:r>
            <a:r>
              <a:rPr lang="en-US" dirty="0"/>
              <a:t> de </a:t>
            </a:r>
            <a:r>
              <a:rPr lang="en-US" dirty="0" err="1"/>
              <a:t>autor</a:t>
            </a:r>
            <a:r>
              <a:rPr lang="en-US" dirty="0"/>
              <a:t> in </a:t>
            </a:r>
            <a:r>
              <a:rPr lang="en-US" dirty="0" err="1"/>
              <a:t>subiect</a:t>
            </a:r>
            <a:r>
              <a:rPr lang="en-US" dirty="0"/>
              <a:t> </a:t>
            </a:r>
            <a:r>
              <a:rPr lang="en-US" dirty="0" err="1"/>
              <a:t>originar</a:t>
            </a:r>
            <a:r>
              <a:rPr lang="en-US" dirty="0"/>
              <a:t>/</a:t>
            </a:r>
            <a:r>
              <a:rPr lang="en-US" dirty="0" err="1"/>
              <a:t>primar</a:t>
            </a:r>
            <a:r>
              <a:rPr lang="en-US" dirty="0"/>
              <a:t> </a:t>
            </a:r>
            <a:r>
              <a:rPr lang="en-US" dirty="0" err="1"/>
              <a:t>si</a:t>
            </a:r>
            <a:r>
              <a:rPr lang="en-US" dirty="0"/>
              <a:t> </a:t>
            </a:r>
            <a:r>
              <a:rPr lang="en-US" dirty="0" err="1"/>
              <a:t>subiect</a:t>
            </a:r>
            <a:r>
              <a:rPr lang="en-US" dirty="0"/>
              <a:t> </a:t>
            </a:r>
            <a:r>
              <a:rPr lang="en-US" dirty="0" err="1"/>
              <a:t>derivat</a:t>
            </a:r>
            <a:r>
              <a:rPr lang="en-US" dirty="0"/>
              <a:t>/</a:t>
            </a:r>
            <a:r>
              <a:rPr lang="en-US" dirty="0" err="1"/>
              <a:t>secundar</a:t>
            </a:r>
            <a:r>
              <a:rPr lang="en-US" dirty="0"/>
              <a:t>.</a:t>
            </a:r>
          </a:p>
          <a:p>
            <a:pPr fontAlgn="base"/>
            <a:r>
              <a:rPr lang="en-US" dirty="0" err="1"/>
              <a:t>Obiectul</a:t>
            </a:r>
            <a:r>
              <a:rPr lang="en-US" dirty="0"/>
              <a:t> </a:t>
            </a:r>
            <a:r>
              <a:rPr lang="en-US" dirty="0" err="1"/>
              <a:t>dreptului</a:t>
            </a:r>
            <a:r>
              <a:rPr lang="en-US" dirty="0"/>
              <a:t> de </a:t>
            </a:r>
            <a:r>
              <a:rPr lang="en-US" dirty="0" err="1"/>
              <a:t>autor</a:t>
            </a:r>
            <a:br>
              <a:rPr lang="en-US" dirty="0"/>
            </a:br>
            <a:r>
              <a:rPr lang="en-US" dirty="0" err="1"/>
              <a:t>Obiectul</a:t>
            </a:r>
            <a:r>
              <a:rPr lang="en-US" dirty="0"/>
              <a:t> </a:t>
            </a:r>
            <a:r>
              <a:rPr lang="en-US" dirty="0" err="1"/>
              <a:t>dreptului</a:t>
            </a:r>
            <a:r>
              <a:rPr lang="en-US" dirty="0"/>
              <a:t> de </a:t>
            </a:r>
            <a:r>
              <a:rPr lang="en-US" dirty="0" err="1"/>
              <a:t>autor</a:t>
            </a:r>
            <a:r>
              <a:rPr lang="en-US" dirty="0"/>
              <a:t> </a:t>
            </a:r>
            <a:r>
              <a:rPr lang="en-US" dirty="0" err="1"/>
              <a:t>il</a:t>
            </a:r>
            <a:r>
              <a:rPr lang="en-US" dirty="0"/>
              <a:t> </a:t>
            </a:r>
            <a:r>
              <a:rPr lang="en-US" dirty="0" err="1"/>
              <a:t>reprezinta</a:t>
            </a:r>
            <a:r>
              <a:rPr lang="en-US" dirty="0"/>
              <a:t> </a:t>
            </a:r>
            <a:r>
              <a:rPr lang="en-US" dirty="0" err="1"/>
              <a:t>operele</a:t>
            </a:r>
            <a:r>
              <a:rPr lang="en-US" dirty="0"/>
              <a:t> de </a:t>
            </a:r>
            <a:r>
              <a:rPr lang="en-US" dirty="0" err="1"/>
              <a:t>creatie</a:t>
            </a:r>
            <a:r>
              <a:rPr lang="en-US" dirty="0"/>
              <a:t> </a:t>
            </a:r>
            <a:r>
              <a:rPr lang="en-US" dirty="0" err="1"/>
              <a:t>intelectuala</a:t>
            </a:r>
            <a:r>
              <a:rPr lang="en-US" dirty="0"/>
              <a:t> in </a:t>
            </a:r>
            <a:r>
              <a:rPr lang="en-US" dirty="0" err="1"/>
              <a:t>domeniul</a:t>
            </a:r>
            <a:r>
              <a:rPr lang="en-US" dirty="0"/>
              <a:t> </a:t>
            </a:r>
            <a:r>
              <a:rPr lang="en-US" dirty="0" err="1"/>
              <a:t>literar</a:t>
            </a:r>
            <a:r>
              <a:rPr lang="en-US" dirty="0"/>
              <a:t>, artistic </a:t>
            </a:r>
            <a:r>
              <a:rPr lang="en-US" dirty="0" err="1"/>
              <a:t>sau</a:t>
            </a:r>
            <a:r>
              <a:rPr lang="en-US" dirty="0"/>
              <a:t> </a:t>
            </a:r>
            <a:r>
              <a:rPr lang="en-US" dirty="0" err="1"/>
              <a:t>stiintific</a:t>
            </a:r>
            <a:r>
              <a:rPr lang="en-US" dirty="0"/>
              <a:t>, </a:t>
            </a:r>
            <a:r>
              <a:rPr lang="en-US" dirty="0" err="1"/>
              <a:t>respectiv</a:t>
            </a:r>
            <a:r>
              <a:rPr lang="en-US" dirty="0"/>
              <a:t> forma in care </a:t>
            </a:r>
            <a:r>
              <a:rPr lang="en-US" dirty="0" err="1"/>
              <a:t>ideile</a:t>
            </a:r>
            <a:r>
              <a:rPr lang="en-US" dirty="0"/>
              <a:t> </a:t>
            </a:r>
            <a:r>
              <a:rPr lang="en-US" dirty="0" err="1"/>
              <a:t>sunt</a:t>
            </a:r>
            <a:r>
              <a:rPr lang="en-US" dirty="0"/>
              <a:t> </a:t>
            </a:r>
            <a:r>
              <a:rPr lang="en-US" dirty="0" err="1"/>
              <a:t>exprimate</a:t>
            </a:r>
            <a:r>
              <a:rPr lang="en-US" dirty="0"/>
              <a:t> nu </a:t>
            </a:r>
            <a:r>
              <a:rPr lang="en-US" dirty="0" err="1"/>
              <a:t>atat</a:t>
            </a:r>
            <a:r>
              <a:rPr lang="en-US" dirty="0"/>
              <a:t> </a:t>
            </a:r>
            <a:r>
              <a:rPr lang="en-US" dirty="0" err="1"/>
              <a:t>continutul</a:t>
            </a:r>
            <a:r>
              <a:rPr lang="en-US" dirty="0"/>
              <a:t> </a:t>
            </a:r>
            <a:r>
              <a:rPr lang="en-US" dirty="0" err="1"/>
              <a:t>ideilor</a:t>
            </a:r>
            <a:r>
              <a:rPr lang="en-US" dirty="0"/>
              <a:t> </a:t>
            </a:r>
            <a:r>
              <a:rPr lang="en-US" dirty="0" err="1"/>
              <a:t>sau</a:t>
            </a:r>
            <a:r>
              <a:rPr lang="en-US" dirty="0"/>
              <a:t> </a:t>
            </a:r>
            <a:r>
              <a:rPr lang="en-US" dirty="0" err="1"/>
              <a:t>suportul</a:t>
            </a:r>
            <a:r>
              <a:rPr lang="en-US" dirty="0"/>
              <a:t> material al </a:t>
            </a:r>
            <a:r>
              <a:rPr lang="en-US" dirty="0" err="1"/>
              <a:t>acestora</a:t>
            </a:r>
            <a:r>
              <a:rPr lang="en-US" dirty="0"/>
              <a:t>. </a:t>
            </a:r>
            <a:br>
              <a:rPr lang="en-US" dirty="0"/>
            </a:br>
            <a:r>
              <a:rPr lang="en-US" dirty="0" err="1"/>
              <a:t>Deci</a:t>
            </a:r>
            <a:r>
              <a:rPr lang="en-US" dirty="0"/>
              <a:t> nu </a:t>
            </a:r>
            <a:r>
              <a:rPr lang="en-US" dirty="0" err="1"/>
              <a:t>trebuie</a:t>
            </a:r>
            <a:r>
              <a:rPr lang="en-US" dirty="0"/>
              <a:t> </a:t>
            </a:r>
            <a:r>
              <a:rPr lang="en-US" dirty="0" err="1"/>
              <a:t>confundat</a:t>
            </a:r>
            <a:r>
              <a:rPr lang="en-US" dirty="0"/>
              <a:t> </a:t>
            </a:r>
            <a:r>
              <a:rPr lang="en-US" dirty="0" err="1"/>
              <a:t>obiectul</a:t>
            </a:r>
            <a:r>
              <a:rPr lang="en-US" dirty="0"/>
              <a:t> </a:t>
            </a:r>
            <a:r>
              <a:rPr lang="en-US" dirty="0" err="1"/>
              <a:t>dreptului</a:t>
            </a:r>
            <a:r>
              <a:rPr lang="en-US" dirty="0"/>
              <a:t> de </a:t>
            </a:r>
            <a:r>
              <a:rPr lang="en-US" dirty="0" err="1"/>
              <a:t>autor</a:t>
            </a:r>
            <a:r>
              <a:rPr lang="en-US" dirty="0"/>
              <a:t> </a:t>
            </a:r>
            <a:r>
              <a:rPr lang="en-US" dirty="0" err="1"/>
              <a:t>nici</a:t>
            </a:r>
            <a:r>
              <a:rPr lang="en-US" dirty="0"/>
              <a:t> cu </a:t>
            </a:r>
            <a:r>
              <a:rPr lang="en-US" dirty="0" err="1"/>
              <a:t>obiectul</a:t>
            </a:r>
            <a:r>
              <a:rPr lang="en-US" dirty="0"/>
              <a:t> </a:t>
            </a:r>
            <a:r>
              <a:rPr lang="en-US" dirty="0" err="1"/>
              <a:t>operei</a:t>
            </a:r>
            <a:r>
              <a:rPr lang="en-US" dirty="0"/>
              <a:t> </a:t>
            </a:r>
            <a:r>
              <a:rPr lang="en-US" dirty="0" err="1"/>
              <a:t>nici</a:t>
            </a:r>
            <a:r>
              <a:rPr lang="en-US" dirty="0"/>
              <a:t> cu </a:t>
            </a:r>
            <a:r>
              <a:rPr lang="en-US" dirty="0" err="1"/>
              <a:t>obiectul</a:t>
            </a:r>
            <a:r>
              <a:rPr lang="en-US" dirty="0"/>
              <a:t> </a:t>
            </a:r>
            <a:r>
              <a:rPr lang="en-US" dirty="0" err="1"/>
              <a:t>dreptului</a:t>
            </a:r>
            <a:r>
              <a:rPr lang="en-US" dirty="0"/>
              <a:t> material.</a:t>
            </a:r>
          </a:p>
          <a:p>
            <a:r>
              <a:rPr lang="en-US" dirty="0"/>
              <a:t>In </a:t>
            </a:r>
            <a:r>
              <a:rPr lang="en-US" dirty="0" err="1"/>
              <a:t>prezent</a:t>
            </a:r>
            <a:r>
              <a:rPr lang="en-US" dirty="0"/>
              <a:t>, </a:t>
            </a:r>
            <a:r>
              <a:rPr lang="en-US" dirty="0" err="1"/>
              <a:t>aceasta</a:t>
            </a:r>
            <a:r>
              <a:rPr lang="en-US" dirty="0"/>
              <a:t> </a:t>
            </a:r>
            <a:r>
              <a:rPr lang="en-US" dirty="0" err="1"/>
              <a:t>reprezinta</a:t>
            </a:r>
            <a:r>
              <a:rPr lang="en-US" dirty="0"/>
              <a:t> o </a:t>
            </a:r>
            <a:r>
              <a:rPr lang="en-US" dirty="0" err="1"/>
              <a:t>solutie</a:t>
            </a:r>
            <a:r>
              <a:rPr lang="en-US" dirty="0"/>
              <a:t> </a:t>
            </a:r>
            <a:r>
              <a:rPr lang="en-US" dirty="0" err="1"/>
              <a:t>arbitrara</a:t>
            </a:r>
            <a:r>
              <a:rPr lang="en-US" dirty="0"/>
              <a:t> </a:t>
            </a:r>
            <a:r>
              <a:rPr lang="en-US" dirty="0" err="1"/>
              <a:t>si</a:t>
            </a:r>
            <a:r>
              <a:rPr lang="en-US" dirty="0"/>
              <a:t> </a:t>
            </a:r>
            <a:r>
              <a:rPr lang="en-US" dirty="0" err="1"/>
              <a:t>subiectiva</a:t>
            </a:r>
            <a:r>
              <a:rPr lang="en-US" dirty="0"/>
              <a:t> in </a:t>
            </a:r>
            <a:r>
              <a:rPr lang="en-US" dirty="0" err="1"/>
              <a:t>virtutea</a:t>
            </a:r>
            <a:r>
              <a:rPr lang="en-US" dirty="0"/>
              <a:t> </a:t>
            </a:r>
            <a:r>
              <a:rPr lang="en-US" dirty="0" err="1"/>
              <a:t>principiului</a:t>
            </a:r>
            <a:r>
              <a:rPr lang="en-US" dirty="0"/>
              <a:t> </a:t>
            </a:r>
            <a:r>
              <a:rPr lang="en-US" dirty="0" err="1"/>
              <a:t>egalitatii</a:t>
            </a:r>
            <a:r>
              <a:rPr lang="en-US" dirty="0"/>
              <a:t> in fata </a:t>
            </a:r>
            <a:r>
              <a:rPr lang="en-US" dirty="0" err="1"/>
              <a:t>legii</a:t>
            </a:r>
            <a:r>
              <a:rPr lang="en-US" dirty="0"/>
              <a:t>, </a:t>
            </a:r>
            <a:r>
              <a:rPr lang="en-US" dirty="0" err="1"/>
              <a:t>exista</a:t>
            </a:r>
            <a:r>
              <a:rPr lang="en-US" dirty="0"/>
              <a:t> </a:t>
            </a:r>
            <a:r>
              <a:rPr lang="en-US" dirty="0" err="1"/>
              <a:t>unele</a:t>
            </a:r>
            <a:r>
              <a:rPr lang="en-US" dirty="0"/>
              <a:t> </a:t>
            </a:r>
            <a:r>
              <a:rPr lang="en-US" dirty="0" err="1"/>
              <a:t>opinii</a:t>
            </a:r>
            <a:r>
              <a:rPr lang="en-US" dirty="0"/>
              <a:t> care </a:t>
            </a:r>
            <a:r>
              <a:rPr lang="en-US" dirty="0" err="1"/>
              <a:t>apreciaza</a:t>
            </a:r>
            <a:r>
              <a:rPr lang="en-US" dirty="0"/>
              <a:t> </a:t>
            </a:r>
            <a:r>
              <a:rPr lang="en-US" dirty="0" err="1"/>
              <a:t>ca</a:t>
            </a:r>
            <a:r>
              <a:rPr lang="en-US" dirty="0"/>
              <a:t> </a:t>
            </a:r>
            <a:r>
              <a:rPr lang="en-US" dirty="0" err="1"/>
              <a:t>meritul</a:t>
            </a:r>
            <a:r>
              <a:rPr lang="en-US" dirty="0"/>
              <a:t> </a:t>
            </a:r>
            <a:r>
              <a:rPr lang="en-US" dirty="0" err="1"/>
              <a:t>autorului</a:t>
            </a:r>
            <a:r>
              <a:rPr lang="en-US" dirty="0"/>
              <a:t> nu </a:t>
            </a:r>
            <a:r>
              <a:rPr lang="en-US" dirty="0" err="1"/>
              <a:t>ar</a:t>
            </a:r>
            <a:r>
              <a:rPr lang="en-US" dirty="0"/>
              <a:t> </a:t>
            </a:r>
            <a:r>
              <a:rPr lang="en-US" dirty="0" err="1"/>
              <a:t>trebui</a:t>
            </a:r>
            <a:r>
              <a:rPr lang="en-US" dirty="0"/>
              <a:t> </a:t>
            </a:r>
            <a:r>
              <a:rPr lang="en-US" dirty="0" err="1"/>
              <a:t>sa</a:t>
            </a:r>
            <a:r>
              <a:rPr lang="en-US" dirty="0"/>
              <a:t> </a:t>
            </a:r>
            <a:r>
              <a:rPr lang="en-US" dirty="0" err="1"/>
              <a:t>reprezinte</a:t>
            </a:r>
            <a:r>
              <a:rPr lang="en-US" dirty="0"/>
              <a:t> un </a:t>
            </a:r>
            <a:r>
              <a:rPr lang="en-US" dirty="0" err="1"/>
              <a:t>criteriu</a:t>
            </a:r>
            <a:r>
              <a:rPr lang="en-US" dirty="0"/>
              <a:t> </a:t>
            </a:r>
            <a:r>
              <a:rPr lang="en-US" dirty="0" err="1"/>
              <a:t>pentru</a:t>
            </a:r>
            <a:r>
              <a:rPr lang="en-US" dirty="0"/>
              <a:t> </a:t>
            </a:r>
            <a:r>
              <a:rPr lang="en-US" dirty="0" err="1"/>
              <a:t>stabilirea</a:t>
            </a:r>
            <a:r>
              <a:rPr lang="en-US" dirty="0"/>
              <a:t> </a:t>
            </a:r>
            <a:r>
              <a:rPr lang="en-US" dirty="0" err="1"/>
              <a:t>protectiei</a:t>
            </a:r>
            <a:r>
              <a:rPr lang="en-US" dirty="0"/>
              <a:t> </a:t>
            </a:r>
            <a:r>
              <a:rPr lang="en-US" dirty="0" err="1"/>
              <a:t>juridice</a:t>
            </a:r>
            <a:r>
              <a:rPr lang="en-US" dirty="0"/>
              <a:t> a </a:t>
            </a:r>
            <a:r>
              <a:rPr lang="en-US" dirty="0" err="1"/>
              <a:t>operei</a:t>
            </a:r>
            <a:r>
              <a:rPr lang="en-US" dirty="0"/>
              <a:t>.</a:t>
            </a:r>
          </a:p>
        </p:txBody>
      </p:sp>
    </p:spTree>
    <p:extLst>
      <p:ext uri="{BB962C8B-B14F-4D97-AF65-F5344CB8AC3E}">
        <p14:creationId xmlns:p14="http://schemas.microsoft.com/office/powerpoint/2010/main" val="85058729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4638"/>
            <a:ext cx="8219256" cy="562074"/>
          </a:xfrm>
        </p:spPr>
        <p:txBody>
          <a:bodyPr>
            <a:normAutofit fontScale="90000"/>
          </a:bodyPr>
          <a:lstStyle/>
          <a:p>
            <a:r>
              <a:rPr lang="en-US" sz="3200" b="1" dirty="0" err="1"/>
              <a:t>Surse</a:t>
            </a:r>
            <a:r>
              <a:rPr lang="en-US" sz="3200" b="1" dirty="0"/>
              <a:t> de </a:t>
            </a:r>
            <a:r>
              <a:rPr lang="en-US" sz="3200" b="1" dirty="0" err="1"/>
              <a:t>documentare</a:t>
            </a:r>
            <a:r>
              <a:rPr lang="en-US" sz="3200" b="1" dirty="0"/>
              <a:t>:</a:t>
            </a:r>
          </a:p>
        </p:txBody>
      </p:sp>
      <p:sp>
        <p:nvSpPr>
          <p:cNvPr id="3" name="Content Placeholder 2"/>
          <p:cNvSpPr>
            <a:spLocks noGrp="1"/>
          </p:cNvSpPr>
          <p:nvPr>
            <p:ph idx="1"/>
          </p:nvPr>
        </p:nvSpPr>
        <p:spPr>
          <a:xfrm>
            <a:off x="251520" y="980728"/>
            <a:ext cx="8435280" cy="5760640"/>
          </a:xfrm>
        </p:spPr>
        <p:txBody>
          <a:bodyPr>
            <a:normAutofit fontScale="85000" lnSpcReduction="20000"/>
          </a:bodyPr>
          <a:lstStyle/>
          <a:p>
            <a:pPr marL="0" indent="0">
              <a:buNone/>
            </a:pPr>
            <a:r>
              <a:rPr lang="en-US" dirty="0"/>
              <a:t>Academia </a:t>
            </a:r>
            <a:r>
              <a:rPr lang="en-US" dirty="0" err="1"/>
              <a:t>Romana</a:t>
            </a:r>
            <a:r>
              <a:rPr lang="en-US" dirty="0"/>
              <a:t>, </a:t>
            </a:r>
            <a:r>
              <a:rPr lang="en-US" dirty="0" err="1"/>
              <a:t>Institutul</a:t>
            </a:r>
            <a:r>
              <a:rPr lang="en-US" dirty="0"/>
              <a:t> de </a:t>
            </a:r>
            <a:r>
              <a:rPr lang="en-US" dirty="0" err="1"/>
              <a:t>Lingvistica</a:t>
            </a:r>
            <a:r>
              <a:rPr lang="en-US" dirty="0"/>
              <a:t> </a:t>
            </a:r>
            <a:r>
              <a:rPr lang="en-US" dirty="0" err="1"/>
              <a:t>Iorgu</a:t>
            </a:r>
            <a:r>
              <a:rPr lang="en-US" dirty="0"/>
              <a:t> </a:t>
            </a:r>
            <a:r>
              <a:rPr lang="en-US" dirty="0" err="1"/>
              <a:t>Iordan</a:t>
            </a:r>
            <a:r>
              <a:rPr lang="en-US" dirty="0"/>
              <a:t>, DEX-</a:t>
            </a:r>
            <a:r>
              <a:rPr lang="en-US" dirty="0" err="1"/>
              <a:t>Dictionarul</a:t>
            </a:r>
            <a:r>
              <a:rPr lang="en-US" dirty="0"/>
              <a:t> </a:t>
            </a:r>
            <a:r>
              <a:rPr lang="en-US" dirty="0" err="1"/>
              <a:t>explicativ</a:t>
            </a:r>
            <a:r>
              <a:rPr lang="en-US" dirty="0"/>
              <a:t> al </a:t>
            </a:r>
            <a:r>
              <a:rPr lang="en-US" dirty="0" err="1"/>
              <a:t>limbii</a:t>
            </a:r>
            <a:r>
              <a:rPr lang="en-US" dirty="0"/>
              <a:t> </a:t>
            </a:r>
            <a:r>
              <a:rPr lang="en-US" dirty="0" err="1"/>
              <a:t>romane</a:t>
            </a:r>
            <a:r>
              <a:rPr lang="en-US" dirty="0"/>
              <a:t>, </a:t>
            </a:r>
            <a:r>
              <a:rPr lang="en-US" dirty="0" err="1"/>
              <a:t>Editura</a:t>
            </a:r>
            <a:r>
              <a:rPr lang="en-US" dirty="0"/>
              <a:t>: </a:t>
            </a:r>
            <a:r>
              <a:rPr lang="en-US" dirty="0" err="1"/>
              <a:t>Univers</a:t>
            </a:r>
            <a:r>
              <a:rPr lang="en-US" dirty="0"/>
              <a:t> </a:t>
            </a:r>
            <a:r>
              <a:rPr lang="en-US" dirty="0" err="1"/>
              <a:t>Enciclopedic</a:t>
            </a:r>
            <a:r>
              <a:rPr lang="en-US" dirty="0"/>
              <a:t>, 2007; </a:t>
            </a:r>
            <a:br>
              <a:rPr lang="en-US" dirty="0"/>
            </a:br>
            <a:r>
              <a:rPr lang="en-US" dirty="0"/>
              <a:t>Ann Lathrop, Kathleen Foss, Kathleen E. Foss, Student cheating and plagiarism in the Internet era: a wake-up call, Libraries Unlimited, 2000; </a:t>
            </a:r>
            <a:br>
              <a:rPr lang="en-US" dirty="0"/>
            </a:br>
            <a:r>
              <a:rPr lang="en-US" dirty="0"/>
              <a:t>Barrie JM, </a:t>
            </a:r>
            <a:r>
              <a:rPr lang="en-US" dirty="0" err="1"/>
              <a:t>Presti</a:t>
            </a:r>
            <a:r>
              <a:rPr lang="en-US" dirty="0"/>
              <a:t> DE, Digital plagiarism - The web </a:t>
            </a:r>
            <a:r>
              <a:rPr lang="en-US" dirty="0" err="1"/>
              <a:t>giveth</a:t>
            </a:r>
            <a:r>
              <a:rPr lang="en-US" dirty="0"/>
              <a:t> and the web shall </a:t>
            </a:r>
            <a:r>
              <a:rPr lang="en-US" dirty="0" err="1"/>
              <a:t>taketh</a:t>
            </a:r>
            <a:r>
              <a:rPr lang="en-US" dirty="0"/>
              <a:t>, J Med Internet Res 2000; http://www.jmir.org; </a:t>
            </a:r>
            <a:br>
              <a:rPr lang="en-US" dirty="0"/>
            </a:br>
            <a:r>
              <a:rPr lang="en-US" dirty="0"/>
              <a:t>Barry Gilmore, Plagiarism: Why It Happens - How to Prevent It , Heinemann, 2008; </a:t>
            </a:r>
            <a:br>
              <a:rPr lang="en-US" dirty="0"/>
            </a:br>
            <a:r>
              <a:rPr lang="en-US" dirty="0"/>
              <a:t>Basso L, Ethics in bio-medical publishing: plagiarism and self-plagiarism, SICCR org., http://www.siccr.org; </a:t>
            </a:r>
            <a:br>
              <a:rPr lang="en-US" dirty="0"/>
            </a:br>
            <a:r>
              <a:rPr lang="en-US" dirty="0"/>
              <a:t>Bill Marsh, Plagiarism: alchemy and remedy in higher education, SUNY Press, 2007; </a:t>
            </a:r>
            <a:br>
              <a:rPr lang="en-US" dirty="0"/>
            </a:br>
            <a:r>
              <a:rPr lang="en-US" dirty="0" err="1"/>
              <a:t>Carrol</a:t>
            </a:r>
            <a:r>
              <a:rPr lang="en-US" dirty="0"/>
              <a:t>, J., A Handbook for deterring plagiarism in higher education. Oxford Brookes University, 2nd Edition, 2007; </a:t>
            </a:r>
          </a:p>
        </p:txBody>
      </p:sp>
    </p:spTree>
    <p:extLst>
      <p:ext uri="{BB962C8B-B14F-4D97-AF65-F5344CB8AC3E}">
        <p14:creationId xmlns:p14="http://schemas.microsoft.com/office/powerpoint/2010/main" val="42511547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624736"/>
          </a:xfrm>
        </p:spPr>
        <p:txBody>
          <a:bodyPr>
            <a:normAutofit fontScale="77500" lnSpcReduction="20000"/>
          </a:bodyPr>
          <a:lstStyle/>
          <a:p>
            <a:pPr marL="0" indent="0">
              <a:buNone/>
            </a:pPr>
            <a:r>
              <a:rPr lang="en-US" dirty="0" err="1"/>
              <a:t>Carrol</a:t>
            </a:r>
            <a:r>
              <a:rPr lang="en-US" dirty="0"/>
              <a:t>, J., &amp; Ryan, J. (Eds.). Teaching international students: improving learning for all. </a:t>
            </a:r>
            <a:r>
              <a:rPr lang="en-US" dirty="0" err="1"/>
              <a:t>Routledge</a:t>
            </a:r>
            <a:r>
              <a:rPr lang="en-US" dirty="0"/>
              <a:t>, Taylor &amp; Francis </a:t>
            </a:r>
            <a:r>
              <a:rPr lang="en-US" dirty="0" err="1"/>
              <a:t>Group.Henriksson</a:t>
            </a:r>
            <a:r>
              <a:rPr lang="en-US" dirty="0"/>
              <a:t>, A-S, 2008; </a:t>
            </a:r>
            <a:br>
              <a:rPr lang="en-US" dirty="0"/>
            </a:br>
            <a:r>
              <a:rPr lang="en-US" dirty="0"/>
              <a:t>Doctor P, In Other </a:t>
            </a:r>
            <a:r>
              <a:rPr lang="en-US" dirty="0" err="1"/>
              <a:t>Words�.Plagiarism</a:t>
            </a:r>
            <a:r>
              <a:rPr lang="en-US" dirty="0"/>
              <a:t> in the new age. Asian Stud Med J 2003: http://www.asmj.org/article0803.html; </a:t>
            </a:r>
            <a:br>
              <a:rPr lang="en-US" dirty="0"/>
            </a:br>
            <a:r>
              <a:rPr lang="en-US" dirty="0" err="1"/>
              <a:t>Errami</a:t>
            </a:r>
            <a:r>
              <a:rPr lang="en-US" dirty="0"/>
              <a:t> M, Garner H, A tale of two citations, </a:t>
            </a:r>
            <a:r>
              <a:rPr lang="en-US" dirty="0" err="1"/>
              <a:t>Nature.;http</a:t>
            </a:r>
            <a:r>
              <a:rPr lang="en-US" dirty="0"/>
              <a:t>://www.nature.com/nature/journal; </a:t>
            </a:r>
            <a:br>
              <a:rPr lang="en-US" dirty="0"/>
            </a:br>
            <a:r>
              <a:rPr lang="en-US" dirty="0" err="1"/>
              <a:t>Ioan</a:t>
            </a:r>
            <a:r>
              <a:rPr lang="en-US" dirty="0"/>
              <a:t> </a:t>
            </a:r>
            <a:r>
              <a:rPr lang="en-US" dirty="0" err="1"/>
              <a:t>Macovei</a:t>
            </a:r>
            <a:r>
              <a:rPr lang="en-US" dirty="0"/>
              <a:t>, </a:t>
            </a:r>
            <a:r>
              <a:rPr lang="en-US" dirty="0" err="1"/>
              <a:t>Dreptul</a:t>
            </a:r>
            <a:r>
              <a:rPr lang="en-US" dirty="0"/>
              <a:t> </a:t>
            </a:r>
            <a:r>
              <a:rPr lang="en-US" dirty="0" err="1"/>
              <a:t>proprietatii</a:t>
            </a:r>
            <a:r>
              <a:rPr lang="en-US" dirty="0"/>
              <a:t> </a:t>
            </a:r>
            <a:r>
              <a:rPr lang="en-US" dirty="0" err="1"/>
              <a:t>intelectuale</a:t>
            </a:r>
            <a:r>
              <a:rPr lang="en-US" dirty="0"/>
              <a:t>, </a:t>
            </a:r>
            <a:r>
              <a:rPr lang="en-US" dirty="0" err="1"/>
              <a:t>Bucuresti</a:t>
            </a:r>
            <a:r>
              <a:rPr lang="en-US" dirty="0"/>
              <a:t>, 2006; </a:t>
            </a:r>
            <a:br>
              <a:rPr lang="en-US" dirty="0"/>
            </a:br>
            <a:r>
              <a:rPr lang="en-US" dirty="0"/>
              <a:t>Judy Anderson, Plagiarism, copyright violation, and other thefts of intellectual property: an annotated bibliography with a lengthy introduction, McFarland, 1998; </a:t>
            </a:r>
            <a:br>
              <a:rPr lang="en-US" dirty="0"/>
            </a:br>
            <a:r>
              <a:rPr lang="en-US" dirty="0" err="1"/>
              <a:t>Legea</a:t>
            </a:r>
            <a:r>
              <a:rPr lang="en-US" dirty="0"/>
              <a:t> 8/1996 </a:t>
            </a:r>
            <a:r>
              <a:rPr lang="en-US" dirty="0" err="1"/>
              <a:t>privind</a:t>
            </a:r>
            <a:r>
              <a:rPr lang="en-US" dirty="0"/>
              <a:t> </a:t>
            </a:r>
            <a:r>
              <a:rPr lang="en-US" dirty="0" err="1"/>
              <a:t>dreptul</a:t>
            </a:r>
            <a:r>
              <a:rPr lang="en-US" dirty="0"/>
              <a:t> de </a:t>
            </a:r>
            <a:r>
              <a:rPr lang="en-US" dirty="0" err="1"/>
              <a:t>autor</a:t>
            </a:r>
            <a:r>
              <a:rPr lang="en-US" dirty="0"/>
              <a:t> </a:t>
            </a:r>
            <a:r>
              <a:rPr lang="en-US" dirty="0" err="1"/>
              <a:t>si</a:t>
            </a:r>
            <a:r>
              <a:rPr lang="en-US" dirty="0"/>
              <a:t> </a:t>
            </a:r>
            <a:r>
              <a:rPr lang="en-US" dirty="0" err="1"/>
              <a:t>drepturile</a:t>
            </a:r>
            <a:r>
              <a:rPr lang="en-US" dirty="0"/>
              <a:t> </a:t>
            </a:r>
            <a:r>
              <a:rPr lang="en-US" dirty="0" err="1"/>
              <a:t>conexe</a:t>
            </a:r>
            <a:r>
              <a:rPr lang="en-US" dirty="0"/>
              <a:t>, </a:t>
            </a:r>
            <a:r>
              <a:rPr lang="en-US" dirty="0" err="1"/>
              <a:t>actualizata</a:t>
            </a:r>
            <a:r>
              <a:rPr lang="en-US" dirty="0"/>
              <a:t> (2006); </a:t>
            </a:r>
            <a:br>
              <a:rPr lang="en-US" dirty="0"/>
            </a:br>
            <a:r>
              <a:rPr lang="en-US" dirty="0" err="1"/>
              <a:t>Nicoleta</a:t>
            </a:r>
            <a:r>
              <a:rPr lang="en-US" dirty="0"/>
              <a:t> - </a:t>
            </a:r>
            <a:r>
              <a:rPr lang="en-US" dirty="0" err="1"/>
              <a:t>Rodica</a:t>
            </a:r>
            <a:r>
              <a:rPr lang="en-US" dirty="0"/>
              <a:t> </a:t>
            </a:r>
            <a:r>
              <a:rPr lang="en-US" dirty="0" err="1"/>
              <a:t>Dominte</a:t>
            </a:r>
            <a:r>
              <a:rPr lang="en-US" dirty="0"/>
              <a:t>, </a:t>
            </a:r>
            <a:r>
              <a:rPr lang="en-US" dirty="0" err="1"/>
              <a:t>Dictionar</a:t>
            </a:r>
            <a:r>
              <a:rPr lang="en-US" dirty="0"/>
              <a:t> de </a:t>
            </a:r>
            <a:r>
              <a:rPr lang="en-US" dirty="0" err="1"/>
              <a:t>dreptul</a:t>
            </a:r>
            <a:r>
              <a:rPr lang="en-US" dirty="0"/>
              <a:t> </a:t>
            </a:r>
            <a:r>
              <a:rPr lang="en-US" dirty="0" err="1"/>
              <a:t>proprietatii</a:t>
            </a:r>
            <a:r>
              <a:rPr lang="en-US" dirty="0"/>
              <a:t> </a:t>
            </a:r>
            <a:r>
              <a:rPr lang="en-US" dirty="0" err="1"/>
              <a:t>intelectuale</a:t>
            </a:r>
            <a:r>
              <a:rPr lang="en-US" dirty="0"/>
              <a:t>, </a:t>
            </a:r>
            <a:r>
              <a:rPr lang="en-US" dirty="0" err="1"/>
              <a:t>Bucuresti</a:t>
            </a:r>
            <a:r>
              <a:rPr lang="en-US" dirty="0"/>
              <a:t>, 2009; </a:t>
            </a:r>
            <a:br>
              <a:rPr lang="en-US" dirty="0"/>
            </a:br>
            <a:r>
              <a:rPr lang="en-US" dirty="0"/>
              <a:t>Purdue University Calumet, Academic Integrity; http://webs. calumet.purdue.edu/integrity/ </a:t>
            </a:r>
            <a:br>
              <a:rPr lang="en-US" dirty="0"/>
            </a:br>
            <a:r>
              <a:rPr lang="en-US" dirty="0"/>
              <a:t>Wendy Sutherland-Smith, Plagiarism, the Internet, and student learning: improving academic integrity, </a:t>
            </a:r>
            <a:r>
              <a:rPr lang="en-US" dirty="0" err="1"/>
              <a:t>Routledge</a:t>
            </a:r>
            <a:r>
              <a:rPr lang="en-US" dirty="0"/>
              <a:t>, 2008; </a:t>
            </a:r>
          </a:p>
        </p:txBody>
      </p:sp>
    </p:spTree>
    <p:extLst>
      <p:ext uri="{BB962C8B-B14F-4D97-AF65-F5344CB8AC3E}">
        <p14:creationId xmlns:p14="http://schemas.microsoft.com/office/powerpoint/2010/main" val="234407059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nl-NL" dirty="0"/>
              <a:t>http://www.plagiarism . org ; </a:t>
            </a:r>
            <a:br>
              <a:rPr lang="nl-NL" dirty="0"/>
            </a:br>
            <a:r>
              <a:rPr lang="nl-NL" dirty="0"/>
              <a:t>http://www.freelegaladvicehelp . com; </a:t>
            </a:r>
            <a:br>
              <a:rPr lang="nl-NL" dirty="0"/>
            </a:br>
            <a:r>
              <a:rPr lang="nl-NL" dirty="0"/>
              <a:t>http://www.utsouthwestern . edu; </a:t>
            </a:r>
            <a:br>
              <a:rPr lang="nl-NL" dirty="0"/>
            </a:br>
            <a:r>
              <a:rPr lang="nl-NL" dirty="0"/>
              <a:t>http://www.psychotherapy . ro </a:t>
            </a:r>
            <a:br>
              <a:rPr lang="nl-NL" dirty="0"/>
            </a:br>
            <a:r>
              <a:rPr lang="nl-NL" dirty="0"/>
              <a:t>http://www.ecopyright . ro </a:t>
            </a:r>
            <a:br>
              <a:rPr lang="nl-NL" dirty="0"/>
            </a:br>
            <a:r>
              <a:rPr lang="nl-NL" dirty="0"/>
              <a:t>http://chronicle . com; </a:t>
            </a:r>
            <a:br>
              <a:rPr lang="nl-NL" dirty="0"/>
            </a:br>
            <a:r>
              <a:rPr lang="nl-NL" dirty="0"/>
              <a:t>http://www.plagiarismadvice . org; </a:t>
            </a:r>
            <a:br>
              <a:rPr lang="nl-NL" dirty="0"/>
            </a:br>
            <a:r>
              <a:rPr lang="nl-NL" dirty="0"/>
              <a:t>www.umfcv . ro </a:t>
            </a:r>
            <a:br>
              <a:rPr lang="nl-NL" dirty="0"/>
            </a:br>
            <a:r>
              <a:rPr lang="nl-NL" dirty="0"/>
              <a:t>http://www.wiu . edu </a:t>
            </a:r>
            <a:br>
              <a:rPr lang="nl-NL" dirty="0"/>
            </a:br>
            <a:r>
              <a:rPr lang="nl-NL" dirty="0"/>
              <a:t>http://www.checkforplagiarism . net.</a:t>
            </a:r>
            <a:endParaRPr lang="en-US" dirty="0"/>
          </a:p>
        </p:txBody>
      </p:sp>
    </p:spTree>
    <p:extLst>
      <p:ext uri="{BB962C8B-B14F-4D97-AF65-F5344CB8AC3E}">
        <p14:creationId xmlns:p14="http://schemas.microsoft.com/office/powerpoint/2010/main" val="11267488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90000"/>
          </a:bodyPr>
          <a:lstStyle/>
          <a:p>
            <a:pPr marL="342900" indent="-342900" algn="ctr">
              <a:spcBef>
                <a:spcPct val="20000"/>
              </a:spcBef>
            </a:pPr>
            <a:r>
              <a:rPr lang="en-US" sz="3600" b="1" i="1" dirty="0" err="1">
                <a:solidFill>
                  <a:schemeClr val="tx2"/>
                </a:solidFill>
                <a:effectLst>
                  <a:outerShdw blurRad="38100" dist="38100" dir="2700000" algn="tl">
                    <a:srgbClr val="000000"/>
                  </a:outerShdw>
                </a:effectLst>
              </a:rPr>
              <a:t>Etica</a:t>
            </a:r>
            <a:r>
              <a:rPr lang="en-US" sz="3600" b="1" i="1" dirty="0">
                <a:solidFill>
                  <a:schemeClr val="tx2"/>
                </a:solidFill>
                <a:effectLst>
                  <a:outerShdw blurRad="38100" dist="38100" dir="2700000" algn="tl">
                    <a:srgbClr val="000000"/>
                  </a:outerShdw>
                </a:effectLst>
              </a:rPr>
              <a:t> </a:t>
            </a:r>
            <a:r>
              <a:rPr lang="en-US" sz="3600" b="1" i="1" dirty="0" err="1">
                <a:solidFill>
                  <a:schemeClr val="tx2"/>
                </a:solidFill>
                <a:effectLst>
                  <a:outerShdw blurRad="38100" dist="38100" dir="2700000" algn="tl">
                    <a:srgbClr val="000000"/>
                  </a:outerShdw>
                </a:effectLst>
              </a:rPr>
              <a:t>cercetării</a:t>
            </a:r>
            <a:r>
              <a:rPr lang="en-US" sz="3600" b="1" i="1" dirty="0">
                <a:solidFill>
                  <a:schemeClr val="tx2"/>
                </a:solidFill>
                <a:effectLst>
                  <a:outerShdw blurRad="38100" dist="38100" dir="2700000" algn="tl">
                    <a:srgbClr val="000000"/>
                  </a:outerShdw>
                </a:effectLst>
              </a:rPr>
              <a:t> </a:t>
            </a:r>
            <a:r>
              <a:rPr lang="en-US" sz="3600" b="1" i="1" dirty="0" err="1">
                <a:solidFill>
                  <a:schemeClr val="tx2"/>
                </a:solidFill>
                <a:effectLst>
                  <a:outerShdw blurRad="38100" dist="38100" dir="2700000" algn="tl">
                    <a:srgbClr val="000000"/>
                  </a:outerShdw>
                </a:effectLst>
              </a:rPr>
              <a:t>şi</a:t>
            </a:r>
            <a:r>
              <a:rPr lang="en-US" sz="3600" b="1" i="1" dirty="0">
                <a:solidFill>
                  <a:schemeClr val="tx2"/>
                </a:solidFill>
                <a:effectLst>
                  <a:outerShdw blurRad="38100" dist="38100" dir="2700000" algn="tl">
                    <a:srgbClr val="000000"/>
                  </a:outerShdw>
                </a:effectLst>
              </a:rPr>
              <a:t> </a:t>
            </a:r>
            <a:r>
              <a:rPr lang="en-US" sz="3600" b="1" i="1" dirty="0" err="1">
                <a:solidFill>
                  <a:schemeClr val="tx2"/>
                </a:solidFill>
                <a:effectLst>
                  <a:outerShdw blurRad="38100" dist="38100" dir="2700000" algn="tl">
                    <a:srgbClr val="000000"/>
                  </a:outerShdw>
                </a:effectLst>
              </a:rPr>
              <a:t>publicării</a:t>
            </a:r>
            <a:r>
              <a:rPr lang="en-US" sz="3600" b="1" i="1" dirty="0">
                <a:solidFill>
                  <a:schemeClr val="tx2"/>
                </a:solidFill>
                <a:effectLst>
                  <a:outerShdw blurRad="38100" dist="38100" dir="2700000" algn="tl">
                    <a:srgbClr val="000000"/>
                  </a:outerShdw>
                </a:effectLst>
              </a:rPr>
              <a:t> </a:t>
            </a:r>
          </a:p>
          <a:p>
            <a:pPr marL="342900" indent="-342900" algn="ctr">
              <a:spcBef>
                <a:spcPct val="20000"/>
              </a:spcBef>
            </a:pPr>
            <a:r>
              <a:rPr lang="en-US" sz="3600" b="1" i="1" dirty="0" err="1">
                <a:solidFill>
                  <a:schemeClr val="tx2"/>
                </a:solidFill>
                <a:effectLst>
                  <a:outerShdw blurRad="38100" dist="38100" dir="2700000" algn="tl">
                    <a:srgbClr val="000000"/>
                  </a:outerShdw>
                </a:effectLst>
              </a:rPr>
              <a:t>articolelor</a:t>
            </a:r>
            <a:r>
              <a:rPr lang="en-US" sz="3600" b="1" i="1" dirty="0">
                <a:solidFill>
                  <a:schemeClr val="tx2"/>
                </a:solidFill>
                <a:effectLst>
                  <a:outerShdw blurRad="38100" dist="38100" dir="2700000" algn="tl">
                    <a:srgbClr val="000000"/>
                  </a:outerShdw>
                </a:effectLst>
              </a:rPr>
              <a:t> </a:t>
            </a:r>
            <a:r>
              <a:rPr lang="en-US" sz="3600" b="1" i="1" dirty="0" err="1">
                <a:solidFill>
                  <a:schemeClr val="tx2"/>
                </a:solidFill>
                <a:effectLst>
                  <a:outerShdw blurRad="38100" dist="38100" dir="2700000" algn="tl">
                    <a:srgbClr val="000000"/>
                  </a:outerShdw>
                </a:effectLst>
              </a:rPr>
              <a:t>ştiinţifice</a:t>
            </a:r>
            <a:r>
              <a:rPr lang="en-US" sz="3600" b="1" i="1" dirty="0">
                <a:solidFill>
                  <a:schemeClr val="tx2"/>
                </a:solidFill>
                <a:effectLst>
                  <a:outerShdw blurRad="38100" dist="38100" dir="2700000" algn="tl">
                    <a:srgbClr val="000000"/>
                  </a:outerShdw>
                </a:effectLst>
              </a:rPr>
              <a:t> </a:t>
            </a:r>
            <a:r>
              <a:rPr lang="en-US" sz="3600" b="1" i="1" dirty="0" err="1">
                <a:solidFill>
                  <a:schemeClr val="tx2"/>
                </a:solidFill>
                <a:effectLst>
                  <a:outerShdw blurRad="38100" dist="38100" dir="2700000" algn="tl">
                    <a:srgbClr val="000000"/>
                  </a:outerShdw>
                </a:effectLst>
              </a:rPr>
              <a:t>medicale</a:t>
            </a:r>
            <a:r>
              <a:rPr lang="en-US" sz="3600" b="1" i="1" dirty="0">
                <a:solidFill>
                  <a:schemeClr val="tx2"/>
                </a:solidFill>
                <a:effectLst>
                  <a:outerShdw blurRad="38100" dist="38100" dir="2700000" algn="tl">
                    <a:srgbClr val="000000"/>
                  </a:outerShdw>
                </a:effectLst>
              </a:rPr>
              <a:t> </a:t>
            </a:r>
          </a:p>
        </p:txBody>
      </p:sp>
      <p:sp>
        <p:nvSpPr>
          <p:cNvPr id="5" name="Rectangle 3"/>
          <p:cNvSpPr>
            <a:spLocks noGrp="1" noChangeArrowheads="1"/>
          </p:cNvSpPr>
          <p:nvPr>
            <p:ph idx="1"/>
          </p:nvPr>
        </p:nvSpPr>
        <p:spPr/>
        <p:txBody>
          <a:bodyPr>
            <a:normAutofit lnSpcReduction="10000"/>
          </a:bodyPr>
          <a:lstStyle/>
          <a:p>
            <a:pPr>
              <a:buFontTx/>
              <a:buNone/>
            </a:pPr>
            <a:r>
              <a:rPr lang="ro-RO" b="1" i="1" dirty="0">
                <a:solidFill>
                  <a:schemeClr val="tx2"/>
                </a:solidFill>
                <a:effectLst>
                  <a:outerShdw blurRad="38100" dist="38100" dir="2700000" algn="tl">
                    <a:srgbClr val="000000"/>
                  </a:outerShdw>
                </a:effectLst>
              </a:rPr>
              <a:t>ÎN DISCUŢIE...</a:t>
            </a:r>
          </a:p>
          <a:p>
            <a:pPr>
              <a:lnSpc>
                <a:spcPct val="60000"/>
              </a:lnSpc>
            </a:pPr>
            <a:endParaRPr lang="ro-RO" dirty="0"/>
          </a:p>
          <a:p>
            <a:r>
              <a:rPr lang="en-US" b="1" dirty="0" err="1"/>
              <a:t>Etica</a:t>
            </a:r>
            <a:r>
              <a:rPr lang="en-US" b="1" dirty="0"/>
              <a:t> </a:t>
            </a:r>
            <a:r>
              <a:rPr lang="en-US" b="1" dirty="0" err="1"/>
              <a:t>cercetării</a:t>
            </a:r>
            <a:r>
              <a:rPr lang="en-US" b="1" dirty="0"/>
              <a:t> </a:t>
            </a:r>
            <a:r>
              <a:rPr lang="en-US" b="1" dirty="0" err="1"/>
              <a:t>ştiinţifice</a:t>
            </a:r>
            <a:endParaRPr lang="en-US" b="1" dirty="0"/>
          </a:p>
          <a:p>
            <a:r>
              <a:rPr lang="en-US" b="1" dirty="0" err="1"/>
              <a:t>Etica</a:t>
            </a:r>
            <a:r>
              <a:rPr lang="en-US" b="1" dirty="0"/>
              <a:t> </a:t>
            </a:r>
            <a:r>
              <a:rPr lang="en-US" b="1" dirty="0" err="1"/>
              <a:t>publicării</a:t>
            </a:r>
            <a:r>
              <a:rPr lang="en-US" b="1" dirty="0"/>
              <a:t> </a:t>
            </a:r>
            <a:r>
              <a:rPr lang="en-US" b="1" dirty="0" err="1"/>
              <a:t>în</a:t>
            </a:r>
            <a:r>
              <a:rPr lang="en-US" b="1" dirty="0"/>
              <a:t> </a:t>
            </a:r>
            <a:r>
              <a:rPr lang="en-US" b="1" dirty="0" err="1"/>
              <a:t>domeniul</a:t>
            </a:r>
            <a:r>
              <a:rPr lang="en-US" b="1" dirty="0"/>
              <a:t> </a:t>
            </a:r>
            <a:r>
              <a:rPr lang="en-US" b="1" dirty="0" err="1"/>
              <a:t>ingineriei</a:t>
            </a:r>
            <a:endParaRPr lang="en-US" b="1" dirty="0"/>
          </a:p>
          <a:p>
            <a:pPr lvl="1"/>
            <a:r>
              <a:rPr lang="en-US" dirty="0" err="1"/>
              <a:t>probleme</a:t>
            </a:r>
            <a:r>
              <a:rPr lang="en-US" dirty="0"/>
              <a:t> </a:t>
            </a:r>
            <a:r>
              <a:rPr lang="en-US" dirty="0" err="1"/>
              <a:t>reale</a:t>
            </a:r>
            <a:r>
              <a:rPr lang="en-US" dirty="0"/>
              <a:t> - </a:t>
            </a:r>
            <a:r>
              <a:rPr lang="en-US" dirty="0" err="1"/>
              <a:t>rezolvări</a:t>
            </a:r>
            <a:r>
              <a:rPr lang="en-US" dirty="0"/>
              <a:t> </a:t>
            </a:r>
            <a:r>
              <a:rPr lang="en-US" dirty="0" err="1"/>
              <a:t>parţiale</a:t>
            </a:r>
            <a:endParaRPr lang="en-US" dirty="0"/>
          </a:p>
          <a:p>
            <a:pPr lvl="1"/>
            <a:r>
              <a:rPr lang="en-US" dirty="0" err="1"/>
              <a:t>etica</a:t>
            </a:r>
            <a:r>
              <a:rPr lang="en-US" dirty="0"/>
              <a:t> </a:t>
            </a:r>
            <a:r>
              <a:rPr lang="en-US" dirty="0" err="1"/>
              <a:t>publicării</a:t>
            </a:r>
            <a:r>
              <a:rPr lang="en-US" dirty="0"/>
              <a:t> </a:t>
            </a:r>
            <a:r>
              <a:rPr lang="en-US" dirty="0" err="1"/>
              <a:t>în</a:t>
            </a:r>
            <a:r>
              <a:rPr lang="en-US" dirty="0"/>
              <a:t> era </a:t>
            </a:r>
            <a:r>
              <a:rPr lang="en-US" dirty="0" err="1"/>
              <a:t>electronică</a:t>
            </a:r>
            <a:endParaRPr lang="en-US" dirty="0"/>
          </a:p>
          <a:p>
            <a:r>
              <a:rPr lang="en-US" b="1" dirty="0"/>
              <a:t>Romania </a:t>
            </a:r>
          </a:p>
          <a:p>
            <a:pPr lvl="1"/>
            <a:r>
              <a:rPr lang="en-US" dirty="0" err="1"/>
              <a:t>realit</a:t>
            </a:r>
            <a:r>
              <a:rPr lang="ro-RO" dirty="0"/>
              <a:t>ăţi şi </a:t>
            </a:r>
            <a:r>
              <a:rPr lang="en-US" dirty="0"/>
              <a:t>"</a:t>
            </a:r>
            <a:r>
              <a:rPr lang="en-US" dirty="0" err="1"/>
              <a:t>nuanţe</a:t>
            </a:r>
            <a:r>
              <a:rPr lang="en-US" dirty="0"/>
              <a:t>" </a:t>
            </a:r>
            <a:r>
              <a:rPr lang="en-US" dirty="0" err="1"/>
              <a:t>naţionale</a:t>
            </a:r>
            <a:endParaRPr lang="en-US" dirty="0"/>
          </a:p>
          <a:p>
            <a:pPr lvl="1"/>
            <a:r>
              <a:rPr lang="en-US" dirty="0"/>
              <a:t>c</a:t>
            </a:r>
            <a:r>
              <a:rPr lang="ro-RO" dirty="0"/>
              <a:t>â</a:t>
            </a:r>
            <a:r>
              <a:rPr lang="en-US" dirty="0" err="1"/>
              <a:t>teva</a:t>
            </a:r>
            <a:r>
              <a:rPr lang="en-US" dirty="0"/>
              <a:t> “</a:t>
            </a:r>
            <a:r>
              <a:rPr lang="en-US" dirty="0" err="1"/>
              <a:t>studii</a:t>
            </a:r>
            <a:r>
              <a:rPr lang="en-US" dirty="0"/>
              <a:t> de </a:t>
            </a:r>
            <a:r>
              <a:rPr lang="en-US" dirty="0" err="1"/>
              <a:t>caz</a:t>
            </a:r>
            <a:r>
              <a:rPr lang="en-US" dirty="0"/>
              <a:t>”</a:t>
            </a:r>
          </a:p>
        </p:txBody>
      </p:sp>
    </p:spTree>
    <p:extLst>
      <p:ext uri="{BB962C8B-B14F-4D97-AF65-F5344CB8AC3E}">
        <p14:creationId xmlns:p14="http://schemas.microsoft.com/office/powerpoint/2010/main" val="148409067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p:txBody>
          <a:bodyPr/>
          <a:lstStyle/>
          <a:p>
            <a:pPr marL="0" indent="0">
              <a:buNone/>
            </a:pPr>
            <a:r>
              <a:rPr lang="ro-RO" sz="4000" b="1" i="1" dirty="0">
                <a:solidFill>
                  <a:srgbClr val="FF0000"/>
                </a:solidFill>
                <a:effectLst>
                  <a:outerShdw blurRad="38100" dist="38100" dir="2700000" algn="tl">
                    <a:srgbClr val="000000"/>
                  </a:outerShdw>
                </a:effectLst>
              </a:rPr>
              <a:t>Etape care pot fi grevate de lipsa conduitei etice</a:t>
            </a:r>
            <a:r>
              <a:rPr lang="en-US" sz="4000" b="1" i="1" dirty="0">
                <a:solidFill>
                  <a:srgbClr val="FF0000"/>
                </a:solidFill>
                <a:effectLst>
                  <a:outerShdw blurRad="38100" dist="38100" dir="2700000" algn="tl">
                    <a:srgbClr val="000000"/>
                  </a:outerShdw>
                </a:effectLst>
              </a:rPr>
              <a:t> </a:t>
            </a:r>
            <a:r>
              <a:rPr lang="ro-RO" sz="4000" b="1" i="1" dirty="0">
                <a:solidFill>
                  <a:srgbClr val="FF0000"/>
                </a:solidFill>
                <a:effectLst>
                  <a:outerShdw blurRad="38100" dist="38100" dir="2700000" algn="tl">
                    <a:srgbClr val="000000"/>
                  </a:outerShdw>
                </a:effectLst>
              </a:rPr>
              <a:t>î</a:t>
            </a:r>
            <a:r>
              <a:rPr lang="en-US" sz="4000" b="1" i="1" dirty="0">
                <a:solidFill>
                  <a:srgbClr val="FF0000"/>
                </a:solidFill>
                <a:effectLst>
                  <a:outerShdw blurRad="38100" dist="38100" dir="2700000" algn="tl">
                    <a:srgbClr val="000000"/>
                  </a:outerShdw>
                </a:effectLst>
              </a:rPr>
              <a:t>n </a:t>
            </a:r>
            <a:r>
              <a:rPr lang="en-US" sz="4000" b="1" i="1" dirty="0" err="1">
                <a:solidFill>
                  <a:srgbClr val="FF0000"/>
                </a:solidFill>
                <a:effectLst>
                  <a:outerShdw blurRad="38100" dist="38100" dir="2700000" algn="tl">
                    <a:srgbClr val="000000"/>
                  </a:outerShdw>
                </a:effectLst>
              </a:rPr>
              <a:t>cercetarea</a:t>
            </a:r>
            <a:r>
              <a:rPr lang="en-US" sz="4000" b="1" i="1" dirty="0">
                <a:solidFill>
                  <a:srgbClr val="FF0000"/>
                </a:solidFill>
                <a:effectLst>
                  <a:outerShdw blurRad="38100" dist="38100" dir="2700000" algn="tl">
                    <a:srgbClr val="000000"/>
                  </a:outerShdw>
                </a:effectLst>
              </a:rPr>
              <a:t> </a:t>
            </a:r>
            <a:r>
              <a:rPr lang="ro-RO" sz="4000" b="1" i="1" dirty="0">
                <a:solidFill>
                  <a:srgbClr val="FF0000"/>
                </a:solidFill>
                <a:effectLst>
                  <a:outerShdw blurRad="38100" dist="38100" dir="2700000" algn="tl">
                    <a:srgbClr val="000000"/>
                  </a:outerShdw>
                </a:effectLst>
              </a:rPr>
              <a:t>ştiinţifică</a:t>
            </a:r>
            <a:endParaRPr lang="en-US" sz="4000" b="1" i="1" dirty="0">
              <a:solidFill>
                <a:srgbClr val="FF0000"/>
              </a:solidFill>
              <a:effectLst>
                <a:outerShdw blurRad="38100" dist="38100" dir="2700000" algn="tl">
                  <a:srgbClr val="000000"/>
                </a:outerShdw>
              </a:effectLst>
            </a:endParaRPr>
          </a:p>
        </p:txBody>
      </p:sp>
    </p:spTree>
    <p:extLst>
      <p:ext uri="{BB962C8B-B14F-4D97-AF65-F5344CB8AC3E}">
        <p14:creationId xmlns:p14="http://schemas.microsoft.com/office/powerpoint/2010/main" val="292205948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p:txBody>
          <a:bodyPr>
            <a:normAutofit fontScale="92500" lnSpcReduction="20000"/>
          </a:bodyPr>
          <a:lstStyle/>
          <a:p>
            <a:pPr marL="609600" indent="-609600">
              <a:lnSpc>
                <a:spcPct val="90000"/>
              </a:lnSpc>
              <a:buFontTx/>
              <a:buNone/>
            </a:pPr>
            <a:r>
              <a:rPr lang="en-US" b="1" i="1" dirty="0" err="1">
                <a:solidFill>
                  <a:schemeClr val="hlink"/>
                </a:solidFill>
                <a:effectLst>
                  <a:outerShdw blurRad="38100" dist="38100" dir="2700000" algn="tl">
                    <a:srgbClr val="000000"/>
                  </a:outerShdw>
                </a:effectLst>
              </a:rPr>
              <a:t>Etape</a:t>
            </a:r>
            <a:r>
              <a:rPr lang="en-US" b="1" i="1" dirty="0">
                <a:solidFill>
                  <a:schemeClr val="hlink"/>
                </a:solidFill>
                <a:effectLst>
                  <a:outerShdw blurRad="38100" dist="38100" dir="2700000" algn="tl">
                    <a:srgbClr val="000000"/>
                  </a:outerShdw>
                </a:effectLst>
              </a:rPr>
              <a:t> </a:t>
            </a:r>
          </a:p>
          <a:p>
            <a:pPr marL="609600" indent="-609600">
              <a:lnSpc>
                <a:spcPct val="90000"/>
              </a:lnSpc>
              <a:buFontTx/>
              <a:buAutoNum type="arabicPeriod"/>
            </a:pPr>
            <a:r>
              <a:rPr lang="en-US" b="1" dirty="0" err="1">
                <a:solidFill>
                  <a:schemeClr val="tx2"/>
                </a:solidFill>
              </a:rPr>
              <a:t>Cercetarea</a:t>
            </a:r>
            <a:r>
              <a:rPr lang="en-US" b="1" dirty="0">
                <a:solidFill>
                  <a:schemeClr val="tx2"/>
                </a:solidFill>
              </a:rPr>
              <a:t> </a:t>
            </a:r>
            <a:r>
              <a:rPr lang="ro-RO" b="1" dirty="0">
                <a:solidFill>
                  <a:schemeClr val="tx2"/>
                </a:solidFill>
              </a:rPr>
              <a:t>propriu</a:t>
            </a:r>
            <a:r>
              <a:rPr lang="en-US" b="1" dirty="0">
                <a:solidFill>
                  <a:schemeClr val="tx2"/>
                </a:solidFill>
              </a:rPr>
              <a:t>-</a:t>
            </a:r>
            <a:r>
              <a:rPr lang="en-US" b="1" dirty="0" err="1">
                <a:solidFill>
                  <a:schemeClr val="tx2"/>
                </a:solidFill>
              </a:rPr>
              <a:t>zis</a:t>
            </a:r>
            <a:r>
              <a:rPr lang="ro-RO" b="1" dirty="0">
                <a:solidFill>
                  <a:schemeClr val="tx2"/>
                </a:solidFill>
              </a:rPr>
              <a:t>ă</a:t>
            </a:r>
            <a:endParaRPr lang="en-US" b="1" dirty="0">
              <a:solidFill>
                <a:schemeClr val="tx2"/>
              </a:solidFill>
            </a:endParaRPr>
          </a:p>
          <a:p>
            <a:pPr marL="990600" lvl="1" indent="-533400">
              <a:lnSpc>
                <a:spcPct val="90000"/>
              </a:lnSpc>
            </a:pPr>
            <a:r>
              <a:rPr lang="en-US" dirty="0" err="1"/>
              <a:t>designul</a:t>
            </a:r>
            <a:r>
              <a:rPr lang="en-US" dirty="0"/>
              <a:t> </a:t>
            </a:r>
            <a:r>
              <a:rPr lang="en-US" dirty="0" err="1"/>
              <a:t>studiului</a:t>
            </a:r>
            <a:endParaRPr lang="en-US" dirty="0"/>
          </a:p>
          <a:p>
            <a:pPr marL="990600" lvl="1" indent="-533400">
              <a:lnSpc>
                <a:spcPct val="90000"/>
              </a:lnSpc>
            </a:pPr>
            <a:r>
              <a:rPr lang="en-US" dirty="0" err="1"/>
              <a:t>aprobarea</a:t>
            </a:r>
            <a:r>
              <a:rPr lang="en-US" dirty="0"/>
              <a:t> etic</a:t>
            </a:r>
            <a:r>
              <a:rPr lang="ro-RO" dirty="0"/>
              <a:t>ă</a:t>
            </a:r>
            <a:endParaRPr lang="en-US" dirty="0"/>
          </a:p>
          <a:p>
            <a:pPr marL="990600" lvl="1" indent="-533400">
              <a:lnSpc>
                <a:spcPct val="90000"/>
              </a:lnSpc>
            </a:pPr>
            <a:r>
              <a:rPr lang="en-US" dirty="0" err="1"/>
              <a:t>utilizarea</a:t>
            </a:r>
            <a:r>
              <a:rPr lang="en-US" dirty="0"/>
              <a:t> </a:t>
            </a:r>
            <a:r>
              <a:rPr lang="en-US" dirty="0" err="1"/>
              <a:t>datelor</a:t>
            </a:r>
            <a:endParaRPr lang="en-US" dirty="0"/>
          </a:p>
          <a:p>
            <a:pPr marL="609600" indent="-609600">
              <a:lnSpc>
                <a:spcPct val="90000"/>
              </a:lnSpc>
              <a:buFontTx/>
              <a:buAutoNum type="arabicPeriod"/>
            </a:pPr>
            <a:r>
              <a:rPr lang="en-US" b="1" dirty="0" err="1">
                <a:solidFill>
                  <a:schemeClr val="tx2"/>
                </a:solidFill>
              </a:rPr>
              <a:t>Redactarea</a:t>
            </a:r>
            <a:r>
              <a:rPr lang="en-US" b="1" dirty="0">
                <a:solidFill>
                  <a:schemeClr val="tx2"/>
                </a:solidFill>
              </a:rPr>
              <a:t> </a:t>
            </a:r>
            <a:r>
              <a:rPr lang="ro-RO" b="1" dirty="0">
                <a:solidFill>
                  <a:schemeClr val="tx2"/>
                </a:solidFill>
              </a:rPr>
              <a:t>ş</a:t>
            </a:r>
            <a:r>
              <a:rPr lang="en-US" b="1" dirty="0" err="1">
                <a:solidFill>
                  <a:schemeClr val="tx2"/>
                </a:solidFill>
              </a:rPr>
              <a:t>tiin</a:t>
            </a:r>
            <a:r>
              <a:rPr lang="ro-RO" b="1" dirty="0">
                <a:solidFill>
                  <a:schemeClr val="tx2"/>
                </a:solidFill>
              </a:rPr>
              <a:t>ţ</a:t>
            </a:r>
            <a:r>
              <a:rPr lang="en-US" b="1" dirty="0" err="1">
                <a:solidFill>
                  <a:schemeClr val="tx2"/>
                </a:solidFill>
              </a:rPr>
              <a:t>ific</a:t>
            </a:r>
            <a:r>
              <a:rPr lang="ro-RO" b="1" dirty="0">
                <a:solidFill>
                  <a:schemeClr val="tx2"/>
                </a:solidFill>
              </a:rPr>
              <a:t>ă</a:t>
            </a:r>
            <a:endParaRPr lang="en-US" b="1" dirty="0">
              <a:solidFill>
                <a:schemeClr val="tx2"/>
              </a:solidFill>
            </a:endParaRPr>
          </a:p>
          <a:p>
            <a:pPr marL="990600" lvl="1" indent="-533400">
              <a:lnSpc>
                <a:spcPct val="90000"/>
              </a:lnSpc>
            </a:pPr>
            <a:r>
              <a:rPr lang="en-US" dirty="0" err="1"/>
              <a:t>contributori</a:t>
            </a:r>
            <a:r>
              <a:rPr lang="en-US" dirty="0"/>
              <a:t> - </a:t>
            </a:r>
            <a:r>
              <a:rPr lang="en-US" dirty="0" err="1"/>
              <a:t>calitatea</a:t>
            </a:r>
            <a:r>
              <a:rPr lang="en-US" dirty="0"/>
              <a:t> de </a:t>
            </a:r>
            <a:r>
              <a:rPr lang="en-US" dirty="0" err="1"/>
              <a:t>autor</a:t>
            </a:r>
            <a:endParaRPr lang="en-US" dirty="0"/>
          </a:p>
          <a:p>
            <a:pPr marL="609600" indent="-609600">
              <a:lnSpc>
                <a:spcPct val="90000"/>
              </a:lnSpc>
              <a:buFontTx/>
              <a:buAutoNum type="arabicPeriod"/>
            </a:pPr>
            <a:r>
              <a:rPr lang="en-US" b="1" dirty="0" err="1">
                <a:solidFill>
                  <a:schemeClr val="tx2"/>
                </a:solidFill>
              </a:rPr>
              <a:t>Publicarea</a:t>
            </a:r>
            <a:r>
              <a:rPr lang="en-US" b="1" dirty="0">
                <a:solidFill>
                  <a:schemeClr val="tx2"/>
                </a:solidFill>
              </a:rPr>
              <a:t> </a:t>
            </a:r>
            <a:r>
              <a:rPr lang="ro-RO" b="1" dirty="0">
                <a:solidFill>
                  <a:schemeClr val="tx2"/>
                </a:solidFill>
              </a:rPr>
              <a:t>ş</a:t>
            </a:r>
            <a:r>
              <a:rPr lang="en-US" b="1" dirty="0" err="1">
                <a:solidFill>
                  <a:schemeClr val="tx2"/>
                </a:solidFill>
              </a:rPr>
              <a:t>tiin</a:t>
            </a:r>
            <a:r>
              <a:rPr lang="ro-RO" b="1" dirty="0">
                <a:solidFill>
                  <a:schemeClr val="tx2"/>
                </a:solidFill>
              </a:rPr>
              <a:t>ţ</a:t>
            </a:r>
            <a:r>
              <a:rPr lang="en-US" b="1" dirty="0" err="1">
                <a:solidFill>
                  <a:schemeClr val="tx2"/>
                </a:solidFill>
              </a:rPr>
              <a:t>ific</a:t>
            </a:r>
            <a:r>
              <a:rPr lang="ro-RO" b="1" dirty="0">
                <a:solidFill>
                  <a:schemeClr val="tx2"/>
                </a:solidFill>
              </a:rPr>
              <a:t>ă</a:t>
            </a:r>
            <a:endParaRPr lang="en-US" b="1" dirty="0">
              <a:solidFill>
                <a:schemeClr val="tx2"/>
              </a:solidFill>
            </a:endParaRPr>
          </a:p>
          <a:p>
            <a:pPr marL="990600" lvl="1" indent="-533400">
              <a:lnSpc>
                <a:spcPct val="90000"/>
              </a:lnSpc>
            </a:pPr>
            <a:r>
              <a:rPr lang="en-US" dirty="0" err="1"/>
              <a:t>autori</a:t>
            </a:r>
            <a:endParaRPr lang="en-US" dirty="0"/>
          </a:p>
          <a:p>
            <a:pPr marL="990600" lvl="1" indent="-533400">
              <a:lnSpc>
                <a:spcPct val="90000"/>
              </a:lnSpc>
            </a:pPr>
            <a:r>
              <a:rPr lang="en-US" dirty="0" err="1"/>
              <a:t>exper</a:t>
            </a:r>
            <a:r>
              <a:rPr lang="ro-RO" dirty="0"/>
              <a:t>ţ</a:t>
            </a:r>
            <a:r>
              <a:rPr lang="en-US" dirty="0"/>
              <a:t>i – peer review</a:t>
            </a:r>
          </a:p>
          <a:p>
            <a:pPr marL="990600" lvl="1" indent="-533400">
              <a:lnSpc>
                <a:spcPct val="90000"/>
              </a:lnSpc>
            </a:pPr>
            <a:r>
              <a:rPr lang="en-US" dirty="0" err="1"/>
              <a:t>editori</a:t>
            </a:r>
            <a:endParaRPr lang="ro-RO" dirty="0"/>
          </a:p>
        </p:txBody>
      </p:sp>
    </p:spTree>
    <p:extLst>
      <p:ext uri="{BB962C8B-B14F-4D97-AF65-F5344CB8AC3E}">
        <p14:creationId xmlns:p14="http://schemas.microsoft.com/office/powerpoint/2010/main" val="110781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BIBLIOGRAFIE</a:t>
            </a:r>
            <a:endParaRPr lang="en-US" dirty="0"/>
          </a:p>
        </p:txBody>
      </p:sp>
      <p:sp>
        <p:nvSpPr>
          <p:cNvPr id="3" name="Content Placeholder 2"/>
          <p:cNvSpPr>
            <a:spLocks noGrp="1"/>
          </p:cNvSpPr>
          <p:nvPr>
            <p:ph idx="1"/>
          </p:nvPr>
        </p:nvSpPr>
        <p:spPr>
          <a:xfrm>
            <a:off x="395536" y="1124744"/>
            <a:ext cx="8291264" cy="5328592"/>
          </a:xfrm>
        </p:spPr>
        <p:txBody>
          <a:bodyPr>
            <a:normAutofit fontScale="47500" lnSpcReduction="20000"/>
          </a:bodyPr>
          <a:lstStyle/>
          <a:p>
            <a:pPr marL="0" indent="0" algn="just">
              <a:buNone/>
            </a:pPr>
            <a:r>
              <a:rPr lang="en-US" b="1" dirty="0"/>
              <a:t> </a:t>
            </a:r>
            <a:endParaRPr lang="en-US" dirty="0"/>
          </a:p>
          <a:p>
            <a:pPr marL="0" indent="0" algn="just">
              <a:buNone/>
            </a:pPr>
            <a:r>
              <a:rPr lang="en-US" dirty="0"/>
              <a:t>1. ARISTOTEL. </a:t>
            </a:r>
            <a:r>
              <a:rPr lang="en-US" i="1" dirty="0" err="1"/>
              <a:t>Etica</a:t>
            </a:r>
            <a:r>
              <a:rPr lang="en-US" i="1" dirty="0"/>
              <a:t> </a:t>
            </a:r>
            <a:r>
              <a:rPr lang="en-US" i="1" dirty="0" err="1"/>
              <a:t>nicomahică</a:t>
            </a:r>
            <a:r>
              <a:rPr lang="en-US" dirty="0"/>
              <a:t>, </a:t>
            </a:r>
            <a:r>
              <a:rPr lang="en-US" dirty="0" err="1"/>
              <a:t>București</a:t>
            </a:r>
            <a:r>
              <a:rPr lang="en-US" dirty="0"/>
              <a:t>: IRI, 1198 </a:t>
            </a:r>
          </a:p>
          <a:p>
            <a:pPr marL="0" indent="0" algn="just">
              <a:buNone/>
            </a:pPr>
            <a:r>
              <a:rPr lang="en-US" dirty="0"/>
              <a:t>2. BARROW, Robin and Keeney, Patrick (</a:t>
            </a:r>
            <a:r>
              <a:rPr lang="en-US" dirty="0" err="1"/>
              <a:t>eds</a:t>
            </a:r>
            <a:r>
              <a:rPr lang="en-US" dirty="0"/>
              <a:t>)., </a:t>
            </a:r>
            <a:r>
              <a:rPr lang="en-US" i="1" dirty="0"/>
              <a:t>Academic Ethics</a:t>
            </a:r>
            <a:r>
              <a:rPr lang="en-US" dirty="0"/>
              <a:t>, London: </a:t>
            </a:r>
            <a:r>
              <a:rPr lang="en-US" dirty="0" err="1"/>
              <a:t>Routledge</a:t>
            </a:r>
            <a:r>
              <a:rPr lang="en-US" dirty="0"/>
              <a:t>, 2006 </a:t>
            </a:r>
          </a:p>
          <a:p>
            <a:pPr marL="0" indent="0" algn="just">
              <a:buNone/>
            </a:pPr>
            <a:r>
              <a:rPr lang="en-US" dirty="0"/>
              <a:t>3. CORLETT, Angelo. ‖ The Role of Philosophy in Academic Ethics‖, </a:t>
            </a:r>
            <a:r>
              <a:rPr lang="en-US" i="1" dirty="0"/>
              <a:t>Journal of Academic Ethics</a:t>
            </a:r>
            <a:r>
              <a:rPr lang="en-US" dirty="0"/>
              <a:t>, Volume 12, Issue 1, </a:t>
            </a:r>
            <a:r>
              <a:rPr lang="en-US" dirty="0" err="1"/>
              <a:t>pp</a:t>
            </a:r>
            <a:r>
              <a:rPr lang="en-US" dirty="0"/>
              <a:t> 1–14, 2014 </a:t>
            </a:r>
          </a:p>
          <a:p>
            <a:pPr marL="0" indent="0" algn="just">
              <a:buNone/>
            </a:pPr>
            <a:r>
              <a:rPr lang="en-US" dirty="0"/>
              <a:t>4. EVANS M. ‖Beyond the integrity paradox—Towards ‗good enough‘ governance?‖ </a:t>
            </a:r>
            <a:r>
              <a:rPr lang="en-US" i="1" dirty="0"/>
              <a:t>Policy Studies</a:t>
            </a:r>
            <a:r>
              <a:rPr lang="en-US" dirty="0"/>
              <a:t>, 33(1), </a:t>
            </a:r>
            <a:r>
              <a:rPr lang="en-US" dirty="0" err="1"/>
              <a:t>pp</a:t>
            </a:r>
            <a:r>
              <a:rPr lang="en-US" dirty="0"/>
              <a:t> 97-113, 2012 </a:t>
            </a:r>
          </a:p>
          <a:p>
            <a:pPr marL="0" indent="0" algn="just">
              <a:buNone/>
            </a:pPr>
            <a:r>
              <a:rPr lang="en-US" dirty="0"/>
              <a:t>5. GERT, Bernard. </a:t>
            </a:r>
            <a:r>
              <a:rPr lang="en-US" i="1" dirty="0"/>
              <a:t>Common Morality. Deciding What to Do.</a:t>
            </a:r>
            <a:r>
              <a:rPr lang="en-US" dirty="0"/>
              <a:t>, Oxford: Oxford University Press, 2004 </a:t>
            </a:r>
          </a:p>
          <a:p>
            <a:pPr marL="0" indent="0" algn="just">
              <a:buNone/>
            </a:pPr>
            <a:r>
              <a:rPr lang="en-US" dirty="0"/>
              <a:t>6. HAMILTON, Neil. </a:t>
            </a:r>
            <a:r>
              <a:rPr lang="en-US" i="1" dirty="0"/>
              <a:t>Academic Ethics</a:t>
            </a:r>
            <a:r>
              <a:rPr lang="en-US" dirty="0"/>
              <a:t>, Westport: </a:t>
            </a:r>
            <a:r>
              <a:rPr lang="en-US" dirty="0" err="1"/>
              <a:t>Praeger</a:t>
            </a:r>
            <a:r>
              <a:rPr lang="en-US" dirty="0"/>
              <a:t> Publishers, 2002 </a:t>
            </a:r>
          </a:p>
          <a:p>
            <a:pPr marL="0" indent="0" algn="just">
              <a:buNone/>
            </a:pPr>
            <a:r>
              <a:rPr lang="en-US" dirty="0"/>
              <a:t>7. KANT, Immanuel. </a:t>
            </a:r>
            <a:r>
              <a:rPr lang="en-US" i="1" dirty="0" err="1"/>
              <a:t>Întemeierea</a:t>
            </a:r>
            <a:r>
              <a:rPr lang="en-US" i="1" dirty="0"/>
              <a:t> </a:t>
            </a:r>
            <a:r>
              <a:rPr lang="en-US" i="1" dirty="0" err="1"/>
              <a:t>metafizii</a:t>
            </a:r>
            <a:r>
              <a:rPr lang="en-US" i="1" dirty="0"/>
              <a:t> </a:t>
            </a:r>
            <a:r>
              <a:rPr lang="en-US" i="1" dirty="0" err="1"/>
              <a:t>moravurilor</a:t>
            </a:r>
            <a:r>
              <a:rPr lang="en-US" dirty="0"/>
              <a:t>. </a:t>
            </a:r>
            <a:r>
              <a:rPr lang="en-US" dirty="0" err="1"/>
              <a:t>București</a:t>
            </a:r>
            <a:r>
              <a:rPr lang="en-US" dirty="0"/>
              <a:t>: </a:t>
            </a:r>
            <a:r>
              <a:rPr lang="en-US" dirty="0" err="1"/>
              <a:t>Humanitas</a:t>
            </a:r>
            <a:r>
              <a:rPr lang="en-US" dirty="0"/>
              <a:t>, 2007 </a:t>
            </a:r>
          </a:p>
          <a:p>
            <a:pPr marL="0" indent="0" algn="just">
              <a:buNone/>
            </a:pPr>
            <a:r>
              <a:rPr lang="en-US" dirty="0"/>
              <a:t>8. KAPTEIN, </a:t>
            </a:r>
            <a:r>
              <a:rPr lang="en-US" dirty="0" err="1"/>
              <a:t>Muel</a:t>
            </a:r>
            <a:r>
              <a:rPr lang="en-US" dirty="0"/>
              <a:t>. </a:t>
            </a:r>
            <a:r>
              <a:rPr lang="en-US" i="1" dirty="0"/>
              <a:t>Ethics Management: Auditing and Developing the Ethical Content of Organizations</a:t>
            </a:r>
            <a:r>
              <a:rPr lang="en-US" dirty="0"/>
              <a:t>, Dordrecht: Kluwer Academic Publishers, 1998 </a:t>
            </a:r>
          </a:p>
          <a:p>
            <a:pPr marL="0" indent="0" algn="just">
              <a:buNone/>
            </a:pPr>
            <a:r>
              <a:rPr lang="en-US" dirty="0"/>
              <a:t>9. MILL, John Stuart. </a:t>
            </a:r>
            <a:r>
              <a:rPr lang="en-US" i="1" dirty="0" err="1"/>
              <a:t>Utilitarismul</a:t>
            </a:r>
            <a:r>
              <a:rPr lang="en-US" dirty="0"/>
              <a:t>, </a:t>
            </a:r>
            <a:r>
              <a:rPr lang="en-US" dirty="0" err="1"/>
              <a:t>București</a:t>
            </a:r>
            <a:r>
              <a:rPr lang="en-US" dirty="0"/>
              <a:t>: </a:t>
            </a:r>
            <a:r>
              <a:rPr lang="en-US" dirty="0" err="1"/>
              <a:t>Paideia</a:t>
            </a:r>
            <a:r>
              <a:rPr lang="en-US" dirty="0"/>
              <a:t>. 2003 </a:t>
            </a:r>
          </a:p>
          <a:p>
            <a:pPr marL="0" indent="0" algn="just">
              <a:buNone/>
            </a:pPr>
            <a:r>
              <a:rPr lang="en-US" dirty="0"/>
              <a:t>10. MUREȘAN, </a:t>
            </a:r>
            <a:r>
              <a:rPr lang="en-US" dirty="0" err="1"/>
              <a:t>Valentin</a:t>
            </a:r>
            <a:r>
              <a:rPr lang="en-US" dirty="0"/>
              <a:t>. </a:t>
            </a:r>
            <a:r>
              <a:rPr lang="en-US" i="1" dirty="0" err="1"/>
              <a:t>Managementul</a:t>
            </a:r>
            <a:r>
              <a:rPr lang="en-US" i="1" dirty="0"/>
              <a:t> </a:t>
            </a:r>
            <a:r>
              <a:rPr lang="en-US" i="1" dirty="0" err="1"/>
              <a:t>eticii</a:t>
            </a:r>
            <a:r>
              <a:rPr lang="en-US" i="1" dirty="0"/>
              <a:t> </a:t>
            </a:r>
            <a:r>
              <a:rPr lang="en-US" i="1" dirty="0" err="1"/>
              <a:t>în</a:t>
            </a:r>
            <a:r>
              <a:rPr lang="en-US" i="1" dirty="0"/>
              <a:t> </a:t>
            </a:r>
            <a:r>
              <a:rPr lang="en-US" i="1" dirty="0" err="1"/>
              <a:t>organizații</a:t>
            </a:r>
            <a:r>
              <a:rPr lang="en-US" dirty="0"/>
              <a:t>, </a:t>
            </a:r>
            <a:r>
              <a:rPr lang="en-US" dirty="0" err="1"/>
              <a:t>București</a:t>
            </a:r>
            <a:r>
              <a:rPr lang="en-US" dirty="0"/>
              <a:t>: </a:t>
            </a:r>
            <a:r>
              <a:rPr lang="en-US" dirty="0" err="1"/>
              <a:t>Editura</a:t>
            </a:r>
            <a:r>
              <a:rPr lang="en-US" dirty="0"/>
              <a:t> </a:t>
            </a:r>
            <a:r>
              <a:rPr lang="en-US" dirty="0" err="1"/>
              <a:t>Universității</a:t>
            </a:r>
            <a:r>
              <a:rPr lang="en-US" dirty="0"/>
              <a:t> din </a:t>
            </a:r>
            <a:r>
              <a:rPr lang="en-US" dirty="0" err="1"/>
              <a:t>București</a:t>
            </a:r>
            <a:r>
              <a:rPr lang="en-US" dirty="0"/>
              <a:t>, 2009 </a:t>
            </a:r>
          </a:p>
          <a:p>
            <a:pPr marL="0" indent="0" algn="just">
              <a:buNone/>
            </a:pPr>
            <a:r>
              <a:rPr lang="en-US" dirty="0"/>
              <a:t>11. DE VRIES, Raymond </a:t>
            </a:r>
            <a:r>
              <a:rPr lang="en-US" i="1" dirty="0"/>
              <a:t>et al</a:t>
            </a:r>
            <a:r>
              <a:rPr lang="en-US" dirty="0"/>
              <a:t>,‖ Normal Misbehavior: Scientists Talk about the Ethics of Research‖, </a:t>
            </a:r>
            <a:r>
              <a:rPr lang="en-US" i="1" dirty="0"/>
              <a:t>Journal of Empirical Research on Human Research Ethics</a:t>
            </a:r>
            <a:r>
              <a:rPr lang="en-US" dirty="0"/>
              <a:t>, </a:t>
            </a:r>
            <a:r>
              <a:rPr lang="en-US" dirty="0" err="1"/>
              <a:t>Vol</a:t>
            </a:r>
            <a:r>
              <a:rPr lang="en-US" dirty="0"/>
              <a:t> 1, Issue 1, pp. 43 – 50, 2006 </a:t>
            </a:r>
          </a:p>
          <a:p>
            <a:pPr marL="0" indent="0" algn="just">
              <a:buNone/>
            </a:pPr>
            <a:r>
              <a:rPr lang="en-US" dirty="0"/>
              <a:t>12. EBONY Elizabeth Thomas and Kelly </a:t>
            </a:r>
            <a:r>
              <a:rPr lang="en-US" dirty="0" err="1"/>
              <a:t>Sassi</a:t>
            </a:r>
            <a:r>
              <a:rPr lang="en-US" dirty="0"/>
              <a:t>, ‖An Ethical Dilemma: Talking about Plagiarism and Academic Integrity in the Digital Age‖, </a:t>
            </a:r>
            <a:r>
              <a:rPr lang="en-US" i="1" dirty="0"/>
              <a:t>English Journal </a:t>
            </a:r>
            <a:r>
              <a:rPr lang="en-US" dirty="0"/>
              <a:t>100.6, pp. 47–53, 2011 </a:t>
            </a:r>
          </a:p>
          <a:p>
            <a:pPr marL="0" indent="0" algn="just">
              <a:buNone/>
            </a:pPr>
            <a:r>
              <a:rPr lang="en-US" dirty="0"/>
              <a:t>13. *** </a:t>
            </a:r>
            <a:r>
              <a:rPr lang="en-US" dirty="0" err="1"/>
              <a:t>Codul</a:t>
            </a:r>
            <a:r>
              <a:rPr lang="en-US" dirty="0"/>
              <a:t> de </a:t>
            </a:r>
            <a:r>
              <a:rPr lang="en-US" dirty="0" err="1"/>
              <a:t>Etică</a:t>
            </a:r>
            <a:r>
              <a:rPr lang="en-US" dirty="0"/>
              <a:t> al </a:t>
            </a:r>
            <a:r>
              <a:rPr lang="en-US" dirty="0" err="1"/>
              <a:t>Universității</a:t>
            </a:r>
            <a:r>
              <a:rPr lang="en-US" dirty="0"/>
              <a:t> din </a:t>
            </a:r>
            <a:r>
              <a:rPr lang="en-US" dirty="0" err="1"/>
              <a:t>București</a:t>
            </a:r>
            <a:r>
              <a:rPr lang="en-US" dirty="0"/>
              <a:t>, http://www.unibuc.ro/n/despre/Codul_de_etica_al_Universitatii_din_Bucuresti.php</a:t>
            </a:r>
          </a:p>
        </p:txBody>
      </p:sp>
    </p:spTree>
    <p:extLst>
      <p:ext uri="{BB962C8B-B14F-4D97-AF65-F5344CB8AC3E}">
        <p14:creationId xmlns:p14="http://schemas.microsoft.com/office/powerpoint/2010/main" val="208097416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323528" y="476672"/>
            <a:ext cx="8363272"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342900" indent="-342900">
              <a:spcBef>
                <a:spcPct val="20000"/>
              </a:spcBef>
            </a:pPr>
            <a:r>
              <a:rPr lang="ro-RO" sz="2800" b="1" i="1" dirty="0">
                <a:solidFill>
                  <a:schemeClr val="tx2"/>
                </a:solidFill>
                <a:effectLst>
                  <a:outerShdw blurRad="38100" dist="38100" dir="2700000" algn="tl">
                    <a:srgbClr val="000000"/>
                  </a:outerShdw>
                </a:effectLst>
              </a:rPr>
              <a:t>Î</a:t>
            </a:r>
            <a:r>
              <a:rPr lang="en-US" sz="2800" b="1" i="1" dirty="0">
                <a:solidFill>
                  <a:schemeClr val="tx2"/>
                </a:solidFill>
                <a:effectLst>
                  <a:outerShdw blurRad="38100" dist="38100" dir="2700000" algn="tl">
                    <a:srgbClr val="000000"/>
                  </a:outerShdw>
                </a:effectLst>
              </a:rPr>
              <a:t>n Romania, </a:t>
            </a:r>
            <a:r>
              <a:rPr lang="en-US" sz="2800" b="1" i="1" dirty="0" err="1">
                <a:solidFill>
                  <a:schemeClr val="tx2"/>
                </a:solidFill>
                <a:effectLst>
                  <a:outerShdw blurRad="38100" dist="38100" dir="2700000" algn="tl">
                    <a:srgbClr val="000000"/>
                  </a:outerShdw>
                </a:effectLst>
              </a:rPr>
              <a:t>mai</a:t>
            </a:r>
            <a:r>
              <a:rPr lang="en-US" sz="2800" b="1" i="1" dirty="0">
                <a:solidFill>
                  <a:schemeClr val="tx2"/>
                </a:solidFill>
                <a:effectLst>
                  <a:outerShdw blurRad="38100" dist="38100" dir="2700000" algn="tl">
                    <a:srgbClr val="000000"/>
                  </a:outerShdw>
                </a:effectLst>
              </a:rPr>
              <a:t> </a:t>
            </a:r>
            <a:r>
              <a:rPr lang="en-US" sz="2800" b="1" i="1" dirty="0" err="1">
                <a:solidFill>
                  <a:schemeClr val="tx2"/>
                </a:solidFill>
                <a:effectLst>
                  <a:outerShdw blurRad="38100" dist="38100" dir="2700000" algn="tl">
                    <a:srgbClr val="000000"/>
                  </a:outerShdw>
                </a:effectLst>
              </a:rPr>
              <a:t>mult</a:t>
            </a:r>
            <a:r>
              <a:rPr lang="en-US" sz="2800" b="1" i="1" dirty="0">
                <a:solidFill>
                  <a:schemeClr val="tx2"/>
                </a:solidFill>
                <a:effectLst>
                  <a:outerShdw blurRad="38100" dist="38100" dir="2700000" algn="tl">
                    <a:srgbClr val="000000"/>
                  </a:outerShdw>
                </a:effectLst>
              </a:rPr>
              <a:t> </a:t>
            </a:r>
            <a:r>
              <a:rPr lang="en-US" sz="2800" b="1" i="1" dirty="0" err="1">
                <a:solidFill>
                  <a:schemeClr val="tx2"/>
                </a:solidFill>
                <a:effectLst>
                  <a:outerShdw blurRad="38100" dist="38100" dir="2700000" algn="tl">
                    <a:srgbClr val="000000"/>
                  </a:outerShdw>
                </a:effectLst>
              </a:rPr>
              <a:t>ca</a:t>
            </a:r>
            <a:r>
              <a:rPr lang="en-US" sz="2800" b="1" i="1" dirty="0">
                <a:solidFill>
                  <a:schemeClr val="tx2"/>
                </a:solidFill>
                <a:effectLst>
                  <a:outerShdw blurRad="38100" dist="38100" dir="2700000" algn="tl">
                    <a:srgbClr val="000000"/>
                  </a:outerShdw>
                </a:effectLst>
              </a:rPr>
              <a:t> </a:t>
            </a:r>
            <a:r>
              <a:rPr lang="ro-RO" sz="2800" b="1" i="1" dirty="0">
                <a:solidFill>
                  <a:schemeClr val="tx2"/>
                </a:solidFill>
                <a:effectLst>
                  <a:outerShdw blurRad="38100" dist="38100" dir="2700000" algn="tl">
                    <a:srgbClr val="000000"/>
                  </a:outerShdw>
                </a:effectLst>
              </a:rPr>
              <a:t>în alte părţi</a:t>
            </a:r>
            <a:r>
              <a:rPr lang="en-US" sz="2800" b="1" i="1" dirty="0">
                <a:solidFill>
                  <a:schemeClr val="tx2"/>
                </a:solidFill>
                <a:effectLst>
                  <a:outerShdw blurRad="38100" dist="38100" dir="2700000" algn="tl">
                    <a:srgbClr val="000000"/>
                  </a:outerShdw>
                </a:effectLst>
              </a:rPr>
              <a:t>… (?)</a:t>
            </a:r>
          </a:p>
          <a:p>
            <a:pPr marL="342900" indent="-342900">
              <a:spcBef>
                <a:spcPct val="20000"/>
              </a:spcBef>
              <a:buFontTx/>
              <a:buChar char="•"/>
            </a:pPr>
            <a:r>
              <a:rPr lang="en-US" sz="2400" b="1" dirty="0">
                <a:solidFill>
                  <a:srgbClr val="FF0000"/>
                </a:solidFill>
              </a:rPr>
              <a:t>Design</a:t>
            </a:r>
          </a:p>
          <a:p>
            <a:pPr marL="742950" lvl="1" indent="-285750">
              <a:spcBef>
                <a:spcPct val="20000"/>
              </a:spcBef>
              <a:buFontTx/>
              <a:buChar char="–"/>
            </a:pPr>
            <a:r>
              <a:rPr lang="en-US" sz="2000" b="1" dirty="0" err="1"/>
              <a:t>protocoale</a:t>
            </a:r>
            <a:r>
              <a:rPr lang="en-US" sz="2000" b="1" dirty="0"/>
              <a:t> incomplete </a:t>
            </a:r>
            <a:r>
              <a:rPr lang="en-US" sz="2000" i="1" dirty="0"/>
              <a:t>(</a:t>
            </a:r>
            <a:r>
              <a:rPr lang="en-US" sz="2000" i="1" dirty="0" err="1"/>
              <a:t>frecvent</a:t>
            </a:r>
            <a:r>
              <a:rPr lang="en-US" sz="2000" i="1" dirty="0"/>
              <a:t>)</a:t>
            </a:r>
          </a:p>
          <a:p>
            <a:pPr marL="742950" lvl="1" indent="-285750">
              <a:spcBef>
                <a:spcPct val="20000"/>
              </a:spcBef>
              <a:buFontTx/>
              <a:buChar char="–"/>
            </a:pPr>
            <a:r>
              <a:rPr lang="en-US" sz="2000" b="1" dirty="0"/>
              <a:t>ne-</a:t>
            </a:r>
            <a:r>
              <a:rPr lang="en-US" sz="2000" b="1" dirty="0" err="1"/>
              <a:t>precizarea</a:t>
            </a:r>
            <a:r>
              <a:rPr lang="en-US" sz="2000" b="1" dirty="0"/>
              <a:t> </a:t>
            </a:r>
            <a:r>
              <a:rPr lang="en-US" sz="2000" b="1" dirty="0" err="1"/>
              <a:t>sau</a:t>
            </a:r>
            <a:r>
              <a:rPr lang="en-US" sz="2000" b="1" dirty="0"/>
              <a:t> </a:t>
            </a:r>
            <a:r>
              <a:rPr lang="en-US" sz="2000" b="1" dirty="0" err="1"/>
              <a:t>utilizarea</a:t>
            </a:r>
            <a:r>
              <a:rPr lang="en-US" sz="2000" b="1" dirty="0"/>
              <a:t> </a:t>
            </a:r>
            <a:r>
              <a:rPr lang="en-US" sz="2000" b="1" dirty="0" err="1"/>
              <a:t>inadecvat</a:t>
            </a:r>
            <a:r>
              <a:rPr lang="ro-RO" sz="2000" b="1" dirty="0"/>
              <a:t>ă a </a:t>
            </a:r>
            <a:r>
              <a:rPr lang="en-US" sz="2000" b="1" dirty="0" err="1"/>
              <a:t>metodelor</a:t>
            </a:r>
            <a:r>
              <a:rPr lang="en-US" sz="2000" b="1" dirty="0"/>
              <a:t> </a:t>
            </a:r>
            <a:r>
              <a:rPr lang="en-US" sz="2000" b="1" dirty="0" err="1"/>
              <a:t>statistice</a:t>
            </a:r>
            <a:r>
              <a:rPr lang="en-US" sz="2000" b="1" dirty="0"/>
              <a:t> </a:t>
            </a:r>
          </a:p>
          <a:p>
            <a:pPr marL="742950" lvl="1" indent="-285750">
              <a:spcBef>
                <a:spcPct val="20000"/>
              </a:spcBef>
              <a:buFontTx/>
              <a:buChar char="–"/>
            </a:pPr>
            <a:r>
              <a:rPr lang="en-US" sz="2000" b="1" dirty="0" err="1"/>
              <a:t>absenţa</a:t>
            </a:r>
            <a:r>
              <a:rPr lang="en-US" sz="2000" b="1" dirty="0"/>
              <a:t> </a:t>
            </a:r>
            <a:r>
              <a:rPr lang="en-US" sz="2000" b="1" dirty="0" err="1"/>
              <a:t>acceptului</a:t>
            </a:r>
            <a:r>
              <a:rPr lang="en-US" sz="2000" b="1" dirty="0"/>
              <a:t> tutu</a:t>
            </a:r>
            <a:r>
              <a:rPr lang="ro-RO" sz="2000" b="1" dirty="0"/>
              <a:t>r</a:t>
            </a:r>
            <a:r>
              <a:rPr lang="en-US" sz="2000" b="1" dirty="0"/>
              <a:t>or </a:t>
            </a:r>
            <a:r>
              <a:rPr lang="en-US" sz="2000" b="1" dirty="0" err="1"/>
              <a:t>contributorilor</a:t>
            </a:r>
            <a:r>
              <a:rPr lang="en-US" sz="2000" b="1" dirty="0"/>
              <a:t> </a:t>
            </a:r>
            <a:r>
              <a:rPr lang="en-US" sz="2000" i="1" dirty="0"/>
              <a:t>(</a:t>
            </a:r>
            <a:r>
              <a:rPr lang="en-US" sz="2000" i="1" dirty="0" err="1"/>
              <a:t>cel</a:t>
            </a:r>
            <a:r>
              <a:rPr lang="en-US" sz="2000" i="1" dirty="0"/>
              <a:t> </a:t>
            </a:r>
            <a:r>
              <a:rPr lang="en-US" sz="2000" i="1" dirty="0" err="1"/>
              <a:t>mai</a:t>
            </a:r>
            <a:r>
              <a:rPr lang="en-US" sz="2000" i="1" dirty="0"/>
              <a:t> </a:t>
            </a:r>
            <a:r>
              <a:rPr lang="en-US" sz="2000" i="1" dirty="0" err="1"/>
              <a:t>adesea</a:t>
            </a:r>
            <a:r>
              <a:rPr lang="en-US" sz="2000" i="1" dirty="0"/>
              <a:t>!)</a:t>
            </a:r>
          </a:p>
          <a:p>
            <a:pPr marL="342900" indent="-342900">
              <a:spcBef>
                <a:spcPct val="20000"/>
              </a:spcBef>
              <a:buFontTx/>
              <a:buChar char="•"/>
            </a:pPr>
            <a:r>
              <a:rPr lang="en-US" sz="2400" b="1" dirty="0" err="1">
                <a:solidFill>
                  <a:srgbClr val="FF0000"/>
                </a:solidFill>
              </a:rPr>
              <a:t>Aprobare</a:t>
            </a:r>
            <a:r>
              <a:rPr lang="en-US" sz="2400" b="1" dirty="0">
                <a:solidFill>
                  <a:srgbClr val="FF0000"/>
                </a:solidFill>
              </a:rPr>
              <a:t> </a:t>
            </a:r>
            <a:r>
              <a:rPr lang="en-US" sz="2400" b="1" dirty="0" err="1">
                <a:solidFill>
                  <a:srgbClr val="FF0000"/>
                </a:solidFill>
              </a:rPr>
              <a:t>etică</a:t>
            </a:r>
            <a:endParaRPr lang="en-US" sz="2400" b="1" dirty="0">
              <a:solidFill>
                <a:srgbClr val="FF0000"/>
              </a:solidFill>
            </a:endParaRPr>
          </a:p>
          <a:p>
            <a:pPr marL="742950" lvl="1" indent="-285750">
              <a:spcBef>
                <a:spcPct val="20000"/>
              </a:spcBef>
              <a:buFontTx/>
              <a:buChar char="–"/>
            </a:pPr>
            <a:r>
              <a:rPr lang="ro-RO" sz="2000" b="1" dirty="0"/>
              <a:t>inconsecvenţa </a:t>
            </a:r>
            <a:r>
              <a:rPr lang="en-US" sz="2000" b="1" dirty="0" err="1"/>
              <a:t>comi</a:t>
            </a:r>
            <a:r>
              <a:rPr lang="ro-RO" sz="2000" b="1" dirty="0"/>
              <a:t>siilor</a:t>
            </a:r>
            <a:r>
              <a:rPr lang="en-US" sz="2000" b="1" dirty="0"/>
              <a:t> de </a:t>
            </a:r>
            <a:r>
              <a:rPr lang="en-US" sz="2000" b="1" dirty="0" err="1"/>
              <a:t>etică</a:t>
            </a:r>
            <a:r>
              <a:rPr lang="en-US" sz="2000" b="1" dirty="0"/>
              <a:t> (</a:t>
            </a:r>
            <a:r>
              <a:rPr lang="en-US" sz="2000" b="1" dirty="0" err="1"/>
              <a:t>iniţial</a:t>
            </a:r>
            <a:r>
              <a:rPr lang="ro-RO" sz="2000" b="1" dirty="0"/>
              <a:t>ă</a:t>
            </a:r>
            <a:r>
              <a:rPr lang="en-US" sz="2000" b="1" dirty="0"/>
              <a:t> </a:t>
            </a:r>
            <a:r>
              <a:rPr lang="en-US" sz="2000" b="1" dirty="0" err="1"/>
              <a:t>şi</a:t>
            </a:r>
            <a:r>
              <a:rPr lang="en-US" sz="2000" b="1" dirty="0"/>
              <a:t> </a:t>
            </a:r>
            <a:r>
              <a:rPr lang="en-US" sz="2000" b="1" dirty="0" err="1"/>
              <a:t>pe</a:t>
            </a:r>
            <a:r>
              <a:rPr lang="en-US" sz="2000" b="1" dirty="0"/>
              <a:t> </a:t>
            </a:r>
            <a:r>
              <a:rPr lang="en-US" sz="2000" b="1" dirty="0" err="1"/>
              <a:t>parcurs</a:t>
            </a:r>
            <a:r>
              <a:rPr lang="en-US" sz="2000" b="1" dirty="0"/>
              <a:t>) </a:t>
            </a:r>
          </a:p>
          <a:p>
            <a:pPr marL="742950" lvl="1" indent="-285750">
              <a:spcBef>
                <a:spcPct val="20000"/>
              </a:spcBef>
              <a:buFontTx/>
              <a:buChar char="–"/>
            </a:pPr>
            <a:r>
              <a:rPr lang="en-US" sz="2000" b="1" dirty="0" err="1"/>
              <a:t>absen</a:t>
            </a:r>
            <a:r>
              <a:rPr lang="ro-RO" sz="2000" b="1" dirty="0"/>
              <a:t>ţa </a:t>
            </a:r>
            <a:r>
              <a:rPr lang="en-US" sz="2000" b="1" dirty="0" err="1"/>
              <a:t>consimţământ</a:t>
            </a:r>
            <a:r>
              <a:rPr lang="ro-RO" sz="2000" b="1" dirty="0"/>
              <a:t>ului</a:t>
            </a:r>
            <a:r>
              <a:rPr lang="en-US" sz="2000" b="1" dirty="0"/>
              <a:t> </a:t>
            </a:r>
            <a:r>
              <a:rPr lang="en-US" sz="2000" b="1" dirty="0" err="1"/>
              <a:t>informat</a:t>
            </a:r>
            <a:endParaRPr lang="en-US" sz="2000" b="1" dirty="0"/>
          </a:p>
          <a:p>
            <a:pPr marL="742950" lvl="1" indent="-285750">
              <a:spcBef>
                <a:spcPct val="20000"/>
              </a:spcBef>
              <a:buFontTx/>
              <a:buChar char="–"/>
            </a:pPr>
            <a:r>
              <a:rPr lang="ro-RO" sz="2000" b="1" dirty="0"/>
              <a:t>lipsa </a:t>
            </a:r>
            <a:r>
              <a:rPr lang="en-US" sz="2000" b="1" dirty="0" err="1"/>
              <a:t>conserv</a:t>
            </a:r>
            <a:r>
              <a:rPr lang="ro-RO" sz="2000" b="1" dirty="0"/>
              <a:t>ării</a:t>
            </a:r>
            <a:r>
              <a:rPr lang="en-US" sz="2000" b="1" dirty="0"/>
              <a:t> </a:t>
            </a:r>
            <a:r>
              <a:rPr lang="en-US" sz="2000" b="1" dirty="0" err="1"/>
              <a:t>datelor</a:t>
            </a:r>
            <a:r>
              <a:rPr lang="en-US" sz="2000" b="1" dirty="0"/>
              <a:t> </a:t>
            </a:r>
            <a:r>
              <a:rPr lang="en-US" sz="2000" i="1" dirty="0"/>
              <a:t>(</a:t>
            </a:r>
            <a:r>
              <a:rPr lang="en-US" sz="2000" i="1" dirty="0" err="1"/>
              <a:t>baze</a:t>
            </a:r>
            <a:r>
              <a:rPr lang="en-US" sz="2000" i="1" dirty="0"/>
              <a:t> de date </a:t>
            </a:r>
            <a:r>
              <a:rPr lang="ro-RO" sz="2000" i="1" dirty="0"/>
              <a:t>ş</a:t>
            </a:r>
            <a:r>
              <a:rPr lang="en-US" sz="2000" i="1" dirty="0"/>
              <a:t>i probe)</a:t>
            </a:r>
          </a:p>
          <a:p>
            <a:pPr marL="342900" indent="-342900">
              <a:spcBef>
                <a:spcPct val="20000"/>
              </a:spcBef>
              <a:buFontTx/>
              <a:buChar char="•"/>
            </a:pPr>
            <a:r>
              <a:rPr lang="en-US" sz="2400" b="1" dirty="0" err="1">
                <a:solidFill>
                  <a:srgbClr val="FF0000"/>
                </a:solidFill>
              </a:rPr>
              <a:t>Analiza</a:t>
            </a:r>
            <a:r>
              <a:rPr lang="en-US" sz="2400" b="1" dirty="0">
                <a:solidFill>
                  <a:srgbClr val="FF0000"/>
                </a:solidFill>
              </a:rPr>
              <a:t> </a:t>
            </a:r>
            <a:r>
              <a:rPr lang="en-US" sz="2400" b="1" dirty="0" err="1">
                <a:solidFill>
                  <a:srgbClr val="FF0000"/>
                </a:solidFill>
              </a:rPr>
              <a:t>datelor</a:t>
            </a:r>
            <a:endParaRPr lang="en-US" sz="2400" b="1" dirty="0">
              <a:solidFill>
                <a:srgbClr val="FF0000"/>
              </a:solidFill>
            </a:endParaRPr>
          </a:p>
          <a:p>
            <a:pPr marL="742950" lvl="1" indent="-285750">
              <a:spcBef>
                <a:spcPct val="20000"/>
              </a:spcBef>
              <a:buFontTx/>
              <a:buChar char="–"/>
            </a:pPr>
            <a:r>
              <a:rPr lang="en-US" sz="2000" b="1" dirty="0" err="1"/>
              <a:t>renunţarea</a:t>
            </a:r>
            <a:r>
              <a:rPr lang="en-US" sz="2000" b="1" dirty="0"/>
              <a:t> (ne-</a:t>
            </a:r>
            <a:r>
              <a:rPr lang="en-US" sz="2000" b="1" dirty="0" err="1"/>
              <a:t>relevată</a:t>
            </a:r>
            <a:r>
              <a:rPr lang="en-US" sz="2000" b="1" dirty="0"/>
              <a:t>) la date care nu </a:t>
            </a:r>
            <a:r>
              <a:rPr lang="en-US" sz="2000" b="1" dirty="0" err="1"/>
              <a:t>susţin</a:t>
            </a:r>
            <a:r>
              <a:rPr lang="en-US" sz="2000" b="1" dirty="0"/>
              <a:t> </a:t>
            </a:r>
            <a:r>
              <a:rPr lang="en-US" sz="2000" b="1" dirty="0" err="1"/>
              <a:t>ideea</a:t>
            </a:r>
            <a:r>
              <a:rPr lang="en-US" sz="2000" b="1" dirty="0"/>
              <a:t> </a:t>
            </a:r>
            <a:r>
              <a:rPr lang="en-US" sz="2000" b="1" dirty="0" err="1"/>
              <a:t>iniţială</a:t>
            </a:r>
            <a:endParaRPr lang="ro-RO" sz="2000" b="1" dirty="0"/>
          </a:p>
          <a:p>
            <a:pPr marL="742950" lvl="1" indent="-285750">
              <a:spcBef>
                <a:spcPct val="20000"/>
              </a:spcBef>
              <a:buFontTx/>
              <a:buChar char="–"/>
            </a:pPr>
            <a:r>
              <a:rPr lang="ro-RO" sz="2000" b="1" dirty="0"/>
              <a:t>falsificarea datelor </a:t>
            </a:r>
            <a:r>
              <a:rPr lang="en-US" sz="2000" b="1" dirty="0"/>
              <a:t>(</a:t>
            </a:r>
            <a:r>
              <a:rPr lang="en-US" sz="2000" b="1" dirty="0" err="1"/>
              <a:t>loturi</a:t>
            </a:r>
            <a:r>
              <a:rPr lang="en-US" sz="2000" b="1" dirty="0"/>
              <a:t>, </a:t>
            </a:r>
            <a:r>
              <a:rPr lang="en-US" sz="2000" b="1" dirty="0" err="1"/>
              <a:t>rezultate</a:t>
            </a:r>
            <a:r>
              <a:rPr lang="en-US" sz="2000" b="1" dirty="0"/>
              <a:t>)</a:t>
            </a:r>
          </a:p>
          <a:p>
            <a:pPr marL="742950" lvl="1" indent="-285750">
              <a:spcBef>
                <a:spcPct val="20000"/>
              </a:spcBef>
              <a:buFontTx/>
              <a:buChar char="–"/>
            </a:pPr>
            <a:r>
              <a:rPr lang="en-US" sz="2000" b="1" dirty="0" err="1"/>
              <a:t>prelucrarea-falsificarea</a:t>
            </a:r>
            <a:r>
              <a:rPr lang="en-US" sz="2000" b="1" dirty="0"/>
              <a:t> </a:t>
            </a:r>
            <a:r>
              <a:rPr lang="en-US" sz="2000" b="1" dirty="0" err="1"/>
              <a:t>electronică</a:t>
            </a:r>
            <a:r>
              <a:rPr lang="en-US" sz="2000" b="1" dirty="0"/>
              <a:t> a </a:t>
            </a:r>
            <a:r>
              <a:rPr lang="en-US" sz="2000" b="1" dirty="0" err="1"/>
              <a:t>datelor</a:t>
            </a:r>
            <a:r>
              <a:rPr lang="en-US" sz="2000" b="1" dirty="0"/>
              <a:t> (</a:t>
            </a:r>
            <a:r>
              <a:rPr lang="en-US" sz="2000" b="1" dirty="0" err="1"/>
              <a:t>imagini</a:t>
            </a:r>
            <a:r>
              <a:rPr lang="en-US" sz="2000" b="1" dirty="0"/>
              <a:t>)</a:t>
            </a:r>
          </a:p>
        </p:txBody>
      </p:sp>
    </p:spTree>
    <p:extLst>
      <p:ext uri="{BB962C8B-B14F-4D97-AF65-F5344CB8AC3E}">
        <p14:creationId xmlns:p14="http://schemas.microsoft.com/office/powerpoint/2010/main" val="23083212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p:txBody>
          <a:bodyPr>
            <a:normAutofit/>
          </a:bodyPr>
          <a:lstStyle/>
          <a:p>
            <a:pPr marL="0" indent="0" algn="ctr">
              <a:buNone/>
            </a:pPr>
            <a:r>
              <a:rPr lang="en-US" sz="4000" b="1" i="1" dirty="0" err="1">
                <a:effectLst>
                  <a:outerShdw blurRad="38100" dist="38100" dir="2700000" algn="tl">
                    <a:srgbClr val="000000"/>
                  </a:outerShdw>
                </a:effectLst>
              </a:rPr>
              <a:t>Publicarea</a:t>
            </a:r>
            <a:r>
              <a:rPr lang="en-US" sz="4000" b="1" i="1" dirty="0">
                <a:effectLst>
                  <a:outerShdw blurRad="38100" dist="38100" dir="2700000" algn="tl">
                    <a:srgbClr val="000000"/>
                  </a:outerShdw>
                </a:effectLst>
              </a:rPr>
              <a:t> </a:t>
            </a:r>
            <a:r>
              <a:rPr lang="ro-RO" sz="4000" b="1" i="1" dirty="0">
                <a:effectLst>
                  <a:outerShdw blurRad="38100" dist="38100" dir="2700000" algn="tl">
                    <a:srgbClr val="000000"/>
                  </a:outerShdw>
                </a:effectLst>
              </a:rPr>
              <a:t>ştiinţifică</a:t>
            </a:r>
            <a:br>
              <a:rPr lang="en-US" sz="4000" b="1" i="1" dirty="0">
                <a:effectLst>
                  <a:outerShdw blurRad="38100" dist="38100" dir="2700000" algn="tl">
                    <a:srgbClr val="000000"/>
                  </a:outerShdw>
                </a:effectLst>
              </a:rPr>
            </a:br>
            <a:br>
              <a:rPr lang="en-US" sz="4000" b="1" i="1" dirty="0">
                <a:effectLst>
                  <a:outerShdw blurRad="38100" dist="38100" dir="2700000" algn="tl">
                    <a:srgbClr val="000000"/>
                  </a:outerShdw>
                </a:effectLst>
              </a:rPr>
            </a:br>
            <a:r>
              <a:rPr lang="ro-RO" sz="4000" b="1" i="1" dirty="0">
                <a:effectLst>
                  <a:outerShdw blurRad="38100" dist="38100" dir="2700000" algn="tl">
                    <a:srgbClr val="000000"/>
                  </a:outerShdw>
                </a:effectLst>
              </a:rPr>
              <a:t> - </a:t>
            </a:r>
            <a:r>
              <a:rPr lang="en-US" sz="4000" b="1" i="1" dirty="0" err="1">
                <a:effectLst>
                  <a:outerShdw blurRad="38100" dist="38100" dir="2700000" algn="tl">
                    <a:srgbClr val="000000"/>
                  </a:outerShdw>
                </a:effectLst>
              </a:rPr>
              <a:t>probleme</a:t>
            </a:r>
            <a:r>
              <a:rPr lang="en-US" sz="4000" b="1" i="1" dirty="0">
                <a:effectLst>
                  <a:outerShdw blurRad="38100" dist="38100" dir="2700000" algn="tl">
                    <a:srgbClr val="000000"/>
                  </a:outerShdw>
                </a:effectLst>
              </a:rPr>
              <a:t> de etic</a:t>
            </a:r>
            <a:r>
              <a:rPr lang="ro-RO" sz="4000" b="1" i="1" dirty="0">
                <a:effectLst>
                  <a:outerShdw blurRad="38100" dist="38100" dir="2700000" algn="tl">
                    <a:srgbClr val="000000"/>
                  </a:outerShdw>
                </a:effectLst>
              </a:rPr>
              <a:t>ă -</a:t>
            </a:r>
            <a:endParaRPr lang="en-US" sz="4000" b="1" i="1" dirty="0">
              <a:effectLst>
                <a:outerShdw blurRad="38100" dist="38100" dir="2700000" algn="tl">
                  <a:srgbClr val="000000"/>
                </a:outerShdw>
              </a:effectLst>
            </a:endParaRPr>
          </a:p>
        </p:txBody>
      </p:sp>
    </p:spTree>
    <p:extLst>
      <p:ext uri="{BB962C8B-B14F-4D97-AF65-F5344CB8AC3E}">
        <p14:creationId xmlns:p14="http://schemas.microsoft.com/office/powerpoint/2010/main" val="90218282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395536" y="260648"/>
            <a:ext cx="8291264" cy="5865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342900" indent="-342900">
              <a:spcBef>
                <a:spcPct val="20000"/>
              </a:spcBef>
            </a:pPr>
            <a:r>
              <a:rPr lang="en-US" sz="3200" b="1" i="1" dirty="0" err="1">
                <a:solidFill>
                  <a:schemeClr val="tx2"/>
                </a:solidFill>
                <a:effectLst>
                  <a:outerShdw blurRad="38100" dist="38100" dir="2700000" algn="tl">
                    <a:srgbClr val="000000"/>
                  </a:outerShdw>
                </a:effectLst>
              </a:rPr>
              <a:t>Publicarea</a:t>
            </a:r>
            <a:r>
              <a:rPr lang="en-US" sz="3200" b="1" i="1" dirty="0">
                <a:solidFill>
                  <a:schemeClr val="tx2"/>
                </a:solidFill>
                <a:effectLst>
                  <a:outerShdw blurRad="38100" dist="38100" dir="2700000" algn="tl">
                    <a:srgbClr val="000000"/>
                  </a:outerShdw>
                </a:effectLst>
              </a:rPr>
              <a:t> </a:t>
            </a:r>
            <a:r>
              <a:rPr lang="ro-RO" sz="3200" b="1" i="1" dirty="0">
                <a:solidFill>
                  <a:schemeClr val="tx2"/>
                </a:solidFill>
                <a:effectLst>
                  <a:outerShdw blurRad="38100" dist="38100" dir="2700000" algn="tl">
                    <a:srgbClr val="000000"/>
                  </a:outerShdw>
                </a:effectLst>
              </a:rPr>
              <a:t>ştiinţifică </a:t>
            </a:r>
            <a:endParaRPr lang="en-US" sz="3200" b="1" i="1" dirty="0">
              <a:solidFill>
                <a:schemeClr val="tx2"/>
              </a:solidFill>
              <a:effectLst>
                <a:outerShdw blurRad="38100" dist="38100" dir="2700000" algn="tl">
                  <a:srgbClr val="000000"/>
                </a:outerShdw>
              </a:effectLst>
            </a:endParaRPr>
          </a:p>
          <a:p>
            <a:pPr marL="342900" indent="-342900">
              <a:spcBef>
                <a:spcPct val="20000"/>
              </a:spcBef>
            </a:pPr>
            <a:r>
              <a:rPr lang="en-US" sz="3200" b="1" dirty="0"/>
              <a:t>"publish or perish"</a:t>
            </a:r>
            <a:endParaRPr lang="en-US" sz="3200" dirty="0"/>
          </a:p>
          <a:p>
            <a:pPr marL="742950" lvl="1" indent="-285750">
              <a:lnSpc>
                <a:spcPct val="90000"/>
              </a:lnSpc>
              <a:spcBef>
                <a:spcPct val="20000"/>
              </a:spcBef>
              <a:buFontTx/>
              <a:buChar char="–"/>
            </a:pPr>
            <a:r>
              <a:rPr lang="en-US" sz="2800" dirty="0" err="1"/>
              <a:t>presiune</a:t>
            </a:r>
            <a:r>
              <a:rPr lang="en-US" sz="2800" dirty="0"/>
              <a:t> </a:t>
            </a:r>
            <a:r>
              <a:rPr lang="en-US" sz="2800" dirty="0" err="1"/>
              <a:t>psihologică</a:t>
            </a:r>
            <a:endParaRPr lang="ro-RO" sz="2800" dirty="0"/>
          </a:p>
          <a:p>
            <a:pPr marL="742950" lvl="1" indent="-285750">
              <a:lnSpc>
                <a:spcPct val="90000"/>
              </a:lnSpc>
              <a:spcBef>
                <a:spcPct val="20000"/>
              </a:spcBef>
              <a:buFontTx/>
              <a:buChar char="–"/>
            </a:pPr>
            <a:r>
              <a:rPr lang="ro-RO" sz="2800" dirty="0"/>
              <a:t>presiune de timp </a:t>
            </a:r>
            <a:r>
              <a:rPr lang="en-US" sz="2800" dirty="0"/>
              <a:t>(</a:t>
            </a:r>
            <a:r>
              <a:rPr lang="en-US" sz="2800" dirty="0" err="1"/>
              <a:t>prioritate</a:t>
            </a:r>
            <a:r>
              <a:rPr lang="en-US" sz="2800" dirty="0"/>
              <a:t> </a:t>
            </a:r>
            <a:r>
              <a:rPr lang="ro-RO" sz="2800" dirty="0"/>
              <a:t>ştiinţifică</a:t>
            </a:r>
            <a:r>
              <a:rPr lang="en-US" sz="2800" dirty="0"/>
              <a:t>)</a:t>
            </a:r>
          </a:p>
          <a:p>
            <a:pPr marL="742950" lvl="1" indent="-285750">
              <a:lnSpc>
                <a:spcPct val="90000"/>
              </a:lnSpc>
              <a:spcBef>
                <a:spcPct val="20000"/>
              </a:spcBef>
              <a:buFontTx/>
              <a:buChar char="–"/>
            </a:pPr>
            <a:r>
              <a:rPr lang="en-US" sz="2800" dirty="0" err="1"/>
              <a:t>presiune</a:t>
            </a:r>
            <a:r>
              <a:rPr lang="en-US" sz="2800" dirty="0"/>
              <a:t> social</a:t>
            </a:r>
            <a:r>
              <a:rPr lang="ro-RO" sz="2800" dirty="0"/>
              <a:t>ă </a:t>
            </a:r>
            <a:r>
              <a:rPr lang="en-US" sz="2800" dirty="0"/>
              <a:t>(</a:t>
            </a:r>
            <a:r>
              <a:rPr lang="en-US" sz="2800" dirty="0" err="1"/>
              <a:t>promovare</a:t>
            </a:r>
            <a:r>
              <a:rPr lang="ro-RO" sz="2800" dirty="0"/>
              <a:t> academică...</a:t>
            </a:r>
            <a:r>
              <a:rPr lang="en-US" sz="2800" dirty="0"/>
              <a:t>)</a:t>
            </a:r>
          </a:p>
          <a:p>
            <a:pPr marL="1143000" lvl="2" indent="-228600">
              <a:lnSpc>
                <a:spcPct val="80000"/>
              </a:lnSpc>
              <a:spcBef>
                <a:spcPct val="20000"/>
              </a:spcBef>
              <a:buFontTx/>
              <a:buChar char="•"/>
            </a:pPr>
            <a:r>
              <a:rPr lang="ro-RO" sz="2000" b="1" dirty="0"/>
              <a:t>1915 – </a:t>
            </a:r>
            <a:r>
              <a:rPr lang="en-US" sz="2000" b="1" dirty="0" err="1"/>
              <a:t>medie</a:t>
            </a:r>
            <a:r>
              <a:rPr lang="en-US" sz="2000" b="1" dirty="0"/>
              <a:t>/</a:t>
            </a:r>
            <a:r>
              <a:rPr lang="en-US" sz="2000" b="1" dirty="0" err="1"/>
              <a:t>lucrare</a:t>
            </a:r>
            <a:r>
              <a:rPr lang="en-US" sz="2000" b="1" dirty="0"/>
              <a:t> </a:t>
            </a:r>
            <a:r>
              <a:rPr lang="en-US" sz="2000" b="1" dirty="0" err="1"/>
              <a:t>publicat</a:t>
            </a:r>
            <a:r>
              <a:rPr lang="ro-RO" sz="2000" b="1" dirty="0"/>
              <a:t>ă</a:t>
            </a:r>
            <a:r>
              <a:rPr lang="en-US" sz="2000" b="1" dirty="0"/>
              <a:t> = 1-2 </a:t>
            </a:r>
            <a:r>
              <a:rPr lang="en-US" sz="2000" b="1" dirty="0" err="1"/>
              <a:t>autori</a:t>
            </a:r>
            <a:r>
              <a:rPr lang="en-US" sz="2000" b="1" dirty="0"/>
              <a:t>	</a:t>
            </a:r>
            <a:endParaRPr lang="ro-RO" sz="2000" b="1" dirty="0"/>
          </a:p>
          <a:p>
            <a:pPr marL="1143000" lvl="2" indent="-228600">
              <a:lnSpc>
                <a:spcPct val="80000"/>
              </a:lnSpc>
              <a:spcBef>
                <a:spcPct val="20000"/>
              </a:spcBef>
              <a:buFontTx/>
              <a:buChar char="•"/>
            </a:pPr>
            <a:r>
              <a:rPr lang="en-US" sz="2000" b="1" dirty="0"/>
              <a:t>1985 – </a:t>
            </a:r>
            <a:r>
              <a:rPr lang="en-US" sz="2000" b="1" dirty="0" err="1"/>
              <a:t>medie</a:t>
            </a:r>
            <a:r>
              <a:rPr lang="en-US" sz="2000" b="1" dirty="0"/>
              <a:t>/</a:t>
            </a:r>
            <a:r>
              <a:rPr lang="en-US" sz="2000" b="1" dirty="0" err="1"/>
              <a:t>lucrare</a:t>
            </a:r>
            <a:r>
              <a:rPr lang="en-US" sz="2000" b="1" dirty="0"/>
              <a:t> </a:t>
            </a:r>
            <a:r>
              <a:rPr lang="en-US" sz="2000" b="1" dirty="0" err="1"/>
              <a:t>publicat</a:t>
            </a:r>
            <a:r>
              <a:rPr lang="ro-RO" sz="2000" b="1" dirty="0"/>
              <a:t>ă</a:t>
            </a:r>
            <a:r>
              <a:rPr lang="en-US" sz="2000" b="1" dirty="0"/>
              <a:t> = </a:t>
            </a:r>
            <a:r>
              <a:rPr lang="en-US" sz="2000" b="1" dirty="0" err="1"/>
              <a:t>peste</a:t>
            </a:r>
            <a:r>
              <a:rPr lang="en-US" sz="2000" b="1" dirty="0"/>
              <a:t> 6 </a:t>
            </a:r>
            <a:r>
              <a:rPr lang="en-US" sz="2000" b="1" dirty="0" err="1"/>
              <a:t>autori</a:t>
            </a:r>
            <a:r>
              <a:rPr lang="ro-RO" sz="2000" b="1" dirty="0"/>
              <a:t> </a:t>
            </a:r>
            <a:r>
              <a:rPr lang="en-US" sz="2000" b="1" dirty="0"/>
              <a:t>! </a:t>
            </a:r>
          </a:p>
          <a:p>
            <a:pPr marL="342900" indent="-342900">
              <a:spcBef>
                <a:spcPct val="20000"/>
              </a:spcBef>
              <a:buFontTx/>
              <a:buChar char="•"/>
            </a:pPr>
            <a:r>
              <a:rPr lang="en-US" sz="2800" b="1" i="1" dirty="0">
                <a:solidFill>
                  <a:srgbClr val="FF0000"/>
                </a:solidFill>
                <a:effectLst>
                  <a:outerShdw blurRad="38100" dist="38100" dir="2700000" algn="tl">
                    <a:srgbClr val="000000"/>
                  </a:outerShdw>
                </a:effectLst>
              </a:rPr>
              <a:t>Romania </a:t>
            </a:r>
            <a:r>
              <a:rPr lang="ro-RO" sz="2800" b="1" i="1" dirty="0">
                <a:solidFill>
                  <a:srgbClr val="FF0000"/>
                </a:solidFill>
                <a:effectLst>
                  <a:outerShdw blurRad="38100" dist="38100" dir="2700000" algn="tl">
                    <a:srgbClr val="000000"/>
                  </a:outerShdw>
                </a:effectLst>
              </a:rPr>
              <a:t>– </a:t>
            </a:r>
            <a:r>
              <a:rPr lang="en-US" sz="2800" b="1" i="1" dirty="0" err="1">
                <a:solidFill>
                  <a:srgbClr val="FF0000"/>
                </a:solidFill>
                <a:effectLst>
                  <a:outerShdw blurRad="38100" dist="38100" dir="2700000" algn="tl">
                    <a:srgbClr val="000000"/>
                  </a:outerShdw>
                </a:effectLst>
              </a:rPr>
              <a:t>secolul</a:t>
            </a:r>
            <a:r>
              <a:rPr lang="en-US" sz="2800" b="1" i="1" dirty="0">
                <a:solidFill>
                  <a:srgbClr val="FF0000"/>
                </a:solidFill>
                <a:effectLst>
                  <a:outerShdw blurRad="38100" dist="38100" dir="2700000" algn="tl">
                    <a:srgbClr val="000000"/>
                  </a:outerShdw>
                </a:effectLst>
              </a:rPr>
              <a:t> XIX</a:t>
            </a:r>
          </a:p>
          <a:p>
            <a:pPr marL="742950" lvl="1" indent="-285750">
              <a:spcBef>
                <a:spcPct val="20000"/>
              </a:spcBef>
              <a:buFontTx/>
              <a:buChar char="–"/>
            </a:pPr>
            <a:r>
              <a:rPr lang="en-US" sz="2800" i="1" dirty="0"/>
              <a:t>“</a:t>
            </a:r>
            <a:r>
              <a:rPr lang="en-US" sz="2800" i="1" dirty="0" err="1"/>
              <a:t>scrie</a:t>
            </a:r>
            <a:r>
              <a:rPr lang="ro-RO" sz="2800" i="1" dirty="0"/>
              <a:t>ţi, băieţi, numai scrieţi</a:t>
            </a:r>
            <a:r>
              <a:rPr lang="en-US" sz="2800" i="1" dirty="0"/>
              <a:t>!” (I</a:t>
            </a:r>
            <a:r>
              <a:rPr lang="ro-RO" sz="2800" i="1" dirty="0"/>
              <a:t>H</a:t>
            </a:r>
            <a:r>
              <a:rPr lang="en-US" sz="2800" i="1" dirty="0"/>
              <a:t> </a:t>
            </a:r>
            <a:r>
              <a:rPr lang="en-US" sz="2800" i="1" dirty="0" err="1"/>
              <a:t>Rădulescu</a:t>
            </a:r>
            <a:r>
              <a:rPr lang="en-US" sz="2800" i="1" dirty="0"/>
              <a:t>)</a:t>
            </a:r>
            <a:endParaRPr lang="en-US" sz="2400" b="1" i="1" dirty="0">
              <a:solidFill>
                <a:srgbClr val="FFFF00"/>
              </a:solidFill>
              <a:effectLst>
                <a:outerShdw blurRad="38100" dist="38100" dir="2700000" algn="tl">
                  <a:srgbClr val="000000"/>
                </a:outerShdw>
              </a:effectLst>
            </a:endParaRPr>
          </a:p>
          <a:p>
            <a:pPr marL="342900" indent="-342900">
              <a:spcBef>
                <a:spcPct val="20000"/>
              </a:spcBef>
              <a:buFontTx/>
              <a:buChar char="•"/>
            </a:pPr>
            <a:r>
              <a:rPr lang="en-US" sz="2800" b="1" i="1" dirty="0">
                <a:solidFill>
                  <a:srgbClr val="FF0000"/>
                </a:solidFill>
                <a:effectLst>
                  <a:outerShdw blurRad="38100" dist="38100" dir="2700000" algn="tl">
                    <a:srgbClr val="000000"/>
                  </a:outerShdw>
                </a:effectLst>
              </a:rPr>
              <a:t>Romania </a:t>
            </a:r>
            <a:r>
              <a:rPr lang="ro-RO" sz="2800" b="1" i="1" dirty="0">
                <a:solidFill>
                  <a:srgbClr val="FF0000"/>
                </a:solidFill>
                <a:effectLst>
                  <a:outerShdw blurRad="38100" dist="38100" dir="2700000" algn="tl">
                    <a:srgbClr val="000000"/>
                  </a:outerShdw>
                </a:effectLst>
              </a:rPr>
              <a:t>– după 1989</a:t>
            </a:r>
            <a:endParaRPr lang="en-US" sz="2800" dirty="0">
              <a:solidFill>
                <a:srgbClr val="FF0000"/>
              </a:solidFill>
            </a:endParaRPr>
          </a:p>
          <a:p>
            <a:pPr marL="742950" lvl="1" indent="-285750">
              <a:spcBef>
                <a:spcPct val="20000"/>
              </a:spcBef>
              <a:buFontTx/>
              <a:buChar char="–"/>
            </a:pPr>
            <a:r>
              <a:rPr lang="en-US" sz="2800" i="1" dirty="0"/>
              <a:t>“</a:t>
            </a:r>
            <a:r>
              <a:rPr lang="en-US" sz="2800" i="1" dirty="0" err="1"/>
              <a:t>cerceteaz</a:t>
            </a:r>
            <a:r>
              <a:rPr lang="ro-RO" sz="2800" i="1" dirty="0"/>
              <a:t>ă</a:t>
            </a:r>
            <a:r>
              <a:rPr lang="en-US" sz="2800" i="1" dirty="0"/>
              <a:t>”</a:t>
            </a:r>
            <a:r>
              <a:rPr lang="ro-RO" sz="2800" i="1" dirty="0"/>
              <a:t> şi </a:t>
            </a:r>
            <a:r>
              <a:rPr lang="en-US" sz="2800" i="1" dirty="0" err="1"/>
              <a:t>publică</a:t>
            </a:r>
            <a:r>
              <a:rPr lang="en-US" sz="2800" i="1" dirty="0"/>
              <a:t> (</a:t>
            </a:r>
            <a:r>
              <a:rPr lang="en-US" sz="2800" i="1" dirty="0" err="1">
                <a:solidFill>
                  <a:schemeClr val="hlink"/>
                </a:solidFill>
              </a:rPr>
              <a:t>oricum</a:t>
            </a:r>
            <a:r>
              <a:rPr lang="en-US" sz="2800" i="1" dirty="0">
                <a:solidFill>
                  <a:schemeClr val="hlink"/>
                </a:solidFill>
              </a:rPr>
              <a:t>, </a:t>
            </a:r>
            <a:r>
              <a:rPr lang="en-US" sz="2800" i="1" dirty="0" err="1">
                <a:solidFill>
                  <a:schemeClr val="hlink"/>
                </a:solidFill>
              </a:rPr>
              <a:t>dar</a:t>
            </a:r>
            <a:r>
              <a:rPr lang="en-US" sz="2800" i="1" dirty="0">
                <a:solidFill>
                  <a:schemeClr val="hlink"/>
                </a:solidFill>
              </a:rPr>
              <a:t> </a:t>
            </a:r>
            <a:r>
              <a:rPr lang="en-US" sz="2800" i="1" dirty="0" err="1">
                <a:solidFill>
                  <a:schemeClr val="hlink"/>
                </a:solidFill>
              </a:rPr>
              <a:t>publică</a:t>
            </a:r>
            <a:r>
              <a:rPr lang="en-US" sz="2800" i="1" dirty="0"/>
              <a:t>!)</a:t>
            </a:r>
          </a:p>
        </p:txBody>
      </p:sp>
    </p:spTree>
    <p:extLst>
      <p:ext uri="{BB962C8B-B14F-4D97-AF65-F5344CB8AC3E}">
        <p14:creationId xmlns:p14="http://schemas.microsoft.com/office/powerpoint/2010/main" val="205258467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p:txBody>
          <a:bodyPr/>
          <a:lstStyle/>
          <a:p>
            <a:pPr>
              <a:lnSpc>
                <a:spcPct val="110000"/>
              </a:lnSpc>
              <a:buFontTx/>
              <a:buNone/>
            </a:pPr>
            <a:r>
              <a:rPr lang="en-US" b="1" i="1" dirty="0">
                <a:solidFill>
                  <a:schemeClr val="hlink"/>
                </a:solidFill>
                <a:effectLst>
                  <a:outerShdw blurRad="38100" dist="38100" dir="2700000" algn="tl">
                    <a:srgbClr val="000000"/>
                  </a:outerShdw>
                </a:effectLst>
              </a:rPr>
              <a:t>PUBLICAREA </a:t>
            </a:r>
            <a:r>
              <a:rPr lang="ro-RO" b="1" i="1" dirty="0">
                <a:solidFill>
                  <a:schemeClr val="hlink"/>
                </a:solidFill>
                <a:effectLst>
                  <a:outerShdw blurRad="38100" dist="38100" dir="2700000" algn="tl">
                    <a:srgbClr val="000000"/>
                  </a:outerShdw>
                </a:effectLst>
              </a:rPr>
              <a:t>Ş</a:t>
            </a:r>
            <a:r>
              <a:rPr lang="en-US" b="1" i="1" dirty="0">
                <a:solidFill>
                  <a:schemeClr val="hlink"/>
                </a:solidFill>
                <a:effectLst>
                  <a:outerShdw blurRad="38100" dist="38100" dir="2700000" algn="tl">
                    <a:srgbClr val="000000"/>
                  </a:outerShdw>
                </a:effectLst>
              </a:rPr>
              <a:t>TIIN</a:t>
            </a:r>
            <a:r>
              <a:rPr lang="ro-RO" b="1" i="1" dirty="0">
                <a:solidFill>
                  <a:schemeClr val="hlink"/>
                </a:solidFill>
                <a:effectLst>
                  <a:outerShdw blurRad="38100" dist="38100" dir="2700000" algn="tl">
                    <a:srgbClr val="000000"/>
                  </a:outerShdw>
                </a:effectLst>
              </a:rPr>
              <a:t>Ţ</a:t>
            </a:r>
            <a:r>
              <a:rPr lang="en-US" b="1" i="1" dirty="0">
                <a:solidFill>
                  <a:schemeClr val="hlink"/>
                </a:solidFill>
                <a:effectLst>
                  <a:outerShdw blurRad="38100" dist="38100" dir="2700000" algn="tl">
                    <a:srgbClr val="000000"/>
                  </a:outerShdw>
                </a:effectLst>
              </a:rPr>
              <a:t>IFIC</a:t>
            </a:r>
            <a:r>
              <a:rPr lang="ro-RO" b="1" i="1" dirty="0">
                <a:solidFill>
                  <a:schemeClr val="hlink"/>
                </a:solidFill>
                <a:effectLst>
                  <a:outerShdw blurRad="38100" dist="38100" dir="2700000" algn="tl">
                    <a:srgbClr val="000000"/>
                  </a:outerShdw>
                </a:effectLst>
              </a:rPr>
              <a:t>Ă</a:t>
            </a:r>
            <a:endParaRPr lang="en-US" b="1" i="1" dirty="0">
              <a:solidFill>
                <a:schemeClr val="hlink"/>
              </a:solidFill>
              <a:effectLst>
                <a:outerShdw blurRad="38100" dist="38100" dir="2700000" algn="tl">
                  <a:srgbClr val="000000"/>
                </a:outerShdw>
              </a:effectLst>
            </a:endParaRPr>
          </a:p>
          <a:p>
            <a:pPr>
              <a:lnSpc>
                <a:spcPct val="110000"/>
              </a:lnSpc>
            </a:pPr>
            <a:r>
              <a:rPr lang="ro-RO" b="1" dirty="0"/>
              <a:t>A</a:t>
            </a:r>
            <a:r>
              <a:rPr lang="en-US" b="1" dirty="0" err="1"/>
              <a:t>ctori</a:t>
            </a:r>
            <a:r>
              <a:rPr lang="en-US" b="1" dirty="0"/>
              <a:t> (</a:t>
            </a:r>
            <a:r>
              <a:rPr lang="en-US" b="1" dirty="0" err="1"/>
              <a:t>parteneri</a:t>
            </a:r>
            <a:r>
              <a:rPr lang="en-US" b="1" dirty="0"/>
              <a:t>)</a:t>
            </a:r>
            <a:endParaRPr lang="ro-RO" dirty="0"/>
          </a:p>
          <a:p>
            <a:pPr lvl="2"/>
            <a:r>
              <a:rPr lang="en-US" sz="3200" dirty="0" err="1"/>
              <a:t>autor</a:t>
            </a:r>
            <a:r>
              <a:rPr lang="ro-RO" sz="3200" dirty="0"/>
              <a:t>i</a:t>
            </a:r>
          </a:p>
          <a:p>
            <a:pPr lvl="2"/>
            <a:r>
              <a:rPr lang="en-US" sz="3200" dirty="0" err="1"/>
              <a:t>referenţi</a:t>
            </a:r>
            <a:r>
              <a:rPr lang="en-US" sz="3200" dirty="0"/>
              <a:t> </a:t>
            </a:r>
            <a:r>
              <a:rPr lang="en-US" sz="3200" dirty="0" err="1"/>
              <a:t>ştiinţifici</a:t>
            </a:r>
            <a:r>
              <a:rPr lang="en-US" sz="3200" dirty="0"/>
              <a:t> (</a:t>
            </a:r>
            <a:r>
              <a:rPr lang="en-US" sz="3200" dirty="0" err="1"/>
              <a:t>experţi</a:t>
            </a:r>
            <a:r>
              <a:rPr lang="en-US" sz="3200" dirty="0"/>
              <a:t>) </a:t>
            </a:r>
            <a:endParaRPr lang="ro-RO" sz="3200" dirty="0"/>
          </a:p>
          <a:p>
            <a:pPr lvl="2"/>
            <a:r>
              <a:rPr lang="en-US" sz="3200" dirty="0"/>
              <a:t>editor</a:t>
            </a:r>
            <a:r>
              <a:rPr lang="ro-RO" sz="3200" dirty="0"/>
              <a:t>i</a:t>
            </a:r>
            <a:endParaRPr lang="en-US" sz="3200" dirty="0"/>
          </a:p>
          <a:p>
            <a:pPr>
              <a:buFontTx/>
              <a:buNone/>
            </a:pPr>
            <a:endParaRPr lang="en-US" dirty="0"/>
          </a:p>
        </p:txBody>
      </p:sp>
    </p:spTree>
    <p:extLst>
      <p:ext uri="{BB962C8B-B14F-4D97-AF65-F5344CB8AC3E}">
        <p14:creationId xmlns:p14="http://schemas.microsoft.com/office/powerpoint/2010/main" val="18859123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95536" y="476672"/>
            <a:ext cx="8229600" cy="5678091"/>
          </a:xfrm>
        </p:spPr>
        <p:txBody>
          <a:bodyPr/>
          <a:lstStyle/>
          <a:p>
            <a:pPr marL="0" indent="0" algn="ctr">
              <a:buNone/>
            </a:pPr>
            <a:endParaRPr lang="en-US" sz="4000" b="1" i="1" dirty="0">
              <a:effectLst>
                <a:outerShdw blurRad="38100" dist="38100" dir="2700000" algn="tl">
                  <a:srgbClr val="000000"/>
                </a:outerShdw>
              </a:effectLst>
            </a:endParaRPr>
          </a:p>
          <a:p>
            <a:pPr marL="0" indent="0" algn="ctr">
              <a:buNone/>
            </a:pPr>
            <a:endParaRPr lang="en-US" sz="4000" b="1" i="1" dirty="0">
              <a:effectLst>
                <a:outerShdw blurRad="38100" dist="38100" dir="2700000" algn="tl">
                  <a:srgbClr val="000000"/>
                </a:outerShdw>
              </a:effectLst>
            </a:endParaRPr>
          </a:p>
          <a:p>
            <a:pPr marL="0" indent="0" algn="ctr">
              <a:buNone/>
            </a:pPr>
            <a:r>
              <a:rPr lang="ro-RO" sz="4000" b="1" i="1" dirty="0">
                <a:effectLst>
                  <a:outerShdw blurRad="38100" dist="38100" dir="2700000" algn="tl">
                    <a:srgbClr val="000000"/>
                  </a:outerShdw>
                </a:effectLst>
              </a:rPr>
              <a:t>Publicarea ştiinţifică</a:t>
            </a:r>
            <a:br>
              <a:rPr lang="ro-RO" sz="4000" b="1" i="1" dirty="0">
                <a:effectLst>
                  <a:outerShdw blurRad="38100" dist="38100" dir="2700000" algn="tl">
                    <a:srgbClr val="000000"/>
                  </a:outerShdw>
                </a:effectLst>
              </a:rPr>
            </a:br>
            <a:r>
              <a:rPr lang="en-US" sz="4000" b="1" i="1" dirty="0" err="1">
                <a:effectLst>
                  <a:outerShdw blurRad="38100" dist="38100" dir="2700000" algn="tl">
                    <a:srgbClr val="000000"/>
                  </a:outerShdw>
                </a:effectLst>
              </a:rPr>
              <a:t>practici</a:t>
            </a:r>
            <a:r>
              <a:rPr lang="en-US" sz="4000" b="1" i="1" dirty="0">
                <a:effectLst>
                  <a:outerShdw blurRad="38100" dist="38100" dir="2700000" algn="tl">
                    <a:srgbClr val="000000"/>
                  </a:outerShdw>
                </a:effectLst>
              </a:rPr>
              <a:t> </a:t>
            </a:r>
            <a:r>
              <a:rPr lang="ro-RO" sz="4000" b="1" i="1" dirty="0">
                <a:effectLst>
                  <a:outerShdw blurRad="38100" dist="38100" dir="2700000" algn="tl">
                    <a:srgbClr val="000000"/>
                  </a:outerShdw>
                </a:effectLst>
              </a:rPr>
              <a:t>şi realităţi actuale</a:t>
            </a:r>
            <a:endParaRPr lang="en-US" sz="4000" b="1" i="1" dirty="0">
              <a:effectLst>
                <a:outerShdw blurRad="38100" dist="38100" dir="2700000" algn="tl">
                  <a:srgbClr val="000000"/>
                </a:outerShdw>
              </a:effectLst>
            </a:endParaRPr>
          </a:p>
        </p:txBody>
      </p:sp>
      <p:sp>
        <p:nvSpPr>
          <p:cNvPr id="5" name="Rectangle 2"/>
          <p:cNvSpPr txBox="1">
            <a:spLocks noChangeArrowheads="1"/>
          </p:cNvSpPr>
          <p:nvPr/>
        </p:nvSpPr>
        <p:spPr>
          <a:xfrm>
            <a:off x="533400" y="25908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b="1" i="1" dirty="0">
              <a:effectLst>
                <a:outerShdw blurRad="38100" dist="38100" dir="2700000" algn="tl">
                  <a:srgbClr val="000000"/>
                </a:outerShdw>
              </a:effectLst>
            </a:endParaRPr>
          </a:p>
        </p:txBody>
      </p:sp>
    </p:spTree>
    <p:extLst>
      <p:ext uri="{BB962C8B-B14F-4D97-AF65-F5344CB8AC3E}">
        <p14:creationId xmlns:p14="http://schemas.microsoft.com/office/powerpoint/2010/main" val="11826895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idx="1"/>
          </p:nvPr>
        </p:nvSpPr>
        <p:spPr bwMode="auto">
          <a:xfrm>
            <a:off x="395536" y="260648"/>
            <a:ext cx="8291264" cy="5865515"/>
          </a:xfrm>
          <a:prstGeom prst="rect">
            <a:avLst/>
          </a:prstGeom>
          <a:noFill/>
          <a:ln w="9525">
            <a:solidFill>
              <a:srgbClr val="FF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0" indent="0">
              <a:lnSpc>
                <a:spcPct val="110000"/>
              </a:lnSpc>
              <a:spcBef>
                <a:spcPct val="20000"/>
              </a:spcBef>
              <a:buNone/>
            </a:pPr>
            <a:r>
              <a:rPr lang="ro-RO" sz="3200" b="1" i="1" dirty="0">
                <a:solidFill>
                  <a:schemeClr val="tx2"/>
                </a:solidFill>
                <a:effectLst>
                  <a:outerShdw blurRad="38100" dist="38100" dir="2700000" algn="tl">
                    <a:srgbClr val="000000"/>
                  </a:outerShdw>
                </a:effectLst>
              </a:rPr>
              <a:t>Calitatea cercetării şi a articolelor</a:t>
            </a:r>
          </a:p>
          <a:p>
            <a:pPr marL="342900" indent="-342900">
              <a:lnSpc>
                <a:spcPct val="110000"/>
              </a:lnSpc>
              <a:spcBef>
                <a:spcPct val="20000"/>
              </a:spcBef>
              <a:buFontTx/>
              <a:buChar char="•"/>
            </a:pPr>
            <a:r>
              <a:rPr lang="ro-RO" sz="2800" b="1" dirty="0"/>
              <a:t>rolul experţilor şi a editorilor </a:t>
            </a:r>
            <a:r>
              <a:rPr lang="en-US" sz="2800" b="1" dirty="0"/>
              <a:t>(gatekeeper)</a:t>
            </a:r>
            <a:endParaRPr lang="ro-RO" sz="2800" b="1" dirty="0"/>
          </a:p>
          <a:p>
            <a:pPr marL="742950" lvl="1" indent="-285750">
              <a:lnSpc>
                <a:spcPct val="110000"/>
              </a:lnSpc>
              <a:spcBef>
                <a:spcPct val="20000"/>
              </a:spcBef>
              <a:buFontTx/>
              <a:buChar char="–"/>
            </a:pPr>
            <a:r>
              <a:rPr lang="ro-RO" sz="2400" dirty="0"/>
              <a:t>conservarea standardelor de calitate</a:t>
            </a:r>
          </a:p>
          <a:p>
            <a:pPr marL="742950" lvl="1" indent="-285750">
              <a:lnSpc>
                <a:spcPct val="110000"/>
              </a:lnSpc>
              <a:spcBef>
                <a:spcPct val="20000"/>
              </a:spcBef>
              <a:buFontTx/>
              <a:buChar char="–"/>
            </a:pPr>
            <a:r>
              <a:rPr lang="en-US" sz="2400" dirty="0" err="1"/>
              <a:t>rezultat</a:t>
            </a:r>
            <a:r>
              <a:rPr lang="en-US" sz="2400" dirty="0"/>
              <a:t> </a:t>
            </a:r>
            <a:r>
              <a:rPr lang="en-US" sz="2400" dirty="0" err="1"/>
              <a:t>posibil</a:t>
            </a:r>
            <a:r>
              <a:rPr lang="en-US" sz="2400" dirty="0"/>
              <a:t>: </a:t>
            </a:r>
            <a:r>
              <a:rPr lang="ro-RO" sz="2400" dirty="0"/>
              <a:t>refuzarea publicării</a:t>
            </a:r>
            <a:r>
              <a:rPr lang="en-US" sz="2400" dirty="0"/>
              <a:t>!</a:t>
            </a:r>
          </a:p>
          <a:p>
            <a:pPr marL="742950" lvl="1" indent="-285750">
              <a:lnSpc>
                <a:spcPct val="110000"/>
              </a:lnSpc>
              <a:spcBef>
                <a:spcPct val="20000"/>
              </a:spcBef>
              <a:buFontTx/>
              <a:buChar char="–"/>
            </a:pPr>
            <a:endParaRPr lang="en-US" sz="2400" b="1" dirty="0"/>
          </a:p>
          <a:p>
            <a:pPr marL="457200" lvl="1" indent="0">
              <a:lnSpc>
                <a:spcPct val="110000"/>
              </a:lnSpc>
              <a:spcBef>
                <a:spcPct val="20000"/>
              </a:spcBef>
              <a:buNone/>
            </a:pPr>
            <a:endParaRPr lang="ro-RO" sz="2400" b="1" dirty="0"/>
          </a:p>
          <a:p>
            <a:pPr marL="742950" lvl="1" indent="-285750">
              <a:lnSpc>
                <a:spcPct val="110000"/>
              </a:lnSpc>
              <a:spcBef>
                <a:spcPct val="20000"/>
              </a:spcBef>
              <a:buFontTx/>
              <a:buChar char="–"/>
            </a:pPr>
            <a:r>
              <a:rPr lang="en-US" sz="2400" dirty="0">
                <a:solidFill>
                  <a:schemeClr val="hlink"/>
                </a:solidFill>
              </a:rPr>
              <a:t>69% </a:t>
            </a:r>
            <a:r>
              <a:rPr lang="en-US" sz="2400" dirty="0" err="1">
                <a:solidFill>
                  <a:schemeClr val="hlink"/>
                </a:solidFill>
              </a:rPr>
              <a:t>dintre</a:t>
            </a:r>
            <a:r>
              <a:rPr lang="en-US" sz="2400" dirty="0">
                <a:solidFill>
                  <a:schemeClr val="hlink"/>
                </a:solidFill>
              </a:rPr>
              <a:t> </a:t>
            </a:r>
            <a:r>
              <a:rPr lang="en-US" sz="2400" dirty="0" err="1">
                <a:solidFill>
                  <a:schemeClr val="hlink"/>
                </a:solidFill>
              </a:rPr>
              <a:t>articolele</a:t>
            </a:r>
            <a:r>
              <a:rPr lang="en-US" sz="2400" dirty="0">
                <a:solidFill>
                  <a:schemeClr val="hlink"/>
                </a:solidFill>
              </a:rPr>
              <a:t> </a:t>
            </a:r>
            <a:r>
              <a:rPr lang="en-US" sz="2400" dirty="0" err="1">
                <a:solidFill>
                  <a:schemeClr val="hlink"/>
                </a:solidFill>
              </a:rPr>
              <a:t>refuzate</a:t>
            </a:r>
            <a:r>
              <a:rPr lang="en-US" sz="2400" dirty="0">
                <a:solidFill>
                  <a:schemeClr val="hlink"/>
                </a:solidFill>
              </a:rPr>
              <a:t> au </a:t>
            </a:r>
            <a:r>
              <a:rPr lang="en-US" sz="2400" dirty="0" err="1">
                <a:solidFill>
                  <a:schemeClr val="hlink"/>
                </a:solidFill>
              </a:rPr>
              <a:t>fost</a:t>
            </a:r>
            <a:r>
              <a:rPr lang="en-US" sz="2400" dirty="0">
                <a:solidFill>
                  <a:schemeClr val="hlink"/>
                </a:solidFill>
              </a:rPr>
              <a:t> ulterior </a:t>
            </a:r>
            <a:r>
              <a:rPr lang="en-US" sz="2400" dirty="0" err="1">
                <a:solidFill>
                  <a:schemeClr val="hlink"/>
                </a:solidFill>
              </a:rPr>
              <a:t>publicate</a:t>
            </a:r>
            <a:r>
              <a:rPr lang="en-US" sz="2400" dirty="0"/>
              <a:t> (</a:t>
            </a:r>
            <a:r>
              <a:rPr lang="ro-RO" sz="2400" dirty="0"/>
              <a:t>î</a:t>
            </a:r>
            <a:r>
              <a:rPr lang="en-US" sz="2400" dirty="0" err="1"/>
              <a:t>ntr</a:t>
            </a:r>
            <a:r>
              <a:rPr lang="en-US" sz="2400" dirty="0"/>
              <a:t>-un interval 18 </a:t>
            </a:r>
            <a:r>
              <a:rPr lang="en-US" sz="2400" dirty="0" err="1"/>
              <a:t>luni</a:t>
            </a:r>
            <a:r>
              <a:rPr lang="en-US" sz="2400" dirty="0"/>
              <a:t>) </a:t>
            </a:r>
            <a:r>
              <a:rPr lang="ro-RO" sz="2400" dirty="0">
                <a:solidFill>
                  <a:schemeClr val="hlink"/>
                </a:solidFill>
              </a:rPr>
              <a:t>î</a:t>
            </a:r>
            <a:r>
              <a:rPr lang="en-US" sz="2400" dirty="0">
                <a:solidFill>
                  <a:schemeClr val="hlink"/>
                </a:solidFill>
              </a:rPr>
              <a:t>n </a:t>
            </a:r>
            <a:r>
              <a:rPr lang="en-US" sz="2400" dirty="0" err="1">
                <a:solidFill>
                  <a:schemeClr val="hlink"/>
                </a:solidFill>
              </a:rPr>
              <a:t>alte</a:t>
            </a:r>
            <a:r>
              <a:rPr lang="en-US" sz="2400" dirty="0">
                <a:solidFill>
                  <a:schemeClr val="hlink"/>
                </a:solidFill>
              </a:rPr>
              <a:t> </a:t>
            </a:r>
            <a:r>
              <a:rPr lang="en-US" sz="2400" dirty="0" err="1">
                <a:solidFill>
                  <a:schemeClr val="hlink"/>
                </a:solidFill>
              </a:rPr>
              <a:t>reviste</a:t>
            </a:r>
            <a:r>
              <a:rPr lang="en-US" sz="2400" dirty="0">
                <a:solidFill>
                  <a:schemeClr val="hlink"/>
                </a:solidFill>
              </a:rPr>
              <a:t> </a:t>
            </a:r>
            <a:r>
              <a:rPr lang="en-US" sz="2400" dirty="0" err="1">
                <a:solidFill>
                  <a:schemeClr val="hlink"/>
                </a:solidFill>
              </a:rPr>
              <a:t>mai</a:t>
            </a:r>
            <a:r>
              <a:rPr lang="en-US" sz="2400" dirty="0">
                <a:solidFill>
                  <a:schemeClr val="hlink"/>
                </a:solidFill>
              </a:rPr>
              <a:t> slab </a:t>
            </a:r>
            <a:r>
              <a:rPr lang="en-US" sz="2400" dirty="0" err="1">
                <a:solidFill>
                  <a:schemeClr val="hlink"/>
                </a:solidFill>
              </a:rPr>
              <a:t>cotate</a:t>
            </a:r>
            <a:r>
              <a:rPr lang="en-US" sz="2400" dirty="0"/>
              <a:t>            (factor de impact </a:t>
            </a:r>
            <a:r>
              <a:rPr lang="ro-RO" sz="2400" dirty="0"/>
              <a:t>mediu</a:t>
            </a:r>
            <a:r>
              <a:rPr lang="en-US" sz="2400" dirty="0"/>
              <a:t> </a:t>
            </a:r>
            <a:r>
              <a:rPr lang="ro-RO" sz="2400" dirty="0"/>
              <a:t>- </a:t>
            </a:r>
            <a:r>
              <a:rPr lang="en-US" sz="2400" dirty="0"/>
              <a:t>3,09)</a:t>
            </a:r>
            <a:r>
              <a:rPr lang="ro-RO" sz="2400" dirty="0"/>
              <a:t> !</a:t>
            </a:r>
            <a:endParaRPr lang="en-US" sz="2400" dirty="0"/>
          </a:p>
        </p:txBody>
      </p:sp>
    </p:spTree>
    <p:extLst>
      <p:ext uri="{BB962C8B-B14F-4D97-AF65-F5344CB8AC3E}">
        <p14:creationId xmlns:p14="http://schemas.microsoft.com/office/powerpoint/2010/main" val="39654890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51520" y="116632"/>
            <a:ext cx="8435280" cy="6009531"/>
          </a:xfrm>
        </p:spPr>
        <p:txBody>
          <a:bodyPr>
            <a:normAutofit/>
          </a:bodyPr>
          <a:lstStyle/>
          <a:p>
            <a:pPr>
              <a:lnSpc>
                <a:spcPct val="90000"/>
              </a:lnSpc>
              <a:buFontTx/>
              <a:buNone/>
            </a:pPr>
            <a:r>
              <a:rPr lang="ro-RO" b="1" i="1" dirty="0">
                <a:solidFill>
                  <a:schemeClr val="tx2"/>
                </a:solidFill>
              </a:rPr>
              <a:t>În Romania </a:t>
            </a:r>
            <a:r>
              <a:rPr lang="en-US" b="1" i="1" dirty="0">
                <a:solidFill>
                  <a:schemeClr val="tx2"/>
                </a:solidFill>
              </a:rPr>
              <a:t>: </a:t>
            </a:r>
            <a:r>
              <a:rPr lang="en-US" b="1" i="1" dirty="0" err="1">
                <a:solidFill>
                  <a:schemeClr val="tx2"/>
                </a:solidFill>
              </a:rPr>
              <a:t>practica</a:t>
            </a:r>
            <a:r>
              <a:rPr lang="en-US" b="1" i="1" dirty="0">
                <a:solidFill>
                  <a:schemeClr val="tx2"/>
                </a:solidFill>
              </a:rPr>
              <a:t> </a:t>
            </a:r>
            <a:r>
              <a:rPr lang="en-US" b="1" i="1" dirty="0" err="1">
                <a:solidFill>
                  <a:schemeClr val="tx2"/>
                </a:solidFill>
              </a:rPr>
              <a:t>este</a:t>
            </a:r>
            <a:r>
              <a:rPr lang="en-US" b="1" i="1" dirty="0">
                <a:solidFill>
                  <a:schemeClr val="tx2"/>
                </a:solidFill>
              </a:rPr>
              <a:t> </a:t>
            </a:r>
            <a:r>
              <a:rPr lang="en-US" b="1" i="1" dirty="0" err="1">
                <a:solidFill>
                  <a:schemeClr val="tx2"/>
                </a:solidFill>
              </a:rPr>
              <a:t>curent</a:t>
            </a:r>
            <a:r>
              <a:rPr lang="ro-RO" b="1" i="1" dirty="0">
                <a:solidFill>
                  <a:schemeClr val="tx2"/>
                </a:solidFill>
              </a:rPr>
              <a:t>ă !</a:t>
            </a:r>
          </a:p>
          <a:p>
            <a:pPr>
              <a:lnSpc>
                <a:spcPct val="90000"/>
              </a:lnSpc>
              <a:buFontTx/>
              <a:buNone/>
            </a:pPr>
            <a:r>
              <a:rPr lang="ro-RO" b="1" i="1" dirty="0">
                <a:solidFill>
                  <a:srgbClr val="FF0000"/>
                </a:solidFill>
              </a:rPr>
              <a:t>OBS</a:t>
            </a:r>
            <a:r>
              <a:rPr lang="en-US" b="1" i="1" dirty="0">
                <a:solidFill>
                  <a:srgbClr val="FF0000"/>
                </a:solidFill>
              </a:rPr>
              <a:t>:</a:t>
            </a:r>
          </a:p>
          <a:p>
            <a:pPr>
              <a:lnSpc>
                <a:spcPct val="90000"/>
              </a:lnSpc>
            </a:pPr>
            <a:r>
              <a:rPr lang="en-US" sz="2800" dirty="0" err="1"/>
              <a:t>majoritatea</a:t>
            </a:r>
            <a:r>
              <a:rPr lang="en-US" sz="2800" dirty="0"/>
              <a:t> </a:t>
            </a:r>
            <a:r>
              <a:rPr lang="en-US" sz="2800" dirty="0" err="1"/>
              <a:t>revistelor</a:t>
            </a:r>
            <a:r>
              <a:rPr lang="en-US" sz="2800" dirty="0"/>
              <a:t> rom</a:t>
            </a:r>
            <a:r>
              <a:rPr lang="ro-RO" sz="2800" dirty="0"/>
              <a:t>â</a:t>
            </a:r>
            <a:r>
              <a:rPr lang="en-US" sz="2800" dirty="0"/>
              <a:t>ne</a:t>
            </a:r>
            <a:r>
              <a:rPr lang="ro-RO" sz="2800" dirty="0"/>
              <a:t>ş</a:t>
            </a:r>
            <a:r>
              <a:rPr lang="en-US" sz="2800" dirty="0" err="1"/>
              <a:t>ti</a:t>
            </a:r>
            <a:r>
              <a:rPr lang="en-US" sz="2800" dirty="0"/>
              <a:t> </a:t>
            </a:r>
            <a:r>
              <a:rPr lang="ro-RO" sz="2800" dirty="0"/>
              <a:t>recente</a:t>
            </a:r>
            <a:r>
              <a:rPr lang="en-US" sz="2800" dirty="0"/>
              <a:t> nu de</a:t>
            </a:r>
            <a:r>
              <a:rPr lang="ro-RO" sz="2800" dirty="0"/>
              <a:t>ţin</a:t>
            </a:r>
            <a:r>
              <a:rPr lang="en-US" sz="2800" dirty="0"/>
              <a:t> "factor de impact“ </a:t>
            </a:r>
            <a:r>
              <a:rPr lang="en-US" sz="2800" dirty="0" err="1"/>
              <a:t>si</a:t>
            </a:r>
            <a:r>
              <a:rPr lang="en-US" sz="2800" dirty="0"/>
              <a:t> </a:t>
            </a:r>
            <a:r>
              <a:rPr lang="en-US" sz="2800" dirty="0" err="1"/>
              <a:t>sunt</a:t>
            </a:r>
            <a:r>
              <a:rPr lang="en-US" sz="2800" dirty="0"/>
              <a:t> </a:t>
            </a:r>
            <a:r>
              <a:rPr lang="en-US" sz="2800" dirty="0" err="1"/>
              <a:t>mai</a:t>
            </a:r>
            <a:r>
              <a:rPr lang="en-US" sz="2800" dirty="0"/>
              <a:t> “</a:t>
            </a:r>
            <a:r>
              <a:rPr lang="en-US" sz="2800" dirty="0" err="1"/>
              <a:t>permisive</a:t>
            </a:r>
            <a:r>
              <a:rPr lang="en-US" sz="2800" dirty="0"/>
              <a:t>”</a:t>
            </a:r>
          </a:p>
          <a:p>
            <a:pPr>
              <a:lnSpc>
                <a:spcPct val="90000"/>
              </a:lnSpc>
            </a:pPr>
            <a:r>
              <a:rPr lang="en-US" sz="2800" dirty="0" err="1"/>
              <a:t>revistele</a:t>
            </a:r>
            <a:r>
              <a:rPr lang="en-US" sz="2800" dirty="0"/>
              <a:t> </a:t>
            </a:r>
            <a:r>
              <a:rPr lang="en-US" sz="2800" dirty="0" err="1"/>
              <a:t>noi</a:t>
            </a:r>
            <a:r>
              <a:rPr lang="en-US" sz="2800" dirty="0"/>
              <a:t> p</a:t>
            </a:r>
            <a:r>
              <a:rPr lang="ro-RO" sz="2800" dirty="0"/>
              <a:t>ă</a:t>
            </a:r>
            <a:r>
              <a:rPr lang="en-US" sz="2800" dirty="0" err="1"/>
              <a:t>trund</a:t>
            </a:r>
            <a:r>
              <a:rPr lang="en-US" sz="2800" dirty="0"/>
              <a:t> </a:t>
            </a:r>
            <a:r>
              <a:rPr lang="en-US" sz="2800" dirty="0" err="1"/>
              <a:t>greu</a:t>
            </a:r>
            <a:r>
              <a:rPr lang="en-US" sz="2800" dirty="0"/>
              <a:t> </a:t>
            </a:r>
            <a:r>
              <a:rPr lang="en-US" sz="2800" dirty="0" err="1"/>
              <a:t>pe</a:t>
            </a:r>
            <a:r>
              <a:rPr lang="en-US" sz="2800" dirty="0"/>
              <a:t> Medline (ISI…)</a:t>
            </a:r>
          </a:p>
          <a:p>
            <a:pPr>
              <a:lnSpc>
                <a:spcPct val="90000"/>
              </a:lnSpc>
            </a:pPr>
            <a:r>
              <a:rPr lang="en-US" sz="2800" dirty="0" err="1"/>
              <a:t>revistele</a:t>
            </a:r>
            <a:r>
              <a:rPr lang="en-US" sz="2800" dirty="0"/>
              <a:t> </a:t>
            </a:r>
            <a:r>
              <a:rPr lang="en-US" sz="2800" dirty="0" err="1"/>
              <a:t>tradi</a:t>
            </a:r>
            <a:r>
              <a:rPr lang="ro-RO" sz="2800" dirty="0"/>
              <a:t>ţionale</a:t>
            </a:r>
            <a:r>
              <a:rPr lang="en-US" sz="2800" dirty="0"/>
              <a:t> i</a:t>
            </a:r>
            <a:r>
              <a:rPr lang="ro-RO" sz="2800" dirty="0"/>
              <a:t>ş</a:t>
            </a:r>
            <a:r>
              <a:rPr lang="en-US" sz="2800" dirty="0"/>
              <a:t>i p</a:t>
            </a:r>
            <a:r>
              <a:rPr lang="ro-RO" sz="2800" dirty="0"/>
              <a:t>ă</a:t>
            </a:r>
            <a:r>
              <a:rPr lang="en-US" sz="2800" dirty="0" err="1"/>
              <a:t>streaz</a:t>
            </a:r>
            <a:r>
              <a:rPr lang="ro-RO" sz="2800" dirty="0"/>
              <a:t>ă</a:t>
            </a:r>
            <a:r>
              <a:rPr lang="en-US" sz="2800" dirty="0"/>
              <a:t> </a:t>
            </a:r>
            <a:r>
              <a:rPr lang="ro-RO" sz="2800" dirty="0"/>
              <a:t>indexarea </a:t>
            </a:r>
            <a:endParaRPr lang="en-US" sz="2800" dirty="0"/>
          </a:p>
          <a:p>
            <a:pPr marL="0" indent="0">
              <a:lnSpc>
                <a:spcPct val="90000"/>
              </a:lnSpc>
              <a:buNone/>
            </a:pPr>
            <a:endParaRPr lang="en-US" sz="2800" dirty="0"/>
          </a:p>
          <a:p>
            <a:pPr marL="0" indent="0">
              <a:lnSpc>
                <a:spcPct val="90000"/>
              </a:lnSpc>
              <a:buNone/>
            </a:pPr>
            <a:r>
              <a:rPr lang="ro-RO" b="1" dirty="0">
                <a:solidFill>
                  <a:srgbClr val="FF0000"/>
                </a:solidFill>
              </a:rPr>
              <a:t>G</a:t>
            </a:r>
            <a:r>
              <a:rPr lang="en-US" b="1" dirty="0" err="1">
                <a:solidFill>
                  <a:srgbClr val="FF0000"/>
                </a:solidFill>
              </a:rPr>
              <a:t>rav</a:t>
            </a:r>
            <a:r>
              <a:rPr lang="en-US" b="1" dirty="0">
                <a:solidFill>
                  <a:srgbClr val="FF0000"/>
                </a:solidFill>
              </a:rPr>
              <a:t> (</a:t>
            </a:r>
            <a:r>
              <a:rPr lang="en-US" b="1" dirty="0" err="1">
                <a:solidFill>
                  <a:srgbClr val="FF0000"/>
                </a:solidFill>
              </a:rPr>
              <a:t>autor</a:t>
            </a:r>
            <a:r>
              <a:rPr lang="en-US" b="1" dirty="0">
                <a:solidFill>
                  <a:srgbClr val="FF0000"/>
                </a:solidFill>
              </a:rPr>
              <a:t>-expert-editor):</a:t>
            </a:r>
            <a:r>
              <a:rPr lang="en-US" sz="2800" dirty="0">
                <a:solidFill>
                  <a:srgbClr val="FF0000"/>
                </a:solidFill>
              </a:rPr>
              <a:t> </a:t>
            </a:r>
          </a:p>
          <a:p>
            <a:pPr>
              <a:lnSpc>
                <a:spcPct val="90000"/>
              </a:lnSpc>
            </a:pPr>
            <a:r>
              <a:rPr lang="en-US" sz="2800" dirty="0"/>
              <a:t>se public</a:t>
            </a:r>
            <a:r>
              <a:rPr lang="ro-RO" sz="2800" dirty="0"/>
              <a:t>ă </a:t>
            </a:r>
            <a:r>
              <a:rPr lang="en-US" sz="2800" dirty="0" err="1"/>
              <a:t>indiferent</a:t>
            </a:r>
            <a:r>
              <a:rPr lang="en-US" sz="2800" dirty="0"/>
              <a:t> de </a:t>
            </a:r>
            <a:r>
              <a:rPr lang="en-US" sz="2800" dirty="0" err="1"/>
              <a:t>calitate</a:t>
            </a:r>
            <a:r>
              <a:rPr lang="ro-RO" sz="2800" dirty="0"/>
              <a:t>a textului</a:t>
            </a:r>
            <a:r>
              <a:rPr lang="en-US" sz="2800" dirty="0"/>
              <a:t> </a:t>
            </a:r>
            <a:endParaRPr lang="ro-RO" sz="2800" dirty="0"/>
          </a:p>
          <a:p>
            <a:pPr>
              <a:lnSpc>
                <a:spcPct val="90000"/>
              </a:lnSpc>
            </a:pPr>
            <a:r>
              <a:rPr lang="ro-RO" sz="2800" b="1" dirty="0">
                <a:solidFill>
                  <a:srgbClr val="FF0000"/>
                </a:solidFill>
              </a:rPr>
              <a:t>articolele publicate </a:t>
            </a:r>
            <a:r>
              <a:rPr lang="fr-FR" sz="2800" b="1" dirty="0">
                <a:solidFill>
                  <a:srgbClr val="FF0000"/>
                </a:solidFill>
              </a:rPr>
              <a:t>ne </a:t>
            </a:r>
            <a:r>
              <a:rPr lang="fr-FR" sz="2800" b="1" dirty="0" err="1">
                <a:solidFill>
                  <a:srgbClr val="FF0000"/>
                </a:solidFill>
              </a:rPr>
              <a:t>repre</a:t>
            </a:r>
            <a:r>
              <a:rPr lang="ro-RO" sz="2800" b="1" dirty="0">
                <a:solidFill>
                  <a:srgbClr val="FF0000"/>
                </a:solidFill>
              </a:rPr>
              <a:t>zintă</a:t>
            </a:r>
            <a:r>
              <a:rPr lang="en-US" sz="2800" b="1" dirty="0">
                <a:solidFill>
                  <a:srgbClr val="FF0000"/>
                </a:solidFill>
              </a:rPr>
              <a:t> (</a:t>
            </a:r>
            <a:r>
              <a:rPr lang="en-US" sz="2800" b="1" dirty="0" err="1">
                <a:solidFill>
                  <a:srgbClr val="FF0000"/>
                </a:solidFill>
              </a:rPr>
              <a:t>inclusiv</a:t>
            </a:r>
            <a:r>
              <a:rPr lang="en-US" sz="2800" b="1" dirty="0">
                <a:solidFill>
                  <a:srgbClr val="FF0000"/>
                </a:solidFill>
              </a:rPr>
              <a:t> </a:t>
            </a:r>
            <a:r>
              <a:rPr lang="en-US" sz="2800" b="1" dirty="0" err="1">
                <a:solidFill>
                  <a:srgbClr val="FF0000"/>
                </a:solidFill>
              </a:rPr>
              <a:t>pe</a:t>
            </a:r>
            <a:r>
              <a:rPr lang="en-US" sz="2800" b="1" dirty="0">
                <a:solidFill>
                  <a:srgbClr val="FF0000"/>
                </a:solidFill>
              </a:rPr>
              <a:t> internet)!</a:t>
            </a:r>
          </a:p>
        </p:txBody>
      </p:sp>
    </p:spTree>
    <p:extLst>
      <p:ext uri="{BB962C8B-B14F-4D97-AF65-F5344CB8AC3E}">
        <p14:creationId xmlns:p14="http://schemas.microsoft.com/office/powerpoint/2010/main" val="350258283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bwMode="auto">
          <a:xfrm>
            <a:off x="251520" y="332656"/>
            <a:ext cx="8435280" cy="5793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0" indent="0">
              <a:spcBef>
                <a:spcPct val="20000"/>
              </a:spcBef>
              <a:buNone/>
            </a:pPr>
            <a:r>
              <a:rPr lang="en-US" sz="3200" b="1" i="1" dirty="0">
                <a:solidFill>
                  <a:schemeClr val="tx2"/>
                </a:solidFill>
                <a:effectLst>
                  <a:outerShdw blurRad="38100" dist="38100" dir="2700000" algn="tl">
                    <a:srgbClr val="000000"/>
                  </a:outerShdw>
                </a:effectLst>
              </a:rPr>
              <a:t>P</a:t>
            </a:r>
            <a:r>
              <a:rPr lang="ro-RO" sz="3200" b="1" i="1" dirty="0">
                <a:solidFill>
                  <a:schemeClr val="tx2"/>
                </a:solidFill>
                <a:effectLst>
                  <a:outerShdw blurRad="38100" dist="38100" dir="2700000" algn="tl">
                    <a:srgbClr val="000000"/>
                  </a:outerShdw>
                </a:effectLst>
              </a:rPr>
              <a:t>ublicarea </a:t>
            </a:r>
            <a:r>
              <a:rPr lang="en-US" sz="3200" b="1" i="1" dirty="0">
                <a:solidFill>
                  <a:schemeClr val="tx2"/>
                </a:solidFill>
                <a:effectLst>
                  <a:outerShdw blurRad="38100" dist="38100" dir="2700000" algn="tl">
                    <a:srgbClr val="000000"/>
                  </a:outerShdw>
                </a:effectLst>
              </a:rPr>
              <a:t>“</a:t>
            </a:r>
            <a:r>
              <a:rPr lang="ro-RO" sz="3200" b="1" i="1" dirty="0">
                <a:solidFill>
                  <a:schemeClr val="tx2"/>
                </a:solidFill>
                <a:effectLst>
                  <a:outerShdw blurRad="38100" dist="38100" dir="2700000" algn="tl">
                    <a:srgbClr val="000000"/>
                  </a:outerShdw>
                </a:effectLst>
              </a:rPr>
              <a:t>în rezumat</a:t>
            </a:r>
            <a:r>
              <a:rPr lang="en-US" sz="3200" b="1" i="1" dirty="0">
                <a:solidFill>
                  <a:schemeClr val="tx2"/>
                </a:solidFill>
                <a:effectLst>
                  <a:outerShdw blurRad="38100" dist="38100" dir="2700000" algn="tl">
                    <a:srgbClr val="000000"/>
                  </a:outerShdw>
                </a:effectLst>
              </a:rPr>
              <a:t>”</a:t>
            </a:r>
          </a:p>
          <a:p>
            <a:pPr marL="342900" indent="-342900">
              <a:spcBef>
                <a:spcPct val="20000"/>
              </a:spcBef>
              <a:buFontTx/>
              <a:buChar char="•"/>
            </a:pPr>
            <a:r>
              <a:rPr lang="en-US" sz="2400" dirty="0"/>
              <a:t>meta-</a:t>
            </a:r>
            <a:r>
              <a:rPr lang="en-US" sz="2400" dirty="0" err="1"/>
              <a:t>analiza</a:t>
            </a:r>
            <a:r>
              <a:rPr lang="en-US" sz="2400" dirty="0"/>
              <a:t> 1994: </a:t>
            </a:r>
          </a:p>
          <a:p>
            <a:pPr marL="742950" lvl="1" indent="-285750">
              <a:spcBef>
                <a:spcPct val="20000"/>
              </a:spcBef>
              <a:buFontTx/>
              <a:buChar char="–"/>
            </a:pPr>
            <a:r>
              <a:rPr lang="ro-RO" sz="2000" dirty="0"/>
              <a:t>în lume, </a:t>
            </a:r>
            <a:r>
              <a:rPr lang="en-US" sz="2000" b="1" dirty="0" err="1"/>
              <a:t>aproximativ</a:t>
            </a:r>
            <a:r>
              <a:rPr lang="en-US" sz="2000" b="1" dirty="0"/>
              <a:t> 50% din </a:t>
            </a:r>
            <a:r>
              <a:rPr lang="en-US" sz="2000" b="1" dirty="0" err="1"/>
              <a:t>studiile</a:t>
            </a:r>
            <a:r>
              <a:rPr lang="en-US" sz="2000" b="1" dirty="0"/>
              <a:t> </a:t>
            </a:r>
            <a:r>
              <a:rPr lang="en-US" sz="2000" b="1" dirty="0" err="1"/>
              <a:t>prezentate</a:t>
            </a:r>
            <a:r>
              <a:rPr lang="en-US" sz="2000" b="1" dirty="0"/>
              <a:t> </a:t>
            </a:r>
            <a:r>
              <a:rPr lang="en-US" sz="2000" b="1" dirty="0" err="1"/>
              <a:t>ini</a:t>
            </a:r>
            <a:r>
              <a:rPr lang="ro-RO" sz="2000" b="1" dirty="0"/>
              <a:t>ţ</a:t>
            </a:r>
            <a:r>
              <a:rPr lang="en-US" sz="2000" b="1" dirty="0" err="1"/>
              <a:t>ial</a:t>
            </a:r>
            <a:r>
              <a:rPr lang="en-US" sz="2000" b="1" dirty="0"/>
              <a:t> </a:t>
            </a:r>
            <a:r>
              <a:rPr lang="en-US" sz="2000" b="1" dirty="0" err="1"/>
              <a:t>ca</a:t>
            </a:r>
            <a:r>
              <a:rPr lang="en-US" sz="2000" b="1" dirty="0"/>
              <a:t> </a:t>
            </a:r>
            <a:r>
              <a:rPr lang="ro-RO" sz="2000" b="1" dirty="0"/>
              <a:t>rezumat</a:t>
            </a:r>
            <a:r>
              <a:rPr lang="en-US" sz="2000" b="1" dirty="0"/>
              <a:t> </a:t>
            </a:r>
            <a:r>
              <a:rPr lang="en-US" sz="2000" b="1" dirty="0" err="1"/>
              <a:t>apar</a:t>
            </a:r>
            <a:r>
              <a:rPr lang="en-US" sz="2000" b="1" dirty="0"/>
              <a:t> </a:t>
            </a:r>
            <a:r>
              <a:rPr lang="ro-RO" sz="2000" b="1" dirty="0"/>
              <a:t>î</a:t>
            </a:r>
            <a:r>
              <a:rPr lang="en-US" sz="2000" b="1" dirty="0"/>
              <a:t>n </a:t>
            </a:r>
            <a:r>
              <a:rPr lang="en-US" sz="2000" b="1" dirty="0" err="1"/>
              <a:t>urm</a:t>
            </a:r>
            <a:r>
              <a:rPr lang="ro-RO" sz="2000" b="1" dirty="0"/>
              <a:t>ă</a:t>
            </a:r>
            <a:r>
              <a:rPr lang="en-US" sz="2000" b="1" dirty="0" err="1"/>
              <a:t>torii</a:t>
            </a:r>
            <a:r>
              <a:rPr lang="en-US" sz="2000" b="1" dirty="0"/>
              <a:t> 2 </a:t>
            </a:r>
            <a:r>
              <a:rPr lang="en-US" sz="2000" b="1" dirty="0" err="1"/>
              <a:t>ani</a:t>
            </a:r>
            <a:r>
              <a:rPr lang="en-US" sz="2000" b="1" dirty="0"/>
              <a:t> </a:t>
            </a:r>
            <a:r>
              <a:rPr lang="en-US" sz="2000" b="1" dirty="0" err="1"/>
              <a:t>ca</a:t>
            </a:r>
            <a:r>
              <a:rPr lang="en-US" sz="2000" b="1" dirty="0"/>
              <a:t> </a:t>
            </a:r>
            <a:r>
              <a:rPr lang="en-US" sz="2000" b="1" dirty="0" err="1"/>
              <a:t>extenso</a:t>
            </a:r>
            <a:endParaRPr lang="en-US" sz="2000" b="1" dirty="0"/>
          </a:p>
          <a:p>
            <a:pPr marL="342900" indent="-342900">
              <a:spcBef>
                <a:spcPct val="20000"/>
              </a:spcBef>
            </a:pPr>
            <a:endParaRPr lang="ro-RO" sz="1000" b="1" i="1" dirty="0"/>
          </a:p>
          <a:p>
            <a:pPr marL="0" indent="0">
              <a:spcBef>
                <a:spcPct val="20000"/>
              </a:spcBef>
              <a:buNone/>
            </a:pPr>
            <a:r>
              <a:rPr lang="ro-RO" sz="2800" b="1" i="1" dirty="0">
                <a:solidFill>
                  <a:srgbClr val="FF0000"/>
                </a:solidFill>
                <a:effectLst>
                  <a:outerShdw blurRad="38100" dist="38100" dir="2700000" algn="tl">
                    <a:srgbClr val="000000"/>
                  </a:outerShdw>
                </a:effectLst>
              </a:rPr>
              <a:t>În Romania</a:t>
            </a:r>
          </a:p>
          <a:p>
            <a:pPr marL="342900" indent="-342900">
              <a:spcBef>
                <a:spcPct val="20000"/>
              </a:spcBef>
              <a:buFontTx/>
              <a:buChar char="•"/>
            </a:pPr>
            <a:r>
              <a:rPr lang="ro-RO" sz="2400" dirty="0"/>
              <a:t>pletoră de comunicări în </a:t>
            </a:r>
            <a:r>
              <a:rPr lang="en-US" sz="2400" dirty="0"/>
              <a:t>“</a:t>
            </a:r>
            <a:r>
              <a:rPr lang="ro-RO" sz="2400" dirty="0"/>
              <a:t>rezumat</a:t>
            </a:r>
            <a:r>
              <a:rPr lang="en-US" sz="2400" dirty="0"/>
              <a:t>”</a:t>
            </a:r>
            <a:endParaRPr lang="ro-RO" sz="2400" dirty="0"/>
          </a:p>
          <a:p>
            <a:pPr marL="342900" indent="-342900">
              <a:spcBef>
                <a:spcPct val="20000"/>
              </a:spcBef>
              <a:buFontTx/>
              <a:buChar char="•"/>
            </a:pPr>
            <a:r>
              <a:rPr lang="ro-RO" sz="2400" dirty="0"/>
              <a:t>autorii trimit rezumatul, dar nu se prezintă cu </a:t>
            </a:r>
            <a:r>
              <a:rPr lang="en-US" sz="2400" dirty="0"/>
              <a:t>“</a:t>
            </a:r>
            <a:r>
              <a:rPr lang="en-US" sz="2400" dirty="0" err="1"/>
              <a:t>produsul</a:t>
            </a:r>
            <a:r>
              <a:rPr lang="en-US" sz="2400" dirty="0"/>
              <a:t>” (</a:t>
            </a:r>
            <a:r>
              <a:rPr lang="ro-RO" sz="2400" dirty="0"/>
              <a:t>poster</a:t>
            </a:r>
            <a:r>
              <a:rPr lang="en-US" sz="2400" dirty="0"/>
              <a:t>)! </a:t>
            </a:r>
            <a:r>
              <a:rPr lang="en-US" sz="2400" dirty="0" err="1"/>
              <a:t>sau</a:t>
            </a:r>
            <a:r>
              <a:rPr lang="en-US" sz="2400" dirty="0"/>
              <a:t> </a:t>
            </a:r>
            <a:r>
              <a:rPr lang="en-US" sz="2400" dirty="0" err="1"/>
              <a:t>afi</a:t>
            </a:r>
            <a:r>
              <a:rPr lang="ro-RO" sz="2400" dirty="0"/>
              <a:t>ş</a:t>
            </a:r>
            <a:r>
              <a:rPr lang="en-US" sz="2400" dirty="0" err="1"/>
              <a:t>eaz</a:t>
            </a:r>
            <a:r>
              <a:rPr lang="ro-RO" sz="2400" dirty="0"/>
              <a:t>ă</a:t>
            </a:r>
            <a:r>
              <a:rPr lang="en-US" sz="2400" dirty="0"/>
              <a:t> poster-</a:t>
            </a:r>
            <a:r>
              <a:rPr lang="en-US" sz="2400" dirty="0" err="1"/>
              <a:t>ul</a:t>
            </a:r>
            <a:r>
              <a:rPr lang="en-US" sz="2400" dirty="0"/>
              <a:t>, </a:t>
            </a:r>
            <a:r>
              <a:rPr lang="en-US" sz="2400" dirty="0" err="1"/>
              <a:t>dar</a:t>
            </a:r>
            <a:r>
              <a:rPr lang="en-US" sz="2400" dirty="0"/>
              <a:t> nu </a:t>
            </a:r>
            <a:r>
              <a:rPr lang="en-US" sz="2400" dirty="0" err="1"/>
              <a:t>sunt</a:t>
            </a:r>
            <a:r>
              <a:rPr lang="en-US" sz="2400" dirty="0"/>
              <a:t> de g</a:t>
            </a:r>
            <a:r>
              <a:rPr lang="ro-RO" sz="2400" dirty="0"/>
              <a:t>ă</a:t>
            </a:r>
            <a:r>
              <a:rPr lang="en-US" sz="2400" dirty="0"/>
              <a:t>sit!</a:t>
            </a:r>
            <a:endParaRPr lang="ro-RO" sz="2400" dirty="0"/>
          </a:p>
          <a:p>
            <a:pPr marL="342900" indent="-342900">
              <a:spcBef>
                <a:spcPct val="20000"/>
              </a:spcBef>
              <a:buFontTx/>
              <a:buChar char="•"/>
            </a:pPr>
            <a:r>
              <a:rPr lang="en-US" sz="2400" dirty="0" err="1"/>
              <a:t>majoritatea</a:t>
            </a:r>
            <a:r>
              <a:rPr lang="en-US" sz="2400" dirty="0"/>
              <a:t> (</a:t>
            </a:r>
            <a:r>
              <a:rPr lang="en-US" sz="2400" dirty="0" err="1"/>
              <a:t>peste</a:t>
            </a:r>
            <a:r>
              <a:rPr lang="en-US" sz="2400" dirty="0"/>
              <a:t> 80%) </a:t>
            </a:r>
            <a:r>
              <a:rPr lang="ro-RO" sz="2400" dirty="0"/>
              <a:t>lucrărilor </a:t>
            </a:r>
            <a:r>
              <a:rPr lang="en-US" sz="2400" dirty="0" err="1"/>
              <a:t>publicate</a:t>
            </a:r>
            <a:r>
              <a:rPr lang="en-US" sz="2400" dirty="0"/>
              <a:t> </a:t>
            </a:r>
            <a:r>
              <a:rPr lang="ro-RO" sz="2400" dirty="0"/>
              <a:t>în rezumat </a:t>
            </a:r>
            <a:r>
              <a:rPr lang="en-US" sz="2400" dirty="0"/>
              <a:t>nu </a:t>
            </a:r>
            <a:r>
              <a:rPr lang="en-US" sz="2400" dirty="0" err="1"/>
              <a:t>mai</a:t>
            </a:r>
            <a:r>
              <a:rPr lang="en-US" sz="2400" dirty="0"/>
              <a:t> </a:t>
            </a:r>
            <a:r>
              <a:rPr lang="en-US" sz="2400" dirty="0" err="1"/>
              <a:t>apar</a:t>
            </a:r>
            <a:r>
              <a:rPr lang="ro-RO" sz="2400" dirty="0"/>
              <a:t> </a:t>
            </a:r>
            <a:r>
              <a:rPr lang="ro-RO" sz="2400" i="1" dirty="0"/>
              <a:t>in extenso</a:t>
            </a:r>
            <a:r>
              <a:rPr lang="en-US" sz="2400" i="1" dirty="0"/>
              <a:t> !</a:t>
            </a:r>
            <a:endParaRPr lang="ro-RO" sz="2400" i="1" dirty="0"/>
          </a:p>
          <a:p>
            <a:pPr marL="342900" indent="-342900">
              <a:spcBef>
                <a:spcPct val="20000"/>
              </a:spcBef>
              <a:buFontTx/>
              <a:buChar char="•"/>
            </a:pPr>
            <a:r>
              <a:rPr lang="ro-RO" sz="2400" dirty="0"/>
              <a:t>rezumate </a:t>
            </a:r>
            <a:r>
              <a:rPr lang="en-US" sz="2400" dirty="0"/>
              <a:t>(</a:t>
            </a:r>
            <a:r>
              <a:rPr lang="en-US" sz="2400" dirty="0" err="1"/>
              <a:t>si</a:t>
            </a:r>
            <a:r>
              <a:rPr lang="en-US" sz="2400" dirty="0"/>
              <a:t> </a:t>
            </a:r>
            <a:r>
              <a:rPr lang="en-US" sz="2400" dirty="0" err="1"/>
              <a:t>lucr</a:t>
            </a:r>
            <a:r>
              <a:rPr lang="ro-RO" sz="2400" dirty="0"/>
              <a:t>ări</a:t>
            </a:r>
            <a:r>
              <a:rPr lang="en-US" sz="2400" dirty="0"/>
              <a:t>) </a:t>
            </a:r>
            <a:r>
              <a:rPr lang="en-US" sz="2400" dirty="0" err="1"/>
              <a:t>identice</a:t>
            </a:r>
            <a:r>
              <a:rPr lang="en-US" sz="2400" dirty="0"/>
              <a:t> </a:t>
            </a:r>
            <a:r>
              <a:rPr lang="ro-RO" sz="2400" dirty="0"/>
              <a:t>se regăsesc</a:t>
            </a:r>
            <a:r>
              <a:rPr lang="en-US" sz="2400" dirty="0"/>
              <a:t> la </a:t>
            </a:r>
            <a:r>
              <a:rPr lang="ro-RO" sz="2400" dirty="0"/>
              <a:t>mai multe </a:t>
            </a:r>
            <a:r>
              <a:rPr lang="en-US" sz="2400" dirty="0" err="1"/>
              <a:t>congrese</a:t>
            </a:r>
            <a:r>
              <a:rPr lang="ro-RO" sz="2400" dirty="0"/>
              <a:t> –</a:t>
            </a:r>
            <a:r>
              <a:rPr lang="en-US" sz="2400" dirty="0">
                <a:solidFill>
                  <a:srgbClr val="FF0000"/>
                </a:solidFill>
              </a:rPr>
              <a:t> “</a:t>
            </a:r>
            <a:r>
              <a:rPr lang="en-US" sz="2400" dirty="0" err="1">
                <a:solidFill>
                  <a:srgbClr val="FF0000"/>
                </a:solidFill>
              </a:rPr>
              <a:t>turism</a:t>
            </a:r>
            <a:r>
              <a:rPr lang="en-US" sz="2400" dirty="0">
                <a:solidFill>
                  <a:srgbClr val="FF0000"/>
                </a:solidFill>
              </a:rPr>
              <a:t> </a:t>
            </a:r>
            <a:r>
              <a:rPr lang="ro-RO" sz="2400" dirty="0">
                <a:solidFill>
                  <a:srgbClr val="FF0000"/>
                </a:solidFill>
              </a:rPr>
              <a:t>ş</a:t>
            </a:r>
            <a:r>
              <a:rPr lang="en-US" sz="2400" dirty="0" err="1">
                <a:solidFill>
                  <a:srgbClr val="FF0000"/>
                </a:solidFill>
              </a:rPr>
              <a:t>tiin</a:t>
            </a:r>
            <a:r>
              <a:rPr lang="ro-RO" sz="2400" dirty="0">
                <a:solidFill>
                  <a:srgbClr val="FF0000"/>
                </a:solidFill>
              </a:rPr>
              <a:t>ţ</a:t>
            </a:r>
            <a:r>
              <a:rPr lang="en-US" sz="2400" dirty="0" err="1">
                <a:solidFill>
                  <a:srgbClr val="FF0000"/>
                </a:solidFill>
              </a:rPr>
              <a:t>ific</a:t>
            </a:r>
            <a:r>
              <a:rPr lang="en-US" sz="2400" dirty="0">
                <a:solidFill>
                  <a:srgbClr val="FF0000"/>
                </a:solidFill>
              </a:rPr>
              <a:t>”</a:t>
            </a:r>
            <a:r>
              <a:rPr lang="ro-RO" sz="2400" dirty="0">
                <a:solidFill>
                  <a:srgbClr val="FF0000"/>
                </a:solidFill>
              </a:rPr>
              <a:t> !</a:t>
            </a:r>
            <a:endParaRPr lang="en-US" sz="2400" dirty="0">
              <a:solidFill>
                <a:srgbClr val="FF0000"/>
              </a:solidFill>
            </a:endParaRPr>
          </a:p>
        </p:txBody>
      </p:sp>
    </p:spTree>
    <p:extLst>
      <p:ext uri="{BB962C8B-B14F-4D97-AF65-F5344CB8AC3E}">
        <p14:creationId xmlns:p14="http://schemas.microsoft.com/office/powerpoint/2010/main" val="287529686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bwMode="auto">
          <a:xfrm>
            <a:off x="395536" y="98072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ro-RO" sz="4400" b="1" i="1" dirty="0">
                <a:solidFill>
                  <a:srgbClr val="FF0000"/>
                </a:solidFill>
                <a:effectLst>
                  <a:outerShdw blurRad="38100" dist="38100" dir="2700000" algn="tl">
                    <a:srgbClr val="000000"/>
                  </a:outerShdw>
                </a:effectLst>
              </a:rPr>
              <a:t>Este Romania un caz aparte </a:t>
            </a:r>
            <a:r>
              <a:rPr lang="en-US" sz="4400" b="1" i="1" dirty="0">
                <a:solidFill>
                  <a:srgbClr val="FF0000"/>
                </a:solidFill>
                <a:effectLst>
                  <a:outerShdw blurRad="38100" dist="38100" dir="2700000" algn="tl">
                    <a:srgbClr val="000000"/>
                  </a:outerShdw>
                </a:effectLst>
              </a:rPr>
              <a:t>?</a:t>
            </a:r>
          </a:p>
        </p:txBody>
      </p:sp>
    </p:spTree>
    <p:extLst>
      <p:ext uri="{BB962C8B-B14F-4D97-AF65-F5344CB8AC3E}">
        <p14:creationId xmlns:p14="http://schemas.microsoft.com/office/powerpoint/2010/main" val="217071608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908720"/>
            <a:ext cx="8291264" cy="5217443"/>
          </a:xfrm>
        </p:spPr>
        <p:txBody>
          <a:bodyPr>
            <a:normAutofit lnSpcReduction="10000"/>
          </a:bodyPr>
          <a:lstStyle/>
          <a:p>
            <a:pPr>
              <a:lnSpc>
                <a:spcPct val="80000"/>
              </a:lnSpc>
              <a:buFontTx/>
              <a:buNone/>
            </a:pPr>
            <a:r>
              <a:rPr lang="ro-RO" b="1" i="1" dirty="0">
                <a:solidFill>
                  <a:schemeClr val="tx2"/>
                </a:solidFill>
                <a:effectLst>
                  <a:outerShdw blurRad="38100" dist="38100" dir="2700000" algn="tl">
                    <a:srgbClr val="000000"/>
                  </a:outerShdw>
                </a:effectLst>
              </a:rPr>
              <a:t>Î</a:t>
            </a:r>
            <a:r>
              <a:rPr lang="en-US" b="1" i="1" dirty="0" err="1">
                <a:solidFill>
                  <a:schemeClr val="tx2"/>
                </a:solidFill>
                <a:effectLst>
                  <a:outerShdw blurRad="38100" dist="38100" dir="2700000" algn="tl">
                    <a:srgbClr val="000000"/>
                  </a:outerShdw>
                </a:effectLst>
              </a:rPr>
              <a:t>ntrebare</a:t>
            </a:r>
            <a:r>
              <a:rPr lang="en-US" b="1" i="1" dirty="0">
                <a:solidFill>
                  <a:schemeClr val="tx2"/>
                </a:solidFill>
                <a:effectLst>
                  <a:outerShdw blurRad="38100" dist="38100" dir="2700000" algn="tl">
                    <a:srgbClr val="000000"/>
                  </a:outerShdw>
                </a:effectLst>
              </a:rPr>
              <a:t> - Este Romania un </a:t>
            </a:r>
            <a:r>
              <a:rPr lang="en-US" b="1" i="1" dirty="0" err="1">
                <a:solidFill>
                  <a:schemeClr val="tx2"/>
                </a:solidFill>
                <a:effectLst>
                  <a:outerShdw blurRad="38100" dist="38100" dir="2700000" algn="tl">
                    <a:srgbClr val="000000"/>
                  </a:outerShdw>
                </a:effectLst>
              </a:rPr>
              <a:t>caz</a:t>
            </a:r>
            <a:r>
              <a:rPr lang="en-US" b="1" i="1" dirty="0">
                <a:solidFill>
                  <a:schemeClr val="tx2"/>
                </a:solidFill>
                <a:effectLst>
                  <a:outerShdw blurRad="38100" dist="38100" dir="2700000" algn="tl">
                    <a:srgbClr val="000000"/>
                  </a:outerShdw>
                </a:effectLst>
              </a:rPr>
              <a:t> </a:t>
            </a:r>
            <a:r>
              <a:rPr lang="en-US" b="1" i="1" dirty="0" err="1">
                <a:solidFill>
                  <a:schemeClr val="tx2"/>
                </a:solidFill>
                <a:effectLst>
                  <a:outerShdw blurRad="38100" dist="38100" dir="2700000" algn="tl">
                    <a:srgbClr val="000000"/>
                  </a:outerShdw>
                </a:effectLst>
              </a:rPr>
              <a:t>aparte</a:t>
            </a:r>
            <a:r>
              <a:rPr lang="en-US" b="1" i="1" dirty="0">
                <a:solidFill>
                  <a:schemeClr val="tx2"/>
                </a:solidFill>
                <a:effectLst>
                  <a:outerShdw blurRad="38100" dist="38100" dir="2700000" algn="tl">
                    <a:srgbClr val="000000"/>
                  </a:outerShdw>
                </a:effectLst>
              </a:rPr>
              <a:t> ?</a:t>
            </a:r>
          </a:p>
          <a:p>
            <a:pPr>
              <a:lnSpc>
                <a:spcPct val="80000"/>
              </a:lnSpc>
              <a:buFontTx/>
              <a:buNone/>
            </a:pPr>
            <a:r>
              <a:rPr lang="en-US" b="1" i="1" dirty="0">
                <a:solidFill>
                  <a:schemeClr val="tx2"/>
                </a:solidFill>
                <a:effectLst>
                  <a:outerShdw blurRad="38100" dist="38100" dir="2700000" algn="tl">
                    <a:srgbClr val="000000"/>
                  </a:outerShdw>
                </a:effectLst>
              </a:rPr>
              <a:t>R</a:t>
            </a:r>
            <a:r>
              <a:rPr lang="ro-RO" b="1" i="1" dirty="0">
                <a:solidFill>
                  <a:schemeClr val="tx2"/>
                </a:solidFill>
                <a:effectLst>
                  <a:outerShdw blurRad="38100" dist="38100" dir="2700000" algn="tl">
                    <a:srgbClr val="000000"/>
                  </a:outerShdw>
                </a:effectLst>
              </a:rPr>
              <a:t>ă</a:t>
            </a:r>
            <a:r>
              <a:rPr lang="en-US" b="1" i="1" dirty="0" err="1">
                <a:solidFill>
                  <a:schemeClr val="tx2"/>
                </a:solidFill>
                <a:effectLst>
                  <a:outerShdw blurRad="38100" dist="38100" dir="2700000" algn="tl">
                    <a:srgbClr val="000000"/>
                  </a:outerShdw>
                </a:effectLst>
              </a:rPr>
              <a:t>spuns</a:t>
            </a:r>
            <a:r>
              <a:rPr lang="en-US" b="1" i="1" dirty="0">
                <a:solidFill>
                  <a:schemeClr val="tx2"/>
                </a:solidFill>
                <a:effectLst>
                  <a:outerShdw blurRad="38100" dist="38100" dir="2700000" algn="tl">
                    <a:srgbClr val="000000"/>
                  </a:outerShdw>
                </a:effectLst>
              </a:rPr>
              <a:t> – </a:t>
            </a:r>
            <a:r>
              <a:rPr lang="ro-RO" b="1" i="1" dirty="0">
                <a:solidFill>
                  <a:schemeClr val="tx2"/>
                </a:solidFill>
                <a:effectLst>
                  <a:outerShdw blurRad="38100" dist="38100" dir="2700000" algn="tl">
                    <a:srgbClr val="000000"/>
                  </a:outerShdw>
                </a:effectLst>
              </a:rPr>
              <a:t>Probabil, </a:t>
            </a:r>
            <a:r>
              <a:rPr lang="en-US" b="1" i="1" dirty="0">
                <a:solidFill>
                  <a:schemeClr val="tx2"/>
                </a:solidFill>
                <a:effectLst>
                  <a:outerShdw blurRad="38100" dist="38100" dir="2700000" algn="tl">
                    <a:srgbClr val="000000"/>
                  </a:outerShdw>
                </a:effectLst>
              </a:rPr>
              <a:t>NU !</a:t>
            </a:r>
            <a:r>
              <a:rPr lang="en-US" b="1" dirty="0">
                <a:solidFill>
                  <a:schemeClr val="tx2"/>
                </a:solidFill>
              </a:rPr>
              <a:t> </a:t>
            </a:r>
            <a:endParaRPr lang="ro-RO" b="1" dirty="0">
              <a:solidFill>
                <a:schemeClr val="tx2"/>
              </a:solidFill>
            </a:endParaRPr>
          </a:p>
          <a:p>
            <a:pPr>
              <a:lnSpc>
                <a:spcPct val="90000"/>
              </a:lnSpc>
            </a:pPr>
            <a:r>
              <a:rPr lang="ro-RO" sz="2800" b="1" dirty="0">
                <a:solidFill>
                  <a:srgbClr val="FF0000"/>
                </a:solidFill>
              </a:rPr>
              <a:t>cond</a:t>
            </a:r>
            <a:r>
              <a:rPr lang="en-US" sz="2800" b="1" dirty="0" err="1">
                <a:solidFill>
                  <a:srgbClr val="FF0000"/>
                </a:solidFill>
              </a:rPr>
              <a:t>uita</a:t>
            </a:r>
            <a:r>
              <a:rPr lang="en-US" sz="2800" b="1" dirty="0">
                <a:solidFill>
                  <a:srgbClr val="FF0000"/>
                </a:solidFill>
              </a:rPr>
              <a:t> </a:t>
            </a:r>
            <a:r>
              <a:rPr lang="en-US" sz="2800" b="1" dirty="0" err="1">
                <a:solidFill>
                  <a:srgbClr val="FF0000"/>
                </a:solidFill>
              </a:rPr>
              <a:t>ştiinţifică</a:t>
            </a:r>
            <a:r>
              <a:rPr lang="en-US" sz="2800" dirty="0">
                <a:solidFill>
                  <a:srgbClr val="FF0000"/>
                </a:solidFill>
              </a:rPr>
              <a:t> </a:t>
            </a:r>
            <a:r>
              <a:rPr lang="en-US" sz="2800" dirty="0"/>
              <a:t>- </a:t>
            </a:r>
            <a:r>
              <a:rPr lang="en-US" sz="2800" dirty="0" err="1"/>
              <a:t>oglindă</a:t>
            </a:r>
            <a:r>
              <a:rPr lang="en-US" sz="2800" dirty="0"/>
              <a:t> a </a:t>
            </a:r>
            <a:r>
              <a:rPr lang="en-US" sz="2800" dirty="0" err="1"/>
              <a:t>conduitei</a:t>
            </a:r>
            <a:r>
              <a:rPr lang="en-US" sz="2800" dirty="0"/>
              <a:t> </a:t>
            </a:r>
            <a:r>
              <a:rPr lang="en-US" sz="2800" dirty="0" err="1"/>
              <a:t>etice</a:t>
            </a:r>
            <a:r>
              <a:rPr lang="en-US" sz="2800" dirty="0"/>
              <a:t> </a:t>
            </a:r>
            <a:r>
              <a:rPr lang="en-US" sz="2800" dirty="0" err="1"/>
              <a:t>în</a:t>
            </a:r>
            <a:r>
              <a:rPr lang="en-US" sz="2800" dirty="0"/>
              <a:t> </a:t>
            </a:r>
            <a:r>
              <a:rPr lang="en-US" sz="2800" dirty="0" err="1"/>
              <a:t>societate</a:t>
            </a:r>
            <a:endParaRPr lang="en-US" sz="2800" dirty="0"/>
          </a:p>
          <a:p>
            <a:pPr>
              <a:lnSpc>
                <a:spcPct val="90000"/>
              </a:lnSpc>
            </a:pPr>
            <a:r>
              <a:rPr lang="ro-RO" sz="2800" b="1" dirty="0">
                <a:solidFill>
                  <a:srgbClr val="FF0000"/>
                </a:solidFill>
              </a:rPr>
              <a:t>abateri etice - </a:t>
            </a:r>
            <a:r>
              <a:rPr lang="en-US" sz="2800" b="1" dirty="0" err="1">
                <a:solidFill>
                  <a:srgbClr val="FF0000"/>
                </a:solidFill>
              </a:rPr>
              <a:t>raţiuni</a:t>
            </a:r>
            <a:r>
              <a:rPr lang="en-US" sz="2800" b="1" dirty="0">
                <a:solidFill>
                  <a:srgbClr val="FF0000"/>
                </a:solidFill>
              </a:rPr>
              <a:t> diverse</a:t>
            </a:r>
            <a:r>
              <a:rPr lang="en-US" sz="2800" dirty="0">
                <a:solidFill>
                  <a:srgbClr val="FF0000"/>
                </a:solidFill>
              </a:rPr>
              <a:t> </a:t>
            </a:r>
            <a:r>
              <a:rPr lang="en-US" sz="2800" dirty="0"/>
              <a:t>(</a:t>
            </a:r>
            <a:r>
              <a:rPr lang="en-US" sz="2800" dirty="0" err="1"/>
              <a:t>frecvent</a:t>
            </a:r>
            <a:r>
              <a:rPr lang="en-US" sz="2800" dirty="0"/>
              <a:t> - </a:t>
            </a:r>
            <a:r>
              <a:rPr lang="en-US" sz="2800" dirty="0" err="1"/>
              <a:t>nevoia</a:t>
            </a:r>
            <a:r>
              <a:rPr lang="en-US" sz="2800" dirty="0"/>
              <a:t> de </a:t>
            </a:r>
            <a:r>
              <a:rPr lang="en-US" sz="2800" dirty="0" err="1"/>
              <a:t>promovare</a:t>
            </a:r>
            <a:r>
              <a:rPr lang="en-US" sz="2800" dirty="0"/>
              <a:t> cu </a:t>
            </a:r>
            <a:r>
              <a:rPr lang="en-US" sz="2800" dirty="0" err="1"/>
              <a:t>orice</a:t>
            </a:r>
            <a:r>
              <a:rPr lang="en-US" sz="2800" dirty="0"/>
              <a:t> </a:t>
            </a:r>
            <a:r>
              <a:rPr lang="en-US" sz="2800" dirty="0" err="1"/>
              <a:t>preţ</a:t>
            </a:r>
            <a:r>
              <a:rPr lang="en-US" sz="2800" dirty="0"/>
              <a:t>, </a:t>
            </a:r>
            <a:r>
              <a:rPr lang="en-US" sz="2800" dirty="0" err="1"/>
              <a:t>excelenţă</a:t>
            </a:r>
            <a:r>
              <a:rPr lang="en-US" sz="2800" dirty="0"/>
              <a:t> </a:t>
            </a:r>
            <a:r>
              <a:rPr lang="en-US" sz="2800" dirty="0" err="1"/>
              <a:t>aparentă</a:t>
            </a:r>
            <a:r>
              <a:rPr lang="en-US" sz="2800" dirty="0"/>
              <a:t>) </a:t>
            </a:r>
          </a:p>
          <a:p>
            <a:pPr lvl="1">
              <a:lnSpc>
                <a:spcPct val="90000"/>
              </a:lnSpc>
            </a:pPr>
            <a:r>
              <a:rPr lang="en-US" sz="2400" dirty="0" err="1"/>
              <a:t>ascunderea</a:t>
            </a:r>
            <a:r>
              <a:rPr lang="en-US" sz="2400" dirty="0"/>
              <a:t> </a:t>
            </a:r>
            <a:r>
              <a:rPr lang="en-US" sz="2400" dirty="0" err="1"/>
              <a:t>adevărului</a:t>
            </a:r>
            <a:r>
              <a:rPr lang="en-US" sz="2400" dirty="0"/>
              <a:t> </a:t>
            </a:r>
            <a:r>
              <a:rPr lang="en-US" sz="2400" dirty="0" err="1"/>
              <a:t>ştiinţific</a:t>
            </a:r>
            <a:endParaRPr lang="en-US" sz="2400" dirty="0"/>
          </a:p>
          <a:p>
            <a:pPr lvl="1">
              <a:lnSpc>
                <a:spcPct val="90000"/>
              </a:lnSpc>
            </a:pPr>
            <a:r>
              <a:rPr lang="en-US" sz="2400" dirty="0" err="1"/>
              <a:t>falsificarea</a:t>
            </a:r>
            <a:r>
              <a:rPr lang="en-US" sz="2400" dirty="0"/>
              <a:t> </a:t>
            </a:r>
            <a:r>
              <a:rPr lang="en-US" sz="2400" dirty="0" err="1"/>
              <a:t>datelor</a:t>
            </a:r>
            <a:endParaRPr lang="en-US" sz="2400" dirty="0"/>
          </a:p>
          <a:p>
            <a:pPr lvl="1">
              <a:lnSpc>
                <a:spcPct val="90000"/>
              </a:lnSpc>
            </a:pPr>
            <a:r>
              <a:rPr lang="en-US" sz="2400" dirty="0" err="1"/>
              <a:t>omiterea</a:t>
            </a:r>
            <a:r>
              <a:rPr lang="en-US" sz="2400" dirty="0"/>
              <a:t> </a:t>
            </a:r>
            <a:r>
              <a:rPr lang="en-US" sz="2400" dirty="0" err="1"/>
              <a:t>rezultatelor</a:t>
            </a:r>
            <a:r>
              <a:rPr lang="en-US" sz="2400" dirty="0"/>
              <a:t> care “</a:t>
            </a:r>
            <a:r>
              <a:rPr lang="ro-RO" sz="2400" dirty="0"/>
              <a:t>î</a:t>
            </a:r>
            <a:r>
              <a:rPr lang="en-US" sz="2400" dirty="0" err="1"/>
              <a:t>ncurcă</a:t>
            </a:r>
            <a:r>
              <a:rPr lang="en-US" sz="2400" dirty="0"/>
              <a:t>"</a:t>
            </a:r>
          </a:p>
          <a:p>
            <a:pPr lvl="1">
              <a:lnSpc>
                <a:spcPct val="90000"/>
              </a:lnSpc>
            </a:pPr>
            <a:r>
              <a:rPr lang="en-US" sz="2400" dirty="0" err="1"/>
              <a:t>asumarea</a:t>
            </a:r>
            <a:r>
              <a:rPr lang="en-US" sz="2400" dirty="0"/>
              <a:t> </a:t>
            </a:r>
            <a:r>
              <a:rPr lang="en-US" sz="2400" dirty="0" err="1"/>
              <a:t>incorect</a:t>
            </a:r>
            <a:r>
              <a:rPr lang="ro-RO" sz="2400" dirty="0"/>
              <a:t>ă</a:t>
            </a:r>
            <a:r>
              <a:rPr lang="en-US" sz="2400" dirty="0"/>
              <a:t> a </a:t>
            </a:r>
            <a:r>
              <a:rPr lang="en-US" sz="2400" dirty="0" err="1"/>
              <a:t>calit</a:t>
            </a:r>
            <a:r>
              <a:rPr lang="ro-RO" sz="2400" dirty="0"/>
              <a:t>ăţ</a:t>
            </a:r>
            <a:r>
              <a:rPr lang="en-US" sz="2400" dirty="0"/>
              <a:t>ii de </a:t>
            </a:r>
            <a:r>
              <a:rPr lang="en-US" sz="2400" dirty="0" err="1"/>
              <a:t>autor</a:t>
            </a:r>
            <a:endParaRPr lang="en-US" sz="2400" dirty="0"/>
          </a:p>
          <a:p>
            <a:pPr lvl="1">
              <a:lnSpc>
                <a:spcPct val="90000"/>
              </a:lnSpc>
            </a:pPr>
            <a:r>
              <a:rPr lang="en-US" sz="2400" dirty="0" err="1"/>
              <a:t>publicarea</a:t>
            </a:r>
            <a:r>
              <a:rPr lang="en-US" sz="2400" dirty="0"/>
              <a:t> </a:t>
            </a:r>
            <a:r>
              <a:rPr lang="en-US" sz="2400" dirty="0" err="1"/>
              <a:t>duală</a:t>
            </a:r>
            <a:r>
              <a:rPr lang="en-US" sz="2400" dirty="0"/>
              <a:t> </a:t>
            </a:r>
            <a:r>
              <a:rPr lang="en-US" sz="2400" dirty="0" err="1"/>
              <a:t>sau</a:t>
            </a:r>
            <a:r>
              <a:rPr lang="en-US" sz="2400" dirty="0"/>
              <a:t> </a:t>
            </a:r>
            <a:r>
              <a:rPr lang="ro-RO" sz="2400" dirty="0"/>
              <a:t>fragmentată</a:t>
            </a:r>
            <a:endParaRPr lang="en-US" sz="2400" dirty="0"/>
          </a:p>
          <a:p>
            <a:pPr lvl="1">
              <a:lnSpc>
                <a:spcPct val="90000"/>
              </a:lnSpc>
            </a:pPr>
            <a:r>
              <a:rPr lang="en-US" sz="2400" dirty="0" err="1"/>
              <a:t>ignorarea</a:t>
            </a:r>
            <a:r>
              <a:rPr lang="en-US" sz="2400" dirty="0"/>
              <a:t> </a:t>
            </a:r>
            <a:r>
              <a:rPr lang="en-US" sz="2400" dirty="0" err="1"/>
              <a:t>rezultatelor</a:t>
            </a:r>
            <a:r>
              <a:rPr lang="en-US" sz="2400" dirty="0"/>
              <a:t> </a:t>
            </a:r>
            <a:r>
              <a:rPr lang="en-US" sz="2400" dirty="0" err="1"/>
              <a:t>altor</a:t>
            </a:r>
            <a:r>
              <a:rPr lang="en-US" sz="2400" dirty="0"/>
              <a:t> </a:t>
            </a:r>
            <a:r>
              <a:rPr lang="en-US" sz="2400" dirty="0" err="1"/>
              <a:t>cercetări</a:t>
            </a:r>
            <a:r>
              <a:rPr lang="en-US" sz="2400" dirty="0"/>
              <a:t> </a:t>
            </a:r>
            <a:r>
              <a:rPr lang="ro-RO" sz="2400" dirty="0"/>
              <a:t>                 </a:t>
            </a:r>
            <a:endParaRPr lang="en-US" sz="2400" dirty="0"/>
          </a:p>
          <a:p>
            <a:pPr marL="457200" lvl="1" indent="0">
              <a:lnSpc>
                <a:spcPct val="90000"/>
              </a:lnSpc>
              <a:buNone/>
            </a:pPr>
            <a:r>
              <a:rPr lang="en-US" sz="2400" dirty="0"/>
              <a:t>     (</a:t>
            </a:r>
            <a:r>
              <a:rPr lang="en-US" sz="2400" dirty="0" err="1"/>
              <a:t>originalitate</a:t>
            </a:r>
            <a:r>
              <a:rPr lang="ro-RO" sz="2400" dirty="0"/>
              <a:t> aparentă</a:t>
            </a:r>
            <a:r>
              <a:rPr lang="en-US" sz="2400" dirty="0"/>
              <a:t>)</a:t>
            </a:r>
            <a:endParaRPr lang="en-US" sz="2000" dirty="0"/>
          </a:p>
        </p:txBody>
      </p:sp>
    </p:spTree>
    <p:extLst>
      <p:ext uri="{BB962C8B-B14F-4D97-AF65-F5344CB8AC3E}">
        <p14:creationId xmlns:p14="http://schemas.microsoft.com/office/powerpoint/2010/main" val="344153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20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20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20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2000"/>
                                        <p:tgtEl>
                                          <p:spTgt spid="4">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fade">
                                      <p:cBhvr>
                                        <p:cTn id="19" dur="2000"/>
                                        <p:tgtEl>
                                          <p:spTgt spid="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20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20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C3+C4</a:t>
            </a:r>
          </a:p>
        </p:txBody>
      </p:sp>
      <p:sp>
        <p:nvSpPr>
          <p:cNvPr id="3" name="Content Placeholder 2"/>
          <p:cNvSpPr>
            <a:spLocks noGrp="1"/>
          </p:cNvSpPr>
          <p:nvPr>
            <p:ph idx="1"/>
          </p:nvPr>
        </p:nvSpPr>
        <p:spPr/>
        <p:txBody>
          <a:bodyPr/>
          <a:lstStyle/>
          <a:p>
            <a:r>
              <a:rPr lang="en-US" dirty="0" err="1"/>
              <a:t>Probleme</a:t>
            </a:r>
            <a:r>
              <a:rPr lang="en-US" dirty="0"/>
              <a:t> </a:t>
            </a:r>
            <a:r>
              <a:rPr lang="en-US" dirty="0" err="1"/>
              <a:t>etice</a:t>
            </a:r>
            <a:r>
              <a:rPr lang="en-US" dirty="0"/>
              <a:t> </a:t>
            </a:r>
            <a:r>
              <a:rPr lang="en-US" dirty="0" err="1"/>
              <a:t>și</a:t>
            </a:r>
            <a:r>
              <a:rPr lang="en-US" dirty="0"/>
              <a:t> </a:t>
            </a:r>
            <a:r>
              <a:rPr lang="en-US" dirty="0" err="1"/>
              <a:t>internetul</a:t>
            </a:r>
            <a:r>
              <a:rPr lang="en-US" dirty="0"/>
              <a:t> (</a:t>
            </a:r>
            <a:r>
              <a:rPr lang="en-US" dirty="0" err="1"/>
              <a:t>inclusiv</a:t>
            </a:r>
            <a:r>
              <a:rPr lang="en-US" dirty="0"/>
              <a:t> </a:t>
            </a:r>
            <a:r>
              <a:rPr lang="en-US" dirty="0" err="1"/>
              <a:t>reţelele</a:t>
            </a:r>
            <a:r>
              <a:rPr lang="en-US" dirty="0"/>
              <a:t> de </a:t>
            </a:r>
            <a:r>
              <a:rPr lang="en-US" dirty="0" err="1"/>
              <a:t>socializare</a:t>
            </a:r>
            <a:r>
              <a:rPr lang="en-US" dirty="0"/>
              <a:t>)</a:t>
            </a:r>
          </a:p>
        </p:txBody>
      </p:sp>
    </p:spTree>
    <p:extLst>
      <p:ext uri="{BB962C8B-B14F-4D97-AF65-F5344CB8AC3E}">
        <p14:creationId xmlns:p14="http://schemas.microsoft.com/office/powerpoint/2010/main" val="357394231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404664"/>
            <a:ext cx="8291264" cy="5721499"/>
          </a:xfrm>
        </p:spPr>
        <p:txBody>
          <a:bodyPr>
            <a:normAutofit/>
          </a:bodyPr>
          <a:lstStyle/>
          <a:p>
            <a:pPr>
              <a:lnSpc>
                <a:spcPct val="80000"/>
              </a:lnSpc>
              <a:buFontTx/>
              <a:buNone/>
            </a:pPr>
            <a:r>
              <a:rPr lang="ro-RO" b="1" i="1" dirty="0">
                <a:solidFill>
                  <a:schemeClr val="tx2"/>
                </a:solidFill>
                <a:effectLst>
                  <a:outerShdw blurRad="38100" dist="38100" dir="2700000" algn="tl">
                    <a:srgbClr val="000000"/>
                  </a:outerShdw>
                </a:effectLst>
              </a:rPr>
              <a:t>Î</a:t>
            </a:r>
            <a:r>
              <a:rPr lang="en-US" b="1" i="1" dirty="0" err="1">
                <a:solidFill>
                  <a:schemeClr val="tx2"/>
                </a:solidFill>
                <a:effectLst>
                  <a:outerShdw blurRad="38100" dist="38100" dir="2700000" algn="tl">
                    <a:srgbClr val="000000"/>
                  </a:outerShdw>
                </a:effectLst>
              </a:rPr>
              <a:t>ntrebare</a:t>
            </a:r>
            <a:r>
              <a:rPr lang="en-US" b="1" i="1" dirty="0">
                <a:solidFill>
                  <a:schemeClr val="tx2"/>
                </a:solidFill>
                <a:effectLst>
                  <a:outerShdw blurRad="38100" dist="38100" dir="2700000" algn="tl">
                    <a:srgbClr val="000000"/>
                  </a:outerShdw>
                </a:effectLst>
              </a:rPr>
              <a:t> - Este Romania un </a:t>
            </a:r>
            <a:r>
              <a:rPr lang="en-US" b="1" i="1" dirty="0" err="1">
                <a:solidFill>
                  <a:schemeClr val="tx2"/>
                </a:solidFill>
                <a:effectLst>
                  <a:outerShdw blurRad="38100" dist="38100" dir="2700000" algn="tl">
                    <a:srgbClr val="000000"/>
                  </a:outerShdw>
                </a:effectLst>
              </a:rPr>
              <a:t>caz</a:t>
            </a:r>
            <a:r>
              <a:rPr lang="en-US" b="1" i="1" dirty="0">
                <a:solidFill>
                  <a:schemeClr val="tx2"/>
                </a:solidFill>
                <a:effectLst>
                  <a:outerShdw blurRad="38100" dist="38100" dir="2700000" algn="tl">
                    <a:srgbClr val="000000"/>
                  </a:outerShdw>
                </a:effectLst>
              </a:rPr>
              <a:t> </a:t>
            </a:r>
            <a:r>
              <a:rPr lang="en-US" b="1" i="1" dirty="0" err="1">
                <a:solidFill>
                  <a:schemeClr val="tx2"/>
                </a:solidFill>
                <a:effectLst>
                  <a:outerShdw blurRad="38100" dist="38100" dir="2700000" algn="tl">
                    <a:srgbClr val="000000"/>
                  </a:outerShdw>
                </a:effectLst>
              </a:rPr>
              <a:t>aparte</a:t>
            </a:r>
            <a:r>
              <a:rPr lang="en-US" b="1" i="1" dirty="0">
                <a:solidFill>
                  <a:schemeClr val="tx2"/>
                </a:solidFill>
                <a:effectLst>
                  <a:outerShdw blurRad="38100" dist="38100" dir="2700000" algn="tl">
                    <a:srgbClr val="000000"/>
                  </a:outerShdw>
                </a:effectLst>
              </a:rPr>
              <a:t> ?</a:t>
            </a:r>
          </a:p>
          <a:p>
            <a:pPr>
              <a:lnSpc>
                <a:spcPct val="80000"/>
              </a:lnSpc>
              <a:buFontTx/>
              <a:buNone/>
            </a:pPr>
            <a:r>
              <a:rPr lang="en-US" b="1" i="1" dirty="0" err="1">
                <a:solidFill>
                  <a:schemeClr val="tx2"/>
                </a:solidFill>
                <a:effectLst>
                  <a:outerShdw blurRad="38100" dist="38100" dir="2700000" algn="tl">
                    <a:srgbClr val="000000"/>
                  </a:outerShdw>
                </a:effectLst>
              </a:rPr>
              <a:t>Raspuns</a:t>
            </a:r>
            <a:r>
              <a:rPr lang="en-US" b="1" i="1" dirty="0">
                <a:solidFill>
                  <a:schemeClr val="tx2"/>
                </a:solidFill>
                <a:effectLst>
                  <a:outerShdw blurRad="38100" dist="38100" dir="2700000" algn="tl">
                    <a:srgbClr val="000000"/>
                  </a:outerShdw>
                </a:effectLst>
              </a:rPr>
              <a:t> - NU !</a:t>
            </a:r>
            <a:r>
              <a:rPr lang="en-US" b="1" dirty="0">
                <a:solidFill>
                  <a:schemeClr val="tx2"/>
                </a:solidFill>
              </a:rPr>
              <a:t> </a:t>
            </a:r>
            <a:endParaRPr lang="ro-RO" dirty="0"/>
          </a:p>
          <a:p>
            <a:r>
              <a:rPr lang="en-US" sz="2800" b="1" dirty="0" err="1"/>
              <a:t>lipsa</a:t>
            </a:r>
            <a:r>
              <a:rPr lang="en-US" sz="2800" b="1" dirty="0"/>
              <a:t> </a:t>
            </a:r>
            <a:r>
              <a:rPr lang="en-US" sz="2800" b="1" dirty="0" err="1"/>
              <a:t>exerciţiului</a:t>
            </a:r>
            <a:r>
              <a:rPr lang="en-US" sz="2800" b="1" dirty="0"/>
              <a:t> </a:t>
            </a:r>
            <a:r>
              <a:rPr lang="en-US" sz="2800" b="1" dirty="0" err="1"/>
              <a:t>pentru</a:t>
            </a:r>
            <a:r>
              <a:rPr lang="en-US" sz="2800" b="1" dirty="0"/>
              <a:t> </a:t>
            </a:r>
            <a:r>
              <a:rPr lang="en-US" sz="2800" b="1" dirty="0" err="1">
                <a:solidFill>
                  <a:srgbClr val="FF0000"/>
                </a:solidFill>
              </a:rPr>
              <a:t>cercetare</a:t>
            </a:r>
            <a:r>
              <a:rPr lang="en-US" sz="2800" dirty="0">
                <a:solidFill>
                  <a:srgbClr val="FF0000"/>
                </a:solidFill>
              </a:rPr>
              <a:t> </a:t>
            </a:r>
            <a:r>
              <a:rPr lang="en-US" sz="2800" dirty="0"/>
              <a:t> </a:t>
            </a:r>
            <a:endParaRPr lang="ro-RO" sz="2800" dirty="0"/>
          </a:p>
          <a:p>
            <a:pPr lvl="1"/>
            <a:r>
              <a:rPr lang="en-US" sz="2400" dirty="0" err="1"/>
              <a:t>ignorarea</a:t>
            </a:r>
            <a:r>
              <a:rPr lang="en-US" sz="2400" dirty="0"/>
              <a:t> </a:t>
            </a:r>
            <a:r>
              <a:rPr lang="en-US" sz="2400" dirty="0" err="1"/>
              <a:t>regulilor</a:t>
            </a:r>
            <a:r>
              <a:rPr lang="en-US" sz="2400" dirty="0"/>
              <a:t> de </a:t>
            </a:r>
            <a:r>
              <a:rPr lang="en-US" sz="2400" dirty="0" err="1"/>
              <a:t>bază</a:t>
            </a:r>
            <a:endParaRPr lang="en-US" sz="2400" dirty="0"/>
          </a:p>
          <a:p>
            <a:r>
              <a:rPr lang="en-US" sz="2800" b="1" dirty="0" err="1">
                <a:solidFill>
                  <a:srgbClr val="FF0000"/>
                </a:solidFill>
              </a:rPr>
              <a:t>documentare</a:t>
            </a:r>
            <a:r>
              <a:rPr lang="en-US" sz="2800" b="1" dirty="0"/>
              <a:t> "</a:t>
            </a:r>
            <a:r>
              <a:rPr lang="en-US" sz="2800" b="1" dirty="0" err="1"/>
              <a:t>rapidă</a:t>
            </a:r>
            <a:r>
              <a:rPr lang="en-US" sz="2800" b="1" dirty="0"/>
              <a:t>"</a:t>
            </a:r>
            <a:r>
              <a:rPr lang="en-US" sz="2800" dirty="0"/>
              <a:t> </a:t>
            </a:r>
            <a:r>
              <a:rPr lang="ro-RO" sz="2800" b="1" dirty="0"/>
              <a:t>ş</a:t>
            </a:r>
            <a:r>
              <a:rPr lang="en-US" sz="2800" b="1" dirty="0"/>
              <a:t>i superficial</a:t>
            </a:r>
            <a:r>
              <a:rPr lang="ro-RO" sz="2800" b="1" dirty="0"/>
              <a:t>ă</a:t>
            </a:r>
          </a:p>
          <a:p>
            <a:pPr lvl="1"/>
            <a:r>
              <a:rPr lang="en-US" sz="2400" dirty="0" err="1"/>
              <a:t>utilizarea</a:t>
            </a:r>
            <a:r>
              <a:rPr lang="en-US" sz="2400" dirty="0"/>
              <a:t> </a:t>
            </a:r>
            <a:r>
              <a:rPr lang="ro-RO" sz="2400" dirty="0"/>
              <a:t>ca referinţe </a:t>
            </a:r>
            <a:r>
              <a:rPr lang="en-US" sz="2400" dirty="0" err="1"/>
              <a:t>exclusiv</a:t>
            </a:r>
            <a:r>
              <a:rPr lang="en-US" sz="2400" dirty="0"/>
              <a:t> a "</a:t>
            </a:r>
            <a:r>
              <a:rPr lang="en-US" sz="2400" dirty="0" err="1"/>
              <a:t>rezumatelor</a:t>
            </a:r>
            <a:r>
              <a:rPr lang="en-US" sz="2400" dirty="0"/>
              <a:t>"</a:t>
            </a:r>
          </a:p>
          <a:p>
            <a:r>
              <a:rPr lang="en-US" sz="2800" b="1" dirty="0" err="1"/>
              <a:t>lipsa</a:t>
            </a:r>
            <a:r>
              <a:rPr lang="en-US" sz="2800" b="1" dirty="0"/>
              <a:t> </a:t>
            </a:r>
            <a:r>
              <a:rPr lang="en-US" sz="2800" b="1" dirty="0" err="1"/>
              <a:t>exerciţiului</a:t>
            </a:r>
            <a:r>
              <a:rPr lang="en-US" sz="2800" b="1" dirty="0"/>
              <a:t> </a:t>
            </a:r>
            <a:r>
              <a:rPr lang="en-US" sz="2800" b="1" dirty="0" err="1"/>
              <a:t>pentru</a:t>
            </a:r>
            <a:r>
              <a:rPr lang="en-US" sz="2800" b="1" dirty="0"/>
              <a:t> </a:t>
            </a:r>
            <a:r>
              <a:rPr lang="en-US" sz="2800" b="1" dirty="0" err="1">
                <a:solidFill>
                  <a:srgbClr val="FF0000"/>
                </a:solidFill>
              </a:rPr>
              <a:t>redactarea</a:t>
            </a:r>
            <a:r>
              <a:rPr lang="en-US" sz="2800" b="1" dirty="0">
                <a:solidFill>
                  <a:srgbClr val="FF0000"/>
                </a:solidFill>
              </a:rPr>
              <a:t> </a:t>
            </a:r>
            <a:r>
              <a:rPr lang="en-US" sz="2800" b="1" dirty="0" err="1">
                <a:solidFill>
                  <a:srgbClr val="FF0000"/>
                </a:solidFill>
              </a:rPr>
              <a:t>ştiinţifică</a:t>
            </a:r>
            <a:r>
              <a:rPr lang="en-US" sz="2800" dirty="0">
                <a:solidFill>
                  <a:srgbClr val="FF0000"/>
                </a:solidFill>
              </a:rPr>
              <a:t> </a:t>
            </a:r>
            <a:endParaRPr lang="ro-RO" sz="2800" dirty="0">
              <a:solidFill>
                <a:srgbClr val="FF0000"/>
              </a:solidFill>
            </a:endParaRPr>
          </a:p>
          <a:p>
            <a:pPr lvl="1"/>
            <a:r>
              <a:rPr lang="en-US" sz="2400" dirty="0" err="1"/>
              <a:t>monştri</a:t>
            </a:r>
            <a:r>
              <a:rPr lang="en-US" sz="2400" dirty="0"/>
              <a:t> </a:t>
            </a:r>
            <a:r>
              <a:rPr lang="en-US" sz="2400" dirty="0" err="1"/>
              <a:t>tehnici</a:t>
            </a:r>
            <a:r>
              <a:rPr lang="en-US" sz="2400" dirty="0"/>
              <a:t> </a:t>
            </a:r>
            <a:r>
              <a:rPr lang="en-US" sz="2400" dirty="0" err="1"/>
              <a:t>şi</a:t>
            </a:r>
            <a:r>
              <a:rPr lang="en-US" sz="2400" dirty="0"/>
              <a:t> </a:t>
            </a:r>
            <a:r>
              <a:rPr lang="en-US" sz="2400" dirty="0" err="1"/>
              <a:t>lingvistici</a:t>
            </a:r>
            <a:endParaRPr lang="en-US" sz="2400" dirty="0"/>
          </a:p>
          <a:p>
            <a:r>
              <a:rPr lang="en-US" sz="2800" b="1" dirty="0" err="1"/>
              <a:t>goana</a:t>
            </a:r>
            <a:r>
              <a:rPr lang="en-US" sz="2800" b="1" dirty="0"/>
              <a:t> </a:t>
            </a:r>
            <a:r>
              <a:rPr lang="en-US" sz="2800" b="1" dirty="0" err="1"/>
              <a:t>după</a:t>
            </a:r>
            <a:r>
              <a:rPr lang="en-US" sz="2800" b="1" dirty="0"/>
              <a:t> </a:t>
            </a:r>
            <a:r>
              <a:rPr lang="en-US" sz="2800" b="1" dirty="0" err="1">
                <a:solidFill>
                  <a:srgbClr val="FF0000"/>
                </a:solidFill>
              </a:rPr>
              <a:t>succes</a:t>
            </a:r>
            <a:r>
              <a:rPr lang="ro-RO" sz="2800" b="1" dirty="0">
                <a:solidFill>
                  <a:srgbClr val="FF0000"/>
                </a:solidFill>
              </a:rPr>
              <a:t> profesional</a:t>
            </a:r>
            <a:endParaRPr lang="en-US" sz="2800" b="1" dirty="0">
              <a:solidFill>
                <a:srgbClr val="FF0000"/>
              </a:solidFill>
            </a:endParaRPr>
          </a:p>
          <a:p>
            <a:pPr lvl="1"/>
            <a:r>
              <a:rPr lang="en-US" sz="2400" dirty="0" err="1"/>
              <a:t>ignorarea</a:t>
            </a:r>
            <a:r>
              <a:rPr lang="en-US" sz="2400" dirty="0"/>
              <a:t> </a:t>
            </a:r>
            <a:r>
              <a:rPr lang="en-US" sz="2400" dirty="0" err="1"/>
              <a:t>conştientă</a:t>
            </a:r>
            <a:r>
              <a:rPr lang="en-US" sz="2400" dirty="0"/>
              <a:t> a </a:t>
            </a:r>
            <a:r>
              <a:rPr lang="en-US" sz="2400" dirty="0" err="1"/>
              <a:t>indicaţiilor</a:t>
            </a:r>
            <a:r>
              <a:rPr lang="en-US" sz="2400" dirty="0"/>
              <a:t> </a:t>
            </a:r>
            <a:r>
              <a:rPr lang="en-US" sz="2400" dirty="0" err="1"/>
              <a:t>pentru</a:t>
            </a:r>
            <a:r>
              <a:rPr lang="en-US" sz="2400" dirty="0"/>
              <a:t> </a:t>
            </a:r>
            <a:r>
              <a:rPr lang="en-US" sz="2400" dirty="0" err="1"/>
              <a:t>autori</a:t>
            </a:r>
            <a:endParaRPr lang="en-US" sz="2400" dirty="0"/>
          </a:p>
          <a:p>
            <a:pPr lvl="1"/>
            <a:r>
              <a:rPr lang="en-US" sz="2400" dirty="0" err="1"/>
              <a:t>lipsa</a:t>
            </a:r>
            <a:r>
              <a:rPr lang="en-US" sz="2400" dirty="0"/>
              <a:t> auto-</a:t>
            </a:r>
            <a:r>
              <a:rPr lang="en-US" sz="2400" dirty="0" err="1"/>
              <a:t>cenzurii</a:t>
            </a:r>
            <a:r>
              <a:rPr lang="en-US" sz="2400" dirty="0"/>
              <a:t>, </a:t>
            </a:r>
            <a:r>
              <a:rPr lang="en-US" sz="2400" dirty="0" err="1"/>
              <a:t>automulţumire</a:t>
            </a:r>
            <a:r>
              <a:rPr lang="en-US" sz="2400" dirty="0"/>
              <a:t> </a:t>
            </a:r>
            <a:r>
              <a:rPr lang="en-US" sz="2400" i="1" dirty="0">
                <a:solidFill>
                  <a:srgbClr val="FF0000"/>
                </a:solidFill>
              </a:rPr>
              <a:t>("merge </a:t>
            </a:r>
            <a:r>
              <a:rPr lang="en-US" sz="2400" i="1" dirty="0" err="1">
                <a:solidFill>
                  <a:srgbClr val="FF0000"/>
                </a:solidFill>
              </a:rPr>
              <a:t>şi</a:t>
            </a:r>
            <a:r>
              <a:rPr lang="en-US" sz="2400" i="1" dirty="0">
                <a:solidFill>
                  <a:srgbClr val="FF0000"/>
                </a:solidFill>
              </a:rPr>
              <a:t> </a:t>
            </a:r>
            <a:r>
              <a:rPr lang="en-US" sz="2400" i="1" dirty="0" err="1">
                <a:solidFill>
                  <a:srgbClr val="FF0000"/>
                </a:solidFill>
              </a:rPr>
              <a:t>aşa</a:t>
            </a:r>
            <a:r>
              <a:rPr lang="en-US" sz="2400" i="1" dirty="0">
                <a:solidFill>
                  <a:srgbClr val="FF0000"/>
                </a:solidFill>
              </a:rPr>
              <a:t>"…)</a:t>
            </a:r>
          </a:p>
          <a:p>
            <a:pPr lvl="1"/>
            <a:r>
              <a:rPr lang="en-US" sz="2400" dirty="0" err="1"/>
              <a:t>turism</a:t>
            </a:r>
            <a:r>
              <a:rPr lang="en-US" sz="2400" dirty="0"/>
              <a:t> </a:t>
            </a:r>
            <a:r>
              <a:rPr lang="en-US" sz="2400" dirty="0" err="1"/>
              <a:t>ştiinţific</a:t>
            </a:r>
            <a:r>
              <a:rPr lang="ro-RO" sz="2400" dirty="0"/>
              <a:t> </a:t>
            </a:r>
            <a:r>
              <a:rPr lang="en-US" sz="2400" i="1" dirty="0">
                <a:solidFill>
                  <a:schemeClr val="hlink"/>
                </a:solidFill>
              </a:rPr>
              <a:t>(</a:t>
            </a:r>
            <a:r>
              <a:rPr lang="en-US" sz="2400" i="1" dirty="0" err="1">
                <a:solidFill>
                  <a:schemeClr val="hlink"/>
                </a:solidFill>
              </a:rPr>
              <a:t>dac</a:t>
            </a:r>
            <a:r>
              <a:rPr lang="ro-RO" sz="2400" i="1" dirty="0">
                <a:solidFill>
                  <a:schemeClr val="hlink"/>
                </a:solidFill>
              </a:rPr>
              <a:t>ă se poate, de ce nu...</a:t>
            </a:r>
            <a:r>
              <a:rPr lang="en-US" sz="2400" i="1" dirty="0">
                <a:solidFill>
                  <a:schemeClr val="hlink"/>
                </a:solidFill>
              </a:rPr>
              <a:t>?)</a:t>
            </a:r>
          </a:p>
        </p:txBody>
      </p:sp>
    </p:spTree>
    <p:extLst>
      <p:ext uri="{BB962C8B-B14F-4D97-AF65-F5344CB8AC3E}">
        <p14:creationId xmlns:p14="http://schemas.microsoft.com/office/powerpoint/2010/main" val="4857125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476672"/>
            <a:ext cx="8363272" cy="5649491"/>
          </a:xfrm>
        </p:spPr>
        <p:txBody>
          <a:bodyPr/>
          <a:lstStyle/>
          <a:p>
            <a:pPr>
              <a:buFontTx/>
              <a:buNone/>
            </a:pPr>
            <a:r>
              <a:rPr lang="en-US" sz="4000" b="1" i="1" dirty="0">
                <a:solidFill>
                  <a:schemeClr val="tx2"/>
                </a:solidFill>
                <a:effectLst>
                  <a:outerShdw blurRad="38100" dist="38100" dir="2700000" algn="tl">
                    <a:srgbClr val="000000"/>
                  </a:outerShdw>
                </a:effectLst>
              </a:rPr>
              <a:t>C</a:t>
            </a:r>
            <a:r>
              <a:rPr lang="ro-RO" sz="4000" b="1" i="1" dirty="0">
                <a:solidFill>
                  <a:schemeClr val="tx2"/>
                </a:solidFill>
                <a:effectLst>
                  <a:outerShdw blurRad="38100" dist="38100" dir="2700000" algn="tl">
                    <a:srgbClr val="000000"/>
                  </a:outerShdw>
                </a:effectLst>
              </a:rPr>
              <a:t>E-I DE FĂCUT </a:t>
            </a:r>
            <a:r>
              <a:rPr lang="en-US" sz="4000" b="1" i="1" dirty="0">
                <a:solidFill>
                  <a:schemeClr val="tx2"/>
                </a:solidFill>
                <a:effectLst>
                  <a:outerShdw blurRad="38100" dist="38100" dir="2700000" algn="tl">
                    <a:srgbClr val="000000"/>
                  </a:outerShdw>
                </a:effectLst>
              </a:rPr>
              <a:t>? </a:t>
            </a:r>
            <a:r>
              <a:rPr lang="en-US" b="1" i="1" dirty="0">
                <a:solidFill>
                  <a:schemeClr val="tx2"/>
                </a:solidFill>
                <a:effectLst>
                  <a:outerShdw blurRad="38100" dist="38100" dir="2700000" algn="tl">
                    <a:srgbClr val="000000"/>
                  </a:outerShdw>
                </a:effectLst>
              </a:rPr>
              <a:t> </a:t>
            </a:r>
          </a:p>
          <a:p>
            <a:r>
              <a:rPr lang="en-US" b="1" dirty="0" err="1"/>
              <a:t>rolul</a:t>
            </a:r>
            <a:r>
              <a:rPr lang="en-US" b="1" dirty="0"/>
              <a:t> CNCSIS, ANCS, CNATDU, </a:t>
            </a:r>
            <a:r>
              <a:rPr lang="en-US" b="1" dirty="0" err="1"/>
              <a:t>Academiei</a:t>
            </a:r>
            <a:r>
              <a:rPr lang="en-US" b="1" dirty="0"/>
              <a:t> </a:t>
            </a:r>
            <a:r>
              <a:rPr lang="en-US" b="1" dirty="0" err="1"/>
              <a:t>Romane</a:t>
            </a:r>
            <a:r>
              <a:rPr lang="en-US" b="1" dirty="0"/>
              <a:t>…</a:t>
            </a:r>
            <a:endParaRPr lang="ro-RO" b="1" dirty="0"/>
          </a:p>
          <a:p>
            <a:r>
              <a:rPr lang="ro-RO" b="1" dirty="0"/>
              <a:t>rolul editorilor</a:t>
            </a:r>
          </a:p>
          <a:p>
            <a:r>
              <a:rPr lang="ro-RO" b="1" dirty="0"/>
              <a:t>rolul experţilor</a:t>
            </a:r>
          </a:p>
          <a:p>
            <a:r>
              <a:rPr lang="ro-RO" b="1" dirty="0"/>
              <a:t>rolul cititorilor</a:t>
            </a:r>
            <a:endParaRPr lang="en-US" b="1" dirty="0"/>
          </a:p>
          <a:p>
            <a:r>
              <a:rPr lang="en-US" b="1" dirty="0" err="1">
                <a:solidFill>
                  <a:schemeClr val="hlink"/>
                </a:solidFill>
              </a:rPr>
              <a:t>rolul</a:t>
            </a:r>
            <a:r>
              <a:rPr lang="en-US" b="1" dirty="0">
                <a:solidFill>
                  <a:schemeClr val="hlink"/>
                </a:solidFill>
              </a:rPr>
              <a:t> </a:t>
            </a:r>
            <a:r>
              <a:rPr lang="en-US" b="1" dirty="0" err="1">
                <a:solidFill>
                  <a:schemeClr val="hlink"/>
                </a:solidFill>
              </a:rPr>
              <a:t>universit</a:t>
            </a:r>
            <a:r>
              <a:rPr lang="ro-RO" b="1" dirty="0">
                <a:solidFill>
                  <a:schemeClr val="hlink"/>
                </a:solidFill>
              </a:rPr>
              <a:t>ăţilor </a:t>
            </a:r>
            <a:r>
              <a:rPr lang="en-US" b="1" dirty="0">
                <a:solidFill>
                  <a:schemeClr val="hlink"/>
                </a:solidFill>
              </a:rPr>
              <a:t>(</a:t>
            </a:r>
            <a:r>
              <a:rPr lang="ro-RO" b="1" dirty="0">
                <a:solidFill>
                  <a:schemeClr val="hlink"/>
                </a:solidFill>
              </a:rPr>
              <a:t>formatoare</a:t>
            </a:r>
            <a:r>
              <a:rPr lang="en-US" b="1" dirty="0">
                <a:solidFill>
                  <a:schemeClr val="hlink"/>
                </a:solidFill>
              </a:rPr>
              <a:t>)</a:t>
            </a:r>
          </a:p>
        </p:txBody>
      </p:sp>
    </p:spTree>
    <p:extLst>
      <p:ext uri="{BB962C8B-B14F-4D97-AF65-F5344CB8AC3E}">
        <p14:creationId xmlns:p14="http://schemas.microsoft.com/office/powerpoint/2010/main" val="388816655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620688"/>
            <a:ext cx="8229600" cy="5544616"/>
          </a:xfrm>
        </p:spPr>
        <p:txBody>
          <a:bodyPr>
            <a:normAutofit/>
          </a:bodyPr>
          <a:lstStyle/>
          <a:p>
            <a:pPr>
              <a:buFontTx/>
              <a:buNone/>
            </a:pPr>
            <a:r>
              <a:rPr lang="en-US" sz="3600" b="1" i="1" dirty="0">
                <a:solidFill>
                  <a:schemeClr val="tx2"/>
                </a:solidFill>
                <a:effectLst>
                  <a:outerShdw blurRad="38100" dist="38100" dir="2700000" algn="tl">
                    <a:srgbClr val="000000"/>
                  </a:outerShdw>
                </a:effectLst>
              </a:rPr>
              <a:t>CNCSIS</a:t>
            </a:r>
            <a:endParaRPr lang="ro-RO" sz="3600" b="1" i="1" dirty="0">
              <a:solidFill>
                <a:schemeClr val="tx2"/>
              </a:solidFill>
              <a:effectLst>
                <a:outerShdw blurRad="38100" dist="38100" dir="2700000" algn="tl">
                  <a:srgbClr val="000000"/>
                </a:outerShdw>
              </a:effectLst>
            </a:endParaRPr>
          </a:p>
          <a:p>
            <a:pPr>
              <a:buFontTx/>
              <a:buNone/>
            </a:pPr>
            <a:endParaRPr lang="en-US" sz="1200" b="1" i="1" dirty="0">
              <a:solidFill>
                <a:schemeClr val="tx2"/>
              </a:solidFill>
              <a:effectLst>
                <a:outerShdw blurRad="38100" dist="38100" dir="2700000" algn="tl">
                  <a:srgbClr val="000000"/>
                </a:outerShdw>
              </a:effectLst>
            </a:endParaRPr>
          </a:p>
          <a:p>
            <a:pPr lvl="2"/>
            <a:r>
              <a:rPr lang="en-US" sz="2800" dirty="0"/>
              <a:t>2002 - 503 </a:t>
            </a:r>
            <a:r>
              <a:rPr lang="en-US" sz="2800" dirty="0" err="1"/>
              <a:t>reviste</a:t>
            </a:r>
            <a:r>
              <a:rPr lang="en-US" sz="2800" dirty="0"/>
              <a:t> - </a:t>
            </a:r>
            <a:r>
              <a:rPr lang="en-US" sz="2800" dirty="0" err="1"/>
              <a:t>recunoscute</a:t>
            </a:r>
            <a:r>
              <a:rPr lang="en-US" sz="2800" dirty="0"/>
              <a:t> 391</a:t>
            </a:r>
          </a:p>
          <a:p>
            <a:pPr lvl="2"/>
            <a:r>
              <a:rPr lang="en-US" sz="2800" dirty="0"/>
              <a:t>2003 - </a:t>
            </a:r>
            <a:r>
              <a:rPr lang="en-US" sz="2800" dirty="0" err="1"/>
              <a:t>alte</a:t>
            </a:r>
            <a:r>
              <a:rPr lang="en-US" sz="2800" dirty="0"/>
              <a:t> 161 </a:t>
            </a:r>
            <a:r>
              <a:rPr lang="en-US" sz="2800" dirty="0" err="1"/>
              <a:t>reviste</a:t>
            </a:r>
            <a:r>
              <a:rPr lang="en-US" sz="2800" dirty="0"/>
              <a:t> </a:t>
            </a:r>
            <a:r>
              <a:rPr lang="ro-RO" sz="2800" dirty="0"/>
              <a:t>î</a:t>
            </a:r>
            <a:r>
              <a:rPr lang="en-US" sz="2800" dirty="0"/>
              <a:t>n </a:t>
            </a:r>
            <a:r>
              <a:rPr lang="en-US" sz="2800" dirty="0" err="1"/>
              <a:t>evaluare</a:t>
            </a:r>
            <a:endParaRPr lang="en-US" sz="2800" dirty="0"/>
          </a:p>
          <a:p>
            <a:pPr lvl="2"/>
            <a:r>
              <a:rPr lang="en-US" sz="2800" dirty="0"/>
              <a:t>2018 - </a:t>
            </a:r>
            <a:r>
              <a:rPr lang="en-US" sz="2800" dirty="0" err="1"/>
              <a:t>alte</a:t>
            </a:r>
            <a:r>
              <a:rPr lang="en-US" sz="2800" dirty="0"/>
              <a:t> 61 </a:t>
            </a:r>
            <a:r>
              <a:rPr lang="en-US" sz="2800" dirty="0" err="1"/>
              <a:t>reviste</a:t>
            </a:r>
            <a:r>
              <a:rPr lang="en-US" sz="2800" dirty="0"/>
              <a:t> </a:t>
            </a:r>
            <a:r>
              <a:rPr lang="ro-RO" sz="2800" dirty="0"/>
              <a:t>î</a:t>
            </a:r>
            <a:r>
              <a:rPr lang="en-US" sz="2800" dirty="0"/>
              <a:t>n </a:t>
            </a:r>
            <a:r>
              <a:rPr lang="en-US" sz="2800" dirty="0" err="1"/>
              <a:t>evaluare</a:t>
            </a:r>
            <a:endParaRPr lang="ro-RO" sz="2800" dirty="0"/>
          </a:p>
          <a:p>
            <a:pPr lvl="2">
              <a:buFontTx/>
              <a:buNone/>
            </a:pPr>
            <a:endParaRPr lang="en-US" sz="2800" dirty="0"/>
          </a:p>
          <a:p>
            <a:pPr>
              <a:buFontTx/>
              <a:buNone/>
            </a:pPr>
            <a:r>
              <a:rPr lang="ro-RO" b="1" i="1" dirty="0">
                <a:solidFill>
                  <a:schemeClr val="tx2"/>
                </a:solidFill>
                <a:effectLst>
                  <a:outerShdw blurRad="38100" dist="38100" dir="2700000" algn="tl">
                    <a:srgbClr val="000000"/>
                  </a:outerShdw>
                </a:effectLst>
              </a:rPr>
              <a:t>Soluţii</a:t>
            </a:r>
            <a:r>
              <a:rPr lang="en-US" b="1" i="1" dirty="0">
                <a:solidFill>
                  <a:schemeClr val="tx2"/>
                </a:solidFill>
                <a:effectLst>
                  <a:outerShdw blurRad="38100" dist="38100" dir="2700000" algn="tl">
                    <a:srgbClr val="000000"/>
                  </a:outerShdw>
                </a:effectLst>
              </a:rPr>
              <a:t>:</a:t>
            </a:r>
            <a:endParaRPr lang="ro-RO" b="1" i="1" dirty="0">
              <a:solidFill>
                <a:schemeClr val="tx2"/>
              </a:solidFill>
              <a:effectLst>
                <a:outerShdw blurRad="38100" dist="38100" dir="2700000" algn="tl">
                  <a:srgbClr val="000000"/>
                </a:outerShdw>
              </a:effectLst>
            </a:endParaRPr>
          </a:p>
          <a:p>
            <a:r>
              <a:rPr lang="en-US" b="1" dirty="0" err="1"/>
              <a:t>restr</a:t>
            </a:r>
            <a:r>
              <a:rPr lang="ro-RO" b="1" dirty="0"/>
              <a:t>â</a:t>
            </a:r>
            <a:r>
              <a:rPr lang="en-US" b="1" dirty="0" err="1"/>
              <a:t>ngerea</a:t>
            </a:r>
            <a:r>
              <a:rPr lang="en-US" b="1" dirty="0"/>
              <a:t> </a:t>
            </a:r>
            <a:r>
              <a:rPr lang="en-US" b="1" dirty="0" err="1"/>
              <a:t>num</a:t>
            </a:r>
            <a:r>
              <a:rPr lang="ro-RO" b="1" dirty="0"/>
              <a:t>ă</a:t>
            </a:r>
            <a:r>
              <a:rPr lang="en-US" b="1" dirty="0" err="1"/>
              <a:t>rului</a:t>
            </a:r>
            <a:r>
              <a:rPr lang="en-US" b="1" dirty="0"/>
              <a:t> </a:t>
            </a:r>
            <a:r>
              <a:rPr lang="en-US" b="1" dirty="0" err="1"/>
              <a:t>revistelor</a:t>
            </a:r>
            <a:endParaRPr lang="ro-RO" b="1" dirty="0"/>
          </a:p>
          <a:p>
            <a:r>
              <a:rPr lang="ro-RO" b="1" dirty="0"/>
              <a:t>limitarea publicaţiilor pseudo-ştiinţifice</a:t>
            </a:r>
            <a:endParaRPr lang="en-US" b="1" dirty="0"/>
          </a:p>
          <a:p>
            <a:r>
              <a:rPr lang="en-US" b="1" dirty="0" err="1"/>
              <a:t>expertiz</a:t>
            </a:r>
            <a:r>
              <a:rPr lang="ro-RO" b="1" dirty="0"/>
              <a:t>ă</a:t>
            </a:r>
            <a:r>
              <a:rPr lang="en-US" b="1" dirty="0"/>
              <a:t> </a:t>
            </a:r>
            <a:r>
              <a:rPr lang="ro-RO" b="1" dirty="0"/>
              <a:t>ş</a:t>
            </a:r>
            <a:r>
              <a:rPr lang="en-US" b="1" dirty="0" err="1"/>
              <a:t>tiin</a:t>
            </a:r>
            <a:r>
              <a:rPr lang="ro-RO" b="1" dirty="0"/>
              <a:t>ţ</a:t>
            </a:r>
            <a:r>
              <a:rPr lang="en-US" b="1" dirty="0" err="1"/>
              <a:t>ific</a:t>
            </a:r>
            <a:r>
              <a:rPr lang="ro-RO" b="1" dirty="0"/>
              <a:t>ă</a:t>
            </a:r>
            <a:r>
              <a:rPr lang="en-US" b="1" dirty="0"/>
              <a:t> (</a:t>
            </a:r>
            <a:r>
              <a:rPr lang="ro-RO" b="1" dirty="0"/>
              <a:t>peer review</a:t>
            </a:r>
            <a:r>
              <a:rPr lang="en-US" b="1" dirty="0"/>
              <a:t>) </a:t>
            </a:r>
            <a:r>
              <a:rPr lang="en-US" b="1" dirty="0" err="1"/>
              <a:t>obligatorie</a:t>
            </a:r>
            <a:endParaRPr lang="en-US" b="1" dirty="0"/>
          </a:p>
        </p:txBody>
      </p:sp>
    </p:spTree>
    <p:extLst>
      <p:ext uri="{BB962C8B-B14F-4D97-AF65-F5344CB8AC3E}">
        <p14:creationId xmlns:p14="http://schemas.microsoft.com/office/powerpoint/2010/main" val="242555134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476672"/>
            <a:ext cx="8363272" cy="5649491"/>
          </a:xfrm>
        </p:spPr>
        <p:txBody>
          <a:bodyPr>
            <a:normAutofit/>
          </a:bodyPr>
          <a:lstStyle/>
          <a:p>
            <a:pPr>
              <a:buFontTx/>
              <a:buNone/>
            </a:pPr>
            <a:r>
              <a:rPr lang="ro-RO" b="1" i="1" dirty="0">
                <a:solidFill>
                  <a:schemeClr val="tx2"/>
                </a:solidFill>
                <a:effectLst>
                  <a:outerShdw blurRad="38100" dist="38100" dir="2700000" algn="tl">
                    <a:srgbClr val="000000"/>
                  </a:outerShdw>
                </a:effectLst>
              </a:rPr>
              <a:t>PARTENERI - </a:t>
            </a:r>
            <a:r>
              <a:rPr lang="en-US" b="1" i="1" dirty="0">
                <a:solidFill>
                  <a:schemeClr val="tx2"/>
                </a:solidFill>
                <a:effectLst>
                  <a:outerShdw blurRad="38100" dist="38100" dir="2700000" algn="tl">
                    <a:srgbClr val="000000"/>
                  </a:outerShdw>
                </a:effectLst>
              </a:rPr>
              <a:t>ACTORI</a:t>
            </a:r>
          </a:p>
          <a:p>
            <a:r>
              <a:rPr lang="en-US" sz="2800" b="1" dirty="0" err="1">
                <a:solidFill>
                  <a:srgbClr val="FF0000"/>
                </a:solidFill>
              </a:rPr>
              <a:t>autori</a:t>
            </a:r>
            <a:r>
              <a:rPr lang="en-US" sz="2800" b="1" dirty="0">
                <a:solidFill>
                  <a:srgbClr val="FF0000"/>
                </a:solidFill>
              </a:rPr>
              <a:t> </a:t>
            </a:r>
            <a:endParaRPr lang="ro-RO" sz="2800" b="1" dirty="0">
              <a:solidFill>
                <a:srgbClr val="FF0000"/>
              </a:solidFill>
            </a:endParaRPr>
          </a:p>
          <a:p>
            <a:pPr lvl="1"/>
            <a:r>
              <a:rPr lang="en-US" sz="2400" b="1" dirty="0" err="1"/>
              <a:t>exersarea</a:t>
            </a:r>
            <a:r>
              <a:rPr lang="en-US" sz="2400" b="1" dirty="0"/>
              <a:t> </a:t>
            </a:r>
            <a:r>
              <a:rPr lang="en-US" sz="2400" b="1" dirty="0" err="1"/>
              <a:t>conduitei</a:t>
            </a:r>
            <a:r>
              <a:rPr lang="en-US" sz="2400" b="1" dirty="0"/>
              <a:t> </a:t>
            </a:r>
            <a:r>
              <a:rPr lang="en-US" sz="2400" b="1" dirty="0" err="1"/>
              <a:t>etice</a:t>
            </a:r>
            <a:r>
              <a:rPr lang="en-US" sz="2400" b="1" dirty="0"/>
              <a:t> </a:t>
            </a:r>
            <a:r>
              <a:rPr lang="ro-RO" sz="2400" b="1" dirty="0"/>
              <a:t>î</a:t>
            </a:r>
            <a:r>
              <a:rPr lang="en-US" sz="2400" b="1" dirty="0"/>
              <a:t>n </a:t>
            </a:r>
            <a:r>
              <a:rPr lang="en-US" sz="2400" b="1" dirty="0" err="1"/>
              <a:t>cercetare</a:t>
            </a:r>
            <a:r>
              <a:rPr lang="en-US" sz="2400" b="1" dirty="0"/>
              <a:t> </a:t>
            </a:r>
            <a:r>
              <a:rPr lang="ro-RO" sz="2400" b="1" dirty="0"/>
              <a:t>ş</a:t>
            </a:r>
            <a:r>
              <a:rPr lang="en-US" sz="2400" b="1" dirty="0"/>
              <a:t>i </a:t>
            </a:r>
            <a:r>
              <a:rPr lang="en-US" sz="2400" b="1" dirty="0" err="1"/>
              <a:t>publicare</a:t>
            </a:r>
            <a:endParaRPr lang="en-US" sz="2400" b="1" dirty="0"/>
          </a:p>
          <a:p>
            <a:r>
              <a:rPr lang="en-US" sz="2800" b="1" dirty="0" err="1">
                <a:solidFill>
                  <a:srgbClr val="FF0000"/>
                </a:solidFill>
              </a:rPr>
              <a:t>exper</a:t>
            </a:r>
            <a:r>
              <a:rPr lang="ro-RO" sz="2800" b="1" dirty="0">
                <a:solidFill>
                  <a:srgbClr val="FF0000"/>
                </a:solidFill>
              </a:rPr>
              <a:t>ţ</a:t>
            </a:r>
            <a:r>
              <a:rPr lang="en-US" sz="2800" b="1" dirty="0">
                <a:solidFill>
                  <a:srgbClr val="FF0000"/>
                </a:solidFill>
              </a:rPr>
              <a:t>i </a:t>
            </a:r>
            <a:endParaRPr lang="ro-RO" sz="2800" b="1" dirty="0">
              <a:solidFill>
                <a:srgbClr val="FF0000"/>
              </a:solidFill>
            </a:endParaRPr>
          </a:p>
          <a:p>
            <a:pPr lvl="1"/>
            <a:r>
              <a:rPr lang="en-US" sz="2400" b="1" dirty="0" err="1"/>
              <a:t>atitudine</a:t>
            </a:r>
            <a:r>
              <a:rPr lang="en-US" sz="2400" b="1" dirty="0"/>
              <a:t> critic</a:t>
            </a:r>
            <a:r>
              <a:rPr lang="ro-RO" sz="2400" b="1" dirty="0"/>
              <a:t>ă</a:t>
            </a:r>
            <a:r>
              <a:rPr lang="en-US" sz="2400" b="1" dirty="0"/>
              <a:t> transparent</a:t>
            </a:r>
            <a:r>
              <a:rPr lang="ro-RO" sz="2400" b="1" dirty="0"/>
              <a:t>ă şi</a:t>
            </a:r>
            <a:r>
              <a:rPr lang="en-US" sz="2400" b="1" dirty="0"/>
              <a:t> </a:t>
            </a:r>
            <a:r>
              <a:rPr lang="en-US" sz="2400" b="1" dirty="0" err="1"/>
              <a:t>impar</a:t>
            </a:r>
            <a:r>
              <a:rPr lang="ro-RO" sz="2400" b="1" dirty="0"/>
              <a:t>ţ</a:t>
            </a:r>
            <a:r>
              <a:rPr lang="en-US" sz="2400" b="1" dirty="0" err="1"/>
              <a:t>ialitate</a:t>
            </a:r>
            <a:endParaRPr lang="en-US" sz="2400" b="1" dirty="0"/>
          </a:p>
          <a:p>
            <a:r>
              <a:rPr lang="en-US" sz="2800" b="1" dirty="0" err="1">
                <a:solidFill>
                  <a:srgbClr val="FF0000"/>
                </a:solidFill>
              </a:rPr>
              <a:t>editori</a:t>
            </a:r>
            <a:r>
              <a:rPr lang="en-US" sz="2800" b="1" dirty="0">
                <a:solidFill>
                  <a:srgbClr val="FF0000"/>
                </a:solidFill>
              </a:rPr>
              <a:t> </a:t>
            </a:r>
            <a:endParaRPr lang="ro-RO" sz="2800" b="1" dirty="0">
              <a:solidFill>
                <a:srgbClr val="FF0000"/>
              </a:solidFill>
            </a:endParaRPr>
          </a:p>
          <a:p>
            <a:pPr lvl="1"/>
            <a:r>
              <a:rPr lang="en-US" sz="2400" b="1" dirty="0" err="1"/>
              <a:t>atitudine</a:t>
            </a:r>
            <a:r>
              <a:rPr lang="en-US" sz="2400" b="1" dirty="0"/>
              <a:t> critic</a:t>
            </a:r>
            <a:r>
              <a:rPr lang="ro-RO" sz="2400" b="1" dirty="0"/>
              <a:t>ă</a:t>
            </a:r>
            <a:r>
              <a:rPr lang="en-US" sz="2400" b="1" dirty="0"/>
              <a:t> </a:t>
            </a:r>
            <a:r>
              <a:rPr lang="ro-RO" sz="2400" b="1" dirty="0"/>
              <a:t>ş</a:t>
            </a:r>
            <a:r>
              <a:rPr lang="en-US" sz="2400" b="1" dirty="0"/>
              <a:t>i </a:t>
            </a:r>
            <a:r>
              <a:rPr lang="en-US" sz="2400" b="1" dirty="0" err="1"/>
              <a:t>selectivitate</a:t>
            </a:r>
            <a:r>
              <a:rPr lang="en-US" sz="2400" b="1" dirty="0"/>
              <a:t> </a:t>
            </a:r>
            <a:r>
              <a:rPr lang="en-US" sz="2400" b="1" dirty="0" err="1"/>
              <a:t>mai</a:t>
            </a:r>
            <a:r>
              <a:rPr lang="en-US" sz="2400" b="1" dirty="0"/>
              <a:t> </a:t>
            </a:r>
            <a:r>
              <a:rPr lang="ro-RO" sz="2400" b="1" dirty="0"/>
              <a:t>î</a:t>
            </a:r>
            <a:r>
              <a:rPr lang="en-US" sz="2400" b="1" dirty="0" err="1"/>
              <a:t>nalt</a:t>
            </a:r>
            <a:r>
              <a:rPr lang="ro-RO" sz="2400" b="1" dirty="0"/>
              <a:t>ă</a:t>
            </a:r>
            <a:r>
              <a:rPr lang="en-US" sz="2400" b="1" dirty="0"/>
              <a:t> </a:t>
            </a:r>
            <a:r>
              <a:rPr lang="en-US" sz="2400" b="1" dirty="0" err="1"/>
              <a:t>fa</a:t>
            </a:r>
            <a:r>
              <a:rPr lang="ro-RO" sz="2400" b="1" dirty="0"/>
              <a:t>ţă</a:t>
            </a:r>
            <a:r>
              <a:rPr lang="en-US" sz="2400" b="1" dirty="0"/>
              <a:t> de </a:t>
            </a:r>
            <a:r>
              <a:rPr lang="en-US" sz="2400" b="1" dirty="0" err="1"/>
              <a:t>articolele</a:t>
            </a:r>
            <a:r>
              <a:rPr lang="en-US" sz="2400" b="1" dirty="0"/>
              <a:t> </a:t>
            </a:r>
            <a:r>
              <a:rPr lang="en-US" sz="2400" b="1" dirty="0" err="1"/>
              <a:t>trimise</a:t>
            </a:r>
            <a:r>
              <a:rPr lang="en-US" sz="2400" b="1" dirty="0"/>
              <a:t> </a:t>
            </a:r>
            <a:r>
              <a:rPr lang="en-US" sz="2400" b="1" dirty="0" err="1"/>
              <a:t>spre</a:t>
            </a:r>
            <a:r>
              <a:rPr lang="en-US" sz="2400" b="1" dirty="0"/>
              <a:t> </a:t>
            </a:r>
            <a:r>
              <a:rPr lang="en-US" sz="2400" b="1" dirty="0" err="1"/>
              <a:t>publicare</a:t>
            </a:r>
            <a:endParaRPr lang="en-US" sz="2400" b="1" dirty="0"/>
          </a:p>
          <a:p>
            <a:r>
              <a:rPr lang="en-US" sz="2800" b="1" dirty="0" err="1">
                <a:solidFill>
                  <a:srgbClr val="FF0000"/>
                </a:solidFill>
              </a:rPr>
              <a:t>cititor</a:t>
            </a:r>
            <a:r>
              <a:rPr lang="ro-RO" sz="2800" b="1" dirty="0">
                <a:solidFill>
                  <a:srgbClr val="FF0000"/>
                </a:solidFill>
              </a:rPr>
              <a:t>i</a:t>
            </a:r>
            <a:r>
              <a:rPr lang="en-US" sz="2800" b="1" dirty="0">
                <a:solidFill>
                  <a:srgbClr val="FF0000"/>
                </a:solidFill>
              </a:rPr>
              <a:t> </a:t>
            </a:r>
            <a:endParaRPr lang="ro-RO" sz="2800" b="1" dirty="0">
              <a:solidFill>
                <a:srgbClr val="FF0000"/>
              </a:solidFill>
            </a:endParaRPr>
          </a:p>
          <a:p>
            <a:pPr lvl="1"/>
            <a:r>
              <a:rPr lang="en-US" sz="2400" b="1" dirty="0" err="1"/>
              <a:t>cultivarea</a:t>
            </a:r>
            <a:r>
              <a:rPr lang="en-US" sz="2400" b="1" dirty="0"/>
              <a:t> </a:t>
            </a:r>
            <a:r>
              <a:rPr lang="en-US" sz="2400" b="1" dirty="0" err="1"/>
              <a:t>opiniei</a:t>
            </a:r>
            <a:r>
              <a:rPr lang="en-US" sz="2400" b="1" dirty="0"/>
              <a:t> </a:t>
            </a:r>
            <a:r>
              <a:rPr lang="en-US" sz="2400" b="1" dirty="0" err="1"/>
              <a:t>critice</a:t>
            </a:r>
            <a:r>
              <a:rPr lang="en-US" sz="2400" b="1" dirty="0"/>
              <a:t> - "whistleblower"</a:t>
            </a:r>
            <a:endParaRPr lang="en-US" sz="2400" dirty="0"/>
          </a:p>
        </p:txBody>
      </p:sp>
    </p:spTree>
    <p:extLst>
      <p:ext uri="{BB962C8B-B14F-4D97-AF65-F5344CB8AC3E}">
        <p14:creationId xmlns:p14="http://schemas.microsoft.com/office/powerpoint/2010/main" val="11493410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95536" y="2348880"/>
            <a:ext cx="8291264" cy="3777283"/>
          </a:xfrm>
        </p:spPr>
        <p:txBody>
          <a:bodyPr/>
          <a:lstStyle/>
          <a:p>
            <a:pPr marL="0" indent="0" algn="ctr">
              <a:buNone/>
            </a:pPr>
            <a:r>
              <a:rPr lang="ro-RO" sz="4000" b="1" i="1" dirty="0">
                <a:effectLst>
                  <a:outerShdw blurRad="38100" dist="38100" dir="2700000" algn="tl">
                    <a:srgbClr val="000000"/>
                  </a:outerShdw>
                </a:effectLst>
              </a:rPr>
              <a:t>Ş</a:t>
            </a:r>
            <a:r>
              <a:rPr lang="en-US" sz="4000" b="1" i="1" dirty="0">
                <a:effectLst>
                  <a:outerShdw blurRad="38100" dist="38100" dir="2700000" algn="tl">
                    <a:srgbClr val="000000"/>
                  </a:outerShdw>
                </a:effectLst>
              </a:rPr>
              <a:t>i </a:t>
            </a:r>
            <a:r>
              <a:rPr lang="en-US" sz="4000" b="1" i="1" dirty="0" err="1">
                <a:effectLst>
                  <a:outerShdw blurRad="38100" dist="38100" dir="2700000" algn="tl">
                    <a:srgbClr val="000000"/>
                  </a:outerShdw>
                </a:effectLst>
              </a:rPr>
              <a:t>acum</a:t>
            </a:r>
            <a:r>
              <a:rPr lang="en-US" sz="4000" b="1" i="1" dirty="0">
                <a:effectLst>
                  <a:outerShdw blurRad="38100" dist="38100" dir="2700000" algn="tl">
                    <a:srgbClr val="000000"/>
                  </a:outerShdw>
                </a:effectLst>
              </a:rPr>
              <a:t>, </a:t>
            </a:r>
            <a:br>
              <a:rPr lang="en-US" sz="4000" b="1" i="1" dirty="0">
                <a:effectLst>
                  <a:outerShdw blurRad="38100" dist="38100" dir="2700000" algn="tl">
                    <a:srgbClr val="000000"/>
                  </a:outerShdw>
                </a:effectLst>
              </a:rPr>
            </a:br>
            <a:r>
              <a:rPr lang="en-US" sz="4000" b="1" i="1" dirty="0">
                <a:effectLst>
                  <a:outerShdw blurRad="38100" dist="38100" dir="2700000" algn="tl">
                    <a:srgbClr val="000000"/>
                  </a:outerShdw>
                </a:effectLst>
              </a:rPr>
              <a:t>c</a:t>
            </a:r>
            <a:r>
              <a:rPr lang="ro-RO" sz="4000" b="1" i="1" dirty="0">
                <a:effectLst>
                  <a:outerShdw blurRad="38100" dist="38100" dir="2700000" algn="tl">
                    <a:srgbClr val="000000"/>
                  </a:outerShdw>
                </a:effectLst>
              </a:rPr>
              <a:t>â</a:t>
            </a:r>
            <a:r>
              <a:rPr lang="en-US" sz="4000" b="1" i="1" dirty="0" err="1">
                <a:effectLst>
                  <a:outerShdw blurRad="38100" dist="38100" dir="2700000" algn="tl">
                    <a:srgbClr val="000000"/>
                  </a:outerShdw>
                </a:effectLst>
              </a:rPr>
              <a:t>teva</a:t>
            </a:r>
            <a:r>
              <a:rPr lang="en-US" sz="4000" b="1" i="1" dirty="0">
                <a:effectLst>
                  <a:outerShdw blurRad="38100" dist="38100" dir="2700000" algn="tl">
                    <a:srgbClr val="000000"/>
                  </a:outerShdw>
                </a:effectLst>
              </a:rPr>
              <a:t> </a:t>
            </a:r>
            <a:r>
              <a:rPr lang="en-US" sz="4000" b="1" i="1" dirty="0" err="1">
                <a:effectLst>
                  <a:outerShdw blurRad="38100" dist="38100" dir="2700000" algn="tl">
                    <a:srgbClr val="000000"/>
                  </a:outerShdw>
                </a:effectLst>
              </a:rPr>
              <a:t>exemple</a:t>
            </a:r>
            <a:r>
              <a:rPr lang="en-US" sz="4000" b="1" i="1" dirty="0">
                <a:effectLst>
                  <a:outerShdw blurRad="38100" dist="38100" dir="2700000" algn="tl">
                    <a:srgbClr val="000000"/>
                  </a:outerShdw>
                </a:effectLst>
              </a:rPr>
              <a:t> de </a:t>
            </a:r>
            <a:r>
              <a:rPr lang="en-US" sz="4000" b="1" i="1" dirty="0" err="1">
                <a:effectLst>
                  <a:outerShdw blurRad="38100" dist="38100" dir="2700000" algn="tl">
                    <a:srgbClr val="000000"/>
                  </a:outerShdw>
                </a:effectLst>
              </a:rPr>
              <a:t>redactare</a:t>
            </a:r>
            <a:r>
              <a:rPr lang="en-US" sz="4000" b="1" i="1" dirty="0">
                <a:effectLst>
                  <a:outerShdw blurRad="38100" dist="38100" dir="2700000" algn="tl">
                    <a:srgbClr val="000000"/>
                  </a:outerShdw>
                </a:effectLst>
              </a:rPr>
              <a:t>, care </a:t>
            </a:r>
            <a:r>
              <a:rPr lang="en-US" sz="4000" b="1" i="1" dirty="0" err="1">
                <a:effectLst>
                  <a:outerShdw blurRad="38100" dist="38100" dir="2700000" algn="tl">
                    <a:srgbClr val="000000"/>
                  </a:outerShdw>
                </a:effectLst>
              </a:rPr>
              <a:t>vorbesc</a:t>
            </a:r>
            <a:r>
              <a:rPr lang="en-US" sz="4000" b="1" i="1" dirty="0">
                <a:effectLst>
                  <a:outerShdw blurRad="38100" dist="38100" dir="2700000" algn="tl">
                    <a:srgbClr val="000000"/>
                  </a:outerShdw>
                </a:effectLst>
              </a:rPr>
              <a:t> </a:t>
            </a:r>
            <a:r>
              <a:rPr lang="en-US" sz="4000" b="1" i="1" dirty="0" err="1">
                <a:effectLst>
                  <a:outerShdw blurRad="38100" dist="38100" dir="2700000" algn="tl">
                    <a:srgbClr val="000000"/>
                  </a:outerShdw>
                </a:effectLst>
              </a:rPr>
              <a:t>despre</a:t>
            </a:r>
            <a:r>
              <a:rPr lang="en-US" sz="4000" b="1" i="1" dirty="0">
                <a:effectLst>
                  <a:outerShdw blurRad="38100" dist="38100" dir="2700000" algn="tl">
                    <a:srgbClr val="000000"/>
                  </a:outerShdw>
                </a:effectLst>
              </a:rPr>
              <a:t> </a:t>
            </a:r>
            <a:r>
              <a:rPr lang="en-US" sz="4000" b="1" i="1" dirty="0" err="1">
                <a:effectLst>
                  <a:outerShdw blurRad="38100" dist="38100" dir="2700000" algn="tl">
                    <a:srgbClr val="000000"/>
                  </a:outerShdw>
                </a:effectLst>
              </a:rPr>
              <a:t>autori</a:t>
            </a:r>
            <a:r>
              <a:rPr lang="en-US" sz="4000" b="1" i="1" dirty="0">
                <a:effectLst>
                  <a:outerShdw blurRad="38100" dist="38100" dir="2700000" algn="tl">
                    <a:srgbClr val="000000"/>
                  </a:outerShdw>
                </a:effectLst>
              </a:rPr>
              <a:t>…</a:t>
            </a:r>
          </a:p>
        </p:txBody>
      </p:sp>
    </p:spTree>
    <p:extLst>
      <p:ext uri="{BB962C8B-B14F-4D97-AF65-F5344CB8AC3E}">
        <p14:creationId xmlns:p14="http://schemas.microsoft.com/office/powerpoint/2010/main" val="359147555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188640"/>
            <a:ext cx="8363272" cy="5937523"/>
          </a:xfrm>
        </p:spPr>
        <p:txBody>
          <a:bodyPr>
            <a:normAutofit/>
          </a:bodyPr>
          <a:lstStyle/>
          <a:p>
            <a:pPr algn="ctr">
              <a:lnSpc>
                <a:spcPct val="90000"/>
              </a:lnSpc>
              <a:buFontTx/>
              <a:buNone/>
            </a:pPr>
            <a:r>
              <a:rPr lang="fr-FR" sz="2800" b="1" dirty="0" err="1">
                <a:solidFill>
                  <a:srgbClr val="000000"/>
                </a:solidFill>
              </a:rPr>
              <a:t>Aportul</a:t>
            </a:r>
            <a:r>
              <a:rPr lang="fr-FR" sz="2800" b="1" dirty="0">
                <a:solidFill>
                  <a:srgbClr val="000000"/>
                </a:solidFill>
              </a:rPr>
              <a:t> </a:t>
            </a:r>
            <a:r>
              <a:rPr lang="fr-FR" sz="2800" b="1" dirty="0" err="1">
                <a:solidFill>
                  <a:srgbClr val="000000"/>
                </a:solidFill>
              </a:rPr>
              <a:t>examenului</a:t>
            </a:r>
            <a:r>
              <a:rPr lang="fr-FR" sz="2800" b="1" dirty="0">
                <a:solidFill>
                  <a:srgbClr val="000000"/>
                </a:solidFill>
              </a:rPr>
              <a:t> </a:t>
            </a:r>
            <a:r>
              <a:rPr lang="fr-FR" sz="2800" b="1" dirty="0" err="1">
                <a:solidFill>
                  <a:srgbClr val="000000"/>
                </a:solidFill>
              </a:rPr>
              <a:t>ecografic</a:t>
            </a:r>
            <a:r>
              <a:rPr lang="fr-FR" sz="2800" b="1" dirty="0">
                <a:solidFill>
                  <a:srgbClr val="000000"/>
                </a:solidFill>
              </a:rPr>
              <a:t> in </a:t>
            </a:r>
            <a:r>
              <a:rPr lang="fr-FR" sz="2800" b="1" dirty="0" err="1">
                <a:solidFill>
                  <a:srgbClr val="000000"/>
                </a:solidFill>
              </a:rPr>
              <a:t>depistarea</a:t>
            </a:r>
            <a:r>
              <a:rPr lang="fr-FR" sz="2800" b="1" dirty="0">
                <a:solidFill>
                  <a:srgbClr val="000000"/>
                </a:solidFill>
              </a:rPr>
              <a:t> </a:t>
            </a:r>
            <a:r>
              <a:rPr lang="fr-FR" sz="2800" b="1" dirty="0" err="1">
                <a:solidFill>
                  <a:srgbClr val="000000"/>
                </a:solidFill>
              </a:rPr>
              <a:t>rinichiului</a:t>
            </a:r>
            <a:r>
              <a:rPr lang="fr-FR" sz="2800" b="1" dirty="0">
                <a:solidFill>
                  <a:srgbClr val="000000"/>
                </a:solidFill>
              </a:rPr>
              <a:t> </a:t>
            </a:r>
            <a:r>
              <a:rPr lang="fr-FR" sz="2800" b="1" dirty="0" err="1">
                <a:solidFill>
                  <a:srgbClr val="000000"/>
                </a:solidFill>
              </a:rPr>
              <a:t>polichistic</a:t>
            </a:r>
            <a:endParaRPr lang="fr-FR" sz="1000" b="1" dirty="0">
              <a:solidFill>
                <a:srgbClr val="000000"/>
              </a:solidFill>
            </a:endParaRPr>
          </a:p>
          <a:p>
            <a:pPr>
              <a:lnSpc>
                <a:spcPct val="90000"/>
              </a:lnSpc>
              <a:buFontTx/>
              <a:buNone/>
            </a:pPr>
            <a:r>
              <a:rPr lang="fr-FR" sz="1000" dirty="0">
                <a:solidFill>
                  <a:srgbClr val="000000"/>
                </a:solidFill>
              </a:rPr>
              <a:t>	</a:t>
            </a:r>
            <a:endParaRPr lang="fr-FR" sz="1000" i="1" dirty="0">
              <a:solidFill>
                <a:srgbClr val="000000"/>
              </a:solidFill>
            </a:endParaRPr>
          </a:p>
          <a:p>
            <a:pPr>
              <a:lnSpc>
                <a:spcPct val="90000"/>
              </a:lnSpc>
              <a:buFontTx/>
              <a:buNone/>
            </a:pPr>
            <a:r>
              <a:rPr lang="fr-FR" sz="2800" b="1" i="1" dirty="0" err="1">
                <a:solidFill>
                  <a:srgbClr val="000000"/>
                </a:solidFill>
              </a:rPr>
              <a:t>Scopul</a:t>
            </a:r>
            <a:r>
              <a:rPr lang="fr-FR" sz="2800" b="1" i="1" dirty="0">
                <a:solidFill>
                  <a:srgbClr val="000000"/>
                </a:solidFill>
              </a:rPr>
              <a:t> </a:t>
            </a:r>
            <a:r>
              <a:rPr lang="fr-FR" sz="2800" b="1" i="1" dirty="0" err="1">
                <a:solidFill>
                  <a:srgbClr val="000000"/>
                </a:solidFill>
              </a:rPr>
              <a:t>lucrarii</a:t>
            </a:r>
            <a:r>
              <a:rPr lang="fr-FR" sz="2800" b="1" i="1" dirty="0">
                <a:solidFill>
                  <a:srgbClr val="000000"/>
                </a:solidFill>
              </a:rPr>
              <a:t>-</a:t>
            </a:r>
            <a:r>
              <a:rPr lang="fr-FR" sz="2800" dirty="0">
                <a:solidFill>
                  <a:srgbClr val="000000"/>
                </a:solidFill>
              </a:rPr>
              <a:t> </a:t>
            </a:r>
            <a:r>
              <a:rPr lang="fr-FR" sz="2800" dirty="0" err="1">
                <a:solidFill>
                  <a:srgbClr val="FF3300"/>
                </a:solidFill>
              </a:rPr>
              <a:t>aportul</a:t>
            </a:r>
            <a:r>
              <a:rPr lang="fr-FR" sz="2800" dirty="0">
                <a:solidFill>
                  <a:srgbClr val="FF3300"/>
                </a:solidFill>
              </a:rPr>
              <a:t> </a:t>
            </a:r>
            <a:r>
              <a:rPr lang="fr-FR" sz="2800" dirty="0" err="1">
                <a:solidFill>
                  <a:srgbClr val="FF3300"/>
                </a:solidFill>
              </a:rPr>
              <a:t>examenului</a:t>
            </a:r>
            <a:r>
              <a:rPr lang="fr-FR" sz="2800" dirty="0">
                <a:solidFill>
                  <a:srgbClr val="FF3300"/>
                </a:solidFill>
              </a:rPr>
              <a:t> </a:t>
            </a:r>
            <a:r>
              <a:rPr lang="fr-FR" sz="2800" dirty="0" err="1">
                <a:solidFill>
                  <a:srgbClr val="FF3300"/>
                </a:solidFill>
              </a:rPr>
              <a:t>ecografic</a:t>
            </a:r>
            <a:r>
              <a:rPr lang="fr-FR" sz="2800" dirty="0">
                <a:solidFill>
                  <a:srgbClr val="FF3300"/>
                </a:solidFill>
              </a:rPr>
              <a:t> in </a:t>
            </a:r>
            <a:r>
              <a:rPr lang="fr-FR" sz="2800" dirty="0" err="1">
                <a:solidFill>
                  <a:srgbClr val="FF3300"/>
                </a:solidFill>
              </a:rPr>
              <a:t>diagnosticul</a:t>
            </a:r>
            <a:r>
              <a:rPr lang="fr-FR" sz="2800" dirty="0">
                <a:solidFill>
                  <a:srgbClr val="FF3300"/>
                </a:solidFill>
              </a:rPr>
              <a:t> </a:t>
            </a:r>
            <a:r>
              <a:rPr lang="fr-FR" sz="2800" dirty="0" err="1">
                <a:solidFill>
                  <a:srgbClr val="FF3300"/>
                </a:solidFill>
              </a:rPr>
              <a:t>rinichiului</a:t>
            </a:r>
            <a:r>
              <a:rPr lang="fr-FR" sz="2800" dirty="0">
                <a:solidFill>
                  <a:srgbClr val="FF3300"/>
                </a:solidFill>
              </a:rPr>
              <a:t> </a:t>
            </a:r>
            <a:r>
              <a:rPr lang="fr-FR" sz="2800" dirty="0" err="1">
                <a:solidFill>
                  <a:srgbClr val="FF3300"/>
                </a:solidFill>
              </a:rPr>
              <a:t>polichistic</a:t>
            </a:r>
            <a:r>
              <a:rPr lang="fr-FR" sz="2800" dirty="0">
                <a:solidFill>
                  <a:srgbClr val="FF3300"/>
                </a:solidFill>
              </a:rPr>
              <a:t>;</a:t>
            </a:r>
            <a:r>
              <a:rPr lang="fr-FR" sz="2800" dirty="0">
                <a:solidFill>
                  <a:srgbClr val="000000"/>
                </a:solidFill>
              </a:rPr>
              <a:t> </a:t>
            </a:r>
            <a:r>
              <a:rPr lang="fr-FR" sz="2800" dirty="0" err="1">
                <a:solidFill>
                  <a:srgbClr val="000000"/>
                </a:solidFill>
              </a:rPr>
              <a:t>elementul</a:t>
            </a:r>
            <a:r>
              <a:rPr lang="fr-FR" sz="2800" dirty="0">
                <a:solidFill>
                  <a:srgbClr val="000000"/>
                </a:solidFill>
              </a:rPr>
              <a:t> </a:t>
            </a:r>
            <a:r>
              <a:rPr lang="fr-FR" sz="2800" dirty="0" err="1">
                <a:solidFill>
                  <a:srgbClr val="000000"/>
                </a:solidFill>
              </a:rPr>
              <a:t>semiologic</a:t>
            </a:r>
            <a:r>
              <a:rPr lang="fr-FR" sz="2800" dirty="0">
                <a:solidFill>
                  <a:srgbClr val="000000"/>
                </a:solidFill>
              </a:rPr>
              <a:t> </a:t>
            </a:r>
            <a:r>
              <a:rPr lang="fr-FR" sz="2800" dirty="0" err="1">
                <a:solidFill>
                  <a:srgbClr val="000000"/>
                </a:solidFill>
              </a:rPr>
              <a:t>caracteristic</a:t>
            </a:r>
            <a:r>
              <a:rPr lang="fr-FR" sz="2800" dirty="0">
                <a:solidFill>
                  <a:srgbClr val="000000"/>
                </a:solidFill>
              </a:rPr>
              <a:t> </a:t>
            </a:r>
            <a:r>
              <a:rPr lang="fr-FR" sz="2800" dirty="0" err="1">
                <a:solidFill>
                  <a:srgbClr val="000000"/>
                </a:solidFill>
              </a:rPr>
              <a:t>pentru</a:t>
            </a:r>
            <a:r>
              <a:rPr lang="fr-FR" sz="2800" dirty="0">
                <a:solidFill>
                  <a:srgbClr val="000000"/>
                </a:solidFill>
              </a:rPr>
              <a:t> </a:t>
            </a:r>
            <a:r>
              <a:rPr lang="fr-FR" sz="2800" dirty="0" err="1">
                <a:solidFill>
                  <a:srgbClr val="000000"/>
                </a:solidFill>
              </a:rPr>
              <a:t>acest</a:t>
            </a:r>
            <a:r>
              <a:rPr lang="fr-FR" sz="2800" dirty="0">
                <a:solidFill>
                  <a:srgbClr val="000000"/>
                </a:solidFill>
              </a:rPr>
              <a:t> </a:t>
            </a:r>
            <a:r>
              <a:rPr lang="fr-FR" sz="2800" dirty="0" err="1">
                <a:solidFill>
                  <a:srgbClr val="000000"/>
                </a:solidFill>
              </a:rPr>
              <a:t>grup</a:t>
            </a:r>
            <a:r>
              <a:rPr lang="fr-FR" sz="2800" dirty="0">
                <a:solidFill>
                  <a:srgbClr val="000000"/>
                </a:solidFill>
              </a:rPr>
              <a:t> de </a:t>
            </a:r>
            <a:r>
              <a:rPr lang="fr-FR" sz="2800" dirty="0" err="1">
                <a:solidFill>
                  <a:srgbClr val="000000"/>
                </a:solidFill>
              </a:rPr>
              <a:t>afectiuni</a:t>
            </a:r>
            <a:r>
              <a:rPr lang="fr-FR" sz="2800" dirty="0">
                <a:solidFill>
                  <a:srgbClr val="000000"/>
                </a:solidFill>
              </a:rPr>
              <a:t> il </a:t>
            </a:r>
            <a:r>
              <a:rPr lang="fr-FR" sz="2800" dirty="0" err="1">
                <a:solidFill>
                  <a:srgbClr val="000000"/>
                </a:solidFill>
              </a:rPr>
              <a:t>constituie</a:t>
            </a:r>
            <a:r>
              <a:rPr lang="fr-FR" sz="2800" dirty="0">
                <a:solidFill>
                  <a:srgbClr val="000000"/>
                </a:solidFill>
              </a:rPr>
              <a:t> </a:t>
            </a:r>
            <a:r>
              <a:rPr lang="fr-FR" sz="2800" dirty="0" err="1">
                <a:solidFill>
                  <a:srgbClr val="000000"/>
                </a:solidFill>
              </a:rPr>
              <a:t>aspectul</a:t>
            </a:r>
            <a:r>
              <a:rPr lang="fr-FR" sz="2800" dirty="0">
                <a:solidFill>
                  <a:srgbClr val="000000"/>
                </a:solidFill>
              </a:rPr>
              <a:t> </a:t>
            </a:r>
            <a:r>
              <a:rPr lang="fr-FR" sz="2800" dirty="0" err="1">
                <a:solidFill>
                  <a:srgbClr val="000000"/>
                </a:solidFill>
              </a:rPr>
              <a:t>ecografic</a:t>
            </a:r>
            <a:r>
              <a:rPr lang="fr-FR" sz="2800" dirty="0">
                <a:solidFill>
                  <a:srgbClr val="000000"/>
                </a:solidFill>
              </a:rPr>
              <a:t> de </a:t>
            </a:r>
            <a:r>
              <a:rPr lang="fr-FR" sz="2800" dirty="0" err="1">
                <a:solidFill>
                  <a:srgbClr val="000000"/>
                </a:solidFill>
              </a:rPr>
              <a:t>chist</a:t>
            </a:r>
            <a:r>
              <a:rPr lang="fr-FR" sz="2800" dirty="0">
                <a:solidFill>
                  <a:srgbClr val="000000"/>
                </a:solidFill>
              </a:rPr>
              <a:t> </a:t>
            </a:r>
            <a:r>
              <a:rPr lang="fr-FR" sz="2800" dirty="0" err="1">
                <a:solidFill>
                  <a:srgbClr val="000000"/>
                </a:solidFill>
              </a:rPr>
              <a:t>renal</a:t>
            </a:r>
            <a:r>
              <a:rPr lang="fr-FR" sz="2800" dirty="0">
                <a:solidFill>
                  <a:srgbClr val="000000"/>
                </a:solidFill>
              </a:rPr>
              <a:t>; </a:t>
            </a:r>
            <a:r>
              <a:rPr lang="fr-FR" sz="2800" dirty="0">
                <a:solidFill>
                  <a:srgbClr val="FF3300"/>
                </a:solidFill>
              </a:rPr>
              <a:t>in </a:t>
            </a:r>
            <a:r>
              <a:rPr lang="fr-FR" sz="2800" dirty="0" err="1">
                <a:solidFill>
                  <a:srgbClr val="FF3300"/>
                </a:solidFill>
              </a:rPr>
              <a:t>evolutia</a:t>
            </a:r>
            <a:r>
              <a:rPr lang="fr-FR" sz="2800" dirty="0">
                <a:solidFill>
                  <a:srgbClr val="FF3300"/>
                </a:solidFill>
              </a:rPr>
              <a:t> sa </a:t>
            </a:r>
            <a:r>
              <a:rPr lang="fr-FR" sz="2800" dirty="0" err="1">
                <a:solidFill>
                  <a:srgbClr val="FF3300"/>
                </a:solidFill>
              </a:rPr>
              <a:t>poate</a:t>
            </a:r>
            <a:r>
              <a:rPr lang="fr-FR" sz="2800" dirty="0">
                <a:solidFill>
                  <a:srgbClr val="FF3300"/>
                </a:solidFill>
              </a:rPr>
              <a:t> </a:t>
            </a:r>
            <a:r>
              <a:rPr lang="fr-FR" sz="2800" dirty="0" err="1">
                <a:solidFill>
                  <a:srgbClr val="FF3300"/>
                </a:solidFill>
              </a:rPr>
              <a:t>prezenta</a:t>
            </a:r>
            <a:r>
              <a:rPr lang="fr-FR" sz="2800" dirty="0">
                <a:solidFill>
                  <a:srgbClr val="FF3300"/>
                </a:solidFill>
              </a:rPr>
              <a:t> </a:t>
            </a:r>
            <a:r>
              <a:rPr lang="fr-FR" sz="2800" dirty="0" err="1">
                <a:solidFill>
                  <a:srgbClr val="FF3300"/>
                </a:solidFill>
              </a:rPr>
              <a:t>complicatii</a:t>
            </a:r>
            <a:r>
              <a:rPr lang="fr-FR" sz="2800" dirty="0">
                <a:solidFill>
                  <a:srgbClr val="FF3300"/>
                </a:solidFill>
              </a:rPr>
              <a:t> la care </a:t>
            </a:r>
            <a:r>
              <a:rPr lang="fr-FR" sz="2800" dirty="0" err="1">
                <a:solidFill>
                  <a:srgbClr val="FF3300"/>
                </a:solidFill>
              </a:rPr>
              <a:t>ecografia</a:t>
            </a:r>
            <a:r>
              <a:rPr lang="fr-FR" sz="2800" dirty="0">
                <a:solidFill>
                  <a:srgbClr val="FF3300"/>
                </a:solidFill>
              </a:rPr>
              <a:t> are </a:t>
            </a:r>
            <a:r>
              <a:rPr lang="fr-FR" sz="2800" dirty="0" err="1">
                <a:solidFill>
                  <a:srgbClr val="FF3300"/>
                </a:solidFill>
              </a:rPr>
              <a:t>valoare</a:t>
            </a:r>
            <a:r>
              <a:rPr lang="fr-FR" sz="2800" dirty="0">
                <a:solidFill>
                  <a:srgbClr val="FF3300"/>
                </a:solidFill>
              </a:rPr>
              <a:t> </a:t>
            </a:r>
            <a:r>
              <a:rPr lang="fr-FR" sz="2800" dirty="0" err="1">
                <a:solidFill>
                  <a:srgbClr val="FF3300"/>
                </a:solidFill>
              </a:rPr>
              <a:t>diagnostica</a:t>
            </a:r>
            <a:r>
              <a:rPr lang="fr-FR" sz="2800" dirty="0">
                <a:solidFill>
                  <a:srgbClr val="FF3300"/>
                </a:solidFill>
              </a:rPr>
              <a:t>.</a:t>
            </a:r>
            <a:br>
              <a:rPr lang="fr-FR" sz="2800" dirty="0">
                <a:solidFill>
                  <a:srgbClr val="FF3300"/>
                </a:solidFill>
              </a:rPr>
            </a:br>
            <a:endParaRPr lang="fr-FR" sz="2800" i="1" dirty="0">
              <a:solidFill>
                <a:srgbClr val="FF3300"/>
              </a:solidFill>
            </a:endParaRPr>
          </a:p>
          <a:p>
            <a:pPr>
              <a:lnSpc>
                <a:spcPct val="90000"/>
              </a:lnSpc>
              <a:buFontTx/>
              <a:buNone/>
            </a:pPr>
            <a:r>
              <a:rPr lang="fr-FR" sz="2800" b="1" i="1" dirty="0" err="1">
                <a:solidFill>
                  <a:srgbClr val="000000"/>
                </a:solidFill>
              </a:rPr>
              <a:t>Material</a:t>
            </a:r>
            <a:r>
              <a:rPr lang="fr-FR" sz="2800" b="1" i="1" dirty="0">
                <a:solidFill>
                  <a:srgbClr val="000000"/>
                </a:solidFill>
              </a:rPr>
              <a:t> si </a:t>
            </a:r>
            <a:r>
              <a:rPr lang="fr-FR" sz="2800" b="1" i="1" dirty="0" err="1">
                <a:solidFill>
                  <a:srgbClr val="000000"/>
                </a:solidFill>
              </a:rPr>
              <a:t>metoda</a:t>
            </a:r>
            <a:r>
              <a:rPr lang="fr-FR" sz="2800" b="1" i="1" dirty="0">
                <a:solidFill>
                  <a:srgbClr val="000000"/>
                </a:solidFill>
              </a:rPr>
              <a:t>:</a:t>
            </a:r>
            <a:r>
              <a:rPr lang="fr-FR" sz="2800" dirty="0">
                <a:solidFill>
                  <a:srgbClr val="000000"/>
                </a:solidFill>
              </a:rPr>
              <a:t> </a:t>
            </a:r>
            <a:r>
              <a:rPr lang="fr-FR" sz="2800" dirty="0" err="1">
                <a:solidFill>
                  <a:srgbClr val="000000"/>
                </a:solidFill>
              </a:rPr>
              <a:t>studiul</a:t>
            </a:r>
            <a:r>
              <a:rPr lang="fr-FR" sz="2800" dirty="0">
                <a:solidFill>
                  <a:srgbClr val="000000"/>
                </a:solidFill>
              </a:rPr>
              <a:t> s-a </a:t>
            </a:r>
            <a:r>
              <a:rPr lang="fr-FR" sz="2800" dirty="0" err="1">
                <a:solidFill>
                  <a:srgbClr val="000000"/>
                </a:solidFill>
              </a:rPr>
              <a:t>efectuat</a:t>
            </a:r>
            <a:r>
              <a:rPr lang="fr-FR" sz="2800" dirty="0">
                <a:solidFill>
                  <a:srgbClr val="000000"/>
                </a:solidFill>
              </a:rPr>
              <a:t> </a:t>
            </a:r>
            <a:r>
              <a:rPr lang="fr-FR" sz="2800" dirty="0" err="1">
                <a:solidFill>
                  <a:srgbClr val="000000"/>
                </a:solidFill>
              </a:rPr>
              <a:t>pe</a:t>
            </a:r>
            <a:r>
              <a:rPr lang="fr-FR" sz="2800" dirty="0">
                <a:solidFill>
                  <a:srgbClr val="000000"/>
                </a:solidFill>
              </a:rPr>
              <a:t> un lot de 850 </a:t>
            </a:r>
            <a:r>
              <a:rPr lang="fr-FR" sz="2800" dirty="0" err="1">
                <a:solidFill>
                  <a:srgbClr val="000000"/>
                </a:solidFill>
              </a:rPr>
              <a:t>bolnavi</a:t>
            </a:r>
            <a:r>
              <a:rPr lang="fr-FR" sz="2800" dirty="0">
                <a:solidFill>
                  <a:srgbClr val="000000"/>
                </a:solidFill>
              </a:rPr>
              <a:t> </a:t>
            </a:r>
            <a:r>
              <a:rPr lang="fr-FR" sz="2800" dirty="0" err="1">
                <a:solidFill>
                  <a:srgbClr val="000000"/>
                </a:solidFill>
              </a:rPr>
              <a:t>cu</a:t>
            </a:r>
            <a:r>
              <a:rPr lang="fr-FR" sz="2800" dirty="0">
                <a:solidFill>
                  <a:srgbClr val="000000"/>
                </a:solidFill>
              </a:rPr>
              <a:t> </a:t>
            </a:r>
            <a:r>
              <a:rPr lang="fr-FR" sz="2800" dirty="0" err="1">
                <a:solidFill>
                  <a:srgbClr val="000000"/>
                </a:solidFill>
              </a:rPr>
              <a:t>suferinte</a:t>
            </a:r>
            <a:r>
              <a:rPr lang="fr-FR" sz="2800" dirty="0">
                <a:solidFill>
                  <a:srgbClr val="000000"/>
                </a:solidFill>
              </a:rPr>
              <a:t> </a:t>
            </a:r>
            <a:r>
              <a:rPr lang="fr-FR" sz="2800" dirty="0" err="1">
                <a:solidFill>
                  <a:srgbClr val="000000"/>
                </a:solidFill>
              </a:rPr>
              <a:t>renale</a:t>
            </a:r>
            <a:r>
              <a:rPr lang="fr-FR" sz="2800" dirty="0">
                <a:solidFill>
                  <a:srgbClr val="000000"/>
                </a:solidFill>
              </a:rPr>
              <a:t>, </a:t>
            </a:r>
            <a:r>
              <a:rPr lang="fr-FR" sz="2800" dirty="0" err="1">
                <a:solidFill>
                  <a:srgbClr val="000000"/>
                </a:solidFill>
              </a:rPr>
              <a:t>examinati</a:t>
            </a:r>
            <a:r>
              <a:rPr lang="fr-FR" sz="2800" dirty="0">
                <a:solidFill>
                  <a:srgbClr val="000000"/>
                </a:solidFill>
              </a:rPr>
              <a:t> </a:t>
            </a:r>
            <a:r>
              <a:rPr lang="fr-FR" sz="2800" dirty="0" err="1">
                <a:solidFill>
                  <a:srgbClr val="000000"/>
                </a:solidFill>
              </a:rPr>
              <a:t>ecografic</a:t>
            </a:r>
            <a:r>
              <a:rPr lang="fr-FR" sz="2800" dirty="0">
                <a:solidFill>
                  <a:srgbClr val="000000"/>
                </a:solidFill>
              </a:rPr>
              <a:t> </a:t>
            </a:r>
            <a:r>
              <a:rPr lang="fr-FR" sz="2800" dirty="0" err="1">
                <a:solidFill>
                  <a:srgbClr val="000000"/>
                </a:solidFill>
              </a:rPr>
              <a:t>pe</a:t>
            </a:r>
            <a:r>
              <a:rPr lang="fr-FR" sz="2800" dirty="0">
                <a:solidFill>
                  <a:srgbClr val="000000"/>
                </a:solidFill>
              </a:rPr>
              <a:t> o </a:t>
            </a:r>
            <a:r>
              <a:rPr lang="fr-FR" sz="2800" dirty="0" err="1">
                <a:solidFill>
                  <a:srgbClr val="000000"/>
                </a:solidFill>
              </a:rPr>
              <a:t>perioada</a:t>
            </a:r>
            <a:r>
              <a:rPr lang="fr-FR" sz="2800" dirty="0">
                <a:solidFill>
                  <a:srgbClr val="000000"/>
                </a:solidFill>
              </a:rPr>
              <a:t> de un an …. </a:t>
            </a:r>
            <a:r>
              <a:rPr lang="fr-FR" sz="2800" dirty="0" err="1">
                <a:solidFill>
                  <a:srgbClr val="FF3300"/>
                </a:solidFill>
              </a:rPr>
              <a:t>Criteriile</a:t>
            </a:r>
            <a:r>
              <a:rPr lang="fr-FR" sz="2800" dirty="0">
                <a:solidFill>
                  <a:srgbClr val="FF3300"/>
                </a:solidFill>
              </a:rPr>
              <a:t> de </a:t>
            </a:r>
            <a:r>
              <a:rPr lang="fr-FR" sz="2800" dirty="0" err="1">
                <a:solidFill>
                  <a:srgbClr val="FF3300"/>
                </a:solidFill>
              </a:rPr>
              <a:t>selectie</a:t>
            </a:r>
            <a:r>
              <a:rPr lang="fr-FR" sz="2800" dirty="0">
                <a:solidFill>
                  <a:srgbClr val="FF3300"/>
                </a:solidFill>
              </a:rPr>
              <a:t> ale </a:t>
            </a:r>
            <a:r>
              <a:rPr lang="fr-FR" sz="2800" dirty="0" err="1">
                <a:solidFill>
                  <a:srgbClr val="FF3300"/>
                </a:solidFill>
              </a:rPr>
              <a:t>lotului</a:t>
            </a:r>
            <a:r>
              <a:rPr lang="fr-FR" sz="2800" dirty="0">
                <a:solidFill>
                  <a:srgbClr val="FF3300"/>
                </a:solidFill>
              </a:rPr>
              <a:t> </a:t>
            </a:r>
            <a:r>
              <a:rPr lang="fr-FR" sz="2800" dirty="0" err="1">
                <a:solidFill>
                  <a:srgbClr val="FF3300"/>
                </a:solidFill>
              </a:rPr>
              <a:t>s-au</a:t>
            </a:r>
            <a:r>
              <a:rPr lang="fr-FR" sz="2800" dirty="0">
                <a:solidFill>
                  <a:srgbClr val="FF3300"/>
                </a:solidFill>
              </a:rPr>
              <a:t> </a:t>
            </a:r>
            <a:r>
              <a:rPr lang="fr-FR" sz="2800" dirty="0" err="1">
                <a:solidFill>
                  <a:srgbClr val="FF3300"/>
                </a:solidFill>
              </a:rPr>
              <a:t>facut</a:t>
            </a:r>
            <a:r>
              <a:rPr lang="fr-FR" sz="2800" dirty="0">
                <a:solidFill>
                  <a:srgbClr val="FF3300"/>
                </a:solidFill>
              </a:rPr>
              <a:t> in </a:t>
            </a:r>
            <a:r>
              <a:rPr lang="fr-FR" sz="2800" dirty="0" err="1">
                <a:solidFill>
                  <a:srgbClr val="FF3300"/>
                </a:solidFill>
              </a:rPr>
              <a:t>functie</a:t>
            </a:r>
            <a:r>
              <a:rPr lang="fr-FR" sz="2800" dirty="0">
                <a:solidFill>
                  <a:srgbClr val="FF3300"/>
                </a:solidFill>
              </a:rPr>
              <a:t> de </a:t>
            </a:r>
            <a:r>
              <a:rPr lang="fr-FR" sz="2800" dirty="0" err="1">
                <a:solidFill>
                  <a:srgbClr val="FF3300"/>
                </a:solidFill>
              </a:rPr>
              <a:t>sex</a:t>
            </a:r>
            <a:r>
              <a:rPr lang="fr-FR" sz="2800" dirty="0">
                <a:solidFill>
                  <a:srgbClr val="FF3300"/>
                </a:solidFill>
              </a:rPr>
              <a:t>, </a:t>
            </a:r>
            <a:r>
              <a:rPr lang="fr-FR" sz="2800" dirty="0" err="1">
                <a:solidFill>
                  <a:srgbClr val="FF3300"/>
                </a:solidFill>
              </a:rPr>
              <a:t>varsta</a:t>
            </a:r>
            <a:r>
              <a:rPr lang="fr-FR" sz="2800" dirty="0">
                <a:solidFill>
                  <a:srgbClr val="FF3300"/>
                </a:solidFill>
              </a:rPr>
              <a:t>, </a:t>
            </a:r>
            <a:r>
              <a:rPr lang="fr-FR" sz="2800" dirty="0" err="1">
                <a:solidFill>
                  <a:srgbClr val="FF3300"/>
                </a:solidFill>
              </a:rPr>
              <a:t>explorari</a:t>
            </a:r>
            <a:r>
              <a:rPr lang="fr-FR" sz="2800" dirty="0">
                <a:solidFill>
                  <a:srgbClr val="FF3300"/>
                </a:solidFill>
              </a:rPr>
              <a:t> </a:t>
            </a:r>
            <a:r>
              <a:rPr lang="fr-FR" sz="2800" dirty="0" err="1">
                <a:solidFill>
                  <a:srgbClr val="FF3300"/>
                </a:solidFill>
              </a:rPr>
              <a:t>paraclinice</a:t>
            </a:r>
            <a:r>
              <a:rPr lang="fr-FR" sz="2800" dirty="0">
                <a:solidFill>
                  <a:srgbClr val="FF3300"/>
                </a:solidFill>
              </a:rPr>
              <a:t> </a:t>
            </a:r>
            <a:r>
              <a:rPr lang="fr-FR" sz="2800" dirty="0" err="1">
                <a:solidFill>
                  <a:srgbClr val="FF3300"/>
                </a:solidFill>
              </a:rPr>
              <a:t>uzuale</a:t>
            </a:r>
            <a:r>
              <a:rPr lang="fr-FR" sz="2800" dirty="0">
                <a:solidFill>
                  <a:srgbClr val="FF3300"/>
                </a:solidFill>
              </a:rPr>
              <a:t>.</a:t>
            </a:r>
            <a:endParaRPr lang="fr-FR" sz="2800" i="1" dirty="0">
              <a:solidFill>
                <a:srgbClr val="FF3300"/>
              </a:solidFill>
            </a:endParaRPr>
          </a:p>
        </p:txBody>
      </p:sp>
    </p:spTree>
    <p:extLst>
      <p:ext uri="{BB962C8B-B14F-4D97-AF65-F5344CB8AC3E}">
        <p14:creationId xmlns:p14="http://schemas.microsoft.com/office/powerpoint/2010/main" val="562003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332656"/>
            <a:ext cx="8363272" cy="5793507"/>
          </a:xfrm>
        </p:spPr>
        <p:txBody>
          <a:bodyPr>
            <a:normAutofit/>
          </a:bodyPr>
          <a:lstStyle/>
          <a:p>
            <a:pPr>
              <a:buFontTx/>
              <a:buNone/>
            </a:pPr>
            <a:r>
              <a:rPr lang="fr-FR" sz="2400" b="1" i="1" dirty="0" err="1">
                <a:solidFill>
                  <a:srgbClr val="000000"/>
                </a:solidFill>
              </a:rPr>
              <a:t>Rezultate</a:t>
            </a:r>
            <a:r>
              <a:rPr lang="fr-FR" sz="2400" b="1" i="1" dirty="0">
                <a:solidFill>
                  <a:srgbClr val="000000"/>
                </a:solidFill>
              </a:rPr>
              <a:t>:</a:t>
            </a:r>
            <a:r>
              <a:rPr lang="fr-FR" sz="2400" dirty="0">
                <a:solidFill>
                  <a:srgbClr val="000000"/>
                </a:solidFill>
              </a:rPr>
              <a:t> </a:t>
            </a:r>
            <a:r>
              <a:rPr lang="fr-FR" sz="2400" dirty="0" err="1">
                <a:solidFill>
                  <a:srgbClr val="000000"/>
                </a:solidFill>
              </a:rPr>
              <a:t>din</a:t>
            </a:r>
            <a:r>
              <a:rPr lang="fr-FR" sz="2400" dirty="0">
                <a:solidFill>
                  <a:srgbClr val="000000"/>
                </a:solidFill>
              </a:rPr>
              <a:t> </a:t>
            </a:r>
            <a:r>
              <a:rPr lang="fr-FR" sz="2400" dirty="0" err="1">
                <a:solidFill>
                  <a:srgbClr val="000000"/>
                </a:solidFill>
              </a:rPr>
              <a:t>cei</a:t>
            </a:r>
            <a:r>
              <a:rPr lang="fr-FR" sz="2400" dirty="0">
                <a:solidFill>
                  <a:srgbClr val="000000"/>
                </a:solidFill>
              </a:rPr>
              <a:t> 850 </a:t>
            </a:r>
            <a:r>
              <a:rPr lang="fr-FR" sz="2400" dirty="0" err="1">
                <a:solidFill>
                  <a:srgbClr val="000000"/>
                </a:solidFill>
              </a:rPr>
              <a:t>bolnavi</a:t>
            </a:r>
            <a:r>
              <a:rPr lang="fr-FR" sz="2400" dirty="0">
                <a:solidFill>
                  <a:srgbClr val="000000"/>
                </a:solidFill>
              </a:rPr>
              <a:t>- 150 au </a:t>
            </a:r>
            <a:r>
              <a:rPr lang="fr-FR" sz="2400" dirty="0" err="1">
                <a:solidFill>
                  <a:srgbClr val="000000"/>
                </a:solidFill>
              </a:rPr>
              <a:t>prezentat</a:t>
            </a:r>
            <a:r>
              <a:rPr lang="fr-FR" sz="2400" dirty="0">
                <a:solidFill>
                  <a:srgbClr val="000000"/>
                </a:solidFill>
              </a:rPr>
              <a:t> </a:t>
            </a:r>
            <a:r>
              <a:rPr lang="fr-FR" sz="2400" dirty="0" err="1">
                <a:solidFill>
                  <a:srgbClr val="000000"/>
                </a:solidFill>
              </a:rPr>
              <a:t>rinichi</a:t>
            </a:r>
            <a:r>
              <a:rPr lang="fr-FR" sz="2400" dirty="0">
                <a:solidFill>
                  <a:srgbClr val="000000"/>
                </a:solidFill>
              </a:rPr>
              <a:t> </a:t>
            </a:r>
            <a:r>
              <a:rPr lang="fr-FR" sz="2400" dirty="0" err="1">
                <a:solidFill>
                  <a:srgbClr val="000000"/>
                </a:solidFill>
              </a:rPr>
              <a:t>hidronefrotic</a:t>
            </a:r>
            <a:r>
              <a:rPr lang="fr-FR" sz="2400" dirty="0">
                <a:solidFill>
                  <a:srgbClr val="000000"/>
                </a:solidFill>
              </a:rPr>
              <a:t>, </a:t>
            </a:r>
            <a:r>
              <a:rPr lang="fr-FR" sz="2400" dirty="0">
                <a:solidFill>
                  <a:srgbClr val="FF3300"/>
                </a:solidFill>
              </a:rPr>
              <a:t>30 </a:t>
            </a:r>
            <a:r>
              <a:rPr lang="fr-FR" sz="2400" dirty="0" err="1">
                <a:solidFill>
                  <a:srgbClr val="FF3300"/>
                </a:solidFill>
              </a:rPr>
              <a:t>pacienti</a:t>
            </a:r>
            <a:r>
              <a:rPr lang="fr-FR" sz="2400" dirty="0">
                <a:solidFill>
                  <a:srgbClr val="FF3300"/>
                </a:solidFill>
              </a:rPr>
              <a:t>- </a:t>
            </a:r>
            <a:r>
              <a:rPr lang="fr-FR" sz="2400" dirty="0" err="1">
                <a:solidFill>
                  <a:srgbClr val="FF3300"/>
                </a:solidFill>
              </a:rPr>
              <a:t>rinichi</a:t>
            </a:r>
            <a:r>
              <a:rPr lang="fr-FR" sz="2400" dirty="0">
                <a:solidFill>
                  <a:srgbClr val="FF3300"/>
                </a:solidFill>
              </a:rPr>
              <a:t> </a:t>
            </a:r>
            <a:r>
              <a:rPr lang="fr-FR" sz="2400" dirty="0" err="1">
                <a:solidFill>
                  <a:srgbClr val="FF3300"/>
                </a:solidFill>
              </a:rPr>
              <a:t>polichistic</a:t>
            </a:r>
            <a:r>
              <a:rPr lang="fr-FR" sz="2400" dirty="0">
                <a:solidFill>
                  <a:srgbClr val="CC0000"/>
                </a:solidFill>
              </a:rPr>
              <a:t>,</a:t>
            </a:r>
            <a:r>
              <a:rPr lang="fr-FR" sz="2400" dirty="0">
                <a:solidFill>
                  <a:srgbClr val="000000"/>
                </a:solidFill>
              </a:rPr>
              <a:t> 15 </a:t>
            </a:r>
            <a:r>
              <a:rPr lang="fr-FR" sz="2400" dirty="0" err="1">
                <a:solidFill>
                  <a:srgbClr val="000000"/>
                </a:solidFill>
              </a:rPr>
              <a:t>pacienti</a:t>
            </a:r>
            <a:r>
              <a:rPr lang="fr-FR" sz="2400" dirty="0">
                <a:solidFill>
                  <a:srgbClr val="000000"/>
                </a:solidFill>
              </a:rPr>
              <a:t> </a:t>
            </a:r>
            <a:r>
              <a:rPr lang="fr-FR" sz="2400" dirty="0" err="1">
                <a:solidFill>
                  <a:srgbClr val="000000"/>
                </a:solidFill>
              </a:rPr>
              <a:t>rinichi</a:t>
            </a:r>
            <a:r>
              <a:rPr lang="fr-FR" sz="2400" dirty="0">
                <a:solidFill>
                  <a:srgbClr val="000000"/>
                </a:solidFill>
              </a:rPr>
              <a:t> tumoral, 655- </a:t>
            </a:r>
            <a:r>
              <a:rPr lang="fr-FR" sz="2400" dirty="0" err="1">
                <a:solidFill>
                  <a:srgbClr val="000000"/>
                </a:solidFill>
              </a:rPr>
              <a:t>alte</a:t>
            </a:r>
            <a:r>
              <a:rPr lang="fr-FR" sz="2400" dirty="0">
                <a:solidFill>
                  <a:srgbClr val="000000"/>
                </a:solidFill>
              </a:rPr>
              <a:t> </a:t>
            </a:r>
            <a:r>
              <a:rPr lang="fr-FR" sz="2400" dirty="0" err="1">
                <a:solidFill>
                  <a:srgbClr val="000000"/>
                </a:solidFill>
              </a:rPr>
              <a:t>afectiuni</a:t>
            </a:r>
            <a:r>
              <a:rPr lang="fr-FR" sz="2400" dirty="0">
                <a:solidFill>
                  <a:srgbClr val="000000"/>
                </a:solidFill>
              </a:rPr>
              <a:t>. </a:t>
            </a:r>
            <a:r>
              <a:rPr lang="fr-FR" sz="2400" dirty="0" err="1">
                <a:solidFill>
                  <a:srgbClr val="FF3300"/>
                </a:solidFill>
              </a:rPr>
              <a:t>Rinichiul</a:t>
            </a:r>
            <a:r>
              <a:rPr lang="fr-FR" sz="2400" dirty="0">
                <a:solidFill>
                  <a:srgbClr val="FF3300"/>
                </a:solidFill>
              </a:rPr>
              <a:t> </a:t>
            </a:r>
            <a:r>
              <a:rPr lang="fr-FR" sz="2400" dirty="0" err="1">
                <a:solidFill>
                  <a:srgbClr val="FF3300"/>
                </a:solidFill>
              </a:rPr>
              <a:t>polichistic</a:t>
            </a:r>
            <a:r>
              <a:rPr lang="fr-FR" sz="2400" dirty="0">
                <a:solidFill>
                  <a:srgbClr val="FF3300"/>
                </a:solidFill>
              </a:rPr>
              <a:t> a </a:t>
            </a:r>
            <a:r>
              <a:rPr lang="fr-FR" sz="2400" dirty="0" err="1">
                <a:solidFill>
                  <a:srgbClr val="FF3300"/>
                </a:solidFill>
              </a:rPr>
              <a:t>fost</a:t>
            </a:r>
            <a:r>
              <a:rPr lang="fr-FR" sz="2400" dirty="0">
                <a:solidFill>
                  <a:srgbClr val="FF3300"/>
                </a:solidFill>
              </a:rPr>
              <a:t> </a:t>
            </a:r>
            <a:r>
              <a:rPr lang="fr-FR" sz="2400" dirty="0" err="1">
                <a:solidFill>
                  <a:srgbClr val="FF3300"/>
                </a:solidFill>
              </a:rPr>
              <a:t>intalnit</a:t>
            </a:r>
            <a:r>
              <a:rPr lang="fr-FR" sz="2400" dirty="0">
                <a:solidFill>
                  <a:srgbClr val="FF3300"/>
                </a:solidFill>
              </a:rPr>
              <a:t> la 9 </a:t>
            </a:r>
            <a:r>
              <a:rPr lang="fr-FR" sz="2400" dirty="0" err="1">
                <a:solidFill>
                  <a:srgbClr val="FF3300"/>
                </a:solidFill>
              </a:rPr>
              <a:t>pacienti</a:t>
            </a:r>
            <a:r>
              <a:rPr lang="fr-FR" sz="2400" dirty="0">
                <a:solidFill>
                  <a:srgbClr val="000000"/>
                </a:solidFill>
              </a:rPr>
              <a:t> (30-35 </a:t>
            </a:r>
            <a:r>
              <a:rPr lang="fr-FR" sz="2400" dirty="0" err="1">
                <a:solidFill>
                  <a:srgbClr val="000000"/>
                </a:solidFill>
              </a:rPr>
              <a:t>ani</a:t>
            </a:r>
            <a:r>
              <a:rPr lang="fr-FR" sz="2400" dirty="0">
                <a:solidFill>
                  <a:srgbClr val="000000"/>
                </a:solidFill>
              </a:rPr>
              <a:t>), 14 </a:t>
            </a:r>
            <a:r>
              <a:rPr lang="fr-FR" sz="2400" dirty="0" err="1">
                <a:solidFill>
                  <a:srgbClr val="000000"/>
                </a:solidFill>
              </a:rPr>
              <a:t>pacienti</a:t>
            </a:r>
            <a:r>
              <a:rPr lang="fr-FR" sz="2400" dirty="0">
                <a:solidFill>
                  <a:srgbClr val="000000"/>
                </a:solidFill>
              </a:rPr>
              <a:t> </a:t>
            </a:r>
            <a:r>
              <a:rPr lang="fr-FR" sz="2400" dirty="0" err="1">
                <a:solidFill>
                  <a:srgbClr val="000000"/>
                </a:solidFill>
              </a:rPr>
              <a:t>cu</a:t>
            </a:r>
            <a:r>
              <a:rPr lang="fr-FR" sz="2400" dirty="0">
                <a:solidFill>
                  <a:srgbClr val="000000"/>
                </a:solidFill>
              </a:rPr>
              <a:t> </a:t>
            </a:r>
            <a:r>
              <a:rPr lang="fr-FR" sz="2400" dirty="0" err="1">
                <a:solidFill>
                  <a:srgbClr val="000000"/>
                </a:solidFill>
              </a:rPr>
              <a:t>varsta</a:t>
            </a:r>
            <a:r>
              <a:rPr lang="fr-FR" sz="2400" dirty="0">
                <a:solidFill>
                  <a:srgbClr val="000000"/>
                </a:solidFill>
              </a:rPr>
              <a:t> </a:t>
            </a:r>
            <a:r>
              <a:rPr lang="fr-FR" sz="2400" dirty="0" err="1">
                <a:solidFill>
                  <a:srgbClr val="000000"/>
                </a:solidFill>
              </a:rPr>
              <a:t>intre</a:t>
            </a:r>
            <a:r>
              <a:rPr lang="fr-FR" sz="2400" dirty="0">
                <a:solidFill>
                  <a:srgbClr val="000000"/>
                </a:solidFill>
              </a:rPr>
              <a:t> 35-40 </a:t>
            </a:r>
            <a:r>
              <a:rPr lang="fr-FR" sz="2400" dirty="0" err="1">
                <a:solidFill>
                  <a:srgbClr val="000000"/>
                </a:solidFill>
              </a:rPr>
              <a:t>ani</a:t>
            </a:r>
            <a:r>
              <a:rPr lang="fr-FR" sz="2400" dirty="0">
                <a:solidFill>
                  <a:srgbClr val="000000"/>
                </a:solidFill>
              </a:rPr>
              <a:t>, 7 </a:t>
            </a:r>
            <a:r>
              <a:rPr lang="fr-FR" sz="2400" dirty="0" err="1">
                <a:solidFill>
                  <a:srgbClr val="000000"/>
                </a:solidFill>
              </a:rPr>
              <a:t>pacienti</a:t>
            </a:r>
            <a:r>
              <a:rPr lang="fr-FR" sz="2400" dirty="0">
                <a:solidFill>
                  <a:srgbClr val="000000"/>
                </a:solidFill>
              </a:rPr>
              <a:t>&gt; 40 </a:t>
            </a:r>
            <a:r>
              <a:rPr lang="fr-FR" sz="2400" dirty="0" err="1">
                <a:solidFill>
                  <a:srgbClr val="000000"/>
                </a:solidFill>
              </a:rPr>
              <a:t>ani</a:t>
            </a:r>
            <a:r>
              <a:rPr lang="fr-FR" sz="2400" dirty="0">
                <a:solidFill>
                  <a:srgbClr val="000000"/>
                </a:solidFill>
              </a:rPr>
              <a:t>.</a:t>
            </a:r>
          </a:p>
          <a:p>
            <a:pPr>
              <a:buFontTx/>
              <a:buNone/>
            </a:pPr>
            <a:endParaRPr lang="fr-FR" sz="1600" i="1" dirty="0">
              <a:solidFill>
                <a:srgbClr val="000000"/>
              </a:solidFill>
            </a:endParaRPr>
          </a:p>
          <a:p>
            <a:pPr>
              <a:buFontTx/>
              <a:buNone/>
            </a:pPr>
            <a:r>
              <a:rPr lang="fr-FR" sz="2400" b="1" i="1" dirty="0" err="1">
                <a:solidFill>
                  <a:srgbClr val="FF3300"/>
                </a:solidFill>
              </a:rPr>
              <a:t>Discutii</a:t>
            </a:r>
            <a:r>
              <a:rPr lang="fr-FR" sz="2400" b="1" i="1" dirty="0">
                <a:solidFill>
                  <a:srgbClr val="FF3300"/>
                </a:solidFill>
              </a:rPr>
              <a:t>:</a:t>
            </a:r>
            <a:r>
              <a:rPr lang="fr-FR" sz="2400" dirty="0">
                <a:solidFill>
                  <a:srgbClr val="FF3300"/>
                </a:solidFill>
              </a:rPr>
              <a:t> </a:t>
            </a:r>
            <a:r>
              <a:rPr lang="fr-FR" sz="2400" dirty="0" err="1">
                <a:solidFill>
                  <a:srgbClr val="FF3300"/>
                </a:solidFill>
              </a:rPr>
              <a:t>rinichiul</a:t>
            </a:r>
            <a:r>
              <a:rPr lang="fr-FR" sz="2400" dirty="0">
                <a:solidFill>
                  <a:srgbClr val="FF3300"/>
                </a:solidFill>
              </a:rPr>
              <a:t> </a:t>
            </a:r>
            <a:r>
              <a:rPr lang="fr-FR" sz="2400" dirty="0" err="1">
                <a:solidFill>
                  <a:srgbClr val="FF3300"/>
                </a:solidFill>
              </a:rPr>
              <a:t>polichistic</a:t>
            </a:r>
            <a:r>
              <a:rPr lang="fr-FR" sz="2400" dirty="0">
                <a:solidFill>
                  <a:srgbClr val="FF3300"/>
                </a:solidFill>
              </a:rPr>
              <a:t> este o </a:t>
            </a:r>
            <a:r>
              <a:rPr lang="fr-FR" sz="2400" dirty="0" err="1">
                <a:solidFill>
                  <a:srgbClr val="FF3300"/>
                </a:solidFill>
              </a:rPr>
              <a:t>afectiune</a:t>
            </a:r>
            <a:r>
              <a:rPr lang="fr-FR" sz="2400" dirty="0">
                <a:solidFill>
                  <a:srgbClr val="FF3300"/>
                </a:solidFill>
              </a:rPr>
              <a:t> </a:t>
            </a:r>
            <a:r>
              <a:rPr lang="fr-FR" sz="2400" dirty="0" err="1">
                <a:solidFill>
                  <a:srgbClr val="FF3300"/>
                </a:solidFill>
              </a:rPr>
              <a:t>congenitala</a:t>
            </a:r>
            <a:r>
              <a:rPr lang="fr-FR" sz="2400" dirty="0">
                <a:solidFill>
                  <a:srgbClr val="FF3300"/>
                </a:solidFill>
              </a:rPr>
              <a:t>, </a:t>
            </a:r>
            <a:r>
              <a:rPr lang="fr-FR" sz="2400" dirty="0" err="1">
                <a:solidFill>
                  <a:srgbClr val="FF3300"/>
                </a:solidFill>
              </a:rPr>
              <a:t>prezinta</a:t>
            </a:r>
            <a:r>
              <a:rPr lang="fr-FR" sz="2400" dirty="0">
                <a:solidFill>
                  <a:srgbClr val="FF3300"/>
                </a:solidFill>
              </a:rPr>
              <a:t> multiple </a:t>
            </a:r>
            <a:r>
              <a:rPr lang="fr-FR" sz="2400" dirty="0" err="1">
                <a:solidFill>
                  <a:srgbClr val="FF3300"/>
                </a:solidFill>
              </a:rPr>
              <a:t>imagini</a:t>
            </a:r>
            <a:r>
              <a:rPr lang="fr-FR" sz="2400" dirty="0">
                <a:solidFill>
                  <a:srgbClr val="FF3300"/>
                </a:solidFill>
              </a:rPr>
              <a:t> </a:t>
            </a:r>
            <a:r>
              <a:rPr lang="fr-FR" sz="2400" dirty="0" err="1">
                <a:solidFill>
                  <a:srgbClr val="FF3300"/>
                </a:solidFill>
              </a:rPr>
              <a:t>transonice</a:t>
            </a:r>
            <a:r>
              <a:rPr lang="fr-FR" sz="2400" dirty="0">
                <a:solidFill>
                  <a:srgbClr val="FF3300"/>
                </a:solidFill>
              </a:rPr>
              <a:t> care nu </a:t>
            </a:r>
            <a:r>
              <a:rPr lang="fr-FR" sz="2400" dirty="0" err="1">
                <a:solidFill>
                  <a:srgbClr val="FF3300"/>
                </a:solidFill>
              </a:rPr>
              <a:t>converg</a:t>
            </a:r>
            <a:r>
              <a:rPr lang="fr-FR" sz="2400" dirty="0">
                <a:solidFill>
                  <a:srgbClr val="FF3300"/>
                </a:solidFill>
              </a:rPr>
              <a:t> in </a:t>
            </a:r>
            <a:r>
              <a:rPr lang="fr-FR" sz="2400" dirty="0" err="1">
                <a:solidFill>
                  <a:srgbClr val="FF3300"/>
                </a:solidFill>
              </a:rPr>
              <a:t>bazinet</a:t>
            </a:r>
            <a:r>
              <a:rPr lang="fr-FR" sz="2400" dirty="0">
                <a:solidFill>
                  <a:srgbClr val="FF3300"/>
                </a:solidFill>
              </a:rPr>
              <a:t>; </a:t>
            </a:r>
            <a:r>
              <a:rPr lang="fr-FR" sz="2400" dirty="0" err="1">
                <a:solidFill>
                  <a:srgbClr val="FF3300"/>
                </a:solidFill>
              </a:rPr>
              <a:t>poate</a:t>
            </a:r>
            <a:r>
              <a:rPr lang="fr-FR" sz="2400" dirty="0">
                <a:solidFill>
                  <a:srgbClr val="FF3300"/>
                </a:solidFill>
              </a:rPr>
              <a:t> fi o </a:t>
            </a:r>
            <a:r>
              <a:rPr lang="fr-FR" sz="2400" dirty="0" err="1">
                <a:solidFill>
                  <a:srgbClr val="FF3300"/>
                </a:solidFill>
              </a:rPr>
              <a:t>afectiune</a:t>
            </a:r>
            <a:r>
              <a:rPr lang="fr-FR" sz="2400" dirty="0">
                <a:solidFill>
                  <a:srgbClr val="FF3300"/>
                </a:solidFill>
              </a:rPr>
              <a:t> </a:t>
            </a:r>
            <a:r>
              <a:rPr lang="fr-FR" sz="2400" dirty="0" err="1">
                <a:solidFill>
                  <a:srgbClr val="FF3300"/>
                </a:solidFill>
              </a:rPr>
              <a:t>singulara</a:t>
            </a:r>
            <a:r>
              <a:rPr lang="fr-FR" sz="2400" dirty="0">
                <a:solidFill>
                  <a:srgbClr val="FF3300"/>
                </a:solidFill>
              </a:rPr>
              <a:t> </a:t>
            </a:r>
            <a:r>
              <a:rPr lang="fr-FR" sz="2400" dirty="0" err="1">
                <a:solidFill>
                  <a:srgbClr val="FF3300"/>
                </a:solidFill>
              </a:rPr>
              <a:t>sau</a:t>
            </a:r>
            <a:r>
              <a:rPr lang="fr-FR" sz="2400" dirty="0">
                <a:solidFill>
                  <a:srgbClr val="FF3300"/>
                </a:solidFill>
              </a:rPr>
              <a:t> se </a:t>
            </a:r>
            <a:r>
              <a:rPr lang="fr-FR" sz="2400" dirty="0" err="1">
                <a:solidFill>
                  <a:srgbClr val="FF3300"/>
                </a:solidFill>
              </a:rPr>
              <a:t>insoteste</a:t>
            </a:r>
            <a:r>
              <a:rPr lang="fr-FR" sz="2400" dirty="0">
                <a:solidFill>
                  <a:srgbClr val="FF3300"/>
                </a:solidFill>
              </a:rPr>
              <a:t> de </a:t>
            </a:r>
            <a:r>
              <a:rPr lang="fr-FR" sz="2400" dirty="0" err="1">
                <a:solidFill>
                  <a:srgbClr val="FF3300"/>
                </a:solidFill>
              </a:rPr>
              <a:t>afectarea</a:t>
            </a:r>
            <a:r>
              <a:rPr lang="fr-FR" sz="2400" dirty="0">
                <a:solidFill>
                  <a:srgbClr val="FF3300"/>
                </a:solidFill>
              </a:rPr>
              <a:t> </a:t>
            </a:r>
            <a:r>
              <a:rPr lang="fr-FR" sz="2400" dirty="0" err="1">
                <a:solidFill>
                  <a:srgbClr val="FF3300"/>
                </a:solidFill>
              </a:rPr>
              <a:t>ambilor</a:t>
            </a:r>
            <a:r>
              <a:rPr lang="fr-FR" sz="2400" dirty="0">
                <a:solidFill>
                  <a:srgbClr val="FF3300"/>
                </a:solidFill>
              </a:rPr>
              <a:t> </a:t>
            </a:r>
            <a:r>
              <a:rPr lang="fr-FR" sz="2400" dirty="0" err="1">
                <a:solidFill>
                  <a:srgbClr val="FF3300"/>
                </a:solidFill>
              </a:rPr>
              <a:t>rinichi</a:t>
            </a:r>
            <a:r>
              <a:rPr lang="fr-FR" sz="2400" dirty="0">
                <a:solidFill>
                  <a:srgbClr val="FF3300"/>
                </a:solidFill>
              </a:rPr>
              <a:t> (</a:t>
            </a:r>
            <a:r>
              <a:rPr lang="fr-FR" sz="2400" dirty="0" err="1">
                <a:solidFill>
                  <a:srgbClr val="FF3300"/>
                </a:solidFill>
              </a:rPr>
              <a:t>boala</a:t>
            </a:r>
            <a:r>
              <a:rPr lang="fr-FR" sz="2400" dirty="0">
                <a:solidFill>
                  <a:srgbClr val="FF3300"/>
                </a:solidFill>
              </a:rPr>
              <a:t> </a:t>
            </a:r>
            <a:r>
              <a:rPr lang="fr-FR" sz="2400" dirty="0" err="1">
                <a:solidFill>
                  <a:srgbClr val="FF3300"/>
                </a:solidFill>
              </a:rPr>
              <a:t>polichistica</a:t>
            </a:r>
            <a:r>
              <a:rPr lang="fr-FR" sz="2400" dirty="0">
                <a:solidFill>
                  <a:srgbClr val="FF3300"/>
                </a:solidFill>
              </a:rPr>
              <a:t>).</a:t>
            </a:r>
          </a:p>
          <a:p>
            <a:pPr>
              <a:buFontTx/>
              <a:buNone/>
            </a:pPr>
            <a:endParaRPr lang="fr-FR" sz="1600" i="1" dirty="0">
              <a:solidFill>
                <a:srgbClr val="FF3300"/>
              </a:solidFill>
            </a:endParaRPr>
          </a:p>
          <a:p>
            <a:pPr>
              <a:buFontTx/>
              <a:buNone/>
            </a:pPr>
            <a:r>
              <a:rPr lang="fr-FR" sz="2400" b="1" i="1" dirty="0" err="1">
                <a:solidFill>
                  <a:srgbClr val="000000"/>
                </a:solidFill>
              </a:rPr>
              <a:t>Concluzii</a:t>
            </a:r>
            <a:r>
              <a:rPr lang="fr-FR" sz="2400" b="1" i="1" dirty="0">
                <a:solidFill>
                  <a:srgbClr val="000000"/>
                </a:solidFill>
              </a:rPr>
              <a:t>:</a:t>
            </a:r>
            <a:r>
              <a:rPr lang="fr-FR" sz="2400" dirty="0">
                <a:solidFill>
                  <a:srgbClr val="000000"/>
                </a:solidFill>
              </a:rPr>
              <a:t> </a:t>
            </a:r>
            <a:r>
              <a:rPr lang="fr-FR" sz="2400" dirty="0" err="1">
                <a:solidFill>
                  <a:srgbClr val="FF3300"/>
                </a:solidFill>
              </a:rPr>
              <a:t>rinichiul</a:t>
            </a:r>
            <a:r>
              <a:rPr lang="fr-FR" sz="2400" dirty="0">
                <a:solidFill>
                  <a:srgbClr val="FF3300"/>
                </a:solidFill>
              </a:rPr>
              <a:t> </a:t>
            </a:r>
            <a:r>
              <a:rPr lang="fr-FR" sz="2400" dirty="0" err="1">
                <a:solidFill>
                  <a:srgbClr val="FF3300"/>
                </a:solidFill>
              </a:rPr>
              <a:t>polichistic</a:t>
            </a:r>
            <a:r>
              <a:rPr lang="fr-FR" sz="2400" dirty="0">
                <a:solidFill>
                  <a:srgbClr val="FF3300"/>
                </a:solidFill>
              </a:rPr>
              <a:t> se </a:t>
            </a:r>
            <a:r>
              <a:rPr lang="fr-FR" sz="2400" dirty="0" err="1">
                <a:solidFill>
                  <a:srgbClr val="FF3300"/>
                </a:solidFill>
              </a:rPr>
              <a:t>datoreaza</a:t>
            </a:r>
            <a:r>
              <a:rPr lang="fr-FR" sz="2400" dirty="0">
                <a:solidFill>
                  <a:srgbClr val="FF3300"/>
                </a:solidFill>
              </a:rPr>
              <a:t> </a:t>
            </a:r>
            <a:r>
              <a:rPr lang="fr-FR" sz="2400" dirty="0" err="1">
                <a:solidFill>
                  <a:srgbClr val="FF3300"/>
                </a:solidFill>
              </a:rPr>
              <a:t>unei</a:t>
            </a:r>
            <a:r>
              <a:rPr lang="fr-FR" sz="2400" dirty="0">
                <a:solidFill>
                  <a:srgbClr val="FF3300"/>
                </a:solidFill>
              </a:rPr>
              <a:t> </a:t>
            </a:r>
            <a:r>
              <a:rPr lang="fr-FR" sz="2400" dirty="0" err="1">
                <a:solidFill>
                  <a:srgbClr val="FF3300"/>
                </a:solidFill>
              </a:rPr>
              <a:t>cauze</a:t>
            </a:r>
            <a:r>
              <a:rPr lang="fr-FR" sz="2400" dirty="0">
                <a:solidFill>
                  <a:srgbClr val="FF3300"/>
                </a:solidFill>
              </a:rPr>
              <a:t> </a:t>
            </a:r>
            <a:r>
              <a:rPr lang="fr-FR" sz="2400" dirty="0" err="1">
                <a:solidFill>
                  <a:srgbClr val="FF3300"/>
                </a:solidFill>
              </a:rPr>
              <a:t>congenitale</a:t>
            </a:r>
            <a:r>
              <a:rPr lang="fr-FR" sz="2400" dirty="0">
                <a:solidFill>
                  <a:srgbClr val="FF3300"/>
                </a:solidFill>
              </a:rPr>
              <a:t>;</a:t>
            </a:r>
            <a:r>
              <a:rPr lang="fr-FR" sz="2400" dirty="0">
                <a:solidFill>
                  <a:srgbClr val="000000"/>
                </a:solidFill>
              </a:rPr>
              <a:t> el </a:t>
            </a:r>
            <a:r>
              <a:rPr lang="fr-FR" sz="2400" dirty="0" err="1">
                <a:solidFill>
                  <a:srgbClr val="000000"/>
                </a:solidFill>
              </a:rPr>
              <a:t>trebuie</a:t>
            </a:r>
            <a:r>
              <a:rPr lang="fr-FR" sz="2400" dirty="0">
                <a:solidFill>
                  <a:srgbClr val="000000"/>
                </a:solidFill>
              </a:rPr>
              <a:t> </a:t>
            </a:r>
            <a:r>
              <a:rPr lang="fr-FR" sz="2400" dirty="0" err="1">
                <a:solidFill>
                  <a:srgbClr val="000000"/>
                </a:solidFill>
              </a:rPr>
              <a:t>diferentiat</a:t>
            </a:r>
            <a:r>
              <a:rPr lang="fr-FR" sz="2400" dirty="0">
                <a:solidFill>
                  <a:srgbClr val="000000"/>
                </a:solidFill>
              </a:rPr>
              <a:t> de </a:t>
            </a:r>
            <a:r>
              <a:rPr lang="fr-FR" sz="2400" dirty="0" err="1">
                <a:solidFill>
                  <a:srgbClr val="000000"/>
                </a:solidFill>
              </a:rPr>
              <a:t>rinichiul</a:t>
            </a:r>
            <a:r>
              <a:rPr lang="fr-FR" sz="2400" dirty="0">
                <a:solidFill>
                  <a:srgbClr val="000000"/>
                </a:solidFill>
              </a:rPr>
              <a:t> </a:t>
            </a:r>
            <a:r>
              <a:rPr lang="fr-FR" sz="2400" dirty="0" err="1">
                <a:solidFill>
                  <a:srgbClr val="000000"/>
                </a:solidFill>
              </a:rPr>
              <a:t>hidronefrotic</a:t>
            </a:r>
            <a:r>
              <a:rPr lang="fr-FR" sz="2400" dirty="0">
                <a:solidFill>
                  <a:srgbClr val="000000"/>
                </a:solidFill>
              </a:rPr>
              <a:t>; </a:t>
            </a:r>
            <a:r>
              <a:rPr lang="fr-FR" sz="2400" dirty="0" err="1">
                <a:solidFill>
                  <a:srgbClr val="FF3300"/>
                </a:solidFill>
              </a:rPr>
              <a:t>ecografia</a:t>
            </a:r>
            <a:r>
              <a:rPr lang="fr-FR" sz="2400" dirty="0">
                <a:solidFill>
                  <a:srgbClr val="FF3300"/>
                </a:solidFill>
              </a:rPr>
              <a:t> a permis </a:t>
            </a:r>
            <a:r>
              <a:rPr lang="fr-FR" sz="2400" dirty="0" err="1">
                <a:solidFill>
                  <a:srgbClr val="FF3300"/>
                </a:solidFill>
              </a:rPr>
              <a:t>diagnosticul</a:t>
            </a:r>
            <a:r>
              <a:rPr lang="fr-FR" sz="2400" dirty="0">
                <a:solidFill>
                  <a:srgbClr val="FF3300"/>
                </a:solidFill>
              </a:rPr>
              <a:t> de </a:t>
            </a:r>
            <a:r>
              <a:rPr lang="fr-FR" sz="2400" dirty="0" err="1">
                <a:solidFill>
                  <a:srgbClr val="FF3300"/>
                </a:solidFill>
              </a:rPr>
              <a:t>rinichi</a:t>
            </a:r>
            <a:r>
              <a:rPr lang="fr-FR" sz="2400" dirty="0">
                <a:solidFill>
                  <a:srgbClr val="FF3300"/>
                </a:solidFill>
              </a:rPr>
              <a:t> </a:t>
            </a:r>
            <a:r>
              <a:rPr lang="fr-FR" sz="2400" dirty="0" err="1">
                <a:solidFill>
                  <a:srgbClr val="FF3300"/>
                </a:solidFill>
              </a:rPr>
              <a:t>polichistic</a:t>
            </a:r>
            <a:r>
              <a:rPr lang="fr-FR" sz="2400" dirty="0">
                <a:solidFill>
                  <a:srgbClr val="FF3300"/>
                </a:solidFill>
              </a:rPr>
              <a:t> in 3,57% </a:t>
            </a:r>
            <a:r>
              <a:rPr lang="fr-FR" sz="2400" dirty="0" err="1">
                <a:solidFill>
                  <a:srgbClr val="FF3300"/>
                </a:solidFill>
              </a:rPr>
              <a:t>din</a:t>
            </a:r>
            <a:r>
              <a:rPr lang="fr-FR" sz="2400" dirty="0">
                <a:solidFill>
                  <a:srgbClr val="FF3300"/>
                </a:solidFill>
              </a:rPr>
              <a:t> </a:t>
            </a:r>
            <a:r>
              <a:rPr lang="fr-FR" sz="2400" dirty="0" err="1">
                <a:solidFill>
                  <a:srgbClr val="FF3300"/>
                </a:solidFill>
              </a:rPr>
              <a:t>cazuri</a:t>
            </a:r>
            <a:r>
              <a:rPr lang="fr-FR" sz="2400" dirty="0">
                <a:solidFill>
                  <a:srgbClr val="FF3300"/>
                </a:solidFill>
              </a:rPr>
              <a:t>.</a:t>
            </a:r>
            <a:endParaRPr lang="en-US" sz="2400" dirty="0">
              <a:solidFill>
                <a:srgbClr val="FF3300"/>
              </a:solidFill>
            </a:endParaRPr>
          </a:p>
          <a:p>
            <a:pPr>
              <a:lnSpc>
                <a:spcPct val="90000"/>
              </a:lnSpc>
              <a:buFontTx/>
              <a:buNone/>
            </a:pPr>
            <a:endParaRPr lang="en-US" sz="2400" dirty="0"/>
          </a:p>
        </p:txBody>
      </p:sp>
    </p:spTree>
    <p:extLst>
      <p:ext uri="{BB962C8B-B14F-4D97-AF65-F5344CB8AC3E}">
        <p14:creationId xmlns:p14="http://schemas.microsoft.com/office/powerpoint/2010/main" val="396004803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67544" y="332656"/>
            <a:ext cx="8219256" cy="5793507"/>
          </a:xfrm>
          <a:solidFill>
            <a:srgbClr val="FFFF00"/>
          </a:solidFill>
          <a:ln>
            <a:solidFill>
              <a:srgbClr val="000000"/>
            </a:solidFill>
            <a:miter lim="800000"/>
            <a:headEnd/>
            <a:tailEnd/>
          </a:ln>
        </p:spPr>
        <p:txBody>
          <a:bodyPr>
            <a:normAutofit/>
          </a:bodyPr>
          <a:lstStyle/>
          <a:p>
            <a:pPr algn="just">
              <a:lnSpc>
                <a:spcPct val="90000"/>
              </a:lnSpc>
              <a:buFontTx/>
              <a:buNone/>
            </a:pPr>
            <a:r>
              <a:rPr lang="fr-FR" sz="2800" b="1">
                <a:solidFill>
                  <a:srgbClr val="000000"/>
                </a:solidFill>
              </a:rPr>
              <a:t>Aportul examenului ecografic in depistarea rinichiului polichistic</a:t>
            </a:r>
            <a:r>
              <a:rPr lang="fr-FR" sz="2800" b="1" i="1">
                <a:solidFill>
                  <a:srgbClr val="000000"/>
                </a:solidFill>
              </a:rPr>
              <a:t> </a:t>
            </a:r>
          </a:p>
          <a:p>
            <a:pPr algn="just">
              <a:lnSpc>
                <a:spcPct val="90000"/>
              </a:lnSpc>
              <a:buFontTx/>
              <a:buNone/>
            </a:pPr>
            <a:endParaRPr lang="fr-FR" sz="1600" b="1" i="1">
              <a:solidFill>
                <a:srgbClr val="000000"/>
              </a:solidFill>
            </a:endParaRPr>
          </a:p>
          <a:p>
            <a:pPr algn="just">
              <a:lnSpc>
                <a:spcPct val="90000"/>
              </a:lnSpc>
              <a:buFontTx/>
              <a:buNone/>
            </a:pPr>
            <a:r>
              <a:rPr lang="fr-FR" sz="2800" b="1" i="1">
                <a:solidFill>
                  <a:srgbClr val="000000"/>
                </a:solidFill>
              </a:rPr>
              <a:t>Scopul lucrarii</a:t>
            </a:r>
            <a:r>
              <a:rPr lang="en-US" sz="2800" b="1" i="1">
                <a:solidFill>
                  <a:srgbClr val="000000"/>
                </a:solidFill>
              </a:rPr>
              <a:t>:</a:t>
            </a:r>
            <a:r>
              <a:rPr lang="fr-FR" sz="2800">
                <a:solidFill>
                  <a:srgbClr val="000000"/>
                </a:solidFill>
              </a:rPr>
              <a:t> aportul examenului ecografic in diagnosticul rinichiului polichistic;  … </a:t>
            </a:r>
            <a:r>
              <a:rPr lang="fr-FR" sz="2400" i="1">
                <a:solidFill>
                  <a:srgbClr val="000000"/>
                </a:solidFill>
              </a:rPr>
              <a:t>elementul semiologic caracteristic pentru acest grup de afectiuni il constituie aspectul ecografic de chist renal</a:t>
            </a:r>
            <a:r>
              <a:rPr lang="fr-FR" sz="2800">
                <a:solidFill>
                  <a:srgbClr val="000000"/>
                </a:solidFill>
              </a:rPr>
              <a:t>; in evolutia sa poate prezenta complicatii la care ecografia are valoare diagnostica</a:t>
            </a:r>
          </a:p>
          <a:p>
            <a:pPr algn="just">
              <a:lnSpc>
                <a:spcPct val="90000"/>
              </a:lnSpc>
              <a:buFontTx/>
              <a:buNone/>
            </a:pPr>
            <a:endParaRPr lang="fr-FR" sz="1600">
              <a:solidFill>
                <a:srgbClr val="000000"/>
              </a:solidFill>
            </a:endParaRPr>
          </a:p>
          <a:p>
            <a:pPr algn="just">
              <a:lnSpc>
                <a:spcPct val="90000"/>
              </a:lnSpc>
              <a:buFontTx/>
              <a:buNone/>
            </a:pPr>
            <a:r>
              <a:rPr lang="fr-FR" sz="2800" b="1" i="1">
                <a:solidFill>
                  <a:srgbClr val="FF3300"/>
                </a:solidFill>
              </a:rPr>
              <a:t>Comentariu </a:t>
            </a:r>
            <a:endParaRPr lang="ro-RO" sz="2800" b="1" i="1">
              <a:solidFill>
                <a:srgbClr val="FF3300"/>
              </a:solidFill>
            </a:endParaRPr>
          </a:p>
          <a:p>
            <a:pPr algn="just">
              <a:lnSpc>
                <a:spcPct val="90000"/>
              </a:lnSpc>
            </a:pPr>
            <a:r>
              <a:rPr lang="fr-FR" sz="2400" b="1" i="1">
                <a:solidFill>
                  <a:srgbClr val="FF3300"/>
                </a:solidFill>
              </a:rPr>
              <a:t>neconcordanta titlu / scop </a:t>
            </a:r>
            <a:r>
              <a:rPr lang="ro-RO" sz="2400" b="1" i="1">
                <a:solidFill>
                  <a:srgbClr val="FF3300"/>
                </a:solidFill>
              </a:rPr>
              <a:t>declarat </a:t>
            </a:r>
            <a:r>
              <a:rPr lang="fr-FR" sz="2400" b="1" i="1">
                <a:solidFill>
                  <a:srgbClr val="FF3300"/>
                </a:solidFill>
              </a:rPr>
              <a:t>/ rezultate</a:t>
            </a:r>
          </a:p>
          <a:p>
            <a:pPr algn="just">
              <a:lnSpc>
                <a:spcPct val="90000"/>
              </a:lnSpc>
            </a:pPr>
            <a:r>
              <a:rPr lang="en-US" sz="2400" b="1" i="1">
                <a:solidFill>
                  <a:srgbClr val="FF3300"/>
                </a:solidFill>
              </a:rPr>
              <a:t>redactare </a:t>
            </a:r>
            <a:endParaRPr lang="ro-RO" sz="2400" b="1" i="1">
              <a:solidFill>
                <a:srgbClr val="FF3300"/>
              </a:solidFill>
            </a:endParaRPr>
          </a:p>
          <a:p>
            <a:pPr lvl="1" algn="just">
              <a:lnSpc>
                <a:spcPct val="90000"/>
              </a:lnSpc>
            </a:pPr>
            <a:r>
              <a:rPr lang="en-US" sz="2000" b="1" i="1">
                <a:solidFill>
                  <a:srgbClr val="FF3300"/>
                </a:solidFill>
              </a:rPr>
              <a:t>“elementul semiologic” nu are nici o leg</a:t>
            </a:r>
            <a:r>
              <a:rPr lang="ro-RO" sz="2000" b="1" i="1">
                <a:solidFill>
                  <a:srgbClr val="FF3300"/>
                </a:solidFill>
              </a:rPr>
              <a:t>ă</a:t>
            </a:r>
            <a:r>
              <a:rPr lang="en-US" sz="2000" b="1" i="1">
                <a:solidFill>
                  <a:srgbClr val="FF3300"/>
                </a:solidFill>
              </a:rPr>
              <a:t>tur</a:t>
            </a:r>
            <a:r>
              <a:rPr lang="ro-RO" sz="2000" b="1" i="1">
                <a:solidFill>
                  <a:srgbClr val="FF3300"/>
                </a:solidFill>
              </a:rPr>
              <a:t>ă</a:t>
            </a:r>
            <a:r>
              <a:rPr lang="en-US" sz="2000" b="1" i="1">
                <a:solidFill>
                  <a:srgbClr val="FF3300"/>
                </a:solidFill>
              </a:rPr>
              <a:t> cu scopul lucr</a:t>
            </a:r>
            <a:r>
              <a:rPr lang="ro-RO" sz="2000" b="1" i="1">
                <a:solidFill>
                  <a:srgbClr val="FF3300"/>
                </a:solidFill>
              </a:rPr>
              <a:t>ă</a:t>
            </a:r>
            <a:r>
              <a:rPr lang="en-US" sz="2000" b="1" i="1">
                <a:solidFill>
                  <a:srgbClr val="FF3300"/>
                </a:solidFill>
              </a:rPr>
              <a:t>rii</a:t>
            </a:r>
            <a:r>
              <a:rPr lang="ro-RO" sz="2000" b="1" i="1">
                <a:solidFill>
                  <a:srgbClr val="FF3300"/>
                </a:solidFill>
              </a:rPr>
              <a:t>...</a:t>
            </a:r>
          </a:p>
          <a:p>
            <a:pPr lvl="1" algn="just">
              <a:lnSpc>
                <a:spcPct val="90000"/>
              </a:lnSpc>
            </a:pPr>
            <a:r>
              <a:rPr lang="ro-RO" sz="2000" b="1" i="1">
                <a:solidFill>
                  <a:srgbClr val="FF3300"/>
                </a:solidFill>
              </a:rPr>
              <a:t>cine </a:t>
            </a:r>
            <a:r>
              <a:rPr lang="en-US" sz="2000" b="1" i="1">
                <a:solidFill>
                  <a:srgbClr val="FF3300"/>
                </a:solidFill>
              </a:rPr>
              <a:t>“</a:t>
            </a:r>
            <a:r>
              <a:rPr lang="ro-RO" sz="2000" b="1" i="1">
                <a:solidFill>
                  <a:srgbClr val="FF3300"/>
                </a:solidFill>
              </a:rPr>
              <a:t>poate prezenta complicaţii</a:t>
            </a:r>
            <a:r>
              <a:rPr lang="en-US" sz="2000" b="1" i="1">
                <a:solidFill>
                  <a:srgbClr val="FF3300"/>
                </a:solidFill>
              </a:rPr>
              <a:t>” ?! in evolutia sa…</a:t>
            </a:r>
            <a:endParaRPr lang="fr-FR" sz="2000" b="1" i="1">
              <a:solidFill>
                <a:srgbClr val="FF3300"/>
              </a:solidFill>
            </a:endParaRPr>
          </a:p>
        </p:txBody>
      </p:sp>
    </p:spTree>
    <p:extLst>
      <p:ext uri="{BB962C8B-B14F-4D97-AF65-F5344CB8AC3E}">
        <p14:creationId xmlns:p14="http://schemas.microsoft.com/office/powerpoint/2010/main" val="39968963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idx="1"/>
          </p:nvPr>
        </p:nvSpPr>
        <p:spPr bwMode="auto">
          <a:xfrm>
            <a:off x="395536" y="404664"/>
            <a:ext cx="8291264" cy="572149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342900" indent="-342900" algn="just">
              <a:lnSpc>
                <a:spcPct val="80000"/>
              </a:lnSpc>
              <a:spcBef>
                <a:spcPct val="20000"/>
              </a:spcBef>
            </a:pPr>
            <a:endParaRPr lang="fr-FR" sz="1400" b="1" i="1">
              <a:solidFill>
                <a:srgbClr val="FF3300"/>
              </a:solidFill>
            </a:endParaRPr>
          </a:p>
          <a:p>
            <a:pPr marL="342900" indent="-342900" algn="just">
              <a:lnSpc>
                <a:spcPct val="90000"/>
              </a:lnSpc>
              <a:spcBef>
                <a:spcPct val="20000"/>
              </a:spcBef>
            </a:pPr>
            <a:r>
              <a:rPr lang="fr-FR" sz="2800" b="1" i="1">
                <a:solidFill>
                  <a:srgbClr val="000000"/>
                </a:solidFill>
              </a:rPr>
              <a:t>Material si metoda:</a:t>
            </a:r>
            <a:r>
              <a:rPr lang="fr-FR" sz="2800">
                <a:solidFill>
                  <a:srgbClr val="000000"/>
                </a:solidFill>
              </a:rPr>
              <a:t> Criteriile de selectie ale lotului s-au facut in functie de sex, varsta, explorari paraclinice uzuale.</a:t>
            </a:r>
          </a:p>
          <a:p>
            <a:pPr marL="342900" indent="-342900" algn="just">
              <a:lnSpc>
                <a:spcPct val="90000"/>
              </a:lnSpc>
              <a:spcBef>
                <a:spcPct val="20000"/>
              </a:spcBef>
            </a:pPr>
            <a:endParaRPr lang="fr-FR" sz="1400">
              <a:solidFill>
                <a:srgbClr val="000000"/>
              </a:solidFill>
            </a:endParaRPr>
          </a:p>
          <a:p>
            <a:pPr marL="342900" indent="-342900" algn="just">
              <a:lnSpc>
                <a:spcPct val="90000"/>
              </a:lnSpc>
              <a:spcBef>
                <a:spcPct val="20000"/>
              </a:spcBef>
            </a:pPr>
            <a:r>
              <a:rPr lang="fr-FR" sz="2800" b="1" i="1">
                <a:solidFill>
                  <a:srgbClr val="FF3300"/>
                </a:solidFill>
              </a:rPr>
              <a:t>Comentariu </a:t>
            </a:r>
            <a:endParaRPr lang="ro-RO" sz="2800" b="1" i="1">
              <a:solidFill>
                <a:srgbClr val="FF3300"/>
              </a:solidFill>
            </a:endParaRPr>
          </a:p>
          <a:p>
            <a:pPr marL="342900" indent="-342900" algn="just">
              <a:spcBef>
                <a:spcPct val="20000"/>
              </a:spcBef>
              <a:buFontTx/>
              <a:buChar char="•"/>
            </a:pPr>
            <a:r>
              <a:rPr lang="ro-RO" sz="2800" i="1">
                <a:solidFill>
                  <a:srgbClr val="FF3300"/>
                </a:solidFill>
              </a:rPr>
              <a:t>condiţiile enumerate</a:t>
            </a:r>
            <a:r>
              <a:rPr lang="fr-FR" sz="2800" b="1" i="1">
                <a:solidFill>
                  <a:srgbClr val="FF3300"/>
                </a:solidFill>
              </a:rPr>
              <a:t> nu pot constitui criterii de selec</a:t>
            </a:r>
            <a:r>
              <a:rPr lang="ro-RO" sz="2800" b="1" i="1">
                <a:solidFill>
                  <a:srgbClr val="FF3300"/>
                </a:solidFill>
              </a:rPr>
              <a:t>ţ</a:t>
            </a:r>
            <a:r>
              <a:rPr lang="fr-FR" sz="2800" b="1" i="1">
                <a:solidFill>
                  <a:srgbClr val="FF3300"/>
                </a:solidFill>
              </a:rPr>
              <a:t>ie</a:t>
            </a:r>
            <a:r>
              <a:rPr lang="ro-RO" sz="2800" b="1" i="1">
                <a:solidFill>
                  <a:srgbClr val="FF3300"/>
                </a:solidFill>
              </a:rPr>
              <a:t>, </a:t>
            </a:r>
            <a:r>
              <a:rPr lang="ro-RO" sz="2800" i="1">
                <a:solidFill>
                  <a:srgbClr val="FF3300"/>
                </a:solidFill>
              </a:rPr>
              <a:t>ele reprezintă setul de date primare</a:t>
            </a:r>
            <a:r>
              <a:rPr lang="ro-RO" sz="2800" b="1" i="1">
                <a:solidFill>
                  <a:srgbClr val="FF3300"/>
                </a:solidFill>
              </a:rPr>
              <a:t>                                                                           </a:t>
            </a:r>
            <a:r>
              <a:rPr lang="en-US" sz="2800" b="1" i="1">
                <a:solidFill>
                  <a:srgbClr val="FF3300"/>
                </a:solidFill>
              </a:rPr>
              <a:t>(sau </a:t>
            </a:r>
            <a:r>
              <a:rPr lang="ro-RO" sz="2800" b="1" i="1">
                <a:solidFill>
                  <a:srgbClr val="FF3300"/>
                </a:solidFill>
              </a:rPr>
              <a:t>sunt</a:t>
            </a:r>
            <a:r>
              <a:rPr lang="en-US" sz="2800" b="1" i="1">
                <a:solidFill>
                  <a:srgbClr val="FF3300"/>
                </a:solidFill>
              </a:rPr>
              <a:t> criteriile de analiz</a:t>
            </a:r>
            <a:r>
              <a:rPr lang="ro-RO" sz="2800" b="1" i="1">
                <a:solidFill>
                  <a:srgbClr val="FF3300"/>
                </a:solidFill>
              </a:rPr>
              <a:t>ă</a:t>
            </a:r>
            <a:r>
              <a:rPr lang="en-US" sz="2800" b="1" i="1">
                <a:solidFill>
                  <a:srgbClr val="FF3300"/>
                </a:solidFill>
              </a:rPr>
              <a:t> a lotului…?)</a:t>
            </a:r>
            <a:endParaRPr lang="ro-RO" sz="2800" b="1" i="1">
              <a:solidFill>
                <a:srgbClr val="FF3300"/>
              </a:solidFill>
            </a:endParaRPr>
          </a:p>
          <a:p>
            <a:pPr marL="342900" indent="-342900" algn="just">
              <a:spcBef>
                <a:spcPct val="20000"/>
              </a:spcBef>
              <a:buFontTx/>
              <a:buChar char="•"/>
            </a:pPr>
            <a:r>
              <a:rPr lang="ro-RO" sz="2800" b="1" i="1">
                <a:solidFill>
                  <a:srgbClr val="FF3300"/>
                </a:solidFill>
              </a:rPr>
              <a:t>redactare nefericită </a:t>
            </a:r>
            <a:r>
              <a:rPr lang="en-US" sz="2800" b="1" i="1">
                <a:solidFill>
                  <a:srgbClr val="FF3300"/>
                </a:solidFill>
              </a:rPr>
              <a:t>- "</a:t>
            </a:r>
            <a:r>
              <a:rPr lang="ro-RO" sz="2800" b="1" i="1">
                <a:solidFill>
                  <a:srgbClr val="FF3300"/>
                </a:solidFill>
              </a:rPr>
              <a:t>criteriile de selecţie s-au făcut...</a:t>
            </a:r>
            <a:r>
              <a:rPr lang="en-US" sz="2800" b="1" i="1">
                <a:solidFill>
                  <a:srgbClr val="FF3300"/>
                </a:solidFill>
              </a:rPr>
              <a:t>"</a:t>
            </a:r>
            <a:endParaRPr lang="fr-FR" sz="2800" b="1" i="1">
              <a:solidFill>
                <a:srgbClr val="FF3300"/>
              </a:solidFill>
            </a:endParaRPr>
          </a:p>
          <a:p>
            <a:pPr marL="342900" indent="-342900" algn="just">
              <a:lnSpc>
                <a:spcPct val="10000"/>
              </a:lnSpc>
              <a:spcBef>
                <a:spcPct val="20000"/>
              </a:spcBef>
            </a:pPr>
            <a:endParaRPr lang="fr-FR" sz="2800" b="1" i="1">
              <a:solidFill>
                <a:srgbClr val="FF3300"/>
              </a:solidFill>
            </a:endParaRPr>
          </a:p>
          <a:p>
            <a:pPr marL="342900" indent="-342900" algn="just">
              <a:lnSpc>
                <a:spcPct val="90000"/>
              </a:lnSpc>
              <a:spcBef>
                <a:spcPct val="20000"/>
              </a:spcBef>
            </a:pPr>
            <a:r>
              <a:rPr lang="fr-FR" sz="2800" b="1" i="1">
                <a:solidFill>
                  <a:srgbClr val="000000"/>
                </a:solidFill>
              </a:rPr>
              <a:t>Rezultate…</a:t>
            </a:r>
          </a:p>
          <a:p>
            <a:pPr marL="342900" indent="-342900" algn="just">
              <a:lnSpc>
                <a:spcPct val="90000"/>
              </a:lnSpc>
              <a:spcBef>
                <a:spcPct val="20000"/>
              </a:spcBef>
              <a:buFontTx/>
              <a:buChar char="•"/>
            </a:pPr>
            <a:r>
              <a:rPr lang="ro-RO" sz="2800" b="1" i="1">
                <a:solidFill>
                  <a:srgbClr val="FF3300"/>
                </a:solidFill>
              </a:rPr>
              <a:t>hidronefroză - 17,6% </a:t>
            </a:r>
            <a:r>
              <a:rPr lang="en-US" sz="2800" b="1" i="1">
                <a:solidFill>
                  <a:srgbClr val="FF3300"/>
                </a:solidFill>
              </a:rPr>
              <a:t>? nu-i cam mult?</a:t>
            </a:r>
            <a:endParaRPr lang="ro-RO" sz="2800" b="1" i="1">
              <a:solidFill>
                <a:srgbClr val="FF3300"/>
              </a:solidFill>
            </a:endParaRPr>
          </a:p>
          <a:p>
            <a:pPr marL="342900" indent="-342900" algn="just">
              <a:lnSpc>
                <a:spcPct val="90000"/>
              </a:lnSpc>
              <a:spcBef>
                <a:spcPct val="20000"/>
              </a:spcBef>
              <a:buFontTx/>
              <a:buChar char="•"/>
            </a:pPr>
            <a:r>
              <a:rPr lang="en-US" sz="2800" b="1" i="1">
                <a:solidFill>
                  <a:srgbClr val="FF3300"/>
                </a:solidFill>
              </a:rPr>
              <a:t>r</a:t>
            </a:r>
            <a:r>
              <a:rPr lang="ro-RO" sz="2800" b="1" i="1">
                <a:solidFill>
                  <a:srgbClr val="FF3300"/>
                </a:solidFill>
              </a:rPr>
              <a:t>inichi polichistic </a:t>
            </a:r>
            <a:r>
              <a:rPr lang="en-US" sz="2800" b="1" i="1">
                <a:solidFill>
                  <a:srgbClr val="FF3300"/>
                </a:solidFill>
              </a:rPr>
              <a:t>– 3,57 sau 3,29%? chiar asa?</a:t>
            </a:r>
            <a:endParaRPr lang="fr-FR" sz="2800" b="1" i="1">
              <a:solidFill>
                <a:srgbClr val="FF3300"/>
              </a:solidFill>
            </a:endParaRPr>
          </a:p>
        </p:txBody>
      </p:sp>
    </p:spTree>
    <p:extLst>
      <p:ext uri="{BB962C8B-B14F-4D97-AF65-F5344CB8AC3E}">
        <p14:creationId xmlns:p14="http://schemas.microsoft.com/office/powerpoint/2010/main" val="239258983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404664"/>
            <a:ext cx="8291264" cy="5721499"/>
          </a:xfrm>
          <a:solidFill>
            <a:srgbClr val="FFFF00"/>
          </a:solidFill>
          <a:ln>
            <a:solidFill>
              <a:srgbClr val="000000"/>
            </a:solidFill>
            <a:miter lim="800000"/>
            <a:headEnd/>
            <a:tailEnd/>
          </a:ln>
        </p:spPr>
        <p:txBody>
          <a:bodyPr>
            <a:normAutofit lnSpcReduction="10000"/>
          </a:bodyPr>
          <a:lstStyle/>
          <a:p>
            <a:pPr algn="just">
              <a:buFontTx/>
              <a:buNone/>
            </a:pPr>
            <a:r>
              <a:rPr lang="fr-FR" sz="2800" b="1" i="1">
                <a:solidFill>
                  <a:srgbClr val="000000"/>
                </a:solidFill>
              </a:rPr>
              <a:t>Discutii:</a:t>
            </a:r>
            <a:r>
              <a:rPr lang="fr-FR" sz="2800">
                <a:solidFill>
                  <a:srgbClr val="000000"/>
                </a:solidFill>
              </a:rPr>
              <a:t> rinichiul polichistic </a:t>
            </a:r>
            <a:r>
              <a:rPr lang="fr-FR" sz="2800" i="1">
                <a:solidFill>
                  <a:srgbClr val="000000"/>
                </a:solidFill>
              </a:rPr>
              <a:t>este o afectiune congenitala</a:t>
            </a:r>
            <a:r>
              <a:rPr lang="fr-FR" sz="2800">
                <a:solidFill>
                  <a:srgbClr val="000000"/>
                </a:solidFill>
              </a:rPr>
              <a:t>, prezinta multiple imagini transonice care nu converg in bazinet; </a:t>
            </a:r>
            <a:r>
              <a:rPr lang="fr-FR" sz="2800" i="1">
                <a:solidFill>
                  <a:srgbClr val="000000"/>
                </a:solidFill>
              </a:rPr>
              <a:t>poate fi o afectiune singulara sau se insoteste de afectarea ambilor rinichi</a:t>
            </a:r>
            <a:r>
              <a:rPr lang="fr-FR" sz="2800">
                <a:solidFill>
                  <a:srgbClr val="000000"/>
                </a:solidFill>
              </a:rPr>
              <a:t> (boala polichistica).</a:t>
            </a:r>
          </a:p>
          <a:p>
            <a:pPr algn="just">
              <a:buFontTx/>
              <a:buNone/>
            </a:pPr>
            <a:r>
              <a:rPr lang="fr-FR" sz="2800" b="1" i="1">
                <a:solidFill>
                  <a:srgbClr val="FF3300"/>
                </a:solidFill>
              </a:rPr>
              <a:t>Comentariu</a:t>
            </a:r>
          </a:p>
          <a:p>
            <a:pPr algn="just"/>
            <a:r>
              <a:rPr lang="fr-FR" sz="2800" b="1" i="1">
                <a:solidFill>
                  <a:srgbClr val="FF3300"/>
                </a:solidFill>
              </a:rPr>
              <a:t>textul con</a:t>
            </a:r>
            <a:r>
              <a:rPr lang="ro-RO" sz="2800" b="1" i="1">
                <a:solidFill>
                  <a:srgbClr val="FF3300"/>
                </a:solidFill>
              </a:rPr>
              <a:t>ţ</a:t>
            </a:r>
            <a:r>
              <a:rPr lang="fr-FR" sz="2800" b="1" i="1">
                <a:solidFill>
                  <a:srgbClr val="FF3300"/>
                </a:solidFill>
              </a:rPr>
              <a:t>ine date de manual </a:t>
            </a:r>
            <a:r>
              <a:rPr lang="fr-FR" sz="2400" b="1" i="1">
                <a:solidFill>
                  <a:srgbClr val="FF3300"/>
                </a:solidFill>
              </a:rPr>
              <a:t>– </a:t>
            </a:r>
            <a:r>
              <a:rPr lang="ro-RO" sz="2400" b="1" i="1">
                <a:solidFill>
                  <a:srgbClr val="FF3300"/>
                </a:solidFill>
              </a:rPr>
              <a:t>î</a:t>
            </a:r>
            <a:r>
              <a:rPr lang="fr-FR" sz="2400" b="1" i="1">
                <a:solidFill>
                  <a:srgbClr val="FF3300"/>
                </a:solidFill>
              </a:rPr>
              <a:t>n nici un caz </a:t>
            </a:r>
            <a:r>
              <a:rPr lang="fr-FR" sz="2400" b="1" i="1" u="sng">
                <a:solidFill>
                  <a:srgbClr val="FF3300"/>
                </a:solidFill>
              </a:rPr>
              <a:t>nu reprezint</a:t>
            </a:r>
            <a:r>
              <a:rPr lang="ro-RO" sz="2400" b="1" i="1" u="sng">
                <a:solidFill>
                  <a:srgbClr val="FF3300"/>
                </a:solidFill>
              </a:rPr>
              <a:t>ă</a:t>
            </a:r>
            <a:r>
              <a:rPr lang="fr-FR" sz="2400" b="1" i="1" u="sng">
                <a:solidFill>
                  <a:srgbClr val="FF3300"/>
                </a:solidFill>
              </a:rPr>
              <a:t> "discu</a:t>
            </a:r>
            <a:r>
              <a:rPr lang="ro-RO" sz="2400" b="1" i="1" u="sng">
                <a:solidFill>
                  <a:srgbClr val="FF3300"/>
                </a:solidFill>
              </a:rPr>
              <a:t>ţ</a:t>
            </a:r>
            <a:r>
              <a:rPr lang="fr-FR" sz="2400" b="1" i="1" u="sng">
                <a:solidFill>
                  <a:srgbClr val="FF3300"/>
                </a:solidFill>
              </a:rPr>
              <a:t>ii"</a:t>
            </a:r>
            <a:r>
              <a:rPr lang="fr-FR" sz="2400" b="1" i="1">
                <a:solidFill>
                  <a:srgbClr val="FF3300"/>
                </a:solidFill>
              </a:rPr>
              <a:t> (adic</a:t>
            </a:r>
            <a:r>
              <a:rPr lang="ro-RO" sz="2400" b="1" i="1">
                <a:solidFill>
                  <a:srgbClr val="FF3300"/>
                </a:solidFill>
              </a:rPr>
              <a:t>ă,</a:t>
            </a:r>
            <a:r>
              <a:rPr lang="fr-FR" sz="2400" b="1" i="1">
                <a:solidFill>
                  <a:srgbClr val="FF3300"/>
                </a:solidFill>
              </a:rPr>
              <a:t> discutarea rezultatelor proprii) </a:t>
            </a:r>
            <a:r>
              <a:rPr lang="ro-RO" sz="2400" b="1" i="1">
                <a:solidFill>
                  <a:srgbClr val="FF3300"/>
                </a:solidFill>
              </a:rPr>
              <a:t>şi, oricum, în rezumate nu se includ discuţii...</a:t>
            </a:r>
            <a:endParaRPr lang="fr-FR" sz="2400" b="1" i="1">
              <a:solidFill>
                <a:srgbClr val="FF3300"/>
              </a:solidFill>
            </a:endParaRPr>
          </a:p>
          <a:p>
            <a:pPr algn="just"/>
            <a:r>
              <a:rPr lang="fr-FR" sz="2800" b="1" i="1" u="sng">
                <a:solidFill>
                  <a:srgbClr val="FF3300"/>
                </a:solidFill>
              </a:rPr>
              <a:t>confuzie total</a:t>
            </a:r>
            <a:r>
              <a:rPr lang="ro-RO" sz="2800" b="1" i="1" u="sng">
                <a:solidFill>
                  <a:srgbClr val="FF3300"/>
                </a:solidFill>
              </a:rPr>
              <a:t>ă</a:t>
            </a:r>
            <a:r>
              <a:rPr lang="fr-FR" sz="2800" b="1" i="1">
                <a:solidFill>
                  <a:srgbClr val="FF3300"/>
                </a:solidFill>
              </a:rPr>
              <a:t> </a:t>
            </a:r>
          </a:p>
          <a:p>
            <a:pPr lvl="1" algn="just"/>
            <a:r>
              <a:rPr lang="fr-FR" sz="2400" b="1" i="1">
                <a:solidFill>
                  <a:srgbClr val="FF3300"/>
                </a:solidFill>
              </a:rPr>
              <a:t>« singular » </a:t>
            </a:r>
            <a:r>
              <a:rPr lang="fr-FR" sz="2400" i="1">
                <a:solidFill>
                  <a:srgbClr val="FF3300"/>
                </a:solidFill>
              </a:rPr>
              <a:t>nu este sinonim cu</a:t>
            </a:r>
            <a:r>
              <a:rPr lang="fr-FR" sz="2400" b="1" i="1">
                <a:solidFill>
                  <a:srgbClr val="FF3300"/>
                </a:solidFill>
              </a:rPr>
              <a:t> « unilateral »…</a:t>
            </a:r>
          </a:p>
          <a:p>
            <a:pPr lvl="1" algn="just"/>
            <a:r>
              <a:rPr lang="fr-FR" sz="2400" b="1" i="1">
                <a:solidFill>
                  <a:srgbClr val="FF3300"/>
                </a:solidFill>
              </a:rPr>
              <a:t>ce se in</a:t>
            </a:r>
            <a:r>
              <a:rPr lang="ro-RO" sz="2400" b="1" i="1">
                <a:solidFill>
                  <a:srgbClr val="FF3300"/>
                </a:solidFill>
              </a:rPr>
              <a:t>ţ</a:t>
            </a:r>
            <a:r>
              <a:rPr lang="fr-FR" sz="2400" b="1" i="1">
                <a:solidFill>
                  <a:srgbClr val="FF3300"/>
                </a:solidFill>
              </a:rPr>
              <a:t>elege prin rinichi polichistic? </a:t>
            </a:r>
          </a:p>
          <a:p>
            <a:pPr lvl="1" algn="just"/>
            <a:r>
              <a:rPr lang="fr-FR" sz="2400" b="1" i="1">
                <a:solidFill>
                  <a:srgbClr val="FF3300"/>
                </a:solidFill>
              </a:rPr>
              <a:t>ce se in</a:t>
            </a:r>
            <a:r>
              <a:rPr lang="ro-RO" sz="2400" b="1" i="1">
                <a:solidFill>
                  <a:srgbClr val="FF3300"/>
                </a:solidFill>
              </a:rPr>
              <a:t>ţ</a:t>
            </a:r>
            <a:r>
              <a:rPr lang="fr-FR" sz="2400" b="1" i="1">
                <a:solidFill>
                  <a:srgbClr val="FF3300"/>
                </a:solidFill>
              </a:rPr>
              <a:t>elege prin boal</a:t>
            </a:r>
            <a:r>
              <a:rPr lang="ro-RO" sz="2400" b="1" i="1">
                <a:solidFill>
                  <a:srgbClr val="FF3300"/>
                </a:solidFill>
              </a:rPr>
              <a:t>ă</a:t>
            </a:r>
            <a:r>
              <a:rPr lang="fr-FR" sz="2400" b="1" i="1">
                <a:solidFill>
                  <a:srgbClr val="FF3300"/>
                </a:solidFill>
              </a:rPr>
              <a:t> polichistic</a:t>
            </a:r>
            <a:r>
              <a:rPr lang="ro-RO" sz="2400" b="1" i="1">
                <a:solidFill>
                  <a:srgbClr val="FF3300"/>
                </a:solidFill>
              </a:rPr>
              <a:t>ă</a:t>
            </a:r>
            <a:r>
              <a:rPr lang="fr-FR" sz="2400" b="1" i="1">
                <a:solidFill>
                  <a:srgbClr val="FF3300"/>
                </a:solidFill>
              </a:rPr>
              <a:t>?</a:t>
            </a:r>
            <a:endParaRPr lang="fr-FR" sz="2400" i="1">
              <a:solidFill>
                <a:srgbClr val="000000"/>
              </a:solidFill>
            </a:endParaRPr>
          </a:p>
        </p:txBody>
      </p:sp>
    </p:spTree>
    <p:extLst>
      <p:ext uri="{BB962C8B-B14F-4D97-AF65-F5344CB8AC3E}">
        <p14:creationId xmlns:p14="http://schemas.microsoft.com/office/powerpoint/2010/main" val="323381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0" spc="-30" dirty="0">
                <a:latin typeface="Calibri"/>
                <a:cs typeface="Calibri"/>
              </a:rPr>
              <a:t>Câteva</a:t>
            </a:r>
            <a:r>
              <a:rPr lang="vi-VN" b="0" spc="-50" dirty="0">
                <a:latin typeface="Calibri"/>
                <a:cs typeface="Calibri"/>
              </a:rPr>
              <a:t> </a:t>
            </a:r>
            <a:r>
              <a:rPr lang="vi-VN" b="0" spc="-20" dirty="0">
                <a:latin typeface="Calibri"/>
                <a:cs typeface="Calibri"/>
              </a:rPr>
              <a:t>precizări</a:t>
            </a:r>
            <a:endParaRPr lang="en-US" dirty="0"/>
          </a:p>
        </p:txBody>
      </p:sp>
      <p:sp>
        <p:nvSpPr>
          <p:cNvPr id="3" name="Content Placeholder 2"/>
          <p:cNvSpPr>
            <a:spLocks noGrp="1"/>
          </p:cNvSpPr>
          <p:nvPr>
            <p:ph idx="1"/>
          </p:nvPr>
        </p:nvSpPr>
        <p:spPr/>
        <p:txBody>
          <a:bodyPr/>
          <a:lstStyle/>
          <a:p>
            <a:pPr marL="0" indent="0">
              <a:lnSpc>
                <a:spcPct val="100000"/>
              </a:lnSpc>
              <a:spcBef>
                <a:spcPts val="95"/>
              </a:spcBef>
              <a:buNone/>
            </a:pPr>
            <a:r>
              <a:rPr lang="vi-VN" b="1" spc="-10" dirty="0">
                <a:latin typeface="Calibri"/>
                <a:cs typeface="Calibri"/>
              </a:rPr>
              <a:t>Structura</a:t>
            </a:r>
            <a:r>
              <a:rPr lang="vi-VN" b="1" spc="10" dirty="0">
                <a:latin typeface="Calibri"/>
                <a:cs typeface="Calibri"/>
              </a:rPr>
              <a:t> </a:t>
            </a:r>
            <a:r>
              <a:rPr lang="vi-VN" b="1" spc="-10" dirty="0">
                <a:latin typeface="Calibri"/>
                <a:cs typeface="Calibri"/>
              </a:rPr>
              <a:t>cursului</a:t>
            </a:r>
            <a:r>
              <a:rPr lang="ro-RO" b="1" spc="-10" dirty="0">
                <a:latin typeface="Calibri"/>
                <a:cs typeface="Calibri"/>
              </a:rPr>
              <a:t>:</a:t>
            </a:r>
            <a:endParaRPr lang="vi-VN" dirty="0">
              <a:latin typeface="Calibri"/>
              <a:cs typeface="Calibri"/>
            </a:endParaRPr>
          </a:p>
          <a:p>
            <a:pPr>
              <a:lnSpc>
                <a:spcPct val="100000"/>
              </a:lnSpc>
              <a:spcBef>
                <a:spcPts val="50"/>
              </a:spcBef>
            </a:pPr>
            <a:endParaRPr lang="vi-VN" sz="4000" dirty="0">
              <a:latin typeface="Times New Roman"/>
              <a:cs typeface="Times New Roman"/>
            </a:endParaRPr>
          </a:p>
          <a:p>
            <a:pPr marL="1003300" indent="-533400">
              <a:lnSpc>
                <a:spcPct val="100000"/>
              </a:lnSpc>
              <a:buFont typeface="Arial"/>
              <a:buChar char="–"/>
              <a:tabLst>
                <a:tab pos="1003300" algn="l"/>
                <a:tab pos="1003935" algn="l"/>
              </a:tabLst>
            </a:pPr>
            <a:r>
              <a:rPr lang="ro-RO" spc="-5" dirty="0">
                <a:latin typeface="Calibri"/>
                <a:cs typeface="Calibri"/>
              </a:rPr>
              <a:t>1</a:t>
            </a:r>
            <a:r>
              <a:rPr lang="vi-VN" spc="-5" dirty="0">
                <a:latin typeface="Calibri"/>
                <a:cs typeface="Calibri"/>
              </a:rPr>
              <a:t> </a:t>
            </a:r>
            <a:r>
              <a:rPr lang="vi-VN" spc="-20" dirty="0">
                <a:latin typeface="Calibri"/>
                <a:cs typeface="Calibri"/>
              </a:rPr>
              <a:t>oră curs </a:t>
            </a:r>
            <a:r>
              <a:rPr lang="vi-VN" spc="-5" dirty="0">
                <a:latin typeface="Calibri"/>
                <a:cs typeface="Calibri"/>
              </a:rPr>
              <a:t>– </a:t>
            </a:r>
            <a:r>
              <a:rPr lang="vi-VN" spc="-10" dirty="0">
                <a:latin typeface="Calibri"/>
                <a:cs typeface="Calibri"/>
              </a:rPr>
              <a:t>titular</a:t>
            </a:r>
            <a:r>
              <a:rPr lang="vi-VN" spc="105" dirty="0">
                <a:latin typeface="Calibri"/>
                <a:cs typeface="Calibri"/>
              </a:rPr>
              <a:t> </a:t>
            </a:r>
            <a:r>
              <a:rPr lang="vi-VN" spc="-15" dirty="0">
                <a:latin typeface="Calibri"/>
                <a:cs typeface="Calibri"/>
              </a:rPr>
              <a:t>curs</a:t>
            </a:r>
            <a:endParaRPr lang="ro-RO" dirty="0">
              <a:latin typeface="Calibri"/>
              <a:cs typeface="Calibri"/>
            </a:endParaRPr>
          </a:p>
          <a:p>
            <a:pPr marL="469900" indent="0">
              <a:lnSpc>
                <a:spcPct val="100000"/>
              </a:lnSpc>
              <a:buNone/>
              <a:tabLst>
                <a:tab pos="1003300" algn="l"/>
                <a:tab pos="1003935" algn="l"/>
              </a:tabLst>
            </a:pPr>
            <a:endParaRPr lang="ro-RO" spc="-10" dirty="0">
              <a:latin typeface="Calibri"/>
              <a:cs typeface="Calibri"/>
            </a:endParaRPr>
          </a:p>
          <a:p>
            <a:pPr marL="469900" indent="0">
              <a:lnSpc>
                <a:spcPct val="100000"/>
              </a:lnSpc>
              <a:buNone/>
              <a:tabLst>
                <a:tab pos="1003300" algn="l"/>
                <a:tab pos="1003935" algn="l"/>
              </a:tabLst>
            </a:pPr>
            <a:r>
              <a:rPr lang="ro-RO" spc="-10" dirty="0">
                <a:latin typeface="Calibri"/>
                <a:cs typeface="Calibri"/>
              </a:rPr>
              <a:t>                </a:t>
            </a:r>
            <a:r>
              <a:rPr lang="en-US" spc="-10" dirty="0">
                <a:latin typeface="Calibri"/>
                <a:cs typeface="Calibri"/>
              </a:rPr>
              <a:t>Conf. </a:t>
            </a:r>
            <a:r>
              <a:rPr lang="vi-VN" spc="-100" dirty="0">
                <a:latin typeface="Calibri"/>
                <a:cs typeface="Calibri"/>
              </a:rPr>
              <a:t>dr. ing. ENESCU Florentina</a:t>
            </a:r>
            <a:r>
              <a:rPr lang="ro-RO" spc="-100" dirty="0">
                <a:latin typeface="Calibri"/>
                <a:cs typeface="Calibri"/>
              </a:rPr>
              <a:t> Magda</a:t>
            </a:r>
            <a:endParaRPr lang="vi-VN" sz="3600" dirty="0">
              <a:latin typeface="Times New Roman"/>
              <a:cs typeface="Times New Roman"/>
            </a:endParaRPr>
          </a:p>
          <a:p>
            <a:endParaRPr lang="en-US" dirty="0"/>
          </a:p>
        </p:txBody>
      </p:sp>
    </p:spTree>
    <p:extLst>
      <p:ext uri="{BB962C8B-B14F-4D97-AF65-F5344CB8AC3E}">
        <p14:creationId xmlns:p14="http://schemas.microsoft.com/office/powerpoint/2010/main" val="496571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19256" cy="5865515"/>
          </a:xfrm>
        </p:spPr>
        <p:txBody>
          <a:bodyPr>
            <a:normAutofit fontScale="70000" lnSpcReduction="20000"/>
          </a:bodyPr>
          <a:lstStyle/>
          <a:p>
            <a:pPr marL="0" indent="0" algn="just">
              <a:buNone/>
            </a:pPr>
            <a:r>
              <a:rPr lang="vi-VN" sz="3400" dirty="0"/>
              <a:t>În ziua de astăzi poate cea mai uşoară îndeletnicire umană a devenit </a:t>
            </a:r>
            <a:r>
              <a:rPr lang="vi-VN" sz="3400" b="1" dirty="0"/>
              <a:t>operarea pe calculator şi implicit a Internetului</a:t>
            </a:r>
            <a:r>
              <a:rPr lang="vi-VN" sz="3400" dirty="0"/>
              <a:t>. Aproape că dacă nu ai e-mail (cutie poştală electronică) nu exişti. În această lume în care psihologii şi sociologii vorbesc despre o comunicare interumană</a:t>
            </a:r>
            <a:r>
              <a:rPr lang="en-US" sz="3400" dirty="0"/>
              <a:t> </a:t>
            </a:r>
            <a:r>
              <a:rPr lang="vi-VN" sz="3400" dirty="0"/>
              <a:t>deficitară, calculatorul ia locul interlocutorului, dându-ţi posibilitatea de a deveni un avatar şi a crede că eşti </a:t>
            </a:r>
            <a:r>
              <a:rPr lang="vi-VN" sz="3400" b="1" dirty="0"/>
              <a:t>mult mai bun decât în realitate</a:t>
            </a:r>
            <a:r>
              <a:rPr lang="vi-VN" sz="3400" dirty="0"/>
              <a:t>. Dezvoltându-se la început ca experiment de comunicare la mijlocul anilor ’70, Internetul a devenit o importantă reţea de infrastructură naţională, </a:t>
            </a:r>
            <a:r>
              <a:rPr lang="en-US" sz="3400" dirty="0"/>
              <a:t> </a:t>
            </a:r>
            <a:r>
              <a:rPr lang="vi-VN" sz="3400" dirty="0"/>
              <a:t>fiind de un real suport pentru societatea de cercetători în creştere. Astfel s-a răspândit de la cercetătorii din domeniul IT şi cei din domeniul electronicii până la cercetătorii din domeniul medical, chimişti, matematicieni sau fizicieni. Faţă de alte infrastructuri comune, de ex. drumurile, distribuţia apei sau a energiei electrice, această infrastructură s-a dezvoltat din dependenţa celor care o folosesc în continuarea cercetărilor zi de zi.</a:t>
            </a:r>
            <a:endParaRPr lang="en-US" sz="3400" dirty="0"/>
          </a:p>
          <a:p>
            <a:pPr marL="0" indent="0">
              <a:buNone/>
            </a:pPr>
            <a:endParaRPr lang="en-US" dirty="0"/>
          </a:p>
        </p:txBody>
      </p:sp>
    </p:spTree>
    <p:extLst>
      <p:ext uri="{BB962C8B-B14F-4D97-AF65-F5344CB8AC3E}">
        <p14:creationId xmlns:p14="http://schemas.microsoft.com/office/powerpoint/2010/main" val="92968437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260648"/>
            <a:ext cx="8291264" cy="5865515"/>
          </a:xfrm>
          <a:solidFill>
            <a:srgbClr val="FFFF00"/>
          </a:solidFill>
        </p:spPr>
        <p:txBody>
          <a:bodyPr>
            <a:normAutofit/>
          </a:bodyPr>
          <a:lstStyle/>
          <a:p>
            <a:pPr algn="just">
              <a:lnSpc>
                <a:spcPct val="90000"/>
              </a:lnSpc>
              <a:buFontTx/>
              <a:buNone/>
            </a:pPr>
            <a:r>
              <a:rPr lang="fr-FR" sz="2800" b="1" i="1">
                <a:solidFill>
                  <a:srgbClr val="000000"/>
                </a:solidFill>
              </a:rPr>
              <a:t>Concluzii:</a:t>
            </a:r>
            <a:r>
              <a:rPr lang="fr-FR" sz="2800">
                <a:solidFill>
                  <a:srgbClr val="000000"/>
                </a:solidFill>
              </a:rPr>
              <a:t> </a:t>
            </a:r>
            <a:r>
              <a:rPr lang="fr-FR" sz="2800" i="1">
                <a:solidFill>
                  <a:srgbClr val="000000"/>
                </a:solidFill>
              </a:rPr>
              <a:t>rinichiul polichistic se datoreaza unei cauze congenitale</a:t>
            </a:r>
            <a:r>
              <a:rPr lang="fr-FR" sz="2800">
                <a:solidFill>
                  <a:srgbClr val="000000"/>
                </a:solidFill>
              </a:rPr>
              <a:t>; el trebuie diferentiat de rinichiul hidronefrotic; ecografia a permis diagnosticul de rinichi polichistic in 3,57% din cazuri.</a:t>
            </a:r>
            <a:endParaRPr lang="ro-RO" sz="2800">
              <a:solidFill>
                <a:srgbClr val="000000"/>
              </a:solidFill>
            </a:endParaRPr>
          </a:p>
          <a:p>
            <a:pPr algn="just">
              <a:lnSpc>
                <a:spcPct val="90000"/>
              </a:lnSpc>
              <a:buFontTx/>
              <a:buNone/>
            </a:pPr>
            <a:endParaRPr lang="fr-FR" sz="1400">
              <a:solidFill>
                <a:srgbClr val="000000"/>
              </a:solidFill>
            </a:endParaRPr>
          </a:p>
          <a:p>
            <a:pPr algn="just">
              <a:lnSpc>
                <a:spcPct val="90000"/>
              </a:lnSpc>
              <a:buFontTx/>
              <a:buNone/>
            </a:pPr>
            <a:r>
              <a:rPr lang="en-US" b="1" i="1">
                <a:solidFill>
                  <a:srgbClr val="FF3300"/>
                </a:solidFill>
              </a:rPr>
              <a:t>Comentariu</a:t>
            </a:r>
          </a:p>
          <a:p>
            <a:pPr algn="just">
              <a:lnSpc>
                <a:spcPct val="90000"/>
              </a:lnSpc>
            </a:pPr>
            <a:r>
              <a:rPr lang="en-US" b="1" i="1">
                <a:solidFill>
                  <a:srgbClr val="FF3300"/>
                </a:solidFill>
              </a:rPr>
              <a:t>textul nu prezint</a:t>
            </a:r>
            <a:r>
              <a:rPr lang="ro-RO" b="1" i="1">
                <a:solidFill>
                  <a:srgbClr val="FF3300"/>
                </a:solidFill>
              </a:rPr>
              <a:t>ă</a:t>
            </a:r>
            <a:r>
              <a:rPr lang="en-US" b="1" i="1">
                <a:solidFill>
                  <a:srgbClr val="FF3300"/>
                </a:solidFill>
              </a:rPr>
              <a:t>, de fapt, concluziile lucr</a:t>
            </a:r>
            <a:r>
              <a:rPr lang="ro-RO" b="1" i="1">
                <a:solidFill>
                  <a:srgbClr val="FF3300"/>
                </a:solidFill>
              </a:rPr>
              <a:t>ă</a:t>
            </a:r>
            <a:r>
              <a:rPr lang="en-US" b="1" i="1">
                <a:solidFill>
                  <a:srgbClr val="FF3300"/>
                </a:solidFill>
              </a:rPr>
              <a:t>rii</a:t>
            </a:r>
          </a:p>
          <a:p>
            <a:pPr algn="just">
              <a:lnSpc>
                <a:spcPct val="90000"/>
              </a:lnSpc>
            </a:pPr>
            <a:r>
              <a:rPr lang="en-US" b="1" i="1" u="sng">
                <a:solidFill>
                  <a:srgbClr val="FF3300"/>
                </a:solidFill>
              </a:rPr>
              <a:t>singura concluzie </a:t>
            </a:r>
            <a:r>
              <a:rPr lang="ro-RO" b="1" i="1" u="sng">
                <a:solidFill>
                  <a:srgbClr val="FF3300"/>
                </a:solidFill>
              </a:rPr>
              <a:t>certă</a:t>
            </a:r>
            <a:r>
              <a:rPr lang="en-US" b="1" i="1">
                <a:solidFill>
                  <a:srgbClr val="FF3300"/>
                </a:solidFill>
              </a:rPr>
              <a:t> este: pe lotul studiat, rinichiul polichistic (cu chiste multiple) </a:t>
            </a:r>
            <a:r>
              <a:rPr lang="ro-RO" b="1" i="1">
                <a:solidFill>
                  <a:srgbClr val="FF3300"/>
                </a:solidFill>
              </a:rPr>
              <a:t>a reprezentat</a:t>
            </a:r>
            <a:r>
              <a:rPr lang="en-US"/>
              <a:t> </a:t>
            </a:r>
            <a:r>
              <a:rPr lang="en-US" b="1" i="1">
                <a:solidFill>
                  <a:srgbClr val="FF3300"/>
                </a:solidFill>
              </a:rPr>
              <a:t>3,57% din cazuri!</a:t>
            </a:r>
          </a:p>
          <a:p>
            <a:pPr algn="just">
              <a:lnSpc>
                <a:spcPct val="90000"/>
              </a:lnSpc>
            </a:pPr>
            <a:r>
              <a:rPr lang="en-US">
                <a:solidFill>
                  <a:srgbClr val="FF3300"/>
                </a:solidFill>
              </a:rPr>
              <a:t>de fapt, </a:t>
            </a:r>
            <a:r>
              <a:rPr lang="en-US" b="1" i="1">
                <a:solidFill>
                  <a:srgbClr val="FF3300"/>
                </a:solidFill>
                <a:effectLst>
                  <a:outerShdw blurRad="38100" dist="38100" dir="2700000" algn="tl">
                    <a:srgbClr val="000000"/>
                  </a:outerShdw>
                </a:effectLst>
              </a:rPr>
              <a:t>cifra corecta este… 3,29%!</a:t>
            </a:r>
          </a:p>
        </p:txBody>
      </p:sp>
    </p:spTree>
    <p:extLst>
      <p:ext uri="{BB962C8B-B14F-4D97-AF65-F5344CB8AC3E}">
        <p14:creationId xmlns:p14="http://schemas.microsoft.com/office/powerpoint/2010/main" val="29234487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188640"/>
            <a:ext cx="8363272" cy="5937523"/>
          </a:xfrm>
        </p:spPr>
        <p:txBody>
          <a:bodyPr>
            <a:normAutofit/>
          </a:bodyPr>
          <a:lstStyle/>
          <a:p>
            <a:pPr algn="just">
              <a:lnSpc>
                <a:spcPct val="90000"/>
              </a:lnSpc>
              <a:buFontTx/>
              <a:buNone/>
            </a:pPr>
            <a:r>
              <a:rPr lang="en-US" sz="2400" b="1" dirty="0" err="1">
                <a:solidFill>
                  <a:srgbClr val="000000"/>
                </a:solidFill>
              </a:rPr>
              <a:t>Aportul</a:t>
            </a:r>
            <a:r>
              <a:rPr lang="en-US" sz="2400" b="1" dirty="0">
                <a:solidFill>
                  <a:srgbClr val="000000"/>
                </a:solidFill>
              </a:rPr>
              <a:t> </a:t>
            </a:r>
            <a:r>
              <a:rPr lang="en-US" sz="2400" b="1" dirty="0" err="1">
                <a:solidFill>
                  <a:srgbClr val="000000"/>
                </a:solidFill>
              </a:rPr>
              <a:t>examenului</a:t>
            </a:r>
            <a:r>
              <a:rPr lang="en-US" sz="2400" b="1" dirty="0">
                <a:solidFill>
                  <a:srgbClr val="000000"/>
                </a:solidFill>
              </a:rPr>
              <a:t> </a:t>
            </a:r>
            <a:r>
              <a:rPr lang="en-US" sz="2400" b="1" dirty="0" err="1">
                <a:solidFill>
                  <a:srgbClr val="000000"/>
                </a:solidFill>
              </a:rPr>
              <a:t>ecografic</a:t>
            </a:r>
            <a:r>
              <a:rPr lang="en-US" sz="2400" b="1" dirty="0">
                <a:solidFill>
                  <a:srgbClr val="000000"/>
                </a:solidFill>
              </a:rPr>
              <a:t> in </a:t>
            </a:r>
            <a:r>
              <a:rPr lang="en-US" sz="2400" b="1" dirty="0" err="1">
                <a:solidFill>
                  <a:srgbClr val="000000"/>
                </a:solidFill>
              </a:rPr>
              <a:t>depistarea</a:t>
            </a:r>
            <a:r>
              <a:rPr lang="en-US" sz="2400" b="1" dirty="0">
                <a:solidFill>
                  <a:srgbClr val="000000"/>
                </a:solidFill>
              </a:rPr>
              <a:t> </a:t>
            </a:r>
            <a:r>
              <a:rPr lang="en-US" sz="2400" b="1" dirty="0" err="1">
                <a:solidFill>
                  <a:srgbClr val="000000"/>
                </a:solidFill>
              </a:rPr>
              <a:t>colestazei</a:t>
            </a:r>
            <a:r>
              <a:rPr lang="en-US" sz="2400" b="1" dirty="0">
                <a:solidFill>
                  <a:srgbClr val="000000"/>
                </a:solidFill>
              </a:rPr>
              <a:t> </a:t>
            </a:r>
            <a:r>
              <a:rPr lang="en-US" sz="2400" b="1" dirty="0" err="1">
                <a:solidFill>
                  <a:srgbClr val="000000"/>
                </a:solidFill>
              </a:rPr>
              <a:t>hepatice</a:t>
            </a:r>
            <a:endParaRPr lang="en-US" sz="1000" b="1" dirty="0">
              <a:solidFill>
                <a:srgbClr val="000000"/>
              </a:solidFill>
            </a:endParaRPr>
          </a:p>
          <a:p>
            <a:pPr algn="just">
              <a:lnSpc>
                <a:spcPct val="90000"/>
              </a:lnSpc>
              <a:buFontTx/>
              <a:buNone/>
            </a:pPr>
            <a:endParaRPr lang="fr-FR" sz="1000" b="1" i="1" dirty="0">
              <a:solidFill>
                <a:srgbClr val="000000"/>
              </a:solidFill>
            </a:endParaRPr>
          </a:p>
          <a:p>
            <a:pPr algn="just">
              <a:lnSpc>
                <a:spcPct val="90000"/>
              </a:lnSpc>
              <a:buFontTx/>
              <a:buNone/>
            </a:pPr>
            <a:r>
              <a:rPr lang="fr-FR" sz="2400" b="1" i="1" dirty="0" err="1">
                <a:solidFill>
                  <a:srgbClr val="000000"/>
                </a:solidFill>
              </a:rPr>
              <a:t>Rezumat</a:t>
            </a:r>
            <a:r>
              <a:rPr lang="fr-FR" sz="2400" b="1" dirty="0">
                <a:solidFill>
                  <a:srgbClr val="000000"/>
                </a:solidFill>
              </a:rPr>
              <a:t>:</a:t>
            </a:r>
            <a:r>
              <a:rPr lang="fr-FR" sz="2400" dirty="0">
                <a:solidFill>
                  <a:srgbClr val="000000"/>
                </a:solidFill>
              </a:rPr>
              <a:t> </a:t>
            </a:r>
            <a:r>
              <a:rPr lang="fr-FR" sz="2000" dirty="0" err="1">
                <a:solidFill>
                  <a:srgbClr val="FF3300"/>
                </a:solidFill>
              </a:rPr>
              <a:t>Diagnosticul</a:t>
            </a:r>
            <a:r>
              <a:rPr lang="fr-FR" sz="2000" dirty="0">
                <a:solidFill>
                  <a:srgbClr val="FF3300"/>
                </a:solidFill>
              </a:rPr>
              <a:t> </a:t>
            </a:r>
            <a:r>
              <a:rPr lang="fr-FR" sz="2000" dirty="0" err="1">
                <a:solidFill>
                  <a:srgbClr val="FF3300"/>
                </a:solidFill>
              </a:rPr>
              <a:t>pozitiv</a:t>
            </a:r>
            <a:r>
              <a:rPr lang="fr-FR" sz="2000" dirty="0">
                <a:solidFill>
                  <a:srgbClr val="FF3300"/>
                </a:solidFill>
              </a:rPr>
              <a:t> de </a:t>
            </a:r>
            <a:r>
              <a:rPr lang="fr-FR" sz="2000" dirty="0" err="1">
                <a:solidFill>
                  <a:srgbClr val="FF3300"/>
                </a:solidFill>
              </a:rPr>
              <a:t>colestaza</a:t>
            </a:r>
            <a:r>
              <a:rPr lang="fr-FR" sz="2000" dirty="0">
                <a:solidFill>
                  <a:srgbClr val="FF3300"/>
                </a:solidFill>
              </a:rPr>
              <a:t> </a:t>
            </a:r>
            <a:r>
              <a:rPr lang="fr-FR" sz="2000" dirty="0" err="1">
                <a:solidFill>
                  <a:srgbClr val="FF3300"/>
                </a:solidFill>
              </a:rPr>
              <a:t>extrahepatica</a:t>
            </a:r>
            <a:r>
              <a:rPr lang="fr-FR" sz="2000" dirty="0">
                <a:solidFill>
                  <a:srgbClr val="FF3300"/>
                </a:solidFill>
              </a:rPr>
              <a:t> se </a:t>
            </a:r>
            <a:r>
              <a:rPr lang="fr-FR" sz="2000" dirty="0" err="1">
                <a:solidFill>
                  <a:srgbClr val="FF3300"/>
                </a:solidFill>
              </a:rPr>
              <a:t>poate</a:t>
            </a:r>
            <a:r>
              <a:rPr lang="fr-FR" sz="2000" dirty="0">
                <a:solidFill>
                  <a:srgbClr val="FF3300"/>
                </a:solidFill>
              </a:rPr>
              <a:t> face in 98-100% </a:t>
            </a:r>
            <a:r>
              <a:rPr lang="fr-FR" sz="2000" dirty="0" err="1">
                <a:solidFill>
                  <a:srgbClr val="FF3300"/>
                </a:solidFill>
              </a:rPr>
              <a:t>din</a:t>
            </a:r>
            <a:r>
              <a:rPr lang="fr-FR" sz="2000" dirty="0">
                <a:solidFill>
                  <a:srgbClr val="FF3300"/>
                </a:solidFill>
              </a:rPr>
              <a:t> </a:t>
            </a:r>
            <a:r>
              <a:rPr lang="fr-FR" sz="2000" dirty="0" err="1">
                <a:solidFill>
                  <a:srgbClr val="FF3300"/>
                </a:solidFill>
              </a:rPr>
              <a:t>cazuri</a:t>
            </a:r>
            <a:r>
              <a:rPr lang="fr-FR" sz="2000" dirty="0">
                <a:solidFill>
                  <a:srgbClr val="FF3300"/>
                </a:solidFill>
              </a:rPr>
              <a:t> si se </a:t>
            </a:r>
            <a:r>
              <a:rPr lang="fr-FR" sz="2000" dirty="0" err="1">
                <a:solidFill>
                  <a:srgbClr val="FF3300"/>
                </a:solidFill>
              </a:rPr>
              <a:t>bazeaza</a:t>
            </a:r>
            <a:r>
              <a:rPr lang="fr-FR" sz="2000" dirty="0">
                <a:solidFill>
                  <a:srgbClr val="FF3300"/>
                </a:solidFill>
              </a:rPr>
              <a:t> </a:t>
            </a:r>
            <a:r>
              <a:rPr lang="fr-FR" sz="2000" dirty="0" err="1">
                <a:solidFill>
                  <a:srgbClr val="FF3300"/>
                </a:solidFill>
              </a:rPr>
              <a:t>pe</a:t>
            </a:r>
            <a:r>
              <a:rPr lang="fr-FR" sz="2000" dirty="0">
                <a:solidFill>
                  <a:srgbClr val="FF3300"/>
                </a:solidFill>
              </a:rPr>
              <a:t> </a:t>
            </a:r>
            <a:r>
              <a:rPr lang="fr-FR" sz="2000" u="sng" dirty="0" err="1">
                <a:solidFill>
                  <a:srgbClr val="FF3300"/>
                </a:solidFill>
              </a:rPr>
              <a:t>eevidentierea</a:t>
            </a:r>
            <a:r>
              <a:rPr lang="fr-FR" sz="2000" dirty="0">
                <a:solidFill>
                  <a:srgbClr val="FF3300"/>
                </a:solidFill>
              </a:rPr>
              <a:t> </a:t>
            </a:r>
            <a:r>
              <a:rPr lang="fr-FR" sz="2000" dirty="0" err="1">
                <a:solidFill>
                  <a:srgbClr val="FF3300"/>
                </a:solidFill>
              </a:rPr>
              <a:t>dilatarii</a:t>
            </a:r>
            <a:r>
              <a:rPr lang="fr-FR" sz="2000" dirty="0">
                <a:solidFill>
                  <a:srgbClr val="FF3300"/>
                </a:solidFill>
              </a:rPr>
              <a:t> </a:t>
            </a:r>
            <a:r>
              <a:rPr lang="fr-FR" sz="2000" dirty="0" err="1">
                <a:solidFill>
                  <a:srgbClr val="FF3300"/>
                </a:solidFill>
              </a:rPr>
              <a:t>cailor</a:t>
            </a:r>
            <a:r>
              <a:rPr lang="fr-FR" sz="2000" dirty="0">
                <a:solidFill>
                  <a:srgbClr val="FF3300"/>
                </a:solidFill>
              </a:rPr>
              <a:t> </a:t>
            </a:r>
            <a:r>
              <a:rPr lang="fr-FR" sz="2000" dirty="0" err="1">
                <a:solidFill>
                  <a:srgbClr val="FF3300"/>
                </a:solidFill>
              </a:rPr>
              <a:t>biliare</a:t>
            </a:r>
            <a:r>
              <a:rPr lang="fr-FR" sz="2000" dirty="0">
                <a:solidFill>
                  <a:srgbClr val="FF3300"/>
                </a:solidFill>
              </a:rPr>
              <a:t> </a:t>
            </a:r>
            <a:r>
              <a:rPr lang="fr-FR" sz="2000" dirty="0" err="1">
                <a:solidFill>
                  <a:srgbClr val="FF3300"/>
                </a:solidFill>
              </a:rPr>
              <a:t>extrahepatice</a:t>
            </a:r>
            <a:r>
              <a:rPr lang="fr-FR" sz="2000" dirty="0">
                <a:solidFill>
                  <a:srgbClr val="FF3300"/>
                </a:solidFill>
              </a:rPr>
              <a:t> si/</a:t>
            </a:r>
            <a:r>
              <a:rPr lang="fr-FR" sz="2000" dirty="0" err="1">
                <a:solidFill>
                  <a:srgbClr val="FF3300"/>
                </a:solidFill>
              </a:rPr>
              <a:t>sau</a:t>
            </a:r>
            <a:r>
              <a:rPr lang="fr-FR" sz="2000" dirty="0">
                <a:solidFill>
                  <a:srgbClr val="FF3300"/>
                </a:solidFill>
              </a:rPr>
              <a:t> a </a:t>
            </a:r>
            <a:r>
              <a:rPr lang="fr-FR" sz="2000" dirty="0" err="1">
                <a:solidFill>
                  <a:srgbClr val="FF3300"/>
                </a:solidFill>
              </a:rPr>
              <a:t>cailor</a:t>
            </a:r>
            <a:r>
              <a:rPr lang="fr-FR" sz="2000" dirty="0">
                <a:solidFill>
                  <a:srgbClr val="FF3300"/>
                </a:solidFill>
              </a:rPr>
              <a:t> </a:t>
            </a:r>
            <a:r>
              <a:rPr lang="fr-FR" sz="2000" dirty="0" err="1">
                <a:solidFill>
                  <a:srgbClr val="FF3300"/>
                </a:solidFill>
              </a:rPr>
              <a:t>biliare</a:t>
            </a:r>
            <a:r>
              <a:rPr lang="fr-FR" sz="2000" dirty="0">
                <a:solidFill>
                  <a:srgbClr val="FF3300"/>
                </a:solidFill>
              </a:rPr>
              <a:t> </a:t>
            </a:r>
            <a:r>
              <a:rPr lang="fr-FR" sz="2000" dirty="0" err="1">
                <a:solidFill>
                  <a:srgbClr val="FF3300"/>
                </a:solidFill>
              </a:rPr>
              <a:t>intrahepatice</a:t>
            </a:r>
            <a:r>
              <a:rPr lang="fr-FR" sz="2000" dirty="0">
                <a:solidFill>
                  <a:srgbClr val="FF3300"/>
                </a:solidFill>
              </a:rPr>
              <a:t>, </a:t>
            </a:r>
            <a:r>
              <a:rPr lang="fr-FR" sz="2000" u="sng" dirty="0" err="1">
                <a:solidFill>
                  <a:srgbClr val="FF3300"/>
                </a:solidFill>
              </a:rPr>
              <a:t>mdificari</a:t>
            </a:r>
            <a:r>
              <a:rPr lang="fr-FR" sz="2000" dirty="0">
                <a:solidFill>
                  <a:srgbClr val="FF3300"/>
                </a:solidFill>
              </a:rPr>
              <a:t> constant </a:t>
            </a:r>
            <a:r>
              <a:rPr lang="fr-FR" sz="2000" dirty="0" err="1">
                <a:solidFill>
                  <a:srgbClr val="FF3300"/>
                </a:solidFill>
              </a:rPr>
              <a:t>prezente</a:t>
            </a:r>
            <a:r>
              <a:rPr lang="fr-FR" sz="2000" dirty="0">
                <a:solidFill>
                  <a:srgbClr val="FF3300"/>
                </a:solidFill>
              </a:rPr>
              <a:t>, </a:t>
            </a:r>
            <a:r>
              <a:rPr lang="fr-FR" sz="2000" dirty="0" err="1">
                <a:solidFill>
                  <a:srgbClr val="FF3300"/>
                </a:solidFill>
              </a:rPr>
              <a:t>indiferent</a:t>
            </a:r>
            <a:r>
              <a:rPr lang="fr-FR" sz="2000" dirty="0">
                <a:solidFill>
                  <a:srgbClr val="FF3300"/>
                </a:solidFill>
              </a:rPr>
              <a:t> de </a:t>
            </a:r>
            <a:r>
              <a:rPr lang="fr-FR" sz="2000" dirty="0" err="1">
                <a:solidFill>
                  <a:srgbClr val="FF3300"/>
                </a:solidFill>
              </a:rPr>
              <a:t>natura</a:t>
            </a:r>
            <a:r>
              <a:rPr lang="fr-FR" sz="2000" dirty="0">
                <a:solidFill>
                  <a:srgbClr val="FF3300"/>
                </a:solidFill>
              </a:rPr>
              <a:t> </a:t>
            </a:r>
            <a:r>
              <a:rPr lang="fr-FR" sz="2000" dirty="0" err="1">
                <a:solidFill>
                  <a:srgbClr val="FF3300"/>
                </a:solidFill>
              </a:rPr>
              <a:t>obstacolului</a:t>
            </a:r>
            <a:r>
              <a:rPr lang="fr-FR" sz="2000" dirty="0">
                <a:solidFill>
                  <a:srgbClr val="FF3300"/>
                </a:solidFill>
              </a:rPr>
              <a:t>. </a:t>
            </a:r>
            <a:r>
              <a:rPr lang="fr-FR" sz="2000" dirty="0" err="1">
                <a:solidFill>
                  <a:srgbClr val="FF3300"/>
                </a:solidFill>
              </a:rPr>
              <a:t>Diagnosticul</a:t>
            </a:r>
            <a:r>
              <a:rPr lang="fr-FR" sz="2000" dirty="0">
                <a:solidFill>
                  <a:srgbClr val="FF3300"/>
                </a:solidFill>
              </a:rPr>
              <a:t> </a:t>
            </a:r>
            <a:r>
              <a:rPr lang="fr-FR" sz="2000" dirty="0" err="1">
                <a:solidFill>
                  <a:srgbClr val="FF3300"/>
                </a:solidFill>
              </a:rPr>
              <a:t>ecografic</a:t>
            </a:r>
            <a:r>
              <a:rPr lang="fr-FR" sz="2000" dirty="0">
                <a:solidFill>
                  <a:srgbClr val="FF3300"/>
                </a:solidFill>
              </a:rPr>
              <a:t> al </a:t>
            </a:r>
            <a:r>
              <a:rPr lang="fr-FR" sz="2000" dirty="0" err="1">
                <a:solidFill>
                  <a:srgbClr val="FF3300"/>
                </a:solidFill>
              </a:rPr>
              <a:t>colestazei</a:t>
            </a:r>
            <a:r>
              <a:rPr lang="fr-FR" sz="2000" dirty="0">
                <a:solidFill>
                  <a:srgbClr val="FF3300"/>
                </a:solidFill>
              </a:rPr>
              <a:t> </a:t>
            </a:r>
            <a:r>
              <a:rPr lang="fr-FR" sz="2000" dirty="0" err="1">
                <a:solidFill>
                  <a:srgbClr val="FF3300"/>
                </a:solidFill>
              </a:rPr>
              <a:t>extrahepatice</a:t>
            </a:r>
            <a:r>
              <a:rPr lang="fr-FR" sz="2000" dirty="0">
                <a:solidFill>
                  <a:srgbClr val="FF3300"/>
                </a:solidFill>
              </a:rPr>
              <a:t> se </a:t>
            </a:r>
            <a:r>
              <a:rPr lang="fr-FR" sz="2000" dirty="0" err="1">
                <a:solidFill>
                  <a:srgbClr val="FF3300"/>
                </a:solidFill>
              </a:rPr>
              <a:t>pune</a:t>
            </a:r>
            <a:r>
              <a:rPr lang="fr-FR" sz="2000" dirty="0">
                <a:solidFill>
                  <a:srgbClr val="FF3300"/>
                </a:solidFill>
              </a:rPr>
              <a:t> </a:t>
            </a:r>
            <a:r>
              <a:rPr lang="fr-FR" sz="2000" dirty="0" err="1">
                <a:solidFill>
                  <a:srgbClr val="FF3300"/>
                </a:solidFill>
              </a:rPr>
              <a:t>pe</a:t>
            </a:r>
            <a:r>
              <a:rPr lang="fr-FR" sz="2000" dirty="0">
                <a:solidFill>
                  <a:srgbClr val="FF3300"/>
                </a:solidFill>
              </a:rPr>
              <a:t>: </a:t>
            </a:r>
            <a:r>
              <a:rPr lang="fr-FR" sz="2000" dirty="0" err="1">
                <a:solidFill>
                  <a:srgbClr val="FF3300"/>
                </a:solidFill>
              </a:rPr>
              <a:t>dilatarea</a:t>
            </a:r>
            <a:r>
              <a:rPr lang="fr-FR" sz="2000" dirty="0">
                <a:solidFill>
                  <a:srgbClr val="FF3300"/>
                </a:solidFill>
              </a:rPr>
              <a:t> </a:t>
            </a:r>
            <a:r>
              <a:rPr lang="fr-FR" sz="2000" dirty="0" err="1">
                <a:solidFill>
                  <a:srgbClr val="FF3300"/>
                </a:solidFill>
              </a:rPr>
              <a:t>cailor</a:t>
            </a:r>
            <a:r>
              <a:rPr lang="fr-FR" sz="2000" dirty="0">
                <a:solidFill>
                  <a:srgbClr val="FF3300"/>
                </a:solidFill>
              </a:rPr>
              <a:t> </a:t>
            </a:r>
            <a:r>
              <a:rPr lang="fr-FR" sz="2000" dirty="0" err="1">
                <a:solidFill>
                  <a:srgbClr val="FF3300"/>
                </a:solidFill>
              </a:rPr>
              <a:t>biliare</a:t>
            </a:r>
            <a:r>
              <a:rPr lang="fr-FR" sz="2000" dirty="0">
                <a:solidFill>
                  <a:srgbClr val="FF3300"/>
                </a:solidFill>
              </a:rPr>
              <a:t> </a:t>
            </a:r>
            <a:r>
              <a:rPr lang="fr-FR" sz="2000" dirty="0" err="1">
                <a:solidFill>
                  <a:srgbClr val="FF3300"/>
                </a:solidFill>
              </a:rPr>
              <a:t>intrahepatice</a:t>
            </a:r>
            <a:r>
              <a:rPr lang="fr-FR" sz="2000" dirty="0">
                <a:solidFill>
                  <a:srgbClr val="FF3300"/>
                </a:solidFill>
              </a:rPr>
              <a:t> (</a:t>
            </a:r>
            <a:r>
              <a:rPr lang="fr-FR" sz="2000" u="sng" dirty="0" err="1">
                <a:solidFill>
                  <a:srgbClr val="FF3300"/>
                </a:solidFill>
              </a:rPr>
              <a:t>imagiini</a:t>
            </a:r>
            <a:r>
              <a:rPr lang="fr-FR" sz="2000" dirty="0">
                <a:solidFill>
                  <a:srgbClr val="FF3300"/>
                </a:solidFill>
              </a:rPr>
              <a:t> </a:t>
            </a:r>
            <a:r>
              <a:rPr lang="fr-FR" sz="2000" dirty="0" err="1">
                <a:solidFill>
                  <a:srgbClr val="FF3300"/>
                </a:solidFill>
              </a:rPr>
              <a:t>tubulare</a:t>
            </a:r>
            <a:r>
              <a:rPr lang="fr-FR" sz="2000" dirty="0">
                <a:solidFill>
                  <a:srgbClr val="FF3300"/>
                </a:solidFill>
              </a:rPr>
              <a:t> convergente </a:t>
            </a:r>
            <a:r>
              <a:rPr lang="fr-FR" sz="2000" u="sng" dirty="0" err="1">
                <a:solidFill>
                  <a:srgbClr val="FF3300"/>
                </a:solidFill>
              </a:rPr>
              <a:t>cate</a:t>
            </a:r>
            <a:r>
              <a:rPr lang="fr-FR" sz="2000" dirty="0">
                <a:solidFill>
                  <a:srgbClr val="FF3300"/>
                </a:solidFill>
              </a:rPr>
              <a:t> </a:t>
            </a:r>
            <a:r>
              <a:rPr lang="fr-FR" sz="2000" dirty="0" err="1">
                <a:solidFill>
                  <a:srgbClr val="FF3300"/>
                </a:solidFill>
              </a:rPr>
              <a:t>hilul</a:t>
            </a:r>
            <a:r>
              <a:rPr lang="fr-FR" sz="2000" dirty="0">
                <a:solidFill>
                  <a:srgbClr val="FF3300"/>
                </a:solidFill>
              </a:rPr>
              <a:t> </a:t>
            </a:r>
            <a:r>
              <a:rPr lang="fr-FR" sz="2000" dirty="0" err="1">
                <a:solidFill>
                  <a:srgbClr val="FF3300"/>
                </a:solidFill>
              </a:rPr>
              <a:t>hepatic</a:t>
            </a:r>
            <a:r>
              <a:rPr lang="fr-FR" sz="2000" dirty="0">
                <a:solidFill>
                  <a:srgbClr val="FF3300"/>
                </a:solidFill>
              </a:rPr>
              <a:t>, ‘’</a:t>
            </a:r>
            <a:r>
              <a:rPr lang="fr-FR" sz="2000" dirty="0" err="1">
                <a:solidFill>
                  <a:srgbClr val="FF3300"/>
                </a:solidFill>
              </a:rPr>
              <a:t>lacuri</a:t>
            </a:r>
            <a:r>
              <a:rPr lang="fr-FR" sz="2000" dirty="0">
                <a:solidFill>
                  <a:srgbClr val="FF3300"/>
                </a:solidFill>
              </a:rPr>
              <a:t> </a:t>
            </a:r>
            <a:r>
              <a:rPr lang="fr-FR" sz="2000" dirty="0" err="1">
                <a:solidFill>
                  <a:srgbClr val="FF3300"/>
                </a:solidFill>
              </a:rPr>
              <a:t>biliare</a:t>
            </a:r>
            <a:r>
              <a:rPr lang="fr-FR" sz="2000" dirty="0">
                <a:solidFill>
                  <a:srgbClr val="FF3300"/>
                </a:solidFill>
              </a:rPr>
              <a:t>’’); </a:t>
            </a:r>
            <a:r>
              <a:rPr lang="fr-FR" sz="2000" dirty="0" err="1">
                <a:solidFill>
                  <a:srgbClr val="FF3300"/>
                </a:solidFill>
              </a:rPr>
              <a:t>dilatarea</a:t>
            </a:r>
            <a:r>
              <a:rPr lang="fr-FR" sz="2000" dirty="0">
                <a:solidFill>
                  <a:srgbClr val="FF3300"/>
                </a:solidFill>
              </a:rPr>
              <a:t> peste 7mm a CBP, </a:t>
            </a:r>
            <a:r>
              <a:rPr lang="fr-FR" sz="2000" dirty="0" err="1">
                <a:solidFill>
                  <a:srgbClr val="FF3300"/>
                </a:solidFill>
              </a:rPr>
              <a:t>dilatarea</a:t>
            </a:r>
            <a:r>
              <a:rPr lang="fr-FR" sz="2000" dirty="0">
                <a:solidFill>
                  <a:srgbClr val="FF3300"/>
                </a:solidFill>
              </a:rPr>
              <a:t> </a:t>
            </a:r>
            <a:r>
              <a:rPr lang="fr-FR" sz="2000" dirty="0" err="1">
                <a:solidFill>
                  <a:srgbClr val="FF3300"/>
                </a:solidFill>
              </a:rPr>
              <a:t>colecistului</a:t>
            </a:r>
            <a:r>
              <a:rPr lang="fr-FR" sz="2000" dirty="0">
                <a:solidFill>
                  <a:srgbClr val="FF3300"/>
                </a:solidFill>
              </a:rPr>
              <a:t> peste 100mm in </a:t>
            </a:r>
            <a:r>
              <a:rPr lang="fr-FR" sz="2000" dirty="0" err="1">
                <a:solidFill>
                  <a:srgbClr val="FF3300"/>
                </a:solidFill>
              </a:rPr>
              <a:t>axul</a:t>
            </a:r>
            <a:r>
              <a:rPr lang="fr-FR" sz="2000" dirty="0">
                <a:solidFill>
                  <a:srgbClr val="FF3300"/>
                </a:solidFill>
              </a:rPr>
              <a:t> </a:t>
            </a:r>
            <a:r>
              <a:rPr lang="fr-FR" sz="2000" dirty="0" err="1">
                <a:solidFill>
                  <a:srgbClr val="FF3300"/>
                </a:solidFill>
              </a:rPr>
              <a:t>lung</a:t>
            </a:r>
            <a:r>
              <a:rPr lang="fr-FR" sz="2000" dirty="0">
                <a:solidFill>
                  <a:srgbClr val="FF3300"/>
                </a:solidFill>
              </a:rPr>
              <a:t> si peste 40mm in </a:t>
            </a:r>
            <a:r>
              <a:rPr lang="fr-FR" sz="2000" dirty="0" err="1">
                <a:solidFill>
                  <a:srgbClr val="FF3300"/>
                </a:solidFill>
              </a:rPr>
              <a:t>axul</a:t>
            </a:r>
            <a:r>
              <a:rPr lang="fr-FR" sz="2000" dirty="0">
                <a:solidFill>
                  <a:srgbClr val="FF3300"/>
                </a:solidFill>
              </a:rPr>
              <a:t> </a:t>
            </a:r>
            <a:r>
              <a:rPr lang="fr-FR" sz="2000" dirty="0" err="1">
                <a:solidFill>
                  <a:srgbClr val="FF3300"/>
                </a:solidFill>
              </a:rPr>
              <a:t>scurt</a:t>
            </a:r>
            <a:r>
              <a:rPr lang="fr-FR" sz="2000" dirty="0">
                <a:solidFill>
                  <a:srgbClr val="FF3300"/>
                </a:solidFill>
              </a:rPr>
              <a:t>.</a:t>
            </a:r>
            <a:endParaRPr lang="en-US" sz="2000" dirty="0">
              <a:solidFill>
                <a:srgbClr val="FF3300"/>
              </a:solidFill>
            </a:endParaRPr>
          </a:p>
          <a:p>
            <a:pPr algn="just">
              <a:lnSpc>
                <a:spcPct val="90000"/>
              </a:lnSpc>
              <a:buFontTx/>
              <a:buNone/>
            </a:pPr>
            <a:r>
              <a:rPr lang="fr-FR" sz="2400" b="1" i="1" dirty="0" err="1">
                <a:solidFill>
                  <a:srgbClr val="000000"/>
                </a:solidFill>
              </a:rPr>
              <a:t>Scopul</a:t>
            </a:r>
            <a:r>
              <a:rPr lang="fr-FR" sz="2400" b="1" i="1" dirty="0">
                <a:solidFill>
                  <a:srgbClr val="000000"/>
                </a:solidFill>
              </a:rPr>
              <a:t> </a:t>
            </a:r>
            <a:r>
              <a:rPr lang="fr-FR" sz="2400" b="1" i="1" dirty="0" err="1">
                <a:solidFill>
                  <a:srgbClr val="000000"/>
                </a:solidFill>
              </a:rPr>
              <a:t>lucrarii</a:t>
            </a:r>
            <a:r>
              <a:rPr lang="fr-FR" sz="2400" b="1" dirty="0">
                <a:solidFill>
                  <a:srgbClr val="000000"/>
                </a:solidFill>
              </a:rPr>
              <a:t>-</a:t>
            </a:r>
            <a:r>
              <a:rPr lang="fr-FR" sz="2400" dirty="0">
                <a:solidFill>
                  <a:srgbClr val="000000"/>
                </a:solidFill>
              </a:rPr>
              <a:t> </a:t>
            </a:r>
            <a:r>
              <a:rPr lang="fr-FR" sz="2400" dirty="0" err="1">
                <a:solidFill>
                  <a:srgbClr val="FF3300"/>
                </a:solidFill>
              </a:rPr>
              <a:t>selectarea</a:t>
            </a:r>
            <a:r>
              <a:rPr lang="fr-FR" sz="2400" dirty="0">
                <a:solidFill>
                  <a:srgbClr val="FF3300"/>
                </a:solidFill>
              </a:rPr>
              <a:t> </a:t>
            </a:r>
            <a:r>
              <a:rPr lang="fr-FR" sz="2400" dirty="0" err="1">
                <a:solidFill>
                  <a:srgbClr val="FF3300"/>
                </a:solidFill>
              </a:rPr>
              <a:t>din</a:t>
            </a:r>
            <a:r>
              <a:rPr lang="fr-FR" sz="2400" dirty="0">
                <a:solidFill>
                  <a:srgbClr val="FF3300"/>
                </a:solidFill>
              </a:rPr>
              <a:t> </a:t>
            </a:r>
            <a:r>
              <a:rPr lang="fr-FR" sz="2400" dirty="0" err="1">
                <a:solidFill>
                  <a:srgbClr val="FF3300"/>
                </a:solidFill>
              </a:rPr>
              <a:t>lotul</a:t>
            </a:r>
            <a:r>
              <a:rPr lang="fr-FR" sz="2400" dirty="0">
                <a:solidFill>
                  <a:srgbClr val="FF3300"/>
                </a:solidFill>
              </a:rPr>
              <a:t> de </a:t>
            </a:r>
            <a:r>
              <a:rPr lang="fr-FR" sz="2400" dirty="0" err="1">
                <a:solidFill>
                  <a:srgbClr val="FF3300"/>
                </a:solidFill>
              </a:rPr>
              <a:t>pacienti</a:t>
            </a:r>
            <a:r>
              <a:rPr lang="fr-FR" sz="2400" dirty="0">
                <a:solidFill>
                  <a:srgbClr val="000000"/>
                </a:solidFill>
              </a:rPr>
              <a:t> </a:t>
            </a:r>
            <a:r>
              <a:rPr lang="fr-FR" sz="2400" dirty="0" err="1">
                <a:solidFill>
                  <a:srgbClr val="000000"/>
                </a:solidFill>
              </a:rPr>
              <a:t>cu</a:t>
            </a:r>
            <a:r>
              <a:rPr lang="fr-FR" sz="2400" dirty="0">
                <a:solidFill>
                  <a:srgbClr val="000000"/>
                </a:solidFill>
              </a:rPr>
              <a:t> </a:t>
            </a:r>
            <a:r>
              <a:rPr lang="fr-FR" sz="2400" dirty="0" err="1">
                <a:solidFill>
                  <a:srgbClr val="000000"/>
                </a:solidFill>
              </a:rPr>
              <a:t>sindrom</a:t>
            </a:r>
            <a:r>
              <a:rPr lang="fr-FR" sz="2400" dirty="0">
                <a:solidFill>
                  <a:srgbClr val="000000"/>
                </a:solidFill>
              </a:rPr>
              <a:t> </a:t>
            </a:r>
            <a:r>
              <a:rPr lang="fr-FR" sz="2400" dirty="0" err="1">
                <a:solidFill>
                  <a:srgbClr val="000000"/>
                </a:solidFill>
              </a:rPr>
              <a:t>icteric</a:t>
            </a:r>
            <a:r>
              <a:rPr lang="fr-FR" sz="2400" dirty="0">
                <a:solidFill>
                  <a:srgbClr val="000000"/>
                </a:solidFill>
              </a:rPr>
              <a:t> </a:t>
            </a:r>
            <a:r>
              <a:rPr lang="fr-FR" sz="2400" dirty="0">
                <a:solidFill>
                  <a:srgbClr val="FF3300"/>
                </a:solidFill>
              </a:rPr>
              <a:t>a </a:t>
            </a:r>
            <a:r>
              <a:rPr lang="fr-FR" sz="2400" dirty="0" err="1">
                <a:solidFill>
                  <a:srgbClr val="FF3300"/>
                </a:solidFill>
              </a:rPr>
              <a:t>pacientilor</a:t>
            </a:r>
            <a:r>
              <a:rPr lang="fr-FR" sz="2400" dirty="0">
                <a:solidFill>
                  <a:srgbClr val="FF3300"/>
                </a:solidFill>
              </a:rPr>
              <a:t> </a:t>
            </a:r>
            <a:r>
              <a:rPr lang="fr-FR" sz="2400" dirty="0" err="1">
                <a:solidFill>
                  <a:srgbClr val="FF3300"/>
                </a:solidFill>
              </a:rPr>
              <a:t>cu</a:t>
            </a:r>
            <a:r>
              <a:rPr lang="fr-FR" sz="2400" dirty="0">
                <a:solidFill>
                  <a:srgbClr val="FF3300"/>
                </a:solidFill>
              </a:rPr>
              <a:t> </a:t>
            </a:r>
            <a:r>
              <a:rPr lang="fr-FR" sz="2400" dirty="0" err="1">
                <a:solidFill>
                  <a:srgbClr val="FF3300"/>
                </a:solidFill>
              </a:rPr>
              <a:t>colestaza</a:t>
            </a:r>
            <a:r>
              <a:rPr lang="fr-FR" sz="2400" dirty="0">
                <a:solidFill>
                  <a:srgbClr val="FF3300"/>
                </a:solidFill>
              </a:rPr>
              <a:t> </a:t>
            </a:r>
            <a:r>
              <a:rPr lang="fr-FR" sz="2400" dirty="0" err="1">
                <a:solidFill>
                  <a:srgbClr val="FF3300"/>
                </a:solidFill>
              </a:rPr>
              <a:t>extrahepatica</a:t>
            </a:r>
            <a:r>
              <a:rPr lang="fr-FR" sz="2400" dirty="0">
                <a:solidFill>
                  <a:srgbClr val="FF3300"/>
                </a:solidFill>
              </a:rPr>
              <a:t> si/</a:t>
            </a:r>
            <a:r>
              <a:rPr lang="fr-FR" sz="2400" dirty="0" err="1">
                <a:solidFill>
                  <a:srgbClr val="FF3300"/>
                </a:solidFill>
              </a:rPr>
              <a:t>sau</a:t>
            </a:r>
            <a:r>
              <a:rPr lang="fr-FR" sz="2400" dirty="0">
                <a:solidFill>
                  <a:srgbClr val="FF3300"/>
                </a:solidFill>
              </a:rPr>
              <a:t> </a:t>
            </a:r>
            <a:r>
              <a:rPr lang="fr-FR" sz="2400" dirty="0" err="1">
                <a:solidFill>
                  <a:srgbClr val="FF3300"/>
                </a:solidFill>
              </a:rPr>
              <a:t>intrahepatica</a:t>
            </a:r>
            <a:r>
              <a:rPr lang="fr-FR" sz="2400" dirty="0">
                <a:solidFill>
                  <a:srgbClr val="000000"/>
                </a:solidFill>
              </a:rPr>
              <a:t>.</a:t>
            </a:r>
            <a:endParaRPr lang="en-US" sz="2400" dirty="0">
              <a:solidFill>
                <a:srgbClr val="000000"/>
              </a:solidFill>
            </a:endParaRPr>
          </a:p>
          <a:p>
            <a:pPr algn="just">
              <a:lnSpc>
                <a:spcPct val="90000"/>
              </a:lnSpc>
              <a:buFontTx/>
              <a:buNone/>
            </a:pPr>
            <a:r>
              <a:rPr lang="fr-FR" sz="2400" b="1" i="1" dirty="0" err="1">
                <a:solidFill>
                  <a:srgbClr val="000000"/>
                </a:solidFill>
              </a:rPr>
              <a:t>Material</a:t>
            </a:r>
            <a:r>
              <a:rPr lang="fr-FR" sz="2400" b="1" i="1" dirty="0">
                <a:solidFill>
                  <a:srgbClr val="000000"/>
                </a:solidFill>
              </a:rPr>
              <a:t> si </a:t>
            </a:r>
            <a:r>
              <a:rPr lang="fr-FR" sz="2400" b="1" i="1" dirty="0" err="1">
                <a:solidFill>
                  <a:srgbClr val="000000"/>
                </a:solidFill>
              </a:rPr>
              <a:t>metoda</a:t>
            </a:r>
            <a:r>
              <a:rPr lang="fr-FR" sz="2400" b="1" i="1" dirty="0">
                <a:solidFill>
                  <a:srgbClr val="000000"/>
                </a:solidFill>
              </a:rPr>
              <a:t>:</a:t>
            </a:r>
            <a:r>
              <a:rPr lang="fr-FR" sz="2400" i="1" dirty="0">
                <a:solidFill>
                  <a:srgbClr val="000000"/>
                </a:solidFill>
              </a:rPr>
              <a:t> </a:t>
            </a:r>
            <a:r>
              <a:rPr lang="fr-FR" sz="2400" dirty="0" err="1">
                <a:solidFill>
                  <a:srgbClr val="000000"/>
                </a:solidFill>
              </a:rPr>
              <a:t>studiul</a:t>
            </a:r>
            <a:r>
              <a:rPr lang="fr-FR" sz="2400" dirty="0">
                <a:solidFill>
                  <a:srgbClr val="000000"/>
                </a:solidFill>
              </a:rPr>
              <a:t> s-a </a:t>
            </a:r>
            <a:r>
              <a:rPr lang="fr-FR" sz="2400" dirty="0" err="1">
                <a:solidFill>
                  <a:srgbClr val="000000"/>
                </a:solidFill>
              </a:rPr>
              <a:t>efectuat</a:t>
            </a:r>
            <a:r>
              <a:rPr lang="fr-FR" sz="2400" dirty="0">
                <a:solidFill>
                  <a:srgbClr val="000000"/>
                </a:solidFill>
              </a:rPr>
              <a:t> </a:t>
            </a:r>
            <a:r>
              <a:rPr lang="fr-FR" sz="2400" dirty="0" err="1">
                <a:solidFill>
                  <a:srgbClr val="000000"/>
                </a:solidFill>
              </a:rPr>
              <a:t>pe</a:t>
            </a:r>
            <a:r>
              <a:rPr lang="fr-FR" sz="2400" dirty="0">
                <a:solidFill>
                  <a:srgbClr val="000000"/>
                </a:solidFill>
              </a:rPr>
              <a:t> un lot de 250 </a:t>
            </a:r>
            <a:r>
              <a:rPr lang="fr-FR" sz="2400" dirty="0" err="1">
                <a:solidFill>
                  <a:srgbClr val="000000"/>
                </a:solidFill>
              </a:rPr>
              <a:t>pacienti</a:t>
            </a:r>
            <a:r>
              <a:rPr lang="fr-FR" sz="2400" dirty="0">
                <a:solidFill>
                  <a:srgbClr val="000000"/>
                </a:solidFill>
              </a:rPr>
              <a:t> </a:t>
            </a:r>
            <a:r>
              <a:rPr lang="fr-FR" sz="2400" dirty="0" err="1">
                <a:solidFill>
                  <a:srgbClr val="000000"/>
                </a:solidFill>
              </a:rPr>
              <a:t>cu</a:t>
            </a:r>
            <a:r>
              <a:rPr lang="fr-FR" sz="2400" dirty="0">
                <a:solidFill>
                  <a:srgbClr val="000000"/>
                </a:solidFill>
              </a:rPr>
              <a:t> </a:t>
            </a:r>
            <a:r>
              <a:rPr lang="fr-FR" sz="2400" dirty="0" err="1">
                <a:solidFill>
                  <a:srgbClr val="000000"/>
                </a:solidFill>
              </a:rPr>
              <a:t>sindrom</a:t>
            </a:r>
            <a:r>
              <a:rPr lang="fr-FR" sz="2400" dirty="0">
                <a:solidFill>
                  <a:srgbClr val="000000"/>
                </a:solidFill>
              </a:rPr>
              <a:t> </a:t>
            </a:r>
            <a:r>
              <a:rPr lang="fr-FR" sz="2400" dirty="0" err="1">
                <a:solidFill>
                  <a:srgbClr val="000000"/>
                </a:solidFill>
              </a:rPr>
              <a:t>icteric</a:t>
            </a:r>
            <a:r>
              <a:rPr lang="fr-FR" sz="2400" dirty="0">
                <a:solidFill>
                  <a:srgbClr val="000000"/>
                </a:solidFill>
              </a:rPr>
              <a:t>, </a:t>
            </a:r>
            <a:r>
              <a:rPr lang="fr-FR" sz="2400" dirty="0" err="1">
                <a:solidFill>
                  <a:srgbClr val="000000"/>
                </a:solidFill>
              </a:rPr>
              <a:t>prezentati</a:t>
            </a:r>
            <a:r>
              <a:rPr lang="fr-FR" sz="2400" dirty="0">
                <a:solidFill>
                  <a:srgbClr val="000000"/>
                </a:solidFill>
              </a:rPr>
              <a:t> in </a:t>
            </a:r>
            <a:r>
              <a:rPr lang="fr-FR" sz="2400" dirty="0" err="1">
                <a:solidFill>
                  <a:srgbClr val="000000"/>
                </a:solidFill>
              </a:rPr>
              <a:t>serviciul</a:t>
            </a:r>
            <a:r>
              <a:rPr lang="fr-FR" sz="2400" dirty="0">
                <a:solidFill>
                  <a:srgbClr val="000000"/>
                </a:solidFill>
              </a:rPr>
              <a:t> urgenta in </a:t>
            </a:r>
            <a:r>
              <a:rPr lang="fr-FR" sz="2400" dirty="0" err="1">
                <a:solidFill>
                  <a:srgbClr val="000000"/>
                </a:solidFill>
              </a:rPr>
              <a:t>perioada</a:t>
            </a:r>
            <a:r>
              <a:rPr lang="fr-FR" sz="2400" dirty="0">
                <a:solidFill>
                  <a:srgbClr val="000000"/>
                </a:solidFill>
              </a:rPr>
              <a:t> …; </a:t>
            </a:r>
            <a:r>
              <a:rPr lang="fr-FR" sz="2400" u="sng" dirty="0" err="1">
                <a:solidFill>
                  <a:srgbClr val="FF3300"/>
                </a:solidFill>
              </a:rPr>
              <a:t>din</a:t>
            </a:r>
            <a:r>
              <a:rPr lang="fr-FR" sz="2400" dirty="0">
                <a:solidFill>
                  <a:srgbClr val="FF3300"/>
                </a:solidFill>
              </a:rPr>
              <a:t> </a:t>
            </a:r>
            <a:r>
              <a:rPr lang="fr-FR" sz="2400" dirty="0" err="1">
                <a:solidFill>
                  <a:srgbClr val="FF3300"/>
                </a:solidFill>
              </a:rPr>
              <a:t>acestia</a:t>
            </a:r>
            <a:r>
              <a:rPr lang="fr-FR" sz="2400" dirty="0">
                <a:solidFill>
                  <a:srgbClr val="FF3300"/>
                </a:solidFill>
              </a:rPr>
              <a:t> 50 de </a:t>
            </a:r>
            <a:r>
              <a:rPr lang="fr-FR" sz="2400" dirty="0" err="1">
                <a:solidFill>
                  <a:srgbClr val="FF3300"/>
                </a:solidFill>
              </a:rPr>
              <a:t>pacienti</a:t>
            </a:r>
            <a:r>
              <a:rPr lang="fr-FR" sz="2400" dirty="0">
                <a:solidFill>
                  <a:srgbClr val="000000"/>
                </a:solidFill>
              </a:rPr>
              <a:t> au </a:t>
            </a:r>
            <a:r>
              <a:rPr lang="fr-FR" sz="2400" dirty="0" err="1">
                <a:solidFill>
                  <a:srgbClr val="000000"/>
                </a:solidFill>
              </a:rPr>
              <a:t>prezentat</a:t>
            </a:r>
            <a:r>
              <a:rPr lang="fr-FR" sz="2400" dirty="0">
                <a:solidFill>
                  <a:srgbClr val="000000"/>
                </a:solidFill>
              </a:rPr>
              <a:t> la </a:t>
            </a:r>
            <a:r>
              <a:rPr lang="fr-FR" sz="2400" dirty="0" err="1">
                <a:solidFill>
                  <a:srgbClr val="000000"/>
                </a:solidFill>
              </a:rPr>
              <a:t>examenul</a:t>
            </a:r>
            <a:r>
              <a:rPr lang="fr-FR" sz="2400" dirty="0">
                <a:solidFill>
                  <a:srgbClr val="000000"/>
                </a:solidFill>
              </a:rPr>
              <a:t> </a:t>
            </a:r>
            <a:r>
              <a:rPr lang="fr-FR" sz="2400" dirty="0" err="1">
                <a:solidFill>
                  <a:srgbClr val="000000"/>
                </a:solidFill>
              </a:rPr>
              <a:t>ecografic</a:t>
            </a:r>
            <a:r>
              <a:rPr lang="fr-FR" sz="2400" dirty="0">
                <a:solidFill>
                  <a:srgbClr val="000000"/>
                </a:solidFill>
              </a:rPr>
              <a:t> </a:t>
            </a:r>
            <a:r>
              <a:rPr lang="fr-FR" sz="2400" dirty="0" err="1">
                <a:solidFill>
                  <a:srgbClr val="000000"/>
                </a:solidFill>
              </a:rPr>
              <a:t>colestaza</a:t>
            </a:r>
            <a:r>
              <a:rPr lang="fr-FR" sz="2400" dirty="0">
                <a:solidFill>
                  <a:srgbClr val="000000"/>
                </a:solidFill>
              </a:rPr>
              <a:t> extra </a:t>
            </a:r>
            <a:r>
              <a:rPr lang="fr-FR" sz="2400" dirty="0" err="1">
                <a:solidFill>
                  <a:srgbClr val="000000"/>
                </a:solidFill>
              </a:rPr>
              <a:t>sau</a:t>
            </a:r>
            <a:r>
              <a:rPr lang="fr-FR" sz="2400" dirty="0">
                <a:solidFill>
                  <a:srgbClr val="000000"/>
                </a:solidFill>
              </a:rPr>
              <a:t>/si </a:t>
            </a:r>
            <a:r>
              <a:rPr lang="fr-FR" sz="2400" dirty="0" err="1">
                <a:solidFill>
                  <a:srgbClr val="000000"/>
                </a:solidFill>
              </a:rPr>
              <a:t>intrahepatica</a:t>
            </a:r>
            <a:r>
              <a:rPr lang="fr-FR" sz="2400" dirty="0">
                <a:solidFill>
                  <a:srgbClr val="000000"/>
                </a:solidFill>
              </a:rPr>
              <a:t>.</a:t>
            </a:r>
            <a:endParaRPr lang="fr-FR" sz="2400" i="1" dirty="0">
              <a:solidFill>
                <a:srgbClr val="000000"/>
              </a:solidFill>
            </a:endParaRPr>
          </a:p>
        </p:txBody>
      </p:sp>
    </p:spTree>
    <p:extLst>
      <p:ext uri="{BB962C8B-B14F-4D97-AF65-F5344CB8AC3E}">
        <p14:creationId xmlns:p14="http://schemas.microsoft.com/office/powerpoint/2010/main" val="167027335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188640"/>
            <a:ext cx="8291264" cy="5937523"/>
          </a:xfrm>
        </p:spPr>
        <p:txBody>
          <a:bodyPr>
            <a:normAutofit/>
          </a:bodyPr>
          <a:lstStyle/>
          <a:p>
            <a:pPr>
              <a:lnSpc>
                <a:spcPct val="80000"/>
              </a:lnSpc>
              <a:buFontTx/>
              <a:buNone/>
            </a:pPr>
            <a:r>
              <a:rPr lang="fr-FR" sz="2800" b="1" i="1" dirty="0" err="1">
                <a:solidFill>
                  <a:srgbClr val="000000"/>
                </a:solidFill>
              </a:rPr>
              <a:t>Rezultate</a:t>
            </a:r>
            <a:r>
              <a:rPr lang="fr-FR" sz="2800" b="1" i="1" dirty="0">
                <a:solidFill>
                  <a:srgbClr val="000000"/>
                </a:solidFill>
              </a:rPr>
              <a:t>:</a:t>
            </a:r>
            <a:r>
              <a:rPr lang="fr-FR" sz="2800" i="1" dirty="0">
                <a:solidFill>
                  <a:srgbClr val="000000"/>
                </a:solidFill>
              </a:rPr>
              <a:t> </a:t>
            </a:r>
            <a:r>
              <a:rPr lang="fr-FR" sz="2800" dirty="0">
                <a:solidFill>
                  <a:srgbClr val="FF3300"/>
                </a:solidFill>
              </a:rPr>
              <a:t>In </a:t>
            </a:r>
            <a:r>
              <a:rPr lang="fr-FR" sz="2800" dirty="0" err="1">
                <a:solidFill>
                  <a:srgbClr val="FF3300"/>
                </a:solidFill>
              </a:rPr>
              <a:t>aprecierea</a:t>
            </a:r>
            <a:r>
              <a:rPr lang="fr-FR" sz="2800" dirty="0">
                <a:solidFill>
                  <a:srgbClr val="FF3300"/>
                </a:solidFill>
              </a:rPr>
              <a:t> </a:t>
            </a:r>
            <a:r>
              <a:rPr lang="fr-FR" sz="2800" dirty="0" err="1">
                <a:solidFill>
                  <a:srgbClr val="FF3300"/>
                </a:solidFill>
              </a:rPr>
              <a:t>diagnosticului</a:t>
            </a:r>
            <a:r>
              <a:rPr lang="fr-FR" sz="2800" dirty="0">
                <a:solidFill>
                  <a:srgbClr val="FF3300"/>
                </a:solidFill>
              </a:rPr>
              <a:t> de </a:t>
            </a:r>
            <a:r>
              <a:rPr lang="fr-FR" sz="2800" dirty="0" err="1">
                <a:solidFill>
                  <a:srgbClr val="FF3300"/>
                </a:solidFill>
              </a:rPr>
              <a:t>colestaza</a:t>
            </a:r>
            <a:r>
              <a:rPr lang="fr-FR" sz="2800" dirty="0">
                <a:solidFill>
                  <a:srgbClr val="FF3300"/>
                </a:solidFill>
              </a:rPr>
              <a:t> s-a </a:t>
            </a:r>
            <a:r>
              <a:rPr lang="fr-FR" sz="2800" dirty="0" err="1">
                <a:solidFill>
                  <a:srgbClr val="FF3300"/>
                </a:solidFill>
              </a:rPr>
              <a:t>tinut</a:t>
            </a:r>
            <a:r>
              <a:rPr lang="fr-FR" sz="2800" dirty="0">
                <a:solidFill>
                  <a:srgbClr val="FF3300"/>
                </a:solidFill>
              </a:rPr>
              <a:t> </a:t>
            </a:r>
            <a:r>
              <a:rPr lang="fr-FR" sz="2800" dirty="0" err="1">
                <a:solidFill>
                  <a:srgbClr val="FF3300"/>
                </a:solidFill>
              </a:rPr>
              <a:t>seama</a:t>
            </a:r>
            <a:r>
              <a:rPr lang="fr-FR" sz="2800" dirty="0">
                <a:solidFill>
                  <a:srgbClr val="FF3300"/>
                </a:solidFill>
              </a:rPr>
              <a:t> de </a:t>
            </a:r>
            <a:r>
              <a:rPr lang="fr-FR" sz="2800" dirty="0" err="1">
                <a:solidFill>
                  <a:srgbClr val="FF3300"/>
                </a:solidFill>
              </a:rPr>
              <a:t>criteriile</a:t>
            </a:r>
            <a:r>
              <a:rPr lang="fr-FR" sz="2800" dirty="0">
                <a:solidFill>
                  <a:srgbClr val="FF3300"/>
                </a:solidFill>
              </a:rPr>
              <a:t> </a:t>
            </a:r>
            <a:r>
              <a:rPr lang="fr-FR" sz="2800" dirty="0" err="1">
                <a:solidFill>
                  <a:srgbClr val="FF3300"/>
                </a:solidFill>
              </a:rPr>
              <a:t>ecografice</a:t>
            </a:r>
            <a:r>
              <a:rPr lang="fr-FR" sz="2800" dirty="0">
                <a:solidFill>
                  <a:srgbClr val="FF3300"/>
                </a:solidFill>
              </a:rPr>
              <a:t> </a:t>
            </a:r>
            <a:r>
              <a:rPr lang="fr-FR" sz="2800" dirty="0" err="1">
                <a:solidFill>
                  <a:srgbClr val="FF3300"/>
                </a:solidFill>
              </a:rPr>
              <a:t>pe</a:t>
            </a:r>
            <a:r>
              <a:rPr lang="fr-FR" sz="2800" dirty="0">
                <a:solidFill>
                  <a:srgbClr val="FF3300"/>
                </a:solidFill>
              </a:rPr>
              <a:t> care </a:t>
            </a:r>
            <a:r>
              <a:rPr lang="fr-FR" sz="2800" dirty="0" err="1">
                <a:solidFill>
                  <a:srgbClr val="FF3300"/>
                </a:solidFill>
              </a:rPr>
              <a:t>le-am</a:t>
            </a:r>
            <a:r>
              <a:rPr lang="fr-FR" sz="2800" dirty="0">
                <a:solidFill>
                  <a:srgbClr val="FF3300"/>
                </a:solidFill>
              </a:rPr>
              <a:t> </a:t>
            </a:r>
            <a:r>
              <a:rPr lang="fr-FR" sz="2800" dirty="0" err="1">
                <a:solidFill>
                  <a:srgbClr val="FF3300"/>
                </a:solidFill>
              </a:rPr>
              <a:t>corelat</a:t>
            </a:r>
            <a:r>
              <a:rPr lang="fr-FR" sz="2800" dirty="0">
                <a:solidFill>
                  <a:srgbClr val="FF3300"/>
                </a:solidFill>
              </a:rPr>
              <a:t> </a:t>
            </a:r>
            <a:r>
              <a:rPr lang="fr-FR" sz="2800" dirty="0" err="1">
                <a:solidFill>
                  <a:srgbClr val="FF3300"/>
                </a:solidFill>
              </a:rPr>
              <a:t>cu</a:t>
            </a:r>
            <a:r>
              <a:rPr lang="fr-FR" sz="2800" dirty="0">
                <a:solidFill>
                  <a:srgbClr val="FF3300"/>
                </a:solidFill>
              </a:rPr>
              <a:t> </a:t>
            </a:r>
            <a:r>
              <a:rPr lang="fr-FR" sz="2800" dirty="0" err="1">
                <a:solidFill>
                  <a:srgbClr val="FF3300"/>
                </a:solidFill>
              </a:rPr>
              <a:t>aspectele</a:t>
            </a:r>
            <a:r>
              <a:rPr lang="fr-FR" sz="2800" dirty="0">
                <a:solidFill>
                  <a:srgbClr val="FF3300"/>
                </a:solidFill>
              </a:rPr>
              <a:t> </a:t>
            </a:r>
            <a:r>
              <a:rPr lang="fr-FR" sz="2800" dirty="0" err="1">
                <a:solidFill>
                  <a:srgbClr val="FF3300"/>
                </a:solidFill>
              </a:rPr>
              <a:t>clinice</a:t>
            </a:r>
            <a:r>
              <a:rPr lang="fr-FR" sz="2800" dirty="0">
                <a:solidFill>
                  <a:srgbClr val="FF3300"/>
                </a:solidFill>
              </a:rPr>
              <a:t> si </a:t>
            </a:r>
            <a:r>
              <a:rPr lang="fr-FR" sz="2800" dirty="0" err="1">
                <a:solidFill>
                  <a:srgbClr val="FF3300"/>
                </a:solidFill>
              </a:rPr>
              <a:t>biochimice</a:t>
            </a:r>
            <a:r>
              <a:rPr lang="fr-FR" sz="2800" dirty="0">
                <a:solidFill>
                  <a:srgbClr val="FF3300"/>
                </a:solidFill>
              </a:rPr>
              <a:t>.</a:t>
            </a:r>
            <a:r>
              <a:rPr lang="fr-FR" sz="2800" dirty="0">
                <a:solidFill>
                  <a:srgbClr val="000000"/>
                </a:solidFill>
              </a:rPr>
              <a:t> Cu </a:t>
            </a:r>
            <a:r>
              <a:rPr lang="fr-FR" sz="2800" dirty="0" err="1">
                <a:solidFill>
                  <a:srgbClr val="000000"/>
                </a:solidFill>
              </a:rPr>
              <a:t>ajutorul</a:t>
            </a:r>
            <a:r>
              <a:rPr lang="fr-FR" sz="2800" dirty="0">
                <a:solidFill>
                  <a:srgbClr val="000000"/>
                </a:solidFill>
              </a:rPr>
              <a:t> </a:t>
            </a:r>
            <a:r>
              <a:rPr lang="fr-FR" sz="2800" dirty="0" err="1">
                <a:solidFill>
                  <a:srgbClr val="000000"/>
                </a:solidFill>
              </a:rPr>
              <a:t>examenului</a:t>
            </a:r>
            <a:r>
              <a:rPr lang="fr-FR" sz="2800" dirty="0">
                <a:solidFill>
                  <a:srgbClr val="000000"/>
                </a:solidFill>
              </a:rPr>
              <a:t> </a:t>
            </a:r>
            <a:r>
              <a:rPr lang="fr-FR" sz="2800" dirty="0" err="1">
                <a:solidFill>
                  <a:srgbClr val="000000"/>
                </a:solidFill>
              </a:rPr>
              <a:t>ecografic</a:t>
            </a:r>
            <a:r>
              <a:rPr lang="fr-FR" sz="2800" dirty="0">
                <a:solidFill>
                  <a:srgbClr val="000000"/>
                </a:solidFill>
              </a:rPr>
              <a:t> </a:t>
            </a:r>
            <a:r>
              <a:rPr lang="fr-FR" sz="2800" dirty="0" err="1">
                <a:solidFill>
                  <a:srgbClr val="000000"/>
                </a:solidFill>
              </a:rPr>
              <a:t>s-au</a:t>
            </a:r>
            <a:r>
              <a:rPr lang="fr-FR" sz="2800" dirty="0">
                <a:solidFill>
                  <a:srgbClr val="000000"/>
                </a:solidFill>
              </a:rPr>
              <a:t> </a:t>
            </a:r>
            <a:r>
              <a:rPr lang="fr-FR" sz="2800" dirty="0" err="1">
                <a:solidFill>
                  <a:srgbClr val="000000"/>
                </a:solidFill>
              </a:rPr>
              <a:t>facut</a:t>
            </a:r>
            <a:r>
              <a:rPr lang="fr-FR" sz="2800" dirty="0">
                <a:solidFill>
                  <a:srgbClr val="000000"/>
                </a:solidFill>
              </a:rPr>
              <a:t> </a:t>
            </a:r>
            <a:r>
              <a:rPr lang="fr-FR" sz="2800" dirty="0" err="1">
                <a:solidFill>
                  <a:srgbClr val="FF3300"/>
                </a:solidFill>
              </a:rPr>
              <a:t>aprecieri</a:t>
            </a:r>
            <a:r>
              <a:rPr lang="fr-FR" sz="2800" dirty="0">
                <a:solidFill>
                  <a:srgbClr val="FF3300"/>
                </a:solidFill>
              </a:rPr>
              <a:t> </a:t>
            </a:r>
            <a:r>
              <a:rPr lang="fr-FR" sz="2800" dirty="0" err="1">
                <a:solidFill>
                  <a:srgbClr val="FF3300"/>
                </a:solidFill>
              </a:rPr>
              <a:t>asupra</a:t>
            </a:r>
            <a:r>
              <a:rPr lang="fr-FR" sz="2800" dirty="0">
                <a:solidFill>
                  <a:srgbClr val="FF3300"/>
                </a:solidFill>
              </a:rPr>
              <a:t> </a:t>
            </a:r>
            <a:r>
              <a:rPr lang="fr-FR" sz="2800" dirty="0" err="1">
                <a:solidFill>
                  <a:srgbClr val="FF3300"/>
                </a:solidFill>
              </a:rPr>
              <a:t>cauzei</a:t>
            </a:r>
            <a:r>
              <a:rPr lang="fr-FR" sz="2800" dirty="0">
                <a:solidFill>
                  <a:srgbClr val="FF3300"/>
                </a:solidFill>
              </a:rPr>
              <a:t> </a:t>
            </a:r>
            <a:r>
              <a:rPr lang="fr-FR" sz="2800" dirty="0" err="1">
                <a:solidFill>
                  <a:srgbClr val="FF3300"/>
                </a:solidFill>
              </a:rPr>
              <a:t>colestazei</a:t>
            </a:r>
            <a:r>
              <a:rPr lang="fr-FR" sz="2800" dirty="0">
                <a:solidFill>
                  <a:srgbClr val="FF3300"/>
                </a:solidFill>
              </a:rPr>
              <a:t> </a:t>
            </a:r>
            <a:r>
              <a:rPr lang="fr-FR" sz="2800" dirty="0">
                <a:solidFill>
                  <a:srgbClr val="000000"/>
                </a:solidFill>
              </a:rPr>
              <a:t>(15 </a:t>
            </a:r>
            <a:r>
              <a:rPr lang="fr-FR" sz="2800" dirty="0" err="1">
                <a:solidFill>
                  <a:srgbClr val="000000"/>
                </a:solidFill>
              </a:rPr>
              <a:t>barbati</a:t>
            </a:r>
            <a:r>
              <a:rPr lang="fr-FR" sz="2800" dirty="0">
                <a:solidFill>
                  <a:srgbClr val="000000"/>
                </a:solidFill>
              </a:rPr>
              <a:t> au </a:t>
            </a:r>
            <a:r>
              <a:rPr lang="fr-FR" sz="2800" dirty="0" err="1">
                <a:solidFill>
                  <a:srgbClr val="000000"/>
                </a:solidFill>
              </a:rPr>
              <a:t>prezentat</a:t>
            </a:r>
            <a:r>
              <a:rPr lang="fr-FR" sz="2800" dirty="0">
                <a:solidFill>
                  <a:srgbClr val="000000"/>
                </a:solidFill>
              </a:rPr>
              <a:t> </a:t>
            </a:r>
            <a:r>
              <a:rPr lang="fr-FR" sz="2800" dirty="0" err="1">
                <a:solidFill>
                  <a:srgbClr val="000000"/>
                </a:solidFill>
              </a:rPr>
              <a:t>neoplasm</a:t>
            </a:r>
            <a:r>
              <a:rPr lang="fr-FR" sz="2800" dirty="0">
                <a:solidFill>
                  <a:srgbClr val="000000"/>
                </a:solidFill>
              </a:rPr>
              <a:t> de cap de </a:t>
            </a:r>
            <a:r>
              <a:rPr lang="fr-FR" sz="2800" dirty="0" err="1">
                <a:solidFill>
                  <a:srgbClr val="000000"/>
                </a:solidFill>
              </a:rPr>
              <a:t>pancreas</a:t>
            </a:r>
            <a:r>
              <a:rPr lang="fr-FR" sz="2800" dirty="0">
                <a:solidFill>
                  <a:srgbClr val="000000"/>
                </a:solidFill>
              </a:rPr>
              <a:t>, 5 </a:t>
            </a:r>
            <a:r>
              <a:rPr lang="fr-FR" sz="2800" dirty="0" err="1">
                <a:solidFill>
                  <a:srgbClr val="000000"/>
                </a:solidFill>
              </a:rPr>
              <a:t>pacienti</a:t>
            </a:r>
            <a:r>
              <a:rPr lang="fr-FR" sz="2800" dirty="0">
                <a:solidFill>
                  <a:srgbClr val="000000"/>
                </a:solidFill>
              </a:rPr>
              <a:t>- calcul in </a:t>
            </a:r>
            <a:r>
              <a:rPr lang="fr-FR" sz="2800" dirty="0" err="1">
                <a:solidFill>
                  <a:srgbClr val="000000"/>
                </a:solidFill>
              </a:rPr>
              <a:t>coledoc</a:t>
            </a:r>
            <a:r>
              <a:rPr lang="fr-FR" sz="2800" dirty="0">
                <a:solidFill>
                  <a:srgbClr val="000000"/>
                </a:solidFill>
              </a:rPr>
              <a:t>, 5 </a:t>
            </a:r>
            <a:r>
              <a:rPr lang="fr-FR" sz="2800" dirty="0" err="1">
                <a:solidFill>
                  <a:srgbClr val="000000"/>
                </a:solidFill>
              </a:rPr>
              <a:t>pacienti</a:t>
            </a:r>
            <a:r>
              <a:rPr lang="fr-FR" sz="2800" dirty="0">
                <a:solidFill>
                  <a:srgbClr val="000000"/>
                </a:solidFill>
              </a:rPr>
              <a:t>- </a:t>
            </a:r>
            <a:r>
              <a:rPr lang="fr-FR" sz="2800" dirty="0" err="1">
                <a:solidFill>
                  <a:srgbClr val="000000"/>
                </a:solidFill>
              </a:rPr>
              <a:t>neoplasm</a:t>
            </a:r>
            <a:r>
              <a:rPr lang="fr-FR" sz="2800" dirty="0">
                <a:solidFill>
                  <a:srgbClr val="000000"/>
                </a:solidFill>
              </a:rPr>
              <a:t> de </a:t>
            </a:r>
            <a:r>
              <a:rPr lang="fr-FR" sz="2800" dirty="0" err="1">
                <a:solidFill>
                  <a:srgbClr val="000000"/>
                </a:solidFill>
              </a:rPr>
              <a:t>hil</a:t>
            </a:r>
            <a:r>
              <a:rPr lang="fr-FR" sz="2800" dirty="0">
                <a:solidFill>
                  <a:srgbClr val="000000"/>
                </a:solidFill>
              </a:rPr>
              <a:t> </a:t>
            </a:r>
            <a:r>
              <a:rPr lang="fr-FR" sz="2800" dirty="0" err="1">
                <a:solidFill>
                  <a:srgbClr val="000000"/>
                </a:solidFill>
              </a:rPr>
              <a:t>hepatic</a:t>
            </a:r>
            <a:r>
              <a:rPr lang="fr-FR" sz="2800" dirty="0">
                <a:solidFill>
                  <a:srgbClr val="000000"/>
                </a:solidFill>
              </a:rPr>
              <a:t> </a:t>
            </a:r>
            <a:r>
              <a:rPr lang="fr-FR" sz="2800" dirty="0" err="1">
                <a:solidFill>
                  <a:srgbClr val="000000"/>
                </a:solidFill>
              </a:rPr>
              <a:t>cu</a:t>
            </a:r>
            <a:r>
              <a:rPr lang="fr-FR" sz="2800" dirty="0">
                <a:solidFill>
                  <a:srgbClr val="000000"/>
                </a:solidFill>
              </a:rPr>
              <a:t> </a:t>
            </a:r>
            <a:r>
              <a:rPr lang="fr-FR" sz="2800" dirty="0" err="1">
                <a:solidFill>
                  <a:srgbClr val="000000"/>
                </a:solidFill>
              </a:rPr>
              <a:t>compresie</a:t>
            </a:r>
            <a:r>
              <a:rPr lang="fr-FR" sz="2800" dirty="0">
                <a:solidFill>
                  <a:srgbClr val="000000"/>
                </a:solidFill>
              </a:rPr>
              <a:t> </a:t>
            </a:r>
            <a:r>
              <a:rPr lang="fr-FR" sz="2800" dirty="0" err="1">
                <a:solidFill>
                  <a:srgbClr val="000000"/>
                </a:solidFill>
              </a:rPr>
              <a:t>pe</a:t>
            </a:r>
            <a:r>
              <a:rPr lang="fr-FR" sz="2800" dirty="0">
                <a:solidFill>
                  <a:srgbClr val="000000"/>
                </a:solidFill>
              </a:rPr>
              <a:t> </a:t>
            </a:r>
            <a:r>
              <a:rPr lang="fr-FR" sz="2800" dirty="0" err="1">
                <a:solidFill>
                  <a:srgbClr val="000000"/>
                </a:solidFill>
              </a:rPr>
              <a:t>hepaticul</a:t>
            </a:r>
            <a:r>
              <a:rPr lang="fr-FR" sz="2800" dirty="0">
                <a:solidFill>
                  <a:srgbClr val="000000"/>
                </a:solidFill>
              </a:rPr>
              <a:t> </a:t>
            </a:r>
            <a:r>
              <a:rPr lang="fr-FR" sz="2800" dirty="0" err="1">
                <a:solidFill>
                  <a:srgbClr val="000000"/>
                </a:solidFill>
              </a:rPr>
              <a:t>comun</a:t>
            </a:r>
            <a:r>
              <a:rPr lang="fr-FR" sz="2800" dirty="0">
                <a:solidFill>
                  <a:srgbClr val="000000"/>
                </a:solidFill>
              </a:rPr>
              <a:t>- </a:t>
            </a:r>
            <a:r>
              <a:rPr lang="fr-FR" sz="2800" dirty="0" err="1">
                <a:solidFill>
                  <a:srgbClr val="000000"/>
                </a:solidFill>
              </a:rPr>
              <a:t>tumora</a:t>
            </a:r>
            <a:r>
              <a:rPr lang="fr-FR" sz="2800" dirty="0">
                <a:solidFill>
                  <a:srgbClr val="000000"/>
                </a:solidFill>
              </a:rPr>
              <a:t> </a:t>
            </a:r>
            <a:r>
              <a:rPr lang="fr-FR" sz="2800" dirty="0" err="1">
                <a:solidFill>
                  <a:srgbClr val="000000"/>
                </a:solidFill>
              </a:rPr>
              <a:t>Klatskin</a:t>
            </a:r>
            <a:r>
              <a:rPr lang="fr-FR" sz="2800" dirty="0">
                <a:solidFill>
                  <a:srgbClr val="000000"/>
                </a:solidFill>
              </a:rPr>
              <a:t>, 10pacienti- </a:t>
            </a:r>
            <a:r>
              <a:rPr lang="fr-FR" sz="2800" dirty="0" err="1">
                <a:solidFill>
                  <a:srgbClr val="000000"/>
                </a:solidFill>
              </a:rPr>
              <a:t>neoplasm</a:t>
            </a:r>
            <a:r>
              <a:rPr lang="fr-FR" sz="2800" dirty="0">
                <a:solidFill>
                  <a:srgbClr val="000000"/>
                </a:solidFill>
              </a:rPr>
              <a:t> </a:t>
            </a:r>
            <a:r>
              <a:rPr lang="fr-FR" sz="2800" dirty="0" err="1">
                <a:solidFill>
                  <a:srgbClr val="000000"/>
                </a:solidFill>
              </a:rPr>
              <a:t>gastric</a:t>
            </a:r>
            <a:r>
              <a:rPr lang="fr-FR" sz="2800" dirty="0">
                <a:solidFill>
                  <a:srgbClr val="000000"/>
                </a:solidFill>
              </a:rPr>
              <a:t> </a:t>
            </a:r>
            <a:r>
              <a:rPr lang="fr-FR" sz="2800" dirty="0" err="1">
                <a:solidFill>
                  <a:srgbClr val="000000"/>
                </a:solidFill>
              </a:rPr>
              <a:t>cu</a:t>
            </a:r>
            <a:r>
              <a:rPr lang="fr-FR" sz="2800" dirty="0">
                <a:solidFill>
                  <a:srgbClr val="000000"/>
                </a:solidFill>
              </a:rPr>
              <a:t> </a:t>
            </a:r>
            <a:r>
              <a:rPr lang="fr-FR" sz="2800" dirty="0" err="1">
                <a:solidFill>
                  <a:srgbClr val="000000"/>
                </a:solidFill>
              </a:rPr>
              <a:t>metastaze</a:t>
            </a:r>
            <a:r>
              <a:rPr lang="fr-FR" sz="2800" dirty="0">
                <a:solidFill>
                  <a:srgbClr val="000000"/>
                </a:solidFill>
              </a:rPr>
              <a:t> </a:t>
            </a:r>
            <a:r>
              <a:rPr lang="fr-FR" sz="2800" dirty="0" err="1">
                <a:solidFill>
                  <a:srgbClr val="000000"/>
                </a:solidFill>
              </a:rPr>
              <a:t>hepatice</a:t>
            </a:r>
            <a:r>
              <a:rPr lang="fr-FR" sz="2800" dirty="0">
                <a:solidFill>
                  <a:srgbClr val="000000"/>
                </a:solidFill>
              </a:rPr>
              <a:t>).</a:t>
            </a:r>
            <a:br>
              <a:rPr lang="fr-FR" sz="2800" dirty="0">
                <a:solidFill>
                  <a:srgbClr val="000000"/>
                </a:solidFill>
              </a:rPr>
            </a:br>
            <a:endParaRPr lang="fr-FR" sz="2800" i="1" dirty="0">
              <a:solidFill>
                <a:srgbClr val="000000"/>
              </a:solidFill>
            </a:endParaRPr>
          </a:p>
          <a:p>
            <a:pPr>
              <a:lnSpc>
                <a:spcPct val="80000"/>
              </a:lnSpc>
              <a:buFontTx/>
              <a:buNone/>
            </a:pPr>
            <a:r>
              <a:rPr lang="fr-FR" sz="2800" b="1" i="1" dirty="0" err="1">
                <a:solidFill>
                  <a:srgbClr val="000000"/>
                </a:solidFill>
              </a:rPr>
              <a:t>Concluzii</a:t>
            </a:r>
            <a:r>
              <a:rPr lang="fr-FR" sz="2800" b="1" i="1" dirty="0">
                <a:solidFill>
                  <a:srgbClr val="000000"/>
                </a:solidFill>
              </a:rPr>
              <a:t>:</a:t>
            </a:r>
            <a:r>
              <a:rPr lang="fr-FR" sz="2800" i="1" dirty="0">
                <a:solidFill>
                  <a:srgbClr val="000000"/>
                </a:solidFill>
              </a:rPr>
              <a:t> </a:t>
            </a:r>
            <a:r>
              <a:rPr lang="fr-FR" sz="2800" dirty="0" err="1">
                <a:solidFill>
                  <a:srgbClr val="000000"/>
                </a:solidFill>
              </a:rPr>
              <a:t>Examenul</a:t>
            </a:r>
            <a:r>
              <a:rPr lang="fr-FR" sz="2800" dirty="0">
                <a:solidFill>
                  <a:srgbClr val="000000"/>
                </a:solidFill>
              </a:rPr>
              <a:t> </a:t>
            </a:r>
            <a:r>
              <a:rPr lang="fr-FR" sz="2800" dirty="0" err="1">
                <a:solidFill>
                  <a:srgbClr val="000000"/>
                </a:solidFill>
              </a:rPr>
              <a:t>ecografic</a:t>
            </a:r>
            <a:r>
              <a:rPr lang="fr-FR" sz="2800" dirty="0">
                <a:solidFill>
                  <a:srgbClr val="000000"/>
                </a:solidFill>
              </a:rPr>
              <a:t> </a:t>
            </a:r>
            <a:r>
              <a:rPr lang="fr-FR" sz="2800" dirty="0" err="1">
                <a:solidFill>
                  <a:srgbClr val="000000"/>
                </a:solidFill>
              </a:rPr>
              <a:t>poate</a:t>
            </a:r>
            <a:r>
              <a:rPr lang="fr-FR" sz="2800" dirty="0">
                <a:solidFill>
                  <a:srgbClr val="000000"/>
                </a:solidFill>
              </a:rPr>
              <a:t> </a:t>
            </a:r>
            <a:r>
              <a:rPr lang="fr-FR" sz="2800" dirty="0" err="1">
                <a:solidFill>
                  <a:srgbClr val="000000"/>
                </a:solidFill>
              </a:rPr>
              <a:t>sugera</a:t>
            </a:r>
            <a:r>
              <a:rPr lang="fr-FR" sz="2800" dirty="0">
                <a:solidFill>
                  <a:srgbClr val="000000"/>
                </a:solidFill>
              </a:rPr>
              <a:t> </a:t>
            </a:r>
            <a:r>
              <a:rPr lang="fr-FR" sz="2800" dirty="0" err="1">
                <a:solidFill>
                  <a:srgbClr val="000000"/>
                </a:solidFill>
              </a:rPr>
              <a:t>existenta</a:t>
            </a:r>
            <a:r>
              <a:rPr lang="fr-FR" sz="2800" dirty="0">
                <a:solidFill>
                  <a:srgbClr val="000000"/>
                </a:solidFill>
              </a:rPr>
              <a:t> </a:t>
            </a:r>
            <a:r>
              <a:rPr lang="fr-FR" sz="2800" dirty="0" err="1">
                <a:solidFill>
                  <a:srgbClr val="000000"/>
                </a:solidFill>
              </a:rPr>
              <a:t>obstructiei</a:t>
            </a:r>
            <a:r>
              <a:rPr lang="fr-FR" sz="2800" dirty="0">
                <a:solidFill>
                  <a:srgbClr val="000000"/>
                </a:solidFill>
              </a:rPr>
              <a:t> </a:t>
            </a:r>
            <a:r>
              <a:rPr lang="fr-FR" sz="2800" dirty="0" err="1">
                <a:solidFill>
                  <a:srgbClr val="000000"/>
                </a:solidFill>
              </a:rPr>
              <a:t>biliare</a:t>
            </a:r>
            <a:r>
              <a:rPr lang="fr-FR" sz="2800" dirty="0">
                <a:solidFill>
                  <a:srgbClr val="FF3300"/>
                </a:solidFill>
              </a:rPr>
              <a:t> </a:t>
            </a:r>
            <a:r>
              <a:rPr lang="fr-FR" sz="2800" dirty="0" err="1">
                <a:solidFill>
                  <a:srgbClr val="FF3300"/>
                </a:solidFill>
              </a:rPr>
              <a:t>inainte</a:t>
            </a:r>
            <a:r>
              <a:rPr lang="fr-FR" sz="2800" dirty="0">
                <a:solidFill>
                  <a:srgbClr val="FF3300"/>
                </a:solidFill>
              </a:rPr>
              <a:t> de </a:t>
            </a:r>
            <a:r>
              <a:rPr lang="fr-FR" sz="2800" dirty="0" err="1">
                <a:solidFill>
                  <a:srgbClr val="FF3300"/>
                </a:solidFill>
              </a:rPr>
              <a:t>instalarea</a:t>
            </a:r>
            <a:r>
              <a:rPr lang="fr-FR" sz="2800" dirty="0">
                <a:solidFill>
                  <a:srgbClr val="FF3300"/>
                </a:solidFill>
              </a:rPr>
              <a:t> </a:t>
            </a:r>
            <a:r>
              <a:rPr lang="fr-FR" sz="2800" dirty="0" err="1">
                <a:solidFill>
                  <a:srgbClr val="FF3300"/>
                </a:solidFill>
              </a:rPr>
              <a:t>icterului</a:t>
            </a:r>
            <a:r>
              <a:rPr lang="fr-FR" sz="2800" dirty="0">
                <a:solidFill>
                  <a:srgbClr val="FF3300"/>
                </a:solidFill>
              </a:rPr>
              <a:t>; in peste 95% </a:t>
            </a:r>
            <a:r>
              <a:rPr lang="fr-FR" sz="2800" dirty="0" err="1">
                <a:solidFill>
                  <a:srgbClr val="FF3300"/>
                </a:solidFill>
              </a:rPr>
              <a:t>din</a:t>
            </a:r>
            <a:r>
              <a:rPr lang="fr-FR" sz="2800" dirty="0">
                <a:solidFill>
                  <a:srgbClr val="FF3300"/>
                </a:solidFill>
              </a:rPr>
              <a:t> </a:t>
            </a:r>
            <a:r>
              <a:rPr lang="fr-FR" sz="2800" dirty="0" err="1">
                <a:solidFill>
                  <a:srgbClr val="FF3300"/>
                </a:solidFill>
              </a:rPr>
              <a:t>cazuri</a:t>
            </a:r>
            <a:r>
              <a:rPr lang="fr-FR" sz="2800" dirty="0">
                <a:solidFill>
                  <a:srgbClr val="FF3300"/>
                </a:solidFill>
              </a:rPr>
              <a:t> se </a:t>
            </a:r>
            <a:r>
              <a:rPr lang="fr-FR" sz="2800" dirty="0" err="1">
                <a:solidFill>
                  <a:srgbClr val="FF3300"/>
                </a:solidFill>
              </a:rPr>
              <a:t>poate</a:t>
            </a:r>
            <a:r>
              <a:rPr lang="fr-FR" sz="2800" dirty="0">
                <a:solidFill>
                  <a:srgbClr val="FF3300"/>
                </a:solidFill>
              </a:rPr>
              <a:t> </a:t>
            </a:r>
            <a:r>
              <a:rPr lang="fr-FR" sz="2800" dirty="0" err="1">
                <a:solidFill>
                  <a:srgbClr val="FF3300"/>
                </a:solidFill>
              </a:rPr>
              <a:t>preciza</a:t>
            </a:r>
            <a:r>
              <a:rPr lang="fr-FR" sz="2800" dirty="0">
                <a:solidFill>
                  <a:srgbClr val="FF3300"/>
                </a:solidFill>
              </a:rPr>
              <a:t> </a:t>
            </a:r>
            <a:r>
              <a:rPr lang="fr-FR" sz="2800" dirty="0" err="1">
                <a:solidFill>
                  <a:srgbClr val="FF3300"/>
                </a:solidFill>
              </a:rPr>
              <a:t>ecografic</a:t>
            </a:r>
            <a:r>
              <a:rPr lang="fr-FR" sz="2800" dirty="0">
                <a:solidFill>
                  <a:srgbClr val="FF3300"/>
                </a:solidFill>
              </a:rPr>
              <a:t> </a:t>
            </a:r>
            <a:r>
              <a:rPr lang="fr-FR" sz="2800" dirty="0" err="1">
                <a:solidFill>
                  <a:srgbClr val="FF3300"/>
                </a:solidFill>
              </a:rPr>
              <a:t>nivelul</a:t>
            </a:r>
            <a:r>
              <a:rPr lang="fr-FR" sz="2800" dirty="0">
                <a:solidFill>
                  <a:srgbClr val="FF3300"/>
                </a:solidFill>
              </a:rPr>
              <a:t> </a:t>
            </a:r>
            <a:r>
              <a:rPr lang="fr-FR" sz="2800" dirty="0">
                <a:solidFill>
                  <a:srgbClr val="000000"/>
                </a:solidFill>
              </a:rPr>
              <a:t>la care s-a </a:t>
            </a:r>
            <a:r>
              <a:rPr lang="fr-FR" sz="2800" dirty="0" err="1">
                <a:solidFill>
                  <a:srgbClr val="000000"/>
                </a:solidFill>
              </a:rPr>
              <a:t>produs</a:t>
            </a:r>
            <a:r>
              <a:rPr lang="fr-FR" sz="2800" dirty="0">
                <a:solidFill>
                  <a:srgbClr val="000000"/>
                </a:solidFill>
              </a:rPr>
              <a:t> </a:t>
            </a:r>
            <a:r>
              <a:rPr lang="fr-FR" sz="2800" dirty="0" err="1">
                <a:solidFill>
                  <a:srgbClr val="000000"/>
                </a:solidFill>
              </a:rPr>
              <a:t>obstructia</a:t>
            </a:r>
            <a:r>
              <a:rPr lang="fr-FR" sz="2800" dirty="0">
                <a:solidFill>
                  <a:srgbClr val="000000"/>
                </a:solidFill>
              </a:rPr>
              <a:t> </a:t>
            </a:r>
            <a:r>
              <a:rPr lang="fr-FR" sz="2800" dirty="0" err="1">
                <a:solidFill>
                  <a:srgbClr val="000000"/>
                </a:solidFill>
              </a:rPr>
              <a:t>biliara</a:t>
            </a:r>
            <a:r>
              <a:rPr lang="fr-FR" sz="2800" dirty="0">
                <a:solidFill>
                  <a:srgbClr val="000000"/>
                </a:solidFill>
              </a:rPr>
              <a:t>.</a:t>
            </a:r>
            <a:endParaRPr lang="en-US" sz="2800" dirty="0">
              <a:solidFill>
                <a:srgbClr val="000000"/>
              </a:solidFill>
            </a:endParaRPr>
          </a:p>
          <a:p>
            <a:pPr>
              <a:lnSpc>
                <a:spcPct val="80000"/>
              </a:lnSpc>
              <a:buFontTx/>
              <a:buNone/>
            </a:pPr>
            <a:endParaRPr lang="en-US" sz="2800" dirty="0">
              <a:solidFill>
                <a:srgbClr val="000000"/>
              </a:solidFill>
            </a:endParaRPr>
          </a:p>
        </p:txBody>
      </p:sp>
    </p:spTree>
    <p:extLst>
      <p:ext uri="{BB962C8B-B14F-4D97-AF65-F5344CB8AC3E}">
        <p14:creationId xmlns:p14="http://schemas.microsoft.com/office/powerpoint/2010/main" val="68455529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332656"/>
            <a:ext cx="8291264" cy="5793507"/>
          </a:xfrm>
          <a:solidFill>
            <a:srgbClr val="FFFF00"/>
          </a:solidFill>
        </p:spPr>
        <p:txBody>
          <a:bodyPr>
            <a:normAutofit/>
          </a:bodyPr>
          <a:lstStyle/>
          <a:p>
            <a:pPr>
              <a:lnSpc>
                <a:spcPct val="90000"/>
              </a:lnSpc>
              <a:buFontTx/>
              <a:buNone/>
            </a:pPr>
            <a:r>
              <a:rPr lang="en-US" sz="2800" b="1" i="1">
                <a:solidFill>
                  <a:srgbClr val="FF3300"/>
                </a:solidFill>
              </a:rPr>
              <a:t>Comentariu</a:t>
            </a:r>
          </a:p>
          <a:p>
            <a:pPr>
              <a:lnSpc>
                <a:spcPct val="90000"/>
              </a:lnSpc>
            </a:pPr>
            <a:r>
              <a:rPr lang="en-US" sz="2800" b="1" i="1">
                <a:solidFill>
                  <a:srgbClr val="FF3300"/>
                </a:solidFill>
              </a:rPr>
              <a:t>pararagraful introductiv este inutil (con</a:t>
            </a:r>
            <a:r>
              <a:rPr lang="ro-RO" sz="2800" b="1" i="1">
                <a:solidFill>
                  <a:srgbClr val="FF3300"/>
                </a:solidFill>
              </a:rPr>
              <a:t>ţine</a:t>
            </a:r>
            <a:r>
              <a:rPr lang="en-US" sz="2800" b="1" i="1">
                <a:solidFill>
                  <a:srgbClr val="FF3300"/>
                </a:solidFill>
              </a:rPr>
              <a:t> date "de manual" care nu realizeaz</a:t>
            </a:r>
            <a:r>
              <a:rPr lang="ro-RO" sz="2800" b="1" i="1">
                <a:solidFill>
                  <a:srgbClr val="FF3300"/>
                </a:solidFill>
              </a:rPr>
              <a:t>ă</a:t>
            </a:r>
            <a:r>
              <a:rPr lang="en-US" sz="2800" b="1" i="1">
                <a:solidFill>
                  <a:srgbClr val="FF3300"/>
                </a:solidFill>
              </a:rPr>
              <a:t> nici m</a:t>
            </a:r>
            <a:r>
              <a:rPr lang="ro-RO" sz="2800" b="1" i="1">
                <a:solidFill>
                  <a:srgbClr val="FF3300"/>
                </a:solidFill>
              </a:rPr>
              <a:t>ă</a:t>
            </a:r>
            <a:r>
              <a:rPr lang="en-US" sz="2800" b="1" i="1">
                <a:solidFill>
                  <a:srgbClr val="FF3300"/>
                </a:solidFill>
              </a:rPr>
              <a:t>car preambulul care, uneori, explic</a:t>
            </a:r>
            <a:r>
              <a:rPr lang="ro-RO" sz="2800" b="1" i="1">
                <a:solidFill>
                  <a:srgbClr val="FF3300"/>
                </a:solidFill>
              </a:rPr>
              <a:t>ă - motivează</a:t>
            </a:r>
            <a:r>
              <a:rPr lang="en-US" sz="2800" b="1" i="1">
                <a:solidFill>
                  <a:srgbClr val="FF3300"/>
                </a:solidFill>
              </a:rPr>
              <a:t> o cercetare)</a:t>
            </a:r>
            <a:br>
              <a:rPr lang="en-US" sz="2800" b="1" i="1">
                <a:solidFill>
                  <a:srgbClr val="FF3300"/>
                </a:solidFill>
              </a:rPr>
            </a:br>
            <a:endParaRPr lang="en-US" sz="1200" b="1" i="1">
              <a:solidFill>
                <a:srgbClr val="FF3300"/>
              </a:solidFill>
            </a:endParaRPr>
          </a:p>
          <a:p>
            <a:pPr>
              <a:lnSpc>
                <a:spcPct val="90000"/>
              </a:lnSpc>
              <a:buFontTx/>
              <a:buNone/>
            </a:pPr>
            <a:r>
              <a:rPr lang="fr-FR" sz="2800" b="1" i="1">
                <a:solidFill>
                  <a:srgbClr val="000000"/>
                </a:solidFill>
              </a:rPr>
              <a:t>Scopul lucrarii</a:t>
            </a:r>
            <a:r>
              <a:rPr lang="fr-FR" sz="2800" b="1">
                <a:solidFill>
                  <a:srgbClr val="000000"/>
                </a:solidFill>
              </a:rPr>
              <a:t>-</a:t>
            </a:r>
            <a:r>
              <a:rPr lang="fr-FR" sz="2800">
                <a:solidFill>
                  <a:srgbClr val="000000"/>
                </a:solidFill>
              </a:rPr>
              <a:t> </a:t>
            </a:r>
            <a:r>
              <a:rPr lang="fr-FR" sz="2800" u="sng">
                <a:solidFill>
                  <a:srgbClr val="000000"/>
                </a:solidFill>
              </a:rPr>
              <a:t>selectarea din lotul de pacienti</a:t>
            </a:r>
            <a:r>
              <a:rPr lang="fr-FR" sz="2800">
                <a:solidFill>
                  <a:srgbClr val="000000"/>
                </a:solidFill>
              </a:rPr>
              <a:t> cu sindrom icteric a pacientilor cu colestaza extrahepatica si/sau intrahepatica.</a:t>
            </a:r>
          </a:p>
          <a:p>
            <a:pPr>
              <a:lnSpc>
                <a:spcPct val="90000"/>
              </a:lnSpc>
              <a:buFontTx/>
              <a:buNone/>
            </a:pPr>
            <a:r>
              <a:rPr lang="fr-FR" sz="2800" b="1" i="1">
                <a:solidFill>
                  <a:srgbClr val="FF3300"/>
                </a:solidFill>
              </a:rPr>
              <a:t>Comentariu</a:t>
            </a:r>
          </a:p>
          <a:p>
            <a:pPr>
              <a:lnSpc>
                <a:spcPct val="90000"/>
              </a:lnSpc>
            </a:pPr>
            <a:r>
              <a:rPr lang="ro-RO" sz="2800" b="1" i="1">
                <a:solidFill>
                  <a:srgbClr val="FF3300"/>
                </a:solidFill>
              </a:rPr>
              <a:t>î</a:t>
            </a:r>
            <a:r>
              <a:rPr lang="fr-FR" sz="2800" b="1" i="1">
                <a:solidFill>
                  <a:srgbClr val="FF3300"/>
                </a:solidFill>
              </a:rPr>
              <a:t>n nici un caz scopul nu poate fi "selectarea de pacien</a:t>
            </a:r>
            <a:r>
              <a:rPr lang="ro-RO" sz="2800" b="1" i="1">
                <a:solidFill>
                  <a:srgbClr val="FF3300"/>
                </a:solidFill>
              </a:rPr>
              <a:t>ţ</a:t>
            </a:r>
            <a:r>
              <a:rPr lang="fr-FR" sz="2800" b="1" i="1">
                <a:solidFill>
                  <a:srgbClr val="FF3300"/>
                </a:solidFill>
              </a:rPr>
              <a:t>i"</a:t>
            </a:r>
            <a:endParaRPr lang="ro-RO" sz="2800" b="1" i="1">
              <a:solidFill>
                <a:srgbClr val="FF3300"/>
              </a:solidFill>
            </a:endParaRPr>
          </a:p>
          <a:p>
            <a:pPr>
              <a:lnSpc>
                <a:spcPct val="90000"/>
              </a:lnSpc>
            </a:pPr>
            <a:r>
              <a:rPr lang="ro-RO" sz="2800" b="1" i="1">
                <a:solidFill>
                  <a:srgbClr val="FF3300"/>
                </a:solidFill>
              </a:rPr>
              <a:t>scopul este cel declarat în titlu</a:t>
            </a:r>
            <a:r>
              <a:rPr lang="en-US" sz="2800" b="1" i="1">
                <a:solidFill>
                  <a:srgbClr val="FF3300"/>
                </a:solidFill>
              </a:rPr>
              <a:t>: "APORTUL EXAMENULUI ECOGRAFIC…"</a:t>
            </a:r>
            <a:endParaRPr lang="fr-FR" sz="2800" b="1" i="1">
              <a:solidFill>
                <a:srgbClr val="FF3300"/>
              </a:solidFill>
            </a:endParaRPr>
          </a:p>
        </p:txBody>
      </p:sp>
    </p:spTree>
    <p:extLst>
      <p:ext uri="{BB962C8B-B14F-4D97-AF65-F5344CB8AC3E}">
        <p14:creationId xmlns:p14="http://schemas.microsoft.com/office/powerpoint/2010/main" val="5403487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260648"/>
            <a:ext cx="8291264" cy="5865515"/>
          </a:xfrm>
          <a:solidFill>
            <a:srgbClr val="FFFF00"/>
          </a:solidFill>
          <a:ln>
            <a:solidFill>
              <a:srgbClr val="000000"/>
            </a:solidFill>
            <a:miter lim="800000"/>
            <a:headEnd/>
            <a:tailEnd/>
          </a:ln>
        </p:spPr>
        <p:txBody>
          <a:bodyPr>
            <a:normAutofit/>
          </a:bodyPr>
          <a:lstStyle/>
          <a:p>
            <a:pPr>
              <a:buFontTx/>
              <a:buNone/>
            </a:pPr>
            <a:endParaRPr lang="fr-FR" sz="2800" b="1" i="1">
              <a:solidFill>
                <a:srgbClr val="000000"/>
              </a:solidFill>
            </a:endParaRPr>
          </a:p>
          <a:p>
            <a:pPr>
              <a:buFontTx/>
              <a:buNone/>
            </a:pPr>
            <a:r>
              <a:rPr lang="fr-FR" sz="2800" b="1" i="1">
                <a:solidFill>
                  <a:srgbClr val="000000"/>
                </a:solidFill>
              </a:rPr>
              <a:t>Material si metode</a:t>
            </a:r>
            <a:br>
              <a:rPr lang="fr-FR" sz="2800" i="1">
                <a:solidFill>
                  <a:srgbClr val="000000"/>
                </a:solidFill>
              </a:rPr>
            </a:br>
            <a:r>
              <a:rPr lang="fr-FR" sz="2800" i="1">
                <a:solidFill>
                  <a:srgbClr val="000000"/>
                </a:solidFill>
              </a:rPr>
              <a:t>"</a:t>
            </a:r>
            <a:r>
              <a:rPr lang="fr-FR" sz="2800">
                <a:solidFill>
                  <a:srgbClr val="000000"/>
                </a:solidFill>
              </a:rPr>
              <a:t>din acestia 50 de pacienti au prezentat la examenul ecografic colestaza extra sau/si intrahepatica"</a:t>
            </a:r>
          </a:p>
          <a:p>
            <a:pPr>
              <a:buFontTx/>
              <a:buNone/>
            </a:pPr>
            <a:endParaRPr lang="fr-FR" sz="2800">
              <a:solidFill>
                <a:srgbClr val="000000"/>
              </a:solidFill>
            </a:endParaRPr>
          </a:p>
          <a:p>
            <a:pPr>
              <a:buFontTx/>
              <a:buNone/>
            </a:pPr>
            <a:r>
              <a:rPr lang="fr-FR" sz="2800" b="1" i="1">
                <a:solidFill>
                  <a:srgbClr val="FF3300"/>
                </a:solidFill>
              </a:rPr>
              <a:t>Comentariu</a:t>
            </a:r>
          </a:p>
          <a:p>
            <a:r>
              <a:rPr lang="fr-FR" sz="2800" b="1" i="1">
                <a:solidFill>
                  <a:srgbClr val="FF3300"/>
                </a:solidFill>
              </a:rPr>
              <a:t>afirma</a:t>
            </a:r>
            <a:r>
              <a:rPr lang="ro-RO" sz="2800" b="1" i="1">
                <a:solidFill>
                  <a:srgbClr val="FF3300"/>
                </a:solidFill>
              </a:rPr>
              <a:t>ţ</a:t>
            </a:r>
            <a:r>
              <a:rPr lang="fr-FR" sz="2800" b="1" i="1">
                <a:solidFill>
                  <a:srgbClr val="FF3300"/>
                </a:solidFill>
              </a:rPr>
              <a:t>ia face parte din capitolul de "rezultate"</a:t>
            </a:r>
          </a:p>
          <a:p>
            <a:r>
              <a:rPr lang="fr-FR" sz="2800" b="1" i="1">
                <a:solidFill>
                  <a:srgbClr val="FF3300"/>
                </a:solidFill>
              </a:rPr>
              <a:t>diagnosticul colestazei intrahepatice nu este pur ecografic (dec</a:t>
            </a:r>
            <a:r>
              <a:rPr lang="ro-RO" sz="2800" b="1" i="1">
                <a:solidFill>
                  <a:srgbClr val="FF3300"/>
                </a:solidFill>
              </a:rPr>
              <a:t>â</a:t>
            </a:r>
            <a:r>
              <a:rPr lang="fr-FR" sz="2800" b="1" i="1">
                <a:solidFill>
                  <a:srgbClr val="FF3300"/>
                </a:solidFill>
              </a:rPr>
              <a:t>t, eventual, prin excludere)</a:t>
            </a:r>
          </a:p>
          <a:p>
            <a:r>
              <a:rPr lang="en-US" sz="2800" b="1" i="1">
                <a:solidFill>
                  <a:srgbClr val="FF3300"/>
                </a:solidFill>
              </a:rPr>
              <a:t>redactare: "din ace</a:t>
            </a:r>
            <a:r>
              <a:rPr lang="ro-RO" sz="2800" b="1" i="1">
                <a:solidFill>
                  <a:srgbClr val="FF3300"/>
                </a:solidFill>
              </a:rPr>
              <a:t>ştia</a:t>
            </a:r>
            <a:r>
              <a:rPr lang="en-US" sz="2800" b="1" i="1">
                <a:solidFill>
                  <a:srgbClr val="FF3300"/>
                </a:solidFill>
              </a:rPr>
              <a:t>" – care "ace</a:t>
            </a:r>
            <a:r>
              <a:rPr lang="ro-RO" sz="2800" b="1" i="1">
                <a:solidFill>
                  <a:srgbClr val="FF3300"/>
                </a:solidFill>
              </a:rPr>
              <a:t>ştia</a:t>
            </a:r>
            <a:r>
              <a:rPr lang="en-US" sz="2800" b="1" i="1">
                <a:solidFill>
                  <a:srgbClr val="FF3300"/>
                </a:solidFill>
              </a:rPr>
              <a:t>" ?! </a:t>
            </a:r>
            <a:r>
              <a:rPr lang="ro-RO" sz="2800" b="1" i="1">
                <a:solidFill>
                  <a:srgbClr val="FF3300"/>
                </a:solidFill>
              </a:rPr>
              <a:t>corect</a:t>
            </a:r>
            <a:r>
              <a:rPr lang="en-US" sz="2800" b="1" i="1">
                <a:solidFill>
                  <a:srgbClr val="FF3300"/>
                </a:solidFill>
              </a:rPr>
              <a:t>: </a:t>
            </a:r>
            <a:r>
              <a:rPr lang="en-US" sz="2800" b="1" i="1" u="sng">
                <a:solidFill>
                  <a:srgbClr val="FF3300"/>
                </a:solidFill>
              </a:rPr>
              <a:t>dintre ace</a:t>
            </a:r>
            <a:r>
              <a:rPr lang="ro-RO" sz="2800" b="1" i="1" u="sng">
                <a:solidFill>
                  <a:srgbClr val="FF3300"/>
                </a:solidFill>
              </a:rPr>
              <a:t>ştia</a:t>
            </a:r>
            <a:endParaRPr lang="en-US" sz="2800" b="1" i="1" u="sng">
              <a:solidFill>
                <a:srgbClr val="FF3300"/>
              </a:solidFill>
            </a:endParaRPr>
          </a:p>
        </p:txBody>
      </p:sp>
    </p:spTree>
    <p:extLst>
      <p:ext uri="{BB962C8B-B14F-4D97-AF65-F5344CB8AC3E}">
        <p14:creationId xmlns:p14="http://schemas.microsoft.com/office/powerpoint/2010/main" val="125979810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332656"/>
            <a:ext cx="8291264" cy="5793507"/>
          </a:xfrm>
          <a:solidFill>
            <a:srgbClr val="FFFF00"/>
          </a:solidFill>
        </p:spPr>
        <p:txBody>
          <a:bodyPr/>
          <a:lstStyle/>
          <a:p>
            <a:pPr>
              <a:buFontTx/>
              <a:buNone/>
            </a:pPr>
            <a:r>
              <a:rPr lang="fr-FR" b="1" i="1">
                <a:solidFill>
                  <a:srgbClr val="000000"/>
                </a:solidFill>
              </a:rPr>
              <a:t>Rezultate:</a:t>
            </a:r>
            <a:r>
              <a:rPr lang="fr-FR" i="1">
                <a:solidFill>
                  <a:srgbClr val="000000"/>
                </a:solidFill>
              </a:rPr>
              <a:t> </a:t>
            </a:r>
            <a:r>
              <a:rPr lang="fr-FR">
                <a:solidFill>
                  <a:srgbClr val="000000"/>
                </a:solidFill>
              </a:rPr>
              <a:t>In aprecierea diagnosticului de colestaza s-a tinut seama de criteriile ecografice pe care le-am corelat cu aspectele clinice si biochimice.</a:t>
            </a:r>
            <a:endParaRPr lang="ro-RO">
              <a:solidFill>
                <a:srgbClr val="000000"/>
              </a:solidFill>
            </a:endParaRPr>
          </a:p>
          <a:p>
            <a:pPr>
              <a:buFontTx/>
              <a:buNone/>
            </a:pPr>
            <a:endParaRPr lang="ro-RO">
              <a:solidFill>
                <a:srgbClr val="000000"/>
              </a:solidFill>
            </a:endParaRPr>
          </a:p>
          <a:p>
            <a:pPr>
              <a:buFontTx/>
              <a:buNone/>
            </a:pPr>
            <a:r>
              <a:rPr lang="ro-RO" b="1" i="1">
                <a:solidFill>
                  <a:srgbClr val="FF3300"/>
                </a:solidFill>
              </a:rPr>
              <a:t>Comentariu</a:t>
            </a:r>
          </a:p>
          <a:p>
            <a:r>
              <a:rPr lang="ro-RO" b="1" i="1">
                <a:solidFill>
                  <a:srgbClr val="FF3300"/>
                </a:solidFill>
              </a:rPr>
              <a:t>precizarea face parte</a:t>
            </a:r>
            <a:r>
              <a:rPr lang="en-US" b="1" i="1">
                <a:solidFill>
                  <a:srgbClr val="FF3300"/>
                </a:solidFill>
              </a:rPr>
              <a:t>, de fapt,</a:t>
            </a:r>
            <a:r>
              <a:rPr lang="ro-RO" b="1" i="1">
                <a:solidFill>
                  <a:srgbClr val="FF3300"/>
                </a:solidFill>
              </a:rPr>
              <a:t> din capitolul de </a:t>
            </a:r>
            <a:r>
              <a:rPr lang="en-US" b="1" i="1">
                <a:solidFill>
                  <a:srgbClr val="FF3300"/>
                </a:solidFill>
              </a:rPr>
              <a:t>“metodologie"</a:t>
            </a:r>
            <a:r>
              <a:rPr lang="ro-RO" b="1" i="1">
                <a:solidFill>
                  <a:srgbClr val="FF3300"/>
                </a:solidFill>
              </a:rPr>
              <a:t>...</a:t>
            </a:r>
            <a:endParaRPr lang="en-US" b="1" i="1">
              <a:solidFill>
                <a:srgbClr val="FF3300"/>
              </a:solidFill>
            </a:endParaRPr>
          </a:p>
        </p:txBody>
      </p:sp>
    </p:spTree>
    <p:extLst>
      <p:ext uri="{BB962C8B-B14F-4D97-AF65-F5344CB8AC3E}">
        <p14:creationId xmlns:p14="http://schemas.microsoft.com/office/powerpoint/2010/main" val="231454657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332656"/>
            <a:ext cx="8291264" cy="5793507"/>
          </a:xfrm>
          <a:solidFill>
            <a:srgbClr val="FFFF00"/>
          </a:solidFill>
          <a:ln>
            <a:solidFill>
              <a:srgbClr val="000000"/>
            </a:solidFill>
            <a:miter lim="800000"/>
            <a:headEnd/>
            <a:tailEnd/>
          </a:ln>
        </p:spPr>
        <p:txBody>
          <a:bodyPr>
            <a:normAutofit lnSpcReduction="10000"/>
          </a:bodyPr>
          <a:lstStyle/>
          <a:p>
            <a:pPr>
              <a:lnSpc>
                <a:spcPct val="90000"/>
              </a:lnSpc>
              <a:buFontTx/>
              <a:buNone/>
            </a:pPr>
            <a:r>
              <a:rPr lang="fr-FR" b="1" i="1">
                <a:solidFill>
                  <a:srgbClr val="000000"/>
                </a:solidFill>
              </a:rPr>
              <a:t>Concluzii:</a:t>
            </a:r>
            <a:r>
              <a:rPr lang="fr-FR" i="1">
                <a:solidFill>
                  <a:srgbClr val="000000"/>
                </a:solidFill>
              </a:rPr>
              <a:t> </a:t>
            </a:r>
            <a:r>
              <a:rPr lang="fr-FR">
                <a:solidFill>
                  <a:srgbClr val="000000"/>
                </a:solidFill>
              </a:rPr>
              <a:t>Examenul ecografic poate sugera </a:t>
            </a:r>
            <a:r>
              <a:rPr lang="fr-FR" u="sng">
                <a:solidFill>
                  <a:srgbClr val="000000"/>
                </a:solidFill>
              </a:rPr>
              <a:t>existenta obstructiei biliare</a:t>
            </a:r>
            <a:r>
              <a:rPr lang="fr-FR">
                <a:solidFill>
                  <a:srgbClr val="FF3300"/>
                </a:solidFill>
              </a:rPr>
              <a:t> </a:t>
            </a:r>
            <a:r>
              <a:rPr lang="fr-FR" u="sng">
                <a:solidFill>
                  <a:srgbClr val="000000"/>
                </a:solidFill>
              </a:rPr>
              <a:t>inainte de instalarea icterului; </a:t>
            </a:r>
            <a:r>
              <a:rPr lang="fr-FR">
                <a:solidFill>
                  <a:srgbClr val="000000"/>
                </a:solidFill>
              </a:rPr>
              <a:t>in peste 95% din cazuri se poate preciza ecografic nivelul</a:t>
            </a:r>
            <a:r>
              <a:rPr lang="fr-FR">
                <a:solidFill>
                  <a:srgbClr val="FF3300"/>
                </a:solidFill>
              </a:rPr>
              <a:t> </a:t>
            </a:r>
            <a:r>
              <a:rPr lang="fr-FR">
                <a:solidFill>
                  <a:srgbClr val="000000"/>
                </a:solidFill>
              </a:rPr>
              <a:t>la care s-a produs obstructia biliara.</a:t>
            </a:r>
          </a:p>
          <a:p>
            <a:pPr>
              <a:lnSpc>
                <a:spcPct val="90000"/>
              </a:lnSpc>
              <a:buFontTx/>
              <a:buNone/>
            </a:pPr>
            <a:endParaRPr lang="en-US" sz="1200">
              <a:solidFill>
                <a:srgbClr val="000000"/>
              </a:solidFill>
            </a:endParaRPr>
          </a:p>
          <a:p>
            <a:pPr>
              <a:lnSpc>
                <a:spcPct val="90000"/>
              </a:lnSpc>
              <a:buFontTx/>
              <a:buNone/>
            </a:pPr>
            <a:endParaRPr lang="fr-FR" sz="1200">
              <a:solidFill>
                <a:srgbClr val="000000"/>
              </a:solidFill>
            </a:endParaRPr>
          </a:p>
          <a:p>
            <a:pPr>
              <a:lnSpc>
                <a:spcPct val="90000"/>
              </a:lnSpc>
              <a:buFontTx/>
              <a:buNone/>
            </a:pPr>
            <a:r>
              <a:rPr lang="en-US" b="1" i="1">
                <a:solidFill>
                  <a:srgbClr val="FF3300"/>
                </a:solidFill>
              </a:rPr>
              <a:t>Comentariu</a:t>
            </a:r>
          </a:p>
          <a:p>
            <a:pPr>
              <a:lnSpc>
                <a:spcPct val="90000"/>
              </a:lnSpc>
            </a:pPr>
            <a:r>
              <a:rPr lang="en-US" b="1" i="1" u="sng">
                <a:solidFill>
                  <a:srgbClr val="FF3300"/>
                </a:solidFill>
              </a:rPr>
              <a:t>concluziile nu sunt ale </a:t>
            </a:r>
            <a:r>
              <a:rPr lang="ro-RO" b="1" i="1" u="sng">
                <a:solidFill>
                  <a:srgbClr val="FF3300"/>
                </a:solidFill>
              </a:rPr>
              <a:t>cercetă</a:t>
            </a:r>
            <a:r>
              <a:rPr lang="en-US" b="1" i="1" u="sng">
                <a:solidFill>
                  <a:srgbClr val="FF3300"/>
                </a:solidFill>
              </a:rPr>
              <a:t>rii propriu-zise</a:t>
            </a:r>
            <a:r>
              <a:rPr lang="en-US" i="1">
                <a:solidFill>
                  <a:srgbClr val="FF3300"/>
                </a:solidFill>
              </a:rPr>
              <a:t> (nu au nici o leg</a:t>
            </a:r>
            <a:r>
              <a:rPr lang="ro-RO" i="1">
                <a:solidFill>
                  <a:srgbClr val="FF3300"/>
                </a:solidFill>
              </a:rPr>
              <a:t>ă</a:t>
            </a:r>
            <a:r>
              <a:rPr lang="en-US" i="1">
                <a:solidFill>
                  <a:srgbClr val="FF3300"/>
                </a:solidFill>
              </a:rPr>
              <a:t>tur</a:t>
            </a:r>
            <a:r>
              <a:rPr lang="ro-RO" i="1">
                <a:solidFill>
                  <a:srgbClr val="FF3300"/>
                </a:solidFill>
              </a:rPr>
              <a:t>ă</a:t>
            </a:r>
            <a:r>
              <a:rPr lang="en-US" i="1">
                <a:solidFill>
                  <a:srgbClr val="FF3300"/>
                </a:solidFill>
              </a:rPr>
              <a:t> cu rezultatele</a:t>
            </a:r>
            <a:r>
              <a:rPr lang="ro-RO" i="1">
                <a:solidFill>
                  <a:srgbClr val="FF3300"/>
                </a:solidFill>
              </a:rPr>
              <a:t> – cel puţin, cu cele prezentate în rezumat</a:t>
            </a:r>
            <a:r>
              <a:rPr lang="en-US" i="1">
                <a:solidFill>
                  <a:srgbClr val="FF3300"/>
                </a:solidFill>
              </a:rPr>
              <a:t>)!</a:t>
            </a:r>
          </a:p>
          <a:p>
            <a:pPr>
              <a:lnSpc>
                <a:spcPct val="90000"/>
              </a:lnSpc>
            </a:pPr>
            <a:r>
              <a:rPr lang="en-US" i="1">
                <a:solidFill>
                  <a:srgbClr val="FF3300"/>
                </a:solidFill>
              </a:rPr>
              <a:t>din rezumat nu re</a:t>
            </a:r>
            <a:r>
              <a:rPr lang="ro-RO" i="1">
                <a:solidFill>
                  <a:srgbClr val="FF3300"/>
                </a:solidFill>
              </a:rPr>
              <a:t>zultă că s-ar fi urmărit</a:t>
            </a:r>
            <a:r>
              <a:rPr lang="en-US" i="1">
                <a:solidFill>
                  <a:srgbClr val="FF3300"/>
                </a:solidFill>
              </a:rPr>
              <a:t> </a:t>
            </a:r>
            <a:r>
              <a:rPr lang="en-US" i="1" u="sng">
                <a:solidFill>
                  <a:srgbClr val="FF3300"/>
                </a:solidFill>
              </a:rPr>
              <a:t>rela</a:t>
            </a:r>
            <a:r>
              <a:rPr lang="ro-RO" i="1" u="sng">
                <a:solidFill>
                  <a:srgbClr val="FF3300"/>
                </a:solidFill>
              </a:rPr>
              <a:t>ţ</a:t>
            </a:r>
            <a:r>
              <a:rPr lang="en-US" i="1" u="sng">
                <a:solidFill>
                  <a:srgbClr val="FF3300"/>
                </a:solidFill>
              </a:rPr>
              <a:t>ia</a:t>
            </a:r>
            <a:r>
              <a:rPr lang="ro-RO" i="1" u="sng">
                <a:solidFill>
                  <a:srgbClr val="FF3300"/>
                </a:solidFill>
              </a:rPr>
              <a:t> temporală</a:t>
            </a:r>
            <a:r>
              <a:rPr lang="en-US" i="1">
                <a:solidFill>
                  <a:srgbClr val="FF3300"/>
                </a:solidFill>
              </a:rPr>
              <a:t> dintre US </a:t>
            </a:r>
            <a:r>
              <a:rPr lang="ro-RO" i="1">
                <a:solidFill>
                  <a:srgbClr val="FF3300"/>
                </a:solidFill>
              </a:rPr>
              <a:t>ş</a:t>
            </a:r>
            <a:r>
              <a:rPr lang="en-US" i="1">
                <a:solidFill>
                  <a:srgbClr val="FF3300"/>
                </a:solidFill>
              </a:rPr>
              <a:t>i momentul inst</a:t>
            </a:r>
            <a:r>
              <a:rPr lang="ro-RO" i="1">
                <a:solidFill>
                  <a:srgbClr val="FF3300"/>
                </a:solidFill>
              </a:rPr>
              <a:t>ală</a:t>
            </a:r>
            <a:r>
              <a:rPr lang="en-US" i="1">
                <a:solidFill>
                  <a:srgbClr val="FF3300"/>
                </a:solidFill>
              </a:rPr>
              <a:t>rii icterului!</a:t>
            </a:r>
          </a:p>
        </p:txBody>
      </p:sp>
    </p:spTree>
    <p:extLst>
      <p:ext uri="{BB962C8B-B14F-4D97-AF65-F5344CB8AC3E}">
        <p14:creationId xmlns:p14="http://schemas.microsoft.com/office/powerpoint/2010/main" val="36369682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95536" y="260648"/>
            <a:ext cx="8291264" cy="5865515"/>
          </a:xfrm>
          <a:solidFill>
            <a:srgbClr val="FFFF00"/>
          </a:solidFill>
          <a:ln>
            <a:solidFill>
              <a:srgbClr val="000000"/>
            </a:solidFill>
            <a:miter lim="800000"/>
            <a:headEnd/>
            <a:tailEnd/>
          </a:ln>
        </p:spPr>
        <p:txBody>
          <a:bodyPr>
            <a:normAutofit lnSpcReduction="10000"/>
          </a:bodyPr>
          <a:lstStyle/>
          <a:p>
            <a:pPr>
              <a:lnSpc>
                <a:spcPct val="90000"/>
              </a:lnSpc>
              <a:buFontTx/>
              <a:buNone/>
            </a:pPr>
            <a:r>
              <a:rPr lang="fr-FR" b="1" i="1">
                <a:solidFill>
                  <a:srgbClr val="000000"/>
                </a:solidFill>
              </a:rPr>
              <a:t>Concluzii:</a:t>
            </a:r>
            <a:r>
              <a:rPr lang="fr-FR" i="1">
                <a:solidFill>
                  <a:srgbClr val="000000"/>
                </a:solidFill>
              </a:rPr>
              <a:t> </a:t>
            </a:r>
            <a:r>
              <a:rPr lang="fr-FR">
                <a:solidFill>
                  <a:srgbClr val="000000"/>
                </a:solidFill>
              </a:rPr>
              <a:t>Examenul ecografic poate sugera existenta obstructiei biliare</a:t>
            </a:r>
            <a:r>
              <a:rPr lang="fr-FR">
                <a:solidFill>
                  <a:srgbClr val="FF3300"/>
                </a:solidFill>
              </a:rPr>
              <a:t> </a:t>
            </a:r>
            <a:r>
              <a:rPr lang="fr-FR">
                <a:solidFill>
                  <a:srgbClr val="000000"/>
                </a:solidFill>
              </a:rPr>
              <a:t>inainte de instalarea icterului;</a:t>
            </a:r>
            <a:r>
              <a:rPr lang="fr-FR" u="sng">
                <a:solidFill>
                  <a:srgbClr val="000000"/>
                </a:solidFill>
              </a:rPr>
              <a:t> in peste 95% din cazuri se poate preciza ecografic nivelul</a:t>
            </a:r>
            <a:r>
              <a:rPr lang="fr-FR">
                <a:solidFill>
                  <a:srgbClr val="FF3300"/>
                </a:solidFill>
              </a:rPr>
              <a:t> </a:t>
            </a:r>
            <a:r>
              <a:rPr lang="fr-FR">
                <a:solidFill>
                  <a:srgbClr val="000000"/>
                </a:solidFill>
              </a:rPr>
              <a:t>la care s-a produs obstructia biliara.</a:t>
            </a:r>
          </a:p>
          <a:p>
            <a:pPr>
              <a:lnSpc>
                <a:spcPct val="90000"/>
              </a:lnSpc>
              <a:buFontTx/>
              <a:buNone/>
            </a:pPr>
            <a:endParaRPr lang="en-US" sz="1200">
              <a:solidFill>
                <a:srgbClr val="000000"/>
              </a:solidFill>
            </a:endParaRPr>
          </a:p>
          <a:p>
            <a:pPr>
              <a:lnSpc>
                <a:spcPct val="90000"/>
              </a:lnSpc>
              <a:buFontTx/>
              <a:buNone/>
            </a:pPr>
            <a:endParaRPr lang="fr-FR" sz="1200">
              <a:solidFill>
                <a:srgbClr val="000000"/>
              </a:solidFill>
            </a:endParaRPr>
          </a:p>
          <a:p>
            <a:pPr>
              <a:lnSpc>
                <a:spcPct val="90000"/>
              </a:lnSpc>
              <a:buFontTx/>
              <a:buNone/>
            </a:pPr>
            <a:r>
              <a:rPr lang="en-US" b="1" i="1">
                <a:solidFill>
                  <a:srgbClr val="FF3300"/>
                </a:solidFill>
              </a:rPr>
              <a:t>Comentariu</a:t>
            </a:r>
          </a:p>
          <a:p>
            <a:pPr>
              <a:lnSpc>
                <a:spcPct val="90000"/>
              </a:lnSpc>
            </a:pPr>
            <a:r>
              <a:rPr lang="en-US" b="1" i="1">
                <a:solidFill>
                  <a:srgbClr val="FF3300"/>
                </a:solidFill>
              </a:rPr>
              <a:t>nic</a:t>
            </a:r>
            <a:r>
              <a:rPr lang="ro-RO" b="1" i="1">
                <a:solidFill>
                  <a:srgbClr val="FF3300"/>
                </a:solidFill>
              </a:rPr>
              <a:t>ă</a:t>
            </a:r>
            <a:r>
              <a:rPr lang="en-US" b="1" i="1">
                <a:solidFill>
                  <a:srgbClr val="FF3300"/>
                </a:solidFill>
              </a:rPr>
              <a:t>ieri p</a:t>
            </a:r>
            <a:r>
              <a:rPr lang="ro-RO" b="1" i="1">
                <a:solidFill>
                  <a:srgbClr val="FF3300"/>
                </a:solidFill>
              </a:rPr>
              <a:t>â</a:t>
            </a:r>
            <a:r>
              <a:rPr lang="en-US" b="1" i="1">
                <a:solidFill>
                  <a:srgbClr val="FF3300"/>
                </a:solidFill>
              </a:rPr>
              <a:t>n</a:t>
            </a:r>
            <a:r>
              <a:rPr lang="ro-RO" b="1" i="1">
                <a:solidFill>
                  <a:srgbClr val="FF3300"/>
                </a:solidFill>
              </a:rPr>
              <a:t>ă</a:t>
            </a:r>
            <a:r>
              <a:rPr lang="en-US" b="1" i="1">
                <a:solidFill>
                  <a:srgbClr val="FF3300"/>
                </a:solidFill>
              </a:rPr>
              <a:t> aici nu s-a vorbit nimic despre </a:t>
            </a:r>
            <a:r>
              <a:rPr lang="en-US" b="1" i="1" u="sng">
                <a:solidFill>
                  <a:srgbClr val="FF3300"/>
                </a:solidFill>
              </a:rPr>
              <a:t>nivelul obstruc</a:t>
            </a:r>
            <a:r>
              <a:rPr lang="ro-RO" b="1" i="1" u="sng">
                <a:solidFill>
                  <a:srgbClr val="FF3300"/>
                </a:solidFill>
              </a:rPr>
              <a:t>ţ</a:t>
            </a:r>
            <a:r>
              <a:rPr lang="en-US" b="1" i="1" u="sng">
                <a:solidFill>
                  <a:srgbClr val="FF3300"/>
                </a:solidFill>
              </a:rPr>
              <a:t>iei</a:t>
            </a:r>
            <a:r>
              <a:rPr lang="en-US" b="1" i="1">
                <a:solidFill>
                  <a:srgbClr val="FF3300"/>
                </a:solidFill>
              </a:rPr>
              <a:t>;</a:t>
            </a:r>
            <a:r>
              <a:rPr lang="en-US" i="1">
                <a:solidFill>
                  <a:srgbClr val="FF3300"/>
                </a:solidFill>
              </a:rPr>
              <a:t> </a:t>
            </a:r>
            <a:r>
              <a:rPr lang="ro-RO" i="1">
                <a:solidFill>
                  <a:srgbClr val="FF3300"/>
                </a:solidFill>
              </a:rPr>
              <a:t>în plus, se afirmă o acurateţe de 95</a:t>
            </a:r>
            <a:r>
              <a:rPr lang="en-US" i="1">
                <a:solidFill>
                  <a:srgbClr val="FF3300"/>
                </a:solidFill>
              </a:rPr>
              <a:t>%, dar…</a:t>
            </a:r>
            <a:endParaRPr lang="ro-RO" i="1">
              <a:solidFill>
                <a:srgbClr val="FF3300"/>
              </a:solidFill>
            </a:endParaRPr>
          </a:p>
          <a:p>
            <a:pPr>
              <a:lnSpc>
                <a:spcPct val="90000"/>
              </a:lnSpc>
            </a:pPr>
            <a:r>
              <a:rPr lang="en-US" i="1">
                <a:solidFill>
                  <a:srgbClr val="FF3300"/>
                </a:solidFill>
              </a:rPr>
              <a:t>in "rezultate" sunt precizate clar afec</a:t>
            </a:r>
            <a:r>
              <a:rPr lang="ro-RO" i="1">
                <a:solidFill>
                  <a:srgbClr val="FF3300"/>
                </a:solidFill>
              </a:rPr>
              <a:t>ţ</a:t>
            </a:r>
            <a:r>
              <a:rPr lang="en-US" i="1">
                <a:solidFill>
                  <a:srgbClr val="FF3300"/>
                </a:solidFill>
              </a:rPr>
              <a:t>iunile (aparent certe!) care au fost identificate prin US!</a:t>
            </a:r>
          </a:p>
        </p:txBody>
      </p:sp>
    </p:spTree>
    <p:extLst>
      <p:ext uri="{BB962C8B-B14F-4D97-AF65-F5344CB8AC3E}">
        <p14:creationId xmlns:p14="http://schemas.microsoft.com/office/powerpoint/2010/main" val="218861567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467544" y="2332037"/>
            <a:ext cx="8229600" cy="4525963"/>
          </a:xfrm>
        </p:spPr>
        <p:txBody>
          <a:bodyPr>
            <a:normAutofit/>
          </a:bodyPr>
          <a:lstStyle/>
          <a:p>
            <a:pPr marL="0" indent="0" algn="ctr">
              <a:buNone/>
            </a:pPr>
            <a:r>
              <a:rPr lang="fr-FR" sz="5400" b="1" i="1" dirty="0">
                <a:effectLst>
                  <a:outerShdw blurRad="38100" dist="38100" dir="2700000" algn="tl">
                    <a:srgbClr val="000000"/>
                  </a:outerShdw>
                </a:effectLst>
              </a:rPr>
              <a:t>Dar </a:t>
            </a:r>
            <a:r>
              <a:rPr lang="fr-FR" sz="5400" b="1" i="1" dirty="0" err="1">
                <a:effectLst>
                  <a:outerShdw blurRad="38100" dist="38100" dir="2700000" algn="tl">
                    <a:srgbClr val="000000"/>
                  </a:outerShdw>
                </a:effectLst>
              </a:rPr>
              <a:t>editorul</a:t>
            </a:r>
            <a:r>
              <a:rPr lang="fr-FR" sz="5400" b="1" i="1" dirty="0">
                <a:effectLst>
                  <a:outerShdw blurRad="38100" dist="38100" dir="2700000" algn="tl">
                    <a:srgbClr val="000000"/>
                  </a:outerShdw>
                </a:effectLst>
              </a:rPr>
              <a:t> </a:t>
            </a:r>
            <a:r>
              <a:rPr lang="fr-FR" sz="5400" b="1" i="1" dirty="0" err="1">
                <a:effectLst>
                  <a:outerShdw blurRad="38100" dist="38100" dir="2700000" algn="tl">
                    <a:srgbClr val="000000"/>
                  </a:outerShdw>
                </a:effectLst>
              </a:rPr>
              <a:t>unde</a:t>
            </a:r>
            <a:r>
              <a:rPr lang="fr-FR" sz="5400" b="1" i="1" dirty="0">
                <a:effectLst>
                  <a:outerShdw blurRad="38100" dist="38100" dir="2700000" algn="tl">
                    <a:srgbClr val="000000"/>
                  </a:outerShdw>
                </a:effectLst>
              </a:rPr>
              <a:t> </a:t>
            </a:r>
            <a:r>
              <a:rPr lang="fr-FR" sz="5400" b="1" i="1" dirty="0" err="1">
                <a:effectLst>
                  <a:outerShdw blurRad="38100" dist="38100" dir="2700000" algn="tl">
                    <a:srgbClr val="000000"/>
                  </a:outerShdw>
                </a:effectLst>
              </a:rPr>
              <a:t>era</a:t>
            </a:r>
            <a:r>
              <a:rPr lang="fr-FR" sz="5400" b="1" i="1" dirty="0">
                <a:effectLst>
                  <a:outerShdw blurRad="38100" dist="38100" dir="2700000" algn="tl">
                    <a:srgbClr val="000000"/>
                  </a:outerShdw>
                </a:effectLst>
              </a:rPr>
              <a:t>?</a:t>
            </a:r>
          </a:p>
        </p:txBody>
      </p:sp>
    </p:spTree>
    <p:extLst>
      <p:ext uri="{BB962C8B-B14F-4D97-AF65-F5344CB8AC3E}">
        <p14:creationId xmlns:p14="http://schemas.microsoft.com/office/powerpoint/2010/main" val="222925961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467544" y="476672"/>
            <a:ext cx="8219256"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342900" indent="-342900">
              <a:lnSpc>
                <a:spcPct val="110000"/>
              </a:lnSpc>
              <a:spcBef>
                <a:spcPct val="20000"/>
              </a:spcBef>
            </a:pPr>
            <a:r>
              <a:rPr lang="en-US" sz="2800" dirty="0"/>
              <a:t>Case report of a 41-year-old man, admitted because of intense </a:t>
            </a:r>
            <a:r>
              <a:rPr lang="en-US" sz="2800" dirty="0" err="1"/>
              <a:t>sclero-tegumentar</a:t>
            </a:r>
            <a:r>
              <a:rPr lang="en-US" sz="2800" dirty="0"/>
              <a:t> jaundice, </a:t>
            </a:r>
            <a:r>
              <a:rPr lang="en-US" sz="2800" dirty="0" err="1"/>
              <a:t>epigastric</a:t>
            </a:r>
            <a:r>
              <a:rPr lang="en-US" sz="2800" dirty="0"/>
              <a:t> pain and </a:t>
            </a:r>
            <a:r>
              <a:rPr lang="en-US" sz="2800" b="1" dirty="0">
                <a:solidFill>
                  <a:schemeClr val="hlink"/>
                </a:solidFill>
              </a:rPr>
              <a:t>brings</a:t>
            </a:r>
            <a:r>
              <a:rPr lang="en-US" sz="2800" b="1" dirty="0"/>
              <a:t>.</a:t>
            </a:r>
            <a:r>
              <a:rPr lang="en-US" sz="2800" dirty="0"/>
              <a:t> The altered general state</a:t>
            </a:r>
            <a:r>
              <a:rPr lang="ro-RO" sz="2800" dirty="0"/>
              <a:t>...</a:t>
            </a:r>
            <a:r>
              <a:rPr lang="en-US" sz="2800" dirty="0"/>
              <a:t> </a:t>
            </a:r>
            <a:r>
              <a:rPr lang="en-US" sz="2800" b="1" dirty="0">
                <a:solidFill>
                  <a:srgbClr val="FF0000"/>
                </a:solidFill>
              </a:rPr>
              <a:t>determined the effectuation</a:t>
            </a:r>
            <a:r>
              <a:rPr lang="en-US" sz="2800" dirty="0">
                <a:solidFill>
                  <a:srgbClr val="FF0000"/>
                </a:solidFill>
              </a:rPr>
              <a:t> </a:t>
            </a:r>
            <a:r>
              <a:rPr lang="en-US" sz="2800" dirty="0"/>
              <a:t>in emergency of an endoscopic retrograde </a:t>
            </a:r>
            <a:r>
              <a:rPr lang="en-US" sz="2800" dirty="0" err="1"/>
              <a:t>cholangiopancreatography</a:t>
            </a:r>
            <a:r>
              <a:rPr lang="ro-RO" sz="2800" dirty="0"/>
              <a:t>..</a:t>
            </a:r>
            <a:r>
              <a:rPr lang="en-US" sz="2800" dirty="0"/>
              <a:t> </a:t>
            </a:r>
          </a:p>
          <a:p>
            <a:pPr marL="342900" indent="-342900">
              <a:lnSpc>
                <a:spcPct val="110000"/>
              </a:lnSpc>
              <a:spcBef>
                <a:spcPct val="20000"/>
              </a:spcBef>
            </a:pPr>
            <a:r>
              <a:rPr lang="en-US" sz="2800" b="1" u="sng" dirty="0">
                <a:solidFill>
                  <a:srgbClr val="FF0000"/>
                </a:solidFill>
              </a:rPr>
              <a:t>On obtained</a:t>
            </a:r>
            <a:r>
              <a:rPr lang="en-US" sz="2800" dirty="0">
                <a:solidFill>
                  <a:srgbClr val="FF0000"/>
                </a:solidFill>
              </a:rPr>
              <a:t> </a:t>
            </a:r>
            <a:r>
              <a:rPr lang="en-US" sz="2800" dirty="0"/>
              <a:t>the spectacular improvement of the jaundice</a:t>
            </a:r>
            <a:r>
              <a:rPr lang="ro-RO" sz="2800" dirty="0"/>
              <a:t>...</a:t>
            </a:r>
            <a:r>
              <a:rPr lang="en-US" sz="2800" dirty="0"/>
              <a:t> which permitted the extension of the </a:t>
            </a:r>
            <a:r>
              <a:rPr lang="en-US" sz="2800" b="1" dirty="0" err="1">
                <a:solidFill>
                  <a:srgbClr val="FF0000"/>
                </a:solidFill>
              </a:rPr>
              <a:t>imagistics</a:t>
            </a:r>
            <a:r>
              <a:rPr lang="en-US" sz="2800" b="1" dirty="0">
                <a:solidFill>
                  <a:srgbClr val="FF0000"/>
                </a:solidFill>
              </a:rPr>
              <a:t> explorations</a:t>
            </a:r>
            <a:r>
              <a:rPr lang="en-US" sz="2800" b="1" dirty="0"/>
              <a:t>,</a:t>
            </a:r>
            <a:r>
              <a:rPr lang="en-US" sz="2800" dirty="0"/>
              <a:t> establishing the diagnostic of cystic </a:t>
            </a:r>
            <a:r>
              <a:rPr lang="en-US" sz="2800" dirty="0" err="1"/>
              <a:t>tumour</a:t>
            </a:r>
            <a:r>
              <a:rPr lang="en-US" sz="2800" dirty="0"/>
              <a:t> of the head of the pancreas, but</a:t>
            </a:r>
            <a:r>
              <a:rPr lang="en-US" sz="2800" dirty="0">
                <a:solidFill>
                  <a:srgbClr val="FFFF00"/>
                </a:solidFill>
              </a:rPr>
              <a:t> </a:t>
            </a:r>
            <a:r>
              <a:rPr lang="en-US" sz="2800" b="1" u="sng" dirty="0">
                <a:solidFill>
                  <a:srgbClr val="FF0000"/>
                </a:solidFill>
              </a:rPr>
              <a:t>on </a:t>
            </a:r>
            <a:r>
              <a:rPr lang="en-US" sz="2800" b="1" u="sng" dirty="0" err="1">
                <a:solidFill>
                  <a:srgbClr val="FF0000"/>
                </a:solidFill>
              </a:rPr>
              <a:t>could't</a:t>
            </a:r>
            <a:r>
              <a:rPr lang="en-US" sz="2800" b="1" u="sng" dirty="0">
                <a:solidFill>
                  <a:srgbClr val="FF0000"/>
                </a:solidFill>
              </a:rPr>
              <a:t> specify</a:t>
            </a:r>
            <a:r>
              <a:rPr lang="en-US" sz="2800" dirty="0">
                <a:solidFill>
                  <a:srgbClr val="FF0000"/>
                </a:solidFill>
              </a:rPr>
              <a:t> </a:t>
            </a:r>
            <a:r>
              <a:rPr lang="en-US" sz="2800" dirty="0"/>
              <a:t>the etiology. </a:t>
            </a:r>
          </a:p>
        </p:txBody>
      </p:sp>
    </p:spTree>
    <p:extLst>
      <p:ext uri="{BB962C8B-B14F-4D97-AF65-F5344CB8AC3E}">
        <p14:creationId xmlns:p14="http://schemas.microsoft.com/office/powerpoint/2010/main" val="94692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85000" lnSpcReduction="10000"/>
          </a:bodyPr>
          <a:lstStyle/>
          <a:p>
            <a:pPr algn="just"/>
            <a:r>
              <a:rPr lang="vi-VN" dirty="0"/>
              <a:t>Această reţea, la început, era susţinută şi administrată de guvernul SUA şi de aceea nefolosirea corespunzătoare devenea nu numai o încălcare a eticii profesionale, dar şi o abatere federală. Politica de folosire a acestei reţele a fost de o </a:t>
            </a:r>
            <a:r>
              <a:rPr lang="vi-VN" b="1" i="1" dirty="0"/>
              <a:t>utilitate naţională</a:t>
            </a:r>
            <a:r>
              <a:rPr lang="vi-VN" dirty="0"/>
              <a:t>, </a:t>
            </a:r>
            <a:r>
              <a:rPr lang="vi-VN" b="1" i="1" dirty="0"/>
              <a:t>cu adresabilitate şi folosire la scară largă</a:t>
            </a:r>
            <a:r>
              <a:rPr lang="vi-VN" dirty="0"/>
              <a:t>. Accesul la Internet trebuie văzut ca un privilegiu şi trebuie tratat ca atare de toţi utilizatorii. </a:t>
            </a:r>
            <a:endParaRPr lang="en-US" dirty="0"/>
          </a:p>
          <a:p>
            <a:pPr algn="just"/>
            <a:r>
              <a:rPr lang="vi-VN" dirty="0"/>
              <a:t>Aşa cum spunea academicianul Constantin Maximilian „</a:t>
            </a:r>
            <a:r>
              <a:rPr lang="vi-VN" i="1" dirty="0"/>
              <a:t>omul nu e doar victima potenţială a semenilor lui, el poate fi oricând victima ştiinţei</a:t>
            </a:r>
            <a:r>
              <a:rPr lang="vi-VN" dirty="0"/>
              <a:t>“ şi, în concluzie, toate aceste descoperiri necesită reflecţie şi responsabilitate din partea celor implicaţi.</a:t>
            </a:r>
            <a:endParaRPr lang="en-US" dirty="0"/>
          </a:p>
        </p:txBody>
      </p:sp>
    </p:spTree>
    <p:extLst>
      <p:ext uri="{BB962C8B-B14F-4D97-AF65-F5344CB8AC3E}">
        <p14:creationId xmlns:p14="http://schemas.microsoft.com/office/powerpoint/2010/main" val="192517418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noChangeArrowheads="1"/>
          </p:cNvSpPr>
          <p:nvPr>
            <p:ph idx="1"/>
          </p:nvPr>
        </p:nvSpPr>
        <p:spPr bwMode="auto">
          <a:xfrm>
            <a:off x="395536" y="476672"/>
            <a:ext cx="8291264" cy="5649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pPr>
            <a:r>
              <a:rPr lang="en-US" sz="2800" b="1" u="sng" dirty="0">
                <a:solidFill>
                  <a:srgbClr val="FF0000"/>
                </a:solidFill>
              </a:rPr>
              <a:t>On made</a:t>
            </a:r>
            <a:r>
              <a:rPr lang="en-US" sz="2800" dirty="0">
                <a:solidFill>
                  <a:srgbClr val="FF0000"/>
                </a:solidFill>
              </a:rPr>
              <a:t> </a:t>
            </a:r>
            <a:r>
              <a:rPr lang="en-US" sz="2800" dirty="0"/>
              <a:t>the surgical approach, founding a </a:t>
            </a:r>
            <a:r>
              <a:rPr lang="en-US" sz="2800" dirty="0" err="1"/>
              <a:t>hydatic</a:t>
            </a:r>
            <a:r>
              <a:rPr lang="en-US" sz="2800" dirty="0"/>
              <a:t> cyst of the head of the pancreas; </a:t>
            </a:r>
          </a:p>
          <a:p>
            <a:pPr marL="342900" indent="-342900">
              <a:lnSpc>
                <a:spcPct val="110000"/>
              </a:lnSpc>
              <a:spcBef>
                <a:spcPct val="20000"/>
              </a:spcBef>
            </a:pPr>
            <a:r>
              <a:rPr lang="en-US" sz="2800" b="1" u="sng" dirty="0">
                <a:solidFill>
                  <a:srgbClr val="FF0000"/>
                </a:solidFill>
              </a:rPr>
              <a:t>On </a:t>
            </a:r>
            <a:r>
              <a:rPr lang="en-US" sz="2800" b="1" u="sng" dirty="0" err="1">
                <a:solidFill>
                  <a:srgbClr val="FF0000"/>
                </a:solidFill>
              </a:rPr>
              <a:t>practised</a:t>
            </a:r>
            <a:r>
              <a:rPr lang="en-US" sz="2800" dirty="0">
                <a:solidFill>
                  <a:srgbClr val="FF0000"/>
                </a:solidFill>
              </a:rPr>
              <a:t> </a:t>
            </a:r>
            <a:r>
              <a:rPr lang="en-US" sz="2800" dirty="0"/>
              <a:t>the parasite inactivation, the cyst evacuation, </a:t>
            </a:r>
            <a:r>
              <a:rPr lang="en-US" sz="2800" dirty="0" err="1"/>
              <a:t>pericysto</a:t>
            </a:r>
            <a:r>
              <a:rPr lang="en-US" sz="2800" dirty="0"/>
              <a:t>-</a:t>
            </a:r>
            <a:r>
              <a:rPr lang="en-US" sz="2800" dirty="0" err="1"/>
              <a:t>jejuno</a:t>
            </a:r>
            <a:r>
              <a:rPr lang="en-US" sz="2800" dirty="0"/>
              <a:t>-anastomosis </a:t>
            </a:r>
            <a:r>
              <a:rPr lang="en-US" sz="2800" b="1" dirty="0">
                <a:solidFill>
                  <a:srgbClr val="FF0000"/>
                </a:solidFill>
              </a:rPr>
              <a:t>on a loop</a:t>
            </a:r>
            <a:r>
              <a:rPr lang="en-US" sz="2800" dirty="0">
                <a:solidFill>
                  <a:srgbClr val="FF0000"/>
                </a:solidFill>
              </a:rPr>
              <a:t> </a:t>
            </a:r>
            <a:r>
              <a:rPr lang="en-US" sz="2800" dirty="0"/>
              <a:t>in Y "A  la Roux" and </a:t>
            </a:r>
            <a:r>
              <a:rPr lang="en-US" sz="2800" dirty="0" err="1"/>
              <a:t>cholecysto</a:t>
            </a:r>
            <a:r>
              <a:rPr lang="en-US" sz="2800" dirty="0"/>
              <a:t>-gastro-anastomosis. </a:t>
            </a:r>
          </a:p>
          <a:p>
            <a:pPr marL="342900" indent="-342900">
              <a:lnSpc>
                <a:spcPct val="110000"/>
              </a:lnSpc>
              <a:spcBef>
                <a:spcPct val="20000"/>
              </a:spcBef>
            </a:pPr>
            <a:r>
              <a:rPr lang="en-US" sz="2800" dirty="0"/>
              <a:t>The postoperative evolution was </a:t>
            </a:r>
            <a:r>
              <a:rPr lang="en-US" sz="2800" dirty="0" err="1"/>
              <a:t>favourable</a:t>
            </a:r>
            <a:r>
              <a:rPr lang="en-US" sz="2800" dirty="0"/>
              <a:t>.</a:t>
            </a:r>
          </a:p>
          <a:p>
            <a:pPr marL="342900" indent="-342900">
              <a:lnSpc>
                <a:spcPct val="50000"/>
              </a:lnSpc>
              <a:spcBef>
                <a:spcPct val="20000"/>
              </a:spcBef>
            </a:pPr>
            <a:endParaRPr lang="en-US" sz="2800" dirty="0"/>
          </a:p>
          <a:p>
            <a:pPr marL="342900" indent="-342900">
              <a:lnSpc>
                <a:spcPct val="110000"/>
              </a:lnSpc>
              <a:spcBef>
                <a:spcPct val="20000"/>
              </a:spcBef>
            </a:pPr>
            <a:r>
              <a:rPr lang="en-US" sz="2800" b="1" i="1" dirty="0">
                <a:solidFill>
                  <a:schemeClr val="hlink"/>
                </a:solidFill>
              </a:rPr>
              <a:t>… </a:t>
            </a:r>
            <a:r>
              <a:rPr lang="ro-RO" sz="2800" b="1" i="1" dirty="0">
                <a:solidFill>
                  <a:schemeClr val="hlink"/>
                </a:solidFill>
              </a:rPr>
              <a:t>şi textul este accesibil în continuare pe web</a:t>
            </a:r>
            <a:r>
              <a:rPr lang="en-US" sz="2800" b="1" i="1" dirty="0">
                <a:solidFill>
                  <a:schemeClr val="hlink"/>
                </a:solidFill>
              </a:rPr>
              <a:t>!</a:t>
            </a:r>
          </a:p>
        </p:txBody>
      </p:sp>
    </p:spTree>
    <p:extLst>
      <p:ext uri="{BB962C8B-B14F-4D97-AF65-F5344CB8AC3E}">
        <p14:creationId xmlns:p14="http://schemas.microsoft.com/office/powerpoint/2010/main" val="71621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einstein">
            <a:hlinkClick r:id="rId2"/>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1560" y="980728"/>
            <a:ext cx="2605324" cy="3641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3275856" y="1196752"/>
            <a:ext cx="5181600" cy="3429000"/>
          </a:xfrm>
          <a:prstGeom prst="rect">
            <a:avLst/>
          </a:prstGeom>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ct val="90000"/>
              </a:lnSpc>
              <a:buFontTx/>
              <a:buNone/>
            </a:pPr>
            <a:endParaRPr lang="ro-RO"/>
          </a:p>
          <a:p>
            <a:pPr algn="just">
              <a:lnSpc>
                <a:spcPct val="90000"/>
              </a:lnSpc>
              <a:buFontTx/>
              <a:buNone/>
            </a:pPr>
            <a:r>
              <a:rPr lang="en-US"/>
              <a:t>"</a:t>
            </a:r>
            <a:r>
              <a:rPr lang="en-US" b="1"/>
              <a:t>Two things are infinite: </a:t>
            </a:r>
            <a:br>
              <a:rPr lang="ro-RO" b="1"/>
            </a:br>
            <a:r>
              <a:rPr lang="en-US" b="1"/>
              <a:t>the universe and human stupidity; </a:t>
            </a:r>
            <a:endParaRPr lang="ro-RO" b="1"/>
          </a:p>
          <a:p>
            <a:pPr algn="just">
              <a:lnSpc>
                <a:spcPct val="90000"/>
              </a:lnSpc>
              <a:buFontTx/>
              <a:buNone/>
            </a:pPr>
            <a:r>
              <a:rPr lang="en-US" b="1"/>
              <a:t>and I'm not sure about the universe."</a:t>
            </a:r>
            <a:br>
              <a:rPr lang="en-US" b="1"/>
            </a:br>
            <a:endParaRPr lang="en-US" b="1"/>
          </a:p>
        </p:txBody>
      </p:sp>
    </p:spTree>
    <p:extLst>
      <p:ext uri="{BB962C8B-B14F-4D97-AF65-F5344CB8AC3E}">
        <p14:creationId xmlns:p14="http://schemas.microsoft.com/office/powerpoint/2010/main" val="133737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p:cTn id="12" dur="1000" fill="hold"/>
                                        <p:tgtEl>
                                          <p:spTgt spid="5">
                                            <p:bg/>
                                          </p:spTgt>
                                        </p:tgtEl>
                                        <p:attrNameLst>
                                          <p:attrName>ppt_w</p:attrName>
                                        </p:attrNameLst>
                                      </p:cBhvr>
                                      <p:tavLst>
                                        <p:tav tm="0">
                                          <p:val>
                                            <p:strVal val="#ppt_w*0.70"/>
                                          </p:val>
                                        </p:tav>
                                        <p:tav tm="100000">
                                          <p:val>
                                            <p:strVal val="#ppt_w"/>
                                          </p:val>
                                        </p:tav>
                                      </p:tavLst>
                                    </p:anim>
                                    <p:anim calcmode="lin" valueType="num">
                                      <p:cBhvr>
                                        <p:cTn id="13" dur="1000" fill="hold"/>
                                        <p:tgtEl>
                                          <p:spTgt spid="5">
                                            <p:bg/>
                                          </p:spTgt>
                                        </p:tgtEl>
                                        <p:attrNameLst>
                                          <p:attrName>ppt_h</p:attrName>
                                        </p:attrNameLst>
                                      </p:cBhvr>
                                      <p:tavLst>
                                        <p:tav tm="0">
                                          <p:val>
                                            <p:strVal val="#ppt_h"/>
                                          </p:val>
                                        </p:tav>
                                        <p:tav tm="100000">
                                          <p:val>
                                            <p:strVal val="#ppt_h"/>
                                          </p:val>
                                        </p:tav>
                                      </p:tavLst>
                                    </p:anim>
                                    <p:animEffect transition="in" filter="fade">
                                      <p:cBhvr>
                                        <p:cTn id="14" dur="1000"/>
                                        <p:tgtEl>
                                          <p:spTgt spid="5">
                                            <p:bg/>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p:cTn id="19" dur="1000" fill="hold"/>
                                        <p:tgtEl>
                                          <p:spTgt spid="5">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p:cTn id="26" dur="1000" fill="hold"/>
                                        <p:tgtEl>
                                          <p:spTgt spid="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323528" y="1712565"/>
            <a:ext cx="8363272" cy="2364507"/>
          </a:xfrm>
        </p:spPr>
        <p:txBody>
          <a:bodyPr/>
          <a:lstStyle/>
          <a:p>
            <a:pPr marL="0" indent="0" algn="ctr">
              <a:buNone/>
            </a:pPr>
            <a:r>
              <a:rPr lang="ro-RO" sz="4800" b="1" i="1" dirty="0">
                <a:effectLst>
                  <a:outerShdw blurRad="38100" dist="38100" dir="2700000" algn="tl">
                    <a:srgbClr val="000000"/>
                  </a:outerShdw>
                </a:effectLst>
              </a:rPr>
              <a:t>Î</a:t>
            </a:r>
            <a:r>
              <a:rPr lang="en-US" sz="4800" b="1" i="1" dirty="0">
                <a:effectLst>
                  <a:outerShdw blurRad="38100" dist="38100" dir="2700000" algn="tl">
                    <a:srgbClr val="000000"/>
                  </a:outerShdw>
                </a:effectLst>
              </a:rPr>
              <a:t>n </a:t>
            </a:r>
            <a:r>
              <a:rPr lang="ro-RO" sz="4800" b="1" i="1" dirty="0">
                <a:effectLst>
                  <a:outerShdw blurRad="38100" dist="38100" dir="2700000" algn="tl">
                    <a:srgbClr val="000000"/>
                  </a:outerShdw>
                </a:effectLst>
              </a:rPr>
              <a:t>î</a:t>
            </a:r>
            <a:r>
              <a:rPr lang="en-US" sz="4800" b="1" i="1" dirty="0" err="1">
                <a:effectLst>
                  <a:outerShdw blurRad="38100" dist="38100" dir="2700000" algn="tl">
                    <a:srgbClr val="000000"/>
                  </a:outerShdw>
                </a:effectLst>
              </a:rPr>
              <a:t>ncheiere</a:t>
            </a:r>
            <a:r>
              <a:rPr lang="en-US" sz="4800" b="1" i="1" dirty="0">
                <a:effectLst>
                  <a:outerShdw blurRad="38100" dist="38100" dir="2700000" algn="tl">
                    <a:srgbClr val="000000"/>
                  </a:outerShdw>
                </a:effectLst>
              </a:rPr>
              <a:t>,</a:t>
            </a:r>
            <a:br>
              <a:rPr lang="en-US" sz="4800" b="1" i="1" dirty="0">
                <a:effectLst>
                  <a:outerShdw blurRad="38100" dist="38100" dir="2700000" algn="tl">
                    <a:srgbClr val="000000"/>
                  </a:outerShdw>
                </a:effectLst>
              </a:rPr>
            </a:br>
            <a:r>
              <a:rPr lang="en-US" sz="4800" b="1" i="1" dirty="0" err="1">
                <a:effectLst>
                  <a:outerShdw blurRad="38100" dist="38100" dir="2700000" algn="tl">
                    <a:srgbClr val="000000"/>
                  </a:outerShdw>
                </a:effectLst>
              </a:rPr>
              <a:t>ce</a:t>
            </a:r>
            <a:r>
              <a:rPr lang="en-US" sz="4800" b="1" i="1" dirty="0">
                <a:effectLst>
                  <a:outerShdw blurRad="38100" dist="38100" dir="2700000" algn="tl">
                    <a:srgbClr val="000000"/>
                  </a:outerShdw>
                </a:effectLst>
              </a:rPr>
              <a:t> </a:t>
            </a:r>
            <a:r>
              <a:rPr lang="en-US" sz="4800" b="1" i="1" dirty="0" err="1">
                <a:effectLst>
                  <a:outerShdw blurRad="38100" dist="38100" dir="2700000" algn="tl">
                    <a:srgbClr val="000000"/>
                  </a:outerShdw>
                </a:effectLst>
              </a:rPr>
              <a:t>ar</a:t>
            </a:r>
            <a:r>
              <a:rPr lang="en-US" sz="4800" b="1" i="1" dirty="0">
                <a:effectLst>
                  <a:outerShdw blurRad="38100" dist="38100" dir="2700000" algn="tl">
                    <a:srgbClr val="000000"/>
                  </a:outerShdw>
                </a:effectLst>
              </a:rPr>
              <a:t> fi de f</a:t>
            </a:r>
            <a:r>
              <a:rPr lang="ro-RO" sz="4800" b="1" i="1" dirty="0">
                <a:effectLst>
                  <a:outerShdw blurRad="38100" dist="38100" dir="2700000" algn="tl">
                    <a:srgbClr val="000000"/>
                  </a:outerShdw>
                </a:effectLst>
              </a:rPr>
              <a:t>ă</a:t>
            </a:r>
            <a:r>
              <a:rPr lang="en-US" sz="4800" b="1" i="1" dirty="0">
                <a:effectLst>
                  <a:outerShdw blurRad="38100" dist="38100" dir="2700000" algn="tl">
                    <a:srgbClr val="000000"/>
                  </a:outerShdw>
                </a:effectLst>
              </a:rPr>
              <a:t>cut ?...</a:t>
            </a:r>
          </a:p>
        </p:txBody>
      </p:sp>
    </p:spTree>
    <p:extLst>
      <p:ext uri="{BB962C8B-B14F-4D97-AF65-F5344CB8AC3E}">
        <p14:creationId xmlns:p14="http://schemas.microsoft.com/office/powerpoint/2010/main" val="334678753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23528" y="764704"/>
            <a:ext cx="8363272" cy="5361459"/>
          </a:xfrm>
        </p:spPr>
        <p:txBody>
          <a:bodyPr/>
          <a:lstStyle/>
          <a:p>
            <a:pPr>
              <a:buFontTx/>
              <a:buNone/>
            </a:pPr>
            <a:endParaRPr lang="en-US" b="1" dirty="0"/>
          </a:p>
          <a:p>
            <a:endParaRPr lang="en-US" b="1" dirty="0"/>
          </a:p>
          <a:p>
            <a:pPr>
              <a:buFontTx/>
              <a:buNone/>
            </a:pPr>
            <a:r>
              <a:rPr lang="ro-RO" b="1" dirty="0"/>
              <a:t>		</a:t>
            </a:r>
            <a:r>
              <a:rPr lang="ro-RO" sz="4000" b="1" i="1" dirty="0">
                <a:solidFill>
                  <a:schemeClr val="tx2"/>
                </a:solidFill>
                <a:effectLst>
                  <a:outerShdw blurRad="38100" dist="38100" dir="2700000" algn="tl">
                    <a:srgbClr val="000000"/>
                  </a:outerShdw>
                </a:effectLst>
              </a:rPr>
              <a:t>...</a:t>
            </a:r>
            <a:r>
              <a:rPr lang="en-US" sz="4000" b="1" i="1" dirty="0" err="1">
                <a:solidFill>
                  <a:schemeClr val="tx2"/>
                </a:solidFill>
                <a:effectLst>
                  <a:outerShdw blurRad="38100" dist="38100" dir="2700000" algn="tl">
                    <a:srgbClr val="000000"/>
                  </a:outerShdw>
                </a:effectLst>
              </a:rPr>
              <a:t>exigen</a:t>
            </a:r>
            <a:r>
              <a:rPr lang="ro-RO" sz="4000" b="1" i="1" dirty="0">
                <a:solidFill>
                  <a:schemeClr val="tx2"/>
                </a:solidFill>
                <a:effectLst>
                  <a:outerShdw blurRad="38100" dist="38100" dir="2700000" algn="tl">
                    <a:srgbClr val="000000"/>
                  </a:outerShdw>
                </a:effectLst>
              </a:rPr>
              <a:t>ţă</a:t>
            </a:r>
            <a:r>
              <a:rPr lang="en-US" sz="4000" b="1" i="1" dirty="0">
                <a:solidFill>
                  <a:schemeClr val="tx2"/>
                </a:solidFill>
                <a:effectLst>
                  <a:outerShdw blurRad="38100" dist="38100" dir="2700000" algn="tl">
                    <a:srgbClr val="000000"/>
                  </a:outerShdw>
                </a:effectLst>
              </a:rPr>
              <a:t> </a:t>
            </a:r>
          </a:p>
          <a:p>
            <a:pPr>
              <a:buFontTx/>
              <a:buNone/>
            </a:pPr>
            <a:r>
              <a:rPr lang="ro-RO" sz="4000" b="1" i="1" dirty="0">
                <a:solidFill>
                  <a:schemeClr val="tx2"/>
                </a:solidFill>
                <a:effectLst>
                  <a:outerShdw blurRad="38100" dist="38100" dir="2700000" algn="tl">
                    <a:srgbClr val="000000"/>
                  </a:outerShdw>
                </a:effectLst>
              </a:rPr>
              <a:t>				...</a:t>
            </a:r>
            <a:r>
              <a:rPr lang="en-US" sz="4000" b="1" i="1" dirty="0" err="1">
                <a:solidFill>
                  <a:schemeClr val="tx2"/>
                </a:solidFill>
                <a:effectLst>
                  <a:outerShdw blurRad="38100" dist="38100" dir="2700000" algn="tl">
                    <a:srgbClr val="000000"/>
                  </a:outerShdw>
                </a:effectLst>
              </a:rPr>
              <a:t>exigen</a:t>
            </a:r>
            <a:r>
              <a:rPr lang="ro-RO" sz="4000" b="1" i="1" dirty="0">
                <a:solidFill>
                  <a:schemeClr val="tx2"/>
                </a:solidFill>
                <a:effectLst>
                  <a:outerShdw blurRad="38100" dist="38100" dir="2700000" algn="tl">
                    <a:srgbClr val="000000"/>
                  </a:outerShdw>
                </a:effectLst>
              </a:rPr>
              <a:t>ţă</a:t>
            </a:r>
            <a:endParaRPr lang="en-US" sz="4000" b="1" i="1" dirty="0">
              <a:solidFill>
                <a:schemeClr val="tx2"/>
              </a:solidFill>
              <a:effectLst>
                <a:outerShdw blurRad="38100" dist="38100" dir="2700000" algn="tl">
                  <a:srgbClr val="000000"/>
                </a:outerShdw>
              </a:effectLst>
            </a:endParaRPr>
          </a:p>
          <a:p>
            <a:pPr algn="ctr">
              <a:buFontTx/>
              <a:buNone/>
            </a:pPr>
            <a:r>
              <a:rPr lang="ro-RO" sz="4000" b="1" i="1" dirty="0">
                <a:solidFill>
                  <a:schemeClr val="tx2"/>
                </a:solidFill>
                <a:effectLst>
                  <a:outerShdw blurRad="38100" dist="38100" dir="2700000" algn="tl">
                    <a:srgbClr val="000000"/>
                  </a:outerShdw>
                </a:effectLst>
              </a:rPr>
              <a:t>				</a:t>
            </a:r>
            <a:r>
              <a:rPr lang="en-US" sz="4000" b="1" i="1" dirty="0">
                <a:solidFill>
                  <a:schemeClr val="tx2"/>
                </a:solidFill>
                <a:effectLst>
                  <a:outerShdw blurRad="38100" dist="38100" dir="2700000" algn="tl">
                    <a:srgbClr val="000000"/>
                  </a:outerShdw>
                </a:effectLst>
              </a:rPr>
              <a:t>        </a:t>
            </a:r>
            <a:r>
              <a:rPr lang="ro-RO" sz="4000" b="1" i="1" dirty="0">
                <a:solidFill>
                  <a:schemeClr val="tx2"/>
                </a:solidFill>
                <a:effectLst>
                  <a:outerShdw blurRad="38100" dist="38100" dir="2700000" algn="tl">
                    <a:srgbClr val="000000"/>
                  </a:outerShdw>
                </a:effectLst>
              </a:rPr>
              <a:t>...</a:t>
            </a:r>
            <a:r>
              <a:rPr lang="en-US" sz="4000" b="1" i="1" dirty="0" err="1">
                <a:solidFill>
                  <a:schemeClr val="tx2"/>
                </a:solidFill>
                <a:effectLst>
                  <a:outerShdw blurRad="38100" dist="38100" dir="2700000" algn="tl">
                    <a:srgbClr val="000000"/>
                  </a:outerShdw>
                </a:effectLst>
              </a:rPr>
              <a:t>exigen</a:t>
            </a:r>
            <a:r>
              <a:rPr lang="ro-RO" sz="4000" b="1" i="1" dirty="0">
                <a:solidFill>
                  <a:schemeClr val="tx2"/>
                </a:solidFill>
                <a:effectLst>
                  <a:outerShdw blurRad="38100" dist="38100" dir="2700000" algn="tl">
                    <a:srgbClr val="000000"/>
                  </a:outerShdw>
                </a:effectLst>
              </a:rPr>
              <a:t>ţă !</a:t>
            </a:r>
            <a:endParaRPr lang="en-US" sz="4000" b="1" i="1" dirty="0">
              <a:solidFill>
                <a:schemeClr val="tx2"/>
              </a:solidFill>
              <a:effectLst>
                <a:outerShdw blurRad="38100" dist="38100" dir="2700000" algn="tl">
                  <a:srgbClr val="000000"/>
                </a:outerShdw>
              </a:effectLst>
            </a:endParaRPr>
          </a:p>
          <a:p>
            <a:endParaRPr lang="en-US" sz="4000" i="1" dirty="0">
              <a:solidFill>
                <a:schemeClr val="tx2"/>
              </a:solidFill>
              <a:effectLst>
                <a:outerShdw blurRad="38100" dist="38100" dir="2700000" algn="tl">
                  <a:srgbClr val="000000"/>
                </a:outerShdw>
              </a:effectLst>
            </a:endParaRPr>
          </a:p>
        </p:txBody>
      </p:sp>
    </p:spTree>
    <p:extLst>
      <p:ext uri="{BB962C8B-B14F-4D97-AF65-F5344CB8AC3E}">
        <p14:creationId xmlns:p14="http://schemas.microsoft.com/office/powerpoint/2010/main" val="175250630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idx="1"/>
          </p:nvPr>
        </p:nvSpPr>
        <p:spPr>
          <a:xfrm>
            <a:off x="539552" y="1600201"/>
            <a:ext cx="8147248" cy="1972816"/>
          </a:xfrm>
        </p:spPr>
        <p:txBody>
          <a:bodyPr/>
          <a:lstStyle/>
          <a:p>
            <a:pPr marL="0" indent="0" algn="ctr">
              <a:buNone/>
            </a:pPr>
            <a:r>
              <a:rPr lang="fr-FR" sz="4000" b="1" i="1" dirty="0">
                <a:effectLst>
                  <a:outerShdw blurRad="38100" dist="38100" dir="2700000" algn="tl">
                    <a:srgbClr val="000000"/>
                  </a:outerShdw>
                </a:effectLst>
              </a:rPr>
              <a:t>V</a:t>
            </a:r>
            <a:r>
              <a:rPr lang="ro-RO" sz="4000" b="1" i="1" dirty="0">
                <a:effectLst>
                  <a:outerShdw blurRad="38100" dist="38100" dir="2700000" algn="tl">
                    <a:srgbClr val="000000"/>
                  </a:outerShdw>
                </a:effectLst>
              </a:rPr>
              <a:t>ă mulţumesc </a:t>
            </a:r>
            <a:br>
              <a:rPr lang="en-US" sz="4000" b="1" i="1" dirty="0">
                <a:effectLst>
                  <a:outerShdw blurRad="38100" dist="38100" dir="2700000" algn="tl">
                    <a:srgbClr val="000000"/>
                  </a:outerShdw>
                </a:effectLst>
              </a:rPr>
            </a:br>
            <a:r>
              <a:rPr lang="ro-RO" sz="4000" b="1" i="1" dirty="0">
                <a:effectLst>
                  <a:outerShdw blurRad="38100" dist="38100" dir="2700000" algn="tl">
                    <a:srgbClr val="000000"/>
                  </a:outerShdw>
                </a:effectLst>
              </a:rPr>
              <a:t>tuturor </a:t>
            </a:r>
            <a:r>
              <a:rPr lang="en-US" sz="4000" b="1" i="1" dirty="0">
                <a:effectLst>
                  <a:outerShdw blurRad="38100" dist="38100" dir="2700000" algn="tl">
                    <a:srgbClr val="000000"/>
                  </a:outerShdw>
                </a:effectLst>
              </a:rPr>
              <a:t>!</a:t>
            </a:r>
          </a:p>
        </p:txBody>
      </p:sp>
    </p:spTree>
    <p:extLst>
      <p:ext uri="{BB962C8B-B14F-4D97-AF65-F5344CB8AC3E}">
        <p14:creationId xmlns:p14="http://schemas.microsoft.com/office/powerpoint/2010/main" val="3692048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009531"/>
          </a:xfrm>
        </p:spPr>
        <p:txBody>
          <a:bodyPr>
            <a:normAutofit fontScale="85000" lnSpcReduction="20000"/>
          </a:bodyPr>
          <a:lstStyle/>
          <a:p>
            <a:pPr algn="just"/>
            <a:r>
              <a:rPr lang="vi-VN" dirty="0"/>
              <a:t>Având în vedere că cercetătorii îşi conduc diferitele activităţii de cercetare prin intermediul Internetului, acţiunile acestora pot afecta şi alţi utilizatori. De aceea, aceştia trebuie să respecte codul etic profesional şi sunt cei care pot distruge cel mai uşor această infrastructură de o credibilitate în creştere. De fapt „sănătatea“ şi starea de bine a Internetului depinde în egală măsură de utilizatorii lui şi de conştiinţa acestora, oferindu-i astfel o viaţă cât mai lungă. Până la urmă Internetul suntem noi toţi interconectaţi prin diferite interfeţe şi păstrarea lui în limitele eticii şi moralităţii stă numai în puterea noastră. Din păcate, în societatea actuală normele morale şi etice sunt în continuă dezbatere, ceea ce face din Internet o metodă puternică de educare în masă, dar în acelaşi timp şi o armă de producere a</a:t>
            </a:r>
            <a:r>
              <a:rPr lang="en-US" dirty="0"/>
              <a:t> </a:t>
            </a:r>
            <a:r>
              <a:rPr lang="en-US" dirty="0" err="1"/>
              <a:t>haosului</a:t>
            </a:r>
            <a:r>
              <a:rPr lang="en-US" dirty="0"/>
              <a:t>.</a:t>
            </a:r>
          </a:p>
        </p:txBody>
      </p:sp>
    </p:spTree>
    <p:extLst>
      <p:ext uri="{BB962C8B-B14F-4D97-AF65-F5344CB8AC3E}">
        <p14:creationId xmlns:p14="http://schemas.microsoft.com/office/powerpoint/2010/main" val="414634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431"/>
            <a:ext cx="7941568" cy="647119"/>
          </a:xfrm>
        </p:spPr>
        <p:txBody>
          <a:bodyPr>
            <a:normAutofit/>
          </a:bodyPr>
          <a:lstStyle/>
          <a:p>
            <a:r>
              <a:rPr lang="en-US" sz="3200" b="1" dirty="0"/>
              <a:t>ISTORIA INTERNETULUI PE SCURT</a:t>
            </a:r>
          </a:p>
        </p:txBody>
      </p:sp>
      <p:sp>
        <p:nvSpPr>
          <p:cNvPr id="3" name="Content Placeholder 2"/>
          <p:cNvSpPr>
            <a:spLocks noGrp="1"/>
          </p:cNvSpPr>
          <p:nvPr>
            <p:ph idx="1"/>
          </p:nvPr>
        </p:nvSpPr>
        <p:spPr>
          <a:xfrm>
            <a:off x="395536" y="548680"/>
            <a:ext cx="8291264" cy="5577483"/>
          </a:xfrm>
        </p:spPr>
        <p:txBody>
          <a:bodyPr>
            <a:normAutofit fontScale="55000" lnSpcReduction="20000"/>
          </a:bodyPr>
          <a:lstStyle/>
          <a:p>
            <a:pPr algn="just"/>
            <a:r>
              <a:rPr lang="vi-VN" dirty="0"/>
              <a:t>Totul a </a:t>
            </a:r>
            <a:r>
              <a:rPr lang="vi-VN" dirty="0">
                <a:solidFill>
                  <a:srgbClr val="FF0000"/>
                </a:solidFill>
              </a:rPr>
              <a:t>început în 1969</a:t>
            </a:r>
            <a:r>
              <a:rPr lang="vi-VN" dirty="0"/>
              <a:t>, când Departamentul de cercetare şi apărare al Statelor Unite ale Americii (DARPA) a realizat o reţea descentralizată de calculatoare, ceea ce le oferea un avantaj tactic faţă de armata sovietică. Această reţea le permitea transferul de informaţii independent de liniile active de comunicaţii din interiorul reţelei. Creaţie a armatei americane, Internetul a fost introdus ca reţea în comunitatea academică americană începând cu universităţile şi apoi răspândindu-se mai departe. Având în vedere răspândirea şi numărul mare de utilizatori (anul 1993 este anul în care s-a înregistrat un boom, dublându-se numărul acestora, ajungându-se la 400 de milioane) a fost necesară formarea unui „consiliu de supraveghere a Internetului“. Cuvântul „Internet“ îşi are originea în limba engleză definindu-se ca o reţea interconectată (interconnected network).</a:t>
            </a:r>
            <a:endParaRPr lang="en-US" dirty="0"/>
          </a:p>
          <a:p>
            <a:pPr marL="0" indent="0" algn="just">
              <a:buNone/>
            </a:pPr>
            <a:r>
              <a:rPr lang="vi-VN" dirty="0"/>
              <a:t>Acest consiliu, răspunzător de activităţile Internetului, a iniţiat în 1989 un memorandum prin care sunt prezentate ca acţiuni neetice şi neacceptabile următoarele:</a:t>
            </a:r>
            <a:endParaRPr lang="en-US" dirty="0"/>
          </a:p>
          <a:p>
            <a:pPr marL="0" indent="0">
              <a:buNone/>
            </a:pPr>
            <a:r>
              <a:rPr lang="vi-VN" b="1" dirty="0">
                <a:solidFill>
                  <a:srgbClr val="FF0000"/>
                </a:solidFill>
              </a:rPr>
              <a:t> • Căutarea de a obţine acces neautorizat la resursele internaţionale.</a:t>
            </a:r>
            <a:endParaRPr lang="en-US" b="1" dirty="0">
              <a:solidFill>
                <a:srgbClr val="FF0000"/>
              </a:solidFill>
            </a:endParaRPr>
          </a:p>
          <a:p>
            <a:pPr marL="0" indent="0">
              <a:buNone/>
            </a:pPr>
            <a:r>
              <a:rPr lang="vi-VN" b="1" dirty="0">
                <a:solidFill>
                  <a:srgbClr val="FF0000"/>
                </a:solidFill>
              </a:rPr>
              <a:t> • Subminarea intenţionată a folosirii Internetului.</a:t>
            </a:r>
            <a:endParaRPr lang="en-US" b="1" dirty="0">
              <a:solidFill>
                <a:srgbClr val="FF0000"/>
              </a:solidFill>
            </a:endParaRPr>
          </a:p>
          <a:p>
            <a:pPr marL="0" indent="0" algn="just">
              <a:buNone/>
            </a:pPr>
            <a:r>
              <a:rPr lang="vi-VN" b="1" dirty="0">
                <a:solidFill>
                  <a:srgbClr val="FF0000"/>
                </a:solidFill>
              </a:rPr>
              <a:t> • Irosirea resurselor (oamenilor, capacităţii, computerului) prin asemenea acţiuni.</a:t>
            </a:r>
            <a:endParaRPr lang="en-US" b="1" dirty="0">
              <a:solidFill>
                <a:srgbClr val="FF0000"/>
              </a:solidFill>
            </a:endParaRPr>
          </a:p>
          <a:p>
            <a:pPr marL="0" indent="0" algn="just">
              <a:buNone/>
            </a:pPr>
            <a:r>
              <a:rPr lang="vi-VN" b="1" dirty="0">
                <a:solidFill>
                  <a:srgbClr val="FF0000"/>
                </a:solidFill>
              </a:rPr>
              <a:t> • Distrugerea integrităţii bazelor de date a informaţiilor stocate.</a:t>
            </a:r>
            <a:endParaRPr lang="en-US" b="1" dirty="0">
              <a:solidFill>
                <a:srgbClr val="FF0000"/>
              </a:solidFill>
            </a:endParaRPr>
          </a:p>
          <a:p>
            <a:pPr marL="0" indent="0" algn="just">
              <a:buNone/>
            </a:pPr>
            <a:r>
              <a:rPr lang="vi-VN" b="1" dirty="0">
                <a:solidFill>
                  <a:srgbClr val="FF0000"/>
                </a:solidFill>
              </a:rPr>
              <a:t> • Compromiterea identităţii utilizatorilor.</a:t>
            </a:r>
            <a:endParaRPr lang="en-US" b="1" dirty="0">
              <a:solidFill>
                <a:srgbClr val="FF0000"/>
              </a:solidFill>
            </a:endParaRPr>
          </a:p>
        </p:txBody>
      </p:sp>
    </p:spTree>
    <p:extLst>
      <p:ext uri="{BB962C8B-B14F-4D97-AF65-F5344CB8AC3E}">
        <p14:creationId xmlns:p14="http://schemas.microsoft.com/office/powerpoint/2010/main" val="3992887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8075240" cy="490066"/>
          </a:xfrm>
        </p:spPr>
        <p:txBody>
          <a:bodyPr>
            <a:normAutofit fontScale="90000"/>
          </a:bodyPr>
          <a:lstStyle/>
          <a:p>
            <a:r>
              <a:rPr lang="vi-VN" sz="3200" b="1" dirty="0"/>
              <a:t>ESTE LOC ŞI PENTRU ETICĂ?</a:t>
            </a:r>
            <a:endParaRPr lang="en-US" sz="3200" b="1" dirty="0"/>
          </a:p>
        </p:txBody>
      </p:sp>
      <p:sp>
        <p:nvSpPr>
          <p:cNvPr id="3" name="Content Placeholder 2"/>
          <p:cNvSpPr>
            <a:spLocks noGrp="1"/>
          </p:cNvSpPr>
          <p:nvPr>
            <p:ph idx="1"/>
          </p:nvPr>
        </p:nvSpPr>
        <p:spPr>
          <a:xfrm>
            <a:off x="467544" y="692696"/>
            <a:ext cx="8219256" cy="5616624"/>
          </a:xfrm>
        </p:spPr>
        <p:txBody>
          <a:bodyPr>
            <a:noAutofit/>
          </a:bodyPr>
          <a:lstStyle/>
          <a:p>
            <a:pPr marL="0" indent="0" algn="just">
              <a:buNone/>
            </a:pPr>
            <a:r>
              <a:rPr lang="vi-VN" sz="2800" b="1" dirty="0">
                <a:solidFill>
                  <a:srgbClr val="FF0000"/>
                </a:solidFill>
              </a:rPr>
              <a:t>În anul 2001, Papa Ioan Paul al II-lea</a:t>
            </a:r>
            <a:r>
              <a:rPr lang="vi-VN" sz="2800" dirty="0"/>
              <a:t> </a:t>
            </a:r>
            <a:r>
              <a:rPr lang="vi-VN" sz="2000" dirty="0"/>
              <a:t>şi-a exprimat susţinerea privind proiectul Consiliului Pontifical pentru Comunicaţii Sociale de a scrie un document despre „</a:t>
            </a:r>
            <a:r>
              <a:rPr lang="vi-VN" sz="2800" b="1" dirty="0">
                <a:solidFill>
                  <a:srgbClr val="FF0000"/>
                </a:solidFill>
              </a:rPr>
              <a:t>Etica Internetului</a:t>
            </a:r>
            <a:r>
              <a:rPr lang="vi-VN" sz="2000" dirty="0"/>
              <a:t>“. Acest document venea după „Etica în Comunicaţiile Sociale“ (2000) şi „Etica în Publicitate“ (1997). </a:t>
            </a:r>
            <a:r>
              <a:rPr lang="vi-VN" sz="2800" dirty="0">
                <a:solidFill>
                  <a:srgbClr val="FF0000"/>
                </a:solidFill>
              </a:rPr>
              <a:t>La întrebarea dacă există loc şi pentru etică în Internet a încercat să răspundă şi Vaticanul prin acest memorandum</a:t>
            </a:r>
            <a:r>
              <a:rPr lang="vi-VN" sz="2800" dirty="0"/>
              <a:t>.</a:t>
            </a:r>
            <a:r>
              <a:rPr lang="vi-VN" sz="2000" dirty="0"/>
              <a:t> Întrebarea care se poate pune privind Internetul este dacă acesta contribuie la dezvoltarea autenticităţii umane şi ajută indivizii sau omenirea să fie conştienţi de spiritualitatea lor. Bineînţeles că răspunsul este în cele mai multe cazuri da. Acest nou instrument al mass-mediei poate fi o puternică metodă de educaţie şi îmbogăţire culturală, poate ajuta la dezvoltarea activităţilor comunitare sau a vieţii politice sau poate încuraja dialogurile interculturale cu o înţelegere mai bună a religiei. </a:t>
            </a:r>
            <a:endParaRPr lang="en-US" sz="2000" dirty="0"/>
          </a:p>
        </p:txBody>
      </p:sp>
    </p:spTree>
    <p:extLst>
      <p:ext uri="{BB962C8B-B14F-4D97-AF65-F5344CB8AC3E}">
        <p14:creationId xmlns:p14="http://schemas.microsoft.com/office/powerpoint/2010/main" val="1921850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507288" cy="5937523"/>
          </a:xfrm>
        </p:spPr>
        <p:txBody>
          <a:bodyPr>
            <a:normAutofit fontScale="77500" lnSpcReduction="20000"/>
          </a:bodyPr>
          <a:lstStyle/>
          <a:p>
            <a:pPr marL="0" indent="0" algn="just">
              <a:buNone/>
            </a:pPr>
            <a:r>
              <a:rPr lang="vi-VN" dirty="0"/>
              <a:t>Această monedă are în schimb şi o faţă mai puţin câştigătoare. Internetul poate fi folosit spre binele comunităţii, al persoanelor, dar poate fi folosit şi în exploatarea, manipularea sau dominarea lor. În evaluarea etică a Internetului, Biserica aduce în prim plan două elemente: angajamentul acesteia faţă de demnitatea persoanei umane şi lunga tradiţie a acesteia privind preceptele morale. În concepţia Bisericii comunicarea ar trebui să se realizeze de la persoană la persoană pentru o bună dezvoltare integrală şi morală a personalităţii acestora, binele individual depinzând de binele colectiv. Biserica accentuează virtutea de a fi solidar cu ceilalţi, calitate care ar apăra Internetul de imoralitate. Răspândirea Internetului aduce cu sine mai multe întrebări de ordin etic, de la securitatea şi confidenţialitatea datelor şi a persoanelor, până la proprietatea intelectuală, pornografia, rasismul, comportamentul criminal şi multe altele. </a:t>
            </a:r>
            <a:endParaRPr lang="en-US" dirty="0"/>
          </a:p>
          <a:p>
            <a:pPr marL="0" indent="0">
              <a:buNone/>
            </a:pPr>
            <a:endParaRPr lang="en-US" dirty="0"/>
          </a:p>
        </p:txBody>
      </p:sp>
    </p:spTree>
    <p:extLst>
      <p:ext uri="{BB962C8B-B14F-4D97-AF65-F5344CB8AC3E}">
        <p14:creationId xmlns:p14="http://schemas.microsoft.com/office/powerpoint/2010/main" val="3710840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5865515"/>
          </a:xfrm>
        </p:spPr>
        <p:txBody>
          <a:bodyPr>
            <a:normAutofit fontScale="62500" lnSpcReduction="20000"/>
          </a:bodyPr>
          <a:lstStyle/>
          <a:p>
            <a:pPr marL="0" indent="0" algn="just">
              <a:buNone/>
            </a:pPr>
            <a:r>
              <a:rPr lang="vi-VN" dirty="0"/>
              <a:t>Internetul permite indivizilor să fie activi în cyberspaţiu (mediul electronic de reţele de calculatoare, în care are loc comunicarea on-line) într-un mod anonim, jucând diferite roluri sau imaginându-şi anumite</a:t>
            </a:r>
            <a:r>
              <a:rPr lang="en-US" dirty="0"/>
              <a:t> </a:t>
            </a:r>
            <a:r>
              <a:rPr lang="vi-VN" dirty="0"/>
              <a:t>situaţii, ajungându-se astfel la o atitudine narcisistă, raportată la sine cu efecte asemănătoare narcoticelor. Internetul produce şi o discriminare prin adâncirea discrepanţei dintre cei bogaţi, cu acces la informaţie, şi cei săraci, care nu au acces la informaţie. Biserica nu vede în Internet doar o sursă de probleme, vede şi o sursă de beneficii care pot fi pe deplin folosite doar când problemele sunt rezolvate. Binele întregii comunităţi internaţionale, virtutea de a fi solidar cu ceilalţi, revoluţia în comunicarea media şi tehnologia informaţiei, Internetul, toate sunt relevante şi importante în procesul de globalizare. Internetul este în esenţă un catalizator al globalizării, efect obţinut prin simplificarea cumpărării de produse şi comunicarea fără bariere de timp sau spaţiu. Biserica subliniază că preceptele morale şi legea se aplică pentru comportamentul criminal atât în viaţa reală, cât şi în cyber-spaţiu.</a:t>
            </a:r>
            <a:endParaRPr lang="en-US" dirty="0"/>
          </a:p>
          <a:p>
            <a:pPr marL="0" indent="0">
              <a:buNone/>
            </a:pPr>
            <a:endParaRPr lang="en-US" dirty="0"/>
          </a:p>
          <a:p>
            <a:pPr marL="0" indent="0">
              <a:buNone/>
            </a:pPr>
            <a:r>
              <a:rPr lang="en-US" dirty="0">
                <a:solidFill>
                  <a:srgbClr val="00B050"/>
                </a:solidFill>
              </a:rPr>
              <a:t>Internet ethics, </a:t>
            </a:r>
            <a:r>
              <a:rPr lang="en-US" dirty="0" err="1">
                <a:solidFill>
                  <a:srgbClr val="00B050"/>
                </a:solidFill>
              </a:rPr>
              <a:t>Asist</a:t>
            </a:r>
            <a:r>
              <a:rPr lang="en-US" dirty="0">
                <a:solidFill>
                  <a:srgbClr val="00B050"/>
                </a:solidFill>
              </a:rPr>
              <a:t>. Univ. Dr. </a:t>
            </a:r>
            <a:r>
              <a:rPr lang="en-US" dirty="0" err="1">
                <a:solidFill>
                  <a:srgbClr val="00B050"/>
                </a:solidFill>
              </a:rPr>
              <a:t>Sorina</a:t>
            </a:r>
            <a:r>
              <a:rPr lang="en-US" dirty="0">
                <a:solidFill>
                  <a:srgbClr val="00B050"/>
                </a:solidFill>
              </a:rPr>
              <a:t> Maria Aurelian, </a:t>
            </a:r>
            <a:r>
              <a:rPr lang="en-US" dirty="0" err="1">
                <a:solidFill>
                  <a:srgbClr val="00B050"/>
                </a:solidFill>
              </a:rPr>
              <a:t>Bogdan</a:t>
            </a:r>
            <a:r>
              <a:rPr lang="en-US" dirty="0">
                <a:solidFill>
                  <a:srgbClr val="00B050"/>
                </a:solidFill>
              </a:rPr>
              <a:t> </a:t>
            </a:r>
            <a:r>
              <a:rPr lang="en-US" dirty="0" err="1">
                <a:solidFill>
                  <a:srgbClr val="00B050"/>
                </a:solidFill>
              </a:rPr>
              <a:t>Constantin</a:t>
            </a:r>
            <a:r>
              <a:rPr lang="en-US" dirty="0">
                <a:solidFill>
                  <a:srgbClr val="00B050"/>
                </a:solidFill>
              </a:rPr>
              <a:t>, </a:t>
            </a:r>
            <a:r>
              <a:rPr lang="pt-BR" dirty="0">
                <a:solidFill>
                  <a:srgbClr val="00B050"/>
                </a:solidFill>
              </a:rPr>
              <a:t>REVISTA MEDICALÅ ROMÂNÅ – VOLUMUL LIX, NR. 4, An 2012</a:t>
            </a:r>
            <a:endParaRPr lang="en-US" dirty="0">
              <a:solidFill>
                <a:srgbClr val="00B050"/>
              </a:solidFill>
            </a:endParaRPr>
          </a:p>
        </p:txBody>
      </p:sp>
    </p:spTree>
    <p:extLst>
      <p:ext uri="{BB962C8B-B14F-4D97-AF65-F5344CB8AC3E}">
        <p14:creationId xmlns:p14="http://schemas.microsoft.com/office/powerpoint/2010/main" val="111869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2736"/>
          </a:xfrm>
        </p:spPr>
        <p:txBody>
          <a:bodyPr>
            <a:normAutofit/>
          </a:bodyPr>
          <a:lstStyle/>
          <a:p>
            <a:r>
              <a:rPr lang="it-IT" sz="3200" b="1" dirty="0"/>
              <a:t>Statistici comparative România – Uniunea Europeană</a:t>
            </a:r>
            <a:endParaRPr lang="en-US" sz="3200" b="1" dirty="0"/>
          </a:p>
        </p:txBody>
      </p:sp>
      <p:sp>
        <p:nvSpPr>
          <p:cNvPr id="3" name="Content Placeholder 2"/>
          <p:cNvSpPr>
            <a:spLocks noGrp="1"/>
          </p:cNvSpPr>
          <p:nvPr>
            <p:ph idx="1"/>
          </p:nvPr>
        </p:nvSpPr>
        <p:spPr>
          <a:xfrm>
            <a:off x="395536" y="836712"/>
            <a:ext cx="8291264" cy="5904656"/>
          </a:xfrm>
        </p:spPr>
        <p:txBody>
          <a:bodyPr>
            <a:normAutofit/>
          </a:bodyPr>
          <a:lstStyle/>
          <a:p>
            <a:pPr marL="0" indent="0" algn="just">
              <a:buNone/>
            </a:pPr>
            <a:r>
              <a:rPr lang="vi-VN" sz="1800" dirty="0"/>
              <a:t>Față de nivelul mediu al Uniunii Europene, în România, rata de folosire zilnică a calculatorului este cu mult mai mică (38 față de 63 de procente în rândul populației generale), aceasta fiind cea mai mică rată înregistrată pentru unul dintre statele membre ale Uniunii (vezi Figura 1). Decalajul este însă mult mai mic în rândul populației tinere, cu vârste între 16 și 29 de ani (69% în România față de 79% nivel mediu în Uniunea Europeană), el dispărând atunci când indicatorul este calculat pentru grupa de vârstă 16-19 ani, corespunzătoare populației cuprinsă în învățământul liceal.</a:t>
            </a:r>
            <a:endParaRPr lang="en-US" sz="1800" dirty="0"/>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068960"/>
            <a:ext cx="5998096" cy="355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962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435280" cy="6408712"/>
          </a:xfrm>
        </p:spPr>
        <p:txBody>
          <a:bodyPr>
            <a:normAutofit fontScale="77500" lnSpcReduction="20000"/>
          </a:bodyPr>
          <a:lstStyle/>
          <a:p>
            <a:pPr marL="0" indent="0" algn="just">
              <a:buNone/>
            </a:pPr>
            <a:r>
              <a:rPr lang="vi-VN" dirty="0"/>
              <a:t>Datele arată că utilizarea zilnică a calculatorului de către adolescenții români are o tendință de creștere, ea mărindu-se succesiv de la o rată de 57 de procente în anul 2011 la cea de 78 de procente înregistrată pentru anul 2015 pentru grupa de vârstă 16-19 ani (date Eurostat).</a:t>
            </a:r>
            <a:endParaRPr lang="en-US" dirty="0"/>
          </a:p>
          <a:p>
            <a:pPr marL="0" indent="0" algn="just">
              <a:buNone/>
            </a:pPr>
            <a:r>
              <a:rPr lang="vi-VN" dirty="0"/>
              <a:t>De asemenea, pentru această grupă de vârstă, diferențele de acces la un calculator între fetele și băieții din România nu par a fi substanțiale, datele Eurostat pentru anul 2015 înregistrând o rată de folosire zilnică a calculatorului de 77% în cazul băieților și 79% în cazul fetelor (la nivel european, rata medie pentru băieți este de 81 de procente, iar pentru fete de 75 de procente). Decalaje se înregistrează însă între mediile de rezidență în ceea ce privește deținerea unui calculator. Conform datelor INS pentru anul 2015, 72% dintre gospodăriile din mediul urban dețineau un calculator, pe când proporția gospodăriilor din mediul rural dotate cu un calculator era de doar 48%</a:t>
            </a:r>
            <a:endParaRPr lang="en-US" dirty="0"/>
          </a:p>
        </p:txBody>
      </p:sp>
    </p:spTree>
    <p:extLst>
      <p:ext uri="{BB962C8B-B14F-4D97-AF65-F5344CB8AC3E}">
        <p14:creationId xmlns:p14="http://schemas.microsoft.com/office/powerpoint/2010/main" val="583757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92500" lnSpcReduction="20000"/>
          </a:bodyPr>
          <a:lstStyle/>
          <a:p>
            <a:pPr marL="0" indent="0" algn="just">
              <a:buNone/>
            </a:pPr>
            <a:r>
              <a:rPr lang="vi-VN" dirty="0"/>
              <a:t>Îngrijorătoare ar putea fi considerată rata tinerilor români care declară că nu au folosit niciodată un calculator, în anul 2015 aceasta fiind de 8% în rândul populației cu vârste între 16 și 24 de ani (INS, 2015). În cazul majorității indicatorilor legați de folosirea calculatorului și a Internetului, chiar dacă există un decalaj substanțial între România și media Uniunii Europene, putem vorbi de o diminuare a acestuia odată cu scăderea vârstei categoriei de populație avută în vedere, acest fapt indicând o problemă care se diminuează și referitor la care ne putem aștepta să se estompeze până la dispariție odată cu trecerea timpului și înlocuirea generațiilor.</a:t>
            </a:r>
            <a:endParaRPr lang="en-US" dirty="0"/>
          </a:p>
        </p:txBody>
      </p:sp>
    </p:spTree>
    <p:extLst>
      <p:ext uri="{BB962C8B-B14F-4D97-AF65-F5344CB8AC3E}">
        <p14:creationId xmlns:p14="http://schemas.microsoft.com/office/powerpoint/2010/main" val="1203207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0" spc="-30" dirty="0">
                <a:latin typeface="Calibri"/>
                <a:cs typeface="Calibri"/>
              </a:rPr>
              <a:t>Câteva</a:t>
            </a:r>
            <a:r>
              <a:rPr lang="vi-VN" b="0" spc="-50" dirty="0">
                <a:latin typeface="Calibri"/>
                <a:cs typeface="Calibri"/>
              </a:rPr>
              <a:t> </a:t>
            </a:r>
            <a:r>
              <a:rPr lang="vi-VN" b="0" spc="-20" dirty="0">
                <a:latin typeface="Calibri"/>
                <a:cs typeface="Calibri"/>
              </a:rPr>
              <a:t>precizări</a:t>
            </a:r>
            <a:endParaRPr lang="en-US" dirty="0"/>
          </a:p>
        </p:txBody>
      </p:sp>
      <p:sp>
        <p:nvSpPr>
          <p:cNvPr id="3" name="Content Placeholder 2"/>
          <p:cNvSpPr>
            <a:spLocks noGrp="1"/>
          </p:cNvSpPr>
          <p:nvPr>
            <p:ph idx="1"/>
          </p:nvPr>
        </p:nvSpPr>
        <p:spPr>
          <a:xfrm>
            <a:off x="0" y="2144613"/>
            <a:ext cx="8686800" cy="4713387"/>
          </a:xfrm>
        </p:spPr>
        <p:txBody>
          <a:bodyPr/>
          <a:lstStyle/>
          <a:p>
            <a:pPr marL="12700">
              <a:lnSpc>
                <a:spcPct val="100000"/>
              </a:lnSpc>
              <a:spcBef>
                <a:spcPts val="100"/>
              </a:spcBef>
            </a:pPr>
            <a:r>
              <a:rPr lang="pt-BR" b="1" spc="-10" dirty="0">
                <a:cs typeface="Calibri"/>
              </a:rPr>
              <a:t>Forme </a:t>
            </a:r>
            <a:r>
              <a:rPr lang="pt-BR" b="1" dirty="0">
                <a:cs typeface="Calibri"/>
              </a:rPr>
              <a:t>de</a:t>
            </a:r>
            <a:r>
              <a:rPr lang="pt-BR" b="1" spc="-5" dirty="0">
                <a:cs typeface="Calibri"/>
              </a:rPr>
              <a:t> </a:t>
            </a:r>
            <a:r>
              <a:rPr lang="pt-BR" b="1" spc="-15" dirty="0">
                <a:cs typeface="Calibri"/>
              </a:rPr>
              <a:t>examinare:</a:t>
            </a:r>
            <a:endParaRPr lang="pt-BR" dirty="0">
              <a:cs typeface="Calibri"/>
            </a:endParaRPr>
          </a:p>
          <a:p>
            <a:pPr>
              <a:lnSpc>
                <a:spcPct val="100000"/>
              </a:lnSpc>
              <a:spcBef>
                <a:spcPts val="40"/>
              </a:spcBef>
            </a:pPr>
            <a:endParaRPr lang="pt-BR" dirty="0">
              <a:latin typeface="Times New Roman"/>
              <a:cs typeface="Times New Roman"/>
            </a:endParaRPr>
          </a:p>
          <a:p>
            <a:pPr marL="355600">
              <a:buFont typeface="Arial"/>
              <a:buChar char="•"/>
              <a:tabLst>
                <a:tab pos="355600" algn="l"/>
                <a:tab pos="356235" algn="l"/>
              </a:tabLst>
            </a:pPr>
            <a:r>
              <a:rPr lang="pt-BR" spc="-15" dirty="0">
                <a:cs typeface="Calibri"/>
              </a:rPr>
              <a:t>Examen </a:t>
            </a:r>
            <a:r>
              <a:rPr lang="pt-BR" spc="-5" dirty="0">
                <a:cs typeface="Calibri"/>
              </a:rPr>
              <a:t>final</a:t>
            </a:r>
            <a:r>
              <a:rPr lang="pt-BR" spc="-20" dirty="0">
                <a:cs typeface="Calibri"/>
              </a:rPr>
              <a:t> </a:t>
            </a:r>
            <a:r>
              <a:rPr lang="pt-BR" spc="-15" dirty="0">
                <a:cs typeface="Calibri"/>
              </a:rPr>
              <a:t>(</a:t>
            </a:r>
            <a:r>
              <a:rPr lang="pt-BR" spc="-15" dirty="0">
                <a:solidFill>
                  <a:srgbClr val="FF0000"/>
                </a:solidFill>
                <a:cs typeface="Calibri"/>
              </a:rPr>
              <a:t>colocviu</a:t>
            </a:r>
            <a:r>
              <a:rPr lang="pt-BR" spc="-15" dirty="0">
                <a:cs typeface="Calibri"/>
              </a:rPr>
              <a:t>)</a:t>
            </a:r>
            <a:endParaRPr lang="pt-BR" dirty="0">
              <a:cs typeface="Calibri"/>
            </a:endParaRPr>
          </a:p>
          <a:p>
            <a:pPr marL="355600">
              <a:lnSpc>
                <a:spcPct val="100000"/>
              </a:lnSpc>
            </a:pPr>
            <a:r>
              <a:rPr lang="pt-BR" dirty="0">
                <a:cs typeface="Calibri"/>
              </a:rPr>
              <a:t>–</a:t>
            </a:r>
            <a:r>
              <a:rPr lang="pt-BR" spc="-105" dirty="0">
                <a:cs typeface="Calibri"/>
              </a:rPr>
              <a:t> </a:t>
            </a:r>
            <a:r>
              <a:rPr lang="pt-BR" dirty="0">
                <a:cs typeface="Calibri"/>
              </a:rPr>
              <a:t>30%</a:t>
            </a:r>
          </a:p>
          <a:p>
            <a:pPr marL="355600" marR="147320">
              <a:buFont typeface="Arial"/>
              <a:buChar char="•"/>
              <a:tabLst>
                <a:tab pos="355600" algn="l"/>
                <a:tab pos="356235" algn="l"/>
              </a:tabLst>
            </a:pPr>
            <a:r>
              <a:rPr lang="ro-RO" dirty="0"/>
              <a:t>Implicare, comentarii, păreri, etc. </a:t>
            </a:r>
            <a:r>
              <a:rPr lang="pt-BR" dirty="0">
                <a:cs typeface="Calibri"/>
              </a:rPr>
              <a:t>–</a:t>
            </a:r>
            <a:r>
              <a:rPr lang="pt-BR" spc="-5" dirty="0">
                <a:cs typeface="Calibri"/>
              </a:rPr>
              <a:t> </a:t>
            </a:r>
            <a:r>
              <a:rPr lang="ro-RO" dirty="0">
                <a:cs typeface="Calibri"/>
              </a:rPr>
              <a:t>1</a:t>
            </a:r>
            <a:r>
              <a:rPr lang="pt-BR" dirty="0">
                <a:cs typeface="Calibri"/>
              </a:rPr>
              <a:t>0%</a:t>
            </a:r>
          </a:p>
          <a:p>
            <a:pPr marL="355600" marR="395605">
              <a:buFont typeface="Arial"/>
              <a:buChar char="•"/>
              <a:tabLst>
                <a:tab pos="355600" algn="l"/>
                <a:tab pos="356235" algn="l"/>
              </a:tabLst>
            </a:pPr>
            <a:r>
              <a:rPr lang="pt-BR" dirty="0">
                <a:cs typeface="Calibri"/>
              </a:rPr>
              <a:t>Temă de casă </a:t>
            </a:r>
            <a:r>
              <a:rPr lang="ro-RO" dirty="0"/>
              <a:t>– </a:t>
            </a:r>
            <a:r>
              <a:rPr lang="en-US" dirty="0" err="1"/>
              <a:t>lucrare</a:t>
            </a:r>
            <a:r>
              <a:rPr lang="ro-RO" dirty="0"/>
              <a:t> Științifică </a:t>
            </a:r>
            <a:r>
              <a:rPr lang="pt-BR" dirty="0">
                <a:cs typeface="Calibri"/>
              </a:rPr>
              <a:t>–</a:t>
            </a:r>
            <a:r>
              <a:rPr lang="pt-BR" spc="-10" dirty="0">
                <a:cs typeface="Calibri"/>
              </a:rPr>
              <a:t> </a:t>
            </a:r>
            <a:r>
              <a:rPr lang="ro-RO" dirty="0">
                <a:cs typeface="Calibri"/>
              </a:rPr>
              <a:t>6</a:t>
            </a:r>
            <a:r>
              <a:rPr lang="pt-BR" dirty="0">
                <a:cs typeface="Calibri"/>
              </a:rPr>
              <a:t>0%</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234803830"/>
              </p:ext>
            </p:extLst>
          </p:nvPr>
        </p:nvGraphicFramePr>
        <p:xfrm>
          <a:off x="4211960" y="1196752"/>
          <a:ext cx="4644008" cy="3816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2888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92500" lnSpcReduction="10000"/>
          </a:bodyPr>
          <a:lstStyle/>
          <a:p>
            <a:pPr marL="0" indent="0" algn="just">
              <a:buNone/>
            </a:pPr>
            <a:r>
              <a:rPr lang="en-US" dirty="0"/>
              <a:t>I</a:t>
            </a:r>
            <a:r>
              <a:rPr lang="vi-VN" dirty="0"/>
              <a:t>n ceea ce privește accesul la Internet și folosirea acestuia, privită în context european, frecvența utilizării Internetului de către populația din România este una scăzută, datele Eurostat indicând pentru țara noastră cel mai mic procent al celor care accesează zilnic Internetul. În România, doar 37% din populație folosește zilnic Internetul, pe când la nivelul Uniunii Europene acest lucru se întâmplă, în medie, pentru 67% din populație (vezi Error! Reference source not found.). Indicatorul reflectă de fapt realitatea unui acces scăzut la Internet al populației din România.</a:t>
            </a:r>
            <a:endParaRPr lang="en-US" dirty="0"/>
          </a:p>
        </p:txBody>
      </p:sp>
    </p:spTree>
    <p:extLst>
      <p:ext uri="{BB962C8B-B14F-4D97-AF65-F5344CB8AC3E}">
        <p14:creationId xmlns:p14="http://schemas.microsoft.com/office/powerpoint/2010/main" val="1335796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121" y="260648"/>
            <a:ext cx="8219256" cy="2869779"/>
          </a:xfrm>
        </p:spPr>
        <p:txBody>
          <a:bodyPr>
            <a:normAutofit/>
          </a:bodyPr>
          <a:lstStyle/>
          <a:p>
            <a:pPr marL="0" indent="0" algn="just">
              <a:buNone/>
            </a:pPr>
            <a:r>
              <a:rPr lang="vi-VN" sz="1800" dirty="0"/>
              <a:t>La nivel mondial tendința generală este una de creștere a accesului la Internet, și implicit și a frecvenței de utilizare a acestuia, cu cât vârsta populației investigate este mai mică. Această tendință este una constantă și la nivel european. Însă, chiar dacă valorile procentelor sunt mai mari decât în cazul populației generale, diferențele de acces la Internet față de celelalte țări europene se păstrează în cazul României și în rândul tinerilor în general și al elevilor de liceu în particular. Dacă în medie, la nivelul Uniunii Europene, 91% dintre tinerii cu vârste între 16 și 19 ani accesează zilnic Internetul, doar 78% dintre tinerii de aceeași vârstă din România fac acest lucru.</a:t>
            </a:r>
            <a:endParaRPr lang="en-US" sz="1800"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788" y="2852936"/>
            <a:ext cx="65722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1590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19256" cy="5505475"/>
          </a:xfrm>
        </p:spPr>
        <p:txBody>
          <a:bodyPr/>
          <a:lstStyle/>
          <a:p>
            <a:pPr algn="just"/>
            <a:r>
              <a:rPr lang="vi-VN" dirty="0"/>
              <a:t>Cea mai răspândită activitate în rândul tinerilor de 16-19 ani pare a fi folosirea rețelelor de socializare ca Facebook și Twitter, peste 9 din 10 tineri români (92%) declarând că au accesat o rețea de socializare în ultimele trei luni, procentul fiind apropiat de media europeană</a:t>
            </a:r>
            <a:endParaRPr lang="en-US" dirty="0"/>
          </a:p>
        </p:txBody>
      </p:sp>
    </p:spTree>
    <p:extLst>
      <p:ext uri="{BB962C8B-B14F-4D97-AF65-F5344CB8AC3E}">
        <p14:creationId xmlns:p14="http://schemas.microsoft.com/office/powerpoint/2010/main" val="3541366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453614"/>
            <a:ext cx="8054700" cy="516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517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92500" lnSpcReduction="20000"/>
          </a:bodyPr>
          <a:lstStyle/>
          <a:p>
            <a:pPr marL="0" indent="0" algn="just">
              <a:buNone/>
            </a:pPr>
            <a:r>
              <a:rPr lang="vi-VN" dirty="0"/>
              <a:t>O cercetare făcută în anul 2011 de Institutul Român pentru Evaluare și Strategie indică natura informațiilor de care tinerii români sunt interesați pe Internet. </a:t>
            </a:r>
            <a:endParaRPr lang="en-US" dirty="0"/>
          </a:p>
          <a:p>
            <a:pPr marL="0" indent="0" algn="just">
              <a:buNone/>
            </a:pPr>
            <a:r>
              <a:rPr lang="vi-VN" dirty="0"/>
              <a:t>Dintre respondenții cu vârste între 15 și 25 de ani, </a:t>
            </a:r>
            <a:endParaRPr lang="en-US" dirty="0"/>
          </a:p>
          <a:p>
            <a:pPr algn="just">
              <a:buFontTx/>
              <a:buChar char="-"/>
            </a:pPr>
            <a:r>
              <a:rPr lang="vi-VN" dirty="0"/>
              <a:t>o treime (33%) declară că sunt cel mai mult interesați de informații de divertisment, </a:t>
            </a:r>
            <a:endParaRPr lang="en-US" dirty="0"/>
          </a:p>
          <a:p>
            <a:pPr algn="just">
              <a:buFontTx/>
              <a:buChar char="-"/>
            </a:pPr>
            <a:r>
              <a:rPr lang="vi-VN" dirty="0"/>
              <a:t>iar altă treime (32%) că interesul cel mai mare îl au pentru informațiile sportive (vezi Error! Reference source not found.). </a:t>
            </a:r>
            <a:endParaRPr lang="en-US" dirty="0"/>
          </a:p>
          <a:p>
            <a:pPr algn="just">
              <a:buFontTx/>
              <a:buChar char="-"/>
            </a:pPr>
            <a:r>
              <a:rPr lang="vi-VN" dirty="0"/>
              <a:t>Informații mai specializate ca cele utilitare sau legate de politică, sănătate sau artă și cultură atrag atenția unui număr mai mic de tineri.</a:t>
            </a:r>
            <a:endParaRPr lang="en-US" dirty="0"/>
          </a:p>
        </p:txBody>
      </p:sp>
    </p:spTree>
    <p:extLst>
      <p:ext uri="{BB962C8B-B14F-4D97-AF65-F5344CB8AC3E}">
        <p14:creationId xmlns:p14="http://schemas.microsoft.com/office/powerpoint/2010/main" val="3296095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36" y="908720"/>
            <a:ext cx="8627989" cy="562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160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00311"/>
            <a:ext cx="8640960" cy="58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619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Referințe bibliografice: </a:t>
            </a:r>
            <a:br>
              <a:rPr lang="en-US" dirty="0"/>
            </a:br>
            <a:endParaRPr lang="en-US" dirty="0"/>
          </a:p>
        </p:txBody>
      </p:sp>
      <p:sp>
        <p:nvSpPr>
          <p:cNvPr id="3" name="Content Placeholder 2"/>
          <p:cNvSpPr>
            <a:spLocks noGrp="1"/>
          </p:cNvSpPr>
          <p:nvPr>
            <p:ph idx="1"/>
          </p:nvPr>
        </p:nvSpPr>
        <p:spPr>
          <a:xfrm>
            <a:off x="467544" y="980728"/>
            <a:ext cx="8219256" cy="5145435"/>
          </a:xfrm>
        </p:spPr>
        <p:txBody>
          <a:bodyPr>
            <a:normAutofit fontScale="70000" lnSpcReduction="20000"/>
          </a:bodyPr>
          <a:lstStyle/>
          <a:p>
            <a:pPr marL="0" indent="0">
              <a:buNone/>
            </a:pPr>
            <a:r>
              <a:rPr lang="vi-VN" dirty="0"/>
              <a:t>Eurostat – Bazele de date corespunzătoare temei Youth &gt;&gt; Youth in the digital world, disponibile la http://ec.europa.eu/eurostat/data/database, accesate martie 2017 INS (2015) – În anul 2015, ponderea gospodăriilor care au calculator acasă a fost de 61,9%, iar a celor care au acces la rețeaua de Internet acasă a fost de 61%, comunicat de presă nr. 295 / 27 noiembrie 2015, disponibil la: http://www.insse.ro/cms/files/statistici/comunicate/com_anuale/tic/a15/tic_r2015.pdf, accesat martie 2017 Institutul Român pentru Evaluare și Strategie (IRES) (2011) – Românii și Internetul. Studiu privind utilizarea Internetului în România și comportamentul internautic al românilor, disponibil la http://www.ires.com.ro/articol/138/romanii--i-internetul---studiu-privind-utilizarea-internetului-inromania-%C8%99i-comportamentul-internautic-al-romanilor, accesat martie 2017 Stoica, Cătălin Augustin (coord.), Sandu, Daniel, Umbreș, Radu (2014) – Tinerii în România: griji, valori, aspirații și stil de viață, București</a:t>
            </a:r>
            <a:endParaRPr lang="en-US" dirty="0"/>
          </a:p>
        </p:txBody>
      </p:sp>
    </p:spTree>
    <p:extLst>
      <p:ext uri="{BB962C8B-B14F-4D97-AF65-F5344CB8AC3E}">
        <p14:creationId xmlns:p14="http://schemas.microsoft.com/office/powerpoint/2010/main" val="32865461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sz="2800" b="1" dirty="0"/>
              <a:t>Cum percep profesorii schimbările generaționale produse de utilizarea Internetului și a rețelelor sociale? </a:t>
            </a:r>
            <a:endParaRPr lang="en-US" sz="2800" b="1" dirty="0"/>
          </a:p>
        </p:txBody>
      </p:sp>
      <p:sp>
        <p:nvSpPr>
          <p:cNvPr id="3" name="Content Placeholder 2"/>
          <p:cNvSpPr>
            <a:spLocks noGrp="1"/>
          </p:cNvSpPr>
          <p:nvPr>
            <p:ph idx="1"/>
          </p:nvPr>
        </p:nvSpPr>
        <p:spPr>
          <a:xfrm>
            <a:off x="539552" y="1268760"/>
            <a:ext cx="8147248" cy="5040560"/>
          </a:xfrm>
        </p:spPr>
        <p:txBody>
          <a:bodyPr>
            <a:normAutofit fontScale="92500" lnSpcReduction="20000"/>
          </a:bodyPr>
          <a:lstStyle/>
          <a:p>
            <a:r>
              <a:rPr lang="vi-VN" sz="2400" dirty="0">
                <a:solidFill>
                  <a:srgbClr val="FF0000"/>
                </a:solidFill>
              </a:rPr>
              <a:t>Schimbări în relaționarea interpersonală </a:t>
            </a:r>
            <a:endParaRPr lang="en-US" sz="2400" dirty="0">
              <a:solidFill>
                <a:srgbClr val="FF0000"/>
              </a:solidFill>
            </a:endParaRPr>
          </a:p>
          <a:p>
            <a:pPr marL="0" indent="0" algn="just">
              <a:buNone/>
            </a:pPr>
            <a:r>
              <a:rPr lang="vi-VN" sz="2600" dirty="0"/>
              <a:t>Deși virtual comunică foarte mult, elevii actuali par să aibă un fel de ”incompetență” în comunicarea directă, chiar și cu cei de vârsta lor, o apatie pentru contactele sociale reale, pentru interacțiunea nemediată, având ca efect diminuarea contactelor autentice, evitarea contactelor vizuale înregistrându-se chiar și în cazul interacțiunilor directe. </a:t>
            </a:r>
            <a:endParaRPr lang="en-US" sz="2600" dirty="0"/>
          </a:p>
          <a:p>
            <a:pPr marL="0" indent="0" algn="just">
              <a:buNone/>
            </a:pPr>
            <a:r>
              <a:rPr lang="vi-VN" sz="2600" dirty="0"/>
              <a:t>Conform opiniilor exprimate, abilitățile de comunicare și socializare reduse, incapacitatea de relaționare interpersonală ar fi asociate cu introvertirea, timiditatea, inconfortul și neliniștea adolescenților, manifestate în situații concrete de comunicare offline. Chiar și atunci când primesc sarcini de lucru în echipă, interacțiunea interpersonală este limitată la o colaborare superficială, fără crearea unor legături care să o exceadă. </a:t>
            </a:r>
            <a:endParaRPr lang="en-US" sz="2600" dirty="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2451591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6264696"/>
          </a:xfrm>
        </p:spPr>
        <p:txBody>
          <a:bodyPr>
            <a:normAutofit/>
          </a:bodyPr>
          <a:lstStyle/>
          <a:p>
            <a:r>
              <a:rPr lang="vi-VN" sz="2400" dirty="0">
                <a:solidFill>
                  <a:srgbClr val="FF0000"/>
                </a:solidFill>
              </a:rPr>
              <a:t>Schimbări atitudinal-comportamentale</a:t>
            </a:r>
            <a:endParaRPr lang="en-US" sz="2400" dirty="0">
              <a:solidFill>
                <a:srgbClr val="FF0000"/>
              </a:solidFill>
            </a:endParaRPr>
          </a:p>
          <a:p>
            <a:pPr marL="0" indent="0" algn="just">
              <a:buNone/>
            </a:pPr>
            <a:r>
              <a:rPr lang="vi-VN" sz="2400" dirty="0"/>
              <a:t>Îngrijorările unora dintre cadrele didactice sunt legate de modul în care elevii lor se raportează la școală în general; superficialitatea, nonșalanța cu care elevii afirmă dezinteresul, nepăsarea pentru anumite materii și comoditatea, orientarea către un efort minim sunt de natură să inducă temeri în rândul profesorilor, care nu văd cu ochi buni viitorul acestora. Prin comparație, generațiile anterioare sunt apreciate ca fiind mai dornice de cunoaștere, mai interesate de școală, mai bine pregătite, dar și mai timorate. Elevii actuali sunt văzuți ca fiind mai dezinvolți, mai relaxați în relațiile cu adulții, dând dovadă de o capacitate mare de învățare când ceva îi preocupă; de asemenea, neliniștea permanentă, stressul și chiar o anumită agresivitate ar fi asociate generației actuale. </a:t>
            </a:r>
            <a:endParaRPr lang="en-US" sz="2400" dirty="0"/>
          </a:p>
          <a:p>
            <a:pPr marL="0" indent="0" algn="just">
              <a:buNone/>
            </a:pPr>
            <a:endParaRPr lang="en-US" sz="2400" dirty="0">
              <a:solidFill>
                <a:srgbClr val="FF0000"/>
              </a:solidFill>
            </a:endParaRPr>
          </a:p>
        </p:txBody>
      </p:sp>
    </p:spTree>
    <p:extLst>
      <p:ext uri="{BB962C8B-B14F-4D97-AF65-F5344CB8AC3E}">
        <p14:creationId xmlns:p14="http://schemas.microsoft.com/office/powerpoint/2010/main" val="385155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spc="-10" dirty="0"/>
              <a:t>Obiectivele </a:t>
            </a:r>
            <a:r>
              <a:rPr lang="en-US" spc="-10" dirty="0" err="1"/>
              <a:t>cursului</a:t>
            </a:r>
            <a:endParaRPr lang="en-US" dirty="0"/>
          </a:p>
        </p:txBody>
      </p:sp>
      <p:sp>
        <p:nvSpPr>
          <p:cNvPr id="3" name="Content Placeholder 2"/>
          <p:cNvSpPr>
            <a:spLocks noGrp="1"/>
          </p:cNvSpPr>
          <p:nvPr>
            <p:ph idx="1"/>
          </p:nvPr>
        </p:nvSpPr>
        <p:spPr/>
        <p:txBody>
          <a:bodyPr>
            <a:normAutofit fontScale="77500" lnSpcReduction="20000"/>
          </a:bodyPr>
          <a:lstStyle/>
          <a:p>
            <a:pPr algn="just"/>
            <a:r>
              <a:rPr lang="ro-RO" dirty="0"/>
              <a:t>Însuşirea într-un mod adecvat a conceptelor specifice eticii şi integritaţii academice pentru aplicarea lor în dezvoltarea unei cariere profesionale responsabile, conduita morală fiind un important reper al profesionalismului. </a:t>
            </a:r>
            <a:endParaRPr lang="en-US" dirty="0"/>
          </a:p>
          <a:p>
            <a:pPr lvl="0" algn="just"/>
            <a:r>
              <a:rPr lang="ro-RO" dirty="0"/>
              <a:t>Dezvoltarea capacităţilor de cunoaştere, apreciere şi valorizare a principalelor puncte de vedere privind etica academică; </a:t>
            </a:r>
            <a:endParaRPr lang="en-US" dirty="0"/>
          </a:p>
          <a:p>
            <a:pPr lvl="0" algn="just"/>
            <a:r>
              <a:rPr lang="ro-RO" dirty="0"/>
              <a:t>Dezvoltarea abilităților de identificare și soluționare a problemelor cu implicații de natură etică (dileme etice); </a:t>
            </a:r>
            <a:endParaRPr lang="en-US" dirty="0"/>
          </a:p>
          <a:p>
            <a:pPr algn="just"/>
            <a:r>
              <a:rPr lang="en-US" dirty="0" err="1"/>
              <a:t>Dobândirea</a:t>
            </a:r>
            <a:r>
              <a:rPr lang="en-US" dirty="0"/>
              <a:t> </a:t>
            </a:r>
            <a:r>
              <a:rPr lang="en-US" dirty="0" err="1"/>
              <a:t>cunoștințelor</a:t>
            </a:r>
            <a:r>
              <a:rPr lang="en-US" dirty="0"/>
              <a:t> </a:t>
            </a:r>
            <a:r>
              <a:rPr lang="en-US" dirty="0" err="1"/>
              <a:t>și</a:t>
            </a:r>
            <a:r>
              <a:rPr lang="en-US" dirty="0"/>
              <a:t> a </a:t>
            </a:r>
            <a:r>
              <a:rPr lang="en-US" dirty="0" err="1"/>
              <a:t>abilităţilor</a:t>
            </a:r>
            <a:r>
              <a:rPr lang="en-US" dirty="0"/>
              <a:t> </a:t>
            </a:r>
            <a:r>
              <a:rPr lang="en-US" dirty="0" err="1"/>
              <a:t>necesare</a:t>
            </a:r>
            <a:r>
              <a:rPr lang="en-US" dirty="0"/>
              <a:t> </a:t>
            </a:r>
            <a:r>
              <a:rPr lang="en-US" dirty="0" err="1"/>
              <a:t>pentru</a:t>
            </a:r>
            <a:r>
              <a:rPr lang="en-US" dirty="0"/>
              <a:t> </a:t>
            </a:r>
            <a:r>
              <a:rPr lang="en-US" dirty="0" err="1"/>
              <a:t>intelegerea</a:t>
            </a:r>
            <a:r>
              <a:rPr lang="en-US" dirty="0"/>
              <a:t>, </a:t>
            </a:r>
            <a:r>
              <a:rPr lang="en-US" dirty="0" err="1"/>
              <a:t>respectarea</a:t>
            </a:r>
            <a:r>
              <a:rPr lang="en-US" dirty="0"/>
              <a:t>, </a:t>
            </a:r>
            <a:r>
              <a:rPr lang="en-US" dirty="0" err="1"/>
              <a:t>elaborarea</a:t>
            </a:r>
            <a:r>
              <a:rPr lang="en-US" dirty="0"/>
              <a:t>, </a:t>
            </a:r>
            <a:r>
              <a:rPr lang="en-US" dirty="0" err="1"/>
              <a:t>implementarea</a:t>
            </a:r>
            <a:r>
              <a:rPr lang="en-US" dirty="0"/>
              <a:t> </a:t>
            </a:r>
            <a:r>
              <a:rPr lang="en-US" dirty="0" err="1"/>
              <a:t>codurilor</a:t>
            </a:r>
            <a:r>
              <a:rPr lang="en-US" dirty="0"/>
              <a:t> de </a:t>
            </a:r>
            <a:r>
              <a:rPr lang="en-US" dirty="0" err="1"/>
              <a:t>etică</a:t>
            </a:r>
            <a:r>
              <a:rPr lang="en-US" dirty="0"/>
              <a:t> </a:t>
            </a:r>
            <a:r>
              <a:rPr lang="en-US" dirty="0" err="1"/>
              <a:t>si</a:t>
            </a:r>
            <a:r>
              <a:rPr lang="en-US" dirty="0"/>
              <a:t> </a:t>
            </a:r>
            <a:r>
              <a:rPr lang="en-US" dirty="0" err="1"/>
              <a:t>integritate</a:t>
            </a:r>
            <a:r>
              <a:rPr lang="en-US" dirty="0"/>
              <a:t> </a:t>
            </a:r>
            <a:r>
              <a:rPr lang="en-US" dirty="0" err="1"/>
              <a:t>profesională</a:t>
            </a:r>
            <a:endParaRPr lang="en-US" dirty="0"/>
          </a:p>
        </p:txBody>
      </p:sp>
    </p:spTree>
    <p:extLst>
      <p:ext uri="{BB962C8B-B14F-4D97-AF65-F5344CB8AC3E}">
        <p14:creationId xmlns:p14="http://schemas.microsoft.com/office/powerpoint/2010/main" val="1079634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normAutofit/>
          </a:bodyPr>
          <a:lstStyle/>
          <a:p>
            <a:r>
              <a:rPr lang="vi-VN" sz="2400" dirty="0">
                <a:solidFill>
                  <a:srgbClr val="FF0000"/>
                </a:solidFill>
              </a:rPr>
              <a:t>Schimbări la nivel cognitiv-afectiv</a:t>
            </a:r>
            <a:endParaRPr lang="en-US" sz="2400" dirty="0">
              <a:solidFill>
                <a:srgbClr val="FF0000"/>
              </a:solidFill>
            </a:endParaRPr>
          </a:p>
          <a:p>
            <a:pPr marL="0" indent="0" algn="just">
              <a:buNone/>
            </a:pPr>
            <a:r>
              <a:rPr lang="vi-VN" sz="2400" dirty="0"/>
              <a:t>Dacă o parte dintre profesori menționează valențele pozitive ale elevilor actuali la nivel afectivcognitiv, subliniind deschiderea, curiozitatea, potențialul de care dispun și nivelul ridicat de informare al acestora comparativ cu generațiile anterioare, există și o categorie a profesorilor care vorbesc de o plafonare la nivel creativ-imaginativ, de o afectare a capacității de concentrare a atenției dar și a limbajului, având ca efect sărăcirea vocabularului, limitarea acestuia la un minim de cuvinte comune, uzuale. </a:t>
            </a:r>
            <a:endParaRPr lang="en-US" sz="2400" dirty="0"/>
          </a:p>
          <a:p>
            <a:pPr marL="0" indent="0" algn="just">
              <a:buNone/>
            </a:pPr>
            <a:r>
              <a:rPr lang="vi-VN" sz="2400" dirty="0"/>
              <a:t>De asemenea, maturizare emoțională întârziată, amânarea asumării unor responsabilități, asociată cu o anume ”incompetență” socio-afectivă, în sensul de incapacitate de exprimare/manifestare a sentimentelor, ar caracteriza o parte a elevilor actuali.</a:t>
            </a:r>
            <a:endParaRPr lang="en-US" sz="2400" dirty="0">
              <a:solidFill>
                <a:srgbClr val="FF0000"/>
              </a:solidFill>
            </a:endParaRPr>
          </a:p>
        </p:txBody>
      </p:sp>
    </p:spTree>
    <p:extLst>
      <p:ext uri="{BB962C8B-B14F-4D97-AF65-F5344CB8AC3E}">
        <p14:creationId xmlns:p14="http://schemas.microsoft.com/office/powerpoint/2010/main" val="1321646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77500" lnSpcReduction="20000"/>
          </a:bodyPr>
          <a:lstStyle/>
          <a:p>
            <a:pPr algn="just"/>
            <a:r>
              <a:rPr lang="vi-VN" dirty="0"/>
              <a:t>La egocentrismul, individualismul generației actuale ar contribui întregul context social, orientat către un pragmatism exacerbat, mijloacele de comunicare în masă reprezentând un vector de promovare a valorilor specifice societății de consum/consumerismului, dar și familia care adesea neglijează relațiile de profunzime cu adolescenții, acceptând tacit evadarea/retragerea acestora în lumea virtuală, în schimbul oferirii unei bunăstări materiale sporite, rolul părintelui reducându-se la furnizarea de bunuri pe care adolescenții le solicită pentru a ține pasul cu colegii de generație, mediul virtual potențând aceste comportamente. Toate aceste consecințe ar fi așadar influențate și de bombardamentul informațional care ar induce o presiune extrem de mare asupra elevilor din generația actuală, aceștia nefiind pregătiți să facă față, să selecteze informația utilă, relevantă pentru ei, pentru pregătirea lor școlară dar și pentru viață. </a:t>
            </a:r>
            <a:endParaRPr lang="en-US" dirty="0"/>
          </a:p>
        </p:txBody>
      </p:sp>
    </p:spTree>
    <p:extLst>
      <p:ext uri="{BB962C8B-B14F-4D97-AF65-F5344CB8AC3E}">
        <p14:creationId xmlns:p14="http://schemas.microsoft.com/office/powerpoint/2010/main" val="539157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fontScale="92500" lnSpcReduction="10000"/>
          </a:bodyPr>
          <a:lstStyle/>
          <a:p>
            <a:r>
              <a:rPr lang="vi-VN" sz="2400" dirty="0">
                <a:solidFill>
                  <a:srgbClr val="FF0000"/>
                </a:solidFill>
              </a:rPr>
              <a:t>Schimbări la nivelul limbajului </a:t>
            </a:r>
            <a:endParaRPr lang="en-US" sz="2400" dirty="0">
              <a:solidFill>
                <a:srgbClr val="FF0000"/>
              </a:solidFill>
            </a:endParaRPr>
          </a:p>
          <a:p>
            <a:pPr marL="0" indent="0" algn="just">
              <a:buNone/>
            </a:pPr>
            <a:r>
              <a:rPr lang="vi-VN" sz="2800" dirty="0"/>
              <a:t>Din multitudinea/constelația schimbărilor constatate de către profesori în plan cognitiv, poate că cele mai evidente, menționate de marea majoritate a respondenților, se referă la limbaj; astfel, profesorii identifică schimbările la nivelul limbajului cu apariția și universalizarea unor limbaje convenționale, specializate în comunicare interpersonală, influențate de facilitățile oferite de echipamentele și programele digitale, comunicarea adaptându-se în funcție de evoluția tehnologică a acestora; se constată existența unei tendințe de globalizare a exprimării, în sensul diminuării barierelor de comunicare lingvistică și semantică, prin utilizarea unui limbaj convergent către o înțelegere comună a termenilor folosiți. </a:t>
            </a:r>
            <a:endParaRPr lang="en-US" sz="2800" dirty="0">
              <a:solidFill>
                <a:srgbClr val="FF0000"/>
              </a:solidFill>
            </a:endParaRPr>
          </a:p>
        </p:txBody>
      </p:sp>
    </p:spTree>
    <p:extLst>
      <p:ext uri="{BB962C8B-B14F-4D97-AF65-F5344CB8AC3E}">
        <p14:creationId xmlns:p14="http://schemas.microsoft.com/office/powerpoint/2010/main" val="30702541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sz="2800" b="1" dirty="0" err="1"/>
              <a:t>Aspecte</a:t>
            </a:r>
            <a:r>
              <a:rPr lang="en-US" sz="2800" b="1" dirty="0"/>
              <a:t> </a:t>
            </a:r>
            <a:r>
              <a:rPr lang="en-US" sz="2800" b="1" dirty="0" err="1"/>
              <a:t>problematice</a:t>
            </a:r>
            <a:r>
              <a:rPr lang="en-US" sz="2800" b="1" dirty="0"/>
              <a:t> </a:t>
            </a:r>
            <a:r>
              <a:rPr lang="en-US" sz="2800" b="1" dirty="0" err="1"/>
              <a:t>în</a:t>
            </a:r>
            <a:r>
              <a:rPr lang="en-US" sz="2800" b="1" dirty="0"/>
              <a:t> </a:t>
            </a:r>
            <a:r>
              <a:rPr lang="en-US" sz="2800" b="1" dirty="0" err="1"/>
              <a:t>relația</a:t>
            </a:r>
            <a:r>
              <a:rPr lang="en-US" sz="2800" b="1" dirty="0"/>
              <a:t> </a:t>
            </a:r>
            <a:r>
              <a:rPr lang="en-US" sz="2800" b="1" dirty="0" err="1"/>
              <a:t>profesor-elev</a:t>
            </a:r>
            <a:endParaRPr lang="en-US" sz="2800" b="1" dirty="0"/>
          </a:p>
        </p:txBody>
      </p:sp>
      <p:sp>
        <p:nvSpPr>
          <p:cNvPr id="3" name="Content Placeholder 2"/>
          <p:cNvSpPr>
            <a:spLocks noGrp="1"/>
          </p:cNvSpPr>
          <p:nvPr>
            <p:ph idx="1"/>
          </p:nvPr>
        </p:nvSpPr>
        <p:spPr>
          <a:xfrm>
            <a:off x="467544" y="836712"/>
            <a:ext cx="8219256" cy="5289451"/>
          </a:xfrm>
        </p:spPr>
        <p:txBody>
          <a:bodyPr>
            <a:normAutofit fontScale="92500" lnSpcReduction="20000"/>
          </a:bodyPr>
          <a:lstStyle/>
          <a:p>
            <a:pPr algn="just"/>
            <a:r>
              <a:rPr lang="vi-VN" dirty="0"/>
              <a:t>Atitudinile necorespunzătoare ale elevilor, identificate de către cadrele didactice intervievate, se referă, în general, la lipsa de motivație, atenția mai redusă în timpul orelor, un oarecare dezinteres față de școală, toate acestea fiind reflectate în nerealizarea consecventă a temelor de către o parte dintre elevi, în special atunci când vorbim de materii care nu intră în sfera preocupărilor imediate ale acestora sau pregătirea pentru</a:t>
            </a:r>
            <a:r>
              <a:rPr lang="en-US" dirty="0"/>
              <a:t> </a:t>
            </a:r>
            <a:r>
              <a:rPr lang="en-US" dirty="0" err="1"/>
              <a:t>examene</a:t>
            </a:r>
            <a:r>
              <a:rPr lang="vi-VN" dirty="0"/>
              <a:t>, existând o diferențiere între discipline, din punctul de vedere al importanței acordate de către elevi. </a:t>
            </a:r>
            <a:endParaRPr lang="en-US" dirty="0"/>
          </a:p>
        </p:txBody>
      </p:sp>
    </p:spTree>
    <p:extLst>
      <p:ext uri="{BB962C8B-B14F-4D97-AF65-F5344CB8AC3E}">
        <p14:creationId xmlns:p14="http://schemas.microsoft.com/office/powerpoint/2010/main" val="2576773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a:bodyPr>
          <a:lstStyle/>
          <a:p>
            <a:pPr algn="just"/>
            <a:r>
              <a:rPr lang="vi-VN" dirty="0"/>
              <a:t>Un alt element perturbator îl constituie utilizarea telefoanelor mobile, inclusiv în timpul orelor, indiferent de regulile stabilite în regulamentele școlare. Impunerea unor restricții referitoare la limitarea utilizării acestor echipamente, în incinta școlii, în timpul pauzelor sau chiar în timpul orelor, are ca efect o anumită agitație sau neliniște permanentă a elevilor, profesorii vorbind, în repetate rânduri, despre o dependență, sub acest aspect. </a:t>
            </a:r>
            <a:endParaRPr lang="en-US" dirty="0"/>
          </a:p>
        </p:txBody>
      </p:sp>
    </p:spTree>
    <p:extLst>
      <p:ext uri="{BB962C8B-B14F-4D97-AF65-F5344CB8AC3E}">
        <p14:creationId xmlns:p14="http://schemas.microsoft.com/office/powerpoint/2010/main" val="3764754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Autofit/>
          </a:bodyPr>
          <a:lstStyle/>
          <a:p>
            <a:pPr algn="just"/>
            <a:r>
              <a:rPr lang="vi-VN" sz="2400" dirty="0"/>
              <a:t>În acest context, profesorii sunt puși în fața unei provocări căreia trebuie să-i facă față, și anume, de a se adapta situației de facto cu care se confruntă, dar și prevederilor stabilite, unii dintre aceștia depunând eforturi consistente în a transforma o posibilă problemă în ceva util, încercând să integreze utilizarea telefoanelor mobile în procesul educațional; astfel, elevii sunt solicitați ca în timpul orei să acceaseze, cu ajutorul telefoanelor mobile, diferite informații, imagini, filme documentare etc., legate de conținuturile discutate, reușind în felul acesta să-i stimuleze pe elevi în a participa activ în timpul orelor. Cadrele didactice care au identificat și aplicat aceste soluții inovative alternative, au declarat că situația s-a îmbunătățit considerabil; de asemenea, utilizarea Internetului în pregătirea temelor/proiectelor/referatelor pare să se constituie într-un element mobilizator. </a:t>
            </a:r>
            <a:endParaRPr lang="en-US" sz="2400" dirty="0"/>
          </a:p>
        </p:txBody>
      </p:sp>
    </p:spTree>
    <p:extLst>
      <p:ext uri="{BB962C8B-B14F-4D97-AF65-F5344CB8AC3E}">
        <p14:creationId xmlns:p14="http://schemas.microsoft.com/office/powerpoint/2010/main" val="2739568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91264" cy="5721499"/>
          </a:xfrm>
        </p:spPr>
        <p:txBody>
          <a:bodyPr>
            <a:normAutofit fontScale="85000" lnSpcReduction="20000"/>
          </a:bodyPr>
          <a:lstStyle/>
          <a:p>
            <a:pPr algn="just"/>
            <a:r>
              <a:rPr lang="vi-VN" dirty="0"/>
              <a:t>Alte aspecte semnalate ca fiind nepotrivite contextului școlar se referă la agresivitatea verbală a elevilor în cadrul relațiilor interpersonale. Absenteismul, deși relativ rar semnalat de către profesori, apare în special în situația elevilor proveniți din familii dezavantajate socio-economic, care nu reușesc să acopere cheltuielile ale copiilor, în cazul unor </a:t>
            </a:r>
            <a:r>
              <a:rPr lang="vi-VN"/>
              <a:t>elevi care </a:t>
            </a:r>
            <a:r>
              <a:rPr lang="vi-VN" dirty="0"/>
              <a:t>îmbină școala cu munca în regim part-time, sau în cazul celor care locuiesc la o distanță mai mare față de școală și care se prevalează de acest fapt pentru a-și justifica absențele de la ore. Întarziatul la ore apare mai ales în cazul elevilor care sunt nevoiți să facă naveta, precum și în cazul celor care învață dimineața și care nu reușesc să ajungă la prima oră, din cauza traficului intens. </a:t>
            </a:r>
            <a:endParaRPr lang="en-US" dirty="0"/>
          </a:p>
        </p:txBody>
      </p:sp>
    </p:spTree>
    <p:extLst>
      <p:ext uri="{BB962C8B-B14F-4D97-AF65-F5344CB8AC3E}">
        <p14:creationId xmlns:p14="http://schemas.microsoft.com/office/powerpoint/2010/main" val="952650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5, 6</a:t>
            </a:r>
          </a:p>
        </p:txBody>
      </p:sp>
      <p:sp>
        <p:nvSpPr>
          <p:cNvPr id="3" name="Content Placeholder 2"/>
          <p:cNvSpPr>
            <a:spLocks noGrp="1"/>
          </p:cNvSpPr>
          <p:nvPr>
            <p:ph idx="1"/>
          </p:nvPr>
        </p:nvSpPr>
        <p:spPr/>
        <p:txBody>
          <a:bodyPr/>
          <a:lstStyle/>
          <a:p>
            <a:pPr marL="0" indent="0">
              <a:buNone/>
            </a:pPr>
            <a:r>
              <a:rPr lang="ro-RO" dirty="0"/>
              <a:t>Psihologia moralei. </a:t>
            </a:r>
            <a:endParaRPr lang="en-US" dirty="0"/>
          </a:p>
          <a:p>
            <a:pPr marL="0" indent="0" algn="just">
              <a:buNone/>
            </a:pPr>
            <a:r>
              <a:rPr lang="ro-RO" dirty="0"/>
              <a:t>Introducere în problematica integrităţii - caracteristicile conceptului de integritate ; Integritatea personală - principii, valori, standarde; </a:t>
            </a:r>
            <a:endParaRPr lang="en-US" dirty="0"/>
          </a:p>
          <a:p>
            <a:pPr marL="0" indent="0" algn="just">
              <a:buNone/>
            </a:pPr>
            <a:r>
              <a:rPr lang="ro-RO" dirty="0"/>
              <a:t>Reputaţia (individuală şi publică); </a:t>
            </a:r>
            <a:endParaRPr lang="en-US" dirty="0"/>
          </a:p>
          <a:p>
            <a:pPr marL="0" indent="0">
              <a:buNone/>
            </a:pPr>
            <a:endParaRPr lang="en-US" dirty="0"/>
          </a:p>
        </p:txBody>
      </p:sp>
    </p:spTree>
    <p:extLst>
      <p:ext uri="{BB962C8B-B14F-4D97-AF65-F5344CB8AC3E}">
        <p14:creationId xmlns:p14="http://schemas.microsoft.com/office/powerpoint/2010/main" val="862029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2656"/>
            <a:ext cx="8219256" cy="5793507"/>
          </a:xfrm>
        </p:spPr>
        <p:txBody>
          <a:bodyPr>
            <a:normAutofit fontScale="92500" lnSpcReduction="10000"/>
          </a:bodyPr>
          <a:lstStyle/>
          <a:p>
            <a:pPr marL="0" indent="0" algn="just">
              <a:buNone/>
            </a:pPr>
            <a:r>
              <a:rPr lang="vi-VN" dirty="0"/>
              <a:t>Niciun set de reguli nu poate acoperi toate circumstanțele, iar munca poate naște unele dileme de etică excepționale ori neobișnuite – dincolo de cele întâlnite în viața de zi cu zi. </a:t>
            </a:r>
            <a:endParaRPr lang="en-US" dirty="0"/>
          </a:p>
          <a:p>
            <a:pPr marL="0" indent="0" algn="just">
              <a:buNone/>
            </a:pPr>
            <a:r>
              <a:rPr lang="vi-VN" dirty="0"/>
              <a:t>J.W. Goethe spunea că „acolo unde trebuie să încetez să mai fiu moral, nu mai am nicio putere”</a:t>
            </a:r>
            <a:r>
              <a:rPr lang="en-US" dirty="0"/>
              <a:t>.</a:t>
            </a:r>
          </a:p>
          <a:p>
            <a:pPr marL="0" indent="0" algn="just">
              <a:buNone/>
            </a:pPr>
            <a:r>
              <a:rPr lang="vi-VN" dirty="0"/>
              <a:t> </a:t>
            </a:r>
            <a:r>
              <a:rPr lang="vi-VN" b="1" dirty="0"/>
              <a:t>Etica</a:t>
            </a:r>
            <a:r>
              <a:rPr lang="vi-VN" dirty="0"/>
              <a:t> ține, de adoptarea celei mai bune decizii posibile în ceea ce prive</a:t>
            </a:r>
            <a:r>
              <a:rPr lang="en-US" dirty="0" err="1">
                <a:latin typeface="Arial" panose="020B0604020202020204" pitchFamily="34" charset="0"/>
                <a:cs typeface="Arial" panose="020B0604020202020204" pitchFamily="34" charset="0"/>
              </a:rPr>
              <a:t>sc</a:t>
            </a:r>
            <a:r>
              <a:rPr lang="vi-VN" dirty="0"/>
              <a:t> oamenii, resursele și societatea. Opțiunile de etică determină </a:t>
            </a:r>
            <a:r>
              <a:rPr lang="vi-VN" b="1" dirty="0"/>
              <a:t>diminuarea riscului</a:t>
            </a:r>
            <a:r>
              <a:rPr lang="vi-VN" dirty="0"/>
              <a:t>, </a:t>
            </a:r>
            <a:r>
              <a:rPr lang="vi-VN" b="1" dirty="0"/>
              <a:t>măresc încrederea, generează succes pe termen lung și clădesc reputația</a:t>
            </a:r>
            <a:r>
              <a:rPr lang="vi-VN" dirty="0"/>
              <a:t>. </a:t>
            </a:r>
            <a:endParaRPr lang="en-US" dirty="0"/>
          </a:p>
        </p:txBody>
      </p:sp>
    </p:spTree>
    <p:extLst>
      <p:ext uri="{BB962C8B-B14F-4D97-AF65-F5344CB8AC3E}">
        <p14:creationId xmlns:p14="http://schemas.microsoft.com/office/powerpoint/2010/main" val="2448746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VALORI ȘI PRINCIPII</a:t>
            </a:r>
          </a:p>
        </p:txBody>
      </p:sp>
      <p:sp>
        <p:nvSpPr>
          <p:cNvPr id="3" name="Content Placeholder 2"/>
          <p:cNvSpPr>
            <a:spLocks noGrp="1"/>
          </p:cNvSpPr>
          <p:nvPr>
            <p:ph idx="1"/>
          </p:nvPr>
        </p:nvSpPr>
        <p:spPr/>
        <p:txBody>
          <a:bodyPr/>
          <a:lstStyle/>
          <a:p>
            <a:pPr algn="just"/>
            <a:r>
              <a:rPr lang="vi-VN" dirty="0"/>
              <a:t>Standardele de comportament reflectă modul în care</a:t>
            </a:r>
            <a:r>
              <a:rPr lang="en-US" dirty="0"/>
              <a:t> </a:t>
            </a:r>
            <a:r>
              <a:rPr lang="vi-VN" dirty="0"/>
              <a:t>trebuie să acționeze și să se comporte </a:t>
            </a:r>
            <a:r>
              <a:rPr lang="en-US" dirty="0"/>
              <a:t> </a:t>
            </a:r>
            <a:r>
              <a:rPr lang="en-US" dirty="0">
                <a:latin typeface="Arial" panose="020B0604020202020204" pitchFamily="34" charset="0"/>
                <a:cs typeface="Arial" panose="020B0604020202020204" pitchFamily="34" charset="0"/>
              </a:rPr>
              <a:t>o </a:t>
            </a:r>
            <a:r>
              <a:rPr lang="en-US" dirty="0" err="1">
                <a:latin typeface="Arial" panose="020B0604020202020204" pitchFamily="34" charset="0"/>
                <a:cs typeface="Arial" panose="020B0604020202020204" pitchFamily="34" charset="0"/>
              </a:rPr>
              <a:t>persoan</a:t>
            </a:r>
            <a:r>
              <a:rPr lang="vi-VN" dirty="0"/>
              <a:t>ă</a:t>
            </a:r>
            <a:r>
              <a:rPr lang="en-US" dirty="0"/>
              <a:t> </a:t>
            </a:r>
            <a:r>
              <a:rPr lang="vi-VN" dirty="0"/>
              <a:t>pentru a răspunde atât așteptărilor proprii, cât și celor pe care cetățenii și beneficiarii instituționali ai activității noastre le au de la personalul </a:t>
            </a:r>
            <a:r>
              <a:rPr lang="en-US" dirty="0" err="1">
                <a:latin typeface="Arial" panose="020B0604020202020204" pitchFamily="34" charset="0"/>
                <a:cs typeface="Arial" panose="020B0604020202020204" pitchFamily="34" charset="0"/>
              </a:rPr>
              <a:t>respectiv</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Patriotism, </a:t>
            </a:r>
            <a:r>
              <a:rPr lang="en-US" dirty="0" err="1">
                <a:latin typeface="Arial" panose="020B0604020202020204" pitchFamily="34" charset="0"/>
                <a:cs typeface="Arial" panose="020B0604020202020204" pitchFamily="34" charset="0"/>
              </a:rPr>
              <a:t>Onoare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și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Profesionalism</a:t>
            </a:r>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286221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0" dirty="0" err="1">
                <a:cs typeface="Calibri"/>
              </a:rPr>
              <a:t>Capitolele</a:t>
            </a:r>
            <a:r>
              <a:rPr lang="en-US" spc="-40" dirty="0">
                <a:cs typeface="Calibri"/>
              </a:rPr>
              <a:t> </a:t>
            </a:r>
            <a:r>
              <a:rPr lang="en-US" spc="-10" dirty="0" err="1">
                <a:cs typeface="Calibri"/>
              </a:rPr>
              <a:t>cursului</a:t>
            </a:r>
            <a:endParaRPr lang="en-US" dirty="0"/>
          </a:p>
        </p:txBody>
      </p:sp>
      <p:sp>
        <p:nvSpPr>
          <p:cNvPr id="3" name="Content Placeholder 2"/>
          <p:cNvSpPr>
            <a:spLocks noGrp="1"/>
          </p:cNvSpPr>
          <p:nvPr>
            <p:ph idx="1"/>
          </p:nvPr>
        </p:nvSpPr>
        <p:spPr>
          <a:xfrm>
            <a:off x="0" y="1196752"/>
            <a:ext cx="9144000" cy="5661248"/>
          </a:xfrm>
        </p:spPr>
        <p:txBody>
          <a:bodyPr>
            <a:normAutofit fontScale="55000" lnSpcReduction="20000"/>
          </a:bodyPr>
          <a:lstStyle/>
          <a:p>
            <a:pPr marL="354013" indent="-354013" algn="just">
              <a:buFont typeface="+mj-lt"/>
              <a:buAutoNum type="arabicPeriod"/>
            </a:pPr>
            <a:r>
              <a:rPr lang="en-US" dirty="0" err="1"/>
              <a:t>Prezentarea</a:t>
            </a:r>
            <a:r>
              <a:rPr lang="en-US" dirty="0"/>
              <a:t> </a:t>
            </a:r>
            <a:r>
              <a:rPr lang="en-US" dirty="0" err="1"/>
              <a:t>tematicii</a:t>
            </a:r>
            <a:r>
              <a:rPr lang="en-US" dirty="0"/>
              <a:t>, </a:t>
            </a:r>
            <a:r>
              <a:rPr lang="en-US" dirty="0" err="1"/>
              <a:t>obiectivelor</a:t>
            </a:r>
            <a:r>
              <a:rPr lang="en-US" dirty="0"/>
              <a:t>, </a:t>
            </a:r>
            <a:r>
              <a:rPr lang="en-US" dirty="0" err="1"/>
              <a:t>metodelor</a:t>
            </a:r>
            <a:r>
              <a:rPr lang="en-US" dirty="0"/>
              <a:t>; </a:t>
            </a:r>
            <a:r>
              <a:rPr lang="en-US" dirty="0" err="1"/>
              <a:t>Introducere</a:t>
            </a:r>
            <a:r>
              <a:rPr lang="en-US" dirty="0"/>
              <a:t>. </a:t>
            </a:r>
            <a:r>
              <a:rPr lang="en-US" dirty="0" err="1"/>
              <a:t>Ce</a:t>
            </a:r>
            <a:r>
              <a:rPr lang="en-US" dirty="0"/>
              <a:t> </a:t>
            </a:r>
            <a:r>
              <a:rPr lang="en-US" dirty="0" err="1"/>
              <a:t>este</a:t>
            </a:r>
            <a:r>
              <a:rPr lang="en-US" dirty="0"/>
              <a:t> </a:t>
            </a:r>
            <a:r>
              <a:rPr lang="en-US" dirty="0" err="1"/>
              <a:t>etica</a:t>
            </a:r>
            <a:r>
              <a:rPr lang="en-US" dirty="0"/>
              <a:t>? </a:t>
            </a:r>
            <a:r>
              <a:rPr lang="en-US" dirty="0" err="1"/>
              <a:t>Ce</a:t>
            </a:r>
            <a:r>
              <a:rPr lang="en-US" dirty="0"/>
              <a:t> </a:t>
            </a:r>
            <a:r>
              <a:rPr lang="en-US" dirty="0" err="1"/>
              <a:t>este</a:t>
            </a:r>
            <a:r>
              <a:rPr lang="en-US" dirty="0"/>
              <a:t> </a:t>
            </a:r>
            <a:r>
              <a:rPr lang="en-US" dirty="0" err="1"/>
              <a:t>integritatea</a:t>
            </a:r>
            <a:r>
              <a:rPr lang="en-US" dirty="0"/>
              <a:t>? </a:t>
            </a:r>
            <a:r>
              <a:rPr lang="en-US" dirty="0" err="1"/>
              <a:t>Abordări</a:t>
            </a:r>
            <a:r>
              <a:rPr lang="en-US" dirty="0"/>
              <a:t> </a:t>
            </a:r>
            <a:r>
              <a:rPr lang="en-US" dirty="0" err="1"/>
              <a:t>interdisciplinare</a:t>
            </a:r>
            <a:r>
              <a:rPr lang="en-US" dirty="0"/>
              <a:t> </a:t>
            </a:r>
            <a:r>
              <a:rPr lang="en-US" dirty="0" err="1"/>
              <a:t>şi</a:t>
            </a:r>
            <a:r>
              <a:rPr lang="en-US" dirty="0"/>
              <a:t> integrative </a:t>
            </a:r>
            <a:endParaRPr lang="ro-RO" dirty="0"/>
          </a:p>
          <a:p>
            <a:pPr marL="354013" indent="-354013" algn="just">
              <a:buFont typeface="+mj-lt"/>
              <a:buAutoNum type="arabicPeriod"/>
            </a:pPr>
            <a:r>
              <a:rPr lang="en-US" dirty="0" err="1"/>
              <a:t>Probleme</a:t>
            </a:r>
            <a:r>
              <a:rPr lang="en-US" dirty="0"/>
              <a:t> </a:t>
            </a:r>
            <a:r>
              <a:rPr lang="en-US" dirty="0" err="1"/>
              <a:t>etice</a:t>
            </a:r>
            <a:r>
              <a:rPr lang="en-US" dirty="0"/>
              <a:t> </a:t>
            </a:r>
            <a:r>
              <a:rPr lang="en-US" dirty="0" err="1"/>
              <a:t>și</a:t>
            </a:r>
            <a:r>
              <a:rPr lang="en-US" dirty="0"/>
              <a:t> </a:t>
            </a:r>
            <a:r>
              <a:rPr lang="en-US" dirty="0" err="1"/>
              <a:t>internetul</a:t>
            </a:r>
            <a:r>
              <a:rPr lang="en-US" dirty="0"/>
              <a:t> (</a:t>
            </a:r>
            <a:r>
              <a:rPr lang="en-US" dirty="0" err="1"/>
              <a:t>inclusiv</a:t>
            </a:r>
            <a:r>
              <a:rPr lang="en-US" dirty="0"/>
              <a:t> </a:t>
            </a:r>
            <a:r>
              <a:rPr lang="en-US" dirty="0" err="1"/>
              <a:t>reţelele</a:t>
            </a:r>
            <a:r>
              <a:rPr lang="en-US" dirty="0"/>
              <a:t> de </a:t>
            </a:r>
            <a:r>
              <a:rPr lang="en-US" dirty="0" err="1"/>
              <a:t>socializare</a:t>
            </a:r>
            <a:r>
              <a:rPr lang="en-US" dirty="0"/>
              <a:t>)</a:t>
            </a:r>
            <a:endParaRPr lang="ro-RO" dirty="0"/>
          </a:p>
          <a:p>
            <a:pPr marL="354013" indent="-354013" algn="just">
              <a:buFont typeface="+mj-lt"/>
              <a:buAutoNum type="arabicPeriod"/>
            </a:pPr>
            <a:r>
              <a:rPr lang="en-US" dirty="0" err="1"/>
              <a:t>Psihologia</a:t>
            </a:r>
            <a:r>
              <a:rPr lang="en-US" dirty="0"/>
              <a:t> </a:t>
            </a:r>
            <a:r>
              <a:rPr lang="en-US" dirty="0" err="1"/>
              <a:t>moralei</a:t>
            </a:r>
            <a:r>
              <a:rPr lang="en-US" dirty="0"/>
              <a:t>. </a:t>
            </a:r>
            <a:r>
              <a:rPr lang="en-US" dirty="0" err="1"/>
              <a:t>Introducere</a:t>
            </a:r>
            <a:r>
              <a:rPr lang="en-US" dirty="0"/>
              <a:t> </a:t>
            </a:r>
            <a:r>
              <a:rPr lang="en-US" dirty="0" err="1"/>
              <a:t>în</a:t>
            </a:r>
            <a:r>
              <a:rPr lang="en-US" dirty="0"/>
              <a:t> </a:t>
            </a:r>
            <a:r>
              <a:rPr lang="en-US" dirty="0" err="1"/>
              <a:t>problematica</a:t>
            </a:r>
            <a:r>
              <a:rPr lang="en-US" dirty="0"/>
              <a:t> </a:t>
            </a:r>
            <a:r>
              <a:rPr lang="en-US" dirty="0" err="1"/>
              <a:t>integrităţii</a:t>
            </a:r>
            <a:r>
              <a:rPr lang="en-US" dirty="0"/>
              <a:t> - </a:t>
            </a:r>
            <a:r>
              <a:rPr lang="en-US" dirty="0" err="1"/>
              <a:t>caracteristicile</a:t>
            </a:r>
            <a:r>
              <a:rPr lang="en-US" dirty="0"/>
              <a:t> </a:t>
            </a:r>
            <a:r>
              <a:rPr lang="en-US" dirty="0" err="1"/>
              <a:t>conceptului</a:t>
            </a:r>
            <a:r>
              <a:rPr lang="en-US" dirty="0"/>
              <a:t> de </a:t>
            </a:r>
            <a:r>
              <a:rPr lang="en-US" dirty="0" err="1"/>
              <a:t>integritate</a:t>
            </a:r>
            <a:r>
              <a:rPr lang="en-US" dirty="0"/>
              <a:t> ; </a:t>
            </a:r>
            <a:r>
              <a:rPr lang="en-US" dirty="0" err="1"/>
              <a:t>Integritatea</a:t>
            </a:r>
            <a:r>
              <a:rPr lang="en-US" dirty="0"/>
              <a:t> </a:t>
            </a:r>
            <a:r>
              <a:rPr lang="en-US" dirty="0" err="1"/>
              <a:t>personală</a:t>
            </a:r>
            <a:r>
              <a:rPr lang="en-US" dirty="0"/>
              <a:t> - </a:t>
            </a:r>
            <a:r>
              <a:rPr lang="en-US" dirty="0" err="1"/>
              <a:t>principii</a:t>
            </a:r>
            <a:r>
              <a:rPr lang="en-US" dirty="0"/>
              <a:t>, </a:t>
            </a:r>
            <a:r>
              <a:rPr lang="en-US" dirty="0" err="1"/>
              <a:t>valori</a:t>
            </a:r>
            <a:r>
              <a:rPr lang="en-US" dirty="0"/>
              <a:t>, </a:t>
            </a:r>
            <a:r>
              <a:rPr lang="en-US" dirty="0" err="1"/>
              <a:t>standarde</a:t>
            </a:r>
            <a:r>
              <a:rPr lang="en-US" dirty="0"/>
              <a:t>; </a:t>
            </a:r>
            <a:r>
              <a:rPr lang="en-US" dirty="0" err="1"/>
              <a:t>Reputaţia</a:t>
            </a:r>
            <a:r>
              <a:rPr lang="en-US" dirty="0"/>
              <a:t> (</a:t>
            </a:r>
            <a:r>
              <a:rPr lang="en-US" dirty="0" err="1"/>
              <a:t>individuală</a:t>
            </a:r>
            <a:r>
              <a:rPr lang="en-US" dirty="0"/>
              <a:t> </a:t>
            </a:r>
            <a:r>
              <a:rPr lang="en-US" dirty="0" err="1"/>
              <a:t>şi</a:t>
            </a:r>
            <a:r>
              <a:rPr lang="en-US" dirty="0"/>
              <a:t> </a:t>
            </a:r>
            <a:r>
              <a:rPr lang="en-US" dirty="0" err="1"/>
              <a:t>publică</a:t>
            </a:r>
            <a:r>
              <a:rPr lang="en-US" dirty="0"/>
              <a:t>); </a:t>
            </a:r>
            <a:endParaRPr lang="ro-RO" dirty="0"/>
          </a:p>
          <a:p>
            <a:pPr marL="514350" indent="-514350" algn="just">
              <a:buFont typeface="+mj-lt"/>
              <a:buAutoNum type="arabicPeriod"/>
            </a:pPr>
            <a:r>
              <a:rPr lang="ro-RO" dirty="0"/>
              <a:t>  </a:t>
            </a:r>
          </a:p>
          <a:p>
            <a:pPr lvl="1" algn="just"/>
            <a:r>
              <a:rPr lang="ro-RO" dirty="0"/>
              <a:t>Devianţa tolerată. De ce îi tolerăm pe devianţi? Copiatul la examene </a:t>
            </a:r>
            <a:endParaRPr lang="en-US" dirty="0"/>
          </a:p>
          <a:p>
            <a:pPr lvl="1" algn="just"/>
            <a:r>
              <a:rPr lang="ro-RO" dirty="0"/>
              <a:t>Epuizarea eului şi lipsa de onestitate; Contrafacerea şi deciziile etice; Flexibilitatea morală - creativitate vs. inteligenţă; Altruism şi necinste </a:t>
            </a:r>
            <a:endParaRPr lang="en-US" dirty="0"/>
          </a:p>
          <a:p>
            <a:pPr lvl="1" algn="just"/>
            <a:r>
              <a:rPr lang="en-US" dirty="0" err="1"/>
              <a:t>Capcanele</a:t>
            </a:r>
            <a:r>
              <a:rPr lang="en-US" dirty="0"/>
              <a:t> </a:t>
            </a:r>
            <a:r>
              <a:rPr lang="en-US" dirty="0" err="1"/>
              <a:t>necinstei</a:t>
            </a:r>
            <a:r>
              <a:rPr lang="en-US" dirty="0"/>
              <a:t>: </a:t>
            </a:r>
            <a:r>
              <a:rPr lang="en-US" dirty="0" err="1"/>
              <a:t>reguli</a:t>
            </a:r>
            <a:r>
              <a:rPr lang="en-US" dirty="0"/>
              <a:t> </a:t>
            </a:r>
            <a:r>
              <a:rPr lang="en-US" dirty="0" err="1"/>
              <a:t>interpretabile</a:t>
            </a:r>
            <a:r>
              <a:rPr lang="en-US" dirty="0"/>
              <a:t>, zone </a:t>
            </a:r>
            <a:r>
              <a:rPr lang="en-US" dirty="0" err="1"/>
              <a:t>gri</a:t>
            </a:r>
            <a:r>
              <a:rPr lang="en-US" dirty="0"/>
              <a:t> </a:t>
            </a:r>
            <a:r>
              <a:rPr lang="en-US" dirty="0" err="1"/>
              <a:t>şi</a:t>
            </a:r>
            <a:r>
              <a:rPr lang="en-US" dirty="0"/>
              <a:t> </a:t>
            </a:r>
            <a:r>
              <a:rPr lang="en-US" dirty="0" err="1"/>
              <a:t>autoevaluarea</a:t>
            </a:r>
            <a:r>
              <a:rPr lang="en-US" dirty="0"/>
              <a:t> </a:t>
            </a:r>
            <a:r>
              <a:rPr lang="en-US" dirty="0" err="1"/>
              <a:t>performanţei</a:t>
            </a:r>
            <a:endParaRPr lang="ro-RO" dirty="0"/>
          </a:p>
          <a:p>
            <a:pPr marL="0" indent="0" algn="just">
              <a:buNone/>
            </a:pPr>
            <a:r>
              <a:rPr lang="ro-RO" dirty="0"/>
              <a:t>5. Plagiatul </a:t>
            </a:r>
            <a:endParaRPr lang="en-US" dirty="0"/>
          </a:p>
          <a:p>
            <a:pPr lvl="1" algn="just"/>
            <a:r>
              <a:rPr lang="en-US" dirty="0" err="1"/>
              <a:t>Probleme</a:t>
            </a:r>
            <a:r>
              <a:rPr lang="en-US" dirty="0"/>
              <a:t> </a:t>
            </a:r>
            <a:r>
              <a:rPr lang="en-US" dirty="0" err="1"/>
              <a:t>etice</a:t>
            </a:r>
            <a:r>
              <a:rPr lang="en-US" dirty="0"/>
              <a:t> ale </a:t>
            </a:r>
            <a:r>
              <a:rPr lang="en-US" dirty="0" err="1"/>
              <a:t>cercetării</a:t>
            </a:r>
            <a:r>
              <a:rPr lang="en-US" dirty="0"/>
              <a:t> </a:t>
            </a:r>
            <a:r>
              <a:rPr lang="en-US" dirty="0" err="1"/>
              <a:t>şi</a:t>
            </a:r>
            <a:r>
              <a:rPr lang="en-US" dirty="0"/>
              <a:t> </a:t>
            </a:r>
            <a:r>
              <a:rPr lang="en-US" dirty="0" err="1"/>
              <a:t>publicării</a:t>
            </a:r>
            <a:endParaRPr lang="ro-RO" dirty="0"/>
          </a:p>
          <a:p>
            <a:pPr marL="265113" indent="-265113" algn="just">
              <a:buNone/>
            </a:pPr>
            <a:r>
              <a:rPr lang="ro-RO" dirty="0"/>
              <a:t>6. </a:t>
            </a:r>
            <a:r>
              <a:rPr lang="en-US" dirty="0" err="1"/>
              <a:t>Corupţia</a:t>
            </a:r>
            <a:r>
              <a:rPr lang="en-US" dirty="0"/>
              <a:t> – concept, </a:t>
            </a:r>
            <a:r>
              <a:rPr lang="en-US" dirty="0" err="1"/>
              <a:t>prevenire</a:t>
            </a:r>
            <a:r>
              <a:rPr lang="en-US" dirty="0"/>
              <a:t>, </a:t>
            </a:r>
            <a:r>
              <a:rPr lang="en-US" dirty="0" err="1"/>
              <a:t>combatere</a:t>
            </a:r>
            <a:r>
              <a:rPr lang="en-US" dirty="0"/>
              <a:t>; </a:t>
            </a:r>
            <a:r>
              <a:rPr lang="en-US" dirty="0" err="1"/>
              <a:t>Costul</a:t>
            </a:r>
            <a:r>
              <a:rPr lang="en-US" dirty="0"/>
              <a:t> </a:t>
            </a:r>
            <a:r>
              <a:rPr lang="en-US" dirty="0" err="1"/>
              <a:t>ascuns</a:t>
            </a:r>
            <a:r>
              <a:rPr lang="en-US" dirty="0"/>
              <a:t> al </a:t>
            </a:r>
            <a:r>
              <a:rPr lang="en-US" dirty="0" err="1"/>
              <a:t>favorurilor</a:t>
            </a:r>
            <a:r>
              <a:rPr lang="en-US" dirty="0"/>
              <a:t> - </a:t>
            </a:r>
            <a:r>
              <a:rPr lang="en-US" dirty="0" err="1"/>
              <a:t>conflictul</a:t>
            </a:r>
            <a:r>
              <a:rPr lang="en-US" dirty="0"/>
              <a:t> de </a:t>
            </a:r>
            <a:r>
              <a:rPr lang="en-US" dirty="0" err="1"/>
              <a:t>interese</a:t>
            </a:r>
            <a:r>
              <a:rPr lang="en-US" dirty="0"/>
              <a:t>; </a:t>
            </a:r>
            <a:r>
              <a:rPr lang="en-US" dirty="0" err="1"/>
              <a:t>Transparenţa</a:t>
            </a:r>
            <a:r>
              <a:rPr lang="en-US" dirty="0"/>
              <a:t> – un </a:t>
            </a:r>
            <a:r>
              <a:rPr lang="en-US" dirty="0" err="1"/>
              <a:t>panaceu</a:t>
            </a:r>
            <a:r>
              <a:rPr lang="en-US" dirty="0"/>
              <a:t>? </a:t>
            </a:r>
            <a:r>
              <a:rPr lang="en-US" dirty="0" err="1"/>
              <a:t>Cariere</a:t>
            </a:r>
            <a:r>
              <a:rPr lang="en-US" dirty="0"/>
              <a:t> </a:t>
            </a:r>
            <a:r>
              <a:rPr lang="en-US" dirty="0" err="1"/>
              <a:t>etice</a:t>
            </a:r>
            <a:r>
              <a:rPr lang="en-US" dirty="0"/>
              <a:t>; </a:t>
            </a:r>
            <a:r>
              <a:rPr lang="en-US" dirty="0" err="1"/>
              <a:t>avertizorii</a:t>
            </a:r>
            <a:r>
              <a:rPr lang="en-US" dirty="0"/>
              <a:t> de </a:t>
            </a:r>
            <a:r>
              <a:rPr lang="en-US" dirty="0" err="1"/>
              <a:t>integritate</a:t>
            </a:r>
            <a:r>
              <a:rPr lang="en-US" dirty="0"/>
              <a:t> vs. </a:t>
            </a:r>
            <a:r>
              <a:rPr lang="en-US" dirty="0" err="1"/>
              <a:t>consilierii</a:t>
            </a:r>
            <a:r>
              <a:rPr lang="en-US" dirty="0"/>
              <a:t> de </a:t>
            </a:r>
            <a:r>
              <a:rPr lang="en-US" dirty="0" err="1"/>
              <a:t>etică</a:t>
            </a:r>
            <a:endParaRPr lang="ro-RO" dirty="0"/>
          </a:p>
          <a:p>
            <a:pPr marL="0" indent="0" algn="just">
              <a:buNone/>
            </a:pPr>
            <a:r>
              <a:rPr lang="ro-RO" dirty="0"/>
              <a:t>7. </a:t>
            </a:r>
            <a:r>
              <a:rPr lang="en-US" dirty="0" err="1"/>
              <a:t>Etica</a:t>
            </a:r>
            <a:r>
              <a:rPr lang="en-US" dirty="0"/>
              <a:t> </a:t>
            </a:r>
            <a:r>
              <a:rPr lang="en-US" dirty="0" err="1"/>
              <a:t>în</a:t>
            </a:r>
            <a:r>
              <a:rPr lang="en-US" dirty="0"/>
              <a:t> </a:t>
            </a:r>
            <a:r>
              <a:rPr lang="en-US" dirty="0" err="1"/>
              <a:t>afaceri</a:t>
            </a:r>
            <a:r>
              <a:rPr lang="en-US" dirty="0"/>
              <a:t>; </a:t>
            </a:r>
            <a:r>
              <a:rPr lang="en-US" dirty="0" err="1"/>
              <a:t>responsabilitatea</a:t>
            </a:r>
            <a:r>
              <a:rPr lang="en-US" dirty="0"/>
              <a:t> </a:t>
            </a:r>
            <a:r>
              <a:rPr lang="en-US" dirty="0" err="1"/>
              <a:t>socială</a:t>
            </a:r>
            <a:r>
              <a:rPr lang="en-US" dirty="0"/>
              <a:t> a </a:t>
            </a:r>
            <a:r>
              <a:rPr lang="en-US" dirty="0" err="1"/>
              <a:t>firmei</a:t>
            </a:r>
            <a:r>
              <a:rPr lang="en-US" dirty="0"/>
              <a:t> </a:t>
            </a:r>
          </a:p>
          <a:p>
            <a:pPr marL="265113" indent="0" algn="just">
              <a:buNone/>
            </a:pPr>
            <a:r>
              <a:rPr lang="ro-RO" dirty="0"/>
              <a:t>Comportamentele contraproductive în organizaţii: întârzierile, tragerile de timp, absenteismul, risipa, lipsa respectului faţă de colegi, bârfa, furt, frauda, favoritism, nepotism, bullying, mobbing, sabotaj, agresivitate, hărţuire </a:t>
            </a:r>
            <a:endParaRPr lang="en-US" dirty="0"/>
          </a:p>
          <a:p>
            <a:pPr marL="265113" indent="0" algn="just">
              <a:buNone/>
            </a:pPr>
            <a:r>
              <a:rPr lang="en-US" dirty="0" err="1"/>
              <a:t>Viitor</a:t>
            </a:r>
            <a:r>
              <a:rPr lang="en-US" dirty="0"/>
              <a:t> </a:t>
            </a:r>
            <a:r>
              <a:rPr lang="en-US" dirty="0" err="1"/>
              <a:t>și</a:t>
            </a:r>
            <a:r>
              <a:rPr lang="en-US" dirty="0"/>
              <a:t> perspective: </a:t>
            </a:r>
            <a:r>
              <a:rPr lang="en-US" dirty="0" err="1"/>
              <a:t>instituţionalizarea</a:t>
            </a:r>
            <a:r>
              <a:rPr lang="en-US" dirty="0"/>
              <a:t> </a:t>
            </a:r>
            <a:r>
              <a:rPr lang="en-US" dirty="0" err="1"/>
              <a:t>eticii</a:t>
            </a:r>
            <a:endParaRPr lang="en-US" dirty="0"/>
          </a:p>
        </p:txBody>
      </p:sp>
    </p:spTree>
    <p:extLst>
      <p:ext uri="{BB962C8B-B14F-4D97-AF65-F5344CB8AC3E}">
        <p14:creationId xmlns:p14="http://schemas.microsoft.com/office/powerpoint/2010/main" val="41648466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PATRIOTISM</a:t>
            </a:r>
            <a:br>
              <a:rPr lang="en-US" dirty="0"/>
            </a:br>
            <a:r>
              <a:rPr lang="en-US" sz="3600" dirty="0" err="1"/>
              <a:t>loialitate</a:t>
            </a:r>
            <a:r>
              <a:rPr lang="en-US" sz="3600" dirty="0"/>
              <a:t>, </a:t>
            </a:r>
            <a:r>
              <a:rPr lang="en-US" sz="3600" dirty="0" err="1"/>
              <a:t>devotament</a:t>
            </a:r>
            <a:r>
              <a:rPr lang="en-US" sz="3600" dirty="0"/>
              <a:t>, respect, civism</a:t>
            </a:r>
            <a:br>
              <a:rPr lang="en-US" sz="3600" dirty="0"/>
            </a:br>
            <a:endParaRPr lang="en-US" sz="3600" dirty="0"/>
          </a:p>
        </p:txBody>
      </p:sp>
      <p:sp>
        <p:nvSpPr>
          <p:cNvPr id="3" name="Content Placeholder 2"/>
          <p:cNvSpPr>
            <a:spLocks noGrp="1"/>
          </p:cNvSpPr>
          <p:nvPr>
            <p:ph idx="1"/>
          </p:nvPr>
        </p:nvSpPr>
        <p:spPr/>
        <p:txBody>
          <a:bodyPr>
            <a:normAutofit fontScale="77500" lnSpcReduction="20000"/>
          </a:bodyPr>
          <a:lstStyle/>
          <a:p>
            <a:pPr algn="just"/>
            <a:r>
              <a:rPr lang="vi-VN" dirty="0"/>
              <a:t>Suntem patrioți și vom dovedi un sentiment de datorie și devotament față de țară, vom respecta, promova și apăra valorile statului democratic. </a:t>
            </a:r>
            <a:endParaRPr lang="en-US" dirty="0"/>
          </a:p>
          <a:p>
            <a:pPr algn="just"/>
            <a:r>
              <a:rPr lang="vi-VN" dirty="0"/>
              <a:t>Dăm dovadă de patriotism când: </a:t>
            </a:r>
            <a:endParaRPr lang="en-US" dirty="0"/>
          </a:p>
          <a:p>
            <a:pPr algn="just">
              <a:buFontTx/>
              <a:buChar char="-"/>
            </a:pPr>
            <a:r>
              <a:rPr lang="vi-VN" dirty="0"/>
              <a:t>suntem </a:t>
            </a:r>
            <a:r>
              <a:rPr lang="vi-VN" b="1" dirty="0"/>
              <a:t>loiali și devotați statului român </a:t>
            </a:r>
            <a:r>
              <a:rPr lang="vi-VN" dirty="0"/>
              <a:t>și contribuim la</a:t>
            </a:r>
            <a:r>
              <a:rPr lang="en-US" dirty="0"/>
              <a:t> </a:t>
            </a:r>
            <a:r>
              <a:rPr lang="en-US" b="1" dirty="0" err="1">
                <a:latin typeface="Arial" panose="020B0604020202020204" pitchFamily="34" charset="0"/>
                <a:cs typeface="Arial" panose="020B0604020202020204" pitchFamily="34" charset="0"/>
              </a:rPr>
              <a:t>dezvoltarea</a:t>
            </a:r>
            <a:r>
              <a:rPr lang="en-US" b="1" dirty="0">
                <a:cs typeface="Arial" panose="020B0604020202020204" pitchFamily="34" charset="0"/>
              </a:rPr>
              <a:t> </a:t>
            </a:r>
            <a:r>
              <a:rPr lang="en-US" b="1" dirty="0">
                <a:latin typeface="Arial" panose="020B0604020202020204" pitchFamily="34" charset="0"/>
                <a:cs typeface="Arial" panose="020B0604020202020204" pitchFamily="34" charset="0"/>
              </a:rPr>
              <a:t>economic</a:t>
            </a:r>
            <a:r>
              <a:rPr lang="vi-VN" b="1" dirty="0">
                <a:latin typeface="Arial" panose="020B0604020202020204" pitchFamily="34" charset="0"/>
                <a:cs typeface="Arial" panose="020B0604020202020204" pitchFamily="34" charset="0"/>
              </a:rPr>
              <a:t>â</a:t>
            </a:r>
            <a:r>
              <a:rPr lang="vi-VN" dirty="0"/>
              <a:t>; </a:t>
            </a:r>
            <a:endParaRPr lang="en-US" dirty="0"/>
          </a:p>
          <a:p>
            <a:pPr algn="just">
              <a:buFontTx/>
              <a:buChar char="-"/>
            </a:pPr>
            <a:r>
              <a:rPr lang="vi-VN" dirty="0"/>
              <a:t>contribuim la </a:t>
            </a:r>
            <a:r>
              <a:rPr lang="vi-VN" b="1" dirty="0"/>
              <a:t>respectarea statului de drept</a:t>
            </a:r>
            <a:r>
              <a:rPr lang="vi-VN" dirty="0"/>
              <a:t>, a drepturilor și libertăților fundamentale ale cetățenilor; </a:t>
            </a:r>
            <a:endParaRPr lang="en-US" dirty="0"/>
          </a:p>
          <a:p>
            <a:pPr algn="just">
              <a:buFontTx/>
              <a:buChar char="-"/>
            </a:pPr>
            <a:r>
              <a:rPr lang="vi-VN" dirty="0"/>
              <a:t>îndeplinim atribuțiile de serviciu în mod competent, conștiincios, eficient și responsabil, având mereu în minte </a:t>
            </a:r>
            <a:r>
              <a:rPr lang="vi-VN" b="1" dirty="0"/>
              <a:t>care este contribuția noastră </a:t>
            </a:r>
            <a:r>
              <a:rPr lang="vi-VN" dirty="0"/>
              <a:t>la </a:t>
            </a:r>
            <a:r>
              <a:rPr lang="en-US" dirty="0" err="1">
                <a:latin typeface="Arial" panose="020B0604020202020204" pitchFamily="34" charset="0"/>
                <a:cs typeface="Arial" panose="020B0604020202020204" pitchFamily="34" charset="0"/>
              </a:rPr>
              <a:t>dezvoltarea</a:t>
            </a:r>
            <a:r>
              <a:rPr lang="en-US"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domeniului</a:t>
            </a:r>
            <a:r>
              <a:rPr lang="en-US" b="1" dirty="0">
                <a:latin typeface="Arial" panose="020B0604020202020204" pitchFamily="34" charset="0"/>
                <a:cs typeface="Arial" panose="020B0604020202020204" pitchFamily="34" charset="0"/>
              </a:rPr>
              <a:t> in care </a:t>
            </a:r>
            <a:r>
              <a:rPr lang="en-US" b="1" dirty="0" err="1">
                <a:latin typeface="Arial" panose="020B0604020202020204" pitchFamily="34" charset="0"/>
                <a:cs typeface="Arial" panose="020B0604020202020204" pitchFamily="34" charset="0"/>
              </a:rPr>
              <a:t>lucram</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346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LOIALITATE</a:t>
            </a:r>
          </a:p>
        </p:txBody>
      </p:sp>
      <p:sp>
        <p:nvSpPr>
          <p:cNvPr id="3" name="Content Placeholder 2"/>
          <p:cNvSpPr>
            <a:spLocks noGrp="1"/>
          </p:cNvSpPr>
          <p:nvPr>
            <p:ph idx="1"/>
          </p:nvPr>
        </p:nvSpPr>
        <p:spPr/>
        <p:txBody>
          <a:bodyPr>
            <a:normAutofit fontScale="85000" lnSpcReduction="10000"/>
          </a:bodyPr>
          <a:lstStyle/>
          <a:p>
            <a:pPr algn="just"/>
            <a:r>
              <a:rPr lang="en-US" dirty="0" err="1"/>
              <a:t>Suntem</a:t>
            </a:r>
            <a:r>
              <a:rPr lang="en-US" dirty="0"/>
              <a:t> </a:t>
            </a:r>
            <a:r>
              <a:rPr lang="en-US" dirty="0" err="1"/>
              <a:t>loiali</a:t>
            </a:r>
            <a:r>
              <a:rPr lang="en-US" dirty="0"/>
              <a:t> </a:t>
            </a:r>
            <a:r>
              <a:rPr lang="en-US" dirty="0" err="1"/>
              <a:t>și</a:t>
            </a:r>
            <a:r>
              <a:rPr lang="en-US" dirty="0"/>
              <a:t> </a:t>
            </a:r>
            <a:r>
              <a:rPr lang="en-US" dirty="0" err="1"/>
              <a:t>atașați</a:t>
            </a:r>
            <a:r>
              <a:rPr lang="en-US" dirty="0"/>
              <a:t> de </a:t>
            </a:r>
            <a:r>
              <a:rPr lang="en-US" dirty="0" err="1"/>
              <a:t>valorile</a:t>
            </a:r>
            <a:r>
              <a:rPr lang="en-US" dirty="0"/>
              <a:t> </a:t>
            </a:r>
            <a:r>
              <a:rPr lang="en-US" dirty="0" err="1"/>
              <a:t>instituției</a:t>
            </a:r>
            <a:r>
              <a:rPr lang="en-US" dirty="0"/>
              <a:t>. </a:t>
            </a:r>
            <a:r>
              <a:rPr lang="en-US" dirty="0" err="1"/>
              <a:t>Vom</a:t>
            </a:r>
            <a:r>
              <a:rPr lang="en-US" dirty="0"/>
              <a:t> fi parte a </a:t>
            </a:r>
            <a:r>
              <a:rPr lang="en-US" dirty="0" err="1"/>
              <a:t>unei</a:t>
            </a:r>
            <a:r>
              <a:rPr lang="en-US" dirty="0"/>
              <a:t> </a:t>
            </a:r>
            <a:r>
              <a:rPr lang="en-US" dirty="0" err="1"/>
              <a:t>echipe</a:t>
            </a:r>
            <a:r>
              <a:rPr lang="en-US" dirty="0"/>
              <a:t>, </a:t>
            </a:r>
            <a:r>
              <a:rPr lang="en-US" dirty="0" err="1"/>
              <a:t>vom</a:t>
            </a:r>
            <a:r>
              <a:rPr lang="en-US" dirty="0"/>
              <a:t> </a:t>
            </a:r>
            <a:r>
              <a:rPr lang="en-US" dirty="0" err="1"/>
              <a:t>acționa</a:t>
            </a:r>
            <a:r>
              <a:rPr lang="en-US" dirty="0"/>
              <a:t> </a:t>
            </a:r>
            <a:r>
              <a:rPr lang="en-US" dirty="0" err="1"/>
              <a:t>ca</a:t>
            </a:r>
            <a:r>
              <a:rPr lang="en-US" dirty="0"/>
              <a:t> </a:t>
            </a:r>
            <a:r>
              <a:rPr lang="en-US" dirty="0" err="1"/>
              <a:t>atare</a:t>
            </a:r>
            <a:r>
              <a:rPr lang="en-US" dirty="0"/>
              <a:t> </a:t>
            </a:r>
            <a:r>
              <a:rPr lang="en-US" dirty="0" err="1"/>
              <a:t>și</a:t>
            </a:r>
            <a:r>
              <a:rPr lang="en-US" dirty="0"/>
              <a:t> </a:t>
            </a:r>
            <a:r>
              <a:rPr lang="en-US" dirty="0" err="1"/>
              <a:t>vom</a:t>
            </a:r>
            <a:r>
              <a:rPr lang="en-US" dirty="0"/>
              <a:t> fi </a:t>
            </a:r>
            <a:r>
              <a:rPr lang="en-US" dirty="0" err="1"/>
              <a:t>solidari</a:t>
            </a:r>
            <a:r>
              <a:rPr lang="en-US" dirty="0"/>
              <a:t> cu </a:t>
            </a:r>
            <a:r>
              <a:rPr lang="en-US" dirty="0" err="1"/>
              <a:t>colegii</a:t>
            </a:r>
            <a:r>
              <a:rPr lang="en-US" dirty="0"/>
              <a:t>. </a:t>
            </a:r>
          </a:p>
          <a:p>
            <a:pPr algn="just"/>
            <a:r>
              <a:rPr lang="vi-VN" dirty="0"/>
              <a:t>Dăm dovadă de loialitate când: </a:t>
            </a:r>
            <a:endParaRPr lang="en-US" dirty="0"/>
          </a:p>
          <a:p>
            <a:pPr algn="just">
              <a:buFontTx/>
              <a:buChar char="-"/>
            </a:pPr>
            <a:r>
              <a:rPr lang="vi-VN" dirty="0"/>
              <a:t>nu exprimăm public opinii și nu desfășurăm </a:t>
            </a:r>
            <a:r>
              <a:rPr lang="vi-VN" b="1" dirty="0"/>
              <a:t>activități contrare</a:t>
            </a:r>
            <a:r>
              <a:rPr lang="en-US" b="1" dirty="0"/>
              <a:t> </a:t>
            </a:r>
            <a:r>
              <a:rPr lang="en-US" b="1" dirty="0" err="1"/>
              <a:t>firmei</a:t>
            </a:r>
            <a:r>
              <a:rPr lang="vi-VN" dirty="0"/>
              <a:t>; </a:t>
            </a:r>
            <a:endParaRPr lang="en-US" dirty="0"/>
          </a:p>
          <a:p>
            <a:pPr algn="just">
              <a:buFontTx/>
              <a:buChar char="-"/>
            </a:pPr>
            <a:r>
              <a:rPr lang="vi-VN" dirty="0"/>
              <a:t> nu ne implicăm în activități care ar putea prejudicia sau aduce atingere </a:t>
            </a:r>
            <a:r>
              <a:rPr lang="vi-VN" b="1" dirty="0"/>
              <a:t>imaginii sau prestigiului</a:t>
            </a:r>
            <a:r>
              <a:rPr lang="en-US" b="1" dirty="0"/>
              <a:t> </a:t>
            </a:r>
            <a:r>
              <a:rPr lang="en-US" b="1" dirty="0" err="1"/>
              <a:t>firmei</a:t>
            </a:r>
            <a:r>
              <a:rPr lang="vi-VN" dirty="0"/>
              <a:t>; </a:t>
            </a:r>
            <a:endParaRPr lang="en-US" dirty="0"/>
          </a:p>
          <a:p>
            <a:pPr algn="just">
              <a:buFontTx/>
              <a:buChar char="-"/>
            </a:pPr>
            <a:r>
              <a:rPr lang="vi-VN" dirty="0"/>
              <a:t> apărăm </a:t>
            </a:r>
            <a:r>
              <a:rPr lang="vi-VN" b="1" dirty="0"/>
              <a:t>reputația</a:t>
            </a:r>
            <a:r>
              <a:rPr lang="en-US" b="1" dirty="0"/>
              <a:t> </a:t>
            </a:r>
            <a:r>
              <a:rPr lang="en-US" b="1" dirty="0" err="1"/>
              <a:t>firmei</a:t>
            </a:r>
            <a:r>
              <a:rPr lang="vi-VN" dirty="0"/>
              <a:t>, cu atașament față de instituție și de valorile promovate de aceasta. </a:t>
            </a:r>
            <a:endParaRPr lang="en-US" dirty="0"/>
          </a:p>
        </p:txBody>
      </p:sp>
    </p:spTree>
    <p:extLst>
      <p:ext uri="{BB962C8B-B14F-4D97-AF65-F5344CB8AC3E}">
        <p14:creationId xmlns:p14="http://schemas.microsoft.com/office/powerpoint/2010/main" val="1841320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DEVOTAMENT</a:t>
            </a:r>
          </a:p>
        </p:txBody>
      </p:sp>
      <p:sp>
        <p:nvSpPr>
          <p:cNvPr id="3" name="Content Placeholder 2"/>
          <p:cNvSpPr>
            <a:spLocks noGrp="1"/>
          </p:cNvSpPr>
          <p:nvPr>
            <p:ph idx="1"/>
          </p:nvPr>
        </p:nvSpPr>
        <p:spPr/>
        <p:txBody>
          <a:bodyPr>
            <a:normAutofit fontScale="92500" lnSpcReduction="10000"/>
          </a:bodyPr>
          <a:lstStyle/>
          <a:p>
            <a:pPr algn="just"/>
            <a:r>
              <a:rPr lang="vi-VN" dirty="0"/>
              <a:t>Punem </a:t>
            </a:r>
            <a:r>
              <a:rPr lang="vi-VN" b="1" dirty="0"/>
              <a:t>interesul </a:t>
            </a:r>
            <a:r>
              <a:rPr lang="en-US" b="1" dirty="0" err="1"/>
              <a:t>educatiei</a:t>
            </a:r>
            <a:r>
              <a:rPr lang="en-US" dirty="0"/>
              <a:t> (</a:t>
            </a:r>
            <a:r>
              <a:rPr lang="en-US" dirty="0" err="1"/>
              <a:t>muncii</a:t>
            </a:r>
            <a:r>
              <a:rPr lang="en-US" dirty="0"/>
              <a:t>) </a:t>
            </a:r>
            <a:r>
              <a:rPr lang="vi-VN" b="1" dirty="0"/>
              <a:t>înaintea interesului personal</a:t>
            </a:r>
            <a:r>
              <a:rPr lang="vi-VN" dirty="0"/>
              <a:t>. Vom adăuga sacrificii și renunțări personale pentru idealul de a construi o lume mai sigură. </a:t>
            </a:r>
            <a:endParaRPr lang="en-US" dirty="0"/>
          </a:p>
          <a:p>
            <a:pPr algn="just"/>
            <a:r>
              <a:rPr lang="vi-VN" dirty="0"/>
              <a:t>Dăm dovadă de devotament când: </a:t>
            </a:r>
            <a:endParaRPr lang="en-US" dirty="0"/>
          </a:p>
          <a:p>
            <a:pPr algn="just">
              <a:buFontTx/>
              <a:buChar char="-"/>
            </a:pPr>
            <a:r>
              <a:rPr lang="vi-VN" dirty="0"/>
              <a:t>facem tot ce este legal posibil pentru </a:t>
            </a:r>
            <a:r>
              <a:rPr lang="vi-VN" b="1" dirty="0"/>
              <a:t>realizarea misiunilor </a:t>
            </a:r>
            <a:r>
              <a:rPr lang="vi-VN" dirty="0"/>
              <a:t>noastre; </a:t>
            </a:r>
            <a:endParaRPr lang="en-US" dirty="0"/>
          </a:p>
          <a:p>
            <a:pPr algn="just">
              <a:buFontTx/>
              <a:buChar char="-"/>
            </a:pPr>
            <a:r>
              <a:rPr lang="vi-VN" dirty="0"/>
              <a:t>credem cu tărie în </a:t>
            </a:r>
            <a:r>
              <a:rPr lang="vi-VN" b="1" dirty="0"/>
              <a:t>valorile și în misiunile noastre ca instituție </a:t>
            </a:r>
            <a:r>
              <a:rPr lang="vi-VN" dirty="0"/>
              <a:t>și acestea ne ghidează în activitatea cotidiană.</a:t>
            </a:r>
            <a:endParaRPr lang="en-US" dirty="0">
              <a:latin typeface="+mj-lt"/>
              <a:ea typeface="+mj-ea"/>
              <a:cs typeface="+mj-cs"/>
            </a:endParaRPr>
          </a:p>
        </p:txBody>
      </p:sp>
    </p:spTree>
    <p:extLst>
      <p:ext uri="{BB962C8B-B14F-4D97-AF65-F5344CB8AC3E}">
        <p14:creationId xmlns:p14="http://schemas.microsoft.com/office/powerpoint/2010/main" val="3851438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RESPECT</a:t>
            </a:r>
          </a:p>
        </p:txBody>
      </p:sp>
      <p:sp>
        <p:nvSpPr>
          <p:cNvPr id="3" name="Content Placeholder 2"/>
          <p:cNvSpPr>
            <a:spLocks noGrp="1"/>
          </p:cNvSpPr>
          <p:nvPr>
            <p:ph idx="1"/>
          </p:nvPr>
        </p:nvSpPr>
        <p:spPr/>
        <p:txBody>
          <a:bodyPr>
            <a:normAutofit fontScale="92500" lnSpcReduction="10000"/>
          </a:bodyPr>
          <a:lstStyle/>
          <a:p>
            <a:pPr algn="just"/>
            <a:r>
              <a:rPr lang="vi-VN" dirty="0"/>
              <a:t>În exercitarea actului profesional </a:t>
            </a:r>
            <a:r>
              <a:rPr lang="vi-VN" b="1" dirty="0"/>
              <a:t>respectăm legea, drepturile și libertățile cetățenilor</a:t>
            </a:r>
            <a:r>
              <a:rPr lang="vi-VN" dirty="0"/>
              <a:t>.</a:t>
            </a:r>
            <a:endParaRPr lang="en-US" dirty="0"/>
          </a:p>
          <a:p>
            <a:pPr algn="just"/>
            <a:r>
              <a:rPr lang="vi-VN" dirty="0"/>
              <a:t>Dăm dovadă de respect când: </a:t>
            </a:r>
            <a:endParaRPr lang="en-US" dirty="0"/>
          </a:p>
          <a:p>
            <a:pPr algn="just">
              <a:buFontTx/>
              <a:buChar char="-"/>
            </a:pPr>
            <a:r>
              <a:rPr lang="vi-VN" b="1" dirty="0"/>
              <a:t>respectăm legea </a:t>
            </a:r>
            <a:r>
              <a:rPr lang="vi-VN" dirty="0"/>
              <a:t>în litera și în spiritul ei; </a:t>
            </a:r>
            <a:endParaRPr lang="en-US" dirty="0"/>
          </a:p>
          <a:p>
            <a:pPr algn="just">
              <a:buFontTx/>
              <a:buChar char="-"/>
            </a:pPr>
            <a:r>
              <a:rPr lang="vi-VN" b="1" dirty="0"/>
              <a:t>acceptăm opiniile </a:t>
            </a:r>
            <a:r>
              <a:rPr lang="vi-VN" dirty="0"/>
              <a:t>celorlalți și abordăm constructiv diferențele care pot exista între punctele de vedere; </a:t>
            </a:r>
            <a:endParaRPr lang="en-US" dirty="0"/>
          </a:p>
          <a:p>
            <a:pPr algn="just">
              <a:buFontTx/>
              <a:buChar char="-"/>
            </a:pPr>
            <a:r>
              <a:rPr lang="vi-VN" dirty="0"/>
              <a:t>prețuim </a:t>
            </a:r>
            <a:r>
              <a:rPr lang="vi-VN" b="1" dirty="0"/>
              <a:t>viața privată, onoarea și reputația colegilor</a:t>
            </a:r>
            <a:r>
              <a:rPr lang="vi-VN" dirty="0"/>
              <a:t> și cetățenilor.</a:t>
            </a:r>
            <a:endParaRPr lang="en-US" dirty="0"/>
          </a:p>
        </p:txBody>
      </p:sp>
    </p:spTree>
    <p:extLst>
      <p:ext uri="{BB962C8B-B14F-4D97-AF65-F5344CB8AC3E}">
        <p14:creationId xmlns:p14="http://schemas.microsoft.com/office/powerpoint/2010/main" val="1541343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CIVISM</a:t>
            </a:r>
          </a:p>
        </p:txBody>
      </p:sp>
      <p:sp>
        <p:nvSpPr>
          <p:cNvPr id="3" name="Content Placeholder 2"/>
          <p:cNvSpPr>
            <a:spLocks noGrp="1"/>
          </p:cNvSpPr>
          <p:nvPr>
            <p:ph idx="1"/>
          </p:nvPr>
        </p:nvSpPr>
        <p:spPr/>
        <p:txBody>
          <a:bodyPr>
            <a:normAutofit fontScale="92500" lnSpcReduction="20000"/>
          </a:bodyPr>
          <a:lstStyle/>
          <a:p>
            <a:pPr algn="just"/>
            <a:r>
              <a:rPr lang="vi-VN" dirty="0"/>
              <a:t>Credem în principiul reciprocității sociale, invitând prin propriul comportament la </a:t>
            </a:r>
            <a:r>
              <a:rPr lang="vi-VN" b="1" dirty="0"/>
              <a:t>respectarea tuturor normelor de conduită</a:t>
            </a:r>
            <a:r>
              <a:rPr lang="vi-VN" dirty="0"/>
              <a:t>. Suntem buni cetățeni, membri responsabili și integri ai comunității în care trăim. </a:t>
            </a:r>
            <a:endParaRPr lang="en-US" dirty="0"/>
          </a:p>
          <a:p>
            <a:pPr algn="just"/>
            <a:r>
              <a:rPr lang="vi-VN" dirty="0"/>
              <a:t>Dăm dovadă de civism când: </a:t>
            </a:r>
            <a:endParaRPr lang="en-US" dirty="0"/>
          </a:p>
          <a:p>
            <a:pPr algn="just">
              <a:buFontTx/>
              <a:buChar char="-"/>
            </a:pPr>
            <a:r>
              <a:rPr lang="vi-VN" dirty="0"/>
              <a:t>ne implicăm în </a:t>
            </a:r>
            <a:r>
              <a:rPr lang="vi-VN" b="1" dirty="0"/>
              <a:t>informarea corectă </a:t>
            </a:r>
            <a:r>
              <a:rPr lang="vi-VN" dirty="0"/>
              <a:t>cu privire la </a:t>
            </a:r>
            <a:r>
              <a:rPr lang="vi-VN" b="1" dirty="0"/>
              <a:t>riscurile și </a:t>
            </a:r>
            <a:r>
              <a:rPr lang="en-US" b="1" dirty="0" err="1"/>
              <a:t>problemele</a:t>
            </a:r>
            <a:r>
              <a:rPr lang="en-US" b="1" dirty="0"/>
              <a:t> </a:t>
            </a:r>
            <a:r>
              <a:rPr lang="vi-VN" dirty="0"/>
              <a:t>la adresa</a:t>
            </a:r>
            <a:r>
              <a:rPr lang="en-US" dirty="0"/>
              <a:t> </a:t>
            </a:r>
            <a:r>
              <a:rPr lang="en-US" dirty="0" err="1"/>
              <a:t>celorlalti</a:t>
            </a:r>
            <a:r>
              <a:rPr lang="vi-VN" dirty="0"/>
              <a:t>; </a:t>
            </a:r>
            <a:endParaRPr lang="en-US" dirty="0"/>
          </a:p>
          <a:p>
            <a:pPr algn="just">
              <a:buFontTx/>
              <a:buChar char="-"/>
            </a:pPr>
            <a:r>
              <a:rPr lang="vi-VN" dirty="0"/>
              <a:t>suntem </a:t>
            </a:r>
            <a:r>
              <a:rPr lang="vi-VN" b="1" dirty="0"/>
              <a:t>responsabili social</a:t>
            </a:r>
            <a:r>
              <a:rPr lang="en-US" b="1" dirty="0"/>
              <a:t>i</a:t>
            </a:r>
            <a:r>
              <a:rPr lang="vi-VN" b="1" dirty="0"/>
              <a:t> și ne implicăm </a:t>
            </a:r>
            <a:r>
              <a:rPr lang="vi-VN" dirty="0"/>
              <a:t>în comunitățile în care trăim și ne desfășurăm activitatea.</a:t>
            </a:r>
            <a:endParaRPr lang="en-US" dirty="0"/>
          </a:p>
        </p:txBody>
      </p:sp>
    </p:spTree>
    <p:extLst>
      <p:ext uri="{BB962C8B-B14F-4D97-AF65-F5344CB8AC3E}">
        <p14:creationId xmlns:p14="http://schemas.microsoft.com/office/powerpoint/2010/main" val="31107441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ONOARE</a:t>
            </a:r>
            <a:br>
              <a:rPr lang="en-US" dirty="0"/>
            </a:br>
            <a:r>
              <a:rPr lang="en-US" sz="2200" dirty="0" err="1"/>
              <a:t>onestitate</a:t>
            </a:r>
            <a:r>
              <a:rPr lang="en-US" sz="2200" dirty="0"/>
              <a:t>, </a:t>
            </a:r>
            <a:r>
              <a:rPr lang="en-US" sz="2200" dirty="0" err="1"/>
              <a:t>integritate</a:t>
            </a:r>
            <a:r>
              <a:rPr lang="en-US" sz="2200" dirty="0"/>
              <a:t>, </a:t>
            </a:r>
            <a:r>
              <a:rPr lang="en-US" sz="2200" dirty="0" err="1"/>
              <a:t>nediscriminare</a:t>
            </a:r>
            <a:r>
              <a:rPr lang="en-US" sz="2200" dirty="0"/>
              <a:t>, </a:t>
            </a:r>
            <a:r>
              <a:rPr lang="en-US" sz="2200" dirty="0" err="1"/>
              <a:t>demnitate</a:t>
            </a:r>
            <a:r>
              <a:rPr lang="en-US" sz="2200" dirty="0"/>
              <a:t>, </a:t>
            </a:r>
            <a:r>
              <a:rPr lang="vi-VN" sz="2200" dirty="0"/>
              <a:t>conduită morală</a:t>
            </a:r>
            <a:r>
              <a:rPr lang="en-US" sz="2200" dirty="0"/>
              <a:t> </a:t>
            </a:r>
          </a:p>
        </p:txBody>
      </p:sp>
      <p:sp>
        <p:nvSpPr>
          <p:cNvPr id="3" name="Content Placeholder 2"/>
          <p:cNvSpPr>
            <a:spLocks noGrp="1"/>
          </p:cNvSpPr>
          <p:nvPr>
            <p:ph idx="1"/>
          </p:nvPr>
        </p:nvSpPr>
        <p:spPr/>
        <p:txBody>
          <a:bodyPr>
            <a:normAutofit fontScale="85000" lnSpcReduction="10000"/>
          </a:bodyPr>
          <a:lstStyle/>
          <a:p>
            <a:pPr algn="just"/>
            <a:r>
              <a:rPr lang="vi-VN" dirty="0"/>
              <a:t>Adoptăm un </a:t>
            </a:r>
            <a:r>
              <a:rPr lang="vi-VN" b="1" dirty="0"/>
              <a:t>comportament demn </a:t>
            </a:r>
            <a:r>
              <a:rPr lang="vi-VN" dirty="0"/>
              <a:t>și care ne va onora în orice împrejurare, în concordanță cu normele de etică acceptate în societate și promovate de instituție. </a:t>
            </a:r>
            <a:endParaRPr lang="en-US" dirty="0"/>
          </a:p>
          <a:p>
            <a:pPr algn="just"/>
            <a:r>
              <a:rPr lang="vi-VN" dirty="0"/>
              <a:t>Dăm dovadă de onoare când: </a:t>
            </a:r>
            <a:endParaRPr lang="en-US" dirty="0"/>
          </a:p>
          <a:p>
            <a:pPr algn="just">
              <a:buFontTx/>
              <a:buChar char="-"/>
            </a:pPr>
            <a:r>
              <a:rPr lang="vi-VN" dirty="0"/>
              <a:t>respectăm </a:t>
            </a:r>
            <a:r>
              <a:rPr lang="vi-VN" b="1" dirty="0"/>
              <a:t>drepturile și obligațiile </a:t>
            </a:r>
            <a:r>
              <a:rPr lang="vi-VN" dirty="0"/>
              <a:t>ce decurg din </a:t>
            </a:r>
            <a:r>
              <a:rPr lang="vi-VN" b="1" dirty="0"/>
              <a:t>calitatea de </a:t>
            </a:r>
            <a:r>
              <a:rPr lang="en-US" b="1" dirty="0" err="1"/>
              <a:t>inginer</a:t>
            </a:r>
            <a:r>
              <a:rPr lang="en-US" b="1" dirty="0"/>
              <a:t> </a:t>
            </a:r>
            <a:r>
              <a:rPr lang="vi-VN" dirty="0"/>
              <a:t>și ne menținem la nivelul </a:t>
            </a:r>
            <a:r>
              <a:rPr lang="vi-VN" b="1" dirty="0"/>
              <a:t>demnității statutului profesional</a:t>
            </a:r>
            <a:r>
              <a:rPr lang="vi-VN" dirty="0"/>
              <a:t>; </a:t>
            </a:r>
            <a:endParaRPr lang="en-US" dirty="0"/>
          </a:p>
          <a:p>
            <a:pPr algn="just">
              <a:buFontTx/>
              <a:buChar char="-"/>
            </a:pPr>
            <a:r>
              <a:rPr lang="vi-VN" dirty="0"/>
              <a:t> manifestăm respect față de </a:t>
            </a:r>
            <a:r>
              <a:rPr lang="vi-VN" b="1" dirty="0"/>
              <a:t>onoarea, demnitatea și reputația persoanelor</a:t>
            </a:r>
            <a:r>
              <a:rPr lang="vi-VN" dirty="0"/>
              <a:t> cu care lucrăm sau intrăm în contact în exercitarea funcției. </a:t>
            </a:r>
            <a:endParaRPr lang="en-US" dirty="0"/>
          </a:p>
        </p:txBody>
      </p:sp>
    </p:spTree>
    <p:extLst>
      <p:ext uri="{BB962C8B-B14F-4D97-AF65-F5344CB8AC3E}">
        <p14:creationId xmlns:p14="http://schemas.microsoft.com/office/powerpoint/2010/main" val="12953532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ONESTITATE</a:t>
            </a:r>
          </a:p>
        </p:txBody>
      </p:sp>
      <p:sp>
        <p:nvSpPr>
          <p:cNvPr id="3" name="Content Placeholder 2"/>
          <p:cNvSpPr>
            <a:spLocks noGrp="1"/>
          </p:cNvSpPr>
          <p:nvPr>
            <p:ph idx="1"/>
          </p:nvPr>
        </p:nvSpPr>
        <p:spPr/>
        <p:txBody>
          <a:bodyPr>
            <a:normAutofit fontScale="92500" lnSpcReduction="10000"/>
          </a:bodyPr>
          <a:lstStyle/>
          <a:p>
            <a:pPr algn="just"/>
            <a:r>
              <a:rPr lang="vi-VN" dirty="0"/>
              <a:t>Acționăm onest, îndeplinindu-ne atribuțiile de serviciu cu respect față de adevăr, cu bună-credință, cinste și corectitudine. </a:t>
            </a:r>
            <a:endParaRPr lang="en-US" dirty="0"/>
          </a:p>
          <a:p>
            <a:pPr algn="just"/>
            <a:r>
              <a:rPr lang="vi-VN" dirty="0"/>
              <a:t>Dăm dovadă de onestitate când: </a:t>
            </a:r>
            <a:endParaRPr lang="en-US" dirty="0"/>
          </a:p>
          <a:p>
            <a:pPr algn="just">
              <a:buFontTx/>
              <a:buChar char="-"/>
            </a:pPr>
            <a:r>
              <a:rPr lang="vi-VN" dirty="0"/>
              <a:t>dovedim </a:t>
            </a:r>
            <a:r>
              <a:rPr lang="vi-VN" b="1" dirty="0"/>
              <a:t>probitate morală</a:t>
            </a:r>
            <a:r>
              <a:rPr lang="vi-VN" dirty="0"/>
              <a:t>, suntem </a:t>
            </a:r>
            <a:r>
              <a:rPr lang="vi-VN" b="1" dirty="0"/>
              <a:t>sinceri</a:t>
            </a:r>
            <a:r>
              <a:rPr lang="vi-VN" dirty="0"/>
              <a:t> și demni de </a:t>
            </a:r>
            <a:r>
              <a:rPr lang="vi-VN" b="1" dirty="0"/>
              <a:t>încrederea colegilor</a:t>
            </a:r>
            <a:r>
              <a:rPr lang="vi-VN" dirty="0"/>
              <a:t>, </a:t>
            </a:r>
            <a:r>
              <a:rPr lang="vi-VN" b="1" dirty="0"/>
              <a:t>superiorilor</a:t>
            </a:r>
            <a:r>
              <a:rPr lang="vi-VN" dirty="0"/>
              <a:t> și </a:t>
            </a:r>
            <a:r>
              <a:rPr lang="vi-VN" b="1" dirty="0"/>
              <a:t>beneficiarilor</a:t>
            </a:r>
            <a:r>
              <a:rPr lang="vi-VN" dirty="0"/>
              <a:t> activităților noastre; </a:t>
            </a:r>
            <a:endParaRPr lang="en-US" dirty="0"/>
          </a:p>
          <a:p>
            <a:pPr algn="just">
              <a:buFontTx/>
              <a:buChar char="-"/>
            </a:pPr>
            <a:r>
              <a:rPr lang="vi-VN" dirty="0"/>
              <a:t> raportăm pe cale ierarhică orice </a:t>
            </a:r>
            <a:r>
              <a:rPr lang="vi-VN" b="1" dirty="0"/>
              <a:t>încălcare</a:t>
            </a:r>
            <a:r>
              <a:rPr lang="vi-VN" dirty="0"/>
              <a:t> a reglementărilor interne sau a normelor de conduită profesională.</a:t>
            </a:r>
            <a:endParaRPr lang="en-US" dirty="0"/>
          </a:p>
          <a:p>
            <a:pPr algn="just"/>
            <a:endParaRPr lang="en-US" dirty="0"/>
          </a:p>
        </p:txBody>
      </p:sp>
    </p:spTree>
    <p:extLst>
      <p:ext uri="{BB962C8B-B14F-4D97-AF65-F5344CB8AC3E}">
        <p14:creationId xmlns:p14="http://schemas.microsoft.com/office/powerpoint/2010/main" val="1519723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INTEGRITATE</a:t>
            </a:r>
          </a:p>
        </p:txBody>
      </p:sp>
      <p:sp>
        <p:nvSpPr>
          <p:cNvPr id="3" name="Content Placeholder 2"/>
          <p:cNvSpPr>
            <a:spLocks noGrp="1"/>
          </p:cNvSpPr>
          <p:nvPr>
            <p:ph idx="1"/>
          </p:nvPr>
        </p:nvSpPr>
        <p:spPr/>
        <p:txBody>
          <a:bodyPr>
            <a:normAutofit fontScale="85000" lnSpcReduction="10000"/>
          </a:bodyPr>
          <a:lstStyle/>
          <a:p>
            <a:pPr algn="just"/>
            <a:r>
              <a:rPr lang="vi-VN" dirty="0"/>
              <a:t>Ne desfășurăm activitatea în afara oricăror imixtiuni și ingerințe, subordonați exclusiv valorilor și intereselor </a:t>
            </a:r>
            <a:r>
              <a:rPr lang="en-US" dirty="0" err="1">
                <a:latin typeface="Arial" panose="020B0604020202020204" pitchFamily="34" charset="0"/>
                <a:cs typeface="Arial" panose="020B0604020202020204" pitchFamily="34" charset="0"/>
              </a:rPr>
              <a:t>firmei</a:t>
            </a:r>
            <a:r>
              <a:rPr lang="en-US" dirty="0"/>
              <a:t>, </a:t>
            </a:r>
            <a:r>
              <a:rPr lang="vi-VN" dirty="0"/>
              <a:t>de securitate și ale</a:t>
            </a:r>
            <a:r>
              <a:rPr lang="en-US" dirty="0"/>
              <a:t> </a:t>
            </a:r>
            <a:r>
              <a:rPr lang="en-US" dirty="0" err="1"/>
              <a:t>angajatilor</a:t>
            </a:r>
            <a:r>
              <a:rPr lang="vi-VN" dirty="0"/>
              <a:t>.</a:t>
            </a:r>
            <a:endParaRPr lang="en-US" dirty="0"/>
          </a:p>
          <a:p>
            <a:pPr algn="just"/>
            <a:r>
              <a:rPr lang="vi-VN" dirty="0"/>
              <a:t>Suntem integri când: </a:t>
            </a:r>
            <a:endParaRPr lang="en-US" dirty="0"/>
          </a:p>
          <a:p>
            <a:pPr algn="just">
              <a:buFontTx/>
              <a:buChar char="-"/>
            </a:pPr>
            <a:r>
              <a:rPr lang="vi-VN" dirty="0"/>
              <a:t>în exercitarea atribuțiilor funcției avem o </a:t>
            </a:r>
            <a:r>
              <a:rPr lang="vi-VN" b="1" dirty="0"/>
              <a:t>atitudine obiectivă, neutră</a:t>
            </a:r>
            <a:r>
              <a:rPr lang="vi-VN" dirty="0"/>
              <a:t>, față de orice interes politic, economic, religios sau de altă natură; </a:t>
            </a:r>
            <a:endParaRPr lang="en-US" dirty="0"/>
          </a:p>
          <a:p>
            <a:pPr algn="just">
              <a:buFontTx/>
              <a:buChar char="-"/>
            </a:pPr>
            <a:r>
              <a:rPr lang="vi-VN" dirty="0"/>
              <a:t>nu săvârșim acte sau </a:t>
            </a:r>
            <a:r>
              <a:rPr lang="vi-VN" b="1" dirty="0"/>
              <a:t>fapte care contravin demnității, prestigiului sau regulilor de comportament </a:t>
            </a:r>
            <a:r>
              <a:rPr lang="vi-VN" dirty="0"/>
              <a:t>care decurg din apartenența la Serviciu. </a:t>
            </a:r>
            <a:endParaRPr lang="en-US" dirty="0"/>
          </a:p>
          <a:p>
            <a:pPr algn="just"/>
            <a:endParaRPr lang="en-US" dirty="0"/>
          </a:p>
        </p:txBody>
      </p:sp>
    </p:spTree>
    <p:extLst>
      <p:ext uri="{BB962C8B-B14F-4D97-AF65-F5344CB8AC3E}">
        <p14:creationId xmlns:p14="http://schemas.microsoft.com/office/powerpoint/2010/main" val="15763921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NEDISCRIMINARE</a:t>
            </a:r>
          </a:p>
        </p:txBody>
      </p:sp>
      <p:sp>
        <p:nvSpPr>
          <p:cNvPr id="3" name="Content Placeholder 2"/>
          <p:cNvSpPr>
            <a:spLocks noGrp="1"/>
          </p:cNvSpPr>
          <p:nvPr>
            <p:ph idx="1"/>
          </p:nvPr>
        </p:nvSpPr>
        <p:spPr/>
        <p:txBody>
          <a:bodyPr>
            <a:normAutofit fontScale="92500"/>
          </a:bodyPr>
          <a:lstStyle/>
          <a:p>
            <a:pPr algn="just"/>
            <a:r>
              <a:rPr lang="vi-VN" dirty="0"/>
              <a:t>Ne raportăm cu obiectivitate atât la Serviciu, cât și la cei din jur. Susținem exclusiv interesele</a:t>
            </a:r>
            <a:r>
              <a:rPr lang="en-US" dirty="0"/>
              <a:t> </a:t>
            </a:r>
            <a:r>
              <a:rPr lang="en-US" dirty="0" err="1">
                <a:latin typeface="Arial" panose="020B0604020202020204" pitchFamily="34" charset="0"/>
                <a:cs typeface="Arial" panose="020B0604020202020204" pitchFamily="34" charset="0"/>
              </a:rPr>
              <a:t>firmei</a:t>
            </a:r>
            <a:r>
              <a:rPr lang="vi-VN" dirty="0"/>
              <a:t>. Față de acestea nu vom avea niciodată </a:t>
            </a:r>
            <a:r>
              <a:rPr lang="vi-VN" b="1" dirty="0"/>
              <a:t>partizanate </a:t>
            </a:r>
            <a:r>
              <a:rPr lang="vi-VN" dirty="0"/>
              <a:t>și nici </a:t>
            </a:r>
            <a:r>
              <a:rPr lang="vi-VN" b="1" dirty="0"/>
              <a:t>favoriți</a:t>
            </a:r>
            <a:r>
              <a:rPr lang="en-US" dirty="0"/>
              <a:t>.</a:t>
            </a:r>
          </a:p>
          <a:p>
            <a:pPr algn="just"/>
            <a:r>
              <a:rPr lang="vi-VN" dirty="0"/>
              <a:t>Dăm dovadă de nediscriminare când suntem </a:t>
            </a:r>
            <a:r>
              <a:rPr lang="vi-VN" b="1" dirty="0"/>
              <a:t>imparțiali și respectăm principiul egalității </a:t>
            </a:r>
            <a:r>
              <a:rPr lang="vi-VN" dirty="0"/>
              <a:t>de șanse, indiferent de </a:t>
            </a:r>
            <a:r>
              <a:rPr lang="vi-VN" b="1" dirty="0"/>
              <a:t>naționalitate</a:t>
            </a:r>
            <a:r>
              <a:rPr lang="vi-VN" dirty="0"/>
              <a:t>, </a:t>
            </a:r>
            <a:r>
              <a:rPr lang="vi-VN" b="1" dirty="0"/>
              <a:t>gen</a:t>
            </a:r>
            <a:r>
              <a:rPr lang="vi-VN" dirty="0"/>
              <a:t>, </a:t>
            </a:r>
            <a:r>
              <a:rPr lang="vi-VN" b="1" dirty="0"/>
              <a:t>orientare religioasă </a:t>
            </a:r>
            <a:r>
              <a:rPr lang="vi-VN" dirty="0"/>
              <a:t>sau alte criterii discriminatorii.</a:t>
            </a:r>
            <a:endParaRPr lang="en-US" dirty="0"/>
          </a:p>
        </p:txBody>
      </p:sp>
    </p:spTree>
    <p:extLst>
      <p:ext uri="{BB962C8B-B14F-4D97-AF65-F5344CB8AC3E}">
        <p14:creationId xmlns:p14="http://schemas.microsoft.com/office/powerpoint/2010/main" val="3480850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DEMNITATE</a:t>
            </a:r>
          </a:p>
        </p:txBody>
      </p:sp>
      <p:sp>
        <p:nvSpPr>
          <p:cNvPr id="3" name="Content Placeholder 2"/>
          <p:cNvSpPr>
            <a:spLocks noGrp="1"/>
          </p:cNvSpPr>
          <p:nvPr>
            <p:ph idx="1"/>
          </p:nvPr>
        </p:nvSpPr>
        <p:spPr/>
        <p:txBody>
          <a:bodyPr>
            <a:normAutofit fontScale="77500" lnSpcReduction="20000"/>
          </a:bodyPr>
          <a:lstStyle/>
          <a:p>
            <a:pPr algn="just"/>
            <a:r>
              <a:rPr lang="vi-VN" dirty="0"/>
              <a:t>Respectăm demnitatea, onoarea și reputaţia fiecărui coleg și a persoanelor cu care interacţionăm în desfășurarea activităţilor profesionale. </a:t>
            </a:r>
            <a:endParaRPr lang="en-US" dirty="0"/>
          </a:p>
          <a:p>
            <a:pPr algn="just"/>
            <a:r>
              <a:rPr lang="vi-VN" dirty="0"/>
              <a:t>Suntem demni când: </a:t>
            </a:r>
            <a:endParaRPr lang="en-US" dirty="0"/>
          </a:p>
          <a:p>
            <a:pPr algn="just">
              <a:buFontTx/>
              <a:buChar char="-"/>
            </a:pPr>
            <a:r>
              <a:rPr lang="vi-VN" dirty="0"/>
              <a:t>în relațiile cu cetățenii ne asigurăm că proiectăm o </a:t>
            </a:r>
            <a:r>
              <a:rPr lang="vi-VN" b="1" dirty="0"/>
              <a:t>imagine care să nu prejudicieze </a:t>
            </a:r>
            <a:r>
              <a:rPr lang="vi-VN" dirty="0"/>
              <a:t>în niciun fel </a:t>
            </a:r>
            <a:r>
              <a:rPr lang="vi-VN" b="1" dirty="0"/>
              <a:t>instituția</a:t>
            </a:r>
            <a:r>
              <a:rPr lang="vi-VN" dirty="0"/>
              <a:t>. Ceea ce facem poate fi interpretat prin prisma apartenenței la Serviciu; </a:t>
            </a:r>
            <a:endParaRPr lang="en-US" dirty="0"/>
          </a:p>
          <a:p>
            <a:pPr algn="just">
              <a:buFontTx/>
              <a:buChar char="-"/>
            </a:pPr>
            <a:r>
              <a:rPr lang="vi-VN" dirty="0"/>
              <a:t> prevenim orice </a:t>
            </a:r>
            <a:r>
              <a:rPr lang="vi-VN" b="1" dirty="0"/>
              <a:t>comportament degradant</a:t>
            </a:r>
            <a:r>
              <a:rPr lang="vi-VN" dirty="0"/>
              <a:t>, </a:t>
            </a:r>
            <a:r>
              <a:rPr lang="vi-VN" b="1" dirty="0"/>
              <a:t>intimidator</a:t>
            </a:r>
            <a:r>
              <a:rPr lang="vi-VN" dirty="0"/>
              <a:t> sau </a:t>
            </a:r>
            <a:r>
              <a:rPr lang="vi-VN" b="1" dirty="0"/>
              <a:t>umilitor</a:t>
            </a:r>
            <a:r>
              <a:rPr lang="vi-VN" dirty="0"/>
              <a:t> care urmărește sau conduce la afectarea gravă a capacității unei persoane de a-și desfășura în mod firesc activitățile profesionale sau de a-și exercita drepturile. </a:t>
            </a:r>
            <a:endParaRPr lang="en-US" dirty="0"/>
          </a:p>
        </p:txBody>
      </p:sp>
    </p:spTree>
    <p:extLst>
      <p:ext uri="{BB962C8B-B14F-4D97-AF65-F5344CB8AC3E}">
        <p14:creationId xmlns:p14="http://schemas.microsoft.com/office/powerpoint/2010/main" val="145674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36912"/>
            <a:ext cx="8229600" cy="1143000"/>
          </a:xfrm>
        </p:spPr>
        <p:txBody>
          <a:bodyPr/>
          <a:lstStyle/>
          <a:p>
            <a:r>
              <a:rPr lang="ro-RO" dirty="0"/>
              <a:t>CURSUL 1, 2</a:t>
            </a:r>
            <a:endParaRPr lang="en-US" dirty="0"/>
          </a:p>
        </p:txBody>
      </p:sp>
    </p:spTree>
    <p:extLst>
      <p:ext uri="{BB962C8B-B14F-4D97-AF65-F5344CB8AC3E}">
        <p14:creationId xmlns:p14="http://schemas.microsoft.com/office/powerpoint/2010/main" val="32240259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CONDUITĂ MORALĂ</a:t>
            </a:r>
          </a:p>
        </p:txBody>
      </p:sp>
      <p:sp>
        <p:nvSpPr>
          <p:cNvPr id="3" name="Content Placeholder 2"/>
          <p:cNvSpPr>
            <a:spLocks noGrp="1"/>
          </p:cNvSpPr>
          <p:nvPr>
            <p:ph idx="1"/>
          </p:nvPr>
        </p:nvSpPr>
        <p:spPr/>
        <p:txBody>
          <a:bodyPr>
            <a:normAutofit fontScale="92500"/>
          </a:bodyPr>
          <a:lstStyle/>
          <a:p>
            <a:pPr algn="just"/>
            <a:r>
              <a:rPr lang="vi-VN" dirty="0"/>
              <a:t>Pentru noi nimic nu este mai important decât să avem conștiința împăcată că am făcut ceea ce trebuia. </a:t>
            </a:r>
            <a:endParaRPr lang="en-US" dirty="0"/>
          </a:p>
          <a:p>
            <a:pPr algn="just"/>
            <a:r>
              <a:rPr lang="vi-VN" dirty="0"/>
              <a:t>Dăm dovadă de conduită morală când: </a:t>
            </a:r>
            <a:endParaRPr lang="en-US" dirty="0"/>
          </a:p>
          <a:p>
            <a:pPr algn="just">
              <a:buFontTx/>
              <a:buChar char="-"/>
            </a:pPr>
            <a:r>
              <a:rPr lang="vi-VN" dirty="0"/>
              <a:t>nu folosim funcția deținută pentru a obține </a:t>
            </a:r>
            <a:r>
              <a:rPr lang="vi-VN" b="1" dirty="0"/>
              <a:t>avantaje sau alte beneficii personale</a:t>
            </a:r>
            <a:r>
              <a:rPr lang="vi-VN" dirty="0"/>
              <a:t>; </a:t>
            </a:r>
            <a:endParaRPr lang="en-US" dirty="0"/>
          </a:p>
          <a:p>
            <a:pPr algn="just">
              <a:buFontTx/>
              <a:buChar char="-"/>
            </a:pPr>
            <a:r>
              <a:rPr lang="vi-VN" dirty="0"/>
              <a:t> ne asumăm să nu executăm ordinele sau dispozițiile care sunt contrare legii sau care </a:t>
            </a:r>
            <a:r>
              <a:rPr lang="vi-VN" b="1" dirty="0"/>
              <a:t>nu respectă deontologia profesională</a:t>
            </a:r>
            <a:r>
              <a:rPr lang="vi-VN" dirty="0"/>
              <a:t>.</a:t>
            </a:r>
            <a:endParaRPr lang="en-US" dirty="0"/>
          </a:p>
        </p:txBody>
      </p:sp>
    </p:spTree>
    <p:extLst>
      <p:ext uri="{BB962C8B-B14F-4D97-AF65-F5344CB8AC3E}">
        <p14:creationId xmlns:p14="http://schemas.microsoft.com/office/powerpoint/2010/main" val="18978571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PROFESIONALISM</a:t>
            </a:r>
            <a:br>
              <a:rPr lang="en-US" dirty="0"/>
            </a:br>
            <a:r>
              <a:rPr lang="en-US" sz="2700" dirty="0" err="1"/>
              <a:t>responsabilitate</a:t>
            </a:r>
            <a:r>
              <a:rPr lang="en-US" sz="2700" dirty="0"/>
              <a:t>, </a:t>
            </a:r>
            <a:r>
              <a:rPr lang="vi-VN" sz="2700" dirty="0"/>
              <a:t>independență</a:t>
            </a:r>
            <a:r>
              <a:rPr lang="en-US" sz="2700" dirty="0"/>
              <a:t>, </a:t>
            </a:r>
            <a:r>
              <a:rPr lang="vi-VN" sz="2700" dirty="0"/>
              <a:t>echidistanță</a:t>
            </a:r>
            <a:r>
              <a:rPr lang="en-US" sz="2700" dirty="0"/>
              <a:t>, </a:t>
            </a:r>
            <a:r>
              <a:rPr lang="en-US" sz="2700" dirty="0" err="1"/>
              <a:t>confidențialitate</a:t>
            </a:r>
            <a:r>
              <a:rPr lang="vi-VN" sz="2700" dirty="0"/>
              <a:t> </a:t>
            </a:r>
            <a:r>
              <a:rPr lang="en-US" sz="2700" dirty="0"/>
              <a:t> </a:t>
            </a:r>
          </a:p>
        </p:txBody>
      </p:sp>
      <p:sp>
        <p:nvSpPr>
          <p:cNvPr id="3" name="Content Placeholder 2"/>
          <p:cNvSpPr>
            <a:spLocks noGrp="1"/>
          </p:cNvSpPr>
          <p:nvPr>
            <p:ph idx="1"/>
          </p:nvPr>
        </p:nvSpPr>
        <p:spPr/>
        <p:txBody>
          <a:bodyPr>
            <a:normAutofit fontScale="77500" lnSpcReduction="20000"/>
          </a:bodyPr>
          <a:lstStyle/>
          <a:p>
            <a:pPr algn="just"/>
            <a:r>
              <a:rPr lang="vi-VN" dirty="0"/>
              <a:t>Acționăm pentru a ne orienta activitatea profesională către excelență, ceea ce presupune </a:t>
            </a:r>
            <a:r>
              <a:rPr lang="vi-VN" b="1" dirty="0"/>
              <a:t>perfecționare continuă, tact și inovație</a:t>
            </a:r>
            <a:r>
              <a:rPr lang="vi-VN" dirty="0"/>
              <a:t>. Vom căuta mereu să devenim </a:t>
            </a:r>
            <a:r>
              <a:rPr lang="vi-VN" b="1" dirty="0"/>
              <a:t>buni profesioniști</a:t>
            </a:r>
            <a:r>
              <a:rPr lang="vi-VN" dirty="0"/>
              <a:t>. </a:t>
            </a:r>
            <a:endParaRPr lang="en-US" dirty="0"/>
          </a:p>
          <a:p>
            <a:pPr algn="just"/>
            <a:r>
              <a:rPr lang="vi-VN" dirty="0"/>
              <a:t>Dăm dovadă de profesionalism când: </a:t>
            </a:r>
            <a:endParaRPr lang="en-US" dirty="0"/>
          </a:p>
          <a:p>
            <a:pPr algn="just">
              <a:buFontTx/>
              <a:buChar char="-"/>
            </a:pPr>
            <a:r>
              <a:rPr lang="vi-VN" dirty="0"/>
              <a:t>îndeplinim </a:t>
            </a:r>
            <a:r>
              <a:rPr lang="vi-VN" b="1" dirty="0"/>
              <a:t>atribuțiile </a:t>
            </a:r>
            <a:r>
              <a:rPr lang="vi-VN" dirty="0"/>
              <a:t>de serviciu în mod </a:t>
            </a:r>
            <a:r>
              <a:rPr lang="vi-VN" b="1" dirty="0"/>
              <a:t>competent, conștiincios, eficient și responsabil</a:t>
            </a:r>
            <a:r>
              <a:rPr lang="vi-VN" dirty="0"/>
              <a:t>, în deplină conformitate cu prevederile legale; </a:t>
            </a:r>
            <a:endParaRPr lang="en-US" dirty="0"/>
          </a:p>
          <a:p>
            <a:pPr algn="just">
              <a:buFontTx/>
              <a:buChar char="-"/>
            </a:pPr>
            <a:r>
              <a:rPr lang="vi-VN" dirty="0"/>
              <a:t>depunem toate eforturile pentru a ne </a:t>
            </a:r>
            <a:r>
              <a:rPr lang="vi-VN" b="1" dirty="0"/>
              <a:t>perfecționa cunoștințele profesionale și a asigura </a:t>
            </a:r>
            <a:r>
              <a:rPr lang="vi-VN" dirty="0"/>
              <a:t>respectarea angajamentelor și obligațiilor profesionale; </a:t>
            </a:r>
            <a:endParaRPr lang="en-US" dirty="0"/>
          </a:p>
          <a:p>
            <a:pPr algn="just">
              <a:buFontTx/>
              <a:buChar char="-"/>
            </a:pPr>
            <a:r>
              <a:rPr lang="vi-VN" dirty="0"/>
              <a:t>respectăm </a:t>
            </a:r>
            <a:r>
              <a:rPr lang="vi-VN" b="1" dirty="0"/>
              <a:t>propria muncă </a:t>
            </a:r>
            <a:r>
              <a:rPr lang="vi-VN" dirty="0"/>
              <a:t>și pe cea a </a:t>
            </a:r>
            <a:r>
              <a:rPr lang="vi-VN" b="1" dirty="0"/>
              <a:t>colegilor</a:t>
            </a:r>
            <a:r>
              <a:rPr lang="vi-VN" dirty="0"/>
              <a:t>. </a:t>
            </a:r>
            <a:endParaRPr lang="en-US" dirty="0"/>
          </a:p>
        </p:txBody>
      </p:sp>
    </p:spTree>
    <p:extLst>
      <p:ext uri="{BB962C8B-B14F-4D97-AF65-F5344CB8AC3E}">
        <p14:creationId xmlns:p14="http://schemas.microsoft.com/office/powerpoint/2010/main" val="3193003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t>
            </a:r>
            <a:r>
              <a:rPr lang="ro-RO" dirty="0"/>
              <a:t>S</a:t>
            </a:r>
            <a:r>
              <a:rPr lang="en-US" dirty="0"/>
              <a:t>PONSABILITATE</a:t>
            </a:r>
          </a:p>
        </p:txBody>
      </p:sp>
      <p:sp>
        <p:nvSpPr>
          <p:cNvPr id="3" name="Content Placeholder 2"/>
          <p:cNvSpPr>
            <a:spLocks noGrp="1"/>
          </p:cNvSpPr>
          <p:nvPr>
            <p:ph idx="1"/>
          </p:nvPr>
        </p:nvSpPr>
        <p:spPr/>
        <p:txBody>
          <a:bodyPr>
            <a:normAutofit fontScale="77500" lnSpcReduction="20000"/>
          </a:bodyPr>
          <a:lstStyle/>
          <a:p>
            <a:pPr algn="just"/>
            <a:r>
              <a:rPr lang="vi-VN" dirty="0"/>
              <a:t>Ne </a:t>
            </a:r>
            <a:r>
              <a:rPr lang="vi-VN" b="1" dirty="0"/>
              <a:t>asumăm răspunderea </a:t>
            </a:r>
            <a:r>
              <a:rPr lang="vi-VN" dirty="0"/>
              <a:t>pentru toate acțiunile noastre. Vom folosi toate resursele la care avem acces doar pentru rezolvarea sarcinilor de serviciu.</a:t>
            </a:r>
            <a:endParaRPr lang="en-US" dirty="0"/>
          </a:p>
          <a:p>
            <a:pPr algn="just"/>
            <a:r>
              <a:rPr lang="vi-VN" dirty="0"/>
              <a:t>Dăm dovadă de responsabilitate când: </a:t>
            </a:r>
            <a:endParaRPr lang="en-US" dirty="0"/>
          </a:p>
          <a:p>
            <a:pPr algn="just">
              <a:buFontTx/>
              <a:buChar char="-"/>
            </a:pPr>
            <a:r>
              <a:rPr lang="vi-VN" dirty="0"/>
              <a:t>ne </a:t>
            </a:r>
            <a:r>
              <a:rPr lang="vi-VN" b="1" dirty="0"/>
              <a:t>asumăm răspunderea </a:t>
            </a:r>
            <a:r>
              <a:rPr lang="vi-VN" dirty="0"/>
              <a:t>pentru deciziile și faptele proprii; </a:t>
            </a:r>
            <a:endParaRPr lang="en-US" dirty="0"/>
          </a:p>
          <a:p>
            <a:pPr algn="just">
              <a:buFontTx/>
              <a:buChar char="-"/>
            </a:pPr>
            <a:r>
              <a:rPr lang="vi-VN" dirty="0"/>
              <a:t> folosim </a:t>
            </a:r>
            <a:r>
              <a:rPr lang="vi-VN" b="1" dirty="0"/>
              <a:t>resursele și mijloacele materiale </a:t>
            </a:r>
            <a:r>
              <a:rPr lang="vi-VN" dirty="0"/>
              <a:t>care ne sunt puse la dispoziție, exclusiv în interes profesional; </a:t>
            </a:r>
            <a:endParaRPr lang="en-US" dirty="0"/>
          </a:p>
          <a:p>
            <a:pPr algn="just">
              <a:buFontTx/>
              <a:buChar char="-"/>
            </a:pPr>
            <a:r>
              <a:rPr lang="vi-VN" dirty="0"/>
              <a:t> ne asigurăm că, prin modul în care îndeplinim atribuțiile de serviciu, respectăm interesul</a:t>
            </a:r>
            <a:r>
              <a:rPr lang="en-US" dirty="0"/>
              <a:t> </a:t>
            </a:r>
            <a:r>
              <a:rPr lang="en-US" dirty="0" err="1"/>
              <a:t>firmei</a:t>
            </a:r>
            <a:r>
              <a:rPr lang="vi-VN" dirty="0"/>
              <a:t>, drepturile și libertățile </a:t>
            </a:r>
            <a:r>
              <a:rPr lang="en-US" dirty="0" err="1"/>
              <a:t>angajatilor</a:t>
            </a:r>
            <a:r>
              <a:rPr lang="en-US" dirty="0"/>
              <a:t> </a:t>
            </a:r>
            <a:r>
              <a:rPr lang="vi-VN" dirty="0"/>
              <a:t>și </a:t>
            </a:r>
            <a:r>
              <a:rPr lang="vi-VN" b="1" dirty="0"/>
              <a:t>nu afectăm demnitatea sau integritatea acestora</a:t>
            </a:r>
            <a:r>
              <a:rPr lang="en-US" dirty="0"/>
              <a:t>.</a:t>
            </a:r>
          </a:p>
        </p:txBody>
      </p:sp>
    </p:spTree>
    <p:extLst>
      <p:ext uri="{BB962C8B-B14F-4D97-AF65-F5344CB8AC3E}">
        <p14:creationId xmlns:p14="http://schemas.microsoft.com/office/powerpoint/2010/main" val="42404938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INDEPENDENŢĂ</a:t>
            </a:r>
          </a:p>
        </p:txBody>
      </p:sp>
      <p:sp>
        <p:nvSpPr>
          <p:cNvPr id="3" name="Content Placeholder 2"/>
          <p:cNvSpPr>
            <a:spLocks noGrp="1"/>
          </p:cNvSpPr>
          <p:nvPr>
            <p:ph idx="1"/>
          </p:nvPr>
        </p:nvSpPr>
        <p:spPr/>
        <p:txBody>
          <a:bodyPr/>
          <a:lstStyle/>
          <a:p>
            <a:pPr algn="just"/>
            <a:r>
              <a:rPr lang="vi-VN" dirty="0"/>
              <a:t>Ne desfășurăm activitatea </a:t>
            </a:r>
            <a:r>
              <a:rPr lang="vi-VN" b="1" dirty="0"/>
              <a:t>liberi</a:t>
            </a:r>
            <a:r>
              <a:rPr lang="vi-VN" dirty="0"/>
              <a:t> de orice interes, nu vom fi </a:t>
            </a:r>
            <a:r>
              <a:rPr lang="vi-VN" b="1" dirty="0"/>
              <a:t>influențați de aspecte personale</a:t>
            </a:r>
            <a:r>
              <a:rPr lang="vi-VN" dirty="0"/>
              <a:t>, de grup sau externe instituției.</a:t>
            </a:r>
            <a:endParaRPr lang="en-US" dirty="0"/>
          </a:p>
          <a:p>
            <a:pPr algn="just"/>
            <a:r>
              <a:rPr lang="vi-VN" dirty="0"/>
              <a:t>Dăm dovadă de </a:t>
            </a:r>
            <a:r>
              <a:rPr lang="vi-VN" b="1" dirty="0"/>
              <a:t>independență</a:t>
            </a:r>
            <a:r>
              <a:rPr lang="vi-VN" dirty="0"/>
              <a:t> când ne îndeplinim atribuțiile și misiunile fără imixtiunile</a:t>
            </a:r>
            <a:r>
              <a:rPr lang="en-US" dirty="0"/>
              <a:t> </a:t>
            </a:r>
            <a:r>
              <a:rPr lang="vi-VN" dirty="0"/>
              <a:t>ilegitime ale altor colegi, autorități sau persoane din afara </a:t>
            </a:r>
            <a:r>
              <a:rPr lang="en-US" dirty="0" err="1">
                <a:latin typeface="Arial" panose="020B0604020202020204" pitchFamily="34" charset="0"/>
                <a:cs typeface="Arial" panose="020B0604020202020204" pitchFamily="34" charset="0"/>
              </a:rPr>
              <a:t>firmei</a:t>
            </a:r>
            <a:r>
              <a:rPr lang="vi-VN" dirty="0"/>
              <a:t>.</a:t>
            </a:r>
            <a:endParaRPr lang="en-US" dirty="0"/>
          </a:p>
        </p:txBody>
      </p:sp>
    </p:spTree>
    <p:extLst>
      <p:ext uri="{BB962C8B-B14F-4D97-AF65-F5344CB8AC3E}">
        <p14:creationId xmlns:p14="http://schemas.microsoft.com/office/powerpoint/2010/main" val="3381919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ECHIDISTANŢĂ</a:t>
            </a:r>
          </a:p>
        </p:txBody>
      </p:sp>
      <p:sp>
        <p:nvSpPr>
          <p:cNvPr id="3" name="Content Placeholder 2"/>
          <p:cNvSpPr>
            <a:spLocks noGrp="1"/>
          </p:cNvSpPr>
          <p:nvPr>
            <p:ph idx="1"/>
          </p:nvPr>
        </p:nvSpPr>
        <p:spPr/>
        <p:txBody>
          <a:bodyPr>
            <a:normAutofit fontScale="85000" lnSpcReduction="20000"/>
          </a:bodyPr>
          <a:lstStyle/>
          <a:p>
            <a:pPr algn="just"/>
            <a:r>
              <a:rPr lang="vi-VN" dirty="0"/>
              <a:t>Adoptăm în cadrul discuțiilor și activităţilor interne, de serviciu, cât și în cadrul celor din afara instituției o </a:t>
            </a:r>
            <a:r>
              <a:rPr lang="vi-VN" b="1" dirty="0"/>
              <a:t>atitudine constructivă</a:t>
            </a:r>
            <a:r>
              <a:rPr lang="vi-VN" dirty="0"/>
              <a:t>, </a:t>
            </a:r>
            <a:r>
              <a:rPr lang="vi-VN" b="1" dirty="0"/>
              <a:t>echilibrată</a:t>
            </a:r>
            <a:r>
              <a:rPr lang="vi-VN" dirty="0"/>
              <a:t>, care să reflecte </a:t>
            </a:r>
            <a:r>
              <a:rPr lang="vi-VN" b="1" dirty="0"/>
              <a:t>poziționarea neutră </a:t>
            </a:r>
            <a:r>
              <a:rPr lang="vi-VN" dirty="0"/>
              <a:t>față de alte interese.</a:t>
            </a:r>
            <a:endParaRPr lang="en-US" dirty="0"/>
          </a:p>
          <a:p>
            <a:pPr algn="just"/>
            <a:r>
              <a:rPr lang="vi-VN" dirty="0"/>
              <a:t>Dăm dovadă de echidistanță când: </a:t>
            </a:r>
            <a:endParaRPr lang="en-US" dirty="0"/>
          </a:p>
          <a:p>
            <a:pPr algn="just">
              <a:buFontTx/>
              <a:buChar char="-"/>
            </a:pPr>
            <a:r>
              <a:rPr lang="vi-VN" dirty="0"/>
              <a:t>abordăm toate </a:t>
            </a:r>
            <a:r>
              <a:rPr lang="vi-VN" b="1" dirty="0"/>
              <a:t>situațiile profesionale </a:t>
            </a:r>
            <a:r>
              <a:rPr lang="vi-VN" dirty="0"/>
              <a:t>în care ne găsim cu </a:t>
            </a:r>
            <a:r>
              <a:rPr lang="vi-VN" b="1" dirty="0"/>
              <a:t>discreție</a:t>
            </a:r>
            <a:r>
              <a:rPr lang="vi-VN" dirty="0"/>
              <a:t> profesională și </a:t>
            </a:r>
            <a:r>
              <a:rPr lang="vi-VN" b="1" dirty="0"/>
              <a:t>obiectivitate</a:t>
            </a:r>
            <a:r>
              <a:rPr lang="vi-VN" dirty="0"/>
              <a:t>, fără să fim </a:t>
            </a:r>
            <a:r>
              <a:rPr lang="vi-VN" b="1" dirty="0"/>
              <a:t>părtinitori</a:t>
            </a:r>
            <a:r>
              <a:rPr lang="vi-VN" dirty="0"/>
              <a:t>; </a:t>
            </a:r>
            <a:endParaRPr lang="en-US" dirty="0"/>
          </a:p>
          <a:p>
            <a:pPr algn="just">
              <a:buFontTx/>
              <a:buChar char="-"/>
            </a:pPr>
            <a:r>
              <a:rPr lang="vi-VN" dirty="0"/>
              <a:t> adoptăm o </a:t>
            </a:r>
            <a:r>
              <a:rPr lang="vi-VN" b="1" dirty="0"/>
              <a:t>atitudine imparțială </a:t>
            </a:r>
            <a:r>
              <a:rPr lang="vi-VN" dirty="0"/>
              <a:t>și </a:t>
            </a:r>
            <a:r>
              <a:rPr lang="vi-VN" b="1" dirty="0"/>
              <a:t>obiectivă</a:t>
            </a:r>
            <a:r>
              <a:rPr lang="vi-VN" dirty="0"/>
              <a:t> față de </a:t>
            </a:r>
            <a:r>
              <a:rPr lang="vi-VN" b="1" dirty="0"/>
              <a:t>interese personale </a:t>
            </a:r>
            <a:r>
              <a:rPr lang="vi-VN" dirty="0"/>
              <a:t>sau </a:t>
            </a:r>
            <a:r>
              <a:rPr lang="vi-VN" b="1" dirty="0"/>
              <a:t>de grup</a:t>
            </a:r>
            <a:r>
              <a:rPr lang="vi-VN" dirty="0"/>
              <a:t>, de orice natură ar fi acesta.</a:t>
            </a:r>
            <a:endParaRPr lang="en-US" dirty="0"/>
          </a:p>
        </p:txBody>
      </p:sp>
    </p:spTree>
    <p:extLst>
      <p:ext uri="{BB962C8B-B14F-4D97-AF65-F5344CB8AC3E}">
        <p14:creationId xmlns:p14="http://schemas.microsoft.com/office/powerpoint/2010/main" val="28772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CONFIDENŢIALITATE</a:t>
            </a:r>
          </a:p>
        </p:txBody>
      </p:sp>
      <p:sp>
        <p:nvSpPr>
          <p:cNvPr id="3" name="Content Placeholder 2"/>
          <p:cNvSpPr>
            <a:spLocks noGrp="1"/>
          </p:cNvSpPr>
          <p:nvPr>
            <p:ph idx="1"/>
          </p:nvPr>
        </p:nvSpPr>
        <p:spPr/>
        <p:txBody>
          <a:bodyPr>
            <a:normAutofit fontScale="77500" lnSpcReduction="20000"/>
          </a:bodyPr>
          <a:lstStyle/>
          <a:p>
            <a:pPr algn="just"/>
            <a:r>
              <a:rPr lang="vi-VN" dirty="0"/>
              <a:t>Păstrăm mereu secretul informațiilor la care avem acces prin prisma activităților de serviciu și nu vom face uz de ele în afara cadrului profesional.</a:t>
            </a:r>
            <a:endParaRPr lang="en-US" dirty="0"/>
          </a:p>
          <a:p>
            <a:pPr algn="just"/>
            <a:r>
              <a:rPr lang="vi-VN" dirty="0"/>
              <a:t>Dăm dovadă de confidențialitate când: </a:t>
            </a:r>
            <a:endParaRPr lang="en-US" dirty="0"/>
          </a:p>
          <a:p>
            <a:pPr algn="just">
              <a:buFontTx/>
              <a:buChar char="-"/>
            </a:pPr>
            <a:r>
              <a:rPr lang="vi-VN" dirty="0"/>
              <a:t>nu </a:t>
            </a:r>
            <a:r>
              <a:rPr lang="vi-VN" b="1" dirty="0"/>
              <a:t>dezvăluim informații </a:t>
            </a:r>
            <a:r>
              <a:rPr lang="vi-VN" dirty="0"/>
              <a:t>care nu au caracter public sau la care am avut acces în îndeplinirea atribuțiilor de serviciu, inclusiv după părăsirea</a:t>
            </a:r>
            <a:r>
              <a:rPr lang="en-US" dirty="0"/>
              <a:t> </a:t>
            </a:r>
            <a:r>
              <a:rPr lang="en-US" dirty="0" err="1"/>
              <a:t>firmei</a:t>
            </a:r>
            <a:r>
              <a:rPr lang="vi-VN" dirty="0"/>
              <a:t>; </a:t>
            </a:r>
            <a:endParaRPr lang="en-US" dirty="0"/>
          </a:p>
          <a:p>
            <a:pPr algn="just">
              <a:buFontTx/>
              <a:buChar char="-"/>
            </a:pPr>
            <a:r>
              <a:rPr lang="vi-VN" dirty="0"/>
              <a:t> </a:t>
            </a:r>
            <a:r>
              <a:rPr lang="vi-VN" b="1" dirty="0"/>
              <a:t>nu folosim nicio informație </a:t>
            </a:r>
            <a:r>
              <a:rPr lang="vi-VN" dirty="0"/>
              <a:t>la care avem acces în activități economice, pentru obținerea unui </a:t>
            </a:r>
            <a:r>
              <a:rPr lang="vi-VN" b="1" dirty="0"/>
              <a:t>câștig material sau în scopuri ilicite</a:t>
            </a:r>
            <a:r>
              <a:rPr lang="vi-VN" dirty="0"/>
              <a:t>; </a:t>
            </a:r>
            <a:endParaRPr lang="en-US" dirty="0"/>
          </a:p>
          <a:p>
            <a:pPr algn="just">
              <a:buFontTx/>
              <a:buChar char="-"/>
            </a:pPr>
            <a:r>
              <a:rPr lang="vi-VN" dirty="0"/>
              <a:t> nu dezvăluim metode și mijiloace prin care ne desfășurăm activitatea.</a:t>
            </a:r>
            <a:endParaRPr lang="en-US" dirty="0"/>
          </a:p>
        </p:txBody>
      </p:sp>
    </p:spTree>
    <p:extLst>
      <p:ext uri="{BB962C8B-B14F-4D97-AF65-F5344CB8AC3E}">
        <p14:creationId xmlns:p14="http://schemas.microsoft.com/office/powerpoint/2010/main" val="17431311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Curs 7, 8</a:t>
            </a:r>
          </a:p>
        </p:txBody>
      </p:sp>
      <p:sp>
        <p:nvSpPr>
          <p:cNvPr id="3" name="Content Placeholder 2"/>
          <p:cNvSpPr>
            <a:spLocks noGrp="1"/>
          </p:cNvSpPr>
          <p:nvPr>
            <p:ph idx="1"/>
          </p:nvPr>
        </p:nvSpPr>
        <p:spPr/>
        <p:txBody>
          <a:bodyPr>
            <a:normAutofit fontScale="85000" lnSpcReduction="10000"/>
          </a:bodyPr>
          <a:lstStyle/>
          <a:p>
            <a:r>
              <a:rPr lang="ro-RO" dirty="0"/>
              <a:t>Devianţa tolerată. De ce îi tolerăm pe devianţi? Copiatul la examene </a:t>
            </a:r>
            <a:endParaRPr lang="en-US" dirty="0"/>
          </a:p>
          <a:p>
            <a:pPr marL="0" indent="0">
              <a:buNone/>
            </a:pPr>
            <a:r>
              <a:rPr lang="en-US" dirty="0">
                <a:hlinkClick r:id="rId2"/>
              </a:rPr>
              <a:t>https://www.youtube.com/watch?v=SK5_hn5-iOM</a:t>
            </a:r>
            <a:endParaRPr lang="en-US" dirty="0"/>
          </a:p>
          <a:p>
            <a:pPr marL="0" indent="0">
              <a:buNone/>
            </a:pPr>
            <a:r>
              <a:rPr lang="en-US" dirty="0">
                <a:hlinkClick r:id="rId3"/>
              </a:rPr>
              <a:t>https://www.youtube.com/watch?v=oOYYlWEsxYM</a:t>
            </a:r>
            <a:endParaRPr lang="en-US" dirty="0"/>
          </a:p>
          <a:p>
            <a:endParaRPr lang="en-US" dirty="0"/>
          </a:p>
          <a:p>
            <a:r>
              <a:rPr lang="ro-RO" dirty="0"/>
              <a:t>Epuizarea eului şi lipsa de onestitate; Contrafacerea şi deciziile etice; Flexibilitatea morală - creativitate vs. inteligenţă; Altruism şi necinste </a:t>
            </a:r>
            <a:endParaRPr lang="en-US" dirty="0"/>
          </a:p>
          <a:p>
            <a:r>
              <a:rPr lang="ro-RO" dirty="0"/>
              <a:t>Capcanele necinstei: reguli interpretabile, zone gri şi autoevaluarea performanţei </a:t>
            </a:r>
            <a:endParaRPr lang="en-US" dirty="0"/>
          </a:p>
        </p:txBody>
      </p:sp>
    </p:spTree>
    <p:extLst>
      <p:ext uri="{BB962C8B-B14F-4D97-AF65-F5344CB8AC3E}">
        <p14:creationId xmlns:p14="http://schemas.microsoft.com/office/powerpoint/2010/main" val="3924680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Devianţa tolerată. De ce îi tolerăm pe devianţi? Copiatul la examene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pt-BR" dirty="0"/>
              <a:t>Cum interpretăm devianța: ca o abatere de la normele de orice natură sau ca o încălcare a normelor de o anumită natură?</a:t>
            </a:r>
          </a:p>
          <a:p>
            <a:endParaRPr lang="pt-BR" dirty="0"/>
          </a:p>
          <a:p>
            <a:pPr marL="0" indent="0" algn="just">
              <a:buNone/>
            </a:pPr>
            <a:r>
              <a:rPr lang="vi-VN" dirty="0"/>
              <a:t>La 1938, T. Sellin şi R.K. Merton, doi cunoscuţi sociologi americani, fiind preocupaţi de identificarea obiectului de studiu al sociocriminogenezei, ajung la două constatări, care – ceva mai târziu – vor fi catalogate drept </a:t>
            </a:r>
            <a:r>
              <a:rPr lang="vi-VN" b="1" dirty="0"/>
              <a:t>primele tentative de formulare a noţiunii de „</a:t>
            </a:r>
            <a:r>
              <a:rPr lang="vi-VN" b="1" i="1" dirty="0"/>
              <a:t>comportament deviant</a:t>
            </a:r>
            <a:r>
              <a:rPr lang="vi-VN" dirty="0"/>
              <a:t>”. </a:t>
            </a:r>
            <a:endParaRPr lang="en-US" dirty="0"/>
          </a:p>
        </p:txBody>
      </p:sp>
    </p:spTree>
    <p:extLst>
      <p:ext uri="{BB962C8B-B14F-4D97-AF65-F5344CB8AC3E}">
        <p14:creationId xmlns:p14="http://schemas.microsoft.com/office/powerpoint/2010/main" val="40728785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lstStyle/>
          <a:p>
            <a:pPr marL="0" indent="0" algn="just">
              <a:buNone/>
            </a:pPr>
            <a:r>
              <a:rPr lang="vi-VN" dirty="0"/>
              <a:t> T. Sellin: comportamentul deviant înfăţişează ansamblul comportamentelor îndreptate </a:t>
            </a:r>
            <a:r>
              <a:rPr lang="vi-VN" b="1" dirty="0"/>
              <a:t>împotriva normelor de conduită sau a ordinii instituţionale </a:t>
            </a:r>
            <a:r>
              <a:rPr lang="vi-VN" dirty="0"/>
              <a:t>[1]; </a:t>
            </a:r>
            <a:endParaRPr lang="en-US" dirty="0"/>
          </a:p>
          <a:p>
            <a:pPr marL="0" indent="0" algn="just">
              <a:buNone/>
            </a:pPr>
            <a:endParaRPr lang="en-US" dirty="0"/>
          </a:p>
          <a:p>
            <a:pPr marL="0" indent="0" algn="just">
              <a:buNone/>
            </a:pPr>
            <a:r>
              <a:rPr lang="vi-VN" dirty="0"/>
              <a:t> R.K. Merton: comportamentul deviant redă o </a:t>
            </a:r>
            <a:r>
              <a:rPr lang="vi-VN" b="1" dirty="0"/>
              <a:t>reacţie normală a oamenilor normali plasaţi în condiţii anormale</a:t>
            </a:r>
            <a:r>
              <a:rPr lang="vi-VN" dirty="0"/>
              <a:t> [2].</a:t>
            </a:r>
            <a:endParaRPr lang="en-US" dirty="0"/>
          </a:p>
        </p:txBody>
      </p:sp>
    </p:spTree>
    <p:extLst>
      <p:ext uri="{BB962C8B-B14F-4D97-AF65-F5344CB8AC3E}">
        <p14:creationId xmlns:p14="http://schemas.microsoft.com/office/powerpoint/2010/main" val="1218470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5937523"/>
          </a:xfrm>
        </p:spPr>
        <p:txBody>
          <a:bodyPr/>
          <a:lstStyle/>
          <a:p>
            <a:pPr algn="just"/>
            <a:r>
              <a:rPr lang="vi-VN" dirty="0"/>
              <a:t>Din acel îndepărtat an şi până în prezent, punctul de vedere potrivit căruia comportamentul deviant semnifică anormalitate rămâne, în fond, imuabil, fiind susţinut de majoritatea cercetătorilor axaţi pe problematica câmpului social. </a:t>
            </a:r>
            <a:endParaRPr lang="ro-RO" dirty="0"/>
          </a:p>
          <a:p>
            <a:pPr marL="0" indent="0" algn="just">
              <a:buNone/>
            </a:pPr>
            <a:r>
              <a:rPr lang="vi-VN" dirty="0"/>
              <a:t>Câteva </a:t>
            </a:r>
            <a:r>
              <a:rPr lang="vi-VN" b="1" i="1" dirty="0"/>
              <a:t>exemple</a:t>
            </a:r>
            <a:r>
              <a:rPr lang="vi-VN" dirty="0"/>
              <a:t>, preluate din varii surse de specialitate – editate în spaţiul românesc, dar şi în afara lui – vin să confirme justeţea unei asemenea afirmaţii:</a:t>
            </a:r>
            <a:endParaRPr lang="en-US" dirty="0"/>
          </a:p>
        </p:txBody>
      </p:sp>
    </p:spTree>
    <p:extLst>
      <p:ext uri="{BB962C8B-B14F-4D97-AF65-F5344CB8AC3E}">
        <p14:creationId xmlns:p14="http://schemas.microsoft.com/office/powerpoint/2010/main" val="328766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9144000" cy="1301006"/>
          </a:xfrm>
        </p:spPr>
        <p:txBody>
          <a:bodyPr>
            <a:normAutofit fontScale="90000"/>
          </a:bodyPr>
          <a:lstStyle/>
          <a:p>
            <a:br>
              <a:rPr lang="ro-RO" sz="3600" dirty="0"/>
            </a:br>
            <a:r>
              <a:rPr lang="ro-RO" sz="3600" dirty="0"/>
              <a:t>CAPITOL 1</a:t>
            </a:r>
            <a:br>
              <a:rPr lang="ro-RO" dirty="0"/>
            </a:br>
            <a:r>
              <a:rPr lang="en-US" sz="2200" b="1" dirty="0" err="1"/>
              <a:t>Introducere</a:t>
            </a:r>
            <a:r>
              <a:rPr lang="en-US" sz="2200" dirty="0"/>
              <a:t>. </a:t>
            </a:r>
            <a:r>
              <a:rPr lang="en-US" sz="2200" dirty="0" err="1"/>
              <a:t>Ce</a:t>
            </a:r>
            <a:r>
              <a:rPr lang="en-US" sz="2200" dirty="0"/>
              <a:t> </a:t>
            </a:r>
            <a:r>
              <a:rPr lang="en-US" sz="2200" dirty="0" err="1"/>
              <a:t>este</a:t>
            </a:r>
            <a:r>
              <a:rPr lang="en-US" sz="2200" dirty="0"/>
              <a:t> </a:t>
            </a:r>
            <a:r>
              <a:rPr lang="en-US" sz="2200" dirty="0" err="1"/>
              <a:t>etica</a:t>
            </a:r>
            <a:r>
              <a:rPr lang="en-US" sz="2200" dirty="0"/>
              <a:t>? </a:t>
            </a:r>
            <a:r>
              <a:rPr lang="en-US" sz="2200" dirty="0" err="1"/>
              <a:t>Ce</a:t>
            </a:r>
            <a:r>
              <a:rPr lang="en-US" sz="2200" dirty="0"/>
              <a:t> </a:t>
            </a:r>
            <a:r>
              <a:rPr lang="en-US" sz="2200" dirty="0" err="1"/>
              <a:t>este</a:t>
            </a:r>
            <a:r>
              <a:rPr lang="en-US" sz="2200" dirty="0"/>
              <a:t> </a:t>
            </a:r>
            <a:r>
              <a:rPr lang="en-US" sz="2200" dirty="0" err="1"/>
              <a:t>integritatea</a:t>
            </a:r>
            <a:r>
              <a:rPr lang="en-US" sz="2200" dirty="0"/>
              <a:t>? </a:t>
            </a:r>
            <a:r>
              <a:rPr lang="en-US" sz="2200" dirty="0" err="1"/>
              <a:t>Abordări</a:t>
            </a:r>
            <a:r>
              <a:rPr lang="en-US" sz="2200" dirty="0"/>
              <a:t> </a:t>
            </a:r>
            <a:r>
              <a:rPr lang="en-US" sz="2200" dirty="0" err="1"/>
              <a:t>interdisciplinare</a:t>
            </a:r>
            <a:r>
              <a:rPr lang="en-US" sz="2200" dirty="0"/>
              <a:t> </a:t>
            </a:r>
            <a:r>
              <a:rPr lang="en-US" sz="2200" dirty="0" err="1"/>
              <a:t>şi</a:t>
            </a:r>
            <a:r>
              <a:rPr lang="en-US" sz="2200" dirty="0"/>
              <a:t> integrative </a:t>
            </a:r>
            <a:br>
              <a:rPr lang="ro-RO" dirty="0"/>
            </a:br>
            <a:endParaRPr lang="en-US" dirty="0"/>
          </a:p>
        </p:txBody>
      </p:sp>
      <p:sp>
        <p:nvSpPr>
          <p:cNvPr id="3" name="Content Placeholder 2"/>
          <p:cNvSpPr>
            <a:spLocks noGrp="1"/>
          </p:cNvSpPr>
          <p:nvPr>
            <p:ph idx="1"/>
          </p:nvPr>
        </p:nvSpPr>
        <p:spPr>
          <a:xfrm>
            <a:off x="0" y="1484784"/>
            <a:ext cx="9144000" cy="5373216"/>
          </a:xfrm>
        </p:spPr>
        <p:txBody>
          <a:bodyPr>
            <a:normAutofit/>
          </a:bodyPr>
          <a:lstStyle/>
          <a:p>
            <a:pPr marL="0" indent="0">
              <a:buNone/>
            </a:pPr>
            <a:r>
              <a:rPr lang="en-US" sz="2800" b="1" dirty="0" err="1"/>
              <a:t>Ce</a:t>
            </a:r>
            <a:r>
              <a:rPr lang="en-US" sz="2800" b="1" dirty="0"/>
              <a:t> </a:t>
            </a:r>
            <a:r>
              <a:rPr lang="en-US" sz="2800" b="1" dirty="0" err="1"/>
              <a:t>este</a:t>
            </a:r>
            <a:r>
              <a:rPr lang="en-US" sz="2800" b="1" dirty="0"/>
              <a:t> </a:t>
            </a:r>
            <a:r>
              <a:rPr lang="en-US" sz="2800" b="1" dirty="0" err="1"/>
              <a:t>etica</a:t>
            </a:r>
            <a:r>
              <a:rPr lang="en-US" sz="2800" b="1" dirty="0"/>
              <a:t>?</a:t>
            </a:r>
            <a:endParaRPr lang="ro-RO" sz="2800" b="1" dirty="0"/>
          </a:p>
          <a:p>
            <a:pPr marL="0" indent="0" algn="just">
              <a:buNone/>
            </a:pPr>
            <a:r>
              <a:rPr lang="vi-VN" sz="1800" dirty="0"/>
              <a:t>Etica academică este un </a:t>
            </a:r>
            <a:r>
              <a:rPr lang="vi-VN" sz="1800" b="1" dirty="0"/>
              <a:t>domeniu</a:t>
            </a:r>
            <a:r>
              <a:rPr lang="vi-VN" sz="1800" dirty="0"/>
              <a:t> aflat la </a:t>
            </a:r>
            <a:r>
              <a:rPr lang="vi-VN" sz="1800" b="1" dirty="0"/>
              <a:t>intersecția</a:t>
            </a:r>
            <a:r>
              <a:rPr lang="vi-VN" sz="1800" dirty="0"/>
              <a:t> dintre </a:t>
            </a:r>
            <a:r>
              <a:rPr lang="vi-VN" sz="1800" b="1" dirty="0"/>
              <a:t>etica cercetării</a:t>
            </a:r>
            <a:r>
              <a:rPr lang="vi-VN" sz="1800" dirty="0"/>
              <a:t>, </a:t>
            </a:r>
            <a:r>
              <a:rPr lang="vi-VN" sz="1800" b="1" dirty="0"/>
              <a:t>managementul eticii în organizații </a:t>
            </a:r>
            <a:r>
              <a:rPr lang="vi-VN" sz="1800" dirty="0"/>
              <a:t>(din zona academică) și </a:t>
            </a:r>
            <a:r>
              <a:rPr lang="vi-VN" sz="1800" b="1" dirty="0"/>
              <a:t>deontologia profesională </a:t>
            </a:r>
            <a:r>
              <a:rPr lang="vi-VN" sz="1800" dirty="0"/>
              <a:t>a cercetătorului sau profesorului.</a:t>
            </a:r>
            <a:endParaRPr lang="ro-RO" sz="1800" dirty="0"/>
          </a:p>
          <a:p>
            <a:pPr marL="0" indent="0" algn="just">
              <a:buNone/>
            </a:pPr>
            <a:endParaRPr lang="ro-RO" sz="1800" dirty="0"/>
          </a:p>
          <a:p>
            <a:pPr marL="0" indent="0" algn="just">
              <a:buNone/>
            </a:pPr>
            <a:r>
              <a:rPr lang="en-US" sz="1800" b="1" dirty="0"/>
              <a:t>1. </a:t>
            </a:r>
            <a:r>
              <a:rPr lang="en-US" sz="1800" b="1" dirty="0" err="1"/>
              <a:t>Etica</a:t>
            </a:r>
            <a:r>
              <a:rPr lang="en-US" sz="1800" b="1" dirty="0"/>
              <a:t> </a:t>
            </a:r>
            <a:r>
              <a:rPr lang="en-US" sz="1800" b="1" dirty="0" err="1"/>
              <a:t>profesională</a:t>
            </a:r>
            <a:r>
              <a:rPr lang="en-US" sz="1800" b="1" dirty="0"/>
              <a:t> </a:t>
            </a:r>
            <a:endParaRPr lang="en-US" sz="1800" dirty="0"/>
          </a:p>
          <a:p>
            <a:pPr marL="0" indent="0" algn="just">
              <a:buNone/>
            </a:pPr>
            <a:r>
              <a:rPr lang="en-US" sz="1800" i="1" dirty="0" err="1"/>
              <a:t>Etica</a:t>
            </a:r>
            <a:r>
              <a:rPr lang="en-US" sz="1800" i="1" dirty="0"/>
              <a:t> </a:t>
            </a:r>
            <a:r>
              <a:rPr lang="en-US" sz="1800" dirty="0" err="1"/>
              <a:t>unei</a:t>
            </a:r>
            <a:r>
              <a:rPr lang="en-US" sz="1800" dirty="0"/>
              <a:t> </a:t>
            </a:r>
            <a:r>
              <a:rPr lang="en-US" sz="1800" dirty="0" err="1"/>
              <a:t>profesii</a:t>
            </a:r>
            <a:r>
              <a:rPr lang="en-US" sz="1800" dirty="0"/>
              <a:t> </a:t>
            </a:r>
            <a:r>
              <a:rPr lang="en-US" sz="1800" dirty="0" err="1"/>
              <a:t>descrie</a:t>
            </a:r>
            <a:r>
              <a:rPr lang="en-US" sz="1800" dirty="0"/>
              <a:t> </a:t>
            </a:r>
            <a:r>
              <a:rPr lang="en-US" sz="1800" dirty="0" err="1"/>
              <a:t>datoriile</a:t>
            </a:r>
            <a:r>
              <a:rPr lang="en-US" sz="1800" dirty="0"/>
              <a:t> </a:t>
            </a:r>
            <a:r>
              <a:rPr lang="en-US" sz="1800" dirty="0" err="1"/>
              <a:t>specifice</a:t>
            </a:r>
            <a:r>
              <a:rPr lang="en-US" sz="1800" dirty="0"/>
              <a:t> </a:t>
            </a:r>
            <a:r>
              <a:rPr lang="en-US" sz="1800" dirty="0" err="1"/>
              <a:t>asumate</a:t>
            </a:r>
            <a:r>
              <a:rPr lang="en-US" sz="1800" dirty="0"/>
              <a:t> de </a:t>
            </a:r>
            <a:r>
              <a:rPr lang="en-US" sz="1800" dirty="0" err="1"/>
              <a:t>membrii</a:t>
            </a:r>
            <a:r>
              <a:rPr lang="en-US" sz="1800" dirty="0"/>
              <a:t> </a:t>
            </a:r>
            <a:r>
              <a:rPr lang="en-US" sz="1800" dirty="0" err="1"/>
              <a:t>ei</a:t>
            </a:r>
            <a:r>
              <a:rPr lang="en-US" sz="1800" dirty="0"/>
              <a:t> </a:t>
            </a:r>
            <a:r>
              <a:rPr lang="en-US" sz="1800" dirty="0" err="1"/>
              <a:t>prin</a:t>
            </a:r>
            <a:r>
              <a:rPr lang="en-US" sz="1800" dirty="0"/>
              <a:t> </a:t>
            </a:r>
            <a:r>
              <a:rPr lang="en-US" sz="1800" dirty="0" err="1"/>
              <a:t>contractul</a:t>
            </a:r>
            <a:r>
              <a:rPr lang="en-US" sz="1800" dirty="0"/>
              <a:t> social‖ (Hamilton, 2002, p.3)</a:t>
            </a:r>
            <a:endParaRPr lang="ro-RO" sz="1800" dirty="0"/>
          </a:p>
          <a:p>
            <a:pPr marL="0" indent="0" algn="just">
              <a:buNone/>
            </a:pPr>
            <a:endParaRPr lang="ro-RO" sz="1800" dirty="0"/>
          </a:p>
          <a:p>
            <a:pPr marL="0" indent="0" algn="just">
              <a:buNone/>
            </a:pPr>
            <a:r>
              <a:rPr lang="en-US" sz="1800" dirty="0" err="1"/>
              <a:t>Putem</a:t>
            </a:r>
            <a:r>
              <a:rPr lang="en-US" sz="1800" dirty="0"/>
              <a:t> </a:t>
            </a:r>
            <a:r>
              <a:rPr lang="en-US" sz="1800" dirty="0" err="1"/>
              <a:t>înlocui</a:t>
            </a:r>
            <a:r>
              <a:rPr lang="en-US" sz="1800" dirty="0"/>
              <a:t> </a:t>
            </a:r>
            <a:r>
              <a:rPr lang="en-US" sz="1800" dirty="0" err="1"/>
              <a:t>metafora</a:t>
            </a:r>
            <a:r>
              <a:rPr lang="en-US" sz="1800" dirty="0"/>
              <a:t> </a:t>
            </a:r>
            <a:r>
              <a:rPr lang="en-US" sz="1800" dirty="0" err="1"/>
              <a:t>contractului</a:t>
            </a:r>
            <a:r>
              <a:rPr lang="en-US" sz="1800" dirty="0"/>
              <a:t> social cu </a:t>
            </a:r>
            <a:r>
              <a:rPr lang="en-US" sz="1800" dirty="0" err="1"/>
              <a:t>ideea</a:t>
            </a:r>
            <a:r>
              <a:rPr lang="en-US" sz="1800" dirty="0"/>
              <a:t> </a:t>
            </a:r>
            <a:r>
              <a:rPr lang="en-US" sz="1800" dirty="0" err="1"/>
              <a:t>mai</a:t>
            </a:r>
            <a:r>
              <a:rPr lang="en-US" sz="1800" dirty="0"/>
              <a:t> </a:t>
            </a:r>
            <a:r>
              <a:rPr lang="en-US" sz="1800" dirty="0" err="1"/>
              <a:t>simplă</a:t>
            </a:r>
            <a:r>
              <a:rPr lang="en-US" sz="1800" dirty="0"/>
              <a:t> </a:t>
            </a:r>
            <a:r>
              <a:rPr lang="en-US" sz="1800" dirty="0" err="1"/>
              <a:t>că</a:t>
            </a:r>
            <a:r>
              <a:rPr lang="en-US" sz="1800" dirty="0"/>
              <a:t> </a:t>
            </a:r>
            <a:r>
              <a:rPr lang="en-US" sz="1800" dirty="0" err="1"/>
              <a:t>există</a:t>
            </a:r>
            <a:r>
              <a:rPr lang="en-US" sz="1800" dirty="0"/>
              <a:t> </a:t>
            </a:r>
            <a:r>
              <a:rPr lang="en-US" sz="1800" i="1" dirty="0" err="1"/>
              <a:t>așteptări</a:t>
            </a:r>
            <a:r>
              <a:rPr lang="en-US" sz="1800" i="1" dirty="0"/>
              <a:t> </a:t>
            </a:r>
            <a:r>
              <a:rPr lang="en-US" sz="1800" dirty="0" err="1"/>
              <a:t>reciproce</a:t>
            </a:r>
            <a:r>
              <a:rPr lang="en-US" sz="1800" dirty="0"/>
              <a:t> </a:t>
            </a:r>
            <a:r>
              <a:rPr lang="en-US" sz="1800" dirty="0" err="1"/>
              <a:t>între</a:t>
            </a:r>
            <a:r>
              <a:rPr lang="en-US" sz="1800" dirty="0"/>
              <a:t> o </a:t>
            </a:r>
            <a:r>
              <a:rPr lang="en-US" sz="1800" dirty="0" err="1"/>
              <a:t>comunitate</a:t>
            </a:r>
            <a:r>
              <a:rPr lang="en-US" sz="1800" dirty="0"/>
              <a:t> </a:t>
            </a:r>
            <a:r>
              <a:rPr lang="en-US" sz="1800" dirty="0" err="1"/>
              <a:t>profesională</a:t>
            </a:r>
            <a:r>
              <a:rPr lang="en-US" sz="1800" dirty="0"/>
              <a:t> </a:t>
            </a:r>
            <a:r>
              <a:rPr lang="en-US" sz="1800" dirty="0" err="1"/>
              <a:t>și</a:t>
            </a:r>
            <a:r>
              <a:rPr lang="en-US" sz="1800" dirty="0"/>
              <a:t> </a:t>
            </a:r>
            <a:r>
              <a:rPr lang="en-US" sz="1800" dirty="0" err="1"/>
              <a:t>societate</a:t>
            </a:r>
            <a:r>
              <a:rPr lang="en-US" sz="1800" dirty="0"/>
              <a:t> </a:t>
            </a:r>
            <a:r>
              <a:rPr lang="en-US" sz="1800" dirty="0" err="1"/>
              <a:t>în</a:t>
            </a:r>
            <a:r>
              <a:rPr lang="en-US" sz="1800" dirty="0"/>
              <a:t> </a:t>
            </a:r>
            <a:r>
              <a:rPr lang="en-US" sz="1800" dirty="0" err="1"/>
              <a:t>sensul</a:t>
            </a:r>
            <a:r>
              <a:rPr lang="en-US" sz="1800" dirty="0"/>
              <a:t> </a:t>
            </a:r>
            <a:r>
              <a:rPr lang="en-US" sz="1800" dirty="0" err="1"/>
              <a:t>mai</a:t>
            </a:r>
            <a:r>
              <a:rPr lang="en-US" sz="1800" dirty="0"/>
              <a:t> </a:t>
            </a:r>
            <a:r>
              <a:rPr lang="en-US" sz="1800" dirty="0" err="1"/>
              <a:t>larg</a:t>
            </a:r>
            <a:r>
              <a:rPr lang="en-US" sz="1800" dirty="0"/>
              <a:t>.</a:t>
            </a:r>
            <a:r>
              <a:rPr lang="ro-RO" sz="1800" dirty="0"/>
              <a:t> </a:t>
            </a:r>
            <a:r>
              <a:rPr lang="en-US" sz="1800" dirty="0" err="1"/>
              <a:t>În</a:t>
            </a:r>
            <a:r>
              <a:rPr lang="en-US" sz="1800" dirty="0"/>
              <a:t> </a:t>
            </a:r>
            <a:r>
              <a:rPr lang="en-US" sz="1800" dirty="0" err="1"/>
              <a:t>cazul</a:t>
            </a:r>
            <a:r>
              <a:rPr lang="en-US" sz="1800" dirty="0"/>
              <a:t> </a:t>
            </a:r>
            <a:r>
              <a:rPr lang="en-US" sz="1800" dirty="0" err="1"/>
              <a:t>comunității</a:t>
            </a:r>
            <a:r>
              <a:rPr lang="en-US" sz="1800" dirty="0"/>
              <a:t> </a:t>
            </a:r>
            <a:r>
              <a:rPr lang="en-US" sz="1800" dirty="0" err="1"/>
              <a:t>academice</a:t>
            </a:r>
            <a:r>
              <a:rPr lang="en-US" sz="1800" dirty="0"/>
              <a:t>, </a:t>
            </a:r>
            <a:r>
              <a:rPr lang="en-US" sz="1800" dirty="0" err="1"/>
              <a:t>dezvoltarea</a:t>
            </a:r>
            <a:r>
              <a:rPr lang="en-US" sz="1800" dirty="0"/>
              <a:t> </a:t>
            </a:r>
            <a:r>
              <a:rPr lang="en-US" sz="1800" dirty="0" err="1"/>
              <a:t>și</a:t>
            </a:r>
            <a:r>
              <a:rPr lang="en-US" sz="1800" dirty="0"/>
              <a:t> </a:t>
            </a:r>
            <a:r>
              <a:rPr lang="en-US" sz="1800" dirty="0" err="1"/>
              <a:t>internalizarea</a:t>
            </a:r>
            <a:r>
              <a:rPr lang="en-US" sz="1800" dirty="0"/>
              <a:t> </a:t>
            </a:r>
            <a:r>
              <a:rPr lang="en-US" sz="1800" dirty="0" err="1"/>
              <a:t>unor</a:t>
            </a:r>
            <a:r>
              <a:rPr lang="en-US" sz="1800" dirty="0"/>
              <a:t> </a:t>
            </a:r>
            <a:r>
              <a:rPr lang="en-US" sz="1800" dirty="0" err="1"/>
              <a:t>standarde</a:t>
            </a:r>
            <a:r>
              <a:rPr lang="en-US" sz="1800" dirty="0"/>
              <a:t> </a:t>
            </a:r>
            <a:r>
              <a:rPr lang="en-US" sz="1800" dirty="0" err="1"/>
              <a:t>etice</a:t>
            </a:r>
            <a:r>
              <a:rPr lang="en-US" sz="1800" dirty="0"/>
              <a:t> </a:t>
            </a:r>
            <a:r>
              <a:rPr lang="en-US" sz="1800" dirty="0" err="1"/>
              <a:t>reprezintă</a:t>
            </a:r>
            <a:r>
              <a:rPr lang="en-US" sz="1800" dirty="0"/>
              <a:t> o parte </a:t>
            </a:r>
            <a:r>
              <a:rPr lang="en-US" sz="1800" dirty="0" err="1"/>
              <a:t>esențială</a:t>
            </a:r>
            <a:r>
              <a:rPr lang="en-US" sz="1800" dirty="0"/>
              <a:t> a </a:t>
            </a:r>
            <a:r>
              <a:rPr lang="en-US" sz="1800" dirty="0" err="1"/>
              <a:t>răspunsului</a:t>
            </a:r>
            <a:r>
              <a:rPr lang="en-US" sz="1800" dirty="0"/>
              <a:t> la </a:t>
            </a:r>
            <a:r>
              <a:rPr lang="en-US" sz="1800" dirty="0" err="1"/>
              <a:t>așteptările</a:t>
            </a:r>
            <a:r>
              <a:rPr lang="en-US" sz="1800" dirty="0"/>
              <a:t> </a:t>
            </a:r>
            <a:r>
              <a:rPr lang="en-US" sz="1800" dirty="0" err="1"/>
              <a:t>sociale</a:t>
            </a:r>
            <a:r>
              <a:rPr lang="en-US" sz="1800" dirty="0"/>
              <a:t> (</a:t>
            </a:r>
            <a:r>
              <a:rPr lang="en-US" sz="1800" dirty="0" err="1"/>
              <a:t>unele</a:t>
            </a:r>
            <a:r>
              <a:rPr lang="en-US" sz="1800" dirty="0"/>
              <a:t> </a:t>
            </a:r>
            <a:r>
              <a:rPr lang="en-US" sz="1800" dirty="0" err="1"/>
              <a:t>mai</a:t>
            </a:r>
            <a:r>
              <a:rPr lang="en-US" sz="1800" dirty="0"/>
              <a:t> </a:t>
            </a:r>
            <a:r>
              <a:rPr lang="en-US" sz="1800" dirty="0" err="1"/>
              <a:t>curând</a:t>
            </a:r>
            <a:r>
              <a:rPr lang="en-US" sz="1800" dirty="0"/>
              <a:t> </a:t>
            </a:r>
            <a:r>
              <a:rPr lang="en-US" sz="1800" dirty="0" err="1"/>
              <a:t>difuze</a:t>
            </a:r>
            <a:r>
              <a:rPr lang="en-US" sz="1800" dirty="0"/>
              <a:t>, </a:t>
            </a:r>
            <a:r>
              <a:rPr lang="en-US" sz="1800" dirty="0" err="1"/>
              <a:t>altele</a:t>
            </a:r>
            <a:r>
              <a:rPr lang="en-US" sz="1800" dirty="0"/>
              <a:t> formulate explicit </a:t>
            </a:r>
            <a:r>
              <a:rPr lang="en-US" sz="1800" dirty="0" err="1"/>
              <a:t>în</a:t>
            </a:r>
            <a:r>
              <a:rPr lang="en-US" sz="1800" dirty="0"/>
              <a:t> </a:t>
            </a:r>
            <a:r>
              <a:rPr lang="en-US" sz="1800" dirty="0" err="1"/>
              <a:t>obligații</a:t>
            </a:r>
            <a:r>
              <a:rPr lang="en-US" sz="1800" dirty="0"/>
              <a:t> </a:t>
            </a:r>
            <a:r>
              <a:rPr lang="en-US" sz="1800" dirty="0" err="1"/>
              <a:t>legale</a:t>
            </a:r>
            <a:r>
              <a:rPr lang="en-US" sz="1800" dirty="0"/>
              <a:t> </a:t>
            </a:r>
            <a:r>
              <a:rPr lang="en-US" sz="1800" dirty="0" err="1"/>
              <a:t>sau</a:t>
            </a:r>
            <a:r>
              <a:rPr lang="en-US" sz="1800" dirty="0"/>
              <a:t> </a:t>
            </a:r>
            <a:r>
              <a:rPr lang="en-US" sz="1800" dirty="0" err="1"/>
              <a:t>în</a:t>
            </a:r>
            <a:r>
              <a:rPr lang="en-US" sz="1800" dirty="0"/>
              <a:t> </a:t>
            </a:r>
            <a:r>
              <a:rPr lang="en-US" sz="1800" dirty="0" err="1"/>
              <a:t>cerințe</a:t>
            </a:r>
            <a:r>
              <a:rPr lang="en-US" sz="1800" dirty="0"/>
              <a:t> ale </a:t>
            </a:r>
            <a:r>
              <a:rPr lang="en-US" sz="1800" dirty="0" err="1"/>
              <a:t>diferitelor</a:t>
            </a:r>
            <a:r>
              <a:rPr lang="en-US" sz="1800" dirty="0"/>
              <a:t> </a:t>
            </a:r>
            <a:r>
              <a:rPr lang="en-US" sz="1800" dirty="0" err="1"/>
              <a:t>părți</a:t>
            </a:r>
            <a:r>
              <a:rPr lang="en-US" sz="1800" dirty="0"/>
              <a:t> </a:t>
            </a:r>
            <a:r>
              <a:rPr lang="en-US" sz="1800" dirty="0" err="1"/>
              <a:t>interesate</a:t>
            </a:r>
            <a:r>
              <a:rPr lang="en-US" sz="1800" dirty="0"/>
              <a:t> – </a:t>
            </a:r>
            <a:r>
              <a:rPr lang="en-US" sz="1800" i="1" dirty="0"/>
              <a:t>stakeholders </a:t>
            </a:r>
            <a:r>
              <a:rPr lang="en-US" sz="1800" dirty="0"/>
              <a:t>– </a:t>
            </a:r>
            <a:r>
              <a:rPr lang="en-US" sz="1800" dirty="0" err="1"/>
              <a:t>în</a:t>
            </a:r>
            <a:r>
              <a:rPr lang="en-US" sz="1800" dirty="0"/>
              <a:t> </a:t>
            </a:r>
            <a:r>
              <a:rPr lang="en-US" sz="1800" dirty="0" err="1"/>
              <a:t>educație</a:t>
            </a:r>
            <a:r>
              <a:rPr lang="en-US" sz="1800" dirty="0"/>
              <a:t> </a:t>
            </a:r>
            <a:r>
              <a:rPr lang="en-US" sz="1800" dirty="0" err="1"/>
              <a:t>și</a:t>
            </a:r>
            <a:r>
              <a:rPr lang="en-US" sz="1800" dirty="0"/>
              <a:t> </a:t>
            </a:r>
            <a:r>
              <a:rPr lang="en-US" sz="1800" dirty="0" err="1"/>
              <a:t>cercetare</a:t>
            </a:r>
            <a:r>
              <a:rPr lang="en-US" sz="1800" dirty="0"/>
              <a:t>). </a:t>
            </a:r>
          </a:p>
          <a:p>
            <a:pPr marL="0" indent="0">
              <a:buNone/>
            </a:pPr>
            <a:r>
              <a:rPr lang="en-US" sz="1800" b="1" dirty="0"/>
              <a:t> </a:t>
            </a:r>
            <a:endParaRPr lang="en-US" sz="1800" dirty="0"/>
          </a:p>
          <a:p>
            <a:r>
              <a:rPr lang="en-US" sz="1800" b="1" dirty="0" err="1"/>
              <a:t>Temă</a:t>
            </a:r>
            <a:r>
              <a:rPr lang="en-US" sz="1800" b="1" dirty="0"/>
              <a:t> de </a:t>
            </a:r>
            <a:r>
              <a:rPr lang="en-US" sz="1800" b="1" dirty="0" err="1"/>
              <a:t>discuție</a:t>
            </a:r>
            <a:r>
              <a:rPr lang="en-US" sz="1800" b="1" dirty="0"/>
              <a:t>: </a:t>
            </a:r>
            <a:r>
              <a:rPr lang="en-US" sz="1800" dirty="0"/>
              <a:t>care </a:t>
            </a:r>
            <a:r>
              <a:rPr lang="en-US" sz="1800" dirty="0" err="1"/>
              <a:t>sunt</a:t>
            </a:r>
            <a:r>
              <a:rPr lang="en-US" sz="1800" dirty="0"/>
              <a:t> </a:t>
            </a:r>
            <a:r>
              <a:rPr lang="en-US" sz="1800" dirty="0" err="1"/>
              <a:t>așteptările</a:t>
            </a:r>
            <a:r>
              <a:rPr lang="en-US" sz="1800" dirty="0"/>
              <a:t> </a:t>
            </a:r>
            <a:r>
              <a:rPr lang="en-US" sz="1800" dirty="0" err="1"/>
              <a:t>societății</a:t>
            </a:r>
            <a:r>
              <a:rPr lang="en-US" sz="1800" dirty="0"/>
              <a:t> </a:t>
            </a:r>
            <a:r>
              <a:rPr lang="en-US" sz="1800" dirty="0" err="1"/>
              <a:t>românești</a:t>
            </a:r>
            <a:r>
              <a:rPr lang="en-US" sz="1800" dirty="0"/>
              <a:t> de la </a:t>
            </a:r>
            <a:r>
              <a:rPr lang="en-US" sz="1800" dirty="0" err="1"/>
              <a:t>mediul</a:t>
            </a:r>
            <a:r>
              <a:rPr lang="en-US" sz="1800" dirty="0"/>
              <a:t> academic </a:t>
            </a:r>
            <a:r>
              <a:rPr lang="en-US" sz="1800" dirty="0" err="1"/>
              <a:t>azi</a:t>
            </a:r>
            <a:r>
              <a:rPr lang="en-US" sz="1800" dirty="0"/>
              <a:t>? </a:t>
            </a:r>
            <a:r>
              <a:rPr lang="en-US" sz="1800" dirty="0" err="1"/>
              <a:t>Corelativ</a:t>
            </a:r>
            <a:r>
              <a:rPr lang="en-US" sz="1800" dirty="0"/>
              <a:t>, care </a:t>
            </a:r>
            <a:r>
              <a:rPr lang="en-US" sz="1800" dirty="0" err="1"/>
              <a:t>sunt</a:t>
            </a:r>
            <a:r>
              <a:rPr lang="en-US" sz="1800" dirty="0"/>
              <a:t> </a:t>
            </a:r>
            <a:r>
              <a:rPr lang="en-US" sz="1800" dirty="0" err="1"/>
              <a:t>așteptările</a:t>
            </a:r>
            <a:r>
              <a:rPr lang="en-US" sz="1800" dirty="0"/>
              <a:t> </a:t>
            </a:r>
            <a:r>
              <a:rPr lang="en-US" sz="1800" dirty="0" err="1"/>
              <a:t>noastre</a:t>
            </a:r>
            <a:r>
              <a:rPr lang="en-US" sz="1800" dirty="0"/>
              <a:t> de la </a:t>
            </a:r>
            <a:r>
              <a:rPr lang="en-US" sz="1800" dirty="0" err="1"/>
              <a:t>societate</a:t>
            </a:r>
            <a:r>
              <a:rPr lang="en-US" sz="1800" dirty="0"/>
              <a:t>? </a:t>
            </a:r>
          </a:p>
          <a:p>
            <a:pPr marL="0" indent="0" algn="just">
              <a:buNone/>
            </a:pPr>
            <a:endParaRPr lang="en-US" sz="1800" dirty="0"/>
          </a:p>
        </p:txBody>
      </p:sp>
    </p:spTree>
    <p:extLst>
      <p:ext uri="{BB962C8B-B14F-4D97-AF65-F5344CB8AC3E}">
        <p14:creationId xmlns:p14="http://schemas.microsoft.com/office/powerpoint/2010/main" val="22232747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77500" lnSpcReduction="20000"/>
          </a:bodyPr>
          <a:lstStyle/>
          <a:p>
            <a:pPr algn="just"/>
            <a:r>
              <a:rPr lang="vi-VN" dirty="0"/>
              <a:t>J. Maisonneuve: devianţa nu se referă la orice variaţie în conduite, ci la </a:t>
            </a:r>
            <a:r>
              <a:rPr lang="vi-VN" b="1" dirty="0"/>
              <a:t>variaţii care se situează în afara câmpului conduitelor tolerate </a:t>
            </a:r>
            <a:r>
              <a:rPr lang="vi-VN" dirty="0"/>
              <a:t>în mod curent de grup pentru o normă sau alta</a:t>
            </a:r>
            <a:r>
              <a:rPr lang="en-US" dirty="0"/>
              <a:t>;</a:t>
            </a:r>
          </a:p>
          <a:p>
            <a:pPr algn="just"/>
            <a:r>
              <a:rPr lang="vi-VN" dirty="0"/>
              <a:t>V.T. Dragomirescu: comportamentul deviant se referă la </a:t>
            </a:r>
            <a:r>
              <a:rPr lang="vi-VN" b="1" dirty="0"/>
              <a:t>abaterile de la normele și valorile sociale </a:t>
            </a:r>
            <a:r>
              <a:rPr lang="vi-VN" dirty="0"/>
              <a:t>[4]; </a:t>
            </a:r>
            <a:endParaRPr lang="en-US" dirty="0"/>
          </a:p>
          <a:p>
            <a:pPr algn="just"/>
            <a:r>
              <a:rPr lang="vi-VN" dirty="0"/>
              <a:t>Ph. Besnard: comportamentul deviant este o </a:t>
            </a:r>
            <a:r>
              <a:rPr lang="vi-VN" b="1" dirty="0"/>
              <a:t>transgresiune, identificată ca atare şi sancţionată</a:t>
            </a:r>
            <a:r>
              <a:rPr lang="vi-VN" dirty="0"/>
              <a:t>, a normelor în vigoare într-un sistem social dat [5]; </a:t>
            </a:r>
            <a:endParaRPr lang="en-US" dirty="0"/>
          </a:p>
          <a:p>
            <a:pPr algn="just"/>
            <a:r>
              <a:rPr lang="vi-VN" dirty="0"/>
              <a:t>P. Popescu-Neveanu: comportamentul deviant desemnează </a:t>
            </a:r>
            <a:r>
              <a:rPr lang="vi-VN" b="1" dirty="0"/>
              <a:t>abaterea de la normele acceptate în interiorul unui grup sau al unei societăţi</a:t>
            </a:r>
            <a:r>
              <a:rPr lang="vi-VN" dirty="0"/>
              <a:t>, putând conduce la conflicte între individul care încalcă aceste norme şi grupul sau societatea respectivă [6]; </a:t>
            </a:r>
            <a:endParaRPr lang="en-US" dirty="0"/>
          </a:p>
          <a:p>
            <a:pPr algn="just"/>
            <a:r>
              <a:rPr lang="vi-VN" dirty="0"/>
              <a:t>J. Selosse: comportamentul deviant se raportează la </a:t>
            </a:r>
            <a:r>
              <a:rPr lang="vi-VN" b="1" dirty="0"/>
              <a:t>indivizii care nu respectă normele, încălcându-le </a:t>
            </a:r>
            <a:r>
              <a:rPr lang="vi-VN" dirty="0"/>
              <a:t>[7];</a:t>
            </a:r>
            <a:endParaRPr lang="en-US" dirty="0"/>
          </a:p>
        </p:txBody>
      </p:sp>
    </p:spTree>
    <p:extLst>
      <p:ext uri="{BB962C8B-B14F-4D97-AF65-F5344CB8AC3E}">
        <p14:creationId xmlns:p14="http://schemas.microsoft.com/office/powerpoint/2010/main" val="8094744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363272" cy="6126163"/>
          </a:xfrm>
        </p:spPr>
        <p:txBody>
          <a:bodyPr/>
          <a:lstStyle/>
          <a:p>
            <a:pPr algn="just"/>
            <a:r>
              <a:rPr lang="vi-VN" dirty="0"/>
              <a:t>Dacă, aşa cum am văzut, comportamentul deviant exprimă o abatere de la normele sociale existente, este firesc să ne punem următoarea întrebare: spunând „o abatere de la normele sociale existente”, trebuie să avem în vedere normele de orice natură, care vizează, deopotrivă, </a:t>
            </a:r>
            <a:r>
              <a:rPr lang="vi-VN" b="1" dirty="0"/>
              <a:t>moralitatea</a:t>
            </a:r>
            <a:r>
              <a:rPr lang="vi-VN" dirty="0"/>
              <a:t>, </a:t>
            </a:r>
            <a:r>
              <a:rPr lang="vi-VN" b="1" dirty="0"/>
              <a:t>legislaţia</a:t>
            </a:r>
            <a:r>
              <a:rPr lang="vi-VN" dirty="0"/>
              <a:t>,</a:t>
            </a:r>
            <a:r>
              <a:rPr lang="en-US" dirty="0"/>
              <a:t> </a:t>
            </a:r>
            <a:r>
              <a:rPr lang="vi-VN" b="1" dirty="0"/>
              <a:t>starea psihică, condiţia fiziologică şi senzorială, viaţa sexuală, cultura estetică ori cea religioasă sau doar un anume tip de norme </a:t>
            </a:r>
            <a:r>
              <a:rPr lang="vi-VN" dirty="0"/>
              <a:t>(pe cel care se referă la moralitate, de exemplu)? </a:t>
            </a:r>
            <a:endParaRPr lang="en-US" dirty="0"/>
          </a:p>
        </p:txBody>
      </p:sp>
    </p:spTree>
    <p:extLst>
      <p:ext uri="{BB962C8B-B14F-4D97-AF65-F5344CB8AC3E}">
        <p14:creationId xmlns:p14="http://schemas.microsoft.com/office/powerpoint/2010/main" val="33698464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435280" cy="6126163"/>
          </a:xfrm>
        </p:spPr>
        <p:txBody>
          <a:bodyPr/>
          <a:lstStyle/>
          <a:p>
            <a:pPr algn="just"/>
            <a:r>
              <a:rPr lang="vi-VN" dirty="0"/>
              <a:t>Cu alte cuvinte, descifrând entitatea comportamentului deviant, trebuie să ne referim, în egală măsură, la încălcarea prescripţiilor de extracţie sociomorală, la infracţiuni delicte, transgresiuni religioase, boli mintale, abnormalităţi estetice, perversiuni sexuale, handicapuri fizice şi senzoriale sau numai la o parte din aceste „nonconformităţi cu standardele comportamentale ale comunităţii” (cum ar fi, de pildă, devierile de la prescripţiile cu caracter sociomoral)? </a:t>
            </a:r>
            <a:endParaRPr lang="en-US" dirty="0"/>
          </a:p>
        </p:txBody>
      </p:sp>
    </p:spTree>
    <p:extLst>
      <p:ext uri="{BB962C8B-B14F-4D97-AF65-F5344CB8AC3E}">
        <p14:creationId xmlns:p14="http://schemas.microsoft.com/office/powerpoint/2010/main" val="856977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435280" cy="6009531"/>
          </a:xfrm>
        </p:spPr>
        <p:txBody>
          <a:bodyPr>
            <a:normAutofit fontScale="70000" lnSpcReduction="20000"/>
          </a:bodyPr>
          <a:lstStyle/>
          <a:p>
            <a:pPr algn="just"/>
            <a:r>
              <a:rPr lang="vi-VN" dirty="0"/>
              <a:t>La o analiză minuţioasă a literaturii de specialitate, se poate observa că răspunsul la întrebările enunţate mai sus se regăseşte, preponderent, în zona „abordărilor parcelare” sau – în alţi termeni – pe segmentul care înglobează „accepţiuni restrânse”. </a:t>
            </a:r>
            <a:endParaRPr lang="ro-RO" dirty="0"/>
          </a:p>
          <a:p>
            <a:pPr marL="0" indent="0" algn="just">
              <a:buNone/>
            </a:pPr>
            <a:r>
              <a:rPr lang="vi-VN" dirty="0"/>
              <a:t>Cum procedează, bunăoară, P. Popescu-Neveanu, când scoate de sub tipar, cu aproximativ patruzeci de ani în urmă, prin intermediul editurii bucureştene Albatros, faimosul său Dicţionar de psihologie [11]? Deşi, pe anumite segmente, manevrează cu ideea de confluenţă, el, totuşi, abordează de o manieră separată noţiunile care se raportează la devianţă, delincvenţă, boală psihică şi perversiune. </a:t>
            </a:r>
            <a:endParaRPr lang="ro-RO" dirty="0"/>
          </a:p>
          <a:p>
            <a:pPr marL="0" indent="0" algn="just">
              <a:buNone/>
            </a:pPr>
            <a:r>
              <a:rPr lang="vi-VN" b="1" i="1" dirty="0"/>
              <a:t>Dacă devianţa</a:t>
            </a:r>
            <a:r>
              <a:rPr lang="vi-VN" dirty="0"/>
              <a:t>, în optica reputatului om de ştiinţă român, desemnează </a:t>
            </a:r>
            <a:r>
              <a:rPr lang="vi-VN" i="1" dirty="0"/>
              <a:t>caracteristicile anumitor comportamente </a:t>
            </a:r>
            <a:r>
              <a:rPr lang="vi-VN" dirty="0"/>
              <a:t>de a se abate de la normele sociale, atunci </a:t>
            </a:r>
            <a:r>
              <a:rPr lang="vi-VN" b="1" dirty="0"/>
              <a:t>delincvenţa</a:t>
            </a:r>
            <a:r>
              <a:rPr lang="vi-VN" dirty="0"/>
              <a:t> trebuie văzută ca un fenomen care include </a:t>
            </a:r>
            <a:r>
              <a:rPr lang="vi-VN" i="1" dirty="0"/>
              <a:t>totalitatea încălcărilor de norme legale</a:t>
            </a:r>
            <a:r>
              <a:rPr lang="vi-VN" dirty="0"/>
              <a:t>, </a:t>
            </a:r>
            <a:r>
              <a:rPr lang="vi-VN" b="1" dirty="0"/>
              <a:t>boala psihică </a:t>
            </a:r>
            <a:r>
              <a:rPr lang="vi-VN" dirty="0"/>
              <a:t>– drept o </a:t>
            </a:r>
            <a:r>
              <a:rPr lang="vi-VN" i="1" dirty="0"/>
              <a:t>anomalie de dezvoltare a sistemului cerebral</a:t>
            </a:r>
            <a:r>
              <a:rPr lang="vi-VN" dirty="0"/>
              <a:t>, </a:t>
            </a:r>
            <a:r>
              <a:rPr lang="vi-VN" b="1" dirty="0"/>
              <a:t>boala fizică </a:t>
            </a:r>
            <a:r>
              <a:rPr lang="vi-VN" dirty="0"/>
              <a:t>– drept o </a:t>
            </a:r>
            <a:r>
              <a:rPr lang="vi-VN" i="1" dirty="0"/>
              <a:t>leziune morfologică ori o tulburare biochimică</a:t>
            </a:r>
            <a:r>
              <a:rPr lang="vi-VN" dirty="0"/>
              <a:t>, iar </a:t>
            </a:r>
            <a:r>
              <a:rPr lang="vi-VN" b="1" dirty="0"/>
              <a:t>perversiunea</a:t>
            </a:r>
            <a:r>
              <a:rPr lang="vi-VN" dirty="0"/>
              <a:t> – ca o </a:t>
            </a:r>
            <a:r>
              <a:rPr lang="vi-VN" i="1" dirty="0"/>
              <a:t>modificare patologică a diferitor instincte sau tendinţe </a:t>
            </a:r>
            <a:r>
              <a:rPr lang="vi-VN" dirty="0"/>
              <a:t>afective.</a:t>
            </a:r>
            <a:endParaRPr lang="en-US" dirty="0"/>
          </a:p>
        </p:txBody>
      </p:sp>
    </p:spTree>
    <p:extLst>
      <p:ext uri="{BB962C8B-B14F-4D97-AF65-F5344CB8AC3E}">
        <p14:creationId xmlns:p14="http://schemas.microsoft.com/office/powerpoint/2010/main" val="3756488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363272" cy="6597352"/>
          </a:xfrm>
        </p:spPr>
        <p:txBody>
          <a:bodyPr>
            <a:normAutofit fontScale="47500" lnSpcReduction="20000"/>
          </a:bodyPr>
          <a:lstStyle/>
          <a:p>
            <a:pPr algn="just"/>
            <a:r>
              <a:rPr lang="vi-VN" sz="5100" dirty="0"/>
              <a:t>Acelaşi stil de abordare îl regăsim, ceva mai târziu, la R. Doron şi F. Parot, ambii psihologi francezi notorii, cadre didactice la Universitatea Paris V, sub direcţia cărora apare, la începutul anilor ’90 ai secolului trecut, prin mijlocirea unei cunoscute edituri pariziene, un alt important Dicţionar de psihologie [12]. </a:t>
            </a:r>
            <a:endParaRPr lang="ro-RO" sz="5100" dirty="0"/>
          </a:p>
          <a:p>
            <a:pPr marL="0" indent="0" algn="just">
              <a:buNone/>
            </a:pPr>
            <a:r>
              <a:rPr lang="vi-VN" sz="5100" dirty="0"/>
              <a:t>În lucrarea de faţă, ca şi în cea semnată de P. Popescu</a:t>
            </a:r>
            <a:r>
              <a:rPr lang="en-US" sz="5100" dirty="0"/>
              <a:t> </a:t>
            </a:r>
            <a:r>
              <a:rPr lang="vi-VN" sz="5100" dirty="0"/>
              <a:t>Neveanu, articolele consacrate devianţei, delincvenţei, bolii (psihice) şi perversiunii apar în varianta unor entităţi distincte, redând ansambluri cognitiv-informaţionale despre care nu se poate spune că sunt identice sau că se întemeiază pe același unghi de vedere. Pe un asemenea fundal, devianţa este prezentată ca o nerespectare a normelor de conduită socială, o abatere de la criteriile de statut sau de la cele referitoare la vârstă ori la nivelurile socioeconomic şi cultural, iar delincvenţa – ca o construcţie alcătuită din diversitatea infracţiunilor sancţionate penal. La fel, în mod diferit sunt prezentate noţiunile de boală (psihică) şi perversiune</a:t>
            </a:r>
            <a:r>
              <a:rPr lang="vi-VN" dirty="0"/>
              <a:t>. </a:t>
            </a:r>
            <a:endParaRPr lang="en-US" dirty="0"/>
          </a:p>
        </p:txBody>
      </p:sp>
    </p:spTree>
    <p:extLst>
      <p:ext uri="{BB962C8B-B14F-4D97-AF65-F5344CB8AC3E}">
        <p14:creationId xmlns:p14="http://schemas.microsoft.com/office/powerpoint/2010/main" val="38572990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normAutofit fontScale="77500" lnSpcReduction="20000"/>
          </a:bodyPr>
          <a:lstStyle/>
          <a:p>
            <a:pPr algn="just"/>
            <a:r>
              <a:rPr lang="vi-VN" dirty="0"/>
              <a:t>La sfârşitul mileniului doi-începutul mileniului trei, ca să mai oferim un exemplu, H. Bloch, R. Chemama, E. Depret, A. Gallo, P. Leconte, J.-F. Le Ny, J. Postel şi M. Reuchlin, coordonatorii științifici ai Marelui dicţionar al psihologiei [13], continuă să meargă pe formula interpretativă de care au făcut uz, anterior, P. Popescu-Neveanu, R. Doron, F. Parot şi mulţi alţi autori de dicţionare sau lucrări cu caracter enciclopedic. Ca şi mai înainte, se porneşte de la premisa că devianţa, delincvenţa, boala psihică sau/şi perversiunea nu trebuie confundate, asemuite, contopite, reduse la unul şi acelaşi unghi de vedere. Astfel, referindu-ne la fenomenul care desemnează „modul de a fi sau de a se comporta cu abatere de la standardele sociale ori culturale recunoscute oficial în cadrul unui grup social”, nu facem decât să luăm în vizor devianţa, şi nu delincvenţa, care urmează a fi percepută în calitate de un „ansamblu de</a:t>
            </a:r>
            <a:r>
              <a:rPr lang="en-US" dirty="0"/>
              <a:t> </a:t>
            </a:r>
            <a:r>
              <a:rPr lang="en-US" dirty="0" err="1"/>
              <a:t>infracţiuni</a:t>
            </a:r>
            <a:r>
              <a:rPr lang="en-US" dirty="0"/>
              <a:t> </a:t>
            </a:r>
            <a:r>
              <a:rPr lang="en-US" dirty="0" err="1"/>
              <a:t>comise</a:t>
            </a:r>
            <a:r>
              <a:rPr lang="en-US" dirty="0"/>
              <a:t> </a:t>
            </a:r>
            <a:r>
              <a:rPr lang="en-US" dirty="0" err="1"/>
              <a:t>într</a:t>
            </a:r>
            <a:r>
              <a:rPr lang="en-US" dirty="0"/>
              <a:t>-un </a:t>
            </a:r>
            <a:r>
              <a:rPr lang="en-US" dirty="0" err="1"/>
              <a:t>timp</a:t>
            </a:r>
            <a:r>
              <a:rPr lang="en-US" dirty="0"/>
              <a:t> </a:t>
            </a:r>
            <a:r>
              <a:rPr lang="en-US" dirty="0" err="1"/>
              <a:t>şi</a:t>
            </a:r>
            <a:r>
              <a:rPr lang="en-US" dirty="0"/>
              <a:t> </a:t>
            </a:r>
            <a:r>
              <a:rPr lang="en-US" dirty="0" err="1"/>
              <a:t>într</a:t>
            </a:r>
            <a:r>
              <a:rPr lang="en-US" dirty="0"/>
              <a:t>-un </a:t>
            </a:r>
            <a:r>
              <a:rPr lang="en-US" dirty="0" err="1"/>
              <a:t>loc</a:t>
            </a:r>
            <a:r>
              <a:rPr lang="en-US" dirty="0"/>
              <a:t> </a:t>
            </a:r>
            <a:r>
              <a:rPr lang="en-US" dirty="0" err="1"/>
              <a:t>dat</a:t>
            </a:r>
            <a:r>
              <a:rPr lang="en-US" dirty="0"/>
              <a:t>”.</a:t>
            </a:r>
          </a:p>
        </p:txBody>
      </p:sp>
    </p:spTree>
    <p:extLst>
      <p:ext uri="{BB962C8B-B14F-4D97-AF65-F5344CB8AC3E}">
        <p14:creationId xmlns:p14="http://schemas.microsoft.com/office/powerpoint/2010/main" val="4398446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normAutofit fontScale="85000" lnSpcReduction="20000"/>
          </a:bodyPr>
          <a:lstStyle/>
          <a:p>
            <a:pPr algn="just"/>
            <a:r>
              <a:rPr lang="vi-VN" dirty="0"/>
              <a:t>Ca şi C. Neamţu [14] sau V.T. Dragomirescu [15], suntem tentaţi să credem că efectul de specificare terminologică, ce intervine în cazurile legate de profilarea entității conceptului de „devianţă”, poate fi interpretat ca o evoluţie complementară în raport cu extinderea sferei de cuprindere a acestui concept. </a:t>
            </a:r>
            <a:endParaRPr lang="ro-RO" dirty="0"/>
          </a:p>
          <a:p>
            <a:pPr marL="0" indent="0" algn="just">
              <a:buNone/>
            </a:pPr>
            <a:r>
              <a:rPr lang="vi-VN" dirty="0"/>
              <a:t>Dacă, pe de o parte, de-a lungul anilor, prin </a:t>
            </a:r>
            <a:r>
              <a:rPr lang="vi-VN" b="1" dirty="0"/>
              <a:t>devianţă</a:t>
            </a:r>
            <a:r>
              <a:rPr lang="vi-VN" dirty="0"/>
              <a:t> se subînţelegeau tot mai multe acte, conduite sau stări care aveau în comun faptul că ofensau sentimentele, așteptările sau regulile de convieţuire din cadrul colectivităţii, indiferent de ce natură erau aceste sentimente, aşteptări sau reguli, acest lucru deloc nu a însemnat pierderea interesului pentru efectuarea unor precizări de extracţie categorială sau – într-o altă înşiruire de</a:t>
            </a:r>
            <a:r>
              <a:rPr lang="en-US" dirty="0"/>
              <a:t> </a:t>
            </a:r>
            <a:r>
              <a:rPr lang="en-US" dirty="0" err="1"/>
              <a:t>cuvinte</a:t>
            </a:r>
            <a:r>
              <a:rPr lang="en-US" dirty="0"/>
              <a:t> – </a:t>
            </a:r>
            <a:r>
              <a:rPr lang="en-US" dirty="0" err="1"/>
              <a:t>pentru</a:t>
            </a:r>
            <a:r>
              <a:rPr lang="en-US" dirty="0"/>
              <a:t> </a:t>
            </a:r>
            <a:r>
              <a:rPr lang="en-US" dirty="0" err="1"/>
              <a:t>elaborarea</a:t>
            </a:r>
            <a:r>
              <a:rPr lang="en-US" dirty="0"/>
              <a:t> </a:t>
            </a:r>
            <a:r>
              <a:rPr lang="en-US" dirty="0" err="1"/>
              <a:t>unor</a:t>
            </a:r>
            <a:r>
              <a:rPr lang="en-US" dirty="0"/>
              <a:t> perspective </a:t>
            </a:r>
            <a:r>
              <a:rPr lang="en-US" dirty="0" err="1"/>
              <a:t>specifice</a:t>
            </a:r>
            <a:r>
              <a:rPr lang="en-US" dirty="0"/>
              <a:t> de </a:t>
            </a:r>
            <a:r>
              <a:rPr lang="en-US" dirty="0" err="1"/>
              <a:t>abordare</a:t>
            </a:r>
            <a:r>
              <a:rPr lang="en-US" dirty="0"/>
              <a:t> a </a:t>
            </a:r>
            <a:r>
              <a:rPr lang="en-US" dirty="0" err="1"/>
              <a:t>conceptului</a:t>
            </a:r>
            <a:r>
              <a:rPr lang="en-US" dirty="0"/>
              <a:t>. </a:t>
            </a:r>
          </a:p>
        </p:txBody>
      </p:sp>
    </p:spTree>
    <p:extLst>
      <p:ext uri="{BB962C8B-B14F-4D97-AF65-F5344CB8AC3E}">
        <p14:creationId xmlns:p14="http://schemas.microsoft.com/office/powerpoint/2010/main" val="4024837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lstStyle/>
          <a:p>
            <a:pPr algn="just"/>
            <a:r>
              <a:rPr lang="vi-VN" dirty="0"/>
              <a:t>„Pe măsură ce devianţa şi-a îmbogăţit accepţiunea – arată, în context, C. Neamţu [16] –</a:t>
            </a:r>
            <a:r>
              <a:rPr lang="en-US" dirty="0"/>
              <a:t> </a:t>
            </a:r>
            <a:r>
              <a:rPr lang="vi-VN" dirty="0"/>
              <a:t>în planul terminologiei de specialitate se impune necesitatea folosirii unor </a:t>
            </a:r>
            <a:r>
              <a:rPr lang="vi-VN" b="1" dirty="0"/>
              <a:t>concepte noi</a:t>
            </a:r>
            <a:r>
              <a:rPr lang="vi-VN" dirty="0"/>
              <a:t>, care să denumească cu precizie categoriile comportamentale implicate în proces”. Drept rezultat, potrivit aceluiaşi autor, „[…] în circuitul terminologiei de specialitate apare o serie de concepte având o accepţiune restrânsă, specializată după tipul de norme luat ca sistem de referinţă”. </a:t>
            </a:r>
            <a:endParaRPr lang="en-US" dirty="0"/>
          </a:p>
        </p:txBody>
      </p:sp>
    </p:spTree>
    <p:extLst>
      <p:ext uri="{BB962C8B-B14F-4D97-AF65-F5344CB8AC3E}">
        <p14:creationId xmlns:p14="http://schemas.microsoft.com/office/powerpoint/2010/main" val="35642432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Care </a:t>
            </a:r>
            <a:r>
              <a:rPr lang="en-US" dirty="0" err="1"/>
              <a:t>sunt</a:t>
            </a:r>
            <a:r>
              <a:rPr lang="en-US" dirty="0"/>
              <a:t> </a:t>
            </a:r>
            <a:r>
              <a:rPr lang="en-US" dirty="0" err="1"/>
              <a:t>aceste</a:t>
            </a:r>
            <a:r>
              <a:rPr lang="en-US" dirty="0"/>
              <a:t> </a:t>
            </a:r>
            <a:r>
              <a:rPr lang="en-US" dirty="0" err="1"/>
              <a:t>concepte</a:t>
            </a:r>
            <a:r>
              <a:rPr lang="en-US" dirty="0"/>
              <a:t>?</a:t>
            </a:r>
          </a:p>
        </p:txBody>
      </p:sp>
      <p:sp>
        <p:nvSpPr>
          <p:cNvPr id="3" name="Content Placeholder 2"/>
          <p:cNvSpPr>
            <a:spLocks noGrp="1"/>
          </p:cNvSpPr>
          <p:nvPr>
            <p:ph idx="1"/>
          </p:nvPr>
        </p:nvSpPr>
        <p:spPr/>
        <p:txBody>
          <a:bodyPr>
            <a:normAutofit fontScale="92500" lnSpcReduction="20000"/>
          </a:bodyPr>
          <a:lstStyle/>
          <a:p>
            <a:pPr marL="0" indent="0" algn="just">
              <a:buNone/>
            </a:pPr>
            <a:r>
              <a:rPr lang="vi-VN" dirty="0"/>
              <a:t>În mare, putem vorbi despre cel puţin cinci „sisteme de idei şi criterii care determină o anumită viziune asupra lucrurilor” – „comportament deviant”, „comportament aberant”, „comportament anormal”, „comportament asocial” şi „comportament delictual”. Entitatea fiecăruia dintre construcțiile nominalizate, dacă e să ne conducem de studiile unor figuri reprezentative ale domeniului [17; 18; 19; 20; 21], se prezintă în felul următor: </a:t>
            </a:r>
            <a:endParaRPr lang="en-US" dirty="0"/>
          </a:p>
        </p:txBody>
      </p:sp>
    </p:spTree>
    <p:extLst>
      <p:ext uri="{BB962C8B-B14F-4D97-AF65-F5344CB8AC3E}">
        <p14:creationId xmlns:p14="http://schemas.microsoft.com/office/powerpoint/2010/main" val="21280443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6632"/>
            <a:ext cx="8507288" cy="6009531"/>
          </a:xfrm>
        </p:spPr>
        <p:txBody>
          <a:bodyPr>
            <a:normAutofit lnSpcReduction="10000"/>
          </a:bodyPr>
          <a:lstStyle/>
          <a:p>
            <a:pPr marL="0" indent="0" algn="just">
              <a:buNone/>
            </a:pPr>
            <a:r>
              <a:rPr lang="vi-VN" dirty="0"/>
              <a:t> „comportamentul deviant” înfăţişează o categorie care se referă în special la abaterile de la normele sociomorale; </a:t>
            </a:r>
            <a:endParaRPr lang="en-US" dirty="0"/>
          </a:p>
          <a:p>
            <a:pPr marL="0" indent="0" algn="just">
              <a:buNone/>
            </a:pPr>
            <a:r>
              <a:rPr lang="vi-VN" dirty="0"/>
              <a:t> „comportamentul aberant” reprezintă categoria care se referă la aspectele medico-legale întâlnite în unele cazuri de devianţă; </a:t>
            </a:r>
            <a:endParaRPr lang="en-US" dirty="0"/>
          </a:p>
          <a:p>
            <a:pPr marL="0" indent="0" algn="just">
              <a:buNone/>
            </a:pPr>
            <a:r>
              <a:rPr lang="vi-VN" dirty="0"/>
              <a:t> „comportamentul anormal” redă o categorie psihopatologică ce desemnează incapacitatea individului, acceptată şi validată din punct de vedere medical, de adaptare la exigenţele vieţii sociale şi de exercitare adecvată a </a:t>
            </a:r>
            <a:r>
              <a:rPr lang="en-US" dirty="0" err="1"/>
              <a:t>rolurilor</a:t>
            </a:r>
            <a:r>
              <a:rPr lang="en-US" dirty="0"/>
              <a:t> </a:t>
            </a:r>
            <a:r>
              <a:rPr lang="en-US" dirty="0" err="1"/>
              <a:t>sociale</a:t>
            </a:r>
            <a:r>
              <a:rPr lang="en-US" dirty="0"/>
              <a:t>;</a:t>
            </a:r>
          </a:p>
        </p:txBody>
      </p:sp>
    </p:spTree>
    <p:extLst>
      <p:ext uri="{BB962C8B-B14F-4D97-AF65-F5344CB8AC3E}">
        <p14:creationId xmlns:p14="http://schemas.microsoft.com/office/powerpoint/2010/main" val="84414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8579296" cy="620688"/>
          </a:xfrm>
        </p:spPr>
        <p:txBody>
          <a:bodyPr>
            <a:normAutofit fontScale="90000"/>
          </a:bodyPr>
          <a:lstStyle/>
          <a:p>
            <a:br>
              <a:rPr lang="ro-RO" b="1" dirty="0"/>
            </a:br>
            <a:r>
              <a:rPr lang="en-US" b="1" dirty="0"/>
              <a:t>2. </a:t>
            </a:r>
            <a:r>
              <a:rPr lang="en-US" b="1" dirty="0" err="1"/>
              <a:t>Etica</a:t>
            </a:r>
            <a:r>
              <a:rPr lang="en-US" b="1" dirty="0"/>
              <a:t> </a:t>
            </a:r>
            <a:r>
              <a:rPr lang="en-US" b="1" dirty="0" err="1"/>
              <a:t>cercetării</a:t>
            </a:r>
            <a:r>
              <a:rPr lang="en-US" b="1" dirty="0"/>
              <a:t> </a:t>
            </a:r>
            <a:r>
              <a:rPr lang="en-US" b="1" dirty="0" err="1"/>
              <a:t>științifice</a:t>
            </a:r>
            <a:r>
              <a:rPr lang="en-US" b="1" dirty="0"/>
              <a:t> </a:t>
            </a:r>
            <a:br>
              <a:rPr lang="en-US" dirty="0"/>
            </a:br>
            <a:endParaRPr lang="en-US" dirty="0"/>
          </a:p>
        </p:txBody>
      </p:sp>
      <p:sp>
        <p:nvSpPr>
          <p:cNvPr id="3" name="Content Placeholder 2"/>
          <p:cNvSpPr>
            <a:spLocks noGrp="1"/>
          </p:cNvSpPr>
          <p:nvPr>
            <p:ph idx="1"/>
          </p:nvPr>
        </p:nvSpPr>
        <p:spPr>
          <a:xfrm>
            <a:off x="0" y="980728"/>
            <a:ext cx="9144000" cy="5877272"/>
          </a:xfrm>
        </p:spPr>
        <p:txBody>
          <a:bodyPr>
            <a:normAutofit lnSpcReduction="10000"/>
          </a:bodyPr>
          <a:lstStyle/>
          <a:p>
            <a:pPr marL="0" indent="0" algn="just">
              <a:buNone/>
            </a:pPr>
            <a:r>
              <a:rPr lang="en-US" i="1" dirty="0" err="1">
                <a:solidFill>
                  <a:srgbClr val="FF0000"/>
                </a:solidFill>
              </a:rPr>
              <a:t>Etica</a:t>
            </a:r>
            <a:r>
              <a:rPr lang="en-US" i="1" dirty="0">
                <a:solidFill>
                  <a:srgbClr val="FF0000"/>
                </a:solidFill>
              </a:rPr>
              <a:t> </a:t>
            </a:r>
            <a:r>
              <a:rPr lang="en-US" i="1" dirty="0" err="1">
                <a:solidFill>
                  <a:srgbClr val="FF0000"/>
                </a:solidFill>
              </a:rPr>
              <a:t>cercetării</a:t>
            </a:r>
            <a:r>
              <a:rPr lang="en-US" i="1" dirty="0">
                <a:solidFill>
                  <a:srgbClr val="FF0000"/>
                </a:solidFill>
              </a:rPr>
              <a:t> </a:t>
            </a:r>
            <a:r>
              <a:rPr lang="en-US" i="1" dirty="0" err="1">
                <a:solidFill>
                  <a:srgbClr val="FF0000"/>
                </a:solidFill>
              </a:rPr>
              <a:t>științifice</a:t>
            </a:r>
            <a:r>
              <a:rPr lang="en-US" dirty="0">
                <a:solidFill>
                  <a:srgbClr val="FF0000"/>
                </a:solidFill>
              </a:rPr>
              <a:t> </a:t>
            </a:r>
            <a:r>
              <a:rPr lang="en-US" dirty="0" err="1"/>
              <a:t>discută</a:t>
            </a:r>
            <a:r>
              <a:rPr lang="en-US" dirty="0"/>
              <a:t> </a:t>
            </a:r>
            <a:r>
              <a:rPr lang="en-US" dirty="0" err="1"/>
              <a:t>problemele</a:t>
            </a:r>
            <a:r>
              <a:rPr lang="en-US" dirty="0"/>
              <a:t> </a:t>
            </a:r>
            <a:r>
              <a:rPr lang="en-US" dirty="0" err="1"/>
              <a:t>etice</a:t>
            </a:r>
            <a:r>
              <a:rPr lang="en-US" dirty="0"/>
              <a:t> care </a:t>
            </a:r>
            <a:r>
              <a:rPr lang="en-US" dirty="0" err="1"/>
              <a:t>apar</a:t>
            </a:r>
            <a:r>
              <a:rPr lang="en-US" dirty="0"/>
              <a:t> </a:t>
            </a:r>
            <a:r>
              <a:rPr lang="en-US" dirty="0" err="1"/>
              <a:t>în</a:t>
            </a:r>
            <a:r>
              <a:rPr lang="en-US" dirty="0"/>
              <a:t> </a:t>
            </a:r>
            <a:r>
              <a:rPr lang="en-US" dirty="0" err="1"/>
              <a:t>toate</a:t>
            </a:r>
            <a:r>
              <a:rPr lang="en-US" dirty="0"/>
              <a:t> </a:t>
            </a:r>
            <a:r>
              <a:rPr lang="en-US" dirty="0" err="1"/>
              <a:t>fazele</a:t>
            </a:r>
            <a:r>
              <a:rPr lang="en-US" dirty="0"/>
              <a:t> </a:t>
            </a:r>
            <a:r>
              <a:rPr lang="en-US" dirty="0" err="1"/>
              <a:t>unei</a:t>
            </a:r>
            <a:r>
              <a:rPr lang="en-US" dirty="0"/>
              <a:t> </a:t>
            </a:r>
            <a:r>
              <a:rPr lang="en-US" dirty="0" err="1"/>
              <a:t>cercetări</a:t>
            </a:r>
            <a:r>
              <a:rPr lang="en-US" dirty="0"/>
              <a:t>, de la </a:t>
            </a:r>
            <a:r>
              <a:rPr lang="en-US" dirty="0" err="1"/>
              <a:t>alegerea</a:t>
            </a:r>
            <a:r>
              <a:rPr lang="en-US" dirty="0"/>
              <a:t> </a:t>
            </a:r>
            <a:r>
              <a:rPr lang="en-US" dirty="0" err="1"/>
              <a:t>temei</a:t>
            </a:r>
            <a:r>
              <a:rPr lang="en-US" dirty="0"/>
              <a:t> </a:t>
            </a:r>
            <a:r>
              <a:rPr lang="en-US" dirty="0" err="1"/>
              <a:t>și</a:t>
            </a:r>
            <a:r>
              <a:rPr lang="en-US" dirty="0"/>
              <a:t> a </a:t>
            </a:r>
            <a:r>
              <a:rPr lang="en-US" dirty="0" err="1"/>
              <a:t>metodelor</a:t>
            </a:r>
            <a:r>
              <a:rPr lang="en-US" dirty="0"/>
              <a:t>, la </a:t>
            </a:r>
            <a:r>
              <a:rPr lang="en-US" dirty="0" err="1"/>
              <a:t>desfășurarea</a:t>
            </a:r>
            <a:r>
              <a:rPr lang="en-US" dirty="0"/>
              <a:t> </a:t>
            </a:r>
            <a:r>
              <a:rPr lang="en-US" dirty="0" err="1"/>
              <a:t>ei</a:t>
            </a:r>
            <a:r>
              <a:rPr lang="en-US" dirty="0"/>
              <a:t> </a:t>
            </a:r>
            <a:r>
              <a:rPr lang="en-US" dirty="0" err="1"/>
              <a:t>propriu-zisă</a:t>
            </a:r>
            <a:r>
              <a:rPr lang="en-US" dirty="0"/>
              <a:t> </a:t>
            </a:r>
            <a:r>
              <a:rPr lang="en-US" dirty="0" err="1"/>
              <a:t>și</a:t>
            </a:r>
            <a:r>
              <a:rPr lang="en-US" dirty="0"/>
              <a:t> </a:t>
            </a:r>
            <a:r>
              <a:rPr lang="en-US" dirty="0" err="1"/>
              <a:t>apoi</a:t>
            </a:r>
            <a:r>
              <a:rPr lang="en-US" dirty="0"/>
              <a:t> la </a:t>
            </a:r>
            <a:r>
              <a:rPr lang="en-US" dirty="0" err="1"/>
              <a:t>publicarea</a:t>
            </a:r>
            <a:r>
              <a:rPr lang="en-US" dirty="0"/>
              <a:t> </a:t>
            </a:r>
            <a:r>
              <a:rPr lang="en-US" dirty="0" err="1"/>
              <a:t>și</a:t>
            </a:r>
            <a:r>
              <a:rPr lang="en-US" dirty="0"/>
              <a:t> </a:t>
            </a:r>
            <a:r>
              <a:rPr lang="en-US" dirty="0" err="1"/>
              <a:t>valorificarea</a:t>
            </a:r>
            <a:r>
              <a:rPr lang="en-US" dirty="0"/>
              <a:t> </a:t>
            </a:r>
            <a:r>
              <a:rPr lang="en-US" dirty="0" err="1"/>
              <a:t>rezultatelor</a:t>
            </a:r>
            <a:r>
              <a:rPr lang="en-US" dirty="0"/>
              <a:t>.</a:t>
            </a:r>
            <a:endParaRPr lang="ro-RO" dirty="0"/>
          </a:p>
          <a:p>
            <a:pPr marL="0" indent="0" algn="just">
              <a:buNone/>
            </a:pPr>
            <a:r>
              <a:rPr lang="en-US" sz="2000" dirty="0" err="1"/>
              <a:t>Termenul</a:t>
            </a:r>
            <a:r>
              <a:rPr lang="en-US" sz="2000" dirty="0"/>
              <a:t> are </a:t>
            </a:r>
            <a:r>
              <a:rPr lang="en-US" sz="2000" dirty="0" err="1"/>
              <a:t>însă</a:t>
            </a:r>
            <a:r>
              <a:rPr lang="en-US" sz="2000" dirty="0"/>
              <a:t> o </a:t>
            </a:r>
            <a:r>
              <a:rPr lang="en-US" sz="2000" dirty="0" err="1"/>
              <a:t>dublă</a:t>
            </a:r>
            <a:r>
              <a:rPr lang="en-US" sz="2000" dirty="0"/>
              <a:t> </a:t>
            </a:r>
            <a:r>
              <a:rPr lang="en-US" sz="2000" dirty="0" err="1"/>
              <a:t>utilizare</a:t>
            </a:r>
            <a:r>
              <a:rPr lang="en-US" sz="2000" dirty="0"/>
              <a:t>. </a:t>
            </a:r>
            <a:r>
              <a:rPr lang="en-US" sz="2000" dirty="0" err="1"/>
              <a:t>Uneori</a:t>
            </a:r>
            <a:r>
              <a:rPr lang="en-US" sz="2000" dirty="0"/>
              <a:t> </a:t>
            </a:r>
            <a:r>
              <a:rPr lang="en-US" sz="2000" dirty="0" err="1"/>
              <a:t>este</a:t>
            </a:r>
            <a:r>
              <a:rPr lang="en-US" sz="2000" dirty="0"/>
              <a:t> </a:t>
            </a:r>
            <a:r>
              <a:rPr lang="en-US" sz="2000" dirty="0" err="1"/>
              <a:t>folosit</a:t>
            </a:r>
            <a:r>
              <a:rPr lang="en-US" sz="2000" dirty="0"/>
              <a:t> </a:t>
            </a:r>
            <a:r>
              <a:rPr lang="en-US" sz="2000" dirty="0" err="1"/>
              <a:t>pentru</a:t>
            </a:r>
            <a:r>
              <a:rPr lang="en-US" sz="2000" dirty="0"/>
              <a:t> a </a:t>
            </a:r>
            <a:r>
              <a:rPr lang="en-US" sz="2000" dirty="0" err="1"/>
              <a:t>desemna</a:t>
            </a:r>
            <a:r>
              <a:rPr lang="en-US" sz="2000" dirty="0"/>
              <a:t> o </a:t>
            </a:r>
            <a:r>
              <a:rPr lang="en-US" sz="2000" dirty="0" err="1"/>
              <a:t>zonă</a:t>
            </a:r>
            <a:r>
              <a:rPr lang="en-US" sz="2000" dirty="0"/>
              <a:t> a </a:t>
            </a:r>
            <a:r>
              <a:rPr lang="en-US" sz="2000" dirty="0" err="1"/>
              <a:t>reflecției</a:t>
            </a:r>
            <a:r>
              <a:rPr lang="en-US" sz="2000" dirty="0"/>
              <a:t> </a:t>
            </a:r>
            <a:r>
              <a:rPr lang="en-US" sz="2000" dirty="0" err="1"/>
              <a:t>teoretice</a:t>
            </a:r>
            <a:r>
              <a:rPr lang="en-US" sz="2000" dirty="0"/>
              <a:t>, </a:t>
            </a:r>
            <a:r>
              <a:rPr lang="en-US" sz="2000" dirty="0" err="1"/>
              <a:t>în</a:t>
            </a:r>
            <a:r>
              <a:rPr lang="en-US" sz="2000" dirty="0"/>
              <a:t> care </a:t>
            </a:r>
            <a:r>
              <a:rPr lang="en-US" sz="2000" dirty="0" err="1"/>
              <a:t>sunt</a:t>
            </a:r>
            <a:r>
              <a:rPr lang="en-US" sz="2000" dirty="0"/>
              <a:t> </a:t>
            </a:r>
            <a:r>
              <a:rPr lang="en-US" sz="2000" dirty="0" err="1"/>
              <a:t>discutate</a:t>
            </a:r>
            <a:r>
              <a:rPr lang="en-US" sz="2000" dirty="0"/>
              <a:t> </a:t>
            </a:r>
            <a:r>
              <a:rPr lang="en-US" sz="2000" dirty="0" err="1"/>
              <a:t>dileme</a:t>
            </a:r>
            <a:r>
              <a:rPr lang="en-US" sz="2000" dirty="0"/>
              <a:t> morale </a:t>
            </a:r>
            <a:r>
              <a:rPr lang="en-US" sz="2000" dirty="0" err="1"/>
              <a:t>ce</a:t>
            </a:r>
            <a:r>
              <a:rPr lang="en-US" sz="2000" dirty="0"/>
              <a:t> pot </a:t>
            </a:r>
            <a:r>
              <a:rPr lang="en-US" sz="2000" dirty="0" err="1"/>
              <a:t>apărea</a:t>
            </a:r>
            <a:r>
              <a:rPr lang="en-US" sz="2000" dirty="0"/>
              <a:t> </a:t>
            </a:r>
            <a:r>
              <a:rPr lang="en-US" sz="2000" dirty="0" err="1"/>
              <a:t>în</a:t>
            </a:r>
            <a:r>
              <a:rPr lang="en-US" sz="2000" dirty="0"/>
              <a:t> </a:t>
            </a:r>
            <a:r>
              <a:rPr lang="en-US" sz="2000" dirty="0" err="1"/>
              <a:t>activitatea</a:t>
            </a:r>
            <a:r>
              <a:rPr lang="en-US" sz="2000" dirty="0"/>
              <a:t> de </a:t>
            </a:r>
            <a:r>
              <a:rPr lang="en-US" sz="2000" dirty="0" err="1"/>
              <a:t>cercetare</a:t>
            </a:r>
            <a:r>
              <a:rPr lang="en-US" sz="2000" dirty="0"/>
              <a:t>, </a:t>
            </a:r>
            <a:r>
              <a:rPr lang="en-US" sz="2000" dirty="0" err="1"/>
              <a:t>sau</a:t>
            </a:r>
            <a:r>
              <a:rPr lang="en-US" sz="2000" dirty="0"/>
              <a:t> </a:t>
            </a:r>
            <a:r>
              <a:rPr lang="en-US" sz="2000" dirty="0" err="1"/>
              <a:t>sunt</a:t>
            </a:r>
            <a:r>
              <a:rPr lang="en-US" sz="2000" dirty="0"/>
              <a:t> formulate </a:t>
            </a:r>
            <a:r>
              <a:rPr lang="en-US" sz="2000" dirty="0" err="1"/>
              <a:t>și</a:t>
            </a:r>
            <a:r>
              <a:rPr lang="en-US" sz="2000" dirty="0"/>
              <a:t> </a:t>
            </a:r>
            <a:r>
              <a:rPr lang="en-US" sz="2000" dirty="0" err="1"/>
              <a:t>analizate</a:t>
            </a:r>
            <a:r>
              <a:rPr lang="en-US" sz="2000" dirty="0"/>
              <a:t> </a:t>
            </a:r>
            <a:r>
              <a:rPr lang="en-US" sz="2000" dirty="0" err="1"/>
              <a:t>propuneri</a:t>
            </a:r>
            <a:r>
              <a:rPr lang="en-US" sz="2000" dirty="0"/>
              <a:t> normative de </a:t>
            </a:r>
            <a:r>
              <a:rPr lang="en-US" sz="2000" dirty="0" err="1"/>
              <a:t>abordare</a:t>
            </a:r>
            <a:r>
              <a:rPr lang="en-US" sz="2000" dirty="0"/>
              <a:t> a </a:t>
            </a:r>
            <a:r>
              <a:rPr lang="en-US" sz="2000" dirty="0" err="1"/>
              <a:t>acestor</a:t>
            </a:r>
            <a:r>
              <a:rPr lang="en-US" sz="2000" dirty="0"/>
              <a:t> </a:t>
            </a:r>
            <a:r>
              <a:rPr lang="en-US" sz="2000" dirty="0" err="1"/>
              <a:t>dileme</a:t>
            </a:r>
            <a:r>
              <a:rPr lang="en-US" sz="2000" dirty="0"/>
              <a:t>. </a:t>
            </a:r>
            <a:r>
              <a:rPr lang="en-US" sz="2000" dirty="0" err="1"/>
              <a:t>Alteori</a:t>
            </a:r>
            <a:r>
              <a:rPr lang="en-US" sz="2000" dirty="0"/>
              <a:t>, </a:t>
            </a:r>
            <a:r>
              <a:rPr lang="en-US" sz="2000" dirty="0" err="1"/>
              <a:t>sintagma</a:t>
            </a:r>
            <a:r>
              <a:rPr lang="en-US" sz="2000" dirty="0"/>
              <a:t> </a:t>
            </a:r>
            <a:r>
              <a:rPr lang="en-US" sz="2000" dirty="0" err="1"/>
              <a:t>trimite</a:t>
            </a:r>
            <a:r>
              <a:rPr lang="en-US" sz="2000" dirty="0"/>
              <a:t> </a:t>
            </a:r>
            <a:r>
              <a:rPr lang="en-US" sz="2000" dirty="0" err="1"/>
              <a:t>mai</a:t>
            </a:r>
            <a:r>
              <a:rPr lang="en-US" sz="2000" dirty="0"/>
              <a:t> </a:t>
            </a:r>
            <a:r>
              <a:rPr lang="en-US" sz="2000" dirty="0" err="1"/>
              <a:t>curând</a:t>
            </a:r>
            <a:r>
              <a:rPr lang="en-US" sz="2000" dirty="0"/>
              <a:t> la o </a:t>
            </a:r>
            <a:r>
              <a:rPr lang="en-US" sz="2000" dirty="0" err="1"/>
              <a:t>realitate</a:t>
            </a:r>
            <a:r>
              <a:rPr lang="en-US" sz="2000" dirty="0"/>
              <a:t> </a:t>
            </a:r>
            <a:r>
              <a:rPr lang="en-US" sz="2000" dirty="0" err="1"/>
              <a:t>instituțională</a:t>
            </a:r>
            <a:r>
              <a:rPr lang="en-US" sz="2000" dirty="0"/>
              <a:t>, </a:t>
            </a:r>
            <a:r>
              <a:rPr lang="en-US" sz="2000" dirty="0" err="1"/>
              <a:t>configurată</a:t>
            </a:r>
            <a:r>
              <a:rPr lang="en-US" sz="2000" dirty="0"/>
              <a:t> de </a:t>
            </a:r>
            <a:r>
              <a:rPr lang="en-US" sz="2000" dirty="0" err="1"/>
              <a:t>mecanismele</a:t>
            </a:r>
            <a:r>
              <a:rPr lang="en-US" sz="2000" dirty="0"/>
              <a:t> care </a:t>
            </a:r>
            <a:r>
              <a:rPr lang="en-US" sz="2000" dirty="0" err="1"/>
              <a:t>asigură</a:t>
            </a:r>
            <a:r>
              <a:rPr lang="en-US" sz="2000" dirty="0"/>
              <a:t> </a:t>
            </a:r>
            <a:r>
              <a:rPr lang="en-US" sz="2000" dirty="0" err="1"/>
              <a:t>evaluarea</a:t>
            </a:r>
            <a:r>
              <a:rPr lang="en-US" sz="2000" dirty="0"/>
              <a:t> </a:t>
            </a:r>
            <a:r>
              <a:rPr lang="en-US" sz="2000" dirty="0" err="1"/>
              <a:t>și</a:t>
            </a:r>
            <a:r>
              <a:rPr lang="en-US" sz="2000" dirty="0"/>
              <a:t> </a:t>
            </a:r>
            <a:r>
              <a:rPr lang="en-US" sz="2000" dirty="0" err="1"/>
              <a:t>avizarea</a:t>
            </a:r>
            <a:r>
              <a:rPr lang="en-US" sz="2000" dirty="0"/>
              <a:t> </a:t>
            </a:r>
            <a:r>
              <a:rPr lang="en-US" sz="2000" dirty="0" err="1"/>
              <a:t>etică</a:t>
            </a:r>
            <a:r>
              <a:rPr lang="en-US" sz="2000" dirty="0"/>
              <a:t> a </a:t>
            </a:r>
            <a:r>
              <a:rPr lang="en-US" sz="2000" dirty="0" err="1"/>
              <a:t>proiectelor</a:t>
            </a:r>
            <a:r>
              <a:rPr lang="en-US" sz="2000" dirty="0"/>
              <a:t> de </a:t>
            </a:r>
            <a:r>
              <a:rPr lang="en-US" sz="2000" dirty="0" err="1"/>
              <a:t>cercetare</a:t>
            </a:r>
            <a:r>
              <a:rPr lang="en-US" sz="2000" dirty="0"/>
              <a:t>, </a:t>
            </a:r>
            <a:r>
              <a:rPr lang="en-US" sz="2000" dirty="0" err="1"/>
              <a:t>dezvoltarea</a:t>
            </a:r>
            <a:r>
              <a:rPr lang="en-US" sz="2000" dirty="0"/>
              <a:t> </a:t>
            </a:r>
            <a:r>
              <a:rPr lang="en-US" sz="2000" dirty="0" err="1"/>
              <a:t>unor</a:t>
            </a:r>
            <a:r>
              <a:rPr lang="en-US" sz="2000" dirty="0"/>
              <a:t> </a:t>
            </a:r>
            <a:r>
              <a:rPr lang="en-US" sz="2000" dirty="0" err="1"/>
              <a:t>standarde</a:t>
            </a:r>
            <a:r>
              <a:rPr lang="en-US" sz="2000" dirty="0"/>
              <a:t> </a:t>
            </a:r>
            <a:r>
              <a:rPr lang="en-US" sz="2000" dirty="0" err="1"/>
              <a:t>și</a:t>
            </a:r>
            <a:r>
              <a:rPr lang="en-US" sz="2000" dirty="0"/>
              <a:t> </a:t>
            </a:r>
            <a:r>
              <a:rPr lang="en-US" sz="2000" dirty="0" err="1"/>
              <a:t>reglementări</a:t>
            </a:r>
            <a:r>
              <a:rPr lang="en-US" sz="2000" dirty="0"/>
              <a:t> </a:t>
            </a:r>
            <a:r>
              <a:rPr lang="en-US" sz="2000" dirty="0" err="1"/>
              <a:t>și</a:t>
            </a:r>
            <a:r>
              <a:rPr lang="en-US" sz="2000" dirty="0"/>
              <a:t> </a:t>
            </a:r>
            <a:r>
              <a:rPr lang="en-US" sz="2000" dirty="0" err="1"/>
              <a:t>monitorizarea</a:t>
            </a:r>
            <a:r>
              <a:rPr lang="en-US" sz="2000" dirty="0"/>
              <a:t> </a:t>
            </a:r>
            <a:r>
              <a:rPr lang="en-US" sz="2000" dirty="0" err="1"/>
              <a:t>respectării</a:t>
            </a:r>
            <a:r>
              <a:rPr lang="en-US" sz="2000" dirty="0"/>
              <a:t> </a:t>
            </a:r>
            <a:r>
              <a:rPr lang="en-US" sz="2000" dirty="0" err="1"/>
              <a:t>lor</a:t>
            </a:r>
            <a:r>
              <a:rPr lang="en-US" sz="2000" dirty="0"/>
              <a:t> (</a:t>
            </a:r>
            <a:r>
              <a:rPr lang="en-US" sz="2000" dirty="0" err="1"/>
              <a:t>comisii</a:t>
            </a:r>
            <a:r>
              <a:rPr lang="en-US" sz="2000" dirty="0"/>
              <a:t> de </a:t>
            </a:r>
            <a:r>
              <a:rPr lang="en-US" sz="2000" dirty="0" err="1"/>
              <a:t>etică</a:t>
            </a:r>
            <a:r>
              <a:rPr lang="en-US" sz="2000" dirty="0"/>
              <a:t> a </a:t>
            </a:r>
            <a:r>
              <a:rPr lang="en-US" sz="2000" dirty="0" err="1"/>
              <a:t>cercetării</a:t>
            </a:r>
            <a:r>
              <a:rPr lang="en-US" sz="2000" dirty="0"/>
              <a:t>, </a:t>
            </a:r>
            <a:r>
              <a:rPr lang="en-US" sz="2000" dirty="0" err="1"/>
              <a:t>consilii</a:t>
            </a:r>
            <a:r>
              <a:rPr lang="en-US" sz="2000" dirty="0"/>
              <a:t> </a:t>
            </a:r>
            <a:r>
              <a:rPr lang="en-US" sz="2000" dirty="0" err="1"/>
              <a:t>naționale</a:t>
            </a:r>
            <a:r>
              <a:rPr lang="en-US" sz="2000" dirty="0"/>
              <a:t> de </a:t>
            </a:r>
            <a:r>
              <a:rPr lang="en-US" sz="2000" dirty="0" err="1"/>
              <a:t>etică</a:t>
            </a:r>
            <a:r>
              <a:rPr lang="en-US" sz="2000" dirty="0"/>
              <a:t>, </a:t>
            </a:r>
            <a:r>
              <a:rPr lang="en-US" sz="2000" dirty="0" err="1"/>
              <a:t>cerințe</a:t>
            </a:r>
            <a:r>
              <a:rPr lang="en-US" sz="2000" dirty="0"/>
              <a:t> de </a:t>
            </a:r>
            <a:r>
              <a:rPr lang="en-US" sz="2000" dirty="0" err="1"/>
              <a:t>natură</a:t>
            </a:r>
            <a:r>
              <a:rPr lang="en-US" sz="2000" dirty="0"/>
              <a:t> </a:t>
            </a:r>
            <a:r>
              <a:rPr lang="en-US" sz="2000" dirty="0" err="1"/>
              <a:t>etică</a:t>
            </a:r>
            <a:r>
              <a:rPr lang="en-US" sz="2000" dirty="0"/>
              <a:t> ale </a:t>
            </a:r>
            <a:r>
              <a:rPr lang="en-US" sz="2000" dirty="0" err="1"/>
              <a:t>revistelor</a:t>
            </a:r>
            <a:r>
              <a:rPr lang="en-US" sz="2000" dirty="0"/>
              <a:t> de </a:t>
            </a:r>
            <a:r>
              <a:rPr lang="en-US" sz="2000" dirty="0" err="1"/>
              <a:t>specialitate</a:t>
            </a:r>
            <a:r>
              <a:rPr lang="en-US" sz="2000" dirty="0"/>
              <a:t> </a:t>
            </a:r>
            <a:r>
              <a:rPr lang="en-US" sz="2000" dirty="0" err="1"/>
              <a:t>etc</a:t>
            </a:r>
            <a:r>
              <a:rPr lang="en-US" sz="2000" dirty="0"/>
              <a:t>).</a:t>
            </a:r>
            <a:endParaRPr lang="ro-RO" sz="2000" dirty="0"/>
          </a:p>
          <a:p>
            <a:pPr marL="0" indent="0" algn="just">
              <a:buNone/>
            </a:pPr>
            <a:endParaRPr lang="ro-RO" sz="2000" dirty="0"/>
          </a:p>
          <a:p>
            <a:pPr marL="0" indent="0" algn="just">
              <a:buNone/>
            </a:pPr>
            <a:r>
              <a:rPr lang="en-US" sz="2000" b="1" dirty="0" err="1"/>
              <a:t>Temă</a:t>
            </a:r>
            <a:r>
              <a:rPr lang="en-US" sz="2000" b="1" dirty="0"/>
              <a:t> de </a:t>
            </a:r>
            <a:r>
              <a:rPr lang="en-US" sz="2000" b="1" dirty="0" err="1"/>
              <a:t>discuție</a:t>
            </a:r>
            <a:r>
              <a:rPr lang="en-US" sz="2000" dirty="0"/>
              <a:t>: care </a:t>
            </a:r>
            <a:r>
              <a:rPr lang="en-US" sz="2000" dirty="0" err="1"/>
              <a:t>considerați</a:t>
            </a:r>
            <a:r>
              <a:rPr lang="en-US" sz="2000" dirty="0"/>
              <a:t> </a:t>
            </a:r>
            <a:r>
              <a:rPr lang="en-US" sz="2000" dirty="0" err="1"/>
              <a:t>că</a:t>
            </a:r>
            <a:r>
              <a:rPr lang="en-US" sz="2000" dirty="0"/>
              <a:t> </a:t>
            </a:r>
            <a:r>
              <a:rPr lang="en-US" sz="2000" dirty="0" err="1"/>
              <a:t>sunt</a:t>
            </a:r>
            <a:r>
              <a:rPr lang="en-US" sz="2000" dirty="0"/>
              <a:t> </a:t>
            </a:r>
            <a:r>
              <a:rPr lang="en-US" sz="2000" dirty="0" err="1"/>
              <a:t>dilemele</a:t>
            </a:r>
            <a:r>
              <a:rPr lang="en-US" sz="2000" dirty="0"/>
              <a:t> </a:t>
            </a:r>
            <a:r>
              <a:rPr lang="en-US" sz="2000" dirty="0" err="1"/>
              <a:t>etice</a:t>
            </a:r>
            <a:r>
              <a:rPr lang="en-US" sz="2000" dirty="0"/>
              <a:t> </a:t>
            </a:r>
            <a:r>
              <a:rPr lang="en-US" sz="2000" dirty="0" err="1"/>
              <a:t>dificile</a:t>
            </a:r>
            <a:r>
              <a:rPr lang="en-US" sz="2000" dirty="0"/>
              <a:t> </a:t>
            </a:r>
            <a:r>
              <a:rPr lang="en-US" sz="2000" dirty="0" err="1"/>
              <a:t>specifice</a:t>
            </a:r>
            <a:r>
              <a:rPr lang="en-US" sz="2000" dirty="0"/>
              <a:t> </a:t>
            </a:r>
            <a:r>
              <a:rPr lang="en-US" sz="2000" dirty="0" err="1"/>
              <a:t>domeniului</a:t>
            </a:r>
            <a:r>
              <a:rPr lang="en-US" sz="2000" dirty="0"/>
              <a:t> </a:t>
            </a:r>
            <a:r>
              <a:rPr lang="en-US" sz="2000" dirty="0" err="1"/>
              <a:t>dumneavoastră</a:t>
            </a:r>
            <a:r>
              <a:rPr lang="en-US" sz="2000" dirty="0"/>
              <a:t> de </a:t>
            </a:r>
            <a:r>
              <a:rPr lang="en-US" sz="2000" dirty="0" err="1"/>
              <a:t>cercetare</a:t>
            </a:r>
            <a:r>
              <a:rPr lang="en-US" sz="2000" dirty="0"/>
              <a:t>? </a:t>
            </a:r>
            <a:r>
              <a:rPr lang="en-US" sz="2000" dirty="0" err="1"/>
              <a:t>Ați</a:t>
            </a:r>
            <a:r>
              <a:rPr lang="en-US" sz="2000" dirty="0"/>
              <a:t> </a:t>
            </a:r>
            <a:r>
              <a:rPr lang="en-US" sz="2000" dirty="0" err="1"/>
              <a:t>fost</a:t>
            </a:r>
            <a:r>
              <a:rPr lang="en-US" sz="2000" dirty="0"/>
              <a:t> </a:t>
            </a:r>
            <a:r>
              <a:rPr lang="en-US" sz="2000" dirty="0" err="1"/>
              <a:t>vreodată</a:t>
            </a:r>
            <a:r>
              <a:rPr lang="en-US" sz="2000" dirty="0"/>
              <a:t> </a:t>
            </a:r>
            <a:r>
              <a:rPr lang="en-US" sz="2000" dirty="0" err="1"/>
              <a:t>în</a:t>
            </a:r>
            <a:r>
              <a:rPr lang="en-US" sz="2000" dirty="0"/>
              <a:t> </a:t>
            </a:r>
            <a:r>
              <a:rPr lang="en-US" sz="2000" dirty="0" err="1"/>
              <a:t>situația</a:t>
            </a:r>
            <a:r>
              <a:rPr lang="en-US" sz="2000" dirty="0"/>
              <a:t> de a </a:t>
            </a:r>
            <a:r>
              <a:rPr lang="en-US" sz="2000" dirty="0" err="1"/>
              <a:t>solicita</a:t>
            </a:r>
            <a:r>
              <a:rPr lang="en-US" sz="2000" dirty="0"/>
              <a:t> un </a:t>
            </a:r>
            <a:r>
              <a:rPr lang="en-US" sz="2000" dirty="0" err="1"/>
              <a:t>aviz</a:t>
            </a:r>
            <a:r>
              <a:rPr lang="en-US" sz="2000" dirty="0"/>
              <a:t> etic </a:t>
            </a:r>
            <a:r>
              <a:rPr lang="en-US" sz="2000" dirty="0" err="1"/>
              <a:t>pentru</a:t>
            </a:r>
            <a:r>
              <a:rPr lang="en-US" sz="2000" dirty="0"/>
              <a:t> un </a:t>
            </a:r>
            <a:r>
              <a:rPr lang="en-US" sz="2000" dirty="0" err="1"/>
              <a:t>proiect</a:t>
            </a:r>
            <a:r>
              <a:rPr lang="en-US" sz="2000" dirty="0"/>
              <a:t> de </a:t>
            </a:r>
            <a:r>
              <a:rPr lang="en-US" sz="2000" dirty="0" err="1"/>
              <a:t>cercetare</a:t>
            </a:r>
            <a:r>
              <a:rPr lang="en-US" sz="2000" dirty="0"/>
              <a:t>? Cum </a:t>
            </a:r>
            <a:r>
              <a:rPr lang="en-US" sz="2000" dirty="0" err="1"/>
              <a:t>ați</a:t>
            </a:r>
            <a:r>
              <a:rPr lang="en-US" sz="2000" dirty="0"/>
              <a:t> </a:t>
            </a:r>
            <a:r>
              <a:rPr lang="en-US" sz="2000" dirty="0" err="1"/>
              <a:t>descrie</a:t>
            </a:r>
            <a:r>
              <a:rPr lang="en-US" sz="2000" dirty="0"/>
              <a:t> </a:t>
            </a:r>
            <a:r>
              <a:rPr lang="en-US" sz="2000" dirty="0" err="1"/>
              <a:t>experiența</a:t>
            </a:r>
            <a:r>
              <a:rPr lang="en-US" sz="2000" dirty="0"/>
              <a:t>?</a:t>
            </a:r>
          </a:p>
        </p:txBody>
      </p:sp>
    </p:spTree>
    <p:extLst>
      <p:ext uri="{BB962C8B-B14F-4D97-AF65-F5344CB8AC3E}">
        <p14:creationId xmlns:p14="http://schemas.microsoft.com/office/powerpoint/2010/main" val="2559372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lnSpcReduction="10000"/>
          </a:bodyPr>
          <a:lstStyle/>
          <a:p>
            <a:pPr marL="0" indent="0" algn="just">
              <a:buNone/>
            </a:pPr>
            <a:r>
              <a:rPr lang="vi-VN" dirty="0"/>
              <a:t> „comportamentul asocial” desemnează categoria prin care, în raport cu normele existente, sunt exprimate un refuz şi o incapacitate, o situare în marginal, şi nu în deviere, o alegere personală de a „trăi lângă” şi „în paralel”, în interstiţiile sistemului social, pentru a-şi păstra libertatea existenţială şi a se proteja de orice dependenţă psihosocială;  „comportamentul delictual” reflectă o formulă ideatică de factură juridică chemată să scoată în lumină categoriile de fapte care încalcă, total sau parţial, normele ocrotite prin lege. </a:t>
            </a:r>
            <a:endParaRPr lang="en-US" dirty="0"/>
          </a:p>
        </p:txBody>
      </p:sp>
    </p:spTree>
    <p:extLst>
      <p:ext uri="{BB962C8B-B14F-4D97-AF65-F5344CB8AC3E}">
        <p14:creationId xmlns:p14="http://schemas.microsoft.com/office/powerpoint/2010/main" val="40285281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6632"/>
            <a:ext cx="8363272" cy="6009531"/>
          </a:xfrm>
        </p:spPr>
        <p:txBody>
          <a:bodyPr>
            <a:normAutofit fontScale="85000" lnSpcReduction="20000"/>
          </a:bodyPr>
          <a:lstStyle/>
          <a:p>
            <a:pPr algn="just"/>
            <a:r>
              <a:rPr lang="vi-VN" dirty="0"/>
              <a:t>Conținând valenţe interpretative dintre cele mai diferite, în virtutea faptului că derivă din varii înţelesuri ale raportului individ-normă, categoriile prezentate mai sus exprimă luări de poziţie sui-generis şi, evident, nu pot fi luate drept aserțiuni cu miez identic, adică drept afirmații care dispun de aceeaşi substanţă şi care îmbrăţişează acelaşi sens. Cu luarea în considerare a efectului de diversificare terminologică, chemat să provoace extinderea ariei de cuprindere a ceea ce înfățișează abaterea de la normă, dar și a celui de specificare terminologică (acesta, în raport cu același gen de abatere, vine ,,să denumească cu precizie categoriile comportamentale implicate în proces”), putem conchide că, de fapt, </a:t>
            </a:r>
            <a:r>
              <a:rPr lang="vi-VN" b="1" dirty="0"/>
              <a:t>devianţa poate fi abordată în două sensuri</a:t>
            </a:r>
            <a:r>
              <a:rPr lang="vi-VN" dirty="0"/>
              <a:t> – </a:t>
            </a:r>
            <a:r>
              <a:rPr lang="vi-VN" b="1" i="1" dirty="0"/>
              <a:t>larg şi restrâns.</a:t>
            </a:r>
            <a:endParaRPr lang="en-US" b="1" i="1" dirty="0"/>
          </a:p>
        </p:txBody>
      </p:sp>
    </p:spTree>
    <p:extLst>
      <p:ext uri="{BB962C8B-B14F-4D97-AF65-F5344CB8AC3E}">
        <p14:creationId xmlns:p14="http://schemas.microsoft.com/office/powerpoint/2010/main" val="6850560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fontScale="92500" lnSpcReduction="20000"/>
          </a:bodyPr>
          <a:lstStyle/>
          <a:p>
            <a:pPr algn="just"/>
            <a:r>
              <a:rPr lang="vi-VN" dirty="0"/>
              <a:t>În </a:t>
            </a:r>
            <a:r>
              <a:rPr lang="vi-VN" b="1" dirty="0"/>
              <a:t>sens larg</a:t>
            </a:r>
            <a:r>
              <a:rPr lang="vi-VN" dirty="0"/>
              <a:t>, comportamentul deviant trebuie privit în varianta unei game impunătoare de manifestări umane acoperind „toate actele sau stările care au în comun faptul că ofensează sentimentele, aşteptările sau normele colectivităţii în cadrul căreia apar şi se manifestă”. </a:t>
            </a:r>
            <a:endParaRPr lang="ro-RO" dirty="0"/>
          </a:p>
          <a:p>
            <a:pPr marL="0" indent="0" algn="just">
              <a:buNone/>
            </a:pPr>
            <a:r>
              <a:rPr lang="vi-VN" dirty="0"/>
              <a:t>Fiind abordat dintr-un asemenea unghi de vedere, tipul vizat de comportament vine să acopere nu numai </a:t>
            </a:r>
            <a:r>
              <a:rPr lang="vi-VN" b="1" i="1" dirty="0"/>
              <a:t>încălcările normelor sociomorale sau încălcările legii </a:t>
            </a:r>
            <a:r>
              <a:rPr lang="vi-VN" dirty="0"/>
              <a:t>(infracţiunile şi delictele), ci şi abaterile de la oricare altă regulă recunoscută ca obligatorie ori recomandabilă**** . </a:t>
            </a:r>
            <a:endParaRPr lang="en-US" dirty="0"/>
          </a:p>
        </p:txBody>
      </p:sp>
    </p:spTree>
    <p:extLst>
      <p:ext uri="{BB962C8B-B14F-4D97-AF65-F5344CB8AC3E}">
        <p14:creationId xmlns:p14="http://schemas.microsoft.com/office/powerpoint/2010/main" val="372475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92500" lnSpcReduction="10000"/>
          </a:bodyPr>
          <a:lstStyle/>
          <a:p>
            <a:pPr algn="just"/>
            <a:r>
              <a:rPr lang="vi-VN" dirty="0"/>
              <a:t>În </a:t>
            </a:r>
            <a:r>
              <a:rPr lang="vi-VN" b="1" dirty="0"/>
              <a:t>sens restrâns</a:t>
            </a:r>
            <a:r>
              <a:rPr lang="vi-VN" dirty="0"/>
              <a:t>, comportamentul deviant urmează a fi abordat pe dimensiunea abaterilor de la normele sociomorale, care prefigurează, precum am menţionat deja, tipul ideal de reacţii adaptative şi care pun într-o ordine pilduitoare motivele, convingerile, sentimentele, scopurile şi structurile de conştiinţă ale actorilor sociali. </a:t>
            </a:r>
            <a:endParaRPr lang="ro-RO" dirty="0"/>
          </a:p>
          <a:p>
            <a:pPr marL="0" indent="0" algn="just">
              <a:buNone/>
            </a:pPr>
            <a:r>
              <a:rPr lang="vi-VN" dirty="0"/>
              <a:t>În faţa celor două perspective de abordare a conceptului de „comportament deviant”, apare ca legitimă </a:t>
            </a:r>
            <a:r>
              <a:rPr lang="vi-VN" b="1" dirty="0"/>
              <a:t>întrebarea</a:t>
            </a:r>
            <a:r>
              <a:rPr lang="vi-VN" dirty="0"/>
              <a:t>: accentul trebuie pus pe sensul larg, pe sensul restrâns sau pe ambele sensuri, în egală măsură?</a:t>
            </a:r>
            <a:endParaRPr lang="en-US" dirty="0"/>
          </a:p>
        </p:txBody>
      </p:sp>
    </p:spTree>
    <p:extLst>
      <p:ext uri="{BB962C8B-B14F-4D97-AF65-F5344CB8AC3E}">
        <p14:creationId xmlns:p14="http://schemas.microsoft.com/office/powerpoint/2010/main" val="1305685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568952" cy="6597352"/>
          </a:xfrm>
        </p:spPr>
        <p:txBody>
          <a:bodyPr>
            <a:normAutofit fontScale="85000" lnSpcReduction="20000"/>
          </a:bodyPr>
          <a:lstStyle/>
          <a:p>
            <a:pPr algn="just"/>
            <a:r>
              <a:rPr lang="vi-VN" dirty="0"/>
              <a:t>Răspunsul pe care îl avem şi pe care suntem pregătiţi să ni-l asumăm se reduce la următoarele: accentul trebuie pus în funcţie de cerinţele pe care le înaintează contextul ideativ în care ne aflăm. Dacă, participând la o reuniune ştiinţifică, elaborând designul unei cercetări empirice sau lucrând asupra unui studiu teoretic, vedem că este imperios să se opereze cu specificitatea fenomenului, cu caracterul propriu, particular al acestuia, atunci, cu siguranţă, nu vom evita să scoatem în prim-plan ideea potrivit cărei comportamentul deviant este o categorie psihosociologică ce se referă în special la abaterile de la normele soci</a:t>
            </a:r>
            <a:r>
              <a:rPr lang="en-US" dirty="0">
                <a:latin typeface="Arial" panose="020B0604020202020204" pitchFamily="34" charset="0"/>
                <a:cs typeface="Arial" panose="020B0604020202020204" pitchFamily="34" charset="0"/>
              </a:rPr>
              <a:t>o</a:t>
            </a:r>
            <a:r>
              <a:rPr lang="vi-VN" dirty="0"/>
              <a:t>morale. La acest moment, asemenea lui E. Durkheim, vom afirma cu tărie că </a:t>
            </a:r>
            <a:r>
              <a:rPr lang="vi-VN" b="1" i="1" dirty="0"/>
              <a:t>este deviant comportamentul care depăşeşte limitele instituţionale şi sociale acceptabile de către societate,</a:t>
            </a:r>
            <a:r>
              <a:rPr lang="vi-VN" dirty="0"/>
              <a:t> ultima reprezentând un mediu moral [24]. </a:t>
            </a:r>
            <a:endParaRPr lang="en-US" dirty="0"/>
          </a:p>
        </p:txBody>
      </p:sp>
    </p:spTree>
    <p:extLst>
      <p:ext uri="{BB962C8B-B14F-4D97-AF65-F5344CB8AC3E}">
        <p14:creationId xmlns:p14="http://schemas.microsoft.com/office/powerpoint/2010/main" val="1259092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88640"/>
            <a:ext cx="8291264" cy="5937523"/>
          </a:xfrm>
        </p:spPr>
        <p:txBody>
          <a:bodyPr>
            <a:normAutofit fontScale="92500" lnSpcReduction="20000"/>
          </a:bodyPr>
          <a:lstStyle/>
          <a:p>
            <a:pPr algn="just"/>
            <a:r>
              <a:rPr lang="vi-VN" dirty="0"/>
              <a:t>Şi invers, dacă în cadrul aceleiaşi reuniuni ştiinţifice sau pe parcursul elaborării aceluiaşi studiu teoretic şi aceluiaşi design al cercetării empirice vom observa că este mai avantajos să se ţină cont de „marea sferă de cuprindere” a conceptului de „comportament deviant”, şi nu de „mica sferă de cuprindere” a acestuia, atunci, evident, vom face tot posibilul pentru a privilegia punctul de vedere potrivit căruia tipul vizat de comportament înglobează „toate actele, toate reacţiile şi toate stările care au în comun faptul că ofensează sentimentele, aşteptările şi normele existente într-o anumită colectivitate”. </a:t>
            </a:r>
            <a:endParaRPr lang="en-US" dirty="0"/>
          </a:p>
        </p:txBody>
      </p:sp>
    </p:spTree>
    <p:extLst>
      <p:ext uri="{BB962C8B-B14F-4D97-AF65-F5344CB8AC3E}">
        <p14:creationId xmlns:p14="http://schemas.microsoft.com/office/powerpoint/2010/main" val="3417744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0"/>
            <a:ext cx="8219256" cy="6126163"/>
          </a:xfrm>
        </p:spPr>
        <p:txBody>
          <a:bodyPr>
            <a:normAutofit fontScale="85000" lnSpcReduction="10000"/>
          </a:bodyPr>
          <a:lstStyle/>
          <a:p>
            <a:pPr algn="just"/>
            <a:r>
              <a:rPr lang="vi-VN" dirty="0"/>
              <a:t>În fine, sunt la fel de posibile şi cazurile în care conceptul de „comportament deviant” să necesite o abordare dublă, cu antrenarea concomitentă a sensului larg şi a celui restrâns. Acum, puse pe acelaşi cântar şi interpretate de o manieră dialectică, efectele de specificare şi diversificare terminologică vor face dovada faptului că extinderea domeniului de cuprindere a conceptului de „comportament deviant” reprezintă, în fond, un proces benefic, care, până în cele din urmă, s-a soldat nu doar cu dilatarea semnificativă a conceptului, ci şi cu apariţia unor categorii complementare, care, anunţându-şi existenţa, nu numai că nu au afectat coerenţa internă a acestuia, dar au condus şi la aceea ca în cadrul lui să se instaureze mai multă precizie şi claritate.</a:t>
            </a:r>
            <a:endParaRPr lang="en-US" dirty="0"/>
          </a:p>
        </p:txBody>
      </p:sp>
    </p:spTree>
    <p:extLst>
      <p:ext uri="{BB962C8B-B14F-4D97-AF65-F5344CB8AC3E}">
        <p14:creationId xmlns:p14="http://schemas.microsoft.com/office/powerpoint/2010/main" val="18234038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Repere</a:t>
            </a:r>
            <a:r>
              <a:rPr lang="en-US" dirty="0"/>
              <a:t> </a:t>
            </a:r>
            <a:r>
              <a:rPr lang="en-US" dirty="0" err="1"/>
              <a:t>bibliografice</a:t>
            </a:r>
            <a:endParaRPr lang="en-US" dirty="0"/>
          </a:p>
        </p:txBody>
      </p:sp>
      <p:sp>
        <p:nvSpPr>
          <p:cNvPr id="3" name="Content Placeholder 2"/>
          <p:cNvSpPr>
            <a:spLocks noGrp="1"/>
          </p:cNvSpPr>
          <p:nvPr>
            <p:ph idx="1"/>
          </p:nvPr>
        </p:nvSpPr>
        <p:spPr>
          <a:xfrm>
            <a:off x="323528" y="1268760"/>
            <a:ext cx="8363272" cy="5328592"/>
          </a:xfrm>
        </p:spPr>
        <p:txBody>
          <a:bodyPr>
            <a:noAutofit/>
          </a:bodyPr>
          <a:lstStyle/>
          <a:p>
            <a:pPr marL="0" indent="0" algn="just">
              <a:buNone/>
            </a:pPr>
            <a:r>
              <a:rPr lang="vi-VN" sz="1600" dirty="0"/>
              <a:t>1. Apud Dragomirescu V.T. Psihosociologia comportamentului deviant. – Bucureşti: Editura Ştiinţifică şi Enciclopedică, 1976. – P. 31. </a:t>
            </a:r>
            <a:endParaRPr lang="en-US" sz="1600" dirty="0"/>
          </a:p>
          <a:p>
            <a:pPr marL="0" indent="0" algn="just">
              <a:buNone/>
            </a:pPr>
            <a:r>
              <a:rPr lang="vi-VN" sz="1600" dirty="0"/>
              <a:t>2. Merton R.K. Éléments de théorie et de méthode sociologique. – Paris: Plon, 1965. – P. 16. </a:t>
            </a:r>
            <a:endParaRPr lang="en-US" sz="1600" dirty="0"/>
          </a:p>
          <a:p>
            <a:pPr marL="0" indent="0" algn="just">
              <a:buNone/>
            </a:pPr>
            <a:r>
              <a:rPr lang="vi-VN" sz="1600" dirty="0"/>
              <a:t>3. Apud Boncu Şt. Devianţa tolerată. – Iaşi: Editura Universităţii „Al.I. Cuza”, 2000. – P. 30. 4. Dragomirescu V.T. Psihosociologia comportamentului deviant. – Bucureşti: Editura Ştiinţifică şi Enciclopedică, 1976. – P. 6. </a:t>
            </a:r>
            <a:endParaRPr lang="en-US" sz="1600" dirty="0"/>
          </a:p>
          <a:p>
            <a:pPr marL="0" indent="0" algn="just">
              <a:buNone/>
            </a:pPr>
            <a:r>
              <a:rPr lang="vi-VN" sz="1600" dirty="0"/>
              <a:t>5. Besnard Ph. Devianţă//R. Boudon, Ph. Besnard, M. Cherkaoui, B.-P. Lécuyer (coord.). Dicţionar de sociologie/Traducere din franceză – M. Ţuţuianu; completări privind sociologia românească – dr. M. Larionescu. – Bucureşti: Editura Univers Enciclopedic, 1996. – P. 82-83. </a:t>
            </a:r>
            <a:endParaRPr lang="en-US" sz="1600" dirty="0"/>
          </a:p>
          <a:p>
            <a:pPr marL="0" indent="0" algn="just">
              <a:buNone/>
            </a:pPr>
            <a:r>
              <a:rPr lang="vi-VN" sz="1600" dirty="0"/>
              <a:t>6. Popescu-Neveanu P. Devianţă//P. Popescu-Neveanu. Dicţionar de psihologie. – Bucureşti: Editura Albatros, 1978. – P. 193. </a:t>
            </a:r>
            <a:endParaRPr lang="en-US" sz="1600" dirty="0"/>
          </a:p>
          <a:p>
            <a:pPr marL="0" indent="0" algn="just">
              <a:buNone/>
            </a:pPr>
            <a:r>
              <a:rPr lang="vi-VN" sz="1600" dirty="0"/>
              <a:t>7. Selosse J. Devianţă//R. Doron, F. Parot (coord.). Dicţionar de psihologie. – Bucureşti: Editura Humanitas, 1999. – P. 236. </a:t>
            </a:r>
            <a:endParaRPr lang="en-US" sz="1600" dirty="0"/>
          </a:p>
          <a:p>
            <a:pPr marL="0" indent="0" algn="just">
              <a:buNone/>
            </a:pPr>
            <a:r>
              <a:rPr lang="vi-VN" sz="1600" dirty="0"/>
              <a:t>8. Neculau A. Deviere//U. Şchiopu (coord.). Dicţionar enciclopedic de psihologie. – Bucureşti: Editura Babel, 1997. – P. 226-227. </a:t>
            </a:r>
            <a:endParaRPr lang="en-US" sz="1600" dirty="0"/>
          </a:p>
          <a:p>
            <a:pPr marL="0" indent="0" algn="just">
              <a:buNone/>
            </a:pPr>
            <a:r>
              <a:rPr lang="vi-VN" sz="1600" dirty="0"/>
              <a:t>9. Ferréol G. Devianţă şi criminalitate//G. Ferréol (coord.). Dicţionar de sociologie/Prefaţă la ediţia în limba română – S. Chelcea şi A. Neculau; traducere din franceză – L. Decei şi R. Gârmacea. – Iaşi: Editura Polirom, 1998. – P. 55.</a:t>
            </a:r>
            <a:endParaRPr lang="en-US" sz="1600" dirty="0"/>
          </a:p>
        </p:txBody>
      </p:sp>
    </p:spTree>
    <p:extLst>
      <p:ext uri="{BB962C8B-B14F-4D97-AF65-F5344CB8AC3E}">
        <p14:creationId xmlns:p14="http://schemas.microsoft.com/office/powerpoint/2010/main" val="5070706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sz="2700" b="1" dirty="0"/>
              <a:t>”A copia </a:t>
            </a:r>
            <a:r>
              <a:rPr lang="es-ES" sz="2700" b="1" dirty="0" err="1"/>
              <a:t>sau</a:t>
            </a:r>
            <a:r>
              <a:rPr lang="es-ES" sz="2700" b="1" dirty="0"/>
              <a:t> a </a:t>
            </a:r>
            <a:r>
              <a:rPr lang="es-ES" sz="2700" b="1" dirty="0" err="1"/>
              <a:t>nu</a:t>
            </a:r>
            <a:r>
              <a:rPr lang="es-ES" sz="2700" b="1" dirty="0"/>
              <a:t> copia?”. </a:t>
            </a:r>
            <a:r>
              <a:rPr lang="en-US" sz="2700" b="1" dirty="0"/>
              <a:t>”</a:t>
            </a:r>
            <a:r>
              <a:rPr lang="en-US" sz="2700" b="1" dirty="0" err="1"/>
              <a:t>Codul</a:t>
            </a:r>
            <a:r>
              <a:rPr lang="en-US" sz="2700" b="1" dirty="0"/>
              <a:t> de </a:t>
            </a:r>
            <a:r>
              <a:rPr lang="en-US" sz="2700" b="1" dirty="0" err="1"/>
              <a:t>onoare</a:t>
            </a:r>
            <a:r>
              <a:rPr lang="en-US" sz="2700" b="1" dirty="0"/>
              <a:t> – o </a:t>
            </a:r>
            <a:r>
              <a:rPr lang="en-US" sz="2700" b="1" dirty="0" err="1"/>
              <a:t>soluţie</a:t>
            </a:r>
            <a:r>
              <a:rPr lang="en-US" sz="2700" b="1" dirty="0"/>
              <a:t> </a:t>
            </a:r>
            <a:r>
              <a:rPr lang="en-US" sz="2700" b="1" dirty="0" err="1"/>
              <a:t>pentru</a:t>
            </a:r>
            <a:r>
              <a:rPr lang="en-US" sz="2700" b="1" dirty="0"/>
              <a:t> a nu </a:t>
            </a:r>
            <a:r>
              <a:rPr lang="en-US" sz="2700" b="1" dirty="0" err="1"/>
              <a:t>mai</a:t>
            </a:r>
            <a:r>
              <a:rPr lang="en-US" sz="2700" b="1" dirty="0"/>
              <a:t> </a:t>
            </a:r>
            <a:r>
              <a:rPr lang="en-US" sz="2700" b="1" dirty="0" err="1"/>
              <a:t>copia</a:t>
            </a:r>
            <a:r>
              <a:rPr lang="en-US" sz="2700" b="1" dirty="0"/>
              <a:t>”</a:t>
            </a:r>
            <a:br>
              <a:rPr lang="es-ES" b="1" dirty="0"/>
            </a:br>
            <a:r>
              <a:rPr lang="en-US" sz="3600" b="1" dirty="0" err="1"/>
              <a:t>Copiatul</a:t>
            </a:r>
            <a:r>
              <a:rPr lang="en-US" sz="3600" b="1" dirty="0"/>
              <a:t> la </a:t>
            </a:r>
            <a:r>
              <a:rPr lang="en-US" sz="3600" b="1" dirty="0" err="1"/>
              <a:t>examene</a:t>
            </a:r>
            <a:r>
              <a:rPr lang="en-US" sz="3600" b="1" dirty="0"/>
              <a:t> </a:t>
            </a:r>
          </a:p>
        </p:txBody>
      </p:sp>
      <p:sp>
        <p:nvSpPr>
          <p:cNvPr id="3" name="Content Placeholder 2"/>
          <p:cNvSpPr>
            <a:spLocks noGrp="1"/>
          </p:cNvSpPr>
          <p:nvPr>
            <p:ph idx="1"/>
          </p:nvPr>
        </p:nvSpPr>
        <p:spPr/>
        <p:txBody>
          <a:bodyPr>
            <a:normAutofit fontScale="77500" lnSpcReduction="20000"/>
          </a:bodyPr>
          <a:lstStyle/>
          <a:p>
            <a:pPr algn="just"/>
            <a:r>
              <a:rPr lang="en-US" dirty="0"/>
              <a:t>O</a:t>
            </a:r>
            <a:r>
              <a:rPr lang="vi-VN" dirty="0"/>
              <a:t>rice elev, student sau, în general, orice persoană care este supusă unei examinări este supusă tentaţiei de a copia; în lipsa unui sistem de supraveghere, până şi cel mai cinstit dintre concurenţi va ceda ispitei; indiferent cât de drastice ar fi măsurile luate pentru a împiedica frauda, vor exista metode din ce în ce mai performante de a copia; oricum, eficienţa acestor metode este pusă la îndoială cât timp chiar cei care sunt supreveghetori locali sau centrali au ei înşişi probleme de integritate (copiază la examene de titularizare, nu trec examenul de titularizare, iau mită, superiorii lor au lucrări de doctorat plagiate, există o comisie de albire a demnitarilor plagiatori etc).</a:t>
            </a:r>
            <a:endParaRPr lang="en-US" dirty="0"/>
          </a:p>
        </p:txBody>
      </p:sp>
    </p:spTree>
    <p:extLst>
      <p:ext uri="{BB962C8B-B14F-4D97-AF65-F5344CB8AC3E}">
        <p14:creationId xmlns:p14="http://schemas.microsoft.com/office/powerpoint/2010/main" val="42861156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009531"/>
          </a:xfrm>
        </p:spPr>
        <p:txBody>
          <a:bodyPr>
            <a:normAutofit fontScale="92500" lnSpcReduction="20000"/>
          </a:bodyPr>
          <a:lstStyle/>
          <a:p>
            <a:pPr algn="just"/>
            <a:r>
              <a:rPr lang="vi-VN" dirty="0"/>
              <a:t>Aşa am aflat că la facultăţile din toată România există aparate de bruiere de câţiva ani. Că nu există profesori care să nu ştie când sunt copiaţi. Că există profesori care explică studenţilor la prima întâlnire metodele de copiat pe care le ştiu. Cineva mi-a spus că nu are nici măcar un coleg care să nu fi copiat cel puţin o dată la un examen. Am aflat de câţiva studenţi care au luat toate examenele din timpul facultăţii prin fraudă, inclusiv cel de intrare în profesie. Şi chiar că pentru admiterea la </a:t>
            </a:r>
            <a:r>
              <a:rPr lang="en-US" dirty="0">
                <a:solidFill>
                  <a:srgbClr val="FF0000"/>
                </a:solidFill>
              </a:rPr>
              <a:t>un concurs in </a:t>
            </a:r>
            <a:r>
              <a:rPr lang="en-US" dirty="0" err="1">
                <a:solidFill>
                  <a:srgbClr val="FF0000"/>
                </a:solidFill>
              </a:rPr>
              <a:t>magistratura</a:t>
            </a:r>
            <a:r>
              <a:rPr lang="en-US" dirty="0">
                <a:solidFill>
                  <a:srgbClr val="FF0000"/>
                </a:solidFill>
              </a:rPr>
              <a:t> </a:t>
            </a:r>
            <a:r>
              <a:rPr lang="vi-VN" dirty="0"/>
              <a:t>există o adevărată concurenţă în a descoperi şi aplică noi metode de copiat. Şi să ne gândim că cei care intră în sistem voi fi cei care vor milita pentru aplicarea legii în cazul altora…</a:t>
            </a:r>
            <a:endParaRPr lang="en-US" dirty="0"/>
          </a:p>
        </p:txBody>
      </p:sp>
    </p:spTree>
    <p:extLst>
      <p:ext uri="{BB962C8B-B14F-4D97-AF65-F5344CB8AC3E}">
        <p14:creationId xmlns:p14="http://schemas.microsoft.com/office/powerpoint/2010/main" val="322777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rmAutofit fontScale="90000"/>
          </a:bodyPr>
          <a:lstStyle/>
          <a:p>
            <a:r>
              <a:rPr lang="en-US" b="1" dirty="0"/>
              <a:t>3. </a:t>
            </a:r>
            <a:r>
              <a:rPr lang="en-US" b="1" dirty="0" err="1"/>
              <a:t>Managementul</a:t>
            </a:r>
            <a:r>
              <a:rPr lang="en-US" b="1" dirty="0"/>
              <a:t> </a:t>
            </a:r>
            <a:r>
              <a:rPr lang="en-US" b="1" dirty="0" err="1"/>
              <a:t>eticii</a:t>
            </a:r>
            <a:r>
              <a:rPr lang="en-US" b="1" dirty="0"/>
              <a:t> </a:t>
            </a:r>
            <a:r>
              <a:rPr lang="en-US" b="1" dirty="0" err="1"/>
              <a:t>în</a:t>
            </a:r>
            <a:r>
              <a:rPr lang="en-US" b="1" dirty="0"/>
              <a:t> </a:t>
            </a:r>
            <a:r>
              <a:rPr lang="en-US" b="1" dirty="0" err="1"/>
              <a:t>organizații</a:t>
            </a:r>
            <a:r>
              <a:rPr lang="en-US" b="1" dirty="0"/>
              <a:t> </a:t>
            </a:r>
            <a:br>
              <a:rPr lang="en-US" dirty="0"/>
            </a:br>
            <a:endParaRPr lang="en-US" dirty="0"/>
          </a:p>
        </p:txBody>
      </p:sp>
      <p:sp>
        <p:nvSpPr>
          <p:cNvPr id="3" name="Content Placeholder 2"/>
          <p:cNvSpPr>
            <a:spLocks noGrp="1"/>
          </p:cNvSpPr>
          <p:nvPr>
            <p:ph idx="1"/>
          </p:nvPr>
        </p:nvSpPr>
        <p:spPr>
          <a:xfrm>
            <a:off x="0" y="764704"/>
            <a:ext cx="9144000" cy="6093296"/>
          </a:xfrm>
        </p:spPr>
        <p:txBody>
          <a:bodyPr>
            <a:normAutofit/>
          </a:bodyPr>
          <a:lstStyle/>
          <a:p>
            <a:pPr algn="just"/>
            <a:r>
              <a:rPr lang="en-US" sz="2400" dirty="0"/>
              <a:t>„</a:t>
            </a:r>
            <a:r>
              <a:rPr lang="en-US" sz="2400" dirty="0" err="1">
                <a:solidFill>
                  <a:srgbClr val="FF0000"/>
                </a:solidFill>
              </a:rPr>
              <a:t>Managementul</a:t>
            </a:r>
            <a:r>
              <a:rPr lang="en-US" sz="2400" dirty="0">
                <a:solidFill>
                  <a:srgbClr val="FF0000"/>
                </a:solidFill>
              </a:rPr>
              <a:t> </a:t>
            </a:r>
            <a:r>
              <a:rPr lang="en-US" sz="2400" dirty="0" err="1">
                <a:solidFill>
                  <a:srgbClr val="FF0000"/>
                </a:solidFill>
              </a:rPr>
              <a:t>eticii</a:t>
            </a:r>
            <a:r>
              <a:rPr lang="en-US" sz="2400" dirty="0">
                <a:solidFill>
                  <a:srgbClr val="FF0000"/>
                </a:solidFill>
              </a:rPr>
              <a:t> </a:t>
            </a:r>
            <a:r>
              <a:rPr lang="en-US" sz="2400" dirty="0"/>
              <a:t>e </a:t>
            </a:r>
            <a:r>
              <a:rPr lang="en-US" sz="2400" dirty="0" err="1"/>
              <a:t>ansamblul</a:t>
            </a:r>
            <a:r>
              <a:rPr lang="en-US" sz="2400" dirty="0"/>
              <a:t> </a:t>
            </a:r>
            <a:r>
              <a:rPr lang="en-US" sz="2400" i="1" dirty="0" err="1"/>
              <a:t>activităţilor</a:t>
            </a:r>
            <a:r>
              <a:rPr lang="en-US" sz="2400" dirty="0"/>
              <a:t> </a:t>
            </a:r>
            <a:r>
              <a:rPr lang="en-US" sz="2400" dirty="0" err="1"/>
              <a:t>şi</a:t>
            </a:r>
            <a:r>
              <a:rPr lang="en-US" sz="2400" dirty="0"/>
              <a:t> </a:t>
            </a:r>
            <a:r>
              <a:rPr lang="en-US" sz="2400" i="1" dirty="0" err="1"/>
              <a:t>măsurilor</a:t>
            </a:r>
            <a:r>
              <a:rPr lang="en-US" sz="2400" dirty="0"/>
              <a:t> care </a:t>
            </a:r>
            <a:r>
              <a:rPr lang="en-US" sz="2400" dirty="0" err="1"/>
              <a:t>urmăresc</a:t>
            </a:r>
            <a:r>
              <a:rPr lang="en-US" sz="2400" dirty="0"/>
              <a:t> </a:t>
            </a:r>
            <a:r>
              <a:rPr lang="en-US" sz="2400" i="1" dirty="0" err="1"/>
              <a:t>organizarea</a:t>
            </a:r>
            <a:r>
              <a:rPr lang="en-US" sz="2400" i="1" dirty="0"/>
              <a:t> </a:t>
            </a:r>
            <a:r>
              <a:rPr lang="en-US" sz="2400" i="1" dirty="0" err="1"/>
              <a:t>instituţională</a:t>
            </a:r>
            <a:r>
              <a:rPr lang="en-US" sz="2400" i="1" dirty="0"/>
              <a:t> a </a:t>
            </a:r>
            <a:r>
              <a:rPr lang="en-US" sz="2400" i="1" dirty="0" err="1"/>
              <a:t>eticii</a:t>
            </a:r>
            <a:r>
              <a:rPr lang="en-US" sz="2400" i="1" dirty="0"/>
              <a:t> </a:t>
            </a:r>
            <a:r>
              <a:rPr lang="en-US" sz="2400" dirty="0" err="1"/>
              <a:t>pentru</a:t>
            </a:r>
            <a:r>
              <a:rPr lang="en-US" sz="2400" dirty="0"/>
              <a:t> </a:t>
            </a:r>
            <a:r>
              <a:rPr lang="en-US" sz="2400" dirty="0" err="1"/>
              <a:t>crearea</a:t>
            </a:r>
            <a:r>
              <a:rPr lang="en-US" sz="2400" dirty="0"/>
              <a:t> </a:t>
            </a:r>
            <a:r>
              <a:rPr lang="en-US" sz="2400" dirty="0" err="1"/>
              <a:t>unor</a:t>
            </a:r>
            <a:r>
              <a:rPr lang="en-US" sz="2400" dirty="0"/>
              <a:t> </a:t>
            </a:r>
            <a:r>
              <a:rPr lang="en-US" sz="2400" i="1" dirty="0" err="1"/>
              <a:t>organizaţii</a:t>
            </a:r>
            <a:r>
              <a:rPr lang="en-US" sz="2400" i="1" dirty="0"/>
              <a:t> </a:t>
            </a:r>
            <a:r>
              <a:rPr lang="en-US" sz="2400" i="1" dirty="0" err="1"/>
              <a:t>integre</a:t>
            </a:r>
            <a:r>
              <a:rPr lang="en-US" sz="2400" dirty="0"/>
              <a:t>. A nu se </a:t>
            </a:r>
            <a:r>
              <a:rPr lang="en-US" sz="2400" dirty="0" err="1"/>
              <a:t>confunda</a:t>
            </a:r>
            <a:r>
              <a:rPr lang="en-US" sz="2400" dirty="0"/>
              <a:t> </a:t>
            </a:r>
            <a:r>
              <a:rPr lang="en-US" sz="2400" dirty="0" err="1"/>
              <a:t>managementul</a:t>
            </a:r>
            <a:r>
              <a:rPr lang="en-US" sz="2400" dirty="0"/>
              <a:t> etic cu "</a:t>
            </a:r>
            <a:r>
              <a:rPr lang="en-US" sz="2400" dirty="0" err="1"/>
              <a:t>etica</a:t>
            </a:r>
            <a:r>
              <a:rPr lang="en-US" sz="2400" dirty="0"/>
              <a:t> </a:t>
            </a:r>
            <a:r>
              <a:rPr lang="en-US" sz="2400" dirty="0" err="1"/>
              <a:t>managementului</a:t>
            </a:r>
            <a:r>
              <a:rPr lang="en-US" sz="2400" dirty="0"/>
              <a:t>" (…) El </a:t>
            </a:r>
            <a:r>
              <a:rPr lang="en-US" sz="2400" dirty="0" err="1"/>
              <a:t>trebuie</a:t>
            </a:r>
            <a:r>
              <a:rPr lang="en-US" sz="2400" dirty="0"/>
              <a:t> de </a:t>
            </a:r>
            <a:r>
              <a:rPr lang="en-US" sz="2400" dirty="0" err="1"/>
              <a:t>asemenea</a:t>
            </a:r>
            <a:r>
              <a:rPr lang="en-US" sz="2400" dirty="0"/>
              <a:t> </a:t>
            </a:r>
            <a:r>
              <a:rPr lang="en-US" sz="2400" dirty="0" err="1"/>
              <a:t>distins</a:t>
            </a:r>
            <a:r>
              <a:rPr lang="en-US" sz="2400" dirty="0"/>
              <a:t> de "</a:t>
            </a:r>
            <a:r>
              <a:rPr lang="en-US" sz="2400" dirty="0" err="1"/>
              <a:t>etica</a:t>
            </a:r>
            <a:r>
              <a:rPr lang="en-US" sz="2400" dirty="0"/>
              <a:t> </a:t>
            </a:r>
            <a:r>
              <a:rPr lang="en-US" sz="2400" dirty="0" err="1"/>
              <a:t>organizaţională</a:t>
            </a:r>
            <a:r>
              <a:rPr lang="en-US" sz="2400" dirty="0"/>
              <a:t>" </a:t>
            </a:r>
            <a:r>
              <a:rPr lang="en-US" sz="2400" dirty="0" err="1"/>
              <a:t>în</a:t>
            </a:r>
            <a:r>
              <a:rPr lang="en-US" sz="2400" dirty="0"/>
              <a:t> </a:t>
            </a:r>
            <a:r>
              <a:rPr lang="en-US" sz="2400" dirty="0" err="1"/>
              <a:t>sens</a:t>
            </a:r>
            <a:r>
              <a:rPr lang="en-US" sz="2400" dirty="0"/>
              <a:t> </a:t>
            </a:r>
            <a:r>
              <a:rPr lang="en-US" sz="2400" dirty="0" err="1"/>
              <a:t>larg</a:t>
            </a:r>
            <a:r>
              <a:rPr lang="en-US" sz="2400" dirty="0"/>
              <a:t>, </a:t>
            </a:r>
            <a:r>
              <a:rPr lang="en-US" sz="2400" dirty="0" err="1"/>
              <a:t>adică</a:t>
            </a:r>
            <a:r>
              <a:rPr lang="en-US" sz="2400" dirty="0"/>
              <a:t> de </a:t>
            </a:r>
            <a:r>
              <a:rPr lang="en-US" sz="2400" dirty="0" err="1"/>
              <a:t>tradiţionala</a:t>
            </a:r>
            <a:r>
              <a:rPr lang="en-US" sz="2400" dirty="0"/>
              <a:t> </a:t>
            </a:r>
            <a:r>
              <a:rPr lang="en-US" sz="2400" dirty="0" err="1"/>
              <a:t>analiză</a:t>
            </a:r>
            <a:r>
              <a:rPr lang="en-US" sz="2400" dirty="0"/>
              <a:t> a </a:t>
            </a:r>
            <a:r>
              <a:rPr lang="en-US" sz="2400" dirty="0" err="1"/>
              <a:t>problemelor</a:t>
            </a:r>
            <a:r>
              <a:rPr lang="en-US" sz="2400" dirty="0"/>
              <a:t> </a:t>
            </a:r>
            <a:r>
              <a:rPr lang="en-US" sz="2400" dirty="0" err="1"/>
              <a:t>etice</a:t>
            </a:r>
            <a:r>
              <a:rPr lang="en-US" sz="2400" dirty="0"/>
              <a:t> din </a:t>
            </a:r>
            <a:r>
              <a:rPr lang="en-US" sz="2400" dirty="0" err="1"/>
              <a:t>organizaţii</a:t>
            </a:r>
            <a:r>
              <a:rPr lang="en-US" sz="2400" dirty="0"/>
              <a:t> </a:t>
            </a:r>
            <a:r>
              <a:rPr lang="en-US" sz="2400" dirty="0" err="1"/>
              <a:t>pentru</a:t>
            </a:r>
            <a:r>
              <a:rPr lang="en-US" sz="2400" dirty="0"/>
              <a:t> a </a:t>
            </a:r>
            <a:r>
              <a:rPr lang="en-US" sz="2400" dirty="0" err="1"/>
              <a:t>oferi</a:t>
            </a:r>
            <a:r>
              <a:rPr lang="en-US" sz="2400" dirty="0"/>
              <a:t> </a:t>
            </a:r>
            <a:r>
              <a:rPr lang="en-US" sz="2400" dirty="0" err="1"/>
              <a:t>clarificări</a:t>
            </a:r>
            <a:r>
              <a:rPr lang="en-US" sz="2400" dirty="0"/>
              <a:t> normative </a:t>
            </a:r>
            <a:r>
              <a:rPr lang="en-US" sz="2400" dirty="0" err="1"/>
              <a:t>şi</a:t>
            </a:r>
            <a:r>
              <a:rPr lang="en-US" sz="2400" dirty="0"/>
              <a:t> o </a:t>
            </a:r>
            <a:r>
              <a:rPr lang="en-US" sz="2400" dirty="0" err="1"/>
              <a:t>orientare</a:t>
            </a:r>
            <a:r>
              <a:rPr lang="en-US" sz="2400" dirty="0"/>
              <a:t> </a:t>
            </a:r>
            <a:r>
              <a:rPr lang="en-US" sz="2400" dirty="0" err="1"/>
              <a:t>morală</a:t>
            </a:r>
            <a:r>
              <a:rPr lang="en-US" sz="2400" dirty="0"/>
              <a:t>, </a:t>
            </a:r>
            <a:r>
              <a:rPr lang="en-US" sz="2400" dirty="0" err="1"/>
              <a:t>utilizând</a:t>
            </a:r>
            <a:r>
              <a:rPr lang="en-US" sz="2400" dirty="0"/>
              <a:t> </a:t>
            </a:r>
            <a:r>
              <a:rPr lang="en-US" sz="2400" dirty="0" err="1"/>
              <a:t>pentru</a:t>
            </a:r>
            <a:r>
              <a:rPr lang="en-US" sz="2400" dirty="0"/>
              <a:t> </a:t>
            </a:r>
            <a:r>
              <a:rPr lang="en-US" sz="2400" dirty="0" err="1"/>
              <a:t>aceasta</a:t>
            </a:r>
            <a:r>
              <a:rPr lang="en-US" sz="2400" dirty="0"/>
              <a:t> </a:t>
            </a:r>
            <a:r>
              <a:rPr lang="en-US" sz="2400" dirty="0" err="1"/>
              <a:t>diferite</a:t>
            </a:r>
            <a:r>
              <a:rPr lang="en-US" sz="2400" dirty="0"/>
              <a:t> </a:t>
            </a:r>
            <a:r>
              <a:rPr lang="en-US" sz="2400" dirty="0" err="1"/>
              <a:t>teorii</a:t>
            </a:r>
            <a:r>
              <a:rPr lang="en-US" sz="2400" dirty="0"/>
              <a:t> </a:t>
            </a:r>
            <a:r>
              <a:rPr lang="en-US" sz="2400" dirty="0" err="1"/>
              <a:t>etice</a:t>
            </a:r>
            <a:r>
              <a:rPr lang="en-US" sz="2400" dirty="0"/>
              <a:t> </a:t>
            </a:r>
            <a:r>
              <a:rPr lang="en-US" sz="2400" dirty="0" err="1"/>
              <a:t>şi</a:t>
            </a:r>
            <a:r>
              <a:rPr lang="en-US" sz="2400" dirty="0"/>
              <a:t> </a:t>
            </a:r>
            <a:r>
              <a:rPr lang="en-US" sz="2400" dirty="0" err="1"/>
              <a:t>instrumente</a:t>
            </a:r>
            <a:r>
              <a:rPr lang="en-US" sz="2400" dirty="0"/>
              <a:t> de </a:t>
            </a:r>
            <a:r>
              <a:rPr lang="en-US" sz="2400" dirty="0" err="1"/>
              <a:t>analiză</a:t>
            </a:r>
            <a:r>
              <a:rPr lang="en-US" sz="2400" dirty="0"/>
              <a:t> </a:t>
            </a:r>
            <a:r>
              <a:rPr lang="en-US" sz="2400" dirty="0" err="1"/>
              <a:t>furnizate</a:t>
            </a:r>
            <a:r>
              <a:rPr lang="en-US" sz="2400" dirty="0"/>
              <a:t> de </a:t>
            </a:r>
            <a:r>
              <a:rPr lang="en-US" sz="2400" dirty="0" err="1"/>
              <a:t>filosofia</a:t>
            </a:r>
            <a:r>
              <a:rPr lang="en-US" sz="2400" dirty="0"/>
              <a:t> </a:t>
            </a:r>
            <a:r>
              <a:rPr lang="en-US" sz="2400" dirty="0" err="1"/>
              <a:t>morală</a:t>
            </a:r>
            <a:endParaRPr lang="ro-RO" sz="2400" dirty="0"/>
          </a:p>
          <a:p>
            <a:pPr marL="0" indent="0" algn="just">
              <a:buNone/>
            </a:pPr>
            <a:r>
              <a:rPr lang="en-US" sz="2400" dirty="0" err="1"/>
              <a:t>Printre</a:t>
            </a:r>
            <a:r>
              <a:rPr lang="en-US" sz="2400" dirty="0"/>
              <a:t> </a:t>
            </a:r>
            <a:r>
              <a:rPr lang="en-US" sz="2400" dirty="0" err="1">
                <a:solidFill>
                  <a:srgbClr val="0070C0"/>
                </a:solidFill>
              </a:rPr>
              <a:t>elementele</a:t>
            </a:r>
            <a:r>
              <a:rPr lang="en-US" sz="2400" dirty="0">
                <a:solidFill>
                  <a:srgbClr val="0070C0"/>
                </a:solidFill>
              </a:rPr>
              <a:t> </a:t>
            </a:r>
            <a:r>
              <a:rPr lang="en-US" sz="2400" dirty="0" err="1">
                <a:solidFill>
                  <a:srgbClr val="0070C0"/>
                </a:solidFill>
              </a:rPr>
              <a:t>unui</a:t>
            </a:r>
            <a:r>
              <a:rPr lang="en-US" sz="2400" dirty="0">
                <a:solidFill>
                  <a:srgbClr val="0070C0"/>
                </a:solidFill>
              </a:rPr>
              <a:t> </a:t>
            </a:r>
            <a:r>
              <a:rPr lang="en-US" sz="2400" dirty="0" err="1">
                <a:solidFill>
                  <a:srgbClr val="0070C0"/>
                </a:solidFill>
              </a:rPr>
              <a:t>sistem</a:t>
            </a:r>
            <a:r>
              <a:rPr lang="en-US" sz="2400" dirty="0">
                <a:solidFill>
                  <a:srgbClr val="0070C0"/>
                </a:solidFill>
              </a:rPr>
              <a:t> de management al </a:t>
            </a:r>
            <a:r>
              <a:rPr lang="en-US" sz="2400" dirty="0" err="1">
                <a:solidFill>
                  <a:srgbClr val="0070C0"/>
                </a:solidFill>
              </a:rPr>
              <a:t>eticii</a:t>
            </a:r>
            <a:r>
              <a:rPr lang="en-US" sz="2400" dirty="0">
                <a:solidFill>
                  <a:srgbClr val="0070C0"/>
                </a:solidFill>
              </a:rPr>
              <a:t> </a:t>
            </a:r>
            <a:r>
              <a:rPr lang="en-US" sz="2400" dirty="0"/>
              <a:t>la </a:t>
            </a:r>
            <a:r>
              <a:rPr lang="en-US" sz="2400" dirty="0" err="1"/>
              <a:t>nivelul</a:t>
            </a:r>
            <a:r>
              <a:rPr lang="en-US" sz="2400" dirty="0"/>
              <a:t> </a:t>
            </a:r>
            <a:r>
              <a:rPr lang="en-US" sz="2400" dirty="0" err="1"/>
              <a:t>unei</a:t>
            </a:r>
            <a:r>
              <a:rPr lang="en-US" sz="2400" dirty="0"/>
              <a:t> </a:t>
            </a:r>
            <a:r>
              <a:rPr lang="en-US" sz="2400" dirty="0" err="1"/>
              <a:t>organizații</a:t>
            </a:r>
            <a:r>
              <a:rPr lang="en-US" sz="2400" dirty="0"/>
              <a:t> (</a:t>
            </a:r>
            <a:r>
              <a:rPr lang="en-US" sz="2400" dirty="0" err="1"/>
              <a:t>numit</a:t>
            </a:r>
            <a:r>
              <a:rPr lang="en-US" sz="2400" dirty="0"/>
              <a:t> </a:t>
            </a:r>
            <a:r>
              <a:rPr lang="en-US" sz="2400" dirty="0" err="1"/>
              <a:t>uneori</a:t>
            </a:r>
            <a:r>
              <a:rPr lang="en-US" sz="2400" dirty="0"/>
              <a:t> </a:t>
            </a:r>
            <a:r>
              <a:rPr lang="en-US" sz="2400" dirty="0" err="1"/>
              <a:t>și</a:t>
            </a:r>
            <a:r>
              <a:rPr lang="en-US" sz="2400" dirty="0"/>
              <a:t> „</a:t>
            </a:r>
            <a:r>
              <a:rPr lang="en-US" sz="2400" dirty="0" err="1"/>
              <a:t>infrastructura</a:t>
            </a:r>
            <a:r>
              <a:rPr lang="en-US" sz="2400" dirty="0"/>
              <a:t> </a:t>
            </a:r>
            <a:r>
              <a:rPr lang="en-US" sz="2400" dirty="0" err="1"/>
              <a:t>etică</a:t>
            </a:r>
            <a:r>
              <a:rPr lang="en-US" sz="2400" dirty="0"/>
              <a:t> a </a:t>
            </a:r>
            <a:r>
              <a:rPr lang="en-US" sz="2400" dirty="0" err="1"/>
              <a:t>organizației</a:t>
            </a:r>
            <a:r>
              <a:rPr lang="en-US" sz="2400" dirty="0"/>
              <a:t>) se </a:t>
            </a:r>
            <a:r>
              <a:rPr lang="en-US" sz="2400" dirty="0" err="1"/>
              <a:t>numără</a:t>
            </a:r>
            <a:r>
              <a:rPr lang="en-US" sz="2400" dirty="0"/>
              <a:t> </a:t>
            </a:r>
            <a:r>
              <a:rPr lang="en-US" sz="2400" dirty="0" err="1"/>
              <a:t>codurile</a:t>
            </a:r>
            <a:r>
              <a:rPr lang="en-US" sz="2400" dirty="0"/>
              <a:t> </a:t>
            </a:r>
            <a:r>
              <a:rPr lang="en-US" sz="2400" dirty="0" err="1"/>
              <a:t>și</a:t>
            </a:r>
            <a:r>
              <a:rPr lang="en-US" sz="2400" dirty="0"/>
              <a:t> </a:t>
            </a:r>
            <a:r>
              <a:rPr lang="en-US" sz="2400" dirty="0" err="1"/>
              <a:t>comisiile</a:t>
            </a:r>
            <a:r>
              <a:rPr lang="en-US" sz="2400" dirty="0"/>
              <a:t> de </a:t>
            </a:r>
            <a:r>
              <a:rPr lang="en-US" sz="2400" dirty="0" err="1"/>
              <a:t>etică</a:t>
            </a:r>
            <a:r>
              <a:rPr lang="en-US" sz="2400" dirty="0"/>
              <a:t>, </a:t>
            </a:r>
            <a:r>
              <a:rPr lang="en-US" sz="2400" dirty="0" err="1"/>
              <a:t>birourile</a:t>
            </a:r>
            <a:r>
              <a:rPr lang="en-US" sz="2400" dirty="0"/>
              <a:t> de </a:t>
            </a:r>
            <a:r>
              <a:rPr lang="en-US" sz="2400" dirty="0" err="1"/>
              <a:t>etică</a:t>
            </a:r>
            <a:r>
              <a:rPr lang="en-US" sz="2400" dirty="0"/>
              <a:t> </a:t>
            </a:r>
            <a:r>
              <a:rPr lang="en-US" sz="2400" dirty="0" err="1"/>
              <a:t>și</a:t>
            </a:r>
            <a:r>
              <a:rPr lang="en-US" sz="2400" dirty="0"/>
              <a:t> </a:t>
            </a:r>
            <a:r>
              <a:rPr lang="en-US" sz="2400" dirty="0" err="1"/>
              <a:t>conformitate</a:t>
            </a:r>
            <a:r>
              <a:rPr lang="en-US" sz="2400" dirty="0"/>
              <a:t>, </a:t>
            </a:r>
            <a:r>
              <a:rPr lang="en-US" sz="2400" dirty="0" err="1"/>
              <a:t>auditul</a:t>
            </a:r>
            <a:r>
              <a:rPr lang="en-US" sz="2400" dirty="0"/>
              <a:t> etic, </a:t>
            </a:r>
            <a:r>
              <a:rPr lang="en-US" sz="2400" dirty="0" err="1"/>
              <a:t>trainingurile</a:t>
            </a:r>
            <a:r>
              <a:rPr lang="en-US" sz="2400" dirty="0"/>
              <a:t> </a:t>
            </a:r>
            <a:r>
              <a:rPr lang="en-US" sz="2400" dirty="0" err="1"/>
              <a:t>și</a:t>
            </a:r>
            <a:r>
              <a:rPr lang="en-US" sz="2400" dirty="0"/>
              <a:t> auto-</a:t>
            </a:r>
            <a:r>
              <a:rPr lang="en-US" sz="2400" dirty="0" err="1"/>
              <a:t>trainingurile</a:t>
            </a:r>
            <a:r>
              <a:rPr lang="en-US" sz="2400" dirty="0"/>
              <a:t> de </a:t>
            </a:r>
            <a:r>
              <a:rPr lang="en-US" sz="2400" dirty="0" err="1"/>
              <a:t>etică</a:t>
            </a:r>
            <a:r>
              <a:rPr lang="en-US" sz="2400" dirty="0"/>
              <a:t>, </a:t>
            </a:r>
            <a:r>
              <a:rPr lang="en-US" sz="2400" dirty="0" err="1"/>
              <a:t>ombudsmanul</a:t>
            </a:r>
            <a:r>
              <a:rPr lang="en-US" sz="2400" dirty="0"/>
              <a:t>, </a:t>
            </a:r>
            <a:r>
              <a:rPr lang="en-US" sz="2400" i="1" dirty="0"/>
              <a:t>hotline-</a:t>
            </a:r>
            <a:r>
              <a:rPr lang="en-US" sz="2400" dirty="0" err="1"/>
              <a:t>ul</a:t>
            </a:r>
            <a:r>
              <a:rPr lang="en-US" sz="2400" dirty="0"/>
              <a:t> etic etc. </a:t>
            </a:r>
            <a:r>
              <a:rPr lang="en-US" sz="2400" dirty="0" err="1"/>
              <a:t>Problemele</a:t>
            </a:r>
            <a:r>
              <a:rPr lang="en-US" sz="2400" dirty="0"/>
              <a:t> </a:t>
            </a:r>
            <a:r>
              <a:rPr lang="en-US" sz="2400" dirty="0" err="1"/>
              <a:t>discutate</a:t>
            </a:r>
            <a:r>
              <a:rPr lang="en-US" sz="2400" dirty="0"/>
              <a:t> </a:t>
            </a:r>
            <a:r>
              <a:rPr lang="en-US" sz="2400" dirty="0" err="1"/>
              <a:t>în</a:t>
            </a:r>
            <a:r>
              <a:rPr lang="en-US" sz="2400" dirty="0"/>
              <a:t> </a:t>
            </a:r>
            <a:r>
              <a:rPr lang="en-US" sz="2400" dirty="0" err="1"/>
              <a:t>literatură</a:t>
            </a:r>
            <a:r>
              <a:rPr lang="en-US" sz="2400" dirty="0"/>
              <a:t> se </a:t>
            </a:r>
            <a:r>
              <a:rPr lang="en-US" sz="2400" dirty="0" err="1"/>
              <a:t>referă</a:t>
            </a:r>
            <a:r>
              <a:rPr lang="en-US" sz="2400" dirty="0"/>
              <a:t> </a:t>
            </a:r>
            <a:r>
              <a:rPr lang="en-US" sz="2400" dirty="0" err="1"/>
              <a:t>în</a:t>
            </a:r>
            <a:r>
              <a:rPr lang="en-US" sz="2400" dirty="0"/>
              <a:t> special la </a:t>
            </a:r>
            <a:r>
              <a:rPr lang="en-US" sz="2400" dirty="0" err="1"/>
              <a:t>arhitectonica</a:t>
            </a:r>
            <a:r>
              <a:rPr lang="en-US" sz="2400" dirty="0"/>
              <a:t> </a:t>
            </a:r>
            <a:r>
              <a:rPr lang="en-US" sz="2400" dirty="0" err="1"/>
              <a:t>și</a:t>
            </a:r>
            <a:r>
              <a:rPr lang="en-US" sz="2400" dirty="0"/>
              <a:t> </a:t>
            </a:r>
            <a:r>
              <a:rPr lang="en-US" sz="2400" dirty="0" err="1"/>
              <a:t>optimizarea</a:t>
            </a:r>
            <a:r>
              <a:rPr lang="en-US" sz="2400" dirty="0"/>
              <a:t> </a:t>
            </a:r>
            <a:r>
              <a:rPr lang="en-US" sz="2400" dirty="0" err="1"/>
              <a:t>acestor</a:t>
            </a:r>
            <a:r>
              <a:rPr lang="en-US" sz="2400" dirty="0"/>
              <a:t> </a:t>
            </a:r>
            <a:r>
              <a:rPr lang="en-US" sz="2400" dirty="0" err="1"/>
              <a:t>sisteme</a:t>
            </a:r>
            <a:r>
              <a:rPr lang="en-US" sz="2400" dirty="0"/>
              <a:t> (</a:t>
            </a:r>
            <a:r>
              <a:rPr lang="en-US" sz="2400" dirty="0" err="1"/>
              <a:t>spre</a:t>
            </a:r>
            <a:r>
              <a:rPr lang="en-US" sz="2400" dirty="0"/>
              <a:t> </a:t>
            </a:r>
            <a:r>
              <a:rPr lang="en-US" sz="2400" dirty="0" err="1"/>
              <a:t>exemplu</a:t>
            </a:r>
            <a:r>
              <a:rPr lang="en-US" sz="2400" dirty="0"/>
              <a:t>, </a:t>
            </a:r>
            <a:r>
              <a:rPr lang="en-US" sz="2400" dirty="0" err="1"/>
              <a:t>în</a:t>
            </a:r>
            <a:r>
              <a:rPr lang="en-US" sz="2400" dirty="0"/>
              <a:t> </a:t>
            </a:r>
            <a:r>
              <a:rPr lang="en-US" sz="2400" dirty="0" err="1"/>
              <a:t>funcție</a:t>
            </a:r>
            <a:r>
              <a:rPr lang="en-US" sz="2400" dirty="0"/>
              <a:t> de </a:t>
            </a:r>
            <a:r>
              <a:rPr lang="en-US" sz="2400" dirty="0" err="1"/>
              <a:t>dimensiunea</a:t>
            </a:r>
            <a:r>
              <a:rPr lang="en-US" sz="2400" dirty="0"/>
              <a:t>, </a:t>
            </a:r>
            <a:r>
              <a:rPr lang="en-US" sz="2400" dirty="0" err="1"/>
              <a:t>specificul</a:t>
            </a:r>
            <a:r>
              <a:rPr lang="en-US" sz="2400" dirty="0"/>
              <a:t> </a:t>
            </a:r>
            <a:r>
              <a:rPr lang="en-US" sz="2400" dirty="0" err="1"/>
              <a:t>și</a:t>
            </a:r>
            <a:r>
              <a:rPr lang="en-US" sz="2400" dirty="0"/>
              <a:t> </a:t>
            </a:r>
            <a:r>
              <a:rPr lang="en-US" sz="2400" dirty="0" err="1"/>
              <a:t>complexitatea</a:t>
            </a:r>
            <a:r>
              <a:rPr lang="en-US" sz="2400" dirty="0"/>
              <a:t> </a:t>
            </a:r>
            <a:r>
              <a:rPr lang="en-US" sz="2400" dirty="0" err="1"/>
              <a:t>organizației</a:t>
            </a:r>
            <a:r>
              <a:rPr lang="en-US" sz="2400" dirty="0"/>
              <a:t>).</a:t>
            </a:r>
            <a:endParaRPr lang="ro-RO" sz="2400" dirty="0"/>
          </a:p>
        </p:txBody>
      </p:sp>
    </p:spTree>
    <p:extLst>
      <p:ext uri="{BB962C8B-B14F-4D97-AF65-F5344CB8AC3E}">
        <p14:creationId xmlns:p14="http://schemas.microsoft.com/office/powerpoint/2010/main" val="3098794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92500" lnSpcReduction="10000"/>
          </a:bodyPr>
          <a:lstStyle/>
          <a:p>
            <a:pPr algn="just"/>
            <a:r>
              <a:rPr lang="vi-VN" dirty="0"/>
              <a:t>Personal cred că practica copiatului în şcoli, licee şi facultăţi este atât de extinsă şi că face o pereche atât de bună cu corupţia, încât e greu să ne imaginăm o cale de combatere. Frauda este, oricum, ridicată la nivel de virtute</a:t>
            </a:r>
            <a:r>
              <a:rPr lang="vi-VN" dirty="0">
                <a:hlinkClick r:id="rId2"/>
              </a:rPr>
              <a:t>[1]</a:t>
            </a:r>
            <a:r>
              <a:rPr lang="vi-VN" dirty="0"/>
              <a:t>: cine copiază la bacalaureat şi este dat afară contestă măsura în justiţie şi până se judecă dosarul respectivul urmează deja  cursurile unei facultăţi, cine e descoperit drept plagiator beneficiază de o comisie de albire şi primeşte în plus 15% la salariu, condamnaţii sunt prezentaţi la TV drept victime, cine scrie cărţi copiate în penitenciar e eliberat mai devreme etc.</a:t>
            </a:r>
            <a:endParaRPr lang="en-US" dirty="0"/>
          </a:p>
        </p:txBody>
      </p:sp>
    </p:spTree>
    <p:extLst>
      <p:ext uri="{BB962C8B-B14F-4D97-AF65-F5344CB8AC3E}">
        <p14:creationId xmlns:p14="http://schemas.microsoft.com/office/powerpoint/2010/main" val="28657226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M</a:t>
            </a:r>
            <a:r>
              <a:rPr lang="en-US" dirty="0" err="1"/>
              <a:t>etode</a:t>
            </a:r>
            <a:r>
              <a:rPr lang="en-US" dirty="0"/>
              <a:t> de </a:t>
            </a:r>
            <a:r>
              <a:rPr lang="en-US" dirty="0" err="1"/>
              <a:t>combatere</a:t>
            </a:r>
            <a:endParaRPr lang="en-US" dirty="0"/>
          </a:p>
        </p:txBody>
      </p:sp>
      <p:sp>
        <p:nvSpPr>
          <p:cNvPr id="3" name="Content Placeholder 2"/>
          <p:cNvSpPr>
            <a:spLocks noGrp="1"/>
          </p:cNvSpPr>
          <p:nvPr>
            <p:ph idx="1"/>
          </p:nvPr>
        </p:nvSpPr>
        <p:spPr>
          <a:xfrm>
            <a:off x="457200" y="1287404"/>
            <a:ext cx="8147248" cy="5602634"/>
          </a:xfrm>
        </p:spPr>
        <p:txBody>
          <a:bodyPr>
            <a:normAutofit fontScale="70000" lnSpcReduction="20000"/>
          </a:bodyPr>
          <a:lstStyle/>
          <a:p>
            <a:r>
              <a:rPr lang="en-US" b="1" i="1" dirty="0" err="1"/>
              <a:t>sancţiunile</a:t>
            </a:r>
            <a:r>
              <a:rPr lang="en-US" i="1" dirty="0"/>
              <a:t> </a:t>
            </a:r>
            <a:r>
              <a:rPr lang="en-US" b="1" i="1" dirty="0" err="1"/>
              <a:t>penale</a:t>
            </a:r>
            <a:endParaRPr lang="en-US" b="1" i="1" dirty="0"/>
          </a:p>
          <a:p>
            <a:pPr marL="0" indent="0" algn="just">
              <a:buNone/>
            </a:pPr>
            <a:r>
              <a:rPr lang="vi-VN" dirty="0"/>
              <a:t>Este ilegal ca profesorul să pretindă (chiar dacă nu primeşte) şi să primească (chiar dacă nu pretinde) mită pentru a furniza răspunsurile la subiecte; la fel, este ilegal ca personalul administrativ care multiplică subiectele înainte de examen să le transmită elevilor sau studenţilor. Desigur, metoda `</a:t>
            </a:r>
            <a:r>
              <a:rPr lang="vi-VN" dirty="0">
                <a:hlinkClick r:id="rId2"/>
              </a:rPr>
              <a:t>patu sau patru</a:t>
            </a:r>
            <a:r>
              <a:rPr lang="vi-VN" dirty="0"/>
              <a:t>` despre care a scris presa e cea mai revoltătoare. Organele de urmărire penală trebuie să îşi facă datoria. Profesorii care primesc bani, bunuri şi favoruri sexuale pentru a se frauda un examen trebuie să răspundă penal şi ar fi adecvat ca ei să îşi piardă locul de muncă cu imposibilitatea de a reveni în învăţământ. Tinerii care dau mită sub orice formă trebuie să ştie că sunt răspunzători penal dacă au vârsta peste 18 ani şi că pot fi sancţionaţi administrativ, inclusiv cu exmatricularea din unitatea de învăţământ. Teoretic, iminenţa unei sancţiuni penale şi administrative ar trebui să fie suficiente pentru ca aceste cazuri să nu se repete. Dar relatările de la recentul examen de Bacalaureat ne arată că nu e aşa. Deci, trebuie să ne întoarcem la prevenţie.</a:t>
            </a:r>
            <a:endParaRPr lang="en-US" i="1" dirty="0"/>
          </a:p>
        </p:txBody>
      </p:sp>
    </p:spTree>
    <p:extLst>
      <p:ext uri="{BB962C8B-B14F-4D97-AF65-F5344CB8AC3E}">
        <p14:creationId xmlns:p14="http://schemas.microsoft.com/office/powerpoint/2010/main" val="15476163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vi-VN" b="1" dirty="0"/>
              <a:t>ăsuri administrative</a:t>
            </a:r>
            <a:endParaRPr lang="en-US" dirty="0"/>
          </a:p>
        </p:txBody>
      </p:sp>
      <p:sp>
        <p:nvSpPr>
          <p:cNvPr id="3" name="Content Placeholder 2"/>
          <p:cNvSpPr>
            <a:spLocks noGrp="1"/>
          </p:cNvSpPr>
          <p:nvPr>
            <p:ph idx="1"/>
          </p:nvPr>
        </p:nvSpPr>
        <p:spPr/>
        <p:txBody>
          <a:bodyPr>
            <a:normAutofit fontScale="92500" lnSpcReduction="20000"/>
          </a:bodyPr>
          <a:lstStyle/>
          <a:p>
            <a:pPr algn="just"/>
            <a:r>
              <a:rPr lang="vi-VN" dirty="0"/>
              <a:t>cum ar fi: controale corporale la intrarea în unitatea de învăţământ sau în sala de examen folosind metodele asemănătoare cu cele de la aeroport; camere de filmat în toate clasele cu transmitere a semnalului audio-video, pentru orice test/examen/concurs; controale inopinate în sala de examen; săli de clasă cu pereţi transparenţi; aparate de bruiere a semnalului audio etc. Cei care administrează sistemul de educaţie ar trebui să ştie cel mai bine ce e de făcut aici.</a:t>
            </a:r>
            <a:endParaRPr lang="en-US" dirty="0"/>
          </a:p>
        </p:txBody>
      </p:sp>
    </p:spTree>
    <p:extLst>
      <p:ext uri="{BB962C8B-B14F-4D97-AF65-F5344CB8AC3E}">
        <p14:creationId xmlns:p14="http://schemas.microsoft.com/office/powerpoint/2010/main" val="33534804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M</a:t>
            </a:r>
            <a:r>
              <a:rPr lang="vi-VN" sz="2400" b="1" dirty="0"/>
              <a:t>etodă care, odată aplicată, nu numai că va împiedica copiatul, ci va diminua comiterea ilegalităţilor în România</a:t>
            </a:r>
            <a:r>
              <a:rPr lang="vi-VN" sz="2400" dirty="0"/>
              <a:t>, sporind spiritul de solidaritate în comunitate</a:t>
            </a:r>
            <a:endParaRPr lang="en-US" sz="2400" dirty="0"/>
          </a:p>
        </p:txBody>
      </p:sp>
      <p:sp>
        <p:nvSpPr>
          <p:cNvPr id="3" name="Content Placeholder 2"/>
          <p:cNvSpPr>
            <a:spLocks noGrp="1"/>
          </p:cNvSpPr>
          <p:nvPr>
            <p:ph idx="1"/>
          </p:nvPr>
        </p:nvSpPr>
        <p:spPr>
          <a:xfrm>
            <a:off x="457200" y="1417638"/>
            <a:ext cx="8363272" cy="5683770"/>
          </a:xfrm>
        </p:spPr>
        <p:txBody>
          <a:bodyPr>
            <a:normAutofit fontScale="70000" lnSpcReduction="20000"/>
          </a:bodyPr>
          <a:lstStyle/>
          <a:p>
            <a:pPr algn="just"/>
            <a:r>
              <a:rPr lang="vi-VN" dirty="0"/>
              <a:t>Dacă e să îmi imaginez la o soluţie viabilă, nu pot decât să mă gândesc la  interiorul omului, la onoarea, la conştiinţa sa. Soluţia pe care o avansez este una de tip `whistleblower` şi mi-a fost sugerată de producţia cinematografică `Codul de onoare` (</a:t>
            </a:r>
            <a:r>
              <a:rPr lang="vi-VN" dirty="0">
                <a:hlinkClick r:id="rId2"/>
              </a:rPr>
              <a:t>School ties</a:t>
            </a:r>
            <a:r>
              <a:rPr lang="vi-VN" dirty="0"/>
              <a:t>) din 1992. Pe scurt: Un tip dintr-o familie mai săracă ajunge într-un liceu privat cu elevi din familii bine situate. Încetul cu încetul se integrează în comunitate, dar tipul e extrem de corect. La fiecare examen, elevii sunt puşi să semneze un cod de onoare, un fel de declaraţie de integritate, prin care se obligă să nu copieze la examen şi să îl denunţe pe cel pe care îl văd că a copiat. </a:t>
            </a:r>
            <a:endParaRPr lang="ro-RO" dirty="0"/>
          </a:p>
          <a:p>
            <a:pPr marL="0" indent="0" algn="just">
              <a:buNone/>
            </a:pPr>
            <a:r>
              <a:rPr lang="vi-VN" dirty="0"/>
              <a:t>După care profesorul ia declaraţiile semnate, împarte subiectele şi părăseşte clasa. </a:t>
            </a:r>
            <a:endParaRPr lang="ro-RO" dirty="0"/>
          </a:p>
          <a:p>
            <a:pPr marL="0" indent="0" algn="just">
              <a:buNone/>
            </a:pPr>
            <a:r>
              <a:rPr lang="vi-VN" dirty="0"/>
              <a:t>După ce timpul s-a scurs, profesorul revine, ia răspunsurile completate de elevi şi le corectează. Nici nu îşi pune problema că cineva a trişat. Ei bine, tipul nostru îl vede pe cel mai popular şi bogat tip, cu care era prieten, că încalcă codul. De aici fimul se derulează după un scenariu unde chestiunile de etică şi de putere se întrepătrund şi al cărui final nu vreau să îl dezvălui.</a:t>
            </a:r>
            <a:endParaRPr lang="en-US" dirty="0"/>
          </a:p>
        </p:txBody>
      </p:sp>
    </p:spTree>
    <p:extLst>
      <p:ext uri="{BB962C8B-B14F-4D97-AF65-F5344CB8AC3E}">
        <p14:creationId xmlns:p14="http://schemas.microsoft.com/office/powerpoint/2010/main" val="159404203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0"/>
            <a:ext cx="8363272" cy="6126163"/>
          </a:xfrm>
        </p:spPr>
        <p:txBody>
          <a:bodyPr>
            <a:normAutofit fontScale="77500" lnSpcReduction="20000"/>
          </a:bodyPr>
          <a:lstStyle/>
          <a:p>
            <a:pPr algn="just"/>
            <a:r>
              <a:rPr lang="vi-VN" dirty="0"/>
              <a:t>Aşa că mă gândesc şi eu: dacă am apela la soluţia `Codul de onoare` combinată cu metoda camerelor de filmat cu sonor?! </a:t>
            </a:r>
            <a:endParaRPr lang="ro-RO" dirty="0"/>
          </a:p>
          <a:p>
            <a:pPr algn="just"/>
            <a:r>
              <a:rPr lang="vi-VN" dirty="0"/>
              <a:t>Ce ar fi dacă profesorul ar da subiectele, cei examinaţi ar promite solemn că nu vor copia şi că vor denunţa pe acela care încalcă codul, apoi profesorul ar părăsi clasa?! </a:t>
            </a:r>
            <a:endParaRPr lang="ro-RO" dirty="0"/>
          </a:p>
          <a:p>
            <a:pPr algn="just"/>
            <a:r>
              <a:rPr lang="vi-VN" dirty="0"/>
              <a:t>Căci, să ne înţelegem: acea persoană care se află într-o sală de examen unde are loc o neregulă de acest gen, care duce la obţinerea frauduloasă a unor calificative, este complice moral la ilegalitate, indiferent că este profesor care permite şoptitul, profesor care furnizează răspunsurile, elev care şopteşte, elev care copiază, elev care furnizează răspunsul altora dintre cei examinaţi. Ar fi prea mult să apelăm la onoarea elevilor?! Sau aşa ceva nu le putem cere pentru că … nu se învaţă la şcoală despre onoare? Atunci, nu vă supăraţi, dar ar trebui să începem cu principiile care stau la baza convieţuirii în societate.</a:t>
            </a:r>
            <a:endParaRPr lang="en-US" dirty="0"/>
          </a:p>
        </p:txBody>
      </p:sp>
    </p:spTree>
    <p:extLst>
      <p:ext uri="{BB962C8B-B14F-4D97-AF65-F5344CB8AC3E}">
        <p14:creationId xmlns:p14="http://schemas.microsoft.com/office/powerpoint/2010/main" val="22777687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88640"/>
            <a:ext cx="8363272" cy="5937523"/>
          </a:xfrm>
        </p:spPr>
        <p:txBody>
          <a:bodyPr>
            <a:normAutofit fontScale="85000" lnSpcReduction="10000"/>
          </a:bodyPr>
          <a:lstStyle/>
          <a:p>
            <a:pPr algn="just"/>
            <a:r>
              <a:rPr lang="vi-VN" dirty="0"/>
              <a:t>Problema este nu doar cu cei care copiază – ei comit o fraudă şi trebuie daţi afară din examen şi, dacă vrem ca acest lucru să aibă efecte maxime, trebuie să i se interzică reîncadrarea în orice altă unitate de învăţământ pentru următorii, să zicem, cinci ani. </a:t>
            </a:r>
            <a:endParaRPr lang="ro-RO" dirty="0"/>
          </a:p>
          <a:p>
            <a:pPr marL="0" indent="0" algn="just">
              <a:buNone/>
            </a:pPr>
            <a:r>
              <a:rPr lang="vi-VN" dirty="0"/>
              <a:t>Nu doar cu profesorii care tolerează copiatul sau – ei trebui daţi afară din şcoală cu interdicţia de a mai activa vreodată în învăţământ. </a:t>
            </a:r>
            <a:endParaRPr lang="ro-RO" dirty="0"/>
          </a:p>
          <a:p>
            <a:pPr marL="0" indent="0" algn="just">
              <a:buNone/>
            </a:pPr>
            <a:r>
              <a:rPr lang="vi-VN" dirty="0"/>
              <a:t>Nu doar cu profesorii care dau meditaţii plătite la proprii elevi – ei trebuie sancţionaţi pentru conflict de interese. Ci este o problemă mai ales cu cei care închid ochii. Eu cred că aceştia sunt mai culpabili decât primii: primii îşi urmăresc un interes personal, pe când ceilalţi afectează deja un interes public.</a:t>
            </a:r>
            <a:endParaRPr lang="en-US" dirty="0"/>
          </a:p>
        </p:txBody>
      </p:sp>
    </p:spTree>
    <p:extLst>
      <p:ext uri="{BB962C8B-B14F-4D97-AF65-F5344CB8AC3E}">
        <p14:creationId xmlns:p14="http://schemas.microsoft.com/office/powerpoint/2010/main" val="36414810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0"/>
            <a:ext cx="8435280" cy="6126163"/>
          </a:xfrm>
        </p:spPr>
        <p:txBody>
          <a:bodyPr>
            <a:normAutofit fontScale="85000" lnSpcReduction="10000"/>
          </a:bodyPr>
          <a:lstStyle/>
          <a:p>
            <a:pPr algn="just"/>
            <a:r>
              <a:rPr lang="vi-VN" dirty="0"/>
              <a:t>Cine copiază azi la un examen, fură. El fură azi când dă un test, un examen, o teză. Mâine va fura o diplomă. </a:t>
            </a:r>
            <a:endParaRPr lang="ro-RO" dirty="0"/>
          </a:p>
          <a:p>
            <a:pPr marL="0" indent="0" algn="just">
              <a:buNone/>
            </a:pPr>
            <a:r>
              <a:rPr lang="vi-VN" dirty="0"/>
              <a:t>Apoi un concurs de ocupare a unui post. Un astfel de hoţ va deveni apoi profesor şi ne va educa copiii. Sau poate va deveni doctor şi ne vom lăsa pe mâna lui să ne opereze, după care vom fi o simplă statistică pe lista celor care mor în timpul operaţiei. Sau poate va deveni un magistrat şi ne va judeca, după care vom fi încă </a:t>
            </a:r>
            <a:r>
              <a:rPr lang="en-US" dirty="0"/>
              <a:t>o</a:t>
            </a:r>
            <a:r>
              <a:rPr lang="vi-VN" dirty="0"/>
              <a:t> eroare judiciară pentru care magistratul nu răspund pentru că, credeţi sau nu, magistratul nu răspunde pentru incompetenţă, ci potrivit legislaţiei în vigoare poate fi elimiant din sistem de abia după şase ani de la constatarea incompetenţei şi numai dacă nu trece nişte teste (</a:t>
            </a:r>
            <a:r>
              <a:rPr lang="vi-VN" i="1" dirty="0"/>
              <a:t>ups!</a:t>
            </a:r>
            <a:r>
              <a:rPr lang="vi-VN" dirty="0"/>
              <a:t>) în această perioadă.</a:t>
            </a:r>
            <a:endParaRPr lang="en-US" dirty="0"/>
          </a:p>
        </p:txBody>
      </p:sp>
    </p:spTree>
    <p:extLst>
      <p:ext uri="{BB962C8B-B14F-4D97-AF65-F5344CB8AC3E}">
        <p14:creationId xmlns:p14="http://schemas.microsoft.com/office/powerpoint/2010/main" val="15940824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6632"/>
            <a:ext cx="8435280" cy="6552728"/>
          </a:xfrm>
        </p:spPr>
        <p:txBody>
          <a:bodyPr>
            <a:normAutofit fontScale="77500" lnSpcReduction="20000"/>
          </a:bodyPr>
          <a:lstStyle/>
          <a:p>
            <a:pPr algn="just"/>
            <a:r>
              <a:rPr lang="vi-VN" dirty="0"/>
              <a:t>Acela care vede că se comite o ilegalitate şi tace dă dovadă de lipsă de caracter virtuos şi este vinovat legal: el este </a:t>
            </a:r>
            <a:r>
              <a:rPr lang="vi-VN" b="1" dirty="0"/>
              <a:t>un ipocrit, un ignorant sau un laş, dar şi un complice</a:t>
            </a:r>
            <a:r>
              <a:rPr lang="vi-VN" dirty="0">
                <a:hlinkClick r:id="rId2"/>
              </a:rPr>
              <a:t>[2]</a:t>
            </a:r>
            <a:r>
              <a:rPr lang="vi-VN" dirty="0"/>
              <a:t> în acelaşi timp. Tăcând, el încurajează comiterea ilegalităţii şi multiplicarea în spaţiu şi timp a comportamentului ilegal: acela care a copiat deja odată, o va face din nou nestingherit; alţii îl vor urma şi ei văzând că nimănui nu i se întâmplă nimic. De aceea, acela care vede comiţându-se o abatere de la lege şi nu face nimic pentru a o împiedica sau a anunţa autorităţile, mi se pare mult mai periculos. Mă gândesc dacă ar fi atacat pe stradă, oare el nu ar vrea ca trecătorul să nu întoarcă capul într-o parte, ci să intervină să îl salveze sau măcar să anunţe autorităţile?! Mă gândesc dacă ar fi un concurs pentru un singur post şi vede concurentul său copiind, oare chiar nu ar face nimic să îl împiedice pe acesta să îi ia locul?! Căci, de fapt, asta se întâmplă: cei care fraundează examenele sau concursurile obţin diplome, certificate, brevete pe care le vor folosi mai târziu pentru a lua locul altora.</a:t>
            </a:r>
            <a:endParaRPr lang="en-US" dirty="0"/>
          </a:p>
        </p:txBody>
      </p:sp>
    </p:spTree>
    <p:extLst>
      <p:ext uri="{BB962C8B-B14F-4D97-AF65-F5344CB8AC3E}">
        <p14:creationId xmlns:p14="http://schemas.microsoft.com/office/powerpoint/2010/main" val="27261229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6632"/>
            <a:ext cx="8291264" cy="6009531"/>
          </a:xfrm>
        </p:spPr>
        <p:txBody>
          <a:bodyPr>
            <a:normAutofit fontScale="92500" lnSpcReduction="10000"/>
          </a:bodyPr>
          <a:lstStyle/>
          <a:p>
            <a:pPr algn="just"/>
            <a:r>
              <a:rPr lang="vi-VN" dirty="0"/>
              <a:t>Am credinţa că acela care ia atitudine în faţa unor fraude de orice natură, a unor ilegalităţi de orice natură, va fi urmat de alţii. Desigur, întâi va fi hulit şi batjocorit, dar apoi va fi luat drept exemplu. Şi încet-încet se va pune stavilă acestui fenomen periculos care distruge caracterul, dărâmă viitorul. </a:t>
            </a:r>
            <a:endParaRPr lang="ro-RO" dirty="0"/>
          </a:p>
          <a:p>
            <a:pPr marL="0" indent="0" algn="just">
              <a:buNone/>
            </a:pPr>
            <a:r>
              <a:rPr lang="vi-VN" dirty="0"/>
              <a:t>Închei cu două citate celebre care îndeamnă cel puţin la reflecţie: „Pentru ca răul să triumfe, este suficient ca cei buni să nu facă nimic” (Edmund Burke); „Să nu fii niciodată spectator la nedreptate sau la stupiditate. Vei a</a:t>
            </a:r>
            <a:r>
              <a:rPr lang="en-US" dirty="0"/>
              <a:t>v</a:t>
            </a:r>
            <a:r>
              <a:rPr lang="vi-VN" dirty="0"/>
              <a:t>ea o grămadă de timp pentru tăcere când vei fi în mormânt” (Christopher Hitchens).</a:t>
            </a:r>
            <a:endParaRPr lang="en-US" dirty="0"/>
          </a:p>
        </p:txBody>
      </p:sp>
    </p:spTree>
    <p:extLst>
      <p:ext uri="{BB962C8B-B14F-4D97-AF65-F5344CB8AC3E}">
        <p14:creationId xmlns:p14="http://schemas.microsoft.com/office/powerpoint/2010/main" val="34051904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fontScale="90000"/>
          </a:bodyPr>
          <a:lstStyle/>
          <a:p>
            <a:br>
              <a:rPr lang="en-US" sz="3100" dirty="0"/>
            </a:br>
            <a:r>
              <a:rPr lang="ro-RO" sz="3100" b="1" dirty="0"/>
              <a:t>Epuizarea eului şi lipsa de onestitate; Contrafacerea şi deciziile etice; Flexibilitatea morală - creativitate vs. inteligenţă; </a:t>
            </a:r>
            <a:br>
              <a:rPr lang="en-US" dirty="0"/>
            </a:br>
            <a:endParaRPr lang="en-US" dirty="0"/>
          </a:p>
        </p:txBody>
      </p:sp>
      <p:sp>
        <p:nvSpPr>
          <p:cNvPr id="3" name="Content Placeholder 2"/>
          <p:cNvSpPr>
            <a:spLocks noGrp="1"/>
          </p:cNvSpPr>
          <p:nvPr>
            <p:ph idx="1"/>
          </p:nvPr>
        </p:nvSpPr>
        <p:spPr>
          <a:xfrm>
            <a:off x="467544" y="1124744"/>
            <a:ext cx="8280920" cy="5616624"/>
          </a:xfrm>
        </p:spPr>
        <p:txBody>
          <a:bodyPr>
            <a:normAutofit fontScale="70000" lnSpcReduction="20000"/>
          </a:bodyPr>
          <a:lstStyle/>
          <a:p>
            <a:pPr algn="just"/>
            <a:r>
              <a:rPr lang="vi-VN" b="1" dirty="0"/>
              <a:t>Există în om un instinct infailibil de a discerne binele de rău. A fi onest cu tine şi cu viaţa ta în general presupune frecvent o deschidere largă în faţa suferinţei. Aceasta determină, poate, ca onestitatea să fie ceva mai rară în zilele noastre?</a:t>
            </a:r>
            <a:r>
              <a:rPr lang="vi-VN" dirty="0"/>
              <a:t> La o discuţie la care am asistat, în care s-a vorbit despre </a:t>
            </a:r>
            <a:r>
              <a:rPr lang="vi-VN" dirty="0">
                <a:solidFill>
                  <a:srgbClr val="FF0000"/>
                </a:solidFill>
              </a:rPr>
              <a:t>onestitate</a:t>
            </a:r>
            <a:r>
              <a:rPr lang="vi-VN" dirty="0"/>
              <a:t>, s-a spus că ea înseamnă a fi </a:t>
            </a:r>
            <a:r>
              <a:rPr lang="vi-VN" dirty="0">
                <a:solidFill>
                  <a:srgbClr val="FF0000"/>
                </a:solidFill>
              </a:rPr>
              <a:t>cinstit, corect şi incoruptibil</a:t>
            </a:r>
            <a:r>
              <a:rPr lang="vi-VN" dirty="0"/>
              <a:t>, calităţi raportate la baza de principii în care credem şi la care aderăm. S-a spus că este o calitate morală de mare preţ, ce presupune judecată dreaptă şi un acord între ceea ce simţim, spunem şi facem. Poate presupune durere şi o renunţare la binele personal, în virtutea a ceea ce credem. Este o trăsătură de caracter lucrată de-a lungul vieţii, nu moştenită genetic şi, deşi noţiunile se pot uşor confunda, este cumva diferită de sinceritate. Afirmaţia aceasta poate contraria, dar cunoaştem probabil situaţii de viaţă în care am fost oneşti, chiar alegând să nu fim total sinceri, cel mai adesea ca să nu ranim. Am fost oneşti faţă de principiul nostru de a pune binele celuilalt pe o treaptă importantă a valorilor pe care le respectăm.</a:t>
            </a:r>
            <a:endParaRPr lang="en-US" dirty="0"/>
          </a:p>
        </p:txBody>
      </p:sp>
    </p:spTree>
    <p:extLst>
      <p:ext uri="{BB962C8B-B14F-4D97-AF65-F5344CB8AC3E}">
        <p14:creationId xmlns:p14="http://schemas.microsoft.com/office/powerpoint/2010/main" val="3563991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4707</TotalTime>
  <Words>26271</Words>
  <Application>Microsoft Office PowerPoint</Application>
  <PresentationFormat>On-screen Show (4:3)</PresentationFormat>
  <Paragraphs>807</Paragraphs>
  <Slides>214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214</vt:i4>
      </vt:variant>
    </vt:vector>
  </HeadingPairs>
  <TitlesOfParts>
    <vt:vector size="219" baseType="lpstr">
      <vt:lpstr>Arial</vt:lpstr>
      <vt:lpstr>Calibri</vt:lpstr>
      <vt:lpstr>Times New Roman</vt:lpstr>
      <vt:lpstr>Wingdings</vt:lpstr>
      <vt:lpstr>Office Theme</vt:lpstr>
      <vt:lpstr>ETICĂ ȘI INTEGRITATE ACADEMICĂ </vt:lpstr>
      <vt:lpstr>Câteva precizări</vt:lpstr>
      <vt:lpstr>Câteva precizări</vt:lpstr>
      <vt:lpstr>Obiectivele cursului</vt:lpstr>
      <vt:lpstr>Capitolele cursului</vt:lpstr>
      <vt:lpstr>CURSUL 1, 2</vt:lpstr>
      <vt:lpstr> CAPITOL 1 Introducere. Ce este etica? Ce este integritatea? Abordări interdisciplinare şi integrative  </vt:lpstr>
      <vt:lpstr> 2. Etica cercetării științifice  </vt:lpstr>
      <vt:lpstr>3. Managementul eticii în organizații  </vt:lpstr>
      <vt:lpstr>Temă de discuție:</vt:lpstr>
      <vt:lpstr>4. „Etică și integritate academică”</vt:lpstr>
      <vt:lpstr>5. Teoriile etice, moralitatea comună și cea profesională</vt:lpstr>
      <vt:lpstr>PowerPoint Presentation</vt:lpstr>
      <vt:lpstr>PowerPoint Presentation</vt:lpstr>
      <vt:lpstr>Temă de discuție:</vt:lpstr>
      <vt:lpstr>6. Specificul moral al vieții academice</vt:lpstr>
      <vt:lpstr>PowerPoint Presentation</vt:lpstr>
      <vt:lpstr>BIBLIOGRAFIE</vt:lpstr>
      <vt:lpstr>C3+C4</vt:lpstr>
      <vt:lpstr>PowerPoint Presentation</vt:lpstr>
      <vt:lpstr>PowerPoint Presentation</vt:lpstr>
      <vt:lpstr>PowerPoint Presentation</vt:lpstr>
      <vt:lpstr>ISTORIA INTERNETULUI PE SCURT</vt:lpstr>
      <vt:lpstr>ESTE LOC ŞI PENTRU ETICĂ?</vt:lpstr>
      <vt:lpstr>PowerPoint Presentation</vt:lpstr>
      <vt:lpstr>PowerPoint Presentation</vt:lpstr>
      <vt:lpstr>Statistici comparative România – Uniunea Europeană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Referințe bibliografice:  </vt:lpstr>
      <vt:lpstr>Cum percep profesorii schimbările generaționale produse de utilizarea Internetului și a rețelelor sociale? </vt:lpstr>
      <vt:lpstr>PowerPoint Presentation</vt:lpstr>
      <vt:lpstr>PowerPoint Presentation</vt:lpstr>
      <vt:lpstr>PowerPoint Presentation</vt:lpstr>
      <vt:lpstr>PowerPoint Presentation</vt:lpstr>
      <vt:lpstr>Aspecte problematice în relația profesor-elev</vt:lpstr>
      <vt:lpstr>PowerPoint Presentation</vt:lpstr>
      <vt:lpstr>PowerPoint Presentation</vt:lpstr>
      <vt:lpstr>PowerPoint Presentation</vt:lpstr>
      <vt:lpstr>C 5, 6</vt:lpstr>
      <vt:lpstr>PowerPoint Presentation</vt:lpstr>
      <vt:lpstr>VALORI ȘI PRINCIPII</vt:lpstr>
      <vt:lpstr>PATRIOTISM loialitate, devotament, respect, civism </vt:lpstr>
      <vt:lpstr>LOIALITATE</vt:lpstr>
      <vt:lpstr>DEVOTAMENT</vt:lpstr>
      <vt:lpstr>RESPECT</vt:lpstr>
      <vt:lpstr>CIVISM</vt:lpstr>
      <vt:lpstr>ONOARE onestitate, integritate, nediscriminare, demnitate, conduită morală </vt:lpstr>
      <vt:lpstr>ONESTITATE</vt:lpstr>
      <vt:lpstr>INTEGRITATE</vt:lpstr>
      <vt:lpstr>NEDISCRIMINARE</vt:lpstr>
      <vt:lpstr>DEMNITATE</vt:lpstr>
      <vt:lpstr>CONDUITĂ MORALĂ</vt:lpstr>
      <vt:lpstr>PROFESIONALISM responsabilitate, independență, echidistanță, confidențialitate  </vt:lpstr>
      <vt:lpstr>RESPONSABILITATE</vt:lpstr>
      <vt:lpstr>INDEPENDENŢĂ</vt:lpstr>
      <vt:lpstr>ECHIDISTANŢĂ</vt:lpstr>
      <vt:lpstr>CONFIDENŢIALITATE</vt:lpstr>
      <vt:lpstr>Curs 7, 8</vt:lpstr>
      <vt:lpstr>Devianţa tolerată. De ce îi tolerăm pe devianţi? Copiatul la examene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Care sunt aceste concepte?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Repere bibliografice</vt:lpstr>
      <vt:lpstr>”A copia sau a nu copia?”. ”Codul de onoare – o soluţie pentru a nu mai copia” Copiatul la examene </vt:lpstr>
      <vt:lpstr>PowerPoint Presentation</vt:lpstr>
      <vt:lpstr>PowerPoint Presentation</vt:lpstr>
      <vt:lpstr>Metode de combatere</vt:lpstr>
      <vt:lpstr>Măsuri administrative</vt:lpstr>
      <vt:lpstr>Metodă care, odată aplicată, nu numai că va împiedica copiatul, ci va diminua comiterea ilegalităţilor în România, sporind spiritul de solidaritate în comunitate</vt:lpstr>
      <vt:lpstr>PowerPoint Presentation</vt:lpstr>
      <vt:lpstr>PowerPoint Presentation</vt:lpstr>
      <vt:lpstr>PowerPoint Presentation</vt:lpstr>
      <vt:lpstr>PowerPoint Presentation</vt:lpstr>
      <vt:lpstr>PowerPoint Presentation</vt:lpstr>
      <vt:lpstr> Epuizarea eului şi lipsa de onestitate; Contrafacerea şi deciziile etice; Flexibilitatea morală - creativitate vs. inteligenţă;  </vt:lpstr>
      <vt:lpstr>Să nu folosim sinceritatea ca scuză pentru a-l lovi pe celălalt</vt:lpstr>
      <vt:lpstr>PowerPoint Presentation</vt:lpstr>
      <vt:lpstr>Onestitatea se învaţă</vt:lpstr>
      <vt:lpstr>PowerPoint Presentation</vt:lpstr>
      <vt:lpstr>PowerPoint Presentation</vt:lpstr>
      <vt:lpstr>PowerPoint Presentation</vt:lpstr>
      <vt:lpstr>PowerPoint Presentation</vt:lpstr>
      <vt:lpstr>PowerPoint Presentation</vt:lpstr>
      <vt:lpstr>Onestitatea si minciuna</vt:lpstr>
      <vt:lpstr>PowerPoint Presentation</vt:lpstr>
      <vt:lpstr>PowerPoint Presentation</vt:lpstr>
      <vt:lpstr>Altruism şi necinste  Capcanele necinstei: reguli interpretabile, zone gri şi autoevaluarea performanţei</vt:lpstr>
      <vt:lpstr>PowerPoint Presentation</vt:lpstr>
      <vt:lpstr>PowerPoint Presentation</vt:lpstr>
      <vt:lpstr>PowerPoint Presentation</vt:lpstr>
      <vt:lpstr>Lipsește o delimitare clară între altruism și egoism ?</vt:lpstr>
      <vt:lpstr>PowerPoint Presentation</vt:lpstr>
      <vt:lpstr>PowerPoint Presentation</vt:lpstr>
      <vt:lpstr>Posibile situații/exemple de egoism deghizat în altruism</vt:lpstr>
      <vt:lpstr>PowerPoint Presentation</vt:lpstr>
      <vt:lpstr>CURS 10, 11</vt:lpstr>
      <vt:lpstr>Plagiatul  </vt:lpstr>
      <vt:lpstr>PowerPoint Presentation</vt:lpstr>
      <vt:lpstr>PowerPoint Presentation</vt:lpstr>
      <vt:lpstr>Definitia plagiatului.  Cele sase forme ale plgiatului </vt:lpstr>
      <vt:lpstr>PowerPoint Presentation</vt:lpstr>
      <vt:lpstr>Plagiatul academic </vt:lpstr>
      <vt:lpstr>PowerPoint Presentation</vt:lpstr>
      <vt:lpstr>Autoplagiatul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Dreptul de autor si proprietatea intelectuala</vt:lpstr>
      <vt:lpstr>PowerPoint Presentation</vt:lpstr>
      <vt:lpstr>Ce inseamna original?</vt:lpstr>
      <vt:lpstr>PowerPoint Presentation</vt:lpstr>
      <vt:lpstr>PowerPoint Presentation</vt:lpstr>
      <vt:lpstr>Proprietatea intelectuala</vt:lpstr>
      <vt:lpstr>PowerPoint Presentation</vt:lpstr>
      <vt:lpstr>PowerPoint Presentation</vt:lpstr>
      <vt:lpstr>PowerPoint Presentation</vt:lpstr>
      <vt:lpstr>PowerPoint Presentation</vt:lpstr>
      <vt:lpstr>PowerPoint Presentation</vt:lpstr>
      <vt:lpstr>PowerPoint Presentation</vt:lpstr>
      <vt:lpstr>Perceptia profesorilor si studentilor despre plagiat</vt:lpstr>
      <vt:lpstr>PowerPoint Presentation</vt:lpstr>
      <vt:lpstr>PowerPoint Presentation</vt:lpstr>
      <vt:lpstr>PowerPoint Presentation</vt:lpstr>
      <vt:lpstr>PowerPoint Presentation</vt:lpstr>
      <vt:lpstr>1. Constientizarea problemei legate de plagiat</vt:lpstr>
      <vt:lpstr>2. Atitudinea fata de plagiat</vt:lpstr>
      <vt:lpstr>PowerPoint Presentation</vt:lpstr>
      <vt:lpstr>PowerPoint Presentation</vt:lpstr>
      <vt:lpstr>Cum sa evitam plagiatul</vt:lpstr>
      <vt:lpstr>PowerPoint Presentation</vt:lpstr>
      <vt:lpstr>Modalitati de evitare a plagiatului »</vt:lpstr>
      <vt:lpstr>PowerPoint Presentation</vt:lpstr>
      <vt:lpstr>PowerPoint Presentation</vt:lpstr>
      <vt:lpstr>PowerPoint Presentation</vt:lpstr>
      <vt:lpstr>Cum putem impiedica aparitia plagiatului</vt:lpstr>
      <vt:lpstr>PowerPoint Presentation</vt:lpstr>
      <vt:lpstr>PowerPoint Presentation</vt:lpstr>
      <vt:lpstr>PowerPoint Presentation</vt:lpstr>
      <vt:lpstr>Detectarea lucrarilor plagiate. Sfaturi pentru descoperirea acestora</vt:lpstr>
      <vt:lpstr>PowerPoint Presentation</vt:lpstr>
      <vt:lpstr>Sfaturi pentru descoperirea lucrarilor plagiate</vt:lpstr>
      <vt:lpstr>PowerPoint Presentation</vt:lpstr>
      <vt:lpstr>PowerPoint Presentation</vt:lpstr>
      <vt:lpstr>Continutul si protectia drepturilor de autor. Internetul si drepturile de autor</vt:lpstr>
      <vt:lpstr>PowerPoint Presentation</vt:lpstr>
      <vt:lpstr>Surse de documentare:</vt:lpstr>
      <vt:lpstr>PowerPoint Presentation</vt:lpstr>
      <vt:lpstr>PowerPoint Presentation</vt:lpstr>
      <vt:lpstr>Etica cercetării şi publicării  articolelor ştiinţifice medicale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ETICĂ ȘI INTEGRITATE ACADEMICĂ</dc:title>
  <dc:creator>flori</dc:creator>
  <cp:lastModifiedBy>Enescu Florentina UPIT</cp:lastModifiedBy>
  <cp:revision>227</cp:revision>
  <dcterms:created xsi:type="dcterms:W3CDTF">2018-09-27T06:54:11Z</dcterms:created>
  <dcterms:modified xsi:type="dcterms:W3CDTF">2024-11-11T11:00:35Z</dcterms:modified>
</cp:coreProperties>
</file>