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png" ContentType="image/pn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Default Extension="jpg" ContentType="image/jpg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2835" y="521030"/>
            <a:ext cx="678307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03,</a:t>
            </a:r>
            <a:r>
              <a:rPr dirty="0" spc="-10"/>
              <a:t> 10.05.2022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50"/>
              <a:t> </a:t>
            </a:r>
            <a:r>
              <a:rPr dirty="0"/>
              <a:t>si</a:t>
            </a:r>
            <a:r>
              <a:rPr dirty="0" spc="5"/>
              <a:t> </a:t>
            </a:r>
            <a:r>
              <a:rPr dirty="0" spc="-10"/>
              <a:t>mobile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03,</a:t>
            </a:r>
            <a:r>
              <a:rPr dirty="0" spc="-10"/>
              <a:t> 10.05.2022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50"/>
              <a:t> </a:t>
            </a:r>
            <a:r>
              <a:rPr dirty="0"/>
              <a:t>si</a:t>
            </a:r>
            <a:r>
              <a:rPr dirty="0" spc="5"/>
              <a:t> </a:t>
            </a:r>
            <a:r>
              <a:rPr dirty="0" spc="-10"/>
              <a:t>mobile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03,</a:t>
            </a:r>
            <a:r>
              <a:rPr dirty="0" spc="-10"/>
              <a:t> 10.05.2022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50"/>
              <a:t> </a:t>
            </a:r>
            <a:r>
              <a:rPr dirty="0"/>
              <a:t>si</a:t>
            </a:r>
            <a:r>
              <a:rPr dirty="0" spc="5"/>
              <a:t> </a:t>
            </a:r>
            <a:r>
              <a:rPr dirty="0" spc="-10"/>
              <a:t>mobile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03,</a:t>
            </a:r>
            <a:r>
              <a:rPr dirty="0" spc="-10"/>
              <a:t> 10.05.2022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50"/>
              <a:t> </a:t>
            </a:r>
            <a:r>
              <a:rPr dirty="0"/>
              <a:t>si</a:t>
            </a:r>
            <a:r>
              <a:rPr dirty="0" spc="5"/>
              <a:t> </a:t>
            </a:r>
            <a:r>
              <a:rPr dirty="0" spc="-10"/>
              <a:t>mobile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03,</a:t>
            </a:r>
            <a:r>
              <a:rPr dirty="0" spc="-10"/>
              <a:t> 10.05.2022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50"/>
              <a:t> </a:t>
            </a:r>
            <a:r>
              <a:rPr dirty="0"/>
              <a:t>si</a:t>
            </a:r>
            <a:r>
              <a:rPr dirty="0" spc="5"/>
              <a:t> </a:t>
            </a:r>
            <a:r>
              <a:rPr dirty="0" spc="-10"/>
              <a:t>mobile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635" y="216153"/>
            <a:ext cx="8072729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850" y="1057402"/>
            <a:ext cx="8265159" cy="429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35635" y="6433611"/>
            <a:ext cx="1217295" cy="39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03,</a:t>
            </a:r>
            <a:r>
              <a:rPr dirty="0" spc="-10"/>
              <a:t> 10.05.2022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281934" y="6433611"/>
            <a:ext cx="2566035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50"/>
              <a:t> </a:t>
            </a:r>
            <a:r>
              <a:rPr dirty="0"/>
              <a:t>si</a:t>
            </a:r>
            <a:r>
              <a:rPr dirty="0" spc="5"/>
              <a:t> </a:t>
            </a:r>
            <a:r>
              <a:rPr dirty="0" spc="-10"/>
              <a:t>mobile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363457" y="6433611"/>
            <a:ext cx="28447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lorentina.enescu@upit.ro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214" y="2387600"/>
            <a:ext cx="2630170" cy="5632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b="1">
                <a:latin typeface="Calibri"/>
                <a:cs typeface="Calibri"/>
              </a:rPr>
              <a:t>BAZE</a:t>
            </a:r>
            <a:r>
              <a:rPr dirty="0" sz="3500" spc="-15" b="1">
                <a:latin typeface="Calibri"/>
                <a:cs typeface="Calibri"/>
              </a:rPr>
              <a:t> </a:t>
            </a:r>
            <a:r>
              <a:rPr dirty="0" sz="3500" b="1">
                <a:latin typeface="Calibri"/>
                <a:cs typeface="Calibri"/>
              </a:rPr>
              <a:t>DE </a:t>
            </a:r>
            <a:r>
              <a:rPr dirty="0" sz="3500" spc="-55" b="1">
                <a:latin typeface="Calibri"/>
                <a:cs typeface="Calibri"/>
              </a:rPr>
              <a:t>DATE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18207" y="3173654"/>
            <a:ext cx="5520690" cy="1615440"/>
          </a:xfrm>
          <a:prstGeom prst="rect">
            <a:avLst/>
          </a:prstGeom>
        </p:spPr>
        <p:txBody>
          <a:bodyPr wrap="square" lIns="0" tIns="3060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10"/>
              </a:spcBef>
              <a:tabLst>
                <a:tab pos="3540760" algn="l"/>
              </a:tabLst>
            </a:pPr>
            <a:r>
              <a:rPr dirty="0" sz="3500" spc="-30" b="1">
                <a:latin typeface="Calibri"/>
                <a:cs typeface="Calibri"/>
              </a:rPr>
              <a:t>CALCULATOARE</a:t>
            </a:r>
            <a:r>
              <a:rPr dirty="0" sz="3500" spc="-105" b="1">
                <a:latin typeface="Calibri"/>
                <a:cs typeface="Calibri"/>
              </a:rPr>
              <a:t> </a:t>
            </a:r>
            <a:r>
              <a:rPr dirty="0" sz="3500" spc="-25" b="1">
                <a:latin typeface="Calibri"/>
                <a:cs typeface="Calibri"/>
              </a:rPr>
              <a:t>II</a:t>
            </a:r>
            <a:r>
              <a:rPr dirty="0" sz="3500" b="1">
                <a:latin typeface="Calibri"/>
                <a:cs typeface="Calibri"/>
              </a:rPr>
              <a:t>	</a:t>
            </a:r>
            <a:r>
              <a:rPr dirty="0" sz="3500" spc="-10" b="1">
                <a:latin typeface="Calibri"/>
                <a:cs typeface="Calibri"/>
              </a:rPr>
              <a:t>2021-</a:t>
            </a:r>
            <a:r>
              <a:rPr dirty="0" sz="3500" spc="-20" b="1">
                <a:latin typeface="Calibri"/>
                <a:cs typeface="Calibri"/>
              </a:rPr>
              <a:t>2022</a:t>
            </a:r>
            <a:endParaRPr sz="3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dirty="0" sz="1950" b="1">
                <a:latin typeface="Calibri"/>
                <a:cs typeface="Calibri"/>
              </a:rPr>
              <a:t>Curs</a:t>
            </a:r>
            <a:r>
              <a:rPr dirty="0" sz="1950" spc="-10" b="1">
                <a:latin typeface="Calibri"/>
                <a:cs typeface="Calibri"/>
              </a:rPr>
              <a:t> </a:t>
            </a:r>
            <a:r>
              <a:rPr dirty="0" sz="1950" b="1">
                <a:latin typeface="Calibri"/>
                <a:cs typeface="Calibri"/>
              </a:rPr>
              <a:t>10,</a:t>
            </a:r>
            <a:r>
              <a:rPr dirty="0" sz="1950" spc="15" b="1">
                <a:latin typeface="Calibri"/>
                <a:cs typeface="Calibri"/>
              </a:rPr>
              <a:t> </a:t>
            </a:r>
            <a:r>
              <a:rPr dirty="0" sz="1950" spc="-25" b="1">
                <a:latin typeface="Calibri"/>
                <a:cs typeface="Calibri"/>
              </a:rPr>
              <a:t>11</a:t>
            </a: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  <a:tabLst>
                <a:tab pos="3221990" algn="l"/>
              </a:tabLst>
            </a:pPr>
            <a:r>
              <a:rPr dirty="0" sz="1950">
                <a:latin typeface="Calibri"/>
                <a:cs typeface="Calibri"/>
              </a:rPr>
              <a:t>Sapt.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10,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11</a:t>
            </a:r>
            <a:r>
              <a:rPr dirty="0" sz="1950" spc="46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03,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10</a:t>
            </a:r>
            <a:r>
              <a:rPr dirty="0" sz="1950" spc="45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mai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-20">
                <a:latin typeface="Calibri"/>
                <a:cs typeface="Calibri"/>
              </a:rPr>
              <a:t>2022</a:t>
            </a:r>
            <a:r>
              <a:rPr dirty="0" sz="1950">
                <a:latin typeface="Calibri"/>
                <a:cs typeface="Calibri"/>
              </a:rPr>
              <a:t>	08.00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–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10.00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76217" y="5268595"/>
            <a:ext cx="1802130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3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florentina.enescu@upit.ro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224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/>
              <a:t>1.Funcţionarea</a:t>
            </a:r>
            <a:r>
              <a:rPr dirty="0" spc="-95"/>
              <a:t> </a:t>
            </a:r>
            <a:r>
              <a:rPr dirty="0"/>
              <a:t>unei</a:t>
            </a:r>
            <a:r>
              <a:rPr dirty="0" spc="-60"/>
              <a:t> </a:t>
            </a:r>
            <a:r>
              <a:rPr dirty="0"/>
              <a:t>baze</a:t>
            </a:r>
            <a:r>
              <a:rPr dirty="0" spc="-85"/>
              <a:t> </a:t>
            </a:r>
            <a:r>
              <a:rPr dirty="0"/>
              <a:t>de</a:t>
            </a:r>
            <a:r>
              <a:rPr dirty="0" spc="-210"/>
              <a:t> </a:t>
            </a:r>
            <a:r>
              <a:rPr dirty="0" spc="-20"/>
              <a:t>date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3890" y="1248917"/>
            <a:ext cx="80657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dirty="0" sz="2800">
                <a:latin typeface="Microsoft Sans Serif"/>
                <a:cs typeface="Microsoft Sans Serif"/>
              </a:rPr>
              <a:t>În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figura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următoare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este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prezentat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exemplu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de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93442" y="1675333"/>
            <a:ext cx="612076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95"/>
              </a:spcBef>
              <a:tabLst>
                <a:tab pos="739140" algn="l"/>
                <a:tab pos="1091565" algn="l"/>
                <a:tab pos="2322830" algn="l"/>
                <a:tab pos="2696210" algn="l"/>
                <a:tab pos="3502660" algn="l"/>
                <a:tab pos="4007485" algn="l"/>
                <a:tab pos="4594225" algn="l"/>
                <a:tab pos="4865370" algn="l"/>
                <a:tab pos="5322570" algn="l"/>
              </a:tabLst>
            </a:pPr>
            <a:r>
              <a:rPr dirty="0" sz="2800" spc="-25">
                <a:latin typeface="Microsoft Sans Serif"/>
                <a:cs typeface="Microsoft Sans Serif"/>
              </a:rPr>
              <a:t>de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consultare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din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baza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de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date, cu</a:t>
            </a:r>
            <a:r>
              <a:rPr dirty="0" sz="2800">
                <a:latin typeface="Microsoft Sans Serif"/>
                <a:cs typeface="Microsoft Sans Serif"/>
              </a:rPr>
              <a:t>		</a:t>
            </a:r>
            <a:r>
              <a:rPr dirty="0" sz="2800" spc="-10">
                <a:latin typeface="Microsoft Sans Serif"/>
                <a:cs typeface="Microsoft Sans Serif"/>
              </a:rPr>
              <a:t>datele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returnate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40">
                <a:latin typeface="Microsoft Sans Serif"/>
                <a:cs typeface="Microsoft Sans Serif"/>
              </a:rPr>
              <a:t>prin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această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6790" y="1675333"/>
            <a:ext cx="152082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Microsoft Sans Serif"/>
                <a:cs typeface="Microsoft Sans Serif"/>
              </a:rPr>
              <a:t>operaţie împreună operaţie.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09091" y="4492497"/>
            <a:ext cx="69176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2800" spc="-20">
                <a:latin typeface="Microsoft Sans Serif"/>
                <a:cs typeface="Microsoft Sans Serif"/>
              </a:rPr>
              <a:t>Rezultatul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ce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apare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pe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monitorul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unui</a:t>
            </a:r>
            <a:r>
              <a:rPr dirty="0" sz="2800" spc="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PC: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62961" y="2948177"/>
            <a:ext cx="5041900" cy="1477010"/>
          </a:xfrm>
          <a:prstGeom prst="rect">
            <a:avLst/>
          </a:prstGeom>
          <a:ln w="28955">
            <a:solidFill>
              <a:srgbClr val="C0504D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marL="90805">
              <a:lnSpc>
                <a:spcPts val="2140"/>
              </a:lnSpc>
              <a:spcBef>
                <a:spcPts val="145"/>
              </a:spcBef>
            </a:pPr>
            <a:r>
              <a:rPr dirty="0" sz="1800" spc="-10">
                <a:latin typeface="Times New Roman"/>
                <a:cs typeface="Times New Roman"/>
              </a:rPr>
              <a:t>Consultare:</a:t>
            </a: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ts val="2860"/>
              </a:lnSpc>
            </a:pPr>
            <a:r>
              <a:rPr dirty="0" sz="2400" spc="-10" b="1">
                <a:latin typeface="Times New Roman"/>
                <a:cs typeface="Times New Roman"/>
              </a:rPr>
              <a:t>SELECT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vin,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raft,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producator</a:t>
            </a:r>
            <a:endParaRPr sz="24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160"/>
              </a:spcBef>
            </a:pPr>
            <a:r>
              <a:rPr dirty="0" sz="2400" b="1">
                <a:latin typeface="Times New Roman"/>
                <a:cs typeface="Times New Roman"/>
              </a:rPr>
              <a:t>FROM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VINOTECA</a:t>
            </a:r>
            <a:endParaRPr sz="24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WHERE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lansat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2008;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2038985" y="5124450"/>
          <a:ext cx="5139690" cy="1225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8639"/>
                <a:gridCol w="1616075"/>
                <a:gridCol w="1616075"/>
              </a:tblGrid>
              <a:tr h="311150">
                <a:tc gridSpan="3">
                  <a:txBody>
                    <a:bodyPr/>
                    <a:lstStyle/>
                    <a:p>
                      <a:pPr marL="749935">
                        <a:lnSpc>
                          <a:spcPts val="2260"/>
                        </a:lnSpc>
                        <a:tabLst>
                          <a:tab pos="2439035" algn="l"/>
                          <a:tab pos="3655060" algn="l"/>
                        </a:tabLst>
                      </a:pPr>
                      <a:r>
                        <a:rPr dirty="0" sz="20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vin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0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raft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 algn="ctr" marL="3175">
                        <a:lnSpc>
                          <a:spcPts val="2260"/>
                        </a:lnSpc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Cab.</a:t>
                      </a:r>
                      <a:r>
                        <a:rPr dirty="0" sz="2000" spc="-9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Sauvignon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dirty="0" sz="2000" spc="-50">
                          <a:latin typeface="Microsoft Sans Serif"/>
                          <a:cs typeface="Microsoft Sans Serif"/>
                        </a:rPr>
                        <a:t>2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260"/>
                        </a:lnSpc>
                      </a:pP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Windsor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Pinot</a:t>
                      </a:r>
                      <a:r>
                        <a:rPr dirty="0" sz="2000" spc="-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20">
                          <a:latin typeface="Microsoft Sans Serif"/>
                          <a:cs typeface="Microsoft Sans Serif"/>
                        </a:rPr>
                        <a:t>Noir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dirty="0" sz="2000" spc="-50">
                          <a:latin typeface="Microsoft Sans Serif"/>
                          <a:cs typeface="Microsoft Sans Serif"/>
                        </a:rPr>
                        <a:t>3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260"/>
                        </a:lnSpc>
                      </a:pP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Fetzer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marL="3175">
                        <a:lnSpc>
                          <a:spcPts val="2260"/>
                        </a:lnSpc>
                      </a:pP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Merlot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260"/>
                        </a:lnSpc>
                      </a:pPr>
                      <a:r>
                        <a:rPr dirty="0" sz="2000" spc="-25">
                          <a:latin typeface="Microsoft Sans Serif"/>
                          <a:cs typeface="Microsoft Sans Serif"/>
                        </a:rPr>
                        <a:t>50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2260"/>
                        </a:lnSpc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Clos</a:t>
                      </a:r>
                      <a:r>
                        <a:rPr dirty="0" sz="2000" spc="-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du</a:t>
                      </a:r>
                      <a:r>
                        <a:rPr dirty="0" sz="2000" spc="-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20">
                          <a:latin typeface="Microsoft Sans Serif"/>
                          <a:cs typeface="Microsoft Sans Serif"/>
                        </a:rPr>
                        <a:t>Bois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0659" y="828802"/>
            <a:ext cx="13658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 i="1">
                <a:latin typeface="Arial"/>
                <a:cs typeface="Arial"/>
              </a:rPr>
              <a:t>Cuprins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10461" y="1819097"/>
            <a:ext cx="5899150" cy="1306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</a:tabLst>
            </a:pPr>
            <a:r>
              <a:rPr dirty="0" sz="2800" spc="-20" b="1">
                <a:latin typeface="Arial"/>
                <a:cs typeface="Arial"/>
              </a:rPr>
              <a:t>Funcţionarea</a:t>
            </a:r>
            <a:r>
              <a:rPr dirty="0" sz="2800" spc="-6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unei</a:t>
            </a:r>
            <a:r>
              <a:rPr dirty="0" sz="2800" spc="-8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baze</a:t>
            </a:r>
            <a:r>
              <a:rPr dirty="0" sz="2800" spc="-9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de</a:t>
            </a:r>
            <a:r>
              <a:rPr dirty="0" sz="2800" spc="-5" b="1">
                <a:latin typeface="Arial"/>
                <a:cs typeface="Arial"/>
              </a:rPr>
              <a:t> </a:t>
            </a:r>
            <a:r>
              <a:rPr dirty="0" sz="2800" spc="-20" b="1">
                <a:latin typeface="Arial"/>
                <a:cs typeface="Arial"/>
              </a:rPr>
              <a:t>date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</a:tabLst>
            </a:pPr>
            <a:r>
              <a:rPr dirty="0" sz="2800" spc="-20" b="1">
                <a:solidFill>
                  <a:srgbClr val="FF0000"/>
                </a:solidFill>
                <a:latin typeface="Arial"/>
                <a:cs typeface="Arial"/>
              </a:rPr>
              <a:t>Realizarea</a:t>
            </a:r>
            <a:r>
              <a:rPr dirty="0" sz="2800" spc="-8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unei</a:t>
            </a: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baze</a:t>
            </a:r>
            <a:r>
              <a:rPr dirty="0" sz="2800" spc="-1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z="2800" spc="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FF0000"/>
                </a:solidFill>
                <a:latin typeface="Arial"/>
                <a:cs typeface="Arial"/>
              </a:rPr>
              <a:t>date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dirty="0" sz="2800" spc="-10" b="1">
                <a:latin typeface="Arial"/>
                <a:cs typeface="Arial"/>
              </a:rPr>
              <a:t>Proiectarea</a:t>
            </a:r>
            <a:r>
              <a:rPr dirty="0" sz="2800" spc="-18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modelului</a:t>
            </a:r>
            <a:r>
              <a:rPr dirty="0" sz="2800" spc="-14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relational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2999" rIns="0" bIns="0" rtlCol="0" vert="horz">
            <a:spAutoFit/>
          </a:bodyPr>
          <a:lstStyle/>
          <a:p>
            <a:pPr marL="61976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2.Realizarea</a:t>
            </a:r>
            <a:r>
              <a:rPr dirty="0" spc="-90"/>
              <a:t> </a:t>
            </a:r>
            <a:r>
              <a:rPr dirty="0"/>
              <a:t>unei</a:t>
            </a:r>
            <a:r>
              <a:rPr dirty="0" spc="-30"/>
              <a:t> </a:t>
            </a:r>
            <a:r>
              <a:rPr dirty="0"/>
              <a:t>baze</a:t>
            </a:r>
            <a:r>
              <a:rPr dirty="0" spc="-65"/>
              <a:t> </a:t>
            </a:r>
            <a:r>
              <a:rPr dirty="0"/>
              <a:t>de</a:t>
            </a:r>
            <a:r>
              <a:rPr dirty="0" spc="-140"/>
              <a:t> </a:t>
            </a:r>
            <a:r>
              <a:rPr dirty="0" spc="-20"/>
              <a:t>date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88719"/>
            <a:ext cx="8071484" cy="3927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319530">
              <a:lnSpc>
                <a:spcPct val="100000"/>
              </a:lnSpc>
              <a:spcBef>
                <a:spcPts val="105"/>
              </a:spcBef>
              <a:tabLst>
                <a:tab pos="2139950" algn="l"/>
                <a:tab pos="2420620" algn="l"/>
                <a:tab pos="3673475" algn="l"/>
                <a:tab pos="5025390" algn="l"/>
                <a:tab pos="5962650" algn="l"/>
              </a:tabLst>
            </a:pPr>
            <a:r>
              <a:rPr dirty="0" sz="3200" spc="-10">
                <a:latin typeface="Microsoft Sans Serif"/>
                <a:cs typeface="Microsoft Sans Serif"/>
              </a:rPr>
              <a:t>Realizarea</a:t>
            </a:r>
            <a:r>
              <a:rPr dirty="0" sz="3200">
                <a:latin typeface="Microsoft Sans Serif"/>
                <a:cs typeface="Microsoft Sans Serif"/>
              </a:rPr>
              <a:t>		</a:t>
            </a:r>
            <a:r>
              <a:rPr dirty="0" sz="3200" spc="-20">
                <a:latin typeface="Microsoft Sans Serif"/>
                <a:cs typeface="Microsoft Sans Serif"/>
              </a:rPr>
              <a:t>unei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-20">
                <a:latin typeface="Microsoft Sans Serif"/>
                <a:cs typeface="Microsoft Sans Serif"/>
              </a:rPr>
              <a:t>baze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-25">
                <a:latin typeface="Microsoft Sans Serif"/>
                <a:cs typeface="Microsoft Sans Serif"/>
              </a:rPr>
              <a:t>de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-30">
                <a:latin typeface="Microsoft Sans Serif"/>
                <a:cs typeface="Microsoft Sans Serif"/>
              </a:rPr>
              <a:t>date </a:t>
            </a:r>
            <a:r>
              <a:rPr dirty="0" sz="3200" spc="-10">
                <a:latin typeface="Microsoft Sans Serif"/>
                <a:cs typeface="Microsoft Sans Serif"/>
              </a:rPr>
              <a:t>presupune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-10">
                <a:latin typeface="Microsoft Sans Serif"/>
                <a:cs typeface="Microsoft Sans Serif"/>
              </a:rPr>
              <a:t>parcurgerea</a:t>
            </a:r>
            <a:r>
              <a:rPr dirty="0" sz="3200" spc="-135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etapelor: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3200">
              <a:latin typeface="Microsoft Sans Serif"/>
              <a:cs typeface="Microsoft Sans Serif"/>
            </a:endParaRPr>
          </a:p>
          <a:p>
            <a:pPr marL="12700" marR="5080" indent="-6985">
              <a:lnSpc>
                <a:spcPct val="100000"/>
              </a:lnSpc>
              <a:buSzPct val="96875"/>
              <a:buAutoNum type="arabicPeriod"/>
              <a:tabLst>
                <a:tab pos="347345" algn="l"/>
                <a:tab pos="664845" algn="l"/>
              </a:tabLst>
            </a:pP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Analiza</a:t>
            </a:r>
            <a:r>
              <a:rPr dirty="0" sz="3200" spc="-14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domeniului</a:t>
            </a:r>
            <a:r>
              <a:rPr dirty="0" sz="3200" spc="-1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Microsoft Sans Serif"/>
                <a:cs typeface="Microsoft Sans Serif"/>
              </a:rPr>
              <a:t>(sistemului)</a:t>
            </a:r>
            <a:r>
              <a:rPr dirty="0" sz="3200" spc="-10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pentru</a:t>
            </a:r>
            <a:r>
              <a:rPr dirty="0" sz="3200" spc="-11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0">
                <a:solidFill>
                  <a:srgbClr val="0000FF"/>
                </a:solidFill>
                <a:latin typeface="Microsoft Sans Serif"/>
                <a:cs typeface="Microsoft Sans Serif"/>
              </a:rPr>
              <a:t>care </a:t>
            </a:r>
            <a:r>
              <a:rPr dirty="0" sz="3200" spc="-25">
                <a:solidFill>
                  <a:srgbClr val="0000FF"/>
                </a:solidFill>
                <a:latin typeface="Microsoft Sans Serif"/>
                <a:cs typeface="Microsoft Sans Serif"/>
              </a:rPr>
              <a:t>se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3200" spc="-10">
                <a:solidFill>
                  <a:srgbClr val="0000FF"/>
                </a:solidFill>
                <a:latin typeface="Microsoft Sans Serif"/>
                <a:cs typeface="Microsoft Sans Serif"/>
              </a:rPr>
              <a:t>realizează</a:t>
            </a:r>
            <a:r>
              <a:rPr dirty="0" sz="3200" spc="-7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baza</a:t>
            </a:r>
            <a:r>
              <a:rPr dirty="0" sz="3200" spc="-10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de</a:t>
            </a:r>
            <a:r>
              <a:rPr dirty="0" sz="3200" spc="-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0">
                <a:solidFill>
                  <a:srgbClr val="0000FF"/>
                </a:solidFill>
                <a:latin typeface="Microsoft Sans Serif"/>
                <a:cs typeface="Microsoft Sans Serif"/>
              </a:rPr>
              <a:t>date</a:t>
            </a:r>
            <a:endParaRPr sz="3200">
              <a:latin typeface="Microsoft Sans Serif"/>
              <a:cs typeface="Microsoft Sans Serif"/>
            </a:endParaRPr>
          </a:p>
          <a:p>
            <a:pPr marL="414020" indent="-401320">
              <a:lnSpc>
                <a:spcPct val="100000"/>
              </a:lnSpc>
              <a:buSzPct val="96875"/>
              <a:buAutoNum type="arabicPeriod"/>
              <a:tabLst>
                <a:tab pos="414020" algn="l"/>
              </a:tabLst>
            </a:pPr>
            <a:r>
              <a:rPr dirty="0" sz="3200" spc="-10">
                <a:solidFill>
                  <a:srgbClr val="0000FF"/>
                </a:solidFill>
                <a:latin typeface="Microsoft Sans Serif"/>
                <a:cs typeface="Microsoft Sans Serif"/>
              </a:rPr>
              <a:t>Proiectarea</a:t>
            </a:r>
            <a:r>
              <a:rPr dirty="0" sz="3200" spc="-1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structurii</a:t>
            </a:r>
            <a:r>
              <a:rPr dirty="0" sz="3200" spc="-9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bazei</a:t>
            </a:r>
            <a:r>
              <a:rPr dirty="0" sz="3200" spc="-8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de</a:t>
            </a:r>
            <a:r>
              <a:rPr dirty="0" sz="3200" spc="-4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0">
                <a:solidFill>
                  <a:srgbClr val="0000FF"/>
                </a:solidFill>
                <a:latin typeface="Microsoft Sans Serif"/>
                <a:cs typeface="Microsoft Sans Serif"/>
              </a:rPr>
              <a:t>date</a:t>
            </a:r>
            <a:endParaRPr sz="3200">
              <a:latin typeface="Microsoft Sans Serif"/>
              <a:cs typeface="Microsoft Sans Serif"/>
            </a:endParaRPr>
          </a:p>
          <a:p>
            <a:pPr marL="414020" indent="-401320">
              <a:lnSpc>
                <a:spcPct val="100000"/>
              </a:lnSpc>
              <a:spcBef>
                <a:spcPts val="5"/>
              </a:spcBef>
              <a:buSzPct val="96875"/>
              <a:buAutoNum type="arabicPeriod"/>
              <a:tabLst>
                <a:tab pos="414020" algn="l"/>
              </a:tabLst>
            </a:pP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Încărcarea</a:t>
            </a:r>
            <a:r>
              <a:rPr dirty="0" sz="3200" spc="-10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datelor</a:t>
            </a:r>
            <a:r>
              <a:rPr dirty="0" sz="3200" spc="-7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70">
                <a:solidFill>
                  <a:srgbClr val="0000FF"/>
                </a:solidFill>
                <a:latin typeface="Microsoft Sans Serif"/>
                <a:cs typeface="Microsoft Sans Serif"/>
              </a:rPr>
              <a:t>în</a:t>
            </a:r>
            <a:r>
              <a:rPr dirty="0" sz="3200" spc="-6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baza</a:t>
            </a:r>
            <a:r>
              <a:rPr dirty="0" sz="3200" spc="-8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de</a:t>
            </a:r>
            <a:r>
              <a:rPr dirty="0" sz="3200" spc="-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0">
                <a:solidFill>
                  <a:srgbClr val="0000FF"/>
                </a:solidFill>
                <a:latin typeface="Microsoft Sans Serif"/>
                <a:cs typeface="Microsoft Sans Serif"/>
              </a:rPr>
              <a:t>date</a:t>
            </a:r>
            <a:endParaRPr sz="3200">
              <a:latin typeface="Microsoft Sans Serif"/>
              <a:cs typeface="Microsoft Sans Serif"/>
            </a:endParaRPr>
          </a:p>
          <a:p>
            <a:pPr marL="414020" indent="-401320">
              <a:lnSpc>
                <a:spcPct val="100000"/>
              </a:lnSpc>
              <a:buSzPct val="96875"/>
              <a:buAutoNum type="arabicPeriod"/>
              <a:tabLst>
                <a:tab pos="414020" algn="l"/>
              </a:tabLst>
            </a:pP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Exploatarea</a:t>
            </a:r>
            <a:r>
              <a:rPr dirty="0" sz="3200" spc="-7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şi</a:t>
            </a:r>
            <a:r>
              <a:rPr dirty="0" sz="3200" spc="-7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întreţinerea</a:t>
            </a:r>
            <a:r>
              <a:rPr dirty="0" sz="3200" spc="-6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bazei</a:t>
            </a:r>
            <a:r>
              <a:rPr dirty="0" sz="3200" spc="-8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de</a:t>
            </a:r>
            <a:r>
              <a:rPr dirty="0" sz="3200" spc="-6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0">
                <a:solidFill>
                  <a:srgbClr val="0000FF"/>
                </a:solidFill>
                <a:latin typeface="Microsoft Sans Serif"/>
                <a:cs typeface="Microsoft Sans Serif"/>
              </a:rPr>
              <a:t>date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2387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2.Realizarea</a:t>
            </a:r>
            <a:r>
              <a:rPr dirty="0" spc="-105"/>
              <a:t> </a:t>
            </a:r>
            <a:r>
              <a:rPr dirty="0"/>
              <a:t>unei</a:t>
            </a:r>
            <a:r>
              <a:rPr dirty="0" spc="-45"/>
              <a:t> </a:t>
            </a:r>
            <a:r>
              <a:rPr dirty="0"/>
              <a:t>baze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145"/>
              <a:t> </a:t>
            </a:r>
            <a:r>
              <a:rPr dirty="0" spc="-20"/>
              <a:t>date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983" y="937260"/>
            <a:ext cx="7999476" cy="3948684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74497" y="5662421"/>
            <a:ext cx="4835525" cy="598805"/>
          </a:xfrm>
          <a:custGeom>
            <a:avLst/>
            <a:gdLst/>
            <a:ahLst/>
            <a:cxnLst/>
            <a:rect l="l" t="t" r="r" b="b"/>
            <a:pathLst>
              <a:path w="4835525" h="598804">
                <a:moveTo>
                  <a:pt x="0" y="99796"/>
                </a:moveTo>
                <a:lnTo>
                  <a:pt x="7823" y="60947"/>
                </a:lnTo>
                <a:lnTo>
                  <a:pt x="29171" y="29235"/>
                </a:lnTo>
                <a:lnTo>
                  <a:pt x="60833" y="7835"/>
                </a:lnTo>
                <a:lnTo>
                  <a:pt x="99593" y="0"/>
                </a:lnTo>
                <a:lnTo>
                  <a:pt x="4735957" y="0"/>
                </a:lnTo>
                <a:lnTo>
                  <a:pt x="4774692" y="7835"/>
                </a:lnTo>
                <a:lnTo>
                  <a:pt x="4806315" y="29235"/>
                </a:lnTo>
                <a:lnTo>
                  <a:pt x="4827651" y="60947"/>
                </a:lnTo>
                <a:lnTo>
                  <a:pt x="4835525" y="99796"/>
                </a:lnTo>
                <a:lnTo>
                  <a:pt x="4835525" y="499008"/>
                </a:lnTo>
                <a:lnTo>
                  <a:pt x="4827651" y="537844"/>
                </a:lnTo>
                <a:lnTo>
                  <a:pt x="4806315" y="569569"/>
                </a:lnTo>
                <a:lnTo>
                  <a:pt x="4774692" y="590956"/>
                </a:lnTo>
                <a:lnTo>
                  <a:pt x="4735957" y="598804"/>
                </a:lnTo>
                <a:lnTo>
                  <a:pt x="99593" y="598804"/>
                </a:lnTo>
                <a:lnTo>
                  <a:pt x="60833" y="590956"/>
                </a:lnTo>
                <a:lnTo>
                  <a:pt x="29171" y="569569"/>
                </a:lnTo>
                <a:lnTo>
                  <a:pt x="7823" y="537844"/>
                </a:lnTo>
                <a:lnTo>
                  <a:pt x="0" y="499008"/>
                </a:lnTo>
                <a:lnTo>
                  <a:pt x="0" y="99796"/>
                </a:lnTo>
                <a:close/>
              </a:path>
            </a:pathLst>
          </a:custGeom>
          <a:ln w="25908">
            <a:solidFill>
              <a:srgbClr val="4F8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80491" y="5096351"/>
            <a:ext cx="6696075" cy="1122680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marL="2754630">
              <a:lnSpc>
                <a:spcPct val="100000"/>
              </a:lnSpc>
              <a:spcBef>
                <a:spcPts val="919"/>
              </a:spcBef>
            </a:pPr>
            <a:r>
              <a:rPr dirty="0" sz="2400" spc="-10">
                <a:latin typeface="Microsoft Sans Serif"/>
                <a:cs typeface="Microsoft Sans Serif"/>
              </a:rPr>
              <a:t>Realizarea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unei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baze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12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date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800" b="1">
                <a:latin typeface="Arial"/>
                <a:cs typeface="Arial"/>
              </a:rPr>
              <a:t>LMD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spc="470">
                <a:latin typeface="Microsoft Sans Serif"/>
                <a:cs typeface="Microsoft Sans Serif"/>
              </a:rPr>
              <a:t>–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Limbajul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manipulare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datelor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LDD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spc="470">
                <a:latin typeface="Microsoft Sans Serif"/>
                <a:cs typeface="Microsoft Sans Serif"/>
              </a:rPr>
              <a:t>–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Limbajul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definire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datelor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396" y="444830"/>
            <a:ext cx="62909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2.Realizarea</a:t>
            </a:r>
            <a:r>
              <a:rPr dirty="0" spc="-105"/>
              <a:t> </a:t>
            </a:r>
            <a:r>
              <a:rPr dirty="0"/>
              <a:t>unei</a:t>
            </a:r>
            <a:r>
              <a:rPr dirty="0" spc="-40"/>
              <a:t> </a:t>
            </a:r>
            <a:r>
              <a:rPr dirty="0"/>
              <a:t>baze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145"/>
              <a:t> </a:t>
            </a:r>
            <a:r>
              <a:rPr dirty="0" spc="-20"/>
              <a:t>date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50265" y="1173593"/>
            <a:ext cx="8274050" cy="4839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0000"/>
              </a:lnSpc>
              <a:spcBef>
                <a:spcPts val="95"/>
              </a:spcBef>
            </a:pPr>
            <a:r>
              <a:rPr dirty="0" sz="2800">
                <a:latin typeface="Microsoft Sans Serif"/>
                <a:cs typeface="Microsoft Sans Serif"/>
              </a:rPr>
              <a:t>Cele</a:t>
            </a:r>
            <a:r>
              <a:rPr dirty="0" sz="2800" spc="509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patru</a:t>
            </a:r>
            <a:r>
              <a:rPr dirty="0" sz="2800" spc="5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etape</a:t>
            </a:r>
            <a:r>
              <a:rPr dirty="0" sz="2800" spc="5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necesare</a:t>
            </a:r>
            <a:r>
              <a:rPr dirty="0" sz="2800" spc="5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realizării</a:t>
            </a:r>
            <a:r>
              <a:rPr dirty="0" sz="2800" spc="5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unei</a:t>
            </a:r>
            <a:r>
              <a:rPr dirty="0" sz="2800" spc="509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baze</a:t>
            </a:r>
            <a:r>
              <a:rPr dirty="0" sz="2800" spc="50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de </a:t>
            </a:r>
            <a:r>
              <a:rPr dirty="0" sz="2800">
                <a:latin typeface="Microsoft Sans Serif"/>
                <a:cs typeface="Microsoft Sans Serif"/>
              </a:rPr>
              <a:t>date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vor</a:t>
            </a:r>
            <a:r>
              <a:rPr dirty="0" sz="2800" spc="5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fi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tratate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cu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ajutorul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unui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exemplu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concret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şi </a:t>
            </a:r>
            <a:r>
              <a:rPr dirty="0" sz="2800">
                <a:latin typeface="Microsoft Sans Serif"/>
                <a:cs typeface="Microsoft Sans Serif"/>
              </a:rPr>
              <a:t>anume</a:t>
            </a:r>
            <a:r>
              <a:rPr dirty="0" sz="2800" spc="2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18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bază</a:t>
            </a:r>
            <a:r>
              <a:rPr dirty="0" sz="2800" spc="1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1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date</a:t>
            </a:r>
            <a:r>
              <a:rPr dirty="0" sz="2800" spc="1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pentru</a:t>
            </a:r>
            <a:r>
              <a:rPr dirty="0" sz="2800" spc="1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1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agenţie</a:t>
            </a:r>
            <a:r>
              <a:rPr dirty="0" sz="2800" spc="18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imobiliară, denumită</a:t>
            </a:r>
            <a:endParaRPr sz="2800">
              <a:latin typeface="Microsoft Sans Serif"/>
              <a:cs typeface="Microsoft Sans Serif"/>
            </a:endParaRPr>
          </a:p>
          <a:p>
            <a:pPr algn="just" marL="12700">
              <a:lnSpc>
                <a:spcPct val="100000"/>
              </a:lnSpc>
              <a:spcBef>
                <a:spcPts val="590"/>
              </a:spcBef>
            </a:pP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AGENŢIE</a:t>
            </a:r>
            <a:r>
              <a:rPr dirty="0" sz="2800" spc="-11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Microsoft Sans Serif"/>
                <a:cs typeface="Microsoft Sans Serif"/>
              </a:rPr>
              <a:t>IMOBILIARĂ</a:t>
            </a:r>
            <a:r>
              <a:rPr dirty="0" sz="2800" spc="-10"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marL="756285" marR="209550" indent="-287020">
              <a:lnSpc>
                <a:spcPts val="3170"/>
              </a:lnSpc>
              <a:spcBef>
                <a:spcPts val="15"/>
              </a:spcBef>
              <a:buChar char="–"/>
              <a:tabLst>
                <a:tab pos="756285" algn="l"/>
                <a:tab pos="2359660" algn="l"/>
                <a:tab pos="3827779" algn="l"/>
                <a:tab pos="4426585" algn="l"/>
                <a:tab pos="5752465" algn="l"/>
                <a:tab pos="7454900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facilitează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tranzacţii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de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vânzare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cumpărare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între vânzător</a:t>
            </a:r>
            <a:r>
              <a:rPr dirty="0" sz="2400" spc="-15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şi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50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cumpărător</a:t>
            </a:r>
            <a:endParaRPr sz="2400">
              <a:latin typeface="Microsoft Sans Serif"/>
              <a:cs typeface="Microsoft Sans Serif"/>
            </a:endParaRPr>
          </a:p>
          <a:p>
            <a:pPr marL="756285" indent="-286385">
              <a:lnSpc>
                <a:spcPct val="100000"/>
              </a:lnSpc>
              <a:spcBef>
                <a:spcPts val="395"/>
              </a:spcBef>
              <a:buChar char="–"/>
              <a:tabLst>
                <a:tab pos="756285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gestionează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documente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legate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oferte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imobiliare</a:t>
            </a:r>
            <a:endParaRPr sz="2400">
              <a:latin typeface="Microsoft Sans Serif"/>
              <a:cs typeface="Microsoft Sans Serif"/>
            </a:endParaRPr>
          </a:p>
          <a:p>
            <a:pPr marL="756285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6285" algn="l"/>
              </a:tabLst>
            </a:pPr>
            <a:r>
              <a:rPr dirty="0" sz="2400">
                <a:latin typeface="Microsoft Sans Serif"/>
                <a:cs typeface="Microsoft Sans Serif"/>
              </a:rPr>
              <a:t>întreţinere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nomenclatoarelor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specifice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domeniului</a:t>
            </a:r>
            <a:endParaRPr sz="2400">
              <a:latin typeface="Microsoft Sans Serif"/>
              <a:cs typeface="Microsoft Sans Serif"/>
            </a:endParaRPr>
          </a:p>
          <a:p>
            <a:pPr marL="756285" marR="76835" indent="-287020">
              <a:lnSpc>
                <a:spcPct val="110400"/>
              </a:lnSpc>
              <a:buChar char="–"/>
              <a:tabLst>
                <a:tab pos="756285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oferă</a:t>
            </a:r>
            <a:r>
              <a:rPr dirty="0" sz="2400" spc="-1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gamă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largă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rapoarte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privind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situaţia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vânzare- cumpărare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1376" rIns="0" bIns="0" rtlCol="0" vert="horz">
            <a:spAutoFit/>
          </a:bodyPr>
          <a:lstStyle/>
          <a:p>
            <a:pPr marL="39116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2.Realizarea</a:t>
            </a:r>
            <a:r>
              <a:rPr dirty="0" spc="-105"/>
              <a:t> </a:t>
            </a:r>
            <a:r>
              <a:rPr dirty="0"/>
              <a:t>unei</a:t>
            </a:r>
            <a:r>
              <a:rPr dirty="0" spc="-40"/>
              <a:t> </a:t>
            </a:r>
            <a:r>
              <a:rPr dirty="0"/>
              <a:t>baze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145"/>
              <a:t> </a:t>
            </a:r>
            <a:r>
              <a:rPr dirty="0" spc="-20"/>
              <a:t>date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14602"/>
            <a:ext cx="349122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1.</a:t>
            </a:r>
            <a:r>
              <a:rPr dirty="0" sz="2800" spc="-19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Analiza</a:t>
            </a:r>
            <a:r>
              <a:rPr dirty="0" sz="2800" spc="-6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00FF"/>
                </a:solidFill>
                <a:latin typeface="Arial"/>
                <a:cs typeface="Arial"/>
              </a:rPr>
              <a:t>sistemului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635" y="2528442"/>
            <a:ext cx="8232140" cy="2746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723900" indent="-342900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355600" algn="l"/>
                <a:tab pos="1666239" algn="l"/>
              </a:tabLst>
            </a:pP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Analiza</a:t>
            </a:r>
            <a:r>
              <a:rPr dirty="0" sz="2800" spc="-114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Arial"/>
                <a:cs typeface="Arial"/>
              </a:rPr>
              <a:t>sistemului</a:t>
            </a:r>
            <a:r>
              <a:rPr dirty="0" sz="2800" spc="-17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Microsoft Sans Serif"/>
                <a:cs typeface="Microsoft Sans Serif"/>
              </a:rPr>
              <a:t>presupune</a:t>
            </a:r>
            <a:r>
              <a:rPr dirty="0" sz="2800" spc="-12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FF0000"/>
                </a:solidFill>
                <a:latin typeface="Microsoft Sans Serif"/>
                <a:cs typeface="Microsoft Sans Serif"/>
              </a:rPr>
              <a:t>stabilirea</a:t>
            </a:r>
            <a:r>
              <a:rPr dirty="0" sz="2800" spc="-8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Microsoft Sans Serif"/>
                <a:cs typeface="Microsoft Sans Serif"/>
              </a:rPr>
              <a:t>temei, analiza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0">
                <a:solidFill>
                  <a:srgbClr val="FF0000"/>
                </a:solidFill>
                <a:latin typeface="Microsoft Sans Serif"/>
                <a:cs typeface="Microsoft Sans Serif"/>
              </a:rPr>
              <a:t>componentelor</a:t>
            </a:r>
            <a:r>
              <a:rPr dirty="0" sz="2800" spc="-10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sistemului</a:t>
            </a:r>
            <a:r>
              <a:rPr dirty="0" sz="2800" spc="-10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şi</a:t>
            </a:r>
            <a:r>
              <a:rPr dirty="0" sz="2800" spc="-10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Microsoft Sans Serif"/>
                <a:cs typeface="Microsoft Sans Serif"/>
              </a:rPr>
              <a:t>analiza</a:t>
            </a:r>
            <a:endParaRPr sz="28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tabLst>
                <a:tab pos="2101850" algn="l"/>
              </a:tabLst>
            </a:pPr>
            <a:r>
              <a:rPr dirty="0" sz="2800" spc="-10">
                <a:solidFill>
                  <a:srgbClr val="FF0000"/>
                </a:solidFill>
                <a:latin typeface="Microsoft Sans Serif"/>
                <a:cs typeface="Microsoft Sans Serif"/>
              </a:rPr>
              <a:t>legăturilor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	(asocierilor)</a:t>
            </a:r>
            <a:r>
              <a:rPr dirty="0" sz="2800" spc="-15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dintre</a:t>
            </a:r>
            <a:r>
              <a:rPr dirty="0" sz="2800" spc="-14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aceste</a:t>
            </a:r>
            <a:r>
              <a:rPr dirty="0" sz="2800" spc="-10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Microsoft Sans Serif"/>
                <a:cs typeface="Microsoft Sans Serif"/>
              </a:rPr>
              <a:t>componente.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50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355600" marR="2113915" indent="-342900">
              <a:lnSpc>
                <a:spcPct val="100000"/>
              </a:lnSpc>
              <a:buChar char="•"/>
              <a:tabLst>
                <a:tab pos="355600" algn="l"/>
                <a:tab pos="2637155" algn="l"/>
              </a:tabLst>
            </a:pPr>
            <a:r>
              <a:rPr dirty="0" sz="2800" spc="-20">
                <a:latin typeface="Microsoft Sans Serif"/>
                <a:cs typeface="Microsoft Sans Serif"/>
              </a:rPr>
              <a:t>Rezultatul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analizei</a:t>
            </a:r>
            <a:r>
              <a:rPr dirty="0" sz="2800" spc="-15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formează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modelul conceptual</a:t>
            </a:r>
            <a:r>
              <a:rPr dirty="0" sz="2800" spc="-9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0000FF"/>
                </a:solidFill>
                <a:latin typeface="Microsoft Sans Serif"/>
                <a:cs typeface="Microsoft Sans Serif"/>
              </a:rPr>
              <a:t>al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	bazei</a:t>
            </a:r>
            <a:r>
              <a:rPr dirty="0" sz="2800" spc="-8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de</a:t>
            </a:r>
            <a:r>
              <a:rPr dirty="0" sz="2800" spc="-3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date</a:t>
            </a:r>
            <a:r>
              <a:rPr dirty="0" sz="2800" spc="-1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7576" rIns="0" bIns="0" rtlCol="0" vert="horz">
            <a:spAutoFit/>
          </a:bodyPr>
          <a:lstStyle/>
          <a:p>
            <a:pPr marL="39116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2.Realizarea</a:t>
            </a:r>
            <a:r>
              <a:rPr dirty="0" spc="-105"/>
              <a:t> </a:t>
            </a:r>
            <a:r>
              <a:rPr dirty="0"/>
              <a:t>unei</a:t>
            </a:r>
            <a:r>
              <a:rPr dirty="0" spc="-40"/>
              <a:t> </a:t>
            </a:r>
            <a:r>
              <a:rPr dirty="0"/>
              <a:t>baze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145"/>
              <a:t> </a:t>
            </a:r>
            <a:r>
              <a:rPr dirty="0" spc="-20"/>
              <a:t>date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601850"/>
            <a:ext cx="7857490" cy="3599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05130" indent="-39243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405130" algn="l"/>
              </a:tabLst>
            </a:pPr>
            <a:r>
              <a:rPr dirty="0" sz="2800" spc="-10" b="1">
                <a:solidFill>
                  <a:srgbClr val="0000FF"/>
                </a:solidFill>
                <a:latin typeface="Arial"/>
                <a:cs typeface="Arial"/>
              </a:rPr>
              <a:t>Proiectarea</a:t>
            </a:r>
            <a:r>
              <a:rPr dirty="0" sz="2800" spc="-8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structurii</a:t>
            </a:r>
            <a:r>
              <a:rPr dirty="0" sz="2800" spc="-1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bazei</a:t>
            </a:r>
            <a:r>
              <a:rPr dirty="0" sz="2800" spc="-1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dirty="0" sz="2800" spc="-20" b="1">
                <a:solidFill>
                  <a:srgbClr val="0000FF"/>
                </a:solidFill>
                <a:latin typeface="Arial"/>
                <a:cs typeface="Arial"/>
              </a:rPr>
              <a:t> date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Arial"/>
              <a:buAutoNum type="arabicPeriod" startAt="2"/>
            </a:pPr>
            <a:endParaRPr sz="2800">
              <a:latin typeface="Arial"/>
              <a:cs typeface="Arial"/>
            </a:endParaRPr>
          </a:p>
          <a:p>
            <a:pPr algn="just" lvl="1"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Microsoft Sans Serif"/>
                <a:cs typeface="Microsoft Sans Serif"/>
              </a:rPr>
              <a:t>Dacă</a:t>
            </a:r>
            <a:r>
              <a:rPr dirty="0" sz="2800" spc="229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etapa</a:t>
            </a:r>
            <a:r>
              <a:rPr dirty="0" sz="2800" spc="2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229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analiză</a:t>
            </a:r>
            <a:r>
              <a:rPr dirty="0" sz="2800" spc="229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</a:t>
            </a:r>
            <a:r>
              <a:rPr dirty="0" sz="2800" spc="2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modelului</a:t>
            </a:r>
            <a:r>
              <a:rPr dirty="0" sz="2800" spc="25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conceptual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37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realizează</a:t>
            </a:r>
            <a:r>
              <a:rPr dirty="0" sz="2800" spc="3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independent</a:t>
            </a:r>
            <a:r>
              <a:rPr dirty="0" sz="2800" spc="3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3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</a:t>
            </a:r>
            <a:r>
              <a:rPr dirty="0" sz="2800" spc="3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SGBD,</a:t>
            </a:r>
            <a:r>
              <a:rPr dirty="0" sz="2800" spc="36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prin </a:t>
            </a:r>
            <a:r>
              <a:rPr dirty="0" sz="2800">
                <a:latin typeface="Microsoft Sans Serif"/>
                <a:cs typeface="Microsoft Sans Serif"/>
              </a:rPr>
              <a:t>etapa</a:t>
            </a:r>
            <a:r>
              <a:rPr dirty="0" sz="2800" spc="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proiectare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structurii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bazei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date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se </a:t>
            </a:r>
            <a:r>
              <a:rPr dirty="0" sz="2800">
                <a:latin typeface="Microsoft Sans Serif"/>
                <a:cs typeface="Microsoft Sans Serif"/>
              </a:rPr>
              <a:t>trece</a:t>
            </a:r>
            <a:r>
              <a:rPr dirty="0" sz="2800" spc="2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la</a:t>
            </a:r>
            <a:r>
              <a:rPr dirty="0" sz="2800" spc="2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luarea</a:t>
            </a:r>
            <a:r>
              <a:rPr dirty="0" sz="2800" spc="225">
                <a:latin typeface="Microsoft Sans Serif"/>
                <a:cs typeface="Microsoft Sans Serif"/>
              </a:rPr>
              <a:t>  </a:t>
            </a:r>
            <a:r>
              <a:rPr dirty="0" sz="2800" spc="65">
                <a:latin typeface="Microsoft Sans Serif"/>
                <a:cs typeface="Microsoft Sans Serif"/>
              </a:rPr>
              <a:t>în</a:t>
            </a:r>
            <a:r>
              <a:rPr dirty="0" sz="2800" spc="2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considerare</a:t>
            </a:r>
            <a:r>
              <a:rPr dirty="0" sz="2800" spc="2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</a:t>
            </a:r>
            <a:r>
              <a:rPr dirty="0" sz="2800" spc="225">
                <a:latin typeface="Microsoft Sans Serif"/>
                <a:cs typeface="Microsoft Sans Serif"/>
              </a:rPr>
              <a:t> </a:t>
            </a:r>
            <a:r>
              <a:rPr dirty="0" sz="2800" spc="-30">
                <a:latin typeface="Microsoft Sans Serif"/>
                <a:cs typeface="Microsoft Sans Serif"/>
              </a:rPr>
              <a:t>SGBD-</a:t>
            </a:r>
            <a:r>
              <a:rPr dirty="0" sz="2800">
                <a:latin typeface="Microsoft Sans Serif"/>
                <a:cs typeface="Microsoft Sans Serif"/>
              </a:rPr>
              <a:t>ului</a:t>
            </a:r>
            <a:r>
              <a:rPr dirty="0" sz="2800" spc="204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cu </a:t>
            </a:r>
            <a:r>
              <a:rPr dirty="0" sz="2800">
                <a:latin typeface="Microsoft Sans Serif"/>
                <a:cs typeface="Microsoft Sans Serif"/>
              </a:rPr>
              <a:t>ajutorul</a:t>
            </a:r>
            <a:r>
              <a:rPr dirty="0" sz="2800" spc="2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căruia</a:t>
            </a:r>
            <a:r>
              <a:rPr dirty="0" sz="2800" spc="2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va</a:t>
            </a:r>
            <a:r>
              <a:rPr dirty="0" sz="2800" spc="2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fi</a:t>
            </a:r>
            <a:r>
              <a:rPr dirty="0" sz="2800" spc="2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implementată</a:t>
            </a:r>
            <a:r>
              <a:rPr dirty="0" sz="2800" spc="2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şi</a:t>
            </a:r>
            <a:r>
              <a:rPr dirty="0" sz="2800" spc="21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exploatată </a:t>
            </a:r>
            <a:r>
              <a:rPr dirty="0" sz="2800">
                <a:latin typeface="Microsoft Sans Serif"/>
                <a:cs typeface="Microsoft Sans Serif"/>
              </a:rPr>
              <a:t>baza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5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date.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1376" rIns="0" bIns="0" rtlCol="0" vert="horz">
            <a:spAutoFit/>
          </a:bodyPr>
          <a:lstStyle/>
          <a:p>
            <a:pPr marL="39116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2.Realizarea</a:t>
            </a:r>
            <a:r>
              <a:rPr dirty="0" spc="-105"/>
              <a:t> </a:t>
            </a:r>
            <a:r>
              <a:rPr dirty="0"/>
              <a:t>unei</a:t>
            </a:r>
            <a:r>
              <a:rPr dirty="0" spc="-40"/>
              <a:t> </a:t>
            </a:r>
            <a:r>
              <a:rPr dirty="0"/>
              <a:t>baze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145"/>
              <a:t> </a:t>
            </a:r>
            <a:r>
              <a:rPr dirty="0" spc="-20"/>
              <a:t>date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64665"/>
            <a:ext cx="7920990" cy="459359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405130" indent="-392430">
              <a:lnSpc>
                <a:spcPct val="100000"/>
              </a:lnSpc>
              <a:spcBef>
                <a:spcPts val="790"/>
              </a:spcBef>
              <a:buAutoNum type="arabicPeriod" startAt="2"/>
              <a:tabLst>
                <a:tab pos="405130" algn="l"/>
              </a:tabLst>
            </a:pPr>
            <a:r>
              <a:rPr dirty="0" sz="2800" spc="-10" b="1">
                <a:solidFill>
                  <a:srgbClr val="0000FF"/>
                </a:solidFill>
                <a:latin typeface="Arial"/>
                <a:cs typeface="Arial"/>
              </a:rPr>
              <a:t>Proiectarea</a:t>
            </a:r>
            <a:r>
              <a:rPr dirty="0" sz="2800" spc="-8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structurii</a:t>
            </a:r>
            <a:r>
              <a:rPr dirty="0" sz="2800" spc="-1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bazei</a:t>
            </a:r>
            <a:r>
              <a:rPr dirty="0" sz="2800" spc="-1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dirty="0" sz="2800" spc="-20" b="1">
                <a:solidFill>
                  <a:srgbClr val="0000FF"/>
                </a:solidFill>
                <a:latin typeface="Arial"/>
                <a:cs typeface="Arial"/>
              </a:rPr>
              <a:t> date</a:t>
            </a:r>
            <a:endParaRPr sz="2800">
              <a:latin typeface="Arial"/>
              <a:cs typeface="Arial"/>
            </a:endParaRPr>
          </a:p>
          <a:p>
            <a:pPr lvl="1" marL="355600" marR="174625" indent="-342900">
              <a:lnSpc>
                <a:spcPct val="116399"/>
              </a:lnSpc>
              <a:spcBef>
                <a:spcPts val="145"/>
              </a:spcBef>
              <a:buFont typeface="Microsoft Sans Serif"/>
              <a:buChar char="•"/>
              <a:tabLst>
                <a:tab pos="355600" algn="l"/>
                <a:tab pos="1793875" algn="l"/>
                <a:tab pos="1894839" algn="l"/>
                <a:tab pos="2740660" algn="l"/>
                <a:tab pos="4773930" algn="l"/>
                <a:tab pos="6331585" algn="l"/>
                <a:tab pos="6927850" algn="l"/>
              </a:tabLst>
            </a:pP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Proiectarea</a:t>
            </a:r>
            <a:r>
              <a:rPr dirty="0" sz="2800" spc="-13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structurii</a:t>
            </a:r>
            <a:r>
              <a:rPr dirty="0" sz="2800" spc="-13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bazei</a:t>
            </a:r>
            <a:r>
              <a:rPr dirty="0" sz="2800" spc="-13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z="2800" spc="-10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date</a:t>
            </a:r>
            <a:r>
              <a:rPr dirty="0" sz="2800" spc="-8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Microsoft Sans Serif"/>
                <a:cs typeface="Microsoft Sans Serif"/>
              </a:rPr>
              <a:t>reprezintă transpunerea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0">
                <a:solidFill>
                  <a:srgbClr val="FF0000"/>
                </a:solidFill>
                <a:latin typeface="Microsoft Sans Serif"/>
                <a:cs typeface="Microsoft Sans Serif"/>
              </a:rPr>
              <a:t>rezultatelor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0">
                <a:solidFill>
                  <a:srgbClr val="FF0000"/>
                </a:solidFill>
                <a:latin typeface="Microsoft Sans Serif"/>
                <a:cs typeface="Microsoft Sans Serif"/>
              </a:rPr>
              <a:t>obţinute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30">
                <a:solidFill>
                  <a:srgbClr val="FF0000"/>
                </a:solidFill>
                <a:latin typeface="Microsoft Sans Serif"/>
                <a:cs typeface="Microsoft Sans Serif"/>
              </a:rPr>
              <a:t>în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20">
                <a:solidFill>
                  <a:srgbClr val="FF0000"/>
                </a:solidFill>
                <a:latin typeface="Microsoft Sans Serif"/>
                <a:cs typeface="Microsoft Sans Serif"/>
              </a:rPr>
              <a:t>urma </a:t>
            </a:r>
            <a:r>
              <a:rPr dirty="0" sz="2800" spc="-10">
                <a:solidFill>
                  <a:srgbClr val="FF0000"/>
                </a:solidFill>
                <a:latin typeface="Microsoft Sans Serif"/>
                <a:cs typeface="Microsoft Sans Serif"/>
              </a:rPr>
              <a:t>analizei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	modelului</a:t>
            </a:r>
            <a:r>
              <a:rPr dirty="0" sz="2800" spc="6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conceptual</a:t>
            </a:r>
            <a:r>
              <a:rPr dirty="0" sz="2800" spc="55">
                <a:solidFill>
                  <a:srgbClr val="FF0000"/>
                </a:solidFill>
                <a:latin typeface="Microsoft Sans Serif"/>
                <a:cs typeface="Microsoft Sans Serif"/>
              </a:rPr>
              <a:t> în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termenii</a:t>
            </a:r>
            <a:r>
              <a:rPr dirty="0" sz="2800" spc="7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FF0000"/>
                </a:solidFill>
                <a:latin typeface="Microsoft Sans Serif"/>
                <a:cs typeface="Microsoft Sans Serif"/>
              </a:rPr>
              <a:t>unui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model</a:t>
            </a:r>
            <a:r>
              <a:rPr dirty="0" sz="2800" spc="-7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FF0000"/>
                </a:solidFill>
                <a:latin typeface="Microsoft Sans Serif"/>
                <a:cs typeface="Microsoft Sans Serif"/>
              </a:rPr>
              <a:t>al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		datelor</a:t>
            </a:r>
            <a:r>
              <a:rPr dirty="0" sz="2800" spc="-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suportat</a:t>
            </a:r>
            <a:r>
              <a:rPr dirty="0" sz="2800" spc="-114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de</a:t>
            </a:r>
            <a:r>
              <a:rPr dirty="0" sz="2800" spc="-6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un</a:t>
            </a:r>
            <a:r>
              <a:rPr dirty="0" sz="2800" spc="-6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anumit</a:t>
            </a:r>
            <a:r>
              <a:rPr dirty="0" sz="2800" spc="2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Microsoft Sans Serif"/>
                <a:cs typeface="Microsoft Sans Serif"/>
              </a:rPr>
              <a:t>SGBD.</a:t>
            </a:r>
            <a:endParaRPr sz="2800">
              <a:latin typeface="Microsoft Sans Serif"/>
              <a:cs typeface="Microsoft Sans Serif"/>
            </a:endParaRPr>
          </a:p>
          <a:p>
            <a:pPr algn="just" lvl="1" marL="355600" marR="5080" indent="-342900">
              <a:lnSpc>
                <a:spcPct val="12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Microsoft Sans Serif"/>
                <a:cs typeface="Microsoft Sans Serif"/>
              </a:rPr>
              <a:t>Compilatorul</a:t>
            </a:r>
            <a:r>
              <a:rPr dirty="0" sz="2800" spc="6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limbajului</a:t>
            </a:r>
            <a:r>
              <a:rPr dirty="0" sz="2800" spc="6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6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descriere</a:t>
            </a:r>
            <a:r>
              <a:rPr dirty="0" sz="2800" spc="6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</a:t>
            </a:r>
            <a:r>
              <a:rPr dirty="0" sz="2800" spc="62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datelor </a:t>
            </a:r>
            <a:r>
              <a:rPr dirty="0" sz="2800">
                <a:latin typeface="Microsoft Sans Serif"/>
                <a:cs typeface="Microsoft Sans Serif"/>
              </a:rPr>
              <a:t>permite</a:t>
            </a:r>
            <a:r>
              <a:rPr dirty="0" sz="2800" spc="9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aducerea</a:t>
            </a:r>
            <a:r>
              <a:rPr dirty="0" sz="2800" spc="9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schemei</a:t>
            </a:r>
            <a:r>
              <a:rPr dirty="0" sz="2800" spc="9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bazei</a:t>
            </a:r>
            <a:r>
              <a:rPr dirty="0" sz="2800" spc="8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9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date</a:t>
            </a:r>
            <a:r>
              <a:rPr dirty="0" sz="2800" spc="80">
                <a:latin typeface="Microsoft Sans Serif"/>
                <a:cs typeface="Microsoft Sans Serif"/>
              </a:rPr>
              <a:t>  </a:t>
            </a:r>
            <a:r>
              <a:rPr dirty="0" sz="2800" spc="-25">
                <a:latin typeface="Microsoft Sans Serif"/>
                <a:cs typeface="Microsoft Sans Serif"/>
              </a:rPr>
              <a:t>la </a:t>
            </a:r>
            <a:r>
              <a:rPr dirty="0" sz="2800">
                <a:latin typeface="Microsoft Sans Serif"/>
                <a:cs typeface="Microsoft Sans Serif"/>
              </a:rPr>
              <a:t>nivelul</a:t>
            </a:r>
            <a:r>
              <a:rPr dirty="0" sz="2800" spc="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la</a:t>
            </a:r>
            <a:r>
              <a:rPr dirty="0" sz="2800" spc="5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care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să</a:t>
            </a:r>
            <a:r>
              <a:rPr dirty="0" sz="2800" spc="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poată</a:t>
            </a:r>
            <a:r>
              <a:rPr dirty="0" sz="2800" spc="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fi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memorată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55">
                <a:latin typeface="Microsoft Sans Serif"/>
                <a:cs typeface="Microsoft Sans Serif"/>
              </a:rPr>
              <a:t>în</a:t>
            </a:r>
            <a:r>
              <a:rPr dirty="0" sz="2800" spc="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baza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de </a:t>
            </a:r>
            <a:r>
              <a:rPr dirty="0" sz="2800" spc="-10">
                <a:latin typeface="Microsoft Sans Serif"/>
                <a:cs typeface="Microsoft Sans Serif"/>
              </a:rPr>
              <a:t>date.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7576" rIns="0" bIns="0" rtlCol="0" vert="horz">
            <a:spAutoFit/>
          </a:bodyPr>
          <a:lstStyle/>
          <a:p>
            <a:pPr marL="467359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2.Realizarea</a:t>
            </a:r>
            <a:r>
              <a:rPr dirty="0" spc="-105"/>
              <a:t> </a:t>
            </a:r>
            <a:r>
              <a:rPr dirty="0"/>
              <a:t>unei</a:t>
            </a:r>
            <a:r>
              <a:rPr dirty="0" spc="-40"/>
              <a:t> </a:t>
            </a:r>
            <a:r>
              <a:rPr dirty="0"/>
              <a:t>baze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145"/>
              <a:t> </a:t>
            </a:r>
            <a:r>
              <a:rPr dirty="0" spc="-20"/>
              <a:t>date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0491" y="1714271"/>
            <a:ext cx="8540115" cy="40894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405130" indent="-392430">
              <a:lnSpc>
                <a:spcPct val="100000"/>
              </a:lnSpc>
              <a:spcBef>
                <a:spcPts val="400"/>
              </a:spcBef>
              <a:buAutoNum type="arabicPeriod" startAt="2"/>
              <a:tabLst>
                <a:tab pos="405130" algn="l"/>
              </a:tabLst>
            </a:pPr>
            <a:r>
              <a:rPr dirty="0" sz="2800" spc="-10" b="1">
                <a:solidFill>
                  <a:srgbClr val="0000FF"/>
                </a:solidFill>
                <a:latin typeface="Arial"/>
                <a:cs typeface="Arial"/>
              </a:rPr>
              <a:t>Proiectarea</a:t>
            </a:r>
            <a:r>
              <a:rPr dirty="0" sz="2800" spc="-10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structurii</a:t>
            </a:r>
            <a:r>
              <a:rPr dirty="0" sz="2800" spc="-1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bazei</a:t>
            </a:r>
            <a:r>
              <a:rPr dirty="0" sz="2800" spc="-1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dirty="0" sz="2800" spc="-20" b="1">
                <a:solidFill>
                  <a:srgbClr val="0000FF"/>
                </a:solidFill>
                <a:latin typeface="Arial"/>
                <a:cs typeface="Arial"/>
              </a:rPr>
              <a:t> date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800">
                <a:latin typeface="Microsoft Sans Serif"/>
                <a:cs typeface="Microsoft Sans Serif"/>
              </a:rPr>
              <a:t>Astfel,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proiectarea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presupune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detaliere,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exemplu,</a:t>
            </a:r>
            <a:endParaRPr sz="2800">
              <a:latin typeface="Microsoft Sans Serif"/>
              <a:cs typeface="Microsoft Sans Serif"/>
            </a:endParaRPr>
          </a:p>
          <a:p>
            <a:pPr marL="12700" marR="5080">
              <a:lnSpc>
                <a:spcPts val="4029"/>
              </a:lnSpc>
              <a:spcBef>
                <a:spcPts val="245"/>
              </a:spcBef>
              <a:tabLst>
                <a:tab pos="657225" algn="l"/>
                <a:tab pos="1044575" algn="l"/>
                <a:tab pos="1282065" algn="l"/>
                <a:tab pos="3261995" algn="l"/>
                <a:tab pos="3710304" algn="l"/>
                <a:tab pos="5511800" algn="l"/>
                <a:tab pos="7216140" algn="l"/>
              </a:tabLst>
            </a:pPr>
            <a:r>
              <a:rPr dirty="0" sz="2800" spc="-25">
                <a:latin typeface="Microsoft Sans Serif"/>
                <a:cs typeface="Microsoft Sans Serif"/>
              </a:rPr>
              <a:t>de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tip</a:t>
            </a:r>
            <a:r>
              <a:rPr dirty="0" sz="2800">
                <a:latin typeface="Microsoft Sans Serif"/>
                <a:cs typeface="Microsoft Sans Serif"/>
              </a:rPr>
              <a:t>		</a:t>
            </a:r>
            <a:r>
              <a:rPr dirty="0" sz="2800" spc="-10">
                <a:latin typeface="Microsoft Sans Serif"/>
                <a:cs typeface="Microsoft Sans Serif"/>
              </a:rPr>
              <a:t>pseudocod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50">
                <a:latin typeface="Microsoft Sans Serif"/>
                <a:cs typeface="Microsoft Sans Serif"/>
              </a:rPr>
              <a:t>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modulelor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necesare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30">
                <a:latin typeface="Microsoft Sans Serif"/>
                <a:cs typeface="Microsoft Sans Serif"/>
              </a:rPr>
              <a:t>realizării </a:t>
            </a:r>
            <a:r>
              <a:rPr dirty="0" sz="2800" spc="-10">
                <a:latin typeface="Microsoft Sans Serif"/>
                <a:cs typeface="Microsoft Sans Serif"/>
              </a:rPr>
              <a:t>bazei</a:t>
            </a:r>
            <a:r>
              <a:rPr dirty="0" sz="2800">
                <a:latin typeface="Microsoft Sans Serif"/>
                <a:cs typeface="Microsoft Sans Serif"/>
              </a:rPr>
              <a:t>	de</a:t>
            </a:r>
            <a:r>
              <a:rPr dirty="0" sz="2800" spc="-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date:</a:t>
            </a:r>
            <a:endParaRPr sz="2800">
              <a:latin typeface="Microsoft Sans Serif"/>
              <a:cs typeface="Microsoft Sans Serif"/>
            </a:endParaRPr>
          </a:p>
          <a:p>
            <a:pPr lvl="1" marL="354965" indent="-342265">
              <a:lnSpc>
                <a:spcPct val="100000"/>
              </a:lnSpc>
              <a:spcBef>
                <a:spcPts val="83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800">
                <a:latin typeface="Microsoft Sans Serif"/>
                <a:cs typeface="Microsoft Sans Serif"/>
              </a:rPr>
              <a:t>module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pentru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crearea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fişierelor</a:t>
            </a:r>
            <a:endParaRPr sz="2800">
              <a:latin typeface="Microsoft Sans Serif"/>
              <a:cs typeface="Microsoft Sans Serif"/>
            </a:endParaRPr>
          </a:p>
          <a:p>
            <a:pPr lvl="1" marL="354965" indent="-342265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800">
                <a:latin typeface="Microsoft Sans Serif"/>
                <a:cs typeface="Microsoft Sans Serif"/>
              </a:rPr>
              <a:t>module</a:t>
            </a:r>
            <a:r>
              <a:rPr dirty="0" sz="2800" spc="-1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pentru</a:t>
            </a:r>
            <a:r>
              <a:rPr dirty="0" sz="2800" spc="-12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introducerea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datelor</a:t>
            </a:r>
            <a:endParaRPr sz="2800">
              <a:latin typeface="Microsoft Sans Serif"/>
              <a:cs typeface="Microsoft Sans Serif"/>
            </a:endParaRPr>
          </a:p>
          <a:p>
            <a:pPr lvl="1" marL="354965" indent="-342265">
              <a:lnSpc>
                <a:spcPct val="100000"/>
              </a:lnSpc>
              <a:spcBef>
                <a:spcPts val="69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800">
                <a:latin typeface="Microsoft Sans Serif"/>
                <a:cs typeface="Microsoft Sans Serif"/>
              </a:rPr>
              <a:t>module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pentru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prelucrarea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şi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extragerea</a:t>
            </a:r>
            <a:r>
              <a:rPr dirty="0" sz="2800" spc="-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rezultatelor</a:t>
            </a:r>
            <a:endParaRPr sz="2800">
              <a:latin typeface="Microsoft Sans Serif"/>
              <a:cs typeface="Microsoft Sans Serif"/>
            </a:endParaRPr>
          </a:p>
          <a:p>
            <a:pPr lvl="1" marL="354965" indent="-342265">
              <a:lnSpc>
                <a:spcPct val="100000"/>
              </a:lnSpc>
              <a:spcBef>
                <a:spcPts val="69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800">
                <a:latin typeface="Microsoft Sans Serif"/>
                <a:cs typeface="Microsoft Sans Serif"/>
              </a:rPr>
              <a:t>module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pentru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tratarea</a:t>
            </a:r>
            <a:r>
              <a:rPr dirty="0" sz="2800" spc="-145">
                <a:latin typeface="Microsoft Sans Serif"/>
                <a:cs typeface="Microsoft Sans Serif"/>
              </a:rPr>
              <a:t> </a:t>
            </a:r>
            <a:r>
              <a:rPr dirty="0" sz="2800" spc="-45">
                <a:latin typeface="Microsoft Sans Serif"/>
                <a:cs typeface="Microsoft Sans Serif"/>
              </a:rPr>
              <a:t>erorilor,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etc.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7576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2.Realizarea</a:t>
            </a:r>
            <a:r>
              <a:rPr dirty="0" spc="-105"/>
              <a:t> </a:t>
            </a:r>
            <a:r>
              <a:rPr dirty="0"/>
              <a:t>unei</a:t>
            </a:r>
            <a:r>
              <a:rPr dirty="0" spc="-40"/>
              <a:t> </a:t>
            </a:r>
            <a:r>
              <a:rPr dirty="0"/>
              <a:t>baze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145"/>
              <a:t> </a:t>
            </a:r>
            <a:r>
              <a:rPr dirty="0" spc="-20"/>
              <a:t>date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90497"/>
            <a:ext cx="8280400" cy="2400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04495" indent="-391795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404495" algn="l"/>
              </a:tabLst>
            </a:pPr>
            <a:r>
              <a:rPr dirty="0" sz="2800" spc="-10" b="1">
                <a:solidFill>
                  <a:srgbClr val="0000FF"/>
                </a:solidFill>
                <a:latin typeface="Arial"/>
                <a:cs typeface="Arial"/>
              </a:rPr>
              <a:t>Încărcarea</a:t>
            </a:r>
            <a:r>
              <a:rPr dirty="0" sz="2800" spc="-8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00FF"/>
                </a:solidFill>
                <a:latin typeface="Arial"/>
                <a:cs typeface="Arial"/>
              </a:rPr>
              <a:t>datelor</a:t>
            </a:r>
            <a:r>
              <a:rPr dirty="0" sz="2800" spc="-10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în</a:t>
            </a:r>
            <a:r>
              <a:rPr dirty="0" sz="2800" spc="-9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baza</a:t>
            </a:r>
            <a:r>
              <a:rPr dirty="0" sz="2800" spc="-10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dirty="0" sz="2800" spc="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0000FF"/>
                </a:solidFill>
                <a:latin typeface="Arial"/>
                <a:cs typeface="Arial"/>
              </a:rPr>
              <a:t>date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39"/>
              </a:spcBef>
              <a:buClr>
                <a:srgbClr val="0000FF"/>
              </a:buClr>
              <a:buFont typeface="Arial"/>
              <a:buAutoNum type="arabicPeriod" startAt="3"/>
            </a:pPr>
            <a:endParaRPr sz="2800">
              <a:latin typeface="Arial"/>
              <a:cs typeface="Arial"/>
            </a:endParaRPr>
          </a:p>
          <a:p>
            <a:pPr lvl="1" marL="355600" marR="5080" indent="-342900">
              <a:lnSpc>
                <a:spcPct val="100000"/>
              </a:lnSpc>
              <a:buChar char="•"/>
              <a:tabLst>
                <a:tab pos="355600" algn="l"/>
                <a:tab pos="923925" algn="l"/>
              </a:tabLst>
            </a:pPr>
            <a:r>
              <a:rPr dirty="0" sz="2800">
                <a:latin typeface="Microsoft Sans Serif"/>
                <a:cs typeface="Microsoft Sans Serif"/>
              </a:rPr>
              <a:t>Este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etapa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50">
                <a:latin typeface="Microsoft Sans Serif"/>
                <a:cs typeface="Microsoft Sans Serif"/>
              </a:rPr>
              <a:t>în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care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realizează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popularea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masivă </a:t>
            </a:r>
            <a:r>
              <a:rPr dirty="0" sz="2800" spc="-25">
                <a:latin typeface="Microsoft Sans Serif"/>
                <a:cs typeface="Microsoft Sans Serif"/>
              </a:rPr>
              <a:t>cu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7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date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bazei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date,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activitate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care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trebuie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să se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efectueze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cu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</a:t>
            </a:r>
            <a:r>
              <a:rPr dirty="0" sz="2800" spc="-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minim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6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efort.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03,</a:t>
            </a:r>
            <a:r>
              <a:rPr dirty="0" spc="-10"/>
              <a:t> 10.05.2022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50"/>
              <a:t> </a:t>
            </a:r>
            <a:r>
              <a:rPr dirty="0"/>
              <a:t>si</a:t>
            </a:r>
            <a:r>
              <a:rPr dirty="0" spc="5"/>
              <a:t> </a:t>
            </a:r>
            <a:r>
              <a:rPr dirty="0" spc="-10"/>
              <a:t>mobile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8492" y="2191329"/>
            <a:ext cx="5980430" cy="2266950"/>
          </a:xfrm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algn="ctr" marR="131445">
              <a:lnSpc>
                <a:spcPct val="100000"/>
              </a:lnSpc>
              <a:spcBef>
                <a:spcPts val="540"/>
              </a:spcBef>
            </a:pPr>
            <a:r>
              <a:rPr dirty="0" sz="4800">
                <a:latin typeface="Calibri"/>
                <a:cs typeface="Calibri"/>
              </a:rPr>
              <a:t>Cap.</a:t>
            </a:r>
            <a:r>
              <a:rPr dirty="0" sz="4800" spc="-120">
                <a:latin typeface="Calibri"/>
                <a:cs typeface="Calibri"/>
              </a:rPr>
              <a:t> </a:t>
            </a:r>
            <a:r>
              <a:rPr dirty="0" sz="4800" spc="-20">
                <a:latin typeface="Calibri"/>
                <a:cs typeface="Calibri"/>
              </a:rPr>
              <a:t>VIII</a:t>
            </a:r>
            <a:endParaRPr sz="4800">
              <a:latin typeface="Calibri"/>
              <a:cs typeface="Calibri"/>
            </a:endParaRPr>
          </a:p>
          <a:p>
            <a:pPr algn="ctr" marL="12700" marR="5080">
              <a:lnSpc>
                <a:spcPct val="104400"/>
              </a:lnSpc>
              <a:spcBef>
                <a:spcPts val="170"/>
              </a:spcBef>
            </a:pPr>
            <a:r>
              <a:rPr dirty="0" sz="4500" b="1" i="1">
                <a:latin typeface="Arial"/>
                <a:cs typeface="Arial"/>
              </a:rPr>
              <a:t>Proiectarea</a:t>
            </a:r>
            <a:r>
              <a:rPr dirty="0" sz="4500" spc="-140" b="1" i="1">
                <a:latin typeface="Arial"/>
                <a:cs typeface="Arial"/>
              </a:rPr>
              <a:t> </a:t>
            </a:r>
            <a:r>
              <a:rPr dirty="0" sz="4500" spc="-10" b="1" i="1">
                <a:latin typeface="Arial"/>
                <a:cs typeface="Arial"/>
              </a:rPr>
              <a:t>modelului relational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396" y="216230"/>
            <a:ext cx="62909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2.Realizarea</a:t>
            </a:r>
            <a:r>
              <a:rPr dirty="0" spc="-105"/>
              <a:t> </a:t>
            </a:r>
            <a:r>
              <a:rPr dirty="0"/>
              <a:t>unei</a:t>
            </a:r>
            <a:r>
              <a:rPr dirty="0" spc="-40"/>
              <a:t> </a:t>
            </a:r>
            <a:r>
              <a:rPr dirty="0"/>
              <a:t>baze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145"/>
              <a:t> </a:t>
            </a:r>
            <a:r>
              <a:rPr dirty="0" spc="-20"/>
              <a:t>date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4291" y="785571"/>
            <a:ext cx="8698230" cy="5147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0365" indent="-367665">
              <a:lnSpc>
                <a:spcPct val="100000"/>
              </a:lnSpc>
              <a:spcBef>
                <a:spcPts val="95"/>
              </a:spcBef>
              <a:buSzPct val="89285"/>
              <a:buAutoNum type="arabicPeriod" startAt="4"/>
              <a:tabLst>
                <a:tab pos="380365" algn="l"/>
              </a:tabLst>
            </a:pPr>
            <a:r>
              <a:rPr dirty="0" sz="2800" spc="-10" b="1">
                <a:solidFill>
                  <a:srgbClr val="0000FF"/>
                </a:solidFill>
                <a:latin typeface="Arial"/>
                <a:cs typeface="Arial"/>
              </a:rPr>
              <a:t>Exploatarea</a:t>
            </a:r>
            <a:r>
              <a:rPr dirty="0" sz="2800" spc="-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şi</a:t>
            </a:r>
            <a:r>
              <a:rPr dirty="0" sz="2800" spc="-9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0000FF"/>
                </a:solidFill>
                <a:latin typeface="Arial"/>
                <a:cs typeface="Arial"/>
              </a:rPr>
              <a:t>întreţinerea</a:t>
            </a:r>
            <a:r>
              <a:rPr dirty="0" sz="2800" spc="-1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bazei</a:t>
            </a:r>
            <a:r>
              <a:rPr dirty="0" sz="2800" spc="-10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dirty="0" sz="2800" spc="5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0000FF"/>
                </a:solidFill>
                <a:latin typeface="Arial"/>
                <a:cs typeface="Arial"/>
              </a:rPr>
              <a:t>date</a:t>
            </a:r>
            <a:endParaRPr sz="2800">
              <a:latin typeface="Arial"/>
              <a:cs typeface="Arial"/>
            </a:endParaRPr>
          </a:p>
          <a:p>
            <a:pPr algn="just" lvl="1" marL="355600" marR="4381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Microsoft Sans Serif"/>
                <a:cs typeface="Microsoft Sans Serif"/>
              </a:rPr>
              <a:t>Exploatarea</a:t>
            </a:r>
            <a:r>
              <a:rPr dirty="0" sz="2800" spc="2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bazei</a:t>
            </a:r>
            <a:r>
              <a:rPr dirty="0" sz="2800" spc="229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254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date</a:t>
            </a:r>
            <a:r>
              <a:rPr dirty="0" sz="2800" spc="2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2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către</a:t>
            </a:r>
            <a:r>
              <a:rPr dirty="0" sz="2800" spc="2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diferiţi</a:t>
            </a:r>
            <a:r>
              <a:rPr dirty="0" sz="2800" spc="229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utilizatori </a:t>
            </a:r>
            <a:r>
              <a:rPr dirty="0" sz="2800">
                <a:latin typeface="Microsoft Sans Serif"/>
                <a:cs typeface="Microsoft Sans Serif"/>
              </a:rPr>
              <a:t>finali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este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realizată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55">
                <a:latin typeface="Microsoft Sans Serif"/>
                <a:cs typeface="Microsoft Sans Serif"/>
              </a:rPr>
              <a:t>în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scopul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satisfacerii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cerinţelor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de </a:t>
            </a:r>
            <a:r>
              <a:rPr dirty="0" sz="2800" spc="-20">
                <a:latin typeface="Microsoft Sans Serif"/>
                <a:cs typeface="Microsoft Sans Serif"/>
              </a:rPr>
              <a:t>informare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ale</a:t>
            </a:r>
            <a:r>
              <a:rPr dirty="0" sz="2800" spc="-3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acestora.</a:t>
            </a:r>
            <a:endParaRPr sz="2800">
              <a:latin typeface="Microsoft Sans Serif"/>
              <a:cs typeface="Microsoft Sans Serif"/>
            </a:endParaRPr>
          </a:p>
          <a:p>
            <a:pPr algn="just" lvl="1"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Microsoft Sans Serif"/>
                <a:cs typeface="Microsoft Sans Serif"/>
              </a:rPr>
              <a:t>SGBD</a:t>
            </a:r>
            <a:r>
              <a:rPr dirty="0" sz="2800" spc="4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sprijină</a:t>
            </a:r>
            <a:r>
              <a:rPr dirty="0" sz="2800" spc="4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utilizatorii</a:t>
            </a:r>
            <a:r>
              <a:rPr dirty="0" sz="2800" spc="4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finali</a:t>
            </a:r>
            <a:r>
              <a:rPr dirty="0" sz="2800" spc="445">
                <a:latin typeface="Microsoft Sans Serif"/>
                <a:cs typeface="Microsoft Sans Serif"/>
              </a:rPr>
              <a:t> </a:t>
            </a:r>
            <a:r>
              <a:rPr dirty="0" sz="2800" spc="55">
                <a:latin typeface="Microsoft Sans Serif"/>
                <a:cs typeface="Microsoft Sans Serif"/>
              </a:rPr>
              <a:t>în</a:t>
            </a:r>
            <a:r>
              <a:rPr dirty="0" sz="2800" spc="4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exploatarea</a:t>
            </a:r>
            <a:r>
              <a:rPr dirty="0" sz="2800" spc="43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bazei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515">
                <a:latin typeface="Microsoft Sans Serif"/>
                <a:cs typeface="Microsoft Sans Serif"/>
              </a:rPr>
              <a:t>    </a:t>
            </a:r>
            <a:r>
              <a:rPr dirty="0" sz="2800">
                <a:latin typeface="Microsoft Sans Serif"/>
                <a:cs typeface="Microsoft Sans Serif"/>
              </a:rPr>
              <a:t>date,</a:t>
            </a:r>
            <a:r>
              <a:rPr dirty="0" sz="2800" spc="51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oferind</a:t>
            </a:r>
            <a:r>
              <a:rPr dirty="0" sz="2800" spc="52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52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serie</a:t>
            </a:r>
            <a:r>
              <a:rPr dirty="0" sz="2800" spc="52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51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mecanisme</a:t>
            </a:r>
            <a:r>
              <a:rPr dirty="0" sz="2800" spc="530">
                <a:latin typeface="Microsoft Sans Serif"/>
                <a:cs typeface="Microsoft Sans Serif"/>
              </a:rPr>
              <a:t>  </a:t>
            </a:r>
            <a:r>
              <a:rPr dirty="0" sz="2800" spc="-25">
                <a:latin typeface="Microsoft Sans Serif"/>
                <a:cs typeface="Microsoft Sans Serif"/>
              </a:rPr>
              <a:t>şi </a:t>
            </a:r>
            <a:r>
              <a:rPr dirty="0" sz="2800">
                <a:latin typeface="Microsoft Sans Serif"/>
                <a:cs typeface="Microsoft Sans Serif"/>
              </a:rPr>
              <a:t>instrumente</a:t>
            </a:r>
            <a:r>
              <a:rPr dirty="0" sz="2800" spc="220">
                <a:latin typeface="Microsoft Sans Serif"/>
                <a:cs typeface="Microsoft Sans Serif"/>
              </a:rPr>
              <a:t>   </a:t>
            </a:r>
            <a:r>
              <a:rPr dirty="0" sz="2800">
                <a:latin typeface="Microsoft Sans Serif"/>
                <a:cs typeface="Microsoft Sans Serif"/>
              </a:rPr>
              <a:t>cum</a:t>
            </a:r>
            <a:r>
              <a:rPr dirty="0" sz="2800" spc="-2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ar</a:t>
            </a:r>
            <a:r>
              <a:rPr dirty="0" sz="2800" spc="-1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fi</a:t>
            </a:r>
            <a:r>
              <a:rPr dirty="0" sz="2800" spc="-1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limbajele</a:t>
            </a:r>
            <a:r>
              <a:rPr dirty="0" sz="2800" spc="-2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2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manipulare</a:t>
            </a:r>
            <a:r>
              <a:rPr dirty="0" sz="2800" spc="-15">
                <a:latin typeface="Microsoft Sans Serif"/>
                <a:cs typeface="Microsoft Sans Serif"/>
              </a:rPr>
              <a:t>  </a:t>
            </a:r>
            <a:r>
              <a:rPr dirty="0" sz="2800" spc="-50">
                <a:latin typeface="Microsoft Sans Serif"/>
                <a:cs typeface="Microsoft Sans Serif"/>
              </a:rPr>
              <a:t>a </a:t>
            </a:r>
            <a:r>
              <a:rPr dirty="0" sz="2800">
                <a:latin typeface="Microsoft Sans Serif"/>
                <a:cs typeface="Microsoft Sans Serif"/>
              </a:rPr>
              <a:t>datelor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(LMD).</a:t>
            </a:r>
            <a:endParaRPr sz="2800">
              <a:latin typeface="Microsoft Sans Serif"/>
              <a:cs typeface="Microsoft Sans Serif"/>
            </a:endParaRPr>
          </a:p>
          <a:p>
            <a:pPr algn="just" lvl="1" marL="355600" marR="68834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Microsoft Sans Serif"/>
                <a:cs typeface="Microsoft Sans Serif"/>
              </a:rPr>
              <a:t>Întreţinerea</a:t>
            </a:r>
            <a:r>
              <a:rPr dirty="0" sz="2800" spc="1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bazei</a:t>
            </a:r>
            <a:r>
              <a:rPr dirty="0" sz="2800" spc="1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1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date</a:t>
            </a:r>
            <a:r>
              <a:rPr dirty="0" sz="2800" spc="1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reprezintă</a:t>
            </a:r>
            <a:r>
              <a:rPr dirty="0" sz="2800" spc="1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16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activitate </a:t>
            </a:r>
            <a:r>
              <a:rPr dirty="0" sz="2800">
                <a:latin typeface="Microsoft Sans Serif"/>
                <a:cs typeface="Microsoft Sans Serif"/>
              </a:rPr>
              <a:t>complexă,</a:t>
            </a:r>
            <a:r>
              <a:rPr dirty="0" sz="2800" spc="53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realizată,</a:t>
            </a:r>
            <a:r>
              <a:rPr dirty="0" sz="2800" spc="535">
                <a:latin typeface="Microsoft Sans Serif"/>
                <a:cs typeface="Microsoft Sans Serif"/>
              </a:rPr>
              <a:t>  </a:t>
            </a:r>
            <a:r>
              <a:rPr dirty="0" sz="2800" spc="65">
                <a:latin typeface="Microsoft Sans Serif"/>
                <a:cs typeface="Microsoft Sans Serif"/>
              </a:rPr>
              <a:t>în</a:t>
            </a:r>
            <a:r>
              <a:rPr dirty="0" sz="2800" spc="55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principal,</a:t>
            </a:r>
            <a:r>
              <a:rPr dirty="0" sz="2800" spc="55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555">
                <a:latin typeface="Microsoft Sans Serif"/>
                <a:cs typeface="Microsoft Sans Serif"/>
              </a:rPr>
              <a:t>  </a:t>
            </a:r>
            <a:r>
              <a:rPr dirty="0" sz="2800" spc="-10">
                <a:latin typeface="Microsoft Sans Serif"/>
                <a:cs typeface="Microsoft Sans Serif"/>
              </a:rPr>
              <a:t>către administratorul</a:t>
            </a:r>
            <a:r>
              <a:rPr dirty="0" sz="2800" spc="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bazei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date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şi</a:t>
            </a:r>
            <a:r>
              <a:rPr dirty="0" sz="2800" spc="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care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referă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la </a:t>
            </a:r>
            <a:r>
              <a:rPr dirty="0" sz="2800" spc="-10">
                <a:latin typeface="Microsoft Sans Serif"/>
                <a:cs typeface="Microsoft Sans Serif"/>
              </a:rPr>
              <a:t>actualizarea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datelor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din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cadrul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bazei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date.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781" y="641096"/>
            <a:ext cx="80149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Construirea</a:t>
            </a:r>
            <a:r>
              <a:rPr dirty="0" spc="-80"/>
              <a:t> </a:t>
            </a:r>
            <a:r>
              <a:rPr dirty="0"/>
              <a:t>de</a:t>
            </a:r>
            <a:r>
              <a:rPr dirty="0" spc="-70"/>
              <a:t> </a:t>
            </a:r>
            <a:r>
              <a:rPr dirty="0"/>
              <a:t>diagrame</a:t>
            </a:r>
            <a:r>
              <a:rPr dirty="0" spc="-155"/>
              <a:t> </a:t>
            </a:r>
            <a:r>
              <a:rPr dirty="0" spc="-25"/>
              <a:t>entitate-</a:t>
            </a:r>
            <a:r>
              <a:rPr dirty="0" spc="-10"/>
              <a:t>relaţie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850031"/>
            <a:ext cx="7870825" cy="25768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742315" indent="-342900">
              <a:lnSpc>
                <a:spcPct val="120000"/>
              </a:lnSpc>
              <a:spcBef>
                <a:spcPts val="95"/>
              </a:spcBef>
              <a:buChar char="•"/>
              <a:tabLst>
                <a:tab pos="355600" algn="l"/>
                <a:tab pos="1229995" algn="l"/>
              </a:tabLst>
            </a:pPr>
            <a:r>
              <a:rPr dirty="0" sz="2800">
                <a:latin typeface="Microsoft Sans Serif"/>
                <a:cs typeface="Microsoft Sans Serif"/>
              </a:rPr>
              <a:t>Prima</a:t>
            </a:r>
            <a:r>
              <a:rPr dirty="0" sz="2800" spc="-1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etapă</a:t>
            </a:r>
            <a:r>
              <a:rPr dirty="0" sz="2800" spc="-1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pentru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realizarea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unei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baze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de </a:t>
            </a:r>
            <a:r>
              <a:rPr dirty="0" sz="2800" spc="-20">
                <a:latin typeface="Microsoft Sans Serif"/>
                <a:cs typeface="Microsoft Sans Serif"/>
              </a:rPr>
              <a:t>date</a:t>
            </a:r>
            <a:r>
              <a:rPr dirty="0" sz="2800">
                <a:latin typeface="Microsoft Sans Serif"/>
                <a:cs typeface="Microsoft Sans Serif"/>
              </a:rPr>
              <a:t>	constă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60">
                <a:latin typeface="Microsoft Sans Serif"/>
                <a:cs typeface="Microsoft Sans Serif"/>
              </a:rPr>
              <a:t>în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analiza</a:t>
            </a:r>
            <a:r>
              <a:rPr dirty="0" sz="2800" spc="-11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sistemului</a:t>
            </a:r>
            <a:r>
              <a:rPr dirty="0" sz="2800" spc="-1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90"/>
              </a:spcBef>
              <a:buFont typeface="Microsoft Sans Serif"/>
              <a:buChar char="•"/>
            </a:pPr>
            <a:endParaRPr sz="28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20100"/>
              </a:lnSpc>
              <a:buChar char="•"/>
              <a:tabLst>
                <a:tab pos="355600" algn="l"/>
                <a:tab pos="1124585" algn="l"/>
              </a:tabLst>
            </a:pP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cunosc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mai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multe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tehnici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analiză,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dar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cea mai</a:t>
            </a:r>
            <a:r>
              <a:rPr dirty="0" sz="2800">
                <a:latin typeface="Microsoft Sans Serif"/>
                <a:cs typeface="Microsoft Sans Serif"/>
              </a:rPr>
              <a:t>	des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întâlnită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este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tehnica</a:t>
            </a:r>
            <a:r>
              <a:rPr dirty="0" sz="2800" spc="-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">
                <a:solidFill>
                  <a:srgbClr val="FF0000"/>
                </a:solidFill>
                <a:latin typeface="Microsoft Sans Serif"/>
                <a:cs typeface="Microsoft Sans Serif"/>
              </a:rPr>
              <a:t>entitate-</a:t>
            </a:r>
            <a:r>
              <a:rPr dirty="0" sz="2800" spc="-10">
                <a:solidFill>
                  <a:srgbClr val="FF0000"/>
                </a:solidFill>
                <a:latin typeface="Microsoft Sans Serif"/>
                <a:cs typeface="Microsoft Sans Serif"/>
              </a:rPr>
              <a:t>relaţie</a:t>
            </a:r>
            <a:r>
              <a:rPr dirty="0" sz="2800" spc="-1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63830"/>
            <a:ext cx="80149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Construirea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65"/>
              <a:t> </a:t>
            </a:r>
            <a:r>
              <a:rPr dirty="0"/>
              <a:t>diagrame</a:t>
            </a:r>
            <a:r>
              <a:rPr dirty="0" spc="-155"/>
              <a:t> </a:t>
            </a:r>
            <a:r>
              <a:rPr dirty="0" spc="-30"/>
              <a:t>entitate-</a:t>
            </a:r>
            <a:r>
              <a:rPr dirty="0" spc="-10"/>
              <a:t>relaţie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131445" indent="913765">
              <a:lnSpc>
                <a:spcPct val="100000"/>
              </a:lnSpc>
              <a:spcBef>
                <a:spcPts val="95"/>
              </a:spcBef>
            </a:pPr>
            <a:r>
              <a:rPr dirty="0" b="0">
                <a:solidFill>
                  <a:srgbClr val="000000"/>
                </a:solidFill>
                <a:latin typeface="Microsoft Sans Serif"/>
                <a:cs typeface="Microsoft Sans Serif"/>
              </a:rPr>
              <a:t>Prin</a:t>
            </a:r>
            <a:r>
              <a:rPr dirty="0" spc="555" b="0">
                <a:solidFill>
                  <a:srgbClr val="000000"/>
                </a:solidFill>
                <a:latin typeface="Microsoft Sans Serif"/>
                <a:cs typeface="Microsoft Sans Serif"/>
              </a:rPr>
              <a:t>  </a:t>
            </a:r>
            <a:r>
              <a:rPr dirty="0" b="0" i="1">
                <a:solidFill>
                  <a:srgbClr val="FF0000"/>
                </a:solidFill>
                <a:latin typeface="Arial"/>
                <a:cs typeface="Arial"/>
              </a:rPr>
              <a:t>tehnica</a:t>
            </a:r>
            <a:r>
              <a:rPr dirty="0" spc="500" b="0" i="1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pc="-30" b="0" i="1">
                <a:solidFill>
                  <a:srgbClr val="FF0000"/>
                </a:solidFill>
                <a:latin typeface="Arial"/>
                <a:cs typeface="Arial"/>
              </a:rPr>
              <a:t>entitate-</a:t>
            </a:r>
            <a:r>
              <a:rPr dirty="0" b="0" i="1">
                <a:solidFill>
                  <a:srgbClr val="FF0000"/>
                </a:solidFill>
                <a:latin typeface="Arial"/>
                <a:cs typeface="Arial"/>
              </a:rPr>
              <a:t>relaţie</a:t>
            </a:r>
            <a:r>
              <a:rPr dirty="0" spc="515" b="0" i="1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b="0">
                <a:solidFill>
                  <a:srgbClr val="000000"/>
                </a:solidFill>
                <a:latin typeface="Microsoft Sans Serif"/>
                <a:cs typeface="Microsoft Sans Serif"/>
              </a:rPr>
              <a:t>(denumită</a:t>
            </a:r>
            <a:r>
              <a:rPr dirty="0" spc="545" b="0">
                <a:solidFill>
                  <a:srgbClr val="000000"/>
                </a:solidFill>
                <a:latin typeface="Microsoft Sans Serif"/>
                <a:cs typeface="Microsoft Sans Serif"/>
              </a:rPr>
              <a:t>  </a:t>
            </a:r>
            <a:r>
              <a:rPr dirty="0" spc="-25" b="0">
                <a:solidFill>
                  <a:srgbClr val="000000"/>
                </a:solidFill>
                <a:latin typeface="Microsoft Sans Serif"/>
                <a:cs typeface="Microsoft Sans Serif"/>
              </a:rPr>
              <a:t>şi </a:t>
            </a:r>
            <a:r>
              <a:rPr dirty="0" spc="-25" b="0" i="1">
                <a:solidFill>
                  <a:srgbClr val="FF0000"/>
                </a:solidFill>
                <a:latin typeface="Arial"/>
                <a:cs typeface="Arial"/>
              </a:rPr>
              <a:t>entitate-</a:t>
            </a:r>
            <a:r>
              <a:rPr dirty="0" b="0" i="1">
                <a:solidFill>
                  <a:srgbClr val="FF0000"/>
                </a:solidFill>
                <a:latin typeface="Arial"/>
                <a:cs typeface="Arial"/>
              </a:rPr>
              <a:t>asociere</a:t>
            </a:r>
            <a:r>
              <a:rPr dirty="0" b="0">
                <a:solidFill>
                  <a:srgbClr val="000000"/>
                </a:solidFill>
                <a:latin typeface="Microsoft Sans Serif"/>
                <a:cs typeface="Microsoft Sans Serif"/>
              </a:rPr>
              <a:t>)</a:t>
            </a:r>
            <a:r>
              <a:rPr dirty="0" spc="530" b="0">
                <a:solidFill>
                  <a:srgbClr val="000000"/>
                </a:solidFill>
                <a:latin typeface="Microsoft Sans Serif"/>
                <a:cs typeface="Microsoft Sans Serif"/>
              </a:rPr>
              <a:t>  </a:t>
            </a:r>
            <a:r>
              <a:rPr dirty="0" b="0">
                <a:solidFill>
                  <a:srgbClr val="000000"/>
                </a:solidFill>
                <a:latin typeface="Microsoft Sans Serif"/>
                <a:cs typeface="Microsoft Sans Serif"/>
              </a:rPr>
              <a:t>se</a:t>
            </a:r>
            <a:r>
              <a:rPr dirty="0" spc="525" b="0">
                <a:solidFill>
                  <a:srgbClr val="000000"/>
                </a:solidFill>
                <a:latin typeface="Microsoft Sans Serif"/>
                <a:cs typeface="Microsoft Sans Serif"/>
              </a:rPr>
              <a:t>  </a:t>
            </a:r>
            <a:r>
              <a:rPr dirty="0" b="0">
                <a:solidFill>
                  <a:srgbClr val="000000"/>
                </a:solidFill>
                <a:latin typeface="Microsoft Sans Serif"/>
                <a:cs typeface="Microsoft Sans Serif"/>
              </a:rPr>
              <a:t>construieşte</a:t>
            </a:r>
            <a:r>
              <a:rPr dirty="0" spc="520" b="0">
                <a:solidFill>
                  <a:srgbClr val="000000"/>
                </a:solidFill>
                <a:latin typeface="Microsoft Sans Serif"/>
                <a:cs typeface="Microsoft Sans Serif"/>
              </a:rPr>
              <a:t>  </a:t>
            </a:r>
            <a:r>
              <a:rPr dirty="0" b="0">
                <a:solidFill>
                  <a:srgbClr val="000000"/>
                </a:solidFill>
                <a:latin typeface="Microsoft Sans Serif"/>
                <a:cs typeface="Microsoft Sans Serif"/>
              </a:rPr>
              <a:t>o</a:t>
            </a:r>
            <a:r>
              <a:rPr dirty="0" spc="530" b="0">
                <a:solidFill>
                  <a:srgbClr val="000000"/>
                </a:solidFill>
                <a:latin typeface="Microsoft Sans Serif"/>
                <a:cs typeface="Microsoft Sans Serif"/>
              </a:rPr>
              <a:t>  </a:t>
            </a:r>
            <a:r>
              <a:rPr dirty="0" spc="-10"/>
              <a:t>diagramă </a:t>
            </a:r>
            <a:r>
              <a:rPr dirty="0"/>
              <a:t>entitate-</a:t>
            </a:r>
            <a:r>
              <a:rPr dirty="0" spc="290"/>
              <a:t>   </a:t>
            </a:r>
            <a:r>
              <a:rPr dirty="0"/>
              <a:t>relaţie</a:t>
            </a:r>
            <a:r>
              <a:rPr dirty="0" spc="30"/>
              <a:t>  </a:t>
            </a:r>
            <a:r>
              <a:rPr dirty="0"/>
              <a:t>(notată</a:t>
            </a:r>
            <a:r>
              <a:rPr dirty="0" spc="20"/>
              <a:t>  </a:t>
            </a:r>
            <a:r>
              <a:rPr dirty="0" spc="-20"/>
              <a:t>E-</a:t>
            </a:r>
            <a:r>
              <a:rPr dirty="0"/>
              <a:t>R)</a:t>
            </a:r>
            <a:r>
              <a:rPr dirty="0" spc="35"/>
              <a:t>  </a:t>
            </a:r>
            <a:r>
              <a:rPr dirty="0" b="0">
                <a:solidFill>
                  <a:srgbClr val="000000"/>
                </a:solidFill>
                <a:latin typeface="Microsoft Sans Serif"/>
                <a:cs typeface="Microsoft Sans Serif"/>
              </a:rPr>
              <a:t>prin</a:t>
            </a:r>
            <a:r>
              <a:rPr dirty="0" spc="55" b="0">
                <a:solidFill>
                  <a:srgbClr val="000000"/>
                </a:solidFill>
                <a:latin typeface="Microsoft Sans Serif"/>
                <a:cs typeface="Microsoft Sans Serif"/>
              </a:rPr>
              <a:t>  </a:t>
            </a: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parcurgerea </a:t>
            </a:r>
            <a:r>
              <a:rPr dirty="0" b="0">
                <a:solidFill>
                  <a:srgbClr val="000000"/>
                </a:solidFill>
                <a:latin typeface="Microsoft Sans Serif"/>
                <a:cs typeface="Microsoft Sans Serif"/>
              </a:rPr>
              <a:t>următorilor</a:t>
            </a:r>
            <a:r>
              <a:rPr dirty="0" spc="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paşi:</a:t>
            </a:r>
          </a:p>
          <a:p>
            <a:pPr marL="12700" marR="5080" indent="-3175">
              <a:lnSpc>
                <a:spcPct val="100000"/>
              </a:lnSpc>
              <a:buSzPct val="96428"/>
              <a:buAutoNum type="alphaLcParenR"/>
              <a:tabLst>
                <a:tab pos="327025" algn="l"/>
                <a:tab pos="1498600" algn="l"/>
                <a:tab pos="2751455" algn="l"/>
                <a:tab pos="4695190" algn="l"/>
                <a:tab pos="7780020" algn="l"/>
              </a:tabLst>
            </a:pP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	</a:t>
            </a: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identificarea</a:t>
            </a:r>
            <a:r>
              <a:rPr dirty="0" b="0">
                <a:solidFill>
                  <a:srgbClr val="000000"/>
                </a:solidFill>
                <a:latin typeface="Microsoft Sans Serif"/>
                <a:cs typeface="Microsoft Sans Serif"/>
              </a:rPr>
              <a:t>	</a:t>
            </a: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entităţilor</a:t>
            </a:r>
            <a:r>
              <a:rPr dirty="0" b="0">
                <a:solidFill>
                  <a:srgbClr val="000000"/>
                </a:solidFill>
                <a:latin typeface="Microsoft Sans Serif"/>
                <a:cs typeface="Microsoft Sans Serif"/>
              </a:rPr>
              <a:t>	</a:t>
            </a: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(componentelor)</a:t>
            </a:r>
            <a:r>
              <a:rPr dirty="0" b="0">
                <a:solidFill>
                  <a:srgbClr val="000000"/>
                </a:solidFill>
                <a:latin typeface="Microsoft Sans Serif"/>
                <a:cs typeface="Microsoft Sans Serif"/>
              </a:rPr>
              <a:t>	</a:t>
            </a:r>
            <a:r>
              <a:rPr dirty="0" spc="-35" b="0">
                <a:solidFill>
                  <a:srgbClr val="000000"/>
                </a:solidFill>
                <a:latin typeface="Microsoft Sans Serif"/>
                <a:cs typeface="Microsoft Sans Serif"/>
              </a:rPr>
              <a:t>din </a:t>
            </a: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sistemul</a:t>
            </a:r>
            <a:r>
              <a:rPr dirty="0" b="0">
                <a:solidFill>
                  <a:srgbClr val="000000"/>
                </a:solidFill>
                <a:latin typeface="Microsoft Sans Serif"/>
                <a:cs typeface="Microsoft Sans Serif"/>
              </a:rPr>
              <a:t>	</a:t>
            </a: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proiectului</a:t>
            </a:r>
          </a:p>
          <a:p>
            <a:pPr marL="12700" marR="365760" indent="-3175">
              <a:lnSpc>
                <a:spcPct val="100000"/>
              </a:lnSpc>
              <a:spcBef>
                <a:spcPts val="5"/>
              </a:spcBef>
              <a:buSzPct val="96428"/>
              <a:buAutoNum type="alphaLcParenR"/>
              <a:tabLst>
                <a:tab pos="327025" algn="l"/>
                <a:tab pos="461645" algn="l"/>
                <a:tab pos="2396490" algn="l"/>
                <a:tab pos="4179570" algn="l"/>
                <a:tab pos="5812155" algn="l"/>
                <a:tab pos="6851650" algn="l"/>
              </a:tabLst>
            </a:pP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	</a:t>
            </a: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identificarea</a:t>
            </a:r>
            <a:r>
              <a:rPr dirty="0" b="0">
                <a:solidFill>
                  <a:srgbClr val="000000"/>
                </a:solidFill>
                <a:latin typeface="Microsoft Sans Serif"/>
                <a:cs typeface="Microsoft Sans Serif"/>
              </a:rPr>
              <a:t>	</a:t>
            </a: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asocierilor</a:t>
            </a:r>
            <a:r>
              <a:rPr dirty="0" b="0">
                <a:solidFill>
                  <a:srgbClr val="000000"/>
                </a:solidFill>
                <a:latin typeface="Microsoft Sans Serif"/>
                <a:cs typeface="Microsoft Sans Serif"/>
              </a:rPr>
              <a:t>	</a:t>
            </a: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(relaţiilor)</a:t>
            </a:r>
            <a:r>
              <a:rPr dirty="0" b="0">
                <a:solidFill>
                  <a:srgbClr val="000000"/>
                </a:solidFill>
                <a:latin typeface="Microsoft Sans Serif"/>
                <a:cs typeface="Microsoft Sans Serif"/>
              </a:rPr>
              <a:t>	</a:t>
            </a: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dintre</a:t>
            </a:r>
            <a:r>
              <a:rPr dirty="0" b="0">
                <a:solidFill>
                  <a:srgbClr val="000000"/>
                </a:solidFill>
                <a:latin typeface="Microsoft Sans Serif"/>
                <a:cs typeface="Microsoft Sans Serif"/>
              </a:rPr>
              <a:t>	</a:t>
            </a:r>
            <a:r>
              <a:rPr dirty="0" spc="-25" b="0">
                <a:solidFill>
                  <a:srgbClr val="000000"/>
                </a:solidFill>
                <a:latin typeface="Microsoft Sans Serif"/>
                <a:cs typeface="Microsoft Sans Serif"/>
              </a:rPr>
              <a:t>entităţi şi</a:t>
            </a:r>
            <a:r>
              <a:rPr dirty="0" b="0">
                <a:solidFill>
                  <a:srgbClr val="000000"/>
                </a:solidFill>
                <a:latin typeface="Microsoft Sans Serif"/>
                <a:cs typeface="Microsoft Sans Serif"/>
              </a:rPr>
              <a:t>		</a:t>
            </a: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calificarea</a:t>
            </a:r>
            <a:r>
              <a:rPr dirty="0" spc="-16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25" b="0">
                <a:solidFill>
                  <a:srgbClr val="000000"/>
                </a:solidFill>
                <a:latin typeface="Microsoft Sans Serif"/>
                <a:cs typeface="Microsoft Sans Serif"/>
              </a:rPr>
              <a:t>lor</a:t>
            </a:r>
          </a:p>
          <a:p>
            <a:pPr marL="351790" indent="-339090">
              <a:lnSpc>
                <a:spcPct val="100000"/>
              </a:lnSpc>
              <a:spcBef>
                <a:spcPts val="5"/>
              </a:spcBef>
              <a:buSzPct val="96428"/>
              <a:buAutoNum type="alphaLcParenR"/>
              <a:tabLst>
                <a:tab pos="351790" algn="l"/>
              </a:tabLst>
            </a:pP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identificarea</a:t>
            </a:r>
            <a:r>
              <a:rPr dirty="0" spc="-12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atributelor</a:t>
            </a:r>
            <a:r>
              <a:rPr dirty="0" spc="-114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20" b="0">
                <a:solidFill>
                  <a:srgbClr val="000000"/>
                </a:solidFill>
                <a:latin typeface="Microsoft Sans Serif"/>
                <a:cs typeface="Microsoft Sans Serif"/>
              </a:rPr>
              <a:t>corespunzătoare</a:t>
            </a:r>
            <a:r>
              <a:rPr dirty="0" spc="-5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entităţilor</a:t>
            </a:r>
          </a:p>
          <a:p>
            <a:pPr marL="389255" indent="-376555">
              <a:lnSpc>
                <a:spcPct val="100000"/>
              </a:lnSpc>
              <a:buSzPct val="96428"/>
              <a:buAutoNum type="alphaLcParenR"/>
              <a:tabLst>
                <a:tab pos="389255" algn="l"/>
              </a:tabLst>
            </a:pP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stabilirea</a:t>
            </a:r>
            <a:r>
              <a:rPr dirty="0" spc="-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atributelor</a:t>
            </a:r>
            <a:r>
              <a:rPr dirty="0" spc="-2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b="0">
                <a:solidFill>
                  <a:srgbClr val="000000"/>
                </a:solidFill>
                <a:latin typeface="Microsoft Sans Serif"/>
                <a:cs typeface="Microsoft Sans Serif"/>
              </a:rPr>
              <a:t>de</a:t>
            </a:r>
            <a:r>
              <a:rPr dirty="0" spc="-5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20" b="0">
                <a:solidFill>
                  <a:srgbClr val="000000"/>
                </a:solidFill>
                <a:latin typeface="Microsoft Sans Serif"/>
                <a:cs typeface="Microsoft Sans Serif"/>
              </a:rPr>
              <a:t>identificare</a:t>
            </a:r>
            <a:r>
              <a:rPr dirty="0" spc="-9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b="0">
                <a:solidFill>
                  <a:srgbClr val="000000"/>
                </a:solidFill>
                <a:latin typeface="Microsoft Sans Serif"/>
                <a:cs typeface="Microsoft Sans Serif"/>
              </a:rPr>
              <a:t>a</a:t>
            </a:r>
            <a:r>
              <a:rPr dirty="0" spc="5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entităţilor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1376" rIns="0" bIns="0" rtlCol="0" vert="horz">
            <a:spAutoFit/>
          </a:bodyPr>
          <a:lstStyle/>
          <a:p>
            <a:pPr marL="772160">
              <a:lnSpc>
                <a:spcPct val="100000"/>
              </a:lnSpc>
              <a:spcBef>
                <a:spcPts val="100"/>
              </a:spcBef>
            </a:pPr>
            <a:r>
              <a:rPr dirty="0"/>
              <a:t>a)</a:t>
            </a:r>
            <a:r>
              <a:rPr dirty="0" spc="-35"/>
              <a:t> </a:t>
            </a:r>
            <a:r>
              <a:rPr dirty="0" spc="-10"/>
              <a:t>Identificarea</a:t>
            </a:r>
            <a:r>
              <a:rPr dirty="0" spc="-120"/>
              <a:t> </a:t>
            </a:r>
            <a:r>
              <a:rPr dirty="0" spc="-10"/>
              <a:t>entităţilor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8091" y="1666697"/>
            <a:ext cx="8624570" cy="3425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0922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Microsoft Sans Serif"/>
                <a:cs typeface="Microsoft Sans Serif"/>
              </a:rPr>
              <a:t>Prin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entitate</a:t>
            </a:r>
            <a:r>
              <a:rPr dirty="0" sz="2800" spc="-114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înţelege</a:t>
            </a:r>
            <a:r>
              <a:rPr dirty="0" sz="2800" spc="-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obiect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concret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sau </a:t>
            </a:r>
            <a:r>
              <a:rPr dirty="0" sz="2800" spc="-10">
                <a:latin typeface="Microsoft Sans Serif"/>
                <a:cs typeface="Microsoft Sans Serif"/>
              </a:rPr>
              <a:t>abstract</a:t>
            </a:r>
            <a:r>
              <a:rPr dirty="0" sz="2800" spc="-14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reprezentat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prin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proprietăţile sale.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Font typeface="Microsoft Sans Serif"/>
              <a:buChar char="•"/>
            </a:pPr>
            <a:endParaRPr sz="28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Microsoft Sans Serif"/>
                <a:cs typeface="Microsoft Sans Serif"/>
              </a:rPr>
              <a:t>Prin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convenţie,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entităţile</a:t>
            </a:r>
            <a:r>
              <a:rPr dirty="0" sz="2800" spc="-1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sunt</a:t>
            </a:r>
            <a:r>
              <a:rPr dirty="0" sz="2800" spc="-114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0000FF"/>
                </a:solidFill>
                <a:latin typeface="Microsoft Sans Serif"/>
                <a:cs typeface="Microsoft Sans Serif"/>
              </a:rPr>
              <a:t>substantive</a:t>
            </a:r>
            <a:r>
              <a:rPr dirty="0" sz="2800" spc="-20">
                <a:latin typeface="Microsoft Sans Serif"/>
                <a:cs typeface="Microsoft Sans Serif"/>
              </a:rPr>
              <a:t>,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scriu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cu </a:t>
            </a:r>
            <a:r>
              <a:rPr dirty="0" sz="2800">
                <a:latin typeface="Microsoft Sans Serif"/>
                <a:cs typeface="Microsoft Sans Serif"/>
              </a:rPr>
              <a:t>litere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mari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şi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se</a:t>
            </a:r>
            <a:r>
              <a:rPr dirty="0" sz="2800" spc="-6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0000FF"/>
                </a:solidFill>
                <a:latin typeface="Microsoft Sans Serif"/>
                <a:cs typeface="Microsoft Sans Serif"/>
              </a:rPr>
              <a:t>reprezintă</a:t>
            </a:r>
            <a:r>
              <a:rPr dirty="0" sz="2800" spc="-8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prin</a:t>
            </a:r>
            <a:r>
              <a:rPr dirty="0" sz="2800" spc="3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dreptunghiuri</a:t>
            </a:r>
            <a:r>
              <a:rPr dirty="0" sz="2800" spc="-1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Font typeface="Microsoft Sans Serif"/>
              <a:buChar char="•"/>
            </a:pPr>
            <a:endParaRPr sz="2800">
              <a:latin typeface="Microsoft Sans Serif"/>
              <a:cs typeface="Microsoft Sans Serif"/>
            </a:endParaRPr>
          </a:p>
          <a:p>
            <a:pPr marL="355600" marR="8826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25">
                <a:latin typeface="Microsoft Sans Serif"/>
                <a:cs typeface="Microsoft Sans Serif"/>
              </a:rPr>
              <a:t>Într-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diagramă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nu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pot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exista</a:t>
            </a:r>
            <a:r>
              <a:rPr dirty="0" sz="2800" spc="-1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două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entităţi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cu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acelaşi </a:t>
            </a:r>
            <a:r>
              <a:rPr dirty="0" sz="2800">
                <a:latin typeface="Microsoft Sans Serif"/>
                <a:cs typeface="Microsoft Sans Serif"/>
              </a:rPr>
              <a:t>nume,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sau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aceeaşi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entitate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cu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nume</a:t>
            </a:r>
            <a:r>
              <a:rPr dirty="0" sz="2800" spc="9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diferite.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327" y="140030"/>
            <a:ext cx="498729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a)</a:t>
            </a:r>
            <a:r>
              <a:rPr dirty="0" spc="-35"/>
              <a:t> </a:t>
            </a:r>
            <a:r>
              <a:rPr dirty="0" spc="-10"/>
              <a:t>Identificarea</a:t>
            </a:r>
            <a:r>
              <a:rPr dirty="0" spc="-120"/>
              <a:t> </a:t>
            </a:r>
            <a:r>
              <a:rPr dirty="0" spc="-10"/>
              <a:t>entităţilor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0491" y="1286636"/>
            <a:ext cx="8620125" cy="2083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534920" algn="l"/>
                <a:tab pos="3923665" algn="l"/>
                <a:tab pos="6859270" algn="l"/>
              </a:tabLst>
            </a:pPr>
            <a:r>
              <a:rPr dirty="0" sz="2700">
                <a:latin typeface="Microsoft Sans Serif"/>
                <a:cs typeface="Microsoft Sans Serif"/>
              </a:rPr>
              <a:t>Pentru</a:t>
            </a:r>
            <a:r>
              <a:rPr dirty="0" sz="2700" spc="254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baza</a:t>
            </a:r>
            <a:r>
              <a:rPr dirty="0" sz="2700" spc="265">
                <a:latin typeface="Microsoft Sans Serif"/>
                <a:cs typeface="Microsoft Sans Serif"/>
              </a:rPr>
              <a:t> </a:t>
            </a:r>
            <a:r>
              <a:rPr dirty="0" sz="2700" spc="-25">
                <a:latin typeface="Microsoft Sans Serif"/>
                <a:cs typeface="Microsoft Sans Serif"/>
              </a:rPr>
              <a:t>de</a:t>
            </a:r>
            <a:r>
              <a:rPr dirty="0" sz="2700">
                <a:latin typeface="Microsoft Sans Serif"/>
                <a:cs typeface="Microsoft Sans Serif"/>
              </a:rPr>
              <a:t>	date</a:t>
            </a:r>
            <a:r>
              <a:rPr dirty="0" sz="2700" spc="285">
                <a:latin typeface="Microsoft Sans Serif"/>
                <a:cs typeface="Microsoft Sans Serif"/>
              </a:rPr>
              <a:t> </a:t>
            </a:r>
            <a:r>
              <a:rPr dirty="0" sz="2700" spc="-25">
                <a:latin typeface="Microsoft Sans Serif"/>
                <a:cs typeface="Microsoft Sans Serif"/>
              </a:rPr>
              <a:t>din</a:t>
            </a:r>
            <a:r>
              <a:rPr dirty="0" sz="2700">
                <a:latin typeface="Microsoft Sans Serif"/>
                <a:cs typeface="Microsoft Sans Serif"/>
              </a:rPr>
              <a:t>	domeniul</a:t>
            </a:r>
            <a:r>
              <a:rPr dirty="0" sz="2700" spc="215">
                <a:latin typeface="Microsoft Sans Serif"/>
                <a:cs typeface="Microsoft Sans Serif"/>
              </a:rPr>
              <a:t> </a:t>
            </a:r>
            <a:r>
              <a:rPr dirty="0" sz="2700" spc="-10">
                <a:latin typeface="Microsoft Sans Serif"/>
                <a:cs typeface="Microsoft Sans Serif"/>
              </a:rPr>
              <a:t>imobiliar</a:t>
            </a:r>
            <a:r>
              <a:rPr dirty="0" sz="2700">
                <a:latin typeface="Microsoft Sans Serif"/>
                <a:cs typeface="Microsoft Sans Serif"/>
              </a:rPr>
              <a:t>	</a:t>
            </a:r>
            <a:r>
              <a:rPr dirty="0" sz="2700" spc="-30">
                <a:latin typeface="Microsoft Sans Serif"/>
                <a:cs typeface="Microsoft Sans Serif"/>
              </a:rPr>
              <a:t>considerată </a:t>
            </a:r>
            <a:r>
              <a:rPr dirty="0" sz="2700" spc="-45">
                <a:latin typeface="Microsoft Sans Serif"/>
                <a:cs typeface="Microsoft Sans Serif"/>
              </a:rPr>
              <a:t>anterior,</a:t>
            </a:r>
            <a:r>
              <a:rPr dirty="0" sz="2700" spc="-7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se</a:t>
            </a:r>
            <a:r>
              <a:rPr dirty="0" sz="2700" spc="-2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pot</a:t>
            </a:r>
            <a:r>
              <a:rPr dirty="0" sz="2700" spc="-2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pune</a:t>
            </a:r>
            <a:r>
              <a:rPr dirty="0" sz="2700" spc="-35">
                <a:latin typeface="Microsoft Sans Serif"/>
                <a:cs typeface="Microsoft Sans Serif"/>
              </a:rPr>
              <a:t> </a:t>
            </a:r>
            <a:r>
              <a:rPr dirty="0" sz="2700" spc="60">
                <a:latin typeface="Microsoft Sans Serif"/>
                <a:cs typeface="Microsoft Sans Serif"/>
              </a:rPr>
              <a:t>în</a:t>
            </a:r>
            <a:r>
              <a:rPr dirty="0" sz="2700" spc="-1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evidenţă</a:t>
            </a:r>
            <a:r>
              <a:rPr dirty="0" sz="2700" spc="-55">
                <a:latin typeface="Microsoft Sans Serif"/>
                <a:cs typeface="Microsoft Sans Serif"/>
              </a:rPr>
              <a:t> </a:t>
            </a:r>
            <a:r>
              <a:rPr dirty="0" sz="2700" spc="-10">
                <a:latin typeface="Microsoft Sans Serif"/>
                <a:cs typeface="Microsoft Sans Serif"/>
              </a:rPr>
              <a:t>următoarele</a:t>
            </a:r>
            <a:r>
              <a:rPr dirty="0" sz="2700" spc="-105">
                <a:latin typeface="Microsoft Sans Serif"/>
                <a:cs typeface="Microsoft Sans Serif"/>
              </a:rPr>
              <a:t> </a:t>
            </a:r>
            <a:r>
              <a:rPr dirty="0" sz="2700" spc="-10">
                <a:latin typeface="Microsoft Sans Serif"/>
                <a:cs typeface="Microsoft Sans Serif"/>
              </a:rPr>
              <a:t>entităţi:</a:t>
            </a:r>
            <a:endParaRPr sz="2700">
              <a:latin typeface="Microsoft Sans Serif"/>
              <a:cs typeface="Microsoft Sans Serif"/>
            </a:endParaRPr>
          </a:p>
          <a:p>
            <a:pPr algn="just" marL="527685" marR="534035" indent="-515620">
              <a:lnSpc>
                <a:spcPct val="100000"/>
              </a:lnSpc>
            </a:pPr>
            <a:r>
              <a:rPr dirty="0" sz="2700">
                <a:solidFill>
                  <a:srgbClr val="0000FF"/>
                </a:solidFill>
                <a:latin typeface="Microsoft Sans Serif"/>
                <a:cs typeface="Microsoft Sans Serif"/>
              </a:rPr>
              <a:t>1.</a:t>
            </a:r>
            <a:r>
              <a:rPr dirty="0" sz="2700" spc="114">
                <a:solidFill>
                  <a:srgbClr val="0000FF"/>
                </a:solidFill>
                <a:latin typeface="Microsoft Sans Serif"/>
                <a:cs typeface="Microsoft Sans Serif"/>
              </a:rPr>
              <a:t>  </a:t>
            </a:r>
            <a:r>
              <a:rPr dirty="0" sz="2700">
                <a:solidFill>
                  <a:srgbClr val="0000FF"/>
                </a:solidFill>
                <a:latin typeface="Microsoft Sans Serif"/>
                <a:cs typeface="Microsoft Sans Serif"/>
              </a:rPr>
              <a:t>DATE_PERSOANĂ</a:t>
            </a:r>
            <a:r>
              <a:rPr dirty="0" sz="2700" spc="270">
                <a:solidFill>
                  <a:srgbClr val="0000FF"/>
                </a:solidFill>
                <a:latin typeface="Microsoft Sans Serif"/>
                <a:cs typeface="Microsoft Sans Serif"/>
              </a:rPr>
              <a:t>  </a:t>
            </a:r>
            <a:r>
              <a:rPr dirty="0" sz="2700" spc="705">
                <a:latin typeface="Microsoft Sans Serif"/>
                <a:cs typeface="Microsoft Sans Serif"/>
              </a:rPr>
              <a:t>–</a:t>
            </a:r>
            <a:r>
              <a:rPr dirty="0" sz="2700" spc="280">
                <a:latin typeface="Microsoft Sans Serif"/>
                <a:cs typeface="Microsoft Sans Serif"/>
              </a:rPr>
              <a:t>  </a:t>
            </a:r>
            <a:r>
              <a:rPr dirty="0" sz="2700">
                <a:latin typeface="Microsoft Sans Serif"/>
                <a:cs typeface="Microsoft Sans Serif"/>
              </a:rPr>
              <a:t>entitate</a:t>
            </a:r>
            <a:r>
              <a:rPr dirty="0" sz="2700" spc="265">
                <a:latin typeface="Microsoft Sans Serif"/>
                <a:cs typeface="Microsoft Sans Serif"/>
              </a:rPr>
              <a:t>  </a:t>
            </a:r>
            <a:r>
              <a:rPr dirty="0" sz="2700">
                <a:latin typeface="Microsoft Sans Serif"/>
                <a:cs typeface="Microsoft Sans Serif"/>
              </a:rPr>
              <a:t>care</a:t>
            </a:r>
            <a:r>
              <a:rPr dirty="0" sz="2700" spc="275">
                <a:latin typeface="Microsoft Sans Serif"/>
                <a:cs typeface="Microsoft Sans Serif"/>
              </a:rPr>
              <a:t>  </a:t>
            </a:r>
            <a:r>
              <a:rPr dirty="0" sz="2700" spc="-10">
                <a:latin typeface="Microsoft Sans Serif"/>
                <a:cs typeface="Microsoft Sans Serif"/>
              </a:rPr>
              <a:t>stochează </a:t>
            </a:r>
            <a:r>
              <a:rPr dirty="0" sz="2700">
                <a:latin typeface="Microsoft Sans Serif"/>
                <a:cs typeface="Microsoft Sans Serif"/>
              </a:rPr>
              <a:t>date</a:t>
            </a:r>
            <a:r>
              <a:rPr dirty="0" sz="2700" spc="10">
                <a:latin typeface="Microsoft Sans Serif"/>
                <a:cs typeface="Microsoft Sans Serif"/>
              </a:rPr>
              <a:t>  </a:t>
            </a:r>
            <a:r>
              <a:rPr dirty="0" sz="2700">
                <a:latin typeface="Microsoft Sans Serif"/>
                <a:cs typeface="Microsoft Sans Serif"/>
              </a:rPr>
              <a:t>personale</a:t>
            </a:r>
            <a:r>
              <a:rPr dirty="0" sz="2700" spc="1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ale</a:t>
            </a:r>
            <a:r>
              <a:rPr dirty="0" sz="2700" spc="2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ofertantului</a:t>
            </a:r>
            <a:r>
              <a:rPr dirty="0" sz="2700" spc="2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(vânzătorului) </a:t>
            </a:r>
            <a:r>
              <a:rPr dirty="0" sz="2700" spc="-25">
                <a:latin typeface="Microsoft Sans Serif"/>
                <a:cs typeface="Microsoft Sans Serif"/>
              </a:rPr>
              <a:t>sau </a:t>
            </a:r>
            <a:r>
              <a:rPr dirty="0" sz="2700">
                <a:latin typeface="Microsoft Sans Serif"/>
                <a:cs typeface="Microsoft Sans Serif"/>
              </a:rPr>
              <a:t>ale</a:t>
            </a:r>
            <a:r>
              <a:rPr dirty="0" sz="2700" spc="-20">
                <a:latin typeface="Microsoft Sans Serif"/>
                <a:cs typeface="Microsoft Sans Serif"/>
              </a:rPr>
              <a:t>  </a:t>
            </a:r>
            <a:r>
              <a:rPr dirty="0" sz="2700" spc="-10">
                <a:latin typeface="Microsoft Sans Serif"/>
                <a:cs typeface="Microsoft Sans Serif"/>
              </a:rPr>
              <a:t>clientului</a:t>
            </a:r>
            <a:r>
              <a:rPr dirty="0" sz="2700" spc="-55">
                <a:latin typeface="Microsoft Sans Serif"/>
                <a:cs typeface="Microsoft Sans Serif"/>
              </a:rPr>
              <a:t> </a:t>
            </a:r>
            <a:r>
              <a:rPr dirty="0" sz="2700" spc="-10">
                <a:latin typeface="Microsoft Sans Serif"/>
                <a:cs typeface="Microsoft Sans Serif"/>
              </a:rPr>
              <a:t>(cumpărătorului)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0491" y="3344671"/>
            <a:ext cx="396621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  <a:tab pos="3761740" algn="l"/>
              </a:tabLst>
            </a:pPr>
            <a:r>
              <a:rPr dirty="0" sz="2700" spc="-25">
                <a:solidFill>
                  <a:srgbClr val="0000FF"/>
                </a:solidFill>
                <a:latin typeface="Microsoft Sans Serif"/>
                <a:cs typeface="Microsoft Sans Serif"/>
              </a:rPr>
              <a:t>2.</a:t>
            </a:r>
            <a:r>
              <a:rPr dirty="0" sz="270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2700" spc="-10">
                <a:solidFill>
                  <a:srgbClr val="0000FF"/>
                </a:solidFill>
                <a:latin typeface="Microsoft Sans Serif"/>
                <a:cs typeface="Microsoft Sans Serif"/>
              </a:rPr>
              <a:t>CERERI_OFERTE</a:t>
            </a:r>
            <a:r>
              <a:rPr dirty="0" sz="270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2700" spc="655">
                <a:latin typeface="Microsoft Sans Serif"/>
                <a:cs typeface="Microsoft Sans Serif"/>
              </a:rPr>
              <a:t>–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95908" y="3756152"/>
            <a:ext cx="3278504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09750" algn="l"/>
              </a:tabLst>
            </a:pPr>
            <a:r>
              <a:rPr dirty="0" sz="2700" spc="-10">
                <a:latin typeface="Microsoft Sans Serif"/>
                <a:cs typeface="Microsoft Sans Serif"/>
              </a:rPr>
              <a:t>cererile</a:t>
            </a:r>
            <a:r>
              <a:rPr dirty="0" sz="2700">
                <a:latin typeface="Microsoft Sans Serif"/>
                <a:cs typeface="Microsoft Sans Serif"/>
              </a:rPr>
              <a:t>	</a:t>
            </a:r>
            <a:r>
              <a:rPr dirty="0" sz="2700" spc="-10">
                <a:latin typeface="Microsoft Sans Serif"/>
                <a:cs typeface="Microsoft Sans Serif"/>
              </a:rPr>
              <a:t>imobiliare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488560" y="3344671"/>
            <a:ext cx="377571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13360">
              <a:lnSpc>
                <a:spcPct val="100000"/>
              </a:lnSpc>
              <a:spcBef>
                <a:spcPts val="100"/>
              </a:spcBef>
              <a:tabLst>
                <a:tab pos="1580515" algn="l"/>
                <a:tab pos="1701164" algn="l"/>
                <a:tab pos="2299970" algn="l"/>
                <a:tab pos="3208655" algn="l"/>
              </a:tabLst>
            </a:pPr>
            <a:r>
              <a:rPr dirty="0" sz="2700" spc="-10">
                <a:latin typeface="Microsoft Sans Serif"/>
                <a:cs typeface="Microsoft Sans Serif"/>
              </a:rPr>
              <a:t>conţine</a:t>
            </a:r>
            <a:r>
              <a:rPr dirty="0" sz="2700">
                <a:latin typeface="Microsoft Sans Serif"/>
                <a:cs typeface="Microsoft Sans Serif"/>
              </a:rPr>
              <a:t>		</a:t>
            </a:r>
            <a:r>
              <a:rPr dirty="0" sz="2700" spc="-10">
                <a:latin typeface="Microsoft Sans Serif"/>
                <a:cs typeface="Microsoft Sans Serif"/>
              </a:rPr>
              <a:t>ofertele</a:t>
            </a:r>
            <a:r>
              <a:rPr dirty="0" sz="2700">
                <a:latin typeface="Microsoft Sans Serif"/>
                <a:cs typeface="Microsoft Sans Serif"/>
              </a:rPr>
              <a:t>	</a:t>
            </a:r>
            <a:r>
              <a:rPr dirty="0" sz="2700" spc="-25">
                <a:latin typeface="Microsoft Sans Serif"/>
                <a:cs typeface="Microsoft Sans Serif"/>
              </a:rPr>
              <a:t>sau </a:t>
            </a:r>
            <a:r>
              <a:rPr dirty="0" sz="2700" spc="-10">
                <a:latin typeface="Microsoft Sans Serif"/>
                <a:cs typeface="Microsoft Sans Serif"/>
              </a:rPr>
              <a:t>propuse</a:t>
            </a:r>
            <a:r>
              <a:rPr dirty="0" sz="2700">
                <a:latin typeface="Microsoft Sans Serif"/>
                <a:cs typeface="Microsoft Sans Serif"/>
              </a:rPr>
              <a:t>	</a:t>
            </a:r>
            <a:r>
              <a:rPr dirty="0" sz="2700" spc="-25">
                <a:latin typeface="Microsoft Sans Serif"/>
                <a:cs typeface="Microsoft Sans Serif"/>
              </a:rPr>
              <a:t>de</a:t>
            </a:r>
            <a:r>
              <a:rPr dirty="0" sz="2700">
                <a:latin typeface="Microsoft Sans Serif"/>
                <a:cs typeface="Microsoft Sans Serif"/>
              </a:rPr>
              <a:t>	</a:t>
            </a:r>
            <a:r>
              <a:rPr dirty="0" sz="2700" spc="-30">
                <a:latin typeface="Microsoft Sans Serif"/>
                <a:cs typeface="Microsoft Sans Serif"/>
              </a:rPr>
              <a:t>vânzători,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80491" y="4167327"/>
            <a:ext cx="7519034" cy="1260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latin typeface="Microsoft Sans Serif"/>
                <a:cs typeface="Microsoft Sans Serif"/>
              </a:rPr>
              <a:t>respectiv</a:t>
            </a:r>
            <a:r>
              <a:rPr dirty="0" sz="2700" spc="-120">
                <a:latin typeface="Microsoft Sans Serif"/>
                <a:cs typeface="Microsoft Sans Serif"/>
              </a:rPr>
              <a:t> </a:t>
            </a:r>
            <a:r>
              <a:rPr dirty="0" sz="2700" spc="-10">
                <a:latin typeface="Microsoft Sans Serif"/>
                <a:cs typeface="Microsoft Sans Serif"/>
              </a:rPr>
              <a:t>cumpărători</a:t>
            </a:r>
            <a:endParaRPr sz="2700">
              <a:latin typeface="Microsoft Sans Serif"/>
              <a:cs typeface="Microsoft Sans Serif"/>
            </a:endParaRPr>
          </a:p>
          <a:p>
            <a:pPr marL="527685" marR="5080" indent="-515620">
              <a:lnSpc>
                <a:spcPct val="100000"/>
              </a:lnSpc>
              <a:spcBef>
                <a:spcPts val="5"/>
              </a:spcBef>
              <a:tabLst>
                <a:tab pos="527685" algn="l"/>
              </a:tabLst>
            </a:pPr>
            <a:r>
              <a:rPr dirty="0" sz="2700" spc="-25">
                <a:solidFill>
                  <a:srgbClr val="0000FF"/>
                </a:solidFill>
                <a:latin typeface="Microsoft Sans Serif"/>
                <a:cs typeface="Microsoft Sans Serif"/>
              </a:rPr>
              <a:t>3.</a:t>
            </a:r>
            <a:r>
              <a:rPr dirty="0" sz="270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2700" spc="-10">
                <a:solidFill>
                  <a:srgbClr val="0000FF"/>
                </a:solidFill>
                <a:latin typeface="Microsoft Sans Serif"/>
                <a:cs typeface="Microsoft Sans Serif"/>
              </a:rPr>
              <a:t>DESCRIERE_IMOBIL</a:t>
            </a:r>
            <a:r>
              <a:rPr dirty="0" sz="2700" spc="-10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705">
                <a:latin typeface="Microsoft Sans Serif"/>
                <a:cs typeface="Microsoft Sans Serif"/>
              </a:rPr>
              <a:t>–</a:t>
            </a:r>
            <a:r>
              <a:rPr dirty="0" sz="2700" spc="65">
                <a:latin typeface="Microsoft Sans Serif"/>
                <a:cs typeface="Microsoft Sans Serif"/>
              </a:rPr>
              <a:t> </a:t>
            </a:r>
            <a:r>
              <a:rPr dirty="0" sz="2700" spc="-10">
                <a:latin typeface="Microsoft Sans Serif"/>
                <a:cs typeface="Microsoft Sans Serif"/>
              </a:rPr>
              <a:t>stochează</a:t>
            </a:r>
            <a:r>
              <a:rPr dirty="0" sz="2700" spc="-125">
                <a:latin typeface="Microsoft Sans Serif"/>
                <a:cs typeface="Microsoft Sans Serif"/>
              </a:rPr>
              <a:t> </a:t>
            </a:r>
            <a:r>
              <a:rPr dirty="0" sz="2700" spc="-10">
                <a:latin typeface="Microsoft Sans Serif"/>
                <a:cs typeface="Microsoft Sans Serif"/>
              </a:rPr>
              <a:t>informaţiile </a:t>
            </a:r>
            <a:r>
              <a:rPr dirty="0" sz="2700" spc="-20">
                <a:latin typeface="Microsoft Sans Serif"/>
                <a:cs typeface="Microsoft Sans Serif"/>
              </a:rPr>
              <a:t>referitoare</a:t>
            </a:r>
            <a:r>
              <a:rPr dirty="0" sz="2700" spc="-8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la</a:t>
            </a:r>
            <a:r>
              <a:rPr dirty="0" sz="2700" spc="-35">
                <a:latin typeface="Microsoft Sans Serif"/>
                <a:cs typeface="Microsoft Sans Serif"/>
              </a:rPr>
              <a:t> </a:t>
            </a:r>
            <a:r>
              <a:rPr dirty="0" sz="2700" spc="-10">
                <a:latin typeface="Microsoft Sans Serif"/>
                <a:cs typeface="Microsoft Sans Serif"/>
              </a:rPr>
              <a:t>imobile</a:t>
            </a:r>
            <a:endParaRPr sz="2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1376" rIns="0" bIns="0" rtlCol="0" vert="horz">
            <a:spAutoFit/>
          </a:bodyPr>
          <a:lstStyle/>
          <a:p>
            <a:pPr marL="1665605">
              <a:lnSpc>
                <a:spcPct val="100000"/>
              </a:lnSpc>
              <a:spcBef>
                <a:spcPts val="100"/>
              </a:spcBef>
            </a:pPr>
            <a:r>
              <a:rPr dirty="0"/>
              <a:t>a)</a:t>
            </a:r>
            <a:r>
              <a:rPr dirty="0" spc="-35"/>
              <a:t> </a:t>
            </a:r>
            <a:r>
              <a:rPr dirty="0" spc="-10"/>
              <a:t>Identificarea</a:t>
            </a:r>
            <a:r>
              <a:rPr dirty="0" spc="-125"/>
              <a:t> </a:t>
            </a:r>
            <a:r>
              <a:rPr dirty="0" spc="-10"/>
              <a:t>entităţilor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666697"/>
            <a:ext cx="7903845" cy="34404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685" marR="226695" indent="-51562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527685" algn="l"/>
                <a:tab pos="1386840" algn="l"/>
              </a:tabLst>
            </a:pP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JUDEŢE</a:t>
            </a:r>
            <a:r>
              <a:rPr dirty="0" sz="2800" spc="-7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25">
                <a:latin typeface="Microsoft Sans Serif"/>
                <a:cs typeface="Microsoft Sans Serif"/>
              </a:rPr>
              <a:t>–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entitate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ce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conţine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judeţele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 spc="60">
                <a:latin typeface="Microsoft Sans Serif"/>
                <a:cs typeface="Microsoft Sans Serif"/>
              </a:rPr>
              <a:t>în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care sunt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amplasate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imobilele</a:t>
            </a:r>
            <a:endParaRPr sz="2800">
              <a:latin typeface="Microsoft Sans Serif"/>
              <a:cs typeface="Microsoft Sans Serif"/>
            </a:endParaRPr>
          </a:p>
          <a:p>
            <a:pPr marL="527685" marR="160655" indent="-51562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527685" algn="l"/>
                <a:tab pos="1407795" algn="l"/>
              </a:tabLst>
            </a:pPr>
            <a:r>
              <a:rPr dirty="0" sz="2800" spc="-35">
                <a:solidFill>
                  <a:srgbClr val="0000FF"/>
                </a:solidFill>
                <a:latin typeface="Microsoft Sans Serif"/>
                <a:cs typeface="Microsoft Sans Serif"/>
              </a:rPr>
              <a:t>LOCALITĂŢI</a:t>
            </a:r>
            <a:r>
              <a:rPr dirty="0" sz="2800" spc="-10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entitate</a:t>
            </a:r>
            <a:r>
              <a:rPr dirty="0" sz="2800" spc="-1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ce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conţine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localităţile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25">
                <a:latin typeface="Microsoft Sans Serif"/>
                <a:cs typeface="Microsoft Sans Serif"/>
              </a:rPr>
              <a:t>în </a:t>
            </a:r>
            <a:r>
              <a:rPr dirty="0" sz="2800" spc="-20">
                <a:latin typeface="Microsoft Sans Serif"/>
                <a:cs typeface="Microsoft Sans Serif"/>
              </a:rPr>
              <a:t>care</a:t>
            </a:r>
            <a:r>
              <a:rPr dirty="0" sz="2800">
                <a:latin typeface="Microsoft Sans Serif"/>
                <a:cs typeface="Microsoft Sans Serif"/>
              </a:rPr>
              <a:t>	sunt</a:t>
            </a:r>
            <a:r>
              <a:rPr dirty="0" sz="2800" spc="-1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amplasate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imobilele</a:t>
            </a:r>
            <a:endParaRPr sz="2800">
              <a:latin typeface="Microsoft Sans Serif"/>
              <a:cs typeface="Microsoft Sans Serif"/>
            </a:endParaRPr>
          </a:p>
          <a:p>
            <a:pPr marL="527685" marR="5080" indent="-515620">
              <a:lnSpc>
                <a:spcPct val="100000"/>
              </a:lnSpc>
              <a:buAutoNum type="arabicPeriod" startAt="4"/>
              <a:tabLst>
                <a:tab pos="527685" algn="l"/>
                <a:tab pos="1386840" algn="l"/>
              </a:tabLst>
            </a:pP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STRĂZI</a:t>
            </a:r>
            <a:r>
              <a:rPr dirty="0" sz="2800" spc="-4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entitate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ce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precizează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străzile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50">
                <a:latin typeface="Microsoft Sans Serif"/>
                <a:cs typeface="Microsoft Sans Serif"/>
              </a:rPr>
              <a:t>în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care sunt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amplasate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imobilele</a:t>
            </a:r>
            <a:endParaRPr sz="2800">
              <a:latin typeface="Microsoft Sans Serif"/>
              <a:cs typeface="Microsoft Sans Serif"/>
            </a:endParaRPr>
          </a:p>
          <a:p>
            <a:pPr marL="527685" marR="281940" indent="-515620">
              <a:lnSpc>
                <a:spcPct val="100000"/>
              </a:lnSpc>
              <a:buAutoNum type="arabicPeriod" startAt="4"/>
              <a:tabLst>
                <a:tab pos="527685" algn="l"/>
                <a:tab pos="1115695" algn="l"/>
              </a:tabLst>
            </a:pPr>
            <a:r>
              <a:rPr dirty="0" sz="2800" spc="-55">
                <a:solidFill>
                  <a:srgbClr val="0000FF"/>
                </a:solidFill>
                <a:latin typeface="Microsoft Sans Serif"/>
                <a:cs typeface="Microsoft Sans Serif"/>
              </a:rPr>
              <a:t>FACTURI</a:t>
            </a:r>
            <a:r>
              <a:rPr dirty="0" sz="2800" spc="-10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25">
                <a:latin typeface="Microsoft Sans Serif"/>
                <a:cs typeface="Microsoft Sans Serif"/>
              </a:rPr>
              <a:t>–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formularul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necesar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unei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tranzacţii </a:t>
            </a:r>
            <a:r>
              <a:rPr dirty="0" sz="2800" spc="-25">
                <a:latin typeface="Microsoft Sans Serif"/>
                <a:cs typeface="Microsoft Sans Serif"/>
              </a:rPr>
              <a:t>de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40">
                <a:latin typeface="Microsoft Sans Serif"/>
                <a:cs typeface="Microsoft Sans Serif"/>
              </a:rPr>
              <a:t>cumpărare-</a:t>
            </a:r>
            <a:r>
              <a:rPr dirty="0" sz="2800" spc="-10">
                <a:latin typeface="Microsoft Sans Serif"/>
                <a:cs typeface="Microsoft Sans Serif"/>
              </a:rPr>
              <a:t>vânzare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1376" rIns="0" bIns="0" rtlCol="0" vert="horz">
            <a:spAutoFit/>
          </a:bodyPr>
          <a:lstStyle/>
          <a:p>
            <a:pPr marL="1665605">
              <a:lnSpc>
                <a:spcPct val="100000"/>
              </a:lnSpc>
              <a:spcBef>
                <a:spcPts val="100"/>
              </a:spcBef>
            </a:pPr>
            <a:r>
              <a:rPr dirty="0"/>
              <a:t>a)</a:t>
            </a:r>
            <a:r>
              <a:rPr dirty="0" spc="-35"/>
              <a:t> </a:t>
            </a:r>
            <a:r>
              <a:rPr dirty="0" spc="-10"/>
              <a:t>Identificarea</a:t>
            </a:r>
            <a:r>
              <a:rPr dirty="0" spc="-125"/>
              <a:t> </a:t>
            </a:r>
            <a:r>
              <a:rPr dirty="0" spc="-10"/>
              <a:t>entităţilor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9952" y="1676400"/>
            <a:ext cx="7085076" cy="387400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322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b)</a:t>
            </a:r>
            <a:r>
              <a:rPr dirty="0" sz="3200" spc="-95"/>
              <a:t> </a:t>
            </a:r>
            <a:r>
              <a:rPr dirty="0" sz="3200" spc="-10"/>
              <a:t>Identificarea</a:t>
            </a:r>
            <a:r>
              <a:rPr dirty="0" sz="3200" spc="-75"/>
              <a:t> </a:t>
            </a:r>
            <a:r>
              <a:rPr dirty="0" sz="3200"/>
              <a:t>asocierilor</a:t>
            </a:r>
            <a:r>
              <a:rPr dirty="0" sz="3200" spc="-75"/>
              <a:t> </a:t>
            </a:r>
            <a:r>
              <a:rPr dirty="0" sz="3200"/>
              <a:t>dintre</a:t>
            </a:r>
            <a:r>
              <a:rPr dirty="0" sz="3200" spc="-110"/>
              <a:t> </a:t>
            </a:r>
            <a:r>
              <a:rPr dirty="0" sz="3200"/>
              <a:t>entităţi</a:t>
            </a:r>
            <a:r>
              <a:rPr dirty="0" sz="3200" spc="-75"/>
              <a:t> </a:t>
            </a:r>
            <a:r>
              <a:rPr dirty="0" sz="3200" spc="-25"/>
              <a:t>şi</a:t>
            </a:r>
            <a:endParaRPr sz="3200"/>
          </a:p>
          <a:p>
            <a:pPr marL="2777490">
              <a:lnSpc>
                <a:spcPct val="100000"/>
              </a:lnSpc>
            </a:pPr>
            <a:r>
              <a:rPr dirty="0" sz="3200"/>
              <a:t>calificarea</a:t>
            </a:r>
            <a:r>
              <a:rPr dirty="0" sz="3200" spc="-195"/>
              <a:t> </a:t>
            </a:r>
            <a:r>
              <a:rPr dirty="0" sz="3200" spc="-25"/>
              <a:t>lor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380491" y="1503425"/>
            <a:ext cx="8489315" cy="3256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11887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1830705" algn="l"/>
              </a:tabLst>
            </a:pPr>
            <a:r>
              <a:rPr dirty="0" sz="2800">
                <a:latin typeface="Microsoft Sans Serif"/>
                <a:cs typeface="Microsoft Sans Serif"/>
              </a:rPr>
              <a:t>Între</a:t>
            </a:r>
            <a:r>
              <a:rPr dirty="0" sz="2800" spc="-15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majoritatea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componentelor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(adică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spc="-50">
                <a:latin typeface="Microsoft Sans Serif"/>
                <a:cs typeface="Microsoft Sans Serif"/>
              </a:rPr>
              <a:t>a </a:t>
            </a:r>
            <a:r>
              <a:rPr dirty="0" sz="2800">
                <a:latin typeface="Microsoft Sans Serif"/>
                <a:cs typeface="Microsoft Sans Serif"/>
              </a:rPr>
              <a:t>entităţilor)</a:t>
            </a:r>
            <a:r>
              <a:rPr dirty="0" sz="2800" spc="-1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unui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sistem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economic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stabilesc </a:t>
            </a:r>
            <a:r>
              <a:rPr dirty="0" sz="2800" spc="-10" i="1">
                <a:latin typeface="Arial"/>
                <a:cs typeface="Arial"/>
              </a:rPr>
              <a:t>legături</a:t>
            </a:r>
            <a:r>
              <a:rPr dirty="0" sz="2800" i="1">
                <a:latin typeface="Arial"/>
                <a:cs typeface="Arial"/>
              </a:rPr>
              <a:t>	</a:t>
            </a:r>
            <a:r>
              <a:rPr dirty="0" sz="2800" spc="-10" i="1">
                <a:latin typeface="Arial"/>
                <a:cs typeface="Arial"/>
              </a:rPr>
              <a:t>(asocieri).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840"/>
              </a:lnSpc>
            </a:pPr>
            <a:r>
              <a:rPr dirty="0" u="heavy" sz="32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Exemplu</a:t>
            </a:r>
            <a:r>
              <a:rPr dirty="0" u="heavy" sz="3200" spc="-1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3200">
              <a:latin typeface="Microsoft Sans Serif"/>
              <a:cs typeface="Microsoft Sans Serif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800">
                <a:latin typeface="Microsoft Sans Serif"/>
                <a:cs typeface="Microsoft Sans Serif"/>
              </a:rPr>
              <a:t>Există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asociere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între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entităţile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Microsoft Sans Serif"/>
                <a:cs typeface="Microsoft Sans Serif"/>
              </a:rPr>
              <a:t>CERERI_OFERTE </a:t>
            </a:r>
            <a:r>
              <a:rPr dirty="0" sz="2800">
                <a:latin typeface="Microsoft Sans Serif"/>
                <a:cs typeface="Microsoft Sans Serif"/>
              </a:rPr>
              <a:t>şi </a:t>
            </a:r>
            <a:r>
              <a:rPr dirty="0" sz="3200" spc="-40">
                <a:solidFill>
                  <a:srgbClr val="0000FF"/>
                </a:solidFill>
                <a:latin typeface="Microsoft Sans Serif"/>
                <a:cs typeface="Microsoft Sans Serif"/>
              </a:rPr>
              <a:t>FACTURI</a:t>
            </a:r>
            <a:r>
              <a:rPr dirty="0" sz="3200" spc="-14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deoarece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facturile</a:t>
            </a:r>
            <a:r>
              <a:rPr dirty="0" sz="2800" spc="-1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reprezintă</a:t>
            </a:r>
            <a:r>
              <a:rPr dirty="0" sz="2800" spc="56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finalizarea </a:t>
            </a:r>
            <a:r>
              <a:rPr dirty="0" sz="2800">
                <a:latin typeface="Microsoft Sans Serif"/>
                <a:cs typeface="Microsoft Sans Serif"/>
              </a:rPr>
              <a:t>unei</a:t>
            </a:r>
            <a:r>
              <a:rPr dirty="0" sz="2800" spc="-11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cereri/oferte</a:t>
            </a:r>
            <a:r>
              <a:rPr dirty="0" sz="3200" spc="-1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327" y="4648200"/>
            <a:ext cx="6976872" cy="170840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835" y="138506"/>
            <a:ext cx="7063105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b)</a:t>
            </a:r>
            <a:r>
              <a:rPr dirty="0" sz="3200" spc="-55"/>
              <a:t> </a:t>
            </a:r>
            <a:r>
              <a:rPr dirty="0" sz="3200" spc="-10"/>
              <a:t>Identificarea</a:t>
            </a:r>
            <a:r>
              <a:rPr dirty="0" sz="3200" spc="-40"/>
              <a:t> </a:t>
            </a:r>
            <a:r>
              <a:rPr dirty="0" sz="3200"/>
              <a:t>asocierilor</a:t>
            </a:r>
            <a:r>
              <a:rPr dirty="0" sz="3200" spc="-65"/>
              <a:t> </a:t>
            </a:r>
            <a:r>
              <a:rPr dirty="0" sz="3200"/>
              <a:t>dintre</a:t>
            </a:r>
            <a:r>
              <a:rPr dirty="0" sz="3200" spc="-70"/>
              <a:t> </a:t>
            </a:r>
            <a:r>
              <a:rPr dirty="0" sz="3200" spc="-10"/>
              <a:t>entităţi</a:t>
            </a:r>
            <a:endParaRPr sz="3200"/>
          </a:p>
          <a:p>
            <a:pPr marL="2428240">
              <a:lnSpc>
                <a:spcPct val="100000"/>
              </a:lnSpc>
              <a:tabLst>
                <a:tab pos="2941320" algn="l"/>
              </a:tabLst>
            </a:pPr>
            <a:r>
              <a:rPr dirty="0" sz="3200" spc="-25"/>
              <a:t>şi</a:t>
            </a:r>
            <a:r>
              <a:rPr dirty="0" sz="3200"/>
              <a:t>	calificarea</a:t>
            </a:r>
            <a:r>
              <a:rPr dirty="0" sz="3200" spc="-175"/>
              <a:t> </a:t>
            </a:r>
            <a:r>
              <a:rPr dirty="0" sz="3200" spc="-25"/>
              <a:t>lor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497535" y="1104138"/>
            <a:ext cx="8322945" cy="4474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13715">
              <a:lnSpc>
                <a:spcPct val="120000"/>
              </a:lnSpc>
              <a:spcBef>
                <a:spcPts val="100"/>
              </a:spcBef>
              <a:tabLst>
                <a:tab pos="436245" algn="l"/>
              </a:tabLst>
            </a:pPr>
            <a:r>
              <a:rPr dirty="0" sz="2400">
                <a:latin typeface="Microsoft Sans Serif"/>
                <a:cs typeface="Microsoft Sans Serif"/>
              </a:rPr>
              <a:t>Sunt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necesare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precizarea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câtorva</a:t>
            </a:r>
            <a:r>
              <a:rPr dirty="0" sz="2400" spc="-1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notaţii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şi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noţiuni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utilizate </a:t>
            </a:r>
            <a:r>
              <a:rPr dirty="0" sz="2400" spc="25">
                <a:latin typeface="Microsoft Sans Serif"/>
                <a:cs typeface="Microsoft Sans Serif"/>
              </a:rPr>
              <a:t>în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exemplul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mai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sus:</a:t>
            </a:r>
            <a:endParaRPr sz="2400">
              <a:latin typeface="Microsoft Sans Serif"/>
              <a:cs typeface="Microsoft Sans Serif"/>
            </a:endParaRPr>
          </a:p>
          <a:p>
            <a:pPr marL="527685" indent="-514984">
              <a:lnSpc>
                <a:spcPct val="100000"/>
              </a:lnSpc>
              <a:spcBef>
                <a:spcPts val="919"/>
              </a:spcBef>
              <a:buAutoNum type="arabicPeriod"/>
              <a:tabLst>
                <a:tab pos="527685" algn="l"/>
              </a:tabLst>
            </a:pP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legăturile</a:t>
            </a:r>
            <a:r>
              <a:rPr dirty="0" sz="2400" spc="-3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(asocierile)</a:t>
            </a:r>
            <a:r>
              <a:rPr dirty="0" sz="2400" spc="-8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se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reprezintă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prin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arce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neorientate</a:t>
            </a:r>
            <a:endParaRPr sz="2400">
              <a:latin typeface="Microsoft Sans Serif"/>
              <a:cs typeface="Microsoft Sans Serif"/>
            </a:endParaRPr>
          </a:p>
          <a:p>
            <a:pPr marL="527685">
              <a:lnSpc>
                <a:spcPct val="100000"/>
              </a:lnSpc>
              <a:spcBef>
                <a:spcPts val="605"/>
              </a:spcBef>
            </a:pPr>
            <a:r>
              <a:rPr dirty="0" sz="2400">
                <a:latin typeface="Microsoft Sans Serif"/>
                <a:cs typeface="Microsoft Sans Serif"/>
              </a:rPr>
              <a:t>între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entităţi</a:t>
            </a:r>
            <a:endParaRPr sz="2400">
              <a:latin typeface="Microsoft Sans Serif"/>
              <a:cs typeface="Microsoft Sans Serif"/>
            </a:endParaRPr>
          </a:p>
          <a:p>
            <a:pPr marL="527685" indent="-514984">
              <a:lnSpc>
                <a:spcPct val="100000"/>
              </a:lnSpc>
              <a:spcBef>
                <a:spcPts val="250"/>
              </a:spcBef>
              <a:buAutoNum type="arabicPeriod" startAt="2"/>
              <a:tabLst>
                <a:tab pos="527685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fiecărei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legături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i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se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acordă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un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 i="1">
                <a:solidFill>
                  <a:srgbClr val="0000FF"/>
                </a:solidFill>
                <a:latin typeface="Arial"/>
                <a:cs typeface="Arial"/>
              </a:rPr>
              <a:t>nume</a:t>
            </a:r>
            <a:r>
              <a:rPr dirty="0" sz="2400" spc="-9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plasat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la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mijlocul</a:t>
            </a:r>
            <a:endParaRPr sz="2400">
              <a:latin typeface="Microsoft Sans Serif"/>
              <a:cs typeface="Microsoft Sans Serif"/>
            </a:endParaRPr>
          </a:p>
          <a:p>
            <a:pPr marL="527685">
              <a:lnSpc>
                <a:spcPct val="100000"/>
              </a:lnSpc>
              <a:spcBef>
                <a:spcPts val="575"/>
              </a:spcBef>
              <a:tabLst>
                <a:tab pos="1590675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arcului</a:t>
            </a:r>
            <a:r>
              <a:rPr dirty="0" sz="2400">
                <a:latin typeface="Microsoft Sans Serif"/>
                <a:cs typeface="Microsoft Sans Serif"/>
              </a:rPr>
              <a:t>	şi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simbolizat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30">
                <a:latin typeface="Microsoft Sans Serif"/>
                <a:cs typeface="Microsoft Sans Serif"/>
              </a:rPr>
              <a:t>printr-</a:t>
            </a:r>
            <a:r>
              <a:rPr dirty="0" sz="2400">
                <a:latin typeface="Microsoft Sans Serif"/>
                <a:cs typeface="Microsoft Sans Serif"/>
              </a:rPr>
              <a:t>un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i="1">
                <a:solidFill>
                  <a:srgbClr val="0000FF"/>
                </a:solidFill>
                <a:latin typeface="Arial"/>
                <a:cs typeface="Arial"/>
              </a:rPr>
              <a:t>romb</a:t>
            </a:r>
            <a:r>
              <a:rPr dirty="0" sz="2400" spc="-2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(semnificaţia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legăturii)</a:t>
            </a:r>
            <a:endParaRPr sz="2400">
              <a:latin typeface="Microsoft Sans Serif"/>
              <a:cs typeface="Microsoft Sans Serif"/>
            </a:endParaRPr>
          </a:p>
          <a:p>
            <a:pPr marL="527685" indent="-514984">
              <a:lnSpc>
                <a:spcPct val="100000"/>
              </a:lnSpc>
              <a:spcBef>
                <a:spcPts val="930"/>
              </a:spcBef>
              <a:buAutoNum type="arabicPeriod" startAt="3"/>
              <a:tabLst>
                <a:tab pos="527685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numerele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simbolizate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deasupra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arcelor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se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numesc</a:t>
            </a:r>
            <a:endParaRPr sz="2400">
              <a:latin typeface="Microsoft Sans Serif"/>
              <a:cs typeface="Microsoft Sans Serif"/>
            </a:endParaRPr>
          </a:p>
          <a:p>
            <a:pPr marL="527685">
              <a:lnSpc>
                <a:spcPct val="100000"/>
              </a:lnSpc>
              <a:spcBef>
                <a:spcPts val="600"/>
              </a:spcBef>
            </a:pPr>
            <a:r>
              <a:rPr dirty="0" sz="2400" spc="-10" i="1">
                <a:solidFill>
                  <a:srgbClr val="0000FF"/>
                </a:solidFill>
                <a:latin typeface="Arial"/>
                <a:cs typeface="Arial"/>
              </a:rPr>
              <a:t>cardinalităţi</a:t>
            </a:r>
            <a:r>
              <a:rPr dirty="0" sz="2400" spc="-5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şi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reprezintă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 i="1">
                <a:solidFill>
                  <a:srgbClr val="0000FF"/>
                </a:solidFill>
                <a:latin typeface="Arial"/>
                <a:cs typeface="Arial"/>
              </a:rPr>
              <a:t>tipul</a:t>
            </a:r>
            <a:r>
              <a:rPr dirty="0" sz="2400" spc="-8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spc="-10" i="1">
                <a:solidFill>
                  <a:srgbClr val="0000FF"/>
                </a:solidFill>
                <a:latin typeface="Arial"/>
                <a:cs typeface="Arial"/>
              </a:rPr>
              <a:t>legăturii</a:t>
            </a:r>
            <a:endParaRPr sz="24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00"/>
              </a:spcBef>
              <a:buAutoNum type="arabicPeriod" startAt="4"/>
              <a:tabLst>
                <a:tab pos="527685" algn="l"/>
              </a:tabLst>
            </a:pPr>
            <a:r>
              <a:rPr dirty="0" sz="2400" spc="-10" i="1">
                <a:solidFill>
                  <a:srgbClr val="0000FF"/>
                </a:solidFill>
                <a:latin typeface="Arial"/>
                <a:cs typeface="Arial"/>
              </a:rPr>
              <a:t>cardinalitatea</a:t>
            </a:r>
            <a:r>
              <a:rPr dirty="0" sz="2400" spc="-12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asocierilor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exprimă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numărul</a:t>
            </a:r>
            <a:r>
              <a:rPr dirty="0" sz="2400" spc="-1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minim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şi</a:t>
            </a:r>
            <a:r>
              <a:rPr dirty="0" sz="2400" spc="-15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maxim</a:t>
            </a:r>
            <a:endParaRPr sz="2400">
              <a:latin typeface="Microsoft Sans Serif"/>
              <a:cs typeface="Microsoft Sans Serif"/>
            </a:endParaRPr>
          </a:p>
          <a:p>
            <a:pPr marL="527685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realizări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unei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entităţi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cu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cealaltă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entitate</a:t>
            </a:r>
            <a:r>
              <a:rPr dirty="0" sz="2400" spc="-114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asociată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3" y="308228"/>
            <a:ext cx="7063105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b)</a:t>
            </a:r>
            <a:r>
              <a:rPr dirty="0" sz="3200" spc="-75"/>
              <a:t> </a:t>
            </a:r>
            <a:r>
              <a:rPr dirty="0" sz="3200" spc="-10"/>
              <a:t>Identificarea</a:t>
            </a:r>
            <a:r>
              <a:rPr dirty="0" sz="3200" spc="-60"/>
              <a:t> </a:t>
            </a:r>
            <a:r>
              <a:rPr dirty="0" sz="3200"/>
              <a:t>asocierilor</a:t>
            </a:r>
            <a:r>
              <a:rPr dirty="0" sz="3200" spc="-55"/>
              <a:t> </a:t>
            </a:r>
            <a:r>
              <a:rPr dirty="0" sz="3200"/>
              <a:t>dintre</a:t>
            </a:r>
            <a:r>
              <a:rPr dirty="0" sz="3200" spc="-95"/>
              <a:t> </a:t>
            </a:r>
            <a:r>
              <a:rPr dirty="0" sz="3200" spc="-10"/>
              <a:t>entităţi</a:t>
            </a:r>
            <a:endParaRPr sz="3200"/>
          </a:p>
          <a:p>
            <a:pPr marL="2428240">
              <a:lnSpc>
                <a:spcPct val="100000"/>
              </a:lnSpc>
              <a:tabLst>
                <a:tab pos="2941320" algn="l"/>
              </a:tabLst>
            </a:pPr>
            <a:r>
              <a:rPr dirty="0" sz="3200" spc="-25"/>
              <a:t>şi</a:t>
            </a:r>
            <a:r>
              <a:rPr dirty="0" sz="3200"/>
              <a:t>	calificarea</a:t>
            </a:r>
            <a:r>
              <a:rPr dirty="0" sz="3200" spc="-175"/>
              <a:t> </a:t>
            </a:r>
            <a:r>
              <a:rPr dirty="0" sz="3200" spc="-25"/>
              <a:t>lor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01295" y="1514602"/>
            <a:ext cx="8500745" cy="4305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Exemplu</a:t>
            </a:r>
            <a:r>
              <a:rPr dirty="0" sz="2800" spc="-10"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2407285" algn="l"/>
                <a:tab pos="2844165" algn="l"/>
              </a:tabLst>
            </a:pPr>
            <a:r>
              <a:rPr dirty="0" sz="2800" spc="-20">
                <a:solidFill>
                  <a:srgbClr val="FF0000"/>
                </a:solidFill>
                <a:latin typeface="Microsoft Sans Serif"/>
                <a:cs typeface="Microsoft Sans Serif"/>
              </a:rPr>
              <a:t>Cardinalitatea</a:t>
            </a:r>
            <a:r>
              <a:rPr dirty="0" sz="2800" spc="-14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(1,1)</a:t>
            </a:r>
            <a:r>
              <a:rPr dirty="0" sz="2800" spc="-114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ataşată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entităţii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-30">
                <a:solidFill>
                  <a:srgbClr val="0000FF"/>
                </a:solidFill>
                <a:latin typeface="Microsoft Sans Serif"/>
                <a:cs typeface="Microsoft Sans Serif"/>
              </a:rPr>
              <a:t>CERERI_OFERTA </a:t>
            </a:r>
            <a:r>
              <a:rPr dirty="0" sz="2800">
                <a:latin typeface="Microsoft Sans Serif"/>
                <a:cs typeface="Microsoft Sans Serif"/>
              </a:rPr>
              <a:t>înseamnă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că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factură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poate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fi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rezultatul tranzacţionării</a:t>
            </a:r>
            <a:r>
              <a:rPr dirty="0" sz="2800">
                <a:latin typeface="Microsoft Sans Serif"/>
                <a:cs typeface="Microsoft Sans Serif"/>
              </a:rPr>
              <a:t>	a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minim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unei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cereri/oferte</a:t>
            </a:r>
            <a:r>
              <a:rPr dirty="0" sz="2800" spc="-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şi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unui </a:t>
            </a:r>
            <a:r>
              <a:rPr dirty="0" sz="2800">
                <a:latin typeface="Microsoft Sans Serif"/>
                <a:cs typeface="Microsoft Sans Serif"/>
              </a:rPr>
              <a:t>număr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maxim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de</a:t>
            </a:r>
            <a:r>
              <a:rPr dirty="0" sz="2800">
                <a:latin typeface="Microsoft Sans Serif"/>
                <a:cs typeface="Microsoft Sans Serif"/>
              </a:rPr>
              <a:t>	tot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1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cerere/ofertă.</a:t>
            </a:r>
            <a:endParaRPr sz="2800">
              <a:latin typeface="Microsoft Sans Serif"/>
              <a:cs typeface="Microsoft Sans Serif"/>
            </a:endParaRPr>
          </a:p>
          <a:p>
            <a:pPr marL="12700" marR="194310">
              <a:lnSpc>
                <a:spcPct val="106100"/>
              </a:lnSpc>
              <a:spcBef>
                <a:spcPts val="2905"/>
              </a:spcBef>
              <a:tabLst>
                <a:tab pos="1769745" algn="l"/>
                <a:tab pos="1945005" algn="l"/>
              </a:tabLst>
            </a:pPr>
            <a:r>
              <a:rPr dirty="0" sz="2800" spc="-25">
                <a:solidFill>
                  <a:srgbClr val="FF0000"/>
                </a:solidFill>
                <a:latin typeface="Microsoft Sans Serif"/>
                <a:cs typeface="Microsoft Sans Serif"/>
              </a:rPr>
              <a:t>Cardinalitatea</a:t>
            </a:r>
            <a:r>
              <a:rPr dirty="0" sz="2800" spc="-9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(0,1)</a:t>
            </a:r>
            <a:r>
              <a:rPr dirty="0" sz="2800" spc="-12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ataşată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entităţii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FACTURI </a:t>
            </a:r>
            <a:r>
              <a:rPr dirty="0" sz="2800" spc="-10">
                <a:latin typeface="Microsoft Sans Serif"/>
                <a:cs typeface="Microsoft Sans Serif"/>
              </a:rPr>
              <a:t>înseamnă</a:t>
            </a:r>
            <a:r>
              <a:rPr dirty="0" sz="2800">
                <a:latin typeface="Microsoft Sans Serif"/>
                <a:cs typeface="Microsoft Sans Serif"/>
              </a:rPr>
              <a:t>	că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cerere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poate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finaliza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prin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maxim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 spc="-50">
                <a:latin typeface="Microsoft Sans Serif"/>
                <a:cs typeface="Microsoft Sans Serif"/>
              </a:rPr>
              <a:t>o </a:t>
            </a:r>
            <a:r>
              <a:rPr dirty="0" sz="2800">
                <a:latin typeface="Microsoft Sans Serif"/>
                <a:cs typeface="Microsoft Sans Serif"/>
              </a:rPr>
              <a:t>factură</a:t>
            </a:r>
            <a:r>
              <a:rPr dirty="0" sz="2800" spc="-19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sau</a:t>
            </a:r>
            <a:r>
              <a:rPr dirty="0" sz="2800">
                <a:latin typeface="Microsoft Sans Serif"/>
                <a:cs typeface="Microsoft Sans Serif"/>
              </a:rPr>
              <a:t>		prin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nici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una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(0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facturi).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03,</a:t>
            </a:r>
            <a:r>
              <a:rPr dirty="0" spc="-10"/>
              <a:t> 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50"/>
              <a:t> </a:t>
            </a:r>
            <a:r>
              <a:rPr dirty="0"/>
              <a:t>si</a:t>
            </a:r>
            <a:r>
              <a:rPr dirty="0" spc="5"/>
              <a:t> </a:t>
            </a:r>
            <a:r>
              <a:rPr dirty="0" spc="-10"/>
              <a:t>mobile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326" y="1286002"/>
            <a:ext cx="13658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 i="1">
                <a:latin typeface="Arial"/>
                <a:cs typeface="Arial"/>
              </a:rPr>
              <a:t>Cuprins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95146" y="2581782"/>
            <a:ext cx="589915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</a:tabLst>
            </a:pP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Funcţionarea</a:t>
            </a:r>
            <a:r>
              <a:rPr dirty="0" sz="2800" spc="-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unei</a:t>
            </a:r>
            <a:r>
              <a:rPr dirty="0" sz="2800" spc="-9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baze</a:t>
            </a:r>
            <a:r>
              <a:rPr dirty="0" sz="2800" spc="-1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z="280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FF0000"/>
                </a:solidFill>
                <a:latin typeface="Arial"/>
                <a:cs typeface="Arial"/>
              </a:rPr>
              <a:t>date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dirty="0" sz="2800" spc="-20" b="1">
                <a:latin typeface="Arial"/>
                <a:cs typeface="Arial"/>
              </a:rPr>
              <a:t>Realizarea</a:t>
            </a:r>
            <a:r>
              <a:rPr dirty="0" sz="2800" spc="-8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unei</a:t>
            </a:r>
            <a:r>
              <a:rPr dirty="0" sz="2800" spc="-9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baze</a:t>
            </a:r>
            <a:r>
              <a:rPr dirty="0" sz="2800" spc="-11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de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20" b="1">
                <a:latin typeface="Arial"/>
                <a:cs typeface="Arial"/>
              </a:rPr>
              <a:t>date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dirty="0" sz="2800" spc="-10" b="1">
                <a:latin typeface="Arial"/>
                <a:cs typeface="Arial"/>
              </a:rPr>
              <a:t>Proiectarea</a:t>
            </a:r>
            <a:r>
              <a:rPr dirty="0" sz="2800" spc="-18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modelului</a:t>
            </a:r>
            <a:r>
              <a:rPr dirty="0" sz="2800" spc="-14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relational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298" y="57150"/>
            <a:ext cx="7061834" cy="10020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b)</a:t>
            </a:r>
            <a:r>
              <a:rPr dirty="0" sz="3200" spc="-90"/>
              <a:t> </a:t>
            </a:r>
            <a:r>
              <a:rPr dirty="0" sz="3200"/>
              <a:t>Identificarea</a:t>
            </a:r>
            <a:r>
              <a:rPr dirty="0" sz="3200" spc="-85"/>
              <a:t> </a:t>
            </a:r>
            <a:r>
              <a:rPr dirty="0" sz="3200"/>
              <a:t>asocierilor</a:t>
            </a:r>
            <a:r>
              <a:rPr dirty="0" sz="3200" spc="-75"/>
              <a:t> </a:t>
            </a:r>
            <a:r>
              <a:rPr dirty="0" sz="3200"/>
              <a:t>dintre</a:t>
            </a:r>
            <a:r>
              <a:rPr dirty="0" sz="3200" spc="-110"/>
              <a:t> </a:t>
            </a:r>
            <a:r>
              <a:rPr dirty="0" sz="3200" spc="-10"/>
              <a:t>entităţi</a:t>
            </a:r>
            <a:endParaRPr sz="3200"/>
          </a:p>
          <a:p>
            <a:pPr marL="2428240">
              <a:lnSpc>
                <a:spcPct val="100000"/>
              </a:lnSpc>
              <a:tabLst>
                <a:tab pos="2942590" algn="l"/>
              </a:tabLst>
            </a:pPr>
            <a:r>
              <a:rPr dirty="0" sz="3200" spc="-25"/>
              <a:t>şi</a:t>
            </a:r>
            <a:r>
              <a:rPr dirty="0" sz="3200"/>
              <a:t>	calificarea</a:t>
            </a:r>
            <a:r>
              <a:rPr dirty="0" sz="3200" spc="-200"/>
              <a:t> </a:t>
            </a:r>
            <a:r>
              <a:rPr dirty="0" sz="3200" spc="-25"/>
              <a:t>lor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761491" y="1122121"/>
            <a:ext cx="623697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Exemplu</a:t>
            </a:r>
            <a:r>
              <a:rPr dirty="0" sz="2800" spc="-10"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latin typeface="Microsoft Sans Serif"/>
                <a:cs typeface="Microsoft Sans Serif"/>
              </a:rPr>
              <a:t>Această</a:t>
            </a:r>
            <a:r>
              <a:rPr dirty="0" sz="2800" spc="-15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cardinalitate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reiese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din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analiză: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1296" y="4377893"/>
            <a:ext cx="7541895" cy="17329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Maximele</a:t>
            </a:r>
            <a:r>
              <a:rPr dirty="0" sz="2800" spc="65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unei</a:t>
            </a:r>
            <a:r>
              <a:rPr dirty="0" sz="2800" spc="63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cardinalităţi</a:t>
            </a:r>
            <a:r>
              <a:rPr dirty="0" sz="2800" spc="65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sunt</a:t>
            </a:r>
            <a:r>
              <a:rPr dirty="0" sz="2800" spc="6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cunoscute</a:t>
            </a:r>
            <a:r>
              <a:rPr dirty="0" sz="2800" spc="68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şi </a:t>
            </a:r>
            <a:r>
              <a:rPr dirty="0" sz="2800">
                <a:latin typeface="Microsoft Sans Serif"/>
                <a:cs typeface="Microsoft Sans Serif"/>
              </a:rPr>
              <a:t>sub</a:t>
            </a:r>
            <a:r>
              <a:rPr dirty="0" sz="2800" spc="665">
                <a:latin typeface="Microsoft Sans Serif"/>
                <a:cs typeface="Microsoft Sans Serif"/>
              </a:rPr>
              <a:t>   </a:t>
            </a:r>
            <a:r>
              <a:rPr dirty="0" sz="2800">
                <a:latin typeface="Microsoft Sans Serif"/>
                <a:cs typeface="Microsoft Sans Serif"/>
              </a:rPr>
              <a:t>denumirea</a:t>
            </a:r>
            <a:r>
              <a:rPr dirty="0" sz="2800" spc="30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315">
                <a:latin typeface="Microsoft Sans Serif"/>
                <a:cs typeface="Microsoft Sans Serif"/>
              </a:rPr>
              <a:t> 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grad</a:t>
            </a:r>
            <a:r>
              <a:rPr dirty="0" sz="2800" spc="275" i="1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z="2800" spc="270" i="1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asociere</a:t>
            </a:r>
            <a:r>
              <a:rPr dirty="0" sz="2800">
                <a:latin typeface="Microsoft Sans Serif"/>
                <a:cs typeface="Microsoft Sans Serif"/>
              </a:rPr>
              <a:t>,</a:t>
            </a:r>
            <a:r>
              <a:rPr dirty="0" sz="2800" spc="305">
                <a:latin typeface="Microsoft Sans Serif"/>
                <a:cs typeface="Microsoft Sans Serif"/>
              </a:rPr>
              <a:t>  </a:t>
            </a:r>
            <a:r>
              <a:rPr dirty="0" sz="2800" spc="-25">
                <a:latin typeface="Microsoft Sans Serif"/>
                <a:cs typeface="Microsoft Sans Serif"/>
              </a:rPr>
              <a:t>iar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minimele</a:t>
            </a:r>
            <a:r>
              <a:rPr dirty="0" sz="2800" spc="520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unei</a:t>
            </a:r>
            <a:r>
              <a:rPr dirty="0" sz="2800" spc="525" i="1">
                <a:solidFill>
                  <a:srgbClr val="0000FF"/>
                </a:solidFill>
                <a:latin typeface="Arial"/>
                <a:cs typeface="Arial"/>
              </a:rPr>
              <a:t>   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cardinalităţi</a:t>
            </a:r>
            <a:r>
              <a:rPr dirty="0" sz="2800">
                <a:latin typeface="Microsoft Sans Serif"/>
                <a:cs typeface="Microsoft Sans Serif"/>
              </a:rPr>
              <a:t>,</a:t>
            </a:r>
            <a:r>
              <a:rPr dirty="0" sz="2800" spc="560">
                <a:latin typeface="Microsoft Sans Serif"/>
                <a:cs typeface="Microsoft Sans Serif"/>
              </a:rPr>
              <a:t>  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obligativitatea participării</a:t>
            </a:r>
            <a:r>
              <a:rPr dirty="0" sz="2800" spc="-6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entităţilor</a:t>
            </a:r>
            <a:r>
              <a:rPr dirty="0" sz="2800" spc="-12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la</a:t>
            </a:r>
            <a:r>
              <a:rPr dirty="0" sz="2800" spc="64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asociere</a:t>
            </a:r>
            <a:r>
              <a:rPr dirty="0" sz="2800" spc="-1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503" y="2209800"/>
            <a:ext cx="6954011" cy="1862327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535635" y="369265"/>
            <a:ext cx="8319770" cy="5924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4549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Microsoft Sans Serif"/>
                <a:cs typeface="Microsoft Sans Serif"/>
              </a:rPr>
              <a:t>Tipuri</a:t>
            </a:r>
            <a:r>
              <a:rPr dirty="0" sz="3200" spc="-8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de</a:t>
            </a:r>
            <a:r>
              <a:rPr dirty="0" sz="3200" spc="-7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asocieri</a:t>
            </a:r>
            <a:r>
              <a:rPr dirty="0" sz="3200" spc="-5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(legături)</a:t>
            </a:r>
            <a:r>
              <a:rPr dirty="0" sz="3200" spc="-4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între</a:t>
            </a:r>
            <a:r>
              <a:rPr dirty="0" sz="3200" spc="-45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entităţi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3200">
              <a:latin typeface="Microsoft Sans Serif"/>
              <a:cs typeface="Microsoft Sans Serif"/>
            </a:endParaRPr>
          </a:p>
          <a:p>
            <a:pPr algn="just" marL="355600" marR="14795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3200">
                <a:latin typeface="Microsoft Sans Serif"/>
                <a:cs typeface="Microsoft Sans Serif"/>
              </a:rPr>
              <a:t>Asocierile</a:t>
            </a:r>
            <a:r>
              <a:rPr dirty="0" sz="3200" spc="100">
                <a:latin typeface="Microsoft Sans Serif"/>
                <a:cs typeface="Microsoft Sans Serif"/>
              </a:rPr>
              <a:t>  </a:t>
            </a:r>
            <a:r>
              <a:rPr dirty="0" sz="3200">
                <a:latin typeface="Microsoft Sans Serif"/>
                <a:cs typeface="Microsoft Sans Serif"/>
              </a:rPr>
              <a:t>pot</a:t>
            </a:r>
            <a:r>
              <a:rPr dirty="0" sz="3200" spc="105">
                <a:latin typeface="Microsoft Sans Serif"/>
                <a:cs typeface="Microsoft Sans Serif"/>
              </a:rPr>
              <a:t>  </a:t>
            </a:r>
            <a:r>
              <a:rPr dirty="0" sz="3200">
                <a:latin typeface="Microsoft Sans Serif"/>
                <a:cs typeface="Microsoft Sans Serif"/>
              </a:rPr>
              <a:t>fi</a:t>
            </a:r>
            <a:r>
              <a:rPr dirty="0" sz="3200" spc="100">
                <a:latin typeface="Microsoft Sans Serif"/>
                <a:cs typeface="Microsoft Sans Serif"/>
              </a:rPr>
              <a:t>  </a:t>
            </a:r>
            <a:r>
              <a:rPr dirty="0" sz="3200">
                <a:latin typeface="Microsoft Sans Serif"/>
                <a:cs typeface="Microsoft Sans Serif"/>
              </a:rPr>
              <a:t>de</a:t>
            </a:r>
            <a:r>
              <a:rPr dirty="0" sz="3200" spc="100">
                <a:latin typeface="Microsoft Sans Serif"/>
                <a:cs typeface="Microsoft Sans Serif"/>
              </a:rPr>
              <a:t>  </a:t>
            </a:r>
            <a:r>
              <a:rPr dirty="0" sz="3200">
                <a:latin typeface="Microsoft Sans Serif"/>
                <a:cs typeface="Microsoft Sans Serif"/>
              </a:rPr>
              <a:t>mai</a:t>
            </a:r>
            <a:r>
              <a:rPr dirty="0" sz="3200" spc="105">
                <a:latin typeface="Microsoft Sans Serif"/>
                <a:cs typeface="Microsoft Sans Serif"/>
              </a:rPr>
              <a:t>  </a:t>
            </a:r>
            <a:r>
              <a:rPr dirty="0" sz="3200">
                <a:latin typeface="Microsoft Sans Serif"/>
                <a:cs typeface="Microsoft Sans Serif"/>
              </a:rPr>
              <a:t>multe</a:t>
            </a:r>
            <a:r>
              <a:rPr dirty="0" sz="3200" spc="100">
                <a:latin typeface="Microsoft Sans Serif"/>
                <a:cs typeface="Microsoft Sans Serif"/>
              </a:rPr>
              <a:t>  </a:t>
            </a:r>
            <a:r>
              <a:rPr dirty="0" sz="3200">
                <a:latin typeface="Microsoft Sans Serif"/>
                <a:cs typeface="Microsoft Sans Serif"/>
              </a:rPr>
              <a:t>feluri,</a:t>
            </a:r>
            <a:r>
              <a:rPr dirty="0" sz="3200" spc="95">
                <a:latin typeface="Microsoft Sans Serif"/>
                <a:cs typeface="Microsoft Sans Serif"/>
              </a:rPr>
              <a:t>  </a:t>
            </a:r>
            <a:r>
              <a:rPr dirty="0" sz="3200" spc="-25">
                <a:latin typeface="Microsoft Sans Serif"/>
                <a:cs typeface="Microsoft Sans Serif"/>
              </a:rPr>
              <a:t>iar </a:t>
            </a:r>
            <a:r>
              <a:rPr dirty="0" sz="3200">
                <a:latin typeface="Microsoft Sans Serif"/>
                <a:cs typeface="Microsoft Sans Serif"/>
              </a:rPr>
              <a:t>odată</a:t>
            </a:r>
            <a:r>
              <a:rPr dirty="0" sz="3200" spc="580">
                <a:latin typeface="Microsoft Sans Serif"/>
                <a:cs typeface="Microsoft Sans Serif"/>
              </a:rPr>
              <a:t>  </a:t>
            </a:r>
            <a:r>
              <a:rPr dirty="0" sz="3200">
                <a:latin typeface="Microsoft Sans Serif"/>
                <a:cs typeface="Microsoft Sans Serif"/>
              </a:rPr>
              <a:t>cu</a:t>
            </a:r>
            <a:r>
              <a:rPr dirty="0" sz="3200" spc="58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asocierea,</a:t>
            </a:r>
            <a:r>
              <a:rPr dirty="0" sz="3200" spc="58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se</a:t>
            </a:r>
            <a:r>
              <a:rPr dirty="0" sz="3200" spc="60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impune</a:t>
            </a:r>
            <a:r>
              <a:rPr dirty="0" sz="3200" spc="575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stabilirea </a:t>
            </a:r>
            <a:r>
              <a:rPr dirty="0" sz="3200">
                <a:latin typeface="Microsoft Sans Serif"/>
                <a:cs typeface="Microsoft Sans Serif"/>
              </a:rPr>
              <a:t>calificării</a:t>
            </a:r>
            <a:r>
              <a:rPr dirty="0" sz="3200" spc="665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acesteia.</a:t>
            </a:r>
            <a:endParaRPr sz="3200">
              <a:latin typeface="Microsoft Sans Serif"/>
              <a:cs typeface="Microsoft Sans Serif"/>
            </a:endParaRPr>
          </a:p>
          <a:p>
            <a:pPr algn="just"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3200">
                <a:latin typeface="Microsoft Sans Serif"/>
                <a:cs typeface="Microsoft Sans Serif"/>
              </a:rPr>
              <a:t>Asocierea</a:t>
            </a:r>
            <a:r>
              <a:rPr dirty="0" sz="3200" spc="69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dintre</a:t>
            </a:r>
            <a:r>
              <a:rPr dirty="0" sz="3200" spc="69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entităţi</a:t>
            </a:r>
            <a:r>
              <a:rPr dirty="0" sz="3200" spc="69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se</a:t>
            </a:r>
            <a:r>
              <a:rPr dirty="0" sz="3200" spc="70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face</a:t>
            </a:r>
            <a:r>
              <a:rPr dirty="0" sz="3200" spc="685">
                <a:latin typeface="Microsoft Sans Serif"/>
                <a:cs typeface="Microsoft Sans Serif"/>
              </a:rPr>
              <a:t> </a:t>
            </a:r>
            <a:r>
              <a:rPr dirty="0" sz="3200" spc="70">
                <a:latin typeface="Microsoft Sans Serif"/>
                <a:cs typeface="Microsoft Sans Serif"/>
              </a:rPr>
              <a:t>în</a:t>
            </a:r>
            <a:r>
              <a:rPr dirty="0" sz="3200" spc="700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funcţie </a:t>
            </a:r>
            <a:r>
              <a:rPr dirty="0" sz="3200" spc="-25">
                <a:latin typeface="Microsoft Sans Serif"/>
                <a:cs typeface="Microsoft Sans Serif"/>
              </a:rPr>
              <a:t>de: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3200">
              <a:latin typeface="Microsoft Sans Serif"/>
              <a:cs typeface="Microsoft Sans Serif"/>
            </a:endParaRPr>
          </a:p>
          <a:p>
            <a:pPr marL="527050" indent="-514350">
              <a:lnSpc>
                <a:spcPct val="100000"/>
              </a:lnSpc>
              <a:buAutoNum type="arabicParenR"/>
              <a:tabLst>
                <a:tab pos="527050" algn="l"/>
              </a:tabLst>
            </a:pPr>
            <a:r>
              <a:rPr dirty="0" sz="3200" spc="-10">
                <a:solidFill>
                  <a:srgbClr val="FF0000"/>
                </a:solidFill>
                <a:latin typeface="Microsoft Sans Serif"/>
                <a:cs typeface="Microsoft Sans Serif"/>
              </a:rPr>
              <a:t>cardinalitatea</a:t>
            </a:r>
            <a:r>
              <a:rPr dirty="0" sz="3200" spc="-14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0">
                <a:solidFill>
                  <a:srgbClr val="FF0000"/>
                </a:solidFill>
                <a:latin typeface="Microsoft Sans Serif"/>
                <a:cs typeface="Microsoft Sans Serif"/>
              </a:rPr>
              <a:t>asocierii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Font typeface="Microsoft Sans Serif"/>
              <a:buAutoNum type="arabicParenR"/>
            </a:pPr>
            <a:endParaRPr sz="3200">
              <a:latin typeface="Microsoft Sans Serif"/>
              <a:cs typeface="Microsoft Sans Serif"/>
            </a:endParaRPr>
          </a:p>
          <a:p>
            <a:pPr algn="just" marL="526415" marR="6985" indent="-514350">
              <a:lnSpc>
                <a:spcPct val="100000"/>
              </a:lnSpc>
              <a:buAutoNum type="arabicParenR"/>
              <a:tabLst>
                <a:tab pos="527685" algn="l"/>
              </a:tabLst>
            </a:pPr>
            <a:r>
              <a:rPr dirty="0" sz="3200">
                <a:solidFill>
                  <a:srgbClr val="FF0000"/>
                </a:solidFill>
                <a:latin typeface="Microsoft Sans Serif"/>
                <a:cs typeface="Microsoft Sans Serif"/>
              </a:rPr>
              <a:t>numărul</a:t>
            </a:r>
            <a:r>
              <a:rPr dirty="0" sz="3200" spc="43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FF0000"/>
                </a:solidFill>
                <a:latin typeface="Microsoft Sans Serif"/>
                <a:cs typeface="Microsoft Sans Serif"/>
              </a:rPr>
              <a:t>de</a:t>
            </a:r>
            <a:r>
              <a:rPr dirty="0" sz="3200" spc="45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FF0000"/>
                </a:solidFill>
                <a:latin typeface="Microsoft Sans Serif"/>
                <a:cs typeface="Microsoft Sans Serif"/>
              </a:rPr>
              <a:t>entităţi</a:t>
            </a:r>
            <a:r>
              <a:rPr dirty="0" sz="3200" spc="44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FF0000"/>
                </a:solidFill>
                <a:latin typeface="Microsoft Sans Serif"/>
                <a:cs typeface="Microsoft Sans Serif"/>
              </a:rPr>
              <a:t>distincte</a:t>
            </a:r>
            <a:r>
              <a:rPr dirty="0" sz="3200" spc="43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FF0000"/>
                </a:solidFill>
                <a:latin typeface="Microsoft Sans Serif"/>
                <a:cs typeface="Microsoft Sans Serif"/>
              </a:rPr>
              <a:t>care</a:t>
            </a:r>
            <a:r>
              <a:rPr dirty="0" sz="3200" spc="434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0">
                <a:solidFill>
                  <a:srgbClr val="FF0000"/>
                </a:solidFill>
                <a:latin typeface="Microsoft Sans Serif"/>
                <a:cs typeface="Microsoft Sans Serif"/>
              </a:rPr>
              <a:t>participă </a:t>
            </a:r>
            <a:r>
              <a:rPr dirty="0" sz="3200" spc="-10">
                <a:solidFill>
                  <a:srgbClr val="FF0000"/>
                </a:solidFill>
                <a:latin typeface="Microsoft Sans Serif"/>
                <a:cs typeface="Microsoft Sans Serif"/>
              </a:rPr>
              <a:t>	</a:t>
            </a:r>
            <a:r>
              <a:rPr dirty="0" sz="3200">
                <a:solidFill>
                  <a:srgbClr val="FF0000"/>
                </a:solidFill>
                <a:latin typeface="Microsoft Sans Serif"/>
                <a:cs typeface="Microsoft Sans Serif"/>
              </a:rPr>
              <a:t>la</a:t>
            </a:r>
            <a:r>
              <a:rPr dirty="0" sz="3200" spc="10">
                <a:solidFill>
                  <a:srgbClr val="FF0000"/>
                </a:solidFill>
                <a:latin typeface="Microsoft Sans Serif"/>
                <a:cs typeface="Microsoft Sans Serif"/>
              </a:rPr>
              <a:t>  </a:t>
            </a:r>
            <a:r>
              <a:rPr dirty="0" sz="3200" spc="-10">
                <a:solidFill>
                  <a:srgbClr val="FF0000"/>
                </a:solidFill>
                <a:latin typeface="Microsoft Sans Serif"/>
                <a:cs typeface="Microsoft Sans Serif"/>
              </a:rPr>
              <a:t>asociere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1643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Tipuri</a:t>
            </a:r>
            <a:r>
              <a:rPr dirty="0" sz="3200" spc="-50"/>
              <a:t> </a:t>
            </a:r>
            <a:r>
              <a:rPr dirty="0" sz="3200"/>
              <a:t>de</a:t>
            </a:r>
            <a:r>
              <a:rPr dirty="0" sz="3200" spc="-40"/>
              <a:t> </a:t>
            </a:r>
            <a:r>
              <a:rPr dirty="0" sz="3200"/>
              <a:t>asocieri</a:t>
            </a:r>
            <a:r>
              <a:rPr dirty="0" sz="3200" spc="-30"/>
              <a:t> </a:t>
            </a:r>
            <a:r>
              <a:rPr dirty="0" sz="3200"/>
              <a:t>(legături)</a:t>
            </a:r>
            <a:r>
              <a:rPr dirty="0" sz="3200" spc="-20"/>
              <a:t> </a:t>
            </a:r>
            <a:r>
              <a:rPr dirty="0" sz="3200"/>
              <a:t>între</a:t>
            </a:r>
            <a:r>
              <a:rPr dirty="0" sz="3200" spc="-40"/>
              <a:t> </a:t>
            </a:r>
            <a:r>
              <a:rPr dirty="0" sz="3200" spc="-10"/>
              <a:t>entităţi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18566" y="1438402"/>
            <a:ext cx="8124190" cy="4104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699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1)</a:t>
            </a:r>
            <a:r>
              <a:rPr dirty="0" sz="2800" spc="-10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După</a:t>
            </a:r>
            <a:r>
              <a:rPr dirty="0" sz="2800" spc="-9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cardinalitatea</a:t>
            </a:r>
            <a:r>
              <a:rPr dirty="0" sz="2800" spc="-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asocierii</a:t>
            </a:r>
            <a:endParaRPr sz="2800">
              <a:latin typeface="Arial"/>
              <a:cs typeface="Arial"/>
            </a:endParaRPr>
          </a:p>
          <a:p>
            <a:pPr algn="just" marL="355600" marR="5080" indent="-343535">
              <a:lnSpc>
                <a:spcPct val="100000"/>
              </a:lnSpc>
              <a:spcBef>
                <a:spcPts val="2820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Microsoft Sans Serif"/>
                <a:cs typeface="Microsoft Sans Serif"/>
              </a:rPr>
              <a:t>În</a:t>
            </a:r>
            <a:r>
              <a:rPr dirty="0" sz="2800" spc="12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funcţie</a:t>
            </a:r>
            <a:r>
              <a:rPr dirty="0" sz="2800" spc="13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13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maxima</a:t>
            </a:r>
            <a:r>
              <a:rPr dirty="0" sz="2800" spc="12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cardinalităţii</a:t>
            </a:r>
            <a:r>
              <a:rPr dirty="0" sz="2800" spc="114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(gradul</a:t>
            </a:r>
            <a:r>
              <a:rPr dirty="0" sz="2800" spc="130">
                <a:latin typeface="Microsoft Sans Serif"/>
                <a:cs typeface="Microsoft Sans Serif"/>
              </a:rPr>
              <a:t>  </a:t>
            </a:r>
            <a:r>
              <a:rPr dirty="0" sz="2800" spc="-25">
                <a:latin typeface="Microsoft Sans Serif"/>
                <a:cs typeface="Microsoft Sans Serif"/>
              </a:rPr>
              <a:t>de </a:t>
            </a:r>
            <a:r>
              <a:rPr dirty="0" sz="2800">
                <a:latin typeface="Microsoft Sans Serif"/>
                <a:cs typeface="Microsoft Sans Serif"/>
              </a:rPr>
              <a:t>asociere),</a:t>
            </a:r>
            <a:r>
              <a:rPr dirty="0" sz="2800" spc="13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15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cunosc</a:t>
            </a:r>
            <a:r>
              <a:rPr dirty="0" sz="2800" spc="140">
                <a:latin typeface="Microsoft Sans Serif"/>
                <a:cs typeface="Microsoft Sans Serif"/>
              </a:rPr>
              <a:t>  </a:t>
            </a:r>
            <a:r>
              <a:rPr dirty="0" sz="2800" b="1" i="1">
                <a:latin typeface="Arial"/>
                <a:cs typeface="Arial"/>
              </a:rPr>
              <a:t>trei</a:t>
            </a:r>
            <a:r>
              <a:rPr dirty="0" sz="2800" spc="105" b="1" i="1">
                <a:latin typeface="Arial"/>
                <a:cs typeface="Arial"/>
              </a:rPr>
              <a:t>  </a:t>
            </a:r>
            <a:r>
              <a:rPr dirty="0" sz="2800" b="1" i="1">
                <a:latin typeface="Arial"/>
                <a:cs typeface="Arial"/>
              </a:rPr>
              <a:t>tipuri</a:t>
            </a:r>
            <a:r>
              <a:rPr dirty="0" sz="2800" spc="105" b="1" i="1">
                <a:latin typeface="Arial"/>
                <a:cs typeface="Arial"/>
              </a:rPr>
              <a:t>  </a:t>
            </a:r>
            <a:r>
              <a:rPr dirty="0" sz="2800" b="1" i="1">
                <a:latin typeface="Arial"/>
                <a:cs typeface="Arial"/>
              </a:rPr>
              <a:t>de</a:t>
            </a:r>
            <a:r>
              <a:rPr dirty="0" sz="2800" spc="120" b="1" i="1">
                <a:latin typeface="Arial"/>
                <a:cs typeface="Arial"/>
              </a:rPr>
              <a:t>  </a:t>
            </a:r>
            <a:r>
              <a:rPr dirty="0" sz="2800" spc="-10" b="1" i="1">
                <a:latin typeface="Arial"/>
                <a:cs typeface="Arial"/>
              </a:rPr>
              <a:t>asocieri</a:t>
            </a:r>
            <a:r>
              <a:rPr dirty="0" sz="2800" spc="-10">
                <a:latin typeface="Microsoft Sans Serif"/>
                <a:cs typeface="Microsoft Sans Serif"/>
              </a:rPr>
              <a:t>, </a:t>
            </a:r>
            <a:r>
              <a:rPr dirty="0" sz="2800">
                <a:latin typeface="Microsoft Sans Serif"/>
                <a:cs typeface="Microsoft Sans Serif"/>
              </a:rPr>
              <a:t>care,</a:t>
            </a:r>
            <a:r>
              <a:rPr dirty="0" sz="2800" spc="9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la</a:t>
            </a:r>
            <a:r>
              <a:rPr dirty="0" sz="2800" spc="395">
                <a:latin typeface="Microsoft Sans Serif"/>
                <a:cs typeface="Microsoft Sans Serif"/>
              </a:rPr>
              <a:t>   </a:t>
            </a:r>
            <a:r>
              <a:rPr dirty="0" sz="2800">
                <a:latin typeface="Microsoft Sans Serif"/>
                <a:cs typeface="Microsoft Sans Serif"/>
              </a:rPr>
              <a:t>rândul</a:t>
            </a:r>
            <a:r>
              <a:rPr dirty="0" sz="2800" spc="10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lor,</a:t>
            </a:r>
            <a:r>
              <a:rPr dirty="0" sz="2800" spc="8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sunt</a:t>
            </a:r>
            <a:r>
              <a:rPr dirty="0" sz="2800" spc="9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110">
                <a:latin typeface="Microsoft Sans Serif"/>
                <a:cs typeface="Microsoft Sans Serif"/>
              </a:rPr>
              <a:t>  </a:t>
            </a:r>
            <a:r>
              <a:rPr dirty="0" sz="2800" b="1" i="1">
                <a:latin typeface="Arial"/>
                <a:cs typeface="Arial"/>
              </a:rPr>
              <a:t>două</a:t>
            </a:r>
            <a:r>
              <a:rPr dirty="0" sz="2800" spc="75" b="1" i="1">
                <a:latin typeface="Arial"/>
                <a:cs typeface="Arial"/>
              </a:rPr>
              <a:t>  </a:t>
            </a:r>
            <a:r>
              <a:rPr dirty="0" sz="2800" b="1" i="1">
                <a:latin typeface="Arial"/>
                <a:cs typeface="Arial"/>
              </a:rPr>
              <a:t>tipuri,</a:t>
            </a:r>
            <a:r>
              <a:rPr dirty="0" sz="2800" spc="65" b="1" i="1">
                <a:latin typeface="Arial"/>
                <a:cs typeface="Arial"/>
              </a:rPr>
              <a:t>  </a:t>
            </a:r>
            <a:r>
              <a:rPr dirty="0" sz="2800" spc="-25" b="1" i="1">
                <a:latin typeface="Arial"/>
                <a:cs typeface="Arial"/>
              </a:rPr>
              <a:t>în </a:t>
            </a:r>
            <a:r>
              <a:rPr dirty="0" sz="2800" b="1" i="1">
                <a:latin typeface="Arial"/>
                <a:cs typeface="Arial"/>
              </a:rPr>
              <a:t>funcţie</a:t>
            </a:r>
            <a:r>
              <a:rPr dirty="0" sz="2800" spc="55" b="1" i="1">
                <a:latin typeface="Arial"/>
                <a:cs typeface="Arial"/>
              </a:rPr>
              <a:t>  </a:t>
            </a:r>
            <a:r>
              <a:rPr dirty="0" sz="2800" b="1" i="1">
                <a:latin typeface="Arial"/>
                <a:cs typeface="Arial"/>
              </a:rPr>
              <a:t>de</a:t>
            </a:r>
            <a:r>
              <a:rPr dirty="0" sz="2800" spc="65" b="1" i="1">
                <a:latin typeface="Arial"/>
                <a:cs typeface="Arial"/>
              </a:rPr>
              <a:t>  </a:t>
            </a:r>
            <a:r>
              <a:rPr dirty="0" sz="2800" b="1" i="1">
                <a:latin typeface="Arial"/>
                <a:cs typeface="Arial"/>
              </a:rPr>
              <a:t>minima</a:t>
            </a:r>
            <a:r>
              <a:rPr dirty="0" sz="2800" spc="335" b="1" i="1">
                <a:latin typeface="Arial"/>
                <a:cs typeface="Arial"/>
              </a:rPr>
              <a:t>   </a:t>
            </a:r>
            <a:r>
              <a:rPr dirty="0" sz="2800" b="1" i="1">
                <a:latin typeface="Arial"/>
                <a:cs typeface="Arial"/>
              </a:rPr>
              <a:t>cardinalităţii</a:t>
            </a:r>
            <a:r>
              <a:rPr dirty="0" sz="2800" spc="55" b="1" i="1">
                <a:latin typeface="Arial"/>
                <a:cs typeface="Arial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(gradul</a:t>
            </a:r>
            <a:r>
              <a:rPr dirty="0" sz="2800" spc="95">
                <a:latin typeface="Microsoft Sans Serif"/>
                <a:cs typeface="Microsoft Sans Serif"/>
              </a:rPr>
              <a:t>  </a:t>
            </a:r>
            <a:r>
              <a:rPr dirty="0" sz="2800" spc="-25">
                <a:latin typeface="Microsoft Sans Serif"/>
                <a:cs typeface="Microsoft Sans Serif"/>
              </a:rPr>
              <a:t>de </a:t>
            </a:r>
            <a:r>
              <a:rPr dirty="0" sz="2800" spc="-20">
                <a:latin typeface="Microsoft Sans Serif"/>
                <a:cs typeface="Microsoft Sans Serif"/>
              </a:rPr>
              <a:t>obligativitate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al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participării</a:t>
            </a:r>
            <a:r>
              <a:rPr dirty="0" sz="2800">
                <a:latin typeface="Microsoft Sans Serif"/>
                <a:cs typeface="Microsoft Sans Serif"/>
              </a:rPr>
              <a:t> la</a:t>
            </a:r>
            <a:r>
              <a:rPr dirty="0" sz="2800" spc="-25">
                <a:latin typeface="Microsoft Sans Serif"/>
                <a:cs typeface="Microsoft Sans Serif"/>
              </a:rPr>
              <a:t>  </a:t>
            </a:r>
            <a:r>
              <a:rPr dirty="0" sz="2800" spc="-10">
                <a:latin typeface="Microsoft Sans Serif"/>
                <a:cs typeface="Microsoft Sans Serif"/>
              </a:rPr>
              <a:t>asociere):</a:t>
            </a:r>
            <a:endParaRPr sz="2800">
              <a:latin typeface="Microsoft Sans Serif"/>
              <a:cs typeface="Microsoft Sans Serif"/>
            </a:endParaRPr>
          </a:p>
          <a:p>
            <a:pPr algn="just" marL="528320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8320" algn="l"/>
              </a:tabLst>
            </a:pP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asocieri</a:t>
            </a:r>
            <a:r>
              <a:rPr dirty="0" sz="2800" spc="-8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de</a:t>
            </a:r>
            <a:r>
              <a:rPr dirty="0" sz="2800" spc="-4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tip</a:t>
            </a:r>
            <a:r>
              <a:rPr dirty="0" sz="2800" spc="-5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FF0000"/>
                </a:solidFill>
                <a:latin typeface="Microsoft Sans Serif"/>
                <a:cs typeface="Microsoft Sans Serif"/>
              </a:rPr>
              <a:t>„unu</a:t>
            </a:r>
            <a:r>
              <a:rPr dirty="0" sz="2800" spc="-4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la</a:t>
            </a:r>
            <a:r>
              <a:rPr dirty="0" sz="2800" spc="-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FF0000"/>
                </a:solidFill>
                <a:latin typeface="Microsoft Sans Serif"/>
                <a:cs typeface="Microsoft Sans Serif"/>
              </a:rPr>
              <a:t>unu”</a:t>
            </a:r>
            <a:endParaRPr sz="2800">
              <a:latin typeface="Microsoft Sans Serif"/>
              <a:cs typeface="Microsoft Sans Serif"/>
            </a:endParaRPr>
          </a:p>
          <a:p>
            <a:pPr algn="just" lvl="1" marL="720090" indent="-306705">
              <a:lnSpc>
                <a:spcPct val="100000"/>
              </a:lnSpc>
              <a:spcBef>
                <a:spcPts val="20"/>
              </a:spcBef>
              <a:buAutoNum type="alphaLcParenR"/>
              <a:tabLst>
                <a:tab pos="720090" algn="l"/>
              </a:tabLst>
            </a:pP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asocieri</a:t>
            </a:r>
            <a:r>
              <a:rPr dirty="0" sz="2400" spc="-4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parţiale</a:t>
            </a:r>
            <a:r>
              <a:rPr dirty="0" sz="2400" spc="-8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de</a:t>
            </a:r>
            <a:r>
              <a:rPr dirty="0" sz="2400" spc="-8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tip</a:t>
            </a:r>
            <a:r>
              <a:rPr dirty="0" sz="2400" spc="-6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„unu</a:t>
            </a:r>
            <a:r>
              <a:rPr dirty="0" sz="2400" spc="-7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la</a:t>
            </a:r>
            <a:r>
              <a:rPr dirty="0" sz="2400" spc="-114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0000FF"/>
                </a:solidFill>
                <a:latin typeface="Microsoft Sans Serif"/>
                <a:cs typeface="Microsoft Sans Serif"/>
              </a:rPr>
              <a:t>unu”</a:t>
            </a:r>
            <a:endParaRPr sz="2400">
              <a:latin typeface="Microsoft Sans Serif"/>
              <a:cs typeface="Microsoft Sans Serif"/>
            </a:endParaRPr>
          </a:p>
          <a:p>
            <a:pPr algn="just" lvl="1" marL="732790" indent="-319405">
              <a:lnSpc>
                <a:spcPct val="100000"/>
              </a:lnSpc>
              <a:buAutoNum type="alphaLcParenR"/>
              <a:tabLst>
                <a:tab pos="732790" algn="l"/>
              </a:tabLst>
            </a:pP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asocieri</a:t>
            </a:r>
            <a:r>
              <a:rPr dirty="0" sz="2400" spc="-4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totale</a:t>
            </a:r>
            <a:r>
              <a:rPr dirty="0" sz="2400" spc="-6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de</a:t>
            </a:r>
            <a:r>
              <a:rPr dirty="0" sz="2400" spc="-7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tip</a:t>
            </a:r>
            <a:r>
              <a:rPr dirty="0" sz="2400" spc="-6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„unu</a:t>
            </a:r>
            <a:r>
              <a:rPr dirty="0" sz="2400" spc="-6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la</a:t>
            </a:r>
            <a:r>
              <a:rPr dirty="0" sz="2400" spc="-9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0000FF"/>
                </a:solidFill>
                <a:latin typeface="Microsoft Sans Serif"/>
                <a:cs typeface="Microsoft Sans Serif"/>
              </a:rPr>
              <a:t>unu”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2646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Tipuri</a:t>
            </a:r>
            <a:r>
              <a:rPr dirty="0" sz="3200" spc="-50"/>
              <a:t> </a:t>
            </a:r>
            <a:r>
              <a:rPr dirty="0" sz="3200"/>
              <a:t>de</a:t>
            </a:r>
            <a:r>
              <a:rPr dirty="0" sz="3200" spc="-40"/>
              <a:t> </a:t>
            </a:r>
            <a:r>
              <a:rPr dirty="0" sz="3200"/>
              <a:t>asocieri</a:t>
            </a:r>
            <a:r>
              <a:rPr dirty="0" sz="3200" spc="-30"/>
              <a:t> </a:t>
            </a:r>
            <a:r>
              <a:rPr dirty="0" sz="3200"/>
              <a:t>(legături)</a:t>
            </a:r>
            <a:r>
              <a:rPr dirty="0" sz="3200" spc="-10"/>
              <a:t> </a:t>
            </a:r>
            <a:r>
              <a:rPr dirty="0" sz="3200"/>
              <a:t>între</a:t>
            </a:r>
            <a:r>
              <a:rPr dirty="0" sz="3200" spc="-25"/>
              <a:t> </a:t>
            </a:r>
            <a:r>
              <a:rPr dirty="0" sz="3200" spc="-10"/>
              <a:t>entităţi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1479296"/>
            <a:ext cx="5894705" cy="2225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6084" indent="-413384">
              <a:lnSpc>
                <a:spcPct val="100000"/>
              </a:lnSpc>
              <a:spcBef>
                <a:spcPts val="95"/>
              </a:spcBef>
              <a:buAutoNum type="arabicParenR"/>
              <a:tabLst>
                <a:tab pos="426084" algn="l"/>
              </a:tabLst>
            </a:pP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După</a:t>
            </a:r>
            <a:r>
              <a:rPr dirty="0" sz="2800" spc="-1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cardinalitatea</a:t>
            </a:r>
            <a:r>
              <a:rPr dirty="0" sz="2800" spc="-10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asocierii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buClr>
                <a:srgbClr val="FF0000"/>
              </a:buClr>
              <a:buFont typeface="Arial"/>
              <a:buAutoNum type="arabicParenR"/>
            </a:pP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2.</a:t>
            </a:r>
            <a:r>
              <a:rPr dirty="0" sz="2800" spc="-5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asocieri</a:t>
            </a:r>
            <a:r>
              <a:rPr dirty="0" sz="2800" spc="-7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de</a:t>
            </a:r>
            <a:r>
              <a:rPr dirty="0" sz="2800" spc="-4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tip</a:t>
            </a:r>
            <a:r>
              <a:rPr dirty="0" sz="2800" spc="-5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Microsoft Sans Serif"/>
                <a:cs typeface="Microsoft Sans Serif"/>
              </a:rPr>
              <a:t>„unu</a:t>
            </a:r>
            <a:r>
              <a:rPr dirty="0" sz="2800" spc="-6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la</a:t>
            </a:r>
            <a:r>
              <a:rPr dirty="0" sz="2800" spc="-4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mai</a:t>
            </a:r>
            <a:r>
              <a:rPr dirty="0" sz="2800" spc="2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Microsoft Sans Serif"/>
                <a:cs typeface="Microsoft Sans Serif"/>
              </a:rPr>
              <a:t>mulţi”</a:t>
            </a:r>
            <a:endParaRPr sz="2800">
              <a:latin typeface="Microsoft Sans Serif"/>
              <a:cs typeface="Microsoft Sans Serif"/>
            </a:endParaRPr>
          </a:p>
          <a:p>
            <a:pPr lvl="1" marL="318135" indent="-305435">
              <a:lnSpc>
                <a:spcPct val="100000"/>
              </a:lnSpc>
              <a:spcBef>
                <a:spcPts val="615"/>
              </a:spcBef>
              <a:buAutoNum type="alphaLcParenR"/>
              <a:tabLst>
                <a:tab pos="318135" algn="l"/>
              </a:tabLst>
            </a:pP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asocieri</a:t>
            </a:r>
            <a:r>
              <a:rPr dirty="0" sz="2400" spc="-4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parţiale</a:t>
            </a:r>
            <a:r>
              <a:rPr dirty="0" sz="2400" spc="-8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de</a:t>
            </a:r>
            <a:r>
              <a:rPr dirty="0" sz="2400" spc="-8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tip</a:t>
            </a:r>
            <a:r>
              <a:rPr dirty="0" sz="2400" spc="-6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„unu</a:t>
            </a:r>
            <a:r>
              <a:rPr dirty="0" sz="2400" spc="-8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la</a:t>
            </a:r>
            <a:r>
              <a:rPr dirty="0" sz="2400" spc="-10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mulţi”</a:t>
            </a:r>
            <a:endParaRPr sz="2400">
              <a:latin typeface="Microsoft Sans Serif"/>
              <a:cs typeface="Microsoft Sans Serif"/>
            </a:endParaRPr>
          </a:p>
          <a:p>
            <a:pPr lvl="1" marL="332105" indent="-319405">
              <a:lnSpc>
                <a:spcPct val="100000"/>
              </a:lnSpc>
              <a:spcBef>
                <a:spcPts val="600"/>
              </a:spcBef>
              <a:buAutoNum type="alphaLcParenR"/>
              <a:tabLst>
                <a:tab pos="332105" algn="l"/>
              </a:tabLst>
            </a:pP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asocieri</a:t>
            </a:r>
            <a:r>
              <a:rPr dirty="0" sz="2400" spc="-4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totale</a:t>
            </a:r>
            <a:r>
              <a:rPr dirty="0" sz="2400" spc="-7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de</a:t>
            </a:r>
            <a:r>
              <a:rPr dirty="0" sz="2400" spc="-7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tip</a:t>
            </a:r>
            <a:r>
              <a:rPr dirty="0" sz="2400" spc="-7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„unu</a:t>
            </a:r>
            <a:r>
              <a:rPr dirty="0" sz="2400" spc="-7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la</a:t>
            </a:r>
            <a:r>
              <a:rPr dirty="0" sz="2400" spc="-10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mulţi”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93139" y="4180667"/>
            <a:ext cx="6837045" cy="143002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820"/>
              </a:spcBef>
            </a:pP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3.</a:t>
            </a:r>
            <a:r>
              <a:rPr dirty="0" sz="2800" spc="-4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asocieri</a:t>
            </a:r>
            <a:r>
              <a:rPr dirty="0" sz="2800" spc="-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de</a:t>
            </a:r>
            <a:r>
              <a:rPr dirty="0" sz="2800" spc="-3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tip</a:t>
            </a:r>
            <a:r>
              <a:rPr dirty="0" sz="2800" spc="-3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„</a:t>
            </a:r>
            <a:r>
              <a:rPr dirty="0" sz="2800" spc="-4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mai</a:t>
            </a:r>
            <a:r>
              <a:rPr dirty="0" sz="2800" spc="-4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mulţi</a:t>
            </a:r>
            <a:r>
              <a:rPr dirty="0" sz="2800" spc="-3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la</a:t>
            </a:r>
            <a:r>
              <a:rPr dirty="0" sz="2800" spc="1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mai</a:t>
            </a:r>
            <a:r>
              <a:rPr dirty="0" sz="2800" spc="6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Microsoft Sans Serif"/>
                <a:cs typeface="Microsoft Sans Serif"/>
              </a:rPr>
              <a:t>mulţi”</a:t>
            </a:r>
            <a:endParaRPr sz="2800">
              <a:latin typeface="Microsoft Sans Serif"/>
              <a:cs typeface="Microsoft Sans Serif"/>
            </a:endParaRPr>
          </a:p>
          <a:p>
            <a:pPr marL="318135" indent="-305435">
              <a:lnSpc>
                <a:spcPct val="100000"/>
              </a:lnSpc>
              <a:spcBef>
                <a:spcPts val="615"/>
              </a:spcBef>
              <a:buAutoNum type="alphaLcParenR"/>
              <a:tabLst>
                <a:tab pos="318135" algn="l"/>
              </a:tabLst>
            </a:pP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asocieri</a:t>
            </a:r>
            <a:r>
              <a:rPr dirty="0" sz="2400" spc="-3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parţiale</a:t>
            </a:r>
            <a:r>
              <a:rPr dirty="0" sz="2400" spc="-8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de</a:t>
            </a:r>
            <a:r>
              <a:rPr dirty="0" sz="2400" spc="-7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tip</a:t>
            </a:r>
            <a:r>
              <a:rPr dirty="0" sz="2400" spc="-5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„mai</a:t>
            </a:r>
            <a:r>
              <a:rPr dirty="0" sz="2400" spc="-8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mulţi</a:t>
            </a:r>
            <a:r>
              <a:rPr dirty="0" sz="2400" spc="-8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la</a:t>
            </a:r>
            <a:r>
              <a:rPr dirty="0" sz="2400" spc="-13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mulţi”</a:t>
            </a:r>
            <a:endParaRPr sz="24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spcBef>
                <a:spcPts val="600"/>
              </a:spcBef>
              <a:buAutoNum type="alphaLcParenR"/>
              <a:tabLst>
                <a:tab pos="332105" algn="l"/>
              </a:tabLst>
            </a:pP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asocieri</a:t>
            </a:r>
            <a:r>
              <a:rPr dirty="0" sz="2400" spc="-3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totale</a:t>
            </a:r>
            <a:r>
              <a:rPr dirty="0" sz="2400" spc="-6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de</a:t>
            </a:r>
            <a:r>
              <a:rPr dirty="0" sz="2400" spc="-7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tip</a:t>
            </a:r>
            <a:r>
              <a:rPr dirty="0" sz="2400" spc="-6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„mai</a:t>
            </a:r>
            <a:r>
              <a:rPr dirty="0" sz="2400" spc="-7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mulţi</a:t>
            </a:r>
            <a:r>
              <a:rPr dirty="0" sz="2400" spc="-8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la</a:t>
            </a:r>
            <a:r>
              <a:rPr dirty="0" sz="2400" spc="-1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mulţi”.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560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Tipuri</a:t>
            </a:r>
            <a:r>
              <a:rPr dirty="0" sz="3200" spc="-50"/>
              <a:t> </a:t>
            </a:r>
            <a:r>
              <a:rPr dirty="0" sz="3200"/>
              <a:t>de</a:t>
            </a:r>
            <a:r>
              <a:rPr dirty="0" sz="3200" spc="-50"/>
              <a:t> </a:t>
            </a:r>
            <a:r>
              <a:rPr dirty="0" sz="3200"/>
              <a:t>asocieri</a:t>
            </a:r>
            <a:r>
              <a:rPr dirty="0" sz="3200" spc="-35"/>
              <a:t> </a:t>
            </a:r>
            <a:r>
              <a:rPr dirty="0" sz="3200"/>
              <a:t>(legături)</a:t>
            </a:r>
            <a:r>
              <a:rPr dirty="0" sz="3200" spc="-25"/>
              <a:t> </a:t>
            </a:r>
            <a:r>
              <a:rPr dirty="0" sz="3200"/>
              <a:t>între</a:t>
            </a:r>
            <a:r>
              <a:rPr dirty="0" sz="3200" spc="-35"/>
              <a:t> </a:t>
            </a:r>
            <a:r>
              <a:rPr dirty="0" sz="3200" spc="-10"/>
              <a:t>entităţi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14602"/>
            <a:ext cx="8240395" cy="4000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923290">
              <a:lnSpc>
                <a:spcPct val="100000"/>
              </a:lnSpc>
              <a:spcBef>
                <a:spcPts val="95"/>
              </a:spcBef>
              <a:tabLst>
                <a:tab pos="2143125" algn="l"/>
              </a:tabLst>
            </a:pP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2)După</a:t>
            </a:r>
            <a:r>
              <a:rPr dirty="0" sz="2800" spc="-1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numărul</a:t>
            </a:r>
            <a:r>
              <a:rPr dirty="0" sz="2800" spc="-1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z="2800" spc="-1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entităţi</a:t>
            </a:r>
            <a:r>
              <a:rPr dirty="0" sz="2800" spc="-1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distincte</a:t>
            </a:r>
            <a:r>
              <a:rPr dirty="0" sz="2800" spc="-1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FF0000"/>
                </a:solidFill>
                <a:latin typeface="Arial"/>
                <a:cs typeface="Arial"/>
              </a:rPr>
              <a:t>care </a:t>
            </a: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participă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	la</a:t>
            </a:r>
            <a:r>
              <a:rPr dirty="0" sz="2800" spc="-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asociere:</a:t>
            </a:r>
            <a:endParaRPr sz="2800">
              <a:latin typeface="Arial"/>
              <a:cs typeface="Arial"/>
            </a:endParaRPr>
          </a:p>
          <a:p>
            <a:pPr marL="1232535" indent="-305435">
              <a:lnSpc>
                <a:spcPct val="100000"/>
              </a:lnSpc>
              <a:spcBef>
                <a:spcPts val="620"/>
              </a:spcBef>
              <a:buAutoNum type="alphaLcParenR"/>
              <a:tabLst>
                <a:tab pos="1232535" algn="l"/>
              </a:tabLst>
            </a:pP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asocieri</a:t>
            </a:r>
            <a:r>
              <a:rPr dirty="0" sz="2400" spc="-3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binare</a:t>
            </a:r>
            <a:r>
              <a:rPr dirty="0" sz="2400" spc="-5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(între</a:t>
            </a:r>
            <a:r>
              <a:rPr dirty="0" sz="2400" spc="-11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două</a:t>
            </a:r>
            <a:r>
              <a:rPr dirty="0" sz="2400" spc="-6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entităţi</a:t>
            </a:r>
            <a:r>
              <a:rPr dirty="0" sz="2400" spc="-8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distincte)</a:t>
            </a:r>
            <a:endParaRPr sz="2400">
              <a:latin typeface="Microsoft Sans Serif"/>
              <a:cs typeface="Microsoft Sans Serif"/>
            </a:endParaRPr>
          </a:p>
          <a:p>
            <a:pPr marL="1247140" marR="5080" indent="-320040">
              <a:lnSpc>
                <a:spcPct val="100000"/>
              </a:lnSpc>
              <a:spcBef>
                <a:spcPts val="600"/>
              </a:spcBef>
              <a:buAutoNum type="alphaLcParenR"/>
              <a:tabLst>
                <a:tab pos="1247140" algn="l"/>
                <a:tab pos="2496820" algn="l"/>
                <a:tab pos="3917315" algn="l"/>
                <a:tab pos="5266690" algn="l"/>
                <a:tab pos="5873115" algn="l"/>
                <a:tab pos="7301230" algn="l"/>
                <a:tab pos="7820659" algn="l"/>
              </a:tabLst>
            </a:pP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asocieri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recursive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(asocieri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5">
                <a:solidFill>
                  <a:srgbClr val="0000FF"/>
                </a:solidFill>
                <a:latin typeface="Microsoft Sans Serif"/>
                <a:cs typeface="Microsoft Sans Serif"/>
              </a:rPr>
              <a:t>ale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entităţilor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5">
                <a:solidFill>
                  <a:srgbClr val="0000FF"/>
                </a:solidFill>
                <a:latin typeface="Microsoft Sans Serif"/>
                <a:cs typeface="Microsoft Sans Serif"/>
              </a:rPr>
              <a:t>cu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0">
                <a:solidFill>
                  <a:srgbClr val="0000FF"/>
                </a:solidFill>
                <a:latin typeface="Microsoft Sans Serif"/>
                <a:cs typeface="Microsoft Sans Serif"/>
              </a:rPr>
              <a:t>ele 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însele)</a:t>
            </a:r>
            <a:endParaRPr sz="2400">
              <a:latin typeface="Microsoft Sans Serif"/>
              <a:cs typeface="Microsoft Sans Serif"/>
            </a:endParaRPr>
          </a:p>
          <a:p>
            <a:pPr marL="927100" marR="644525" indent="-13335">
              <a:lnSpc>
                <a:spcPct val="100000"/>
              </a:lnSpc>
              <a:spcBef>
                <a:spcPts val="600"/>
              </a:spcBef>
              <a:buAutoNum type="alphaLcParenR"/>
              <a:tabLst>
                <a:tab pos="1180465" algn="l"/>
                <a:tab pos="1981835" algn="l"/>
                <a:tab pos="2447925" algn="l"/>
                <a:tab pos="3946525" algn="l"/>
                <a:tab pos="4862195" algn="l"/>
                <a:tab pos="5566410" algn="l"/>
                <a:tab pos="6357620" algn="l"/>
                <a:tab pos="6911340" algn="l"/>
              </a:tabLst>
            </a:pP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asocieri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complexe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(între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5">
                <a:solidFill>
                  <a:srgbClr val="0000FF"/>
                </a:solidFill>
                <a:latin typeface="Microsoft Sans Serif"/>
                <a:cs typeface="Microsoft Sans Serif"/>
              </a:rPr>
              <a:t>mai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0">
                <a:solidFill>
                  <a:srgbClr val="0000FF"/>
                </a:solidFill>
                <a:latin typeface="Microsoft Sans Serif"/>
                <a:cs typeface="Microsoft Sans Serif"/>
              </a:rPr>
              <a:t>mult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5">
                <a:solidFill>
                  <a:srgbClr val="0000FF"/>
                </a:solidFill>
                <a:latin typeface="Microsoft Sans Serif"/>
                <a:cs typeface="Microsoft Sans Serif"/>
              </a:rPr>
              <a:t>de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5">
                <a:solidFill>
                  <a:srgbClr val="0000FF"/>
                </a:solidFill>
                <a:latin typeface="Microsoft Sans Serif"/>
                <a:cs typeface="Microsoft Sans Serif"/>
              </a:rPr>
              <a:t>două 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entităţi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distincte)</a:t>
            </a:r>
            <a:endParaRPr sz="2400">
              <a:latin typeface="Microsoft Sans Serif"/>
              <a:cs typeface="Microsoft Sans Serif"/>
            </a:endParaRPr>
          </a:p>
          <a:p>
            <a:pPr marL="355600" marR="68389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5600" algn="l"/>
                <a:tab pos="1074420" algn="l"/>
                <a:tab pos="1945005" algn="l"/>
                <a:tab pos="3338195" algn="l"/>
                <a:tab pos="4147185" algn="l"/>
                <a:tab pos="5831840" algn="l"/>
              </a:tabLst>
            </a:pPr>
            <a:r>
              <a:rPr dirty="0" sz="3200" spc="-25">
                <a:latin typeface="Microsoft Sans Serif"/>
                <a:cs typeface="Microsoft Sans Serif"/>
              </a:rPr>
              <a:t>În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-10">
                <a:latin typeface="Microsoft Sans Serif"/>
                <a:cs typeface="Microsoft Sans Serif"/>
              </a:rPr>
              <a:t>continuare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-25">
                <a:latin typeface="Microsoft Sans Serif"/>
                <a:cs typeface="Microsoft Sans Serif"/>
              </a:rPr>
              <a:t>se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-10">
                <a:latin typeface="Microsoft Sans Serif"/>
                <a:cs typeface="Microsoft Sans Serif"/>
              </a:rPr>
              <a:t>descriu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-10">
                <a:latin typeface="Microsoft Sans Serif"/>
                <a:cs typeface="Microsoft Sans Serif"/>
              </a:rPr>
              <a:t>asocierile grupate</a:t>
            </a:r>
            <a:r>
              <a:rPr dirty="0" sz="3200">
                <a:latin typeface="Microsoft Sans Serif"/>
                <a:cs typeface="Microsoft Sans Serif"/>
              </a:rPr>
              <a:t>	după</a:t>
            </a:r>
            <a:r>
              <a:rPr dirty="0" sz="3200" spc="-95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cardinalitatea</a:t>
            </a:r>
            <a:r>
              <a:rPr dirty="0" sz="3200" spc="-50">
                <a:latin typeface="Microsoft Sans Serif"/>
                <a:cs typeface="Microsoft Sans Serif"/>
              </a:rPr>
              <a:t> </a:t>
            </a:r>
            <a:r>
              <a:rPr dirty="0" sz="3200" spc="-25">
                <a:latin typeface="Microsoft Sans Serif"/>
                <a:cs typeface="Microsoft Sans Serif"/>
              </a:rPr>
              <a:t>ei.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137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1)</a:t>
            </a:r>
            <a:r>
              <a:rPr dirty="0" spc="-20"/>
              <a:t> </a:t>
            </a:r>
            <a:r>
              <a:rPr dirty="0"/>
              <a:t>Asocieri</a:t>
            </a:r>
            <a:r>
              <a:rPr dirty="0" spc="-35"/>
              <a:t> </a:t>
            </a:r>
            <a:r>
              <a:rPr dirty="0"/>
              <a:t>după</a:t>
            </a:r>
            <a:r>
              <a:rPr dirty="0" spc="-25"/>
              <a:t> cardinalitatea</a:t>
            </a:r>
            <a:r>
              <a:rPr dirty="0" spc="-135"/>
              <a:t> </a:t>
            </a:r>
            <a:r>
              <a:rPr dirty="0" spc="-10"/>
              <a:t>asocierii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601850"/>
            <a:ext cx="7233284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1402080" algn="l"/>
              </a:tabLst>
            </a:pPr>
            <a:r>
              <a:rPr dirty="0" sz="2800" spc="-25">
                <a:solidFill>
                  <a:srgbClr val="0000FF"/>
                </a:solidFill>
                <a:latin typeface="Microsoft Sans Serif"/>
                <a:cs typeface="Microsoft Sans Serif"/>
              </a:rPr>
              <a:t>1.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	Asocieri</a:t>
            </a:r>
            <a:r>
              <a:rPr dirty="0" sz="2800" spc="-9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de</a:t>
            </a:r>
            <a:r>
              <a:rPr dirty="0" sz="2800" spc="-6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tip</a:t>
            </a:r>
            <a:r>
              <a:rPr dirty="0" sz="2800" spc="-6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0000FF"/>
                </a:solidFill>
                <a:latin typeface="Microsoft Sans Serif"/>
                <a:cs typeface="Microsoft Sans Serif"/>
              </a:rPr>
              <a:t>„unu</a:t>
            </a:r>
            <a:r>
              <a:rPr dirty="0" sz="2800" spc="-6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la</a:t>
            </a:r>
            <a:r>
              <a:rPr dirty="0" sz="2800" spc="-7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unu”</a:t>
            </a:r>
            <a:r>
              <a:rPr dirty="0" sz="2800" spc="-5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sunt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asocieri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25">
                <a:latin typeface="Microsoft Sans Serif"/>
                <a:cs typeface="Microsoft Sans Serif"/>
              </a:rPr>
              <a:t>în </a:t>
            </a:r>
            <a:r>
              <a:rPr dirty="0" sz="2800" spc="-20">
                <a:latin typeface="Microsoft Sans Serif"/>
                <a:cs typeface="Microsoft Sans Serif"/>
              </a:rPr>
              <a:t>care</a:t>
            </a:r>
            <a:r>
              <a:rPr dirty="0" sz="2800">
                <a:latin typeface="Microsoft Sans Serif"/>
                <a:cs typeface="Microsoft Sans Serif"/>
              </a:rPr>
              <a:t>	maximele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cardinalităţii</a:t>
            </a:r>
            <a:r>
              <a:rPr dirty="0" sz="2800" spc="-1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au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valoarea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1.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635" y="4042028"/>
            <a:ext cx="14916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Microsoft Sans Serif"/>
                <a:cs typeface="Microsoft Sans Serif"/>
              </a:rPr>
              <a:t>Exemplu: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891" y="4430267"/>
            <a:ext cx="7112508" cy="156057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4024" y="2931996"/>
            <a:ext cx="5926097" cy="999457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521030"/>
            <a:ext cx="79279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1)</a:t>
            </a:r>
            <a:r>
              <a:rPr dirty="0" spc="-20"/>
              <a:t> </a:t>
            </a:r>
            <a:r>
              <a:rPr dirty="0"/>
              <a:t>Asocieri</a:t>
            </a:r>
            <a:r>
              <a:rPr dirty="0" spc="-35"/>
              <a:t> </a:t>
            </a:r>
            <a:r>
              <a:rPr dirty="0"/>
              <a:t>după</a:t>
            </a:r>
            <a:r>
              <a:rPr dirty="0" spc="-25"/>
              <a:t> cardinalitatea</a:t>
            </a:r>
            <a:r>
              <a:rPr dirty="0" spc="-135"/>
              <a:t> </a:t>
            </a:r>
            <a:r>
              <a:rPr dirty="0" spc="-10"/>
              <a:t>asocierii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0491" y="1205229"/>
            <a:ext cx="822515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2.</a:t>
            </a:r>
            <a:r>
              <a:rPr dirty="0" sz="2800" spc="-19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Asocieri</a:t>
            </a:r>
            <a:r>
              <a:rPr dirty="0" sz="2800" spc="-9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de</a:t>
            </a:r>
            <a:r>
              <a:rPr dirty="0" sz="2800" spc="-5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tip</a:t>
            </a:r>
            <a:r>
              <a:rPr dirty="0" sz="2800" spc="-5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0000FF"/>
                </a:solidFill>
                <a:latin typeface="Microsoft Sans Serif"/>
                <a:cs typeface="Microsoft Sans Serif"/>
              </a:rPr>
              <a:t>„unu</a:t>
            </a:r>
            <a:r>
              <a:rPr dirty="0" sz="2800" spc="-5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la</a:t>
            </a:r>
            <a:r>
              <a:rPr dirty="0" sz="2800" spc="-5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mai</a:t>
            </a:r>
            <a:r>
              <a:rPr dirty="0" sz="2800" spc="-5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mulţi”</a:t>
            </a:r>
            <a:r>
              <a:rPr dirty="0" sz="2800" spc="1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sunt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asocieri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30">
                <a:latin typeface="Microsoft Sans Serif"/>
                <a:cs typeface="Microsoft Sans Serif"/>
              </a:rPr>
              <a:t>în </a:t>
            </a:r>
            <a:r>
              <a:rPr dirty="0" sz="2800">
                <a:latin typeface="Microsoft Sans Serif"/>
                <a:cs typeface="Microsoft Sans Serif"/>
              </a:rPr>
              <a:t>care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maxima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cardinalităţii</a:t>
            </a:r>
            <a:r>
              <a:rPr dirty="0" sz="2800" spc="-1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unei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entităţi</a:t>
            </a:r>
            <a:r>
              <a:rPr dirty="0" sz="2800" spc="-1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este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unu,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iar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-50">
                <a:latin typeface="Microsoft Sans Serif"/>
                <a:cs typeface="Microsoft Sans Serif"/>
              </a:rPr>
              <a:t>a </a:t>
            </a:r>
            <a:r>
              <a:rPr dirty="0" sz="2800" spc="-10">
                <a:latin typeface="Microsoft Sans Serif"/>
                <a:cs typeface="Microsoft Sans Serif"/>
              </a:rPr>
              <a:t>celeilalte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entităţi</a:t>
            </a:r>
            <a:r>
              <a:rPr dirty="0" sz="2800" spc="-1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are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valoarea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-70">
                <a:latin typeface="Microsoft Sans Serif"/>
                <a:cs typeface="Microsoft Sans Serif"/>
              </a:rPr>
              <a:t>„mai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mulţi”.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635" y="4105732"/>
            <a:ext cx="14928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Microsoft Sans Serif"/>
                <a:cs typeface="Microsoft Sans Serif"/>
              </a:rPr>
              <a:t>Exemplu: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14400" y="2519172"/>
            <a:ext cx="7162800" cy="3424554"/>
            <a:chOff x="914400" y="2519172"/>
            <a:chExt cx="7162800" cy="3424554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2519172"/>
              <a:ext cx="7162800" cy="129082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7400" y="3823716"/>
              <a:ext cx="6019800" cy="2119884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387172"/>
            <a:ext cx="79279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1)</a:t>
            </a:r>
            <a:r>
              <a:rPr dirty="0" spc="-20"/>
              <a:t> </a:t>
            </a:r>
            <a:r>
              <a:rPr dirty="0"/>
              <a:t>Asocieri</a:t>
            </a:r>
            <a:r>
              <a:rPr dirty="0" spc="-35"/>
              <a:t> </a:t>
            </a:r>
            <a:r>
              <a:rPr dirty="0"/>
              <a:t>după</a:t>
            </a:r>
            <a:r>
              <a:rPr dirty="0" spc="-25"/>
              <a:t> cardinalitatea</a:t>
            </a:r>
            <a:r>
              <a:rPr dirty="0" spc="-135"/>
              <a:t> </a:t>
            </a:r>
            <a:r>
              <a:rPr dirty="0" spc="-10"/>
              <a:t>asocierii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2340" y="1136726"/>
            <a:ext cx="802894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600960" algn="l"/>
              </a:tabLst>
            </a:pP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3.</a:t>
            </a:r>
            <a:r>
              <a:rPr dirty="0" sz="2800" spc="-19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Asocieri</a:t>
            </a:r>
            <a:r>
              <a:rPr dirty="0" sz="2800" spc="-11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de</a:t>
            </a:r>
            <a:r>
              <a:rPr dirty="0" sz="2800" spc="-5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tipul</a:t>
            </a:r>
            <a:r>
              <a:rPr dirty="0" sz="2800" spc="-6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0000FF"/>
                </a:solidFill>
                <a:latin typeface="Microsoft Sans Serif"/>
                <a:cs typeface="Microsoft Sans Serif"/>
              </a:rPr>
              <a:t>„mai</a:t>
            </a:r>
            <a:r>
              <a:rPr dirty="0" sz="2800" spc="-7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mulţi</a:t>
            </a:r>
            <a:r>
              <a:rPr dirty="0" sz="2800" spc="-4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la</a:t>
            </a:r>
            <a:r>
              <a:rPr dirty="0" sz="2800" spc="-7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mai</a:t>
            </a:r>
            <a:r>
              <a:rPr dirty="0" sz="2800" spc="-6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mulţi”</a:t>
            </a:r>
            <a:r>
              <a:rPr dirty="0" sz="2800" spc="-7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sunt </a:t>
            </a:r>
            <a:r>
              <a:rPr dirty="0" sz="2800">
                <a:latin typeface="Microsoft Sans Serif"/>
                <a:cs typeface="Microsoft Sans Serif"/>
              </a:rPr>
              <a:t>asocieri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50">
                <a:latin typeface="Microsoft Sans Serif"/>
                <a:cs typeface="Microsoft Sans Serif"/>
              </a:rPr>
              <a:t>în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care</a:t>
            </a:r>
            <a:r>
              <a:rPr dirty="0" sz="2800">
                <a:latin typeface="Microsoft Sans Serif"/>
                <a:cs typeface="Microsoft Sans Serif"/>
              </a:rPr>
              <a:t>	maximele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cardinalităţii</a:t>
            </a:r>
            <a:r>
              <a:rPr dirty="0" sz="2800" spc="-1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au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valoarea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10">
                <a:latin typeface="Microsoft Sans Serif"/>
                <a:cs typeface="Microsoft Sans Serif"/>
              </a:rPr>
              <a:t>„mulţi”.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635" y="3725036"/>
            <a:ext cx="14916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Microsoft Sans Serif"/>
                <a:cs typeface="Microsoft Sans Serif"/>
              </a:rPr>
              <a:t>Exemplu: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2747" y="2319122"/>
            <a:ext cx="6543478" cy="9983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64" y="3522574"/>
            <a:ext cx="5775795" cy="2623689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3" y="266776"/>
            <a:ext cx="79279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1)</a:t>
            </a:r>
            <a:r>
              <a:rPr dirty="0" spc="-20"/>
              <a:t> </a:t>
            </a:r>
            <a:r>
              <a:rPr dirty="0"/>
              <a:t>Asocieri</a:t>
            </a:r>
            <a:r>
              <a:rPr dirty="0" spc="-35"/>
              <a:t> </a:t>
            </a:r>
            <a:r>
              <a:rPr dirty="0"/>
              <a:t>după</a:t>
            </a:r>
            <a:r>
              <a:rPr dirty="0" spc="-25"/>
              <a:t> cardinalitatea</a:t>
            </a:r>
            <a:r>
              <a:rPr dirty="0" spc="-135"/>
              <a:t> </a:t>
            </a:r>
            <a:r>
              <a:rPr dirty="0" spc="-10"/>
              <a:t>asocierii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838657"/>
            <a:ext cx="8049259" cy="1306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i="1">
                <a:latin typeface="Arial"/>
                <a:cs typeface="Arial"/>
              </a:rPr>
              <a:t>Observaţie</a:t>
            </a:r>
            <a:r>
              <a:rPr dirty="0" sz="2400" spc="-10">
                <a:latin typeface="Microsoft Sans Serif"/>
                <a:cs typeface="Microsoft Sans Serif"/>
              </a:rPr>
              <a:t>:</a:t>
            </a: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6706870" algn="l"/>
                <a:tab pos="7625715" algn="l"/>
              </a:tabLst>
            </a:pPr>
            <a:r>
              <a:rPr dirty="0" sz="2000">
                <a:latin typeface="Microsoft Sans Serif"/>
                <a:cs typeface="Microsoft Sans Serif"/>
              </a:rPr>
              <a:t>Uneori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(în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cazul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utilizării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unor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SGBD),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asocierea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tip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„mai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la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mai </a:t>
            </a:r>
            <a:r>
              <a:rPr dirty="0" sz="2000">
                <a:latin typeface="Microsoft Sans Serif"/>
                <a:cs typeface="Microsoft Sans Serif"/>
              </a:rPr>
              <a:t>mulţi”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10">
                <a:latin typeface="Microsoft Sans Serif"/>
                <a:cs typeface="Microsoft Sans Serif"/>
              </a:rPr>
              <a:t> transformă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două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asocieri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tipul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„unul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la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mulţi”</a:t>
            </a:r>
            <a:r>
              <a:rPr dirty="0" sz="2000">
                <a:latin typeface="Microsoft Sans Serif"/>
                <a:cs typeface="Microsoft Sans Serif"/>
              </a:rPr>
              <a:t>	fiind,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de </a:t>
            </a:r>
            <a:r>
              <a:rPr dirty="0" sz="2000">
                <a:latin typeface="Microsoft Sans Serif"/>
                <a:cs typeface="Microsoft Sans Serif"/>
              </a:rPr>
              <a:t>regulă,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mai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uşor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implementat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utilizat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anume: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635" y="3764660"/>
            <a:ext cx="806577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u="heavy" sz="20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Exemplu</a:t>
            </a:r>
            <a:r>
              <a:rPr dirty="0" sz="2000" i="1">
                <a:latin typeface="Arial"/>
                <a:cs typeface="Arial"/>
              </a:rPr>
              <a:t>: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cazul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exemplului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mai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sus,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transformarea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asocierii„</a:t>
            </a:r>
            <a:r>
              <a:rPr dirty="0" sz="2000" spc="5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”mai </a:t>
            </a:r>
            <a:r>
              <a:rPr dirty="0" sz="2000">
                <a:latin typeface="Microsoft Sans Serif"/>
                <a:cs typeface="Microsoft Sans Serif"/>
              </a:rPr>
              <a:t>mulţi</a:t>
            </a:r>
            <a:r>
              <a:rPr dirty="0" sz="2000" spc="4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la</a:t>
            </a:r>
            <a:r>
              <a:rPr dirty="0" sz="2000" spc="4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mai</a:t>
            </a:r>
            <a:r>
              <a:rPr dirty="0" sz="2000" spc="4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mulţi”</a:t>
            </a:r>
            <a:r>
              <a:rPr dirty="0" sz="2000" spc="4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4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asocieri</a:t>
            </a:r>
            <a:r>
              <a:rPr dirty="0" sz="2000" spc="4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4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tipul„</a:t>
            </a:r>
            <a:r>
              <a:rPr dirty="0" sz="2000" spc="4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”</a:t>
            </a:r>
            <a:r>
              <a:rPr dirty="0" sz="2000" spc="4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unu</a:t>
            </a:r>
            <a:r>
              <a:rPr dirty="0" sz="2000" spc="4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la</a:t>
            </a:r>
            <a:r>
              <a:rPr dirty="0" sz="2000" spc="4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mai</a:t>
            </a:r>
            <a:r>
              <a:rPr dirty="0" sz="2000" spc="409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mulţi”</a:t>
            </a:r>
            <a:r>
              <a:rPr dirty="0" sz="2000" spc="4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4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poate </a:t>
            </a:r>
            <a:r>
              <a:rPr dirty="0" sz="2000">
                <a:latin typeface="Microsoft Sans Serif"/>
                <a:cs typeface="Microsoft Sans Serif"/>
              </a:rPr>
              <a:t>realiza</a:t>
            </a:r>
            <a:r>
              <a:rPr dirty="0" sz="2000" spc="4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prin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construirea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unei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noi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entităţi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0000FF"/>
                </a:solidFill>
                <a:latin typeface="Microsoft Sans Serif"/>
                <a:cs typeface="Microsoft Sans Serif"/>
              </a:rPr>
              <a:t>DEPOZIT_PRODUS </a:t>
            </a:r>
            <a:r>
              <a:rPr dirty="0" sz="2000" spc="-10">
                <a:latin typeface="Microsoft Sans Serif"/>
                <a:cs typeface="Microsoft Sans Serif"/>
              </a:rPr>
              <a:t>astfel: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404872"/>
            <a:ext cx="6169152" cy="142036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801" y="4764566"/>
            <a:ext cx="6370993" cy="1855951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368630"/>
            <a:ext cx="7928609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1)</a:t>
            </a:r>
            <a:r>
              <a:rPr dirty="0" spc="-20"/>
              <a:t> </a:t>
            </a:r>
            <a:r>
              <a:rPr dirty="0"/>
              <a:t>Asocieri</a:t>
            </a:r>
            <a:r>
              <a:rPr dirty="0" spc="-35"/>
              <a:t> </a:t>
            </a:r>
            <a:r>
              <a:rPr dirty="0"/>
              <a:t>după</a:t>
            </a:r>
            <a:r>
              <a:rPr dirty="0" spc="-25"/>
              <a:t> cardinalitatea</a:t>
            </a:r>
            <a:r>
              <a:rPr dirty="0" spc="-135"/>
              <a:t> </a:t>
            </a:r>
            <a:r>
              <a:rPr dirty="0" spc="-10"/>
              <a:t>asocierii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209802"/>
            <a:ext cx="8221345" cy="4217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Asocieri</a:t>
            </a:r>
            <a:r>
              <a:rPr dirty="0" sz="2800" spc="-11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parţiale</a:t>
            </a:r>
            <a:r>
              <a:rPr dirty="0" sz="2800" spc="-8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şi</a:t>
            </a:r>
            <a:r>
              <a:rPr dirty="0" sz="2800" spc="-8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totale</a:t>
            </a:r>
            <a:endParaRPr sz="28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2820"/>
              </a:spcBef>
              <a:buFont typeface="Wingdings"/>
              <a:buChar char=""/>
              <a:tabLst>
                <a:tab pos="355600" algn="l"/>
                <a:tab pos="1445260" algn="l"/>
              </a:tabLst>
            </a:pPr>
            <a:r>
              <a:rPr dirty="0" sz="2800" spc="-35" i="1">
                <a:solidFill>
                  <a:srgbClr val="FF0000"/>
                </a:solidFill>
                <a:latin typeface="Arial"/>
                <a:cs typeface="Arial"/>
              </a:rPr>
              <a:t>Printr-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2800" spc="-6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asociere</a:t>
            </a:r>
            <a:r>
              <a:rPr dirty="0" sz="2800" spc="-9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parţială</a:t>
            </a:r>
            <a:r>
              <a:rPr dirty="0" sz="2800" spc="-6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înţelege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asociere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 spc="25">
                <a:latin typeface="Microsoft Sans Serif"/>
                <a:cs typeface="Microsoft Sans Serif"/>
              </a:rPr>
              <a:t>în </a:t>
            </a:r>
            <a:r>
              <a:rPr dirty="0" sz="2800">
                <a:latin typeface="Microsoft Sans Serif"/>
                <a:cs typeface="Microsoft Sans Serif"/>
              </a:rPr>
              <a:t>care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nu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există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obligativitatea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participării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la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această </a:t>
            </a:r>
            <a:r>
              <a:rPr dirty="0" sz="2800">
                <a:latin typeface="Microsoft Sans Serif"/>
                <a:cs typeface="Microsoft Sans Serif"/>
              </a:rPr>
              <a:t>asociere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tuturor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entităţilor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vizate,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ci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numai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50">
                <a:latin typeface="Microsoft Sans Serif"/>
                <a:cs typeface="Microsoft Sans Serif"/>
              </a:rPr>
              <a:t>a </a:t>
            </a:r>
            <a:r>
              <a:rPr dirty="0" sz="2800" spc="-10">
                <a:latin typeface="Microsoft Sans Serif"/>
                <a:cs typeface="Microsoft Sans Serif"/>
              </a:rPr>
              <a:t>unora</a:t>
            </a:r>
            <a:r>
              <a:rPr dirty="0" sz="2800">
                <a:latin typeface="Microsoft Sans Serif"/>
                <a:cs typeface="Microsoft Sans Serif"/>
              </a:rPr>
              <a:t>	dintre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ele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sau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nici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uneia.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Font typeface="Wingdings"/>
              <a:buChar char=""/>
            </a:pPr>
            <a:endParaRPr sz="2800">
              <a:latin typeface="Microsoft Sans Serif"/>
              <a:cs typeface="Microsoft Sans Serif"/>
            </a:endParaRPr>
          </a:p>
          <a:p>
            <a:pPr marL="355600" marR="281305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922019" algn="l"/>
              </a:tabLst>
            </a:pPr>
            <a:r>
              <a:rPr dirty="0" sz="2800">
                <a:latin typeface="Microsoft Sans Serif"/>
                <a:cs typeface="Microsoft Sans Serif"/>
              </a:rPr>
              <a:t>Asocierea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parţială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caracterizează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prin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faptul </a:t>
            </a:r>
            <a:r>
              <a:rPr dirty="0" sz="2800" spc="-25">
                <a:latin typeface="Microsoft Sans Serif"/>
                <a:cs typeface="Microsoft Sans Serif"/>
              </a:rPr>
              <a:t>că</a:t>
            </a:r>
            <a:r>
              <a:rPr dirty="0" sz="2800">
                <a:latin typeface="Microsoft Sans Serif"/>
                <a:cs typeface="Microsoft Sans Serif"/>
              </a:rPr>
              <a:t>	minima</a:t>
            </a:r>
            <a:r>
              <a:rPr dirty="0" sz="2800" spc="-11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cardinalităţii</a:t>
            </a:r>
            <a:r>
              <a:rPr dirty="0" sz="2800" spc="-1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ataşată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unei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entităţi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este </a:t>
            </a:r>
            <a:r>
              <a:rPr dirty="0" sz="2800" spc="-10">
                <a:latin typeface="Microsoft Sans Serif"/>
                <a:cs typeface="Microsoft Sans Serif"/>
              </a:rPr>
              <a:t>zero.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03,</a:t>
            </a:r>
            <a:r>
              <a:rPr dirty="0" spc="-10"/>
              <a:t> 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8388857" y="6433611"/>
            <a:ext cx="122555" cy="210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878787"/>
                </a:solidFill>
                <a:latin typeface="Verdana"/>
                <a:cs typeface="Verdana"/>
              </a:rPr>
              <a:t>4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70535" rIns="0" bIns="0" rtlCol="0" vert="horz">
            <a:spAutoFit/>
          </a:bodyPr>
          <a:lstStyle/>
          <a:p>
            <a:pPr marL="953769">
              <a:lnSpc>
                <a:spcPct val="100000"/>
              </a:lnSpc>
              <a:spcBef>
                <a:spcPts val="100"/>
              </a:spcBef>
            </a:pPr>
            <a:r>
              <a:rPr dirty="0"/>
              <a:t>1.Funcţionarea</a:t>
            </a:r>
            <a:r>
              <a:rPr dirty="0" spc="-95"/>
              <a:t> </a:t>
            </a:r>
            <a:r>
              <a:rPr dirty="0"/>
              <a:t>unei</a:t>
            </a:r>
            <a:r>
              <a:rPr dirty="0" spc="-55"/>
              <a:t> </a:t>
            </a:r>
            <a:r>
              <a:rPr dirty="0"/>
              <a:t>baze</a:t>
            </a:r>
            <a:r>
              <a:rPr dirty="0" spc="-90"/>
              <a:t> </a:t>
            </a:r>
            <a:r>
              <a:rPr dirty="0"/>
              <a:t>de</a:t>
            </a:r>
            <a:r>
              <a:rPr dirty="0" spc="-204"/>
              <a:t> </a:t>
            </a:r>
            <a:r>
              <a:rPr dirty="0" spc="-20"/>
              <a:t>date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96897"/>
            <a:ext cx="7976234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9144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Microsoft Sans Serif"/>
                <a:cs typeface="Microsoft Sans Serif"/>
              </a:rPr>
              <a:t>Exploatarea</a:t>
            </a:r>
            <a:r>
              <a:rPr dirty="0" sz="3200" spc="67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unei</a:t>
            </a:r>
            <a:r>
              <a:rPr dirty="0" sz="3200" spc="69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baze</a:t>
            </a:r>
            <a:r>
              <a:rPr dirty="0" sz="3200" spc="66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de</a:t>
            </a:r>
            <a:r>
              <a:rPr dirty="0" sz="3200" spc="68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date</a:t>
            </a:r>
            <a:r>
              <a:rPr dirty="0" sz="3200" spc="660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aflate </a:t>
            </a:r>
            <a:r>
              <a:rPr dirty="0" sz="3200">
                <a:latin typeface="Microsoft Sans Serif"/>
                <a:cs typeface="Microsoft Sans Serif"/>
              </a:rPr>
              <a:t>pe</a:t>
            </a:r>
            <a:r>
              <a:rPr dirty="0" sz="3200" spc="44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un</a:t>
            </a:r>
            <a:r>
              <a:rPr dirty="0" sz="3200" spc="450">
                <a:latin typeface="Microsoft Sans Serif"/>
                <a:cs typeface="Microsoft Sans Serif"/>
              </a:rPr>
              <a:t>  </a:t>
            </a:r>
            <a:r>
              <a:rPr dirty="0" sz="3200" i="1">
                <a:latin typeface="Arial"/>
                <a:cs typeface="Arial"/>
              </a:rPr>
              <a:t>suport</a:t>
            </a:r>
            <a:r>
              <a:rPr dirty="0" sz="3200" spc="405" i="1">
                <a:latin typeface="Arial"/>
                <a:cs typeface="Arial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specific</a:t>
            </a:r>
            <a:r>
              <a:rPr dirty="0" sz="3200" spc="459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(magnetic),</a:t>
            </a:r>
            <a:r>
              <a:rPr dirty="0" sz="3200" spc="44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de</a:t>
            </a:r>
            <a:r>
              <a:rPr dirty="0" sz="3200" spc="455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către </a:t>
            </a:r>
            <a:r>
              <a:rPr dirty="0" sz="3200">
                <a:latin typeface="Microsoft Sans Serif"/>
                <a:cs typeface="Microsoft Sans Serif"/>
              </a:rPr>
              <a:t>un</a:t>
            </a:r>
            <a:r>
              <a:rPr dirty="0" sz="3200" spc="25">
                <a:latin typeface="Microsoft Sans Serif"/>
                <a:cs typeface="Microsoft Sans Serif"/>
              </a:rPr>
              <a:t> </a:t>
            </a:r>
            <a:r>
              <a:rPr dirty="0" sz="3200" i="1">
                <a:latin typeface="Arial"/>
                <a:cs typeface="Arial"/>
              </a:rPr>
              <a:t>utilizator,</a:t>
            </a:r>
            <a:r>
              <a:rPr dirty="0" sz="3200" spc="-30" i="1">
                <a:latin typeface="Arial"/>
                <a:cs typeface="Arial"/>
              </a:rPr>
              <a:t>  </a:t>
            </a:r>
            <a:r>
              <a:rPr dirty="0" sz="3200">
                <a:latin typeface="Microsoft Sans Serif"/>
                <a:cs typeface="Microsoft Sans Serif"/>
              </a:rPr>
              <a:t>prin</a:t>
            </a:r>
            <a:r>
              <a:rPr dirty="0" sz="3200" spc="4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intermediul</a:t>
            </a:r>
            <a:r>
              <a:rPr dirty="0" sz="3200" spc="1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unui</a:t>
            </a:r>
            <a:r>
              <a:rPr dirty="0" sz="3200" spc="30">
                <a:latin typeface="Microsoft Sans Serif"/>
                <a:cs typeface="Microsoft Sans Serif"/>
              </a:rPr>
              <a:t> </a:t>
            </a:r>
            <a:r>
              <a:rPr dirty="0" sz="3200" i="1">
                <a:latin typeface="Arial"/>
                <a:cs typeface="Arial"/>
              </a:rPr>
              <a:t>sistem</a:t>
            </a:r>
            <a:r>
              <a:rPr dirty="0" sz="3200" spc="-15" i="1">
                <a:latin typeface="Arial"/>
                <a:cs typeface="Arial"/>
              </a:rPr>
              <a:t> </a:t>
            </a:r>
            <a:r>
              <a:rPr dirty="0" sz="3200" spc="-25" i="1">
                <a:latin typeface="Arial"/>
                <a:cs typeface="Arial"/>
              </a:rPr>
              <a:t>de </a:t>
            </a:r>
            <a:r>
              <a:rPr dirty="0" sz="3200" i="1">
                <a:latin typeface="Arial"/>
                <a:cs typeface="Arial"/>
              </a:rPr>
              <a:t>calcul,</a:t>
            </a:r>
            <a:r>
              <a:rPr dirty="0" sz="3200" spc="385" i="1">
                <a:latin typeface="Arial"/>
                <a:cs typeface="Arial"/>
              </a:rPr>
              <a:t>  </a:t>
            </a:r>
            <a:r>
              <a:rPr dirty="0" sz="3200">
                <a:latin typeface="Microsoft Sans Serif"/>
                <a:cs typeface="Microsoft Sans Serif"/>
              </a:rPr>
              <a:t>având</a:t>
            </a:r>
            <a:r>
              <a:rPr dirty="0" sz="3200" spc="409">
                <a:latin typeface="Microsoft Sans Serif"/>
                <a:cs typeface="Microsoft Sans Serif"/>
              </a:rPr>
              <a:t>  </a:t>
            </a:r>
            <a:r>
              <a:rPr dirty="0" sz="3200">
                <a:latin typeface="Microsoft Sans Serif"/>
                <a:cs typeface="Microsoft Sans Serif"/>
              </a:rPr>
              <a:t>la</a:t>
            </a:r>
            <a:r>
              <a:rPr dirty="0" sz="3200" spc="430">
                <a:latin typeface="Microsoft Sans Serif"/>
                <a:cs typeface="Microsoft Sans Serif"/>
              </a:rPr>
              <a:t>    </a:t>
            </a:r>
            <a:r>
              <a:rPr dirty="0" sz="3200">
                <a:latin typeface="Microsoft Sans Serif"/>
                <a:cs typeface="Microsoft Sans Serif"/>
              </a:rPr>
              <a:t>dispoziţie</a:t>
            </a:r>
            <a:r>
              <a:rPr dirty="0" sz="3200" spc="440">
                <a:latin typeface="Microsoft Sans Serif"/>
                <a:cs typeface="Microsoft Sans Serif"/>
              </a:rPr>
              <a:t>  </a:t>
            </a:r>
            <a:r>
              <a:rPr dirty="0" sz="3200">
                <a:latin typeface="Microsoft Sans Serif"/>
                <a:cs typeface="Microsoft Sans Serif"/>
              </a:rPr>
              <a:t>un</a:t>
            </a:r>
            <a:r>
              <a:rPr dirty="0" sz="3200" spc="425">
                <a:latin typeface="Microsoft Sans Serif"/>
                <a:cs typeface="Microsoft Sans Serif"/>
              </a:rPr>
              <a:t>  </a:t>
            </a:r>
            <a:r>
              <a:rPr dirty="0" sz="3200" spc="-10" i="1">
                <a:latin typeface="Arial"/>
                <a:cs typeface="Arial"/>
              </a:rPr>
              <a:t>SGBD, </a:t>
            </a:r>
            <a:r>
              <a:rPr dirty="0" sz="3200" spc="-10">
                <a:latin typeface="Microsoft Sans Serif"/>
                <a:cs typeface="Microsoft Sans Serif"/>
              </a:rPr>
              <a:t>parcurge</a:t>
            </a:r>
            <a:r>
              <a:rPr dirty="0" sz="3200" spc="-9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uzual</a:t>
            </a:r>
            <a:r>
              <a:rPr dirty="0" sz="3200" spc="-7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următoarele</a:t>
            </a:r>
            <a:r>
              <a:rPr dirty="0" sz="3200" spc="67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3</a:t>
            </a:r>
            <a:r>
              <a:rPr dirty="0" sz="3200" spc="-70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etape: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691" y="521030"/>
            <a:ext cx="7928609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1)</a:t>
            </a:r>
            <a:r>
              <a:rPr dirty="0" spc="-20"/>
              <a:t> </a:t>
            </a:r>
            <a:r>
              <a:rPr dirty="0"/>
              <a:t>Asocieri</a:t>
            </a:r>
            <a:r>
              <a:rPr dirty="0" spc="-35"/>
              <a:t> </a:t>
            </a:r>
            <a:r>
              <a:rPr dirty="0"/>
              <a:t>după</a:t>
            </a:r>
            <a:r>
              <a:rPr dirty="0" spc="-25"/>
              <a:t> cardinalitatea</a:t>
            </a:r>
            <a:r>
              <a:rPr dirty="0" spc="-135"/>
              <a:t> </a:t>
            </a:r>
            <a:r>
              <a:rPr dirty="0" spc="-10"/>
              <a:t>asocierii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284478"/>
            <a:ext cx="7857490" cy="3006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Observaţii</a:t>
            </a:r>
            <a:r>
              <a:rPr dirty="0" sz="2800" spc="-165" i="1">
                <a:latin typeface="Arial"/>
                <a:cs typeface="Arial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(asupra</a:t>
            </a:r>
            <a:r>
              <a:rPr dirty="0" sz="2800" spc="-16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minimalitatii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cardinalităţii)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1788160" algn="l"/>
              </a:tabLst>
            </a:pP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minima</a:t>
            </a:r>
            <a:r>
              <a:rPr dirty="0" sz="2800" spc="-7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0000FF"/>
                </a:solidFill>
                <a:latin typeface="Microsoft Sans Serif"/>
                <a:cs typeface="Microsoft Sans Serif"/>
              </a:rPr>
              <a:t>cardinalităţii</a:t>
            </a:r>
            <a:r>
              <a:rPr dirty="0" sz="2800" spc="-13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este</a:t>
            </a:r>
            <a:r>
              <a:rPr dirty="0" sz="2800" spc="-9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zero</a:t>
            </a:r>
            <a:r>
              <a:rPr dirty="0" sz="2800" spc="-10">
                <a:latin typeface="Microsoft Sans Serif"/>
                <a:cs typeface="Microsoft Sans Serif"/>
              </a:rPr>
              <a:t>,</a:t>
            </a:r>
            <a:r>
              <a:rPr dirty="0" sz="2800" spc="-1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are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drept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rezultat </a:t>
            </a:r>
            <a:r>
              <a:rPr dirty="0" sz="2800">
                <a:latin typeface="Microsoft Sans Serif"/>
                <a:cs typeface="Microsoft Sans Serif"/>
              </a:rPr>
              <a:t>lipsa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obligativităţii</a:t>
            </a:r>
            <a:r>
              <a:rPr dirty="0" sz="2800" spc="-1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participări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partenerului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la </a:t>
            </a:r>
            <a:r>
              <a:rPr dirty="0" sz="2800" spc="-10">
                <a:latin typeface="Microsoft Sans Serif"/>
                <a:cs typeface="Microsoft Sans Serif"/>
              </a:rPr>
              <a:t>această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asociere</a:t>
            </a:r>
            <a:endParaRPr sz="2800">
              <a:latin typeface="Microsoft Sans Serif"/>
              <a:cs typeface="Microsoft Sans Serif"/>
            </a:endParaRPr>
          </a:p>
          <a:p>
            <a:pPr marL="355600" marR="220345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1059180" algn="l"/>
              </a:tabLst>
            </a:pP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minima</a:t>
            </a:r>
            <a:r>
              <a:rPr dirty="0" sz="2800" spc="-8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cardinalităţii</a:t>
            </a:r>
            <a:r>
              <a:rPr dirty="0" sz="2800" spc="-7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este</a:t>
            </a:r>
            <a:r>
              <a:rPr dirty="0" sz="2800" spc="-10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mai</a:t>
            </a:r>
            <a:r>
              <a:rPr dirty="0" sz="2800" spc="-5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mare</a:t>
            </a:r>
            <a:r>
              <a:rPr dirty="0" sz="2800" spc="-7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decât</a:t>
            </a:r>
            <a:r>
              <a:rPr dirty="0" sz="2800" spc="-11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zero</a:t>
            </a:r>
            <a:r>
              <a:rPr dirty="0" sz="2800" spc="-10">
                <a:latin typeface="Microsoft Sans Serif"/>
                <a:cs typeface="Microsoft Sans Serif"/>
              </a:rPr>
              <a:t>, </a:t>
            </a:r>
            <a:r>
              <a:rPr dirty="0" sz="2800" spc="-25">
                <a:latin typeface="Microsoft Sans Serif"/>
                <a:cs typeface="Microsoft Sans Serif"/>
              </a:rPr>
              <a:t>are</a:t>
            </a:r>
            <a:r>
              <a:rPr dirty="0" sz="2800">
                <a:latin typeface="Microsoft Sans Serif"/>
                <a:cs typeface="Microsoft Sans Serif"/>
              </a:rPr>
              <a:t>	drept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rezultat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obligativitatea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participării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503420"/>
            <a:ext cx="7039356" cy="161086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217" y="518540"/>
            <a:ext cx="613791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1)</a:t>
            </a:r>
            <a:r>
              <a:rPr dirty="0" spc="-20"/>
              <a:t> </a:t>
            </a:r>
            <a:r>
              <a:rPr dirty="0"/>
              <a:t>Asocieri</a:t>
            </a:r>
            <a:r>
              <a:rPr dirty="0" spc="-25"/>
              <a:t> </a:t>
            </a:r>
            <a:r>
              <a:rPr dirty="0"/>
              <a:t>după</a:t>
            </a:r>
            <a:r>
              <a:rPr dirty="0" spc="-15"/>
              <a:t> </a:t>
            </a:r>
            <a:r>
              <a:rPr dirty="0" spc="-25"/>
              <a:t>cardinalitatea </a:t>
            </a:r>
            <a:r>
              <a:rPr dirty="0" spc="-10"/>
              <a:t>asocierii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0168" y="1629917"/>
            <a:ext cx="7710170" cy="3012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Microsoft Sans Serif"/>
                <a:cs typeface="Microsoft Sans Serif"/>
              </a:rPr>
              <a:t>Exemplu:</a:t>
            </a:r>
            <a:endParaRPr sz="2800">
              <a:latin typeface="Microsoft Sans Serif"/>
              <a:cs typeface="Microsoft Sans Serif"/>
            </a:endParaRPr>
          </a:p>
          <a:p>
            <a:pPr marL="12700" marR="326390">
              <a:lnSpc>
                <a:spcPct val="100000"/>
              </a:lnSpc>
              <a:tabLst>
                <a:tab pos="1697989" algn="l"/>
              </a:tabLst>
            </a:pPr>
            <a:r>
              <a:rPr dirty="0" sz="2800">
                <a:latin typeface="Microsoft Sans Serif"/>
                <a:cs typeface="Microsoft Sans Serif"/>
              </a:rPr>
              <a:t>Asocierea</a:t>
            </a:r>
            <a:r>
              <a:rPr dirty="0" sz="2800" spc="-1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dintre</a:t>
            </a:r>
            <a:r>
              <a:rPr dirty="0" sz="2800" spc="-16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entităţile</a:t>
            </a:r>
            <a:r>
              <a:rPr dirty="0" sz="2800" spc="-180"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CERERI_OFERTE</a:t>
            </a:r>
            <a:r>
              <a:rPr dirty="0" sz="2800" spc="-114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şi </a:t>
            </a: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FACTURI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2800">
                <a:latin typeface="Microsoft Sans Serif"/>
                <a:cs typeface="Microsoft Sans Serif"/>
              </a:rPr>
              <a:t>din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figură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reprezintă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asociere</a:t>
            </a:r>
            <a:endParaRPr sz="2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tabLst>
                <a:tab pos="3036570" algn="l"/>
              </a:tabLst>
            </a:pPr>
            <a:r>
              <a:rPr dirty="0" sz="2800">
                <a:latin typeface="Microsoft Sans Serif"/>
                <a:cs typeface="Microsoft Sans Serif"/>
              </a:rPr>
              <a:t>parţială,</a:t>
            </a:r>
            <a:r>
              <a:rPr dirty="0" sz="2800" spc="-18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deoarece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participarea</a:t>
            </a:r>
            <a:r>
              <a:rPr dirty="0" sz="2800" spc="-1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entităţii</a:t>
            </a:r>
            <a:r>
              <a:rPr dirty="0" sz="2800" spc="-125">
                <a:latin typeface="Microsoft Sans Serif"/>
                <a:cs typeface="Microsoft Sans Serif"/>
              </a:rPr>
              <a:t> </a:t>
            </a:r>
            <a:r>
              <a:rPr dirty="0" sz="2800" spc="-40">
                <a:solidFill>
                  <a:srgbClr val="0000FF"/>
                </a:solidFill>
                <a:latin typeface="Microsoft Sans Serif"/>
                <a:cs typeface="Microsoft Sans Serif"/>
              </a:rPr>
              <a:t>FACTURI </a:t>
            </a:r>
            <a:r>
              <a:rPr dirty="0" sz="2800">
                <a:latin typeface="Microsoft Sans Serif"/>
                <a:cs typeface="Microsoft Sans Serif"/>
              </a:rPr>
              <a:t>nu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este</a:t>
            </a:r>
            <a:r>
              <a:rPr dirty="0" sz="2800" spc="5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obligatorie,</a:t>
            </a:r>
            <a:endParaRPr sz="2800">
              <a:latin typeface="Microsoft Sans Serif"/>
              <a:cs typeface="Microsoft Sans Serif"/>
            </a:endParaRPr>
          </a:p>
          <a:p>
            <a:pPr marL="12700" marR="1713230">
              <a:lnSpc>
                <a:spcPct val="100000"/>
              </a:lnSpc>
              <a:tabLst>
                <a:tab pos="1324610" algn="l"/>
              </a:tabLst>
            </a:pPr>
            <a:r>
              <a:rPr dirty="0" sz="2800">
                <a:latin typeface="Microsoft Sans Serif"/>
                <a:cs typeface="Microsoft Sans Serif"/>
              </a:rPr>
              <a:t>minima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caracteristicii</a:t>
            </a:r>
            <a:r>
              <a:rPr dirty="0" sz="2800" spc="-13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corespunzătoare </a:t>
            </a:r>
            <a:r>
              <a:rPr dirty="0" sz="2800" spc="-10">
                <a:latin typeface="Microsoft Sans Serif"/>
                <a:cs typeface="Microsoft Sans Serif"/>
              </a:rPr>
              <a:t>entităţii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CERERI_OFERTE</a:t>
            </a:r>
            <a:r>
              <a:rPr dirty="0" sz="2800" spc="-14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fiind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0.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088" y="4759452"/>
            <a:ext cx="6955535" cy="143256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518540"/>
            <a:ext cx="7392670" cy="24168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0190" marR="1021715">
              <a:lnSpc>
                <a:spcPct val="100000"/>
              </a:lnSpc>
              <a:spcBef>
                <a:spcPts val="100"/>
              </a:spcBef>
            </a:pPr>
            <a:r>
              <a:rPr dirty="0"/>
              <a:t>1)</a:t>
            </a:r>
            <a:r>
              <a:rPr dirty="0" spc="-20"/>
              <a:t> </a:t>
            </a:r>
            <a:r>
              <a:rPr dirty="0"/>
              <a:t>Asocieri</a:t>
            </a:r>
            <a:r>
              <a:rPr dirty="0" spc="-25"/>
              <a:t> </a:t>
            </a:r>
            <a:r>
              <a:rPr dirty="0"/>
              <a:t>după</a:t>
            </a:r>
            <a:r>
              <a:rPr dirty="0" spc="-15"/>
              <a:t> </a:t>
            </a:r>
            <a:r>
              <a:rPr dirty="0" spc="-25"/>
              <a:t>cardinalitatea </a:t>
            </a:r>
            <a:r>
              <a:rPr dirty="0" spc="-10"/>
              <a:t>asocierii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349375" algn="l"/>
              </a:tabLst>
            </a:pPr>
            <a:r>
              <a:rPr dirty="0" sz="2800">
                <a:solidFill>
                  <a:srgbClr val="FF0000"/>
                </a:solidFill>
              </a:rPr>
              <a:t>O</a:t>
            </a:r>
            <a:r>
              <a:rPr dirty="0" sz="2800" spc="-100">
                <a:solidFill>
                  <a:srgbClr val="FF0000"/>
                </a:solidFill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asociere</a:t>
            </a:r>
            <a:r>
              <a:rPr dirty="0" sz="2800" spc="-14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0000"/>
                </a:solidFill>
              </a:rPr>
              <a:t>este</a:t>
            </a:r>
            <a:r>
              <a:rPr dirty="0" sz="2800" spc="-110">
                <a:solidFill>
                  <a:srgbClr val="FF0000"/>
                </a:solidFill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totală</a:t>
            </a:r>
            <a:r>
              <a:rPr dirty="0" sz="2800" spc="-12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/>
              <a:t>dacă</a:t>
            </a:r>
            <a:r>
              <a:rPr dirty="0" sz="2800" spc="-90"/>
              <a:t> </a:t>
            </a:r>
            <a:r>
              <a:rPr dirty="0" sz="2800"/>
              <a:t>toate</a:t>
            </a:r>
            <a:r>
              <a:rPr dirty="0" sz="2800" spc="-105"/>
              <a:t> </a:t>
            </a:r>
            <a:r>
              <a:rPr dirty="0" sz="2800"/>
              <a:t>entităţile</a:t>
            </a:r>
            <a:r>
              <a:rPr dirty="0" sz="2800" spc="-45"/>
              <a:t> </a:t>
            </a:r>
            <a:r>
              <a:rPr dirty="0" sz="2800" spc="-25"/>
              <a:t>au obligativitatea</a:t>
            </a:r>
            <a:r>
              <a:rPr dirty="0" sz="2800" spc="-65"/>
              <a:t> </a:t>
            </a:r>
            <a:r>
              <a:rPr dirty="0" sz="2800"/>
              <a:t>să</a:t>
            </a:r>
            <a:r>
              <a:rPr dirty="0" sz="2800" spc="-95"/>
              <a:t> </a:t>
            </a:r>
            <a:r>
              <a:rPr dirty="0" sz="2800"/>
              <a:t>participe</a:t>
            </a:r>
            <a:r>
              <a:rPr dirty="0" sz="2800" spc="-80"/>
              <a:t> </a:t>
            </a:r>
            <a:r>
              <a:rPr dirty="0" sz="2800"/>
              <a:t>la</a:t>
            </a:r>
            <a:r>
              <a:rPr dirty="0" sz="2800" spc="-85"/>
              <a:t> </a:t>
            </a:r>
            <a:r>
              <a:rPr dirty="0" sz="2800"/>
              <a:t>asociere,</a:t>
            </a:r>
            <a:r>
              <a:rPr dirty="0" sz="2800" spc="-95"/>
              <a:t> </a:t>
            </a:r>
            <a:r>
              <a:rPr dirty="0" sz="2800" spc="-10"/>
              <a:t>adică minima</a:t>
            </a:r>
            <a:r>
              <a:rPr dirty="0" sz="2800"/>
              <a:t>	</a:t>
            </a:r>
            <a:r>
              <a:rPr dirty="0" sz="2800" spc="-20"/>
              <a:t>cardinalităţii</a:t>
            </a:r>
            <a:r>
              <a:rPr dirty="0" sz="2800" spc="-120"/>
              <a:t> </a:t>
            </a:r>
            <a:r>
              <a:rPr dirty="0" sz="2800"/>
              <a:t>este</a:t>
            </a:r>
            <a:r>
              <a:rPr dirty="0" sz="2800" spc="-85"/>
              <a:t> </a:t>
            </a:r>
            <a:r>
              <a:rPr dirty="0" sz="2800"/>
              <a:t>mai</a:t>
            </a:r>
            <a:r>
              <a:rPr dirty="0" sz="2800" spc="-60"/>
              <a:t> </a:t>
            </a:r>
            <a:r>
              <a:rPr dirty="0" sz="2800"/>
              <a:t>mare</a:t>
            </a:r>
            <a:r>
              <a:rPr dirty="0" sz="2800" spc="-75"/>
              <a:t> </a:t>
            </a:r>
            <a:r>
              <a:rPr dirty="0" sz="2800"/>
              <a:t>decât</a:t>
            </a:r>
            <a:r>
              <a:rPr dirty="0" sz="2800" spc="-50"/>
              <a:t> </a:t>
            </a:r>
            <a:r>
              <a:rPr dirty="0" sz="2800" spc="-10"/>
              <a:t>zero.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455" y="3445764"/>
            <a:ext cx="5774436" cy="262280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4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1)</a:t>
            </a:r>
            <a:r>
              <a:rPr dirty="0" spc="-30"/>
              <a:t> </a:t>
            </a:r>
            <a:r>
              <a:rPr dirty="0"/>
              <a:t>Asocieri</a:t>
            </a:r>
            <a:r>
              <a:rPr dirty="0" spc="-35"/>
              <a:t> </a:t>
            </a:r>
            <a:r>
              <a:rPr dirty="0"/>
              <a:t>după</a:t>
            </a:r>
            <a:r>
              <a:rPr dirty="0" spc="-20"/>
              <a:t> </a:t>
            </a:r>
            <a:r>
              <a:rPr dirty="0" spc="-25"/>
              <a:t>cardinalitatea</a:t>
            </a:r>
            <a:r>
              <a:rPr dirty="0" spc="-130"/>
              <a:t> </a:t>
            </a:r>
            <a:r>
              <a:rPr dirty="0" spc="-10"/>
              <a:t>asocierii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5291" y="1438402"/>
            <a:ext cx="7592695" cy="2171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Microsoft Sans Serif"/>
                <a:cs typeface="Microsoft Sans Serif"/>
              </a:rPr>
              <a:t>În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continuare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dau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câteva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exemple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asocieri </a:t>
            </a:r>
            <a:r>
              <a:rPr dirty="0" sz="2800">
                <a:latin typeface="Microsoft Sans Serif"/>
                <a:cs typeface="Microsoft Sans Serif"/>
              </a:rPr>
              <a:t>totale,</a:t>
            </a:r>
            <a:r>
              <a:rPr dirty="0" sz="2800" spc="-1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respectiv</a:t>
            </a:r>
            <a:r>
              <a:rPr dirty="0" sz="2800" spc="-13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parţiale.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800" spc="-10" i="1">
                <a:latin typeface="Arial"/>
                <a:cs typeface="Arial"/>
              </a:rPr>
              <a:t>Exemplu</a:t>
            </a:r>
            <a:r>
              <a:rPr dirty="0" sz="2800" spc="-10"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Asocieri</a:t>
            </a:r>
            <a:r>
              <a:rPr dirty="0" sz="2800" spc="-114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parţiale</a:t>
            </a:r>
            <a:r>
              <a:rPr dirty="0" sz="2800" spc="-6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dirty="0" sz="2800" spc="-7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tip</a:t>
            </a:r>
            <a:r>
              <a:rPr dirty="0" sz="2800" spc="-9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unu</a:t>
            </a:r>
            <a:r>
              <a:rPr dirty="0" sz="2800" spc="-8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la</a:t>
            </a:r>
            <a:r>
              <a:rPr dirty="0" sz="2800" spc="-4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25" i="1">
                <a:solidFill>
                  <a:srgbClr val="0000FF"/>
                </a:solidFill>
                <a:latin typeface="Arial"/>
                <a:cs typeface="Arial"/>
              </a:rPr>
              <a:t>unu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2679" y="3686555"/>
            <a:ext cx="4792980" cy="228142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1" y="444830"/>
            <a:ext cx="7928609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1)</a:t>
            </a:r>
            <a:r>
              <a:rPr dirty="0" spc="-20"/>
              <a:t> </a:t>
            </a:r>
            <a:r>
              <a:rPr dirty="0"/>
              <a:t>Asocieri</a:t>
            </a:r>
            <a:r>
              <a:rPr dirty="0" spc="-35"/>
              <a:t> </a:t>
            </a:r>
            <a:r>
              <a:rPr dirty="0"/>
              <a:t>după</a:t>
            </a:r>
            <a:r>
              <a:rPr dirty="0" spc="-25"/>
              <a:t> cardinalitatea</a:t>
            </a:r>
            <a:r>
              <a:rPr dirty="0" spc="-135"/>
              <a:t> </a:t>
            </a:r>
            <a:r>
              <a:rPr dirty="0" spc="-10"/>
              <a:t>asocierii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0168" y="1590497"/>
            <a:ext cx="495935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i="1">
                <a:latin typeface="Arial"/>
                <a:cs typeface="Arial"/>
              </a:rPr>
              <a:t>Exemplu</a:t>
            </a:r>
            <a:r>
              <a:rPr dirty="0" sz="2800" spc="-10"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Asocieri</a:t>
            </a:r>
            <a:r>
              <a:rPr dirty="0" sz="2800" spc="-10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totale</a:t>
            </a:r>
            <a:r>
              <a:rPr dirty="0" sz="2800" spc="-8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dirty="0" sz="2800" spc="-7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tip</a:t>
            </a:r>
            <a:r>
              <a:rPr dirty="0" sz="2800" spc="-9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unu</a:t>
            </a:r>
            <a:r>
              <a:rPr dirty="0" sz="2800" spc="-7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la</a:t>
            </a:r>
            <a:r>
              <a:rPr dirty="0" sz="2800" spc="-5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25" i="1">
                <a:solidFill>
                  <a:srgbClr val="0000FF"/>
                </a:solidFill>
                <a:latin typeface="Arial"/>
                <a:cs typeface="Arial"/>
              </a:rPr>
              <a:t>unu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104388"/>
            <a:ext cx="6096000" cy="253441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1" y="368630"/>
            <a:ext cx="7928609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1)</a:t>
            </a:r>
            <a:r>
              <a:rPr dirty="0" spc="-20"/>
              <a:t> </a:t>
            </a:r>
            <a:r>
              <a:rPr dirty="0"/>
              <a:t>Asocieri</a:t>
            </a:r>
            <a:r>
              <a:rPr dirty="0" spc="-35"/>
              <a:t> </a:t>
            </a:r>
            <a:r>
              <a:rPr dirty="0"/>
              <a:t>după</a:t>
            </a:r>
            <a:r>
              <a:rPr dirty="0" spc="-25"/>
              <a:t> cardinalitatea</a:t>
            </a:r>
            <a:r>
              <a:rPr dirty="0" spc="-135"/>
              <a:t> </a:t>
            </a:r>
            <a:r>
              <a:rPr dirty="0" spc="-10"/>
              <a:t>asocierii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0168" y="1578102"/>
            <a:ext cx="610552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i="1">
                <a:latin typeface="Arial"/>
                <a:cs typeface="Arial"/>
              </a:rPr>
              <a:t>Exemplu</a:t>
            </a:r>
            <a:r>
              <a:rPr dirty="0" sz="2800" spc="-10"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Asocieri</a:t>
            </a:r>
            <a:r>
              <a:rPr dirty="0" sz="2800" spc="-9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parţiale</a:t>
            </a:r>
            <a:r>
              <a:rPr dirty="0" sz="2800" spc="-6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dirty="0" sz="2800" spc="-6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tip</a:t>
            </a:r>
            <a:r>
              <a:rPr dirty="0" sz="2800" spc="-8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unu</a:t>
            </a:r>
            <a:r>
              <a:rPr dirty="0" sz="2800" spc="-7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la</a:t>
            </a:r>
            <a:r>
              <a:rPr dirty="0" sz="2800" spc="-5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mai</a:t>
            </a:r>
            <a:r>
              <a:rPr dirty="0" sz="2800" spc="-2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mulţi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113532"/>
            <a:ext cx="6408420" cy="244906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7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1)</a:t>
            </a:r>
            <a:r>
              <a:rPr dirty="0" spc="-20"/>
              <a:t> </a:t>
            </a:r>
            <a:r>
              <a:rPr dirty="0"/>
              <a:t>Asocieri</a:t>
            </a:r>
            <a:r>
              <a:rPr dirty="0" spc="-35"/>
              <a:t> </a:t>
            </a:r>
            <a:r>
              <a:rPr dirty="0"/>
              <a:t>după</a:t>
            </a:r>
            <a:r>
              <a:rPr dirty="0" spc="-25"/>
              <a:t> cardinalitatea</a:t>
            </a:r>
            <a:r>
              <a:rPr dirty="0" spc="-135"/>
              <a:t> </a:t>
            </a:r>
            <a:r>
              <a:rPr dirty="0" spc="-10"/>
              <a:t>asocierii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0168" y="1362202"/>
            <a:ext cx="580009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i="1">
                <a:latin typeface="Arial"/>
                <a:cs typeface="Arial"/>
              </a:rPr>
              <a:t>Exemplu</a:t>
            </a:r>
            <a:r>
              <a:rPr dirty="0" sz="2800" spc="-10"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Asocieri</a:t>
            </a:r>
            <a:r>
              <a:rPr dirty="0" sz="2800" spc="-10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totale</a:t>
            </a:r>
            <a:r>
              <a:rPr dirty="0" sz="2800" spc="-8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dirty="0" sz="2800" spc="-6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tip</a:t>
            </a:r>
            <a:r>
              <a:rPr dirty="0" sz="2800" spc="-9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unu</a:t>
            </a:r>
            <a:r>
              <a:rPr dirty="0" sz="2800" spc="-7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la</a:t>
            </a:r>
            <a:r>
              <a:rPr dirty="0" sz="2800" spc="-5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mai</a:t>
            </a:r>
            <a:r>
              <a:rPr dirty="0" sz="2800" spc="-2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mulţi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2971800"/>
            <a:ext cx="6184392" cy="240487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616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1)</a:t>
            </a:r>
            <a:r>
              <a:rPr dirty="0" spc="-30"/>
              <a:t> </a:t>
            </a:r>
            <a:r>
              <a:rPr dirty="0"/>
              <a:t>Asocieri</a:t>
            </a:r>
            <a:r>
              <a:rPr dirty="0" spc="-35"/>
              <a:t> </a:t>
            </a:r>
            <a:r>
              <a:rPr dirty="0"/>
              <a:t>după</a:t>
            </a:r>
            <a:r>
              <a:rPr dirty="0" spc="-20"/>
              <a:t> </a:t>
            </a:r>
            <a:r>
              <a:rPr dirty="0" spc="-25"/>
              <a:t>cardinalitatea</a:t>
            </a:r>
            <a:r>
              <a:rPr dirty="0" spc="-130"/>
              <a:t> </a:t>
            </a:r>
            <a:r>
              <a:rPr dirty="0" spc="-10"/>
              <a:t>asocierii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0168" y="1666697"/>
            <a:ext cx="6934834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i="1">
                <a:latin typeface="Arial"/>
                <a:cs typeface="Arial"/>
              </a:rPr>
              <a:t>Exemplu</a:t>
            </a:r>
            <a:r>
              <a:rPr dirty="0" sz="2800" spc="-10"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Asocieri</a:t>
            </a:r>
            <a:r>
              <a:rPr dirty="0" sz="2800" spc="-9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parţiale</a:t>
            </a:r>
            <a:r>
              <a:rPr dirty="0" sz="2800" spc="-5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dirty="0" sz="2800" spc="-6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tip</a:t>
            </a:r>
            <a:r>
              <a:rPr dirty="0" sz="2800" spc="-8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mai</a:t>
            </a:r>
            <a:r>
              <a:rPr dirty="0" sz="2800" spc="-6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mulţi</a:t>
            </a:r>
            <a:r>
              <a:rPr dirty="0" sz="2800" spc="-7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la</a:t>
            </a:r>
            <a:r>
              <a:rPr dirty="0" sz="2800" spc="-4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mai</a:t>
            </a:r>
            <a:r>
              <a:rPr dirty="0" sz="2800" spc="-1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mulţi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2895600"/>
            <a:ext cx="6477000" cy="289560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137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1)</a:t>
            </a:r>
            <a:r>
              <a:rPr dirty="0" spc="-20"/>
              <a:t> </a:t>
            </a:r>
            <a:r>
              <a:rPr dirty="0"/>
              <a:t>Asocieri</a:t>
            </a:r>
            <a:r>
              <a:rPr dirty="0" spc="-35"/>
              <a:t> </a:t>
            </a:r>
            <a:r>
              <a:rPr dirty="0"/>
              <a:t>după</a:t>
            </a:r>
            <a:r>
              <a:rPr dirty="0" spc="-25"/>
              <a:t> cardinalitatea</a:t>
            </a:r>
            <a:r>
              <a:rPr dirty="0" spc="-135"/>
              <a:t> </a:t>
            </a:r>
            <a:r>
              <a:rPr dirty="0" spc="-10"/>
              <a:t>asocierii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0168" y="1438402"/>
            <a:ext cx="662749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i="1">
                <a:latin typeface="Arial"/>
                <a:cs typeface="Arial"/>
              </a:rPr>
              <a:t>Exemplu</a:t>
            </a:r>
            <a:r>
              <a:rPr dirty="0" sz="2800" spc="-10"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Asocieri</a:t>
            </a:r>
            <a:r>
              <a:rPr dirty="0" sz="2800" spc="-10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totale</a:t>
            </a:r>
            <a:r>
              <a:rPr dirty="0" sz="2800" spc="-8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dirty="0" sz="2800" spc="-6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tip</a:t>
            </a:r>
            <a:r>
              <a:rPr dirty="0" sz="2800" spc="-9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mai</a:t>
            </a:r>
            <a:r>
              <a:rPr dirty="0" sz="2800" spc="-7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mulţi</a:t>
            </a:r>
            <a:r>
              <a:rPr dirty="0" sz="2800" spc="-8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la</a:t>
            </a:r>
            <a:r>
              <a:rPr dirty="0" sz="2800" spc="-4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mai</a:t>
            </a:r>
            <a:r>
              <a:rPr dirty="0" sz="2800" spc="-2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mulţi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743200"/>
            <a:ext cx="6626352" cy="289560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3" y="308228"/>
            <a:ext cx="7063105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b)</a:t>
            </a:r>
            <a:r>
              <a:rPr dirty="0" sz="3200" spc="-75"/>
              <a:t> </a:t>
            </a:r>
            <a:r>
              <a:rPr dirty="0" sz="3200" spc="-10"/>
              <a:t>Identificarea</a:t>
            </a:r>
            <a:r>
              <a:rPr dirty="0" sz="3200" spc="-60"/>
              <a:t> </a:t>
            </a:r>
            <a:r>
              <a:rPr dirty="0" sz="3200"/>
              <a:t>asocierilor</a:t>
            </a:r>
            <a:r>
              <a:rPr dirty="0" sz="3200" spc="-55"/>
              <a:t> </a:t>
            </a:r>
            <a:r>
              <a:rPr dirty="0" sz="3200"/>
              <a:t>dintre</a:t>
            </a:r>
            <a:r>
              <a:rPr dirty="0" sz="3200" spc="-95"/>
              <a:t> </a:t>
            </a:r>
            <a:r>
              <a:rPr dirty="0" sz="3200" spc="-10"/>
              <a:t>entităţi</a:t>
            </a:r>
            <a:endParaRPr sz="3200"/>
          </a:p>
          <a:p>
            <a:pPr marL="2428240">
              <a:lnSpc>
                <a:spcPct val="100000"/>
              </a:lnSpc>
              <a:tabLst>
                <a:tab pos="2941320" algn="l"/>
              </a:tabLst>
            </a:pPr>
            <a:r>
              <a:rPr dirty="0" sz="3200" spc="-25"/>
              <a:t>şi</a:t>
            </a:r>
            <a:r>
              <a:rPr dirty="0" sz="3200"/>
              <a:t>	calificarea</a:t>
            </a:r>
            <a:r>
              <a:rPr dirty="0" sz="3200" spc="-175"/>
              <a:t> </a:t>
            </a:r>
            <a:r>
              <a:rPr dirty="0" sz="3200" spc="-25"/>
              <a:t>lor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601850"/>
            <a:ext cx="7672705" cy="4719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4086225" algn="l"/>
                <a:tab pos="5520690" algn="l"/>
              </a:tabLst>
            </a:pPr>
            <a:r>
              <a:rPr dirty="0" sz="2800">
                <a:latin typeface="Microsoft Sans Serif"/>
                <a:cs typeface="Microsoft Sans Serif"/>
              </a:rPr>
              <a:t>În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exemplul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bazei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date </a:t>
            </a: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AGENTIE_IMOBILIARA</a:t>
            </a:r>
            <a:r>
              <a:rPr dirty="0" sz="2800" spc="-10">
                <a:latin typeface="Microsoft Sans Serif"/>
                <a:cs typeface="Microsoft Sans Serif"/>
              </a:rPr>
              <a:t>,</a:t>
            </a:r>
            <a:r>
              <a:rPr dirty="0" sz="2800">
                <a:latin typeface="Microsoft Sans Serif"/>
                <a:cs typeface="Microsoft Sans Serif"/>
              </a:rPr>
              <a:t>	tipurile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asocieri </a:t>
            </a:r>
            <a:r>
              <a:rPr dirty="0" sz="2800">
                <a:latin typeface="Microsoft Sans Serif"/>
                <a:cs typeface="Microsoft Sans Serif"/>
              </a:rPr>
              <a:t>dintre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entităţi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stabilite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50">
                <a:latin typeface="Microsoft Sans Serif"/>
                <a:cs typeface="Microsoft Sans Serif"/>
              </a:rPr>
              <a:t>în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funcţie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de</a:t>
            </a:r>
            <a:r>
              <a:rPr dirty="0" sz="2800">
                <a:latin typeface="Microsoft Sans Serif"/>
                <a:cs typeface="Microsoft Sans Serif"/>
              </a:rPr>
              <a:t>	modul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 spc="50">
                <a:latin typeface="Microsoft Sans Serif"/>
                <a:cs typeface="Microsoft Sans Serif"/>
              </a:rPr>
              <a:t>în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care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-12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desfăşoară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activitatea</a:t>
            </a:r>
            <a:r>
              <a:rPr dirty="0" sz="2800" spc="-1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modelată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sunt:</a:t>
            </a:r>
            <a:endParaRPr sz="2800">
              <a:latin typeface="Microsoft Sans Serif"/>
              <a:cs typeface="Microsoft Sans Serif"/>
            </a:endParaRPr>
          </a:p>
          <a:p>
            <a:pPr marL="527685" marR="309880" indent="-515620">
              <a:lnSpc>
                <a:spcPct val="100000"/>
              </a:lnSpc>
              <a:buAutoNum type="arabicPeriod"/>
              <a:tabLst>
                <a:tab pos="527685" algn="l"/>
                <a:tab pos="1760855" algn="l"/>
              </a:tabLst>
            </a:pP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JUDETE</a:t>
            </a:r>
            <a:r>
              <a:rPr dirty="0" sz="2800" spc="-4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-</a:t>
            </a:r>
            <a:r>
              <a:rPr dirty="0" sz="2800" spc="-3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0000FF"/>
                </a:solidFill>
                <a:latin typeface="Microsoft Sans Serif"/>
                <a:cs typeface="Microsoft Sans Serif"/>
              </a:rPr>
              <a:t>LOCALITATI</a:t>
            </a:r>
            <a:r>
              <a:rPr dirty="0" sz="2800" spc="-7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1:n</a:t>
            </a:r>
            <a:r>
              <a:rPr dirty="0" sz="2800" spc="-3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25">
                <a:latin typeface="Microsoft Sans Serif"/>
                <a:cs typeface="Microsoft Sans Serif"/>
              </a:rPr>
              <a:t>–</a:t>
            </a:r>
            <a:r>
              <a:rPr dirty="0" sz="2800" spc="-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deoarece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unui </a:t>
            </a:r>
            <a:r>
              <a:rPr dirty="0" sz="2800">
                <a:latin typeface="Microsoft Sans Serif"/>
                <a:cs typeface="Microsoft Sans Serif"/>
              </a:rPr>
              <a:t>judeţ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25">
                <a:latin typeface="Microsoft Sans Serif"/>
                <a:cs typeface="Microsoft Sans Serif"/>
              </a:rPr>
              <a:t>îi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corespunde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mai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multe</a:t>
            </a:r>
            <a:r>
              <a:rPr dirty="0" sz="2800" spc="1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localităţi</a:t>
            </a:r>
            <a:endParaRPr sz="2800">
              <a:latin typeface="Microsoft Sans Serif"/>
              <a:cs typeface="Microsoft Sans Serif"/>
            </a:endParaRPr>
          </a:p>
          <a:p>
            <a:pPr marL="527685" marR="504190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2268220" algn="l"/>
              </a:tabLst>
            </a:pPr>
            <a:r>
              <a:rPr dirty="0" sz="2800" spc="-105">
                <a:solidFill>
                  <a:srgbClr val="0000FF"/>
                </a:solidFill>
                <a:latin typeface="Microsoft Sans Serif"/>
                <a:cs typeface="Microsoft Sans Serif"/>
              </a:rPr>
              <a:t>LOCALITATI</a:t>
            </a:r>
            <a:r>
              <a:rPr dirty="0" sz="2800" spc="-8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-</a:t>
            </a:r>
            <a:r>
              <a:rPr dirty="0" sz="2800" spc="-3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STRAZI</a:t>
            </a:r>
            <a:r>
              <a:rPr dirty="0" sz="2800" spc="-3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1:n</a:t>
            </a:r>
            <a:r>
              <a:rPr dirty="0" sz="2800" spc="-3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deoarece</a:t>
            </a:r>
            <a:r>
              <a:rPr dirty="0" sz="2800" spc="-1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unei </a:t>
            </a:r>
            <a:r>
              <a:rPr dirty="0" sz="2800" spc="-10">
                <a:latin typeface="Microsoft Sans Serif"/>
                <a:cs typeface="Microsoft Sans Serif"/>
              </a:rPr>
              <a:t>localităţi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 spc="25">
                <a:latin typeface="Microsoft Sans Serif"/>
                <a:cs typeface="Microsoft Sans Serif"/>
              </a:rPr>
              <a:t>îi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corespunde</a:t>
            </a:r>
            <a:r>
              <a:rPr dirty="0" sz="2800" spc="-1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mai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multe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străzi</a:t>
            </a:r>
            <a:endParaRPr sz="2800">
              <a:latin typeface="Microsoft Sans Serif"/>
              <a:cs typeface="Microsoft Sans Serif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STRAZI</a:t>
            </a:r>
            <a:r>
              <a:rPr dirty="0" sz="2800" spc="-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-</a:t>
            </a:r>
            <a:r>
              <a:rPr dirty="0" sz="2800" spc="-4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0000FF"/>
                </a:solidFill>
                <a:latin typeface="Microsoft Sans Serif"/>
                <a:cs typeface="Microsoft Sans Serif"/>
              </a:rPr>
              <a:t>CERERI_OFERTE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1:n</a:t>
            </a:r>
            <a:r>
              <a:rPr dirty="0" sz="2800" spc="-4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25">
                <a:latin typeface="Microsoft Sans Serif"/>
                <a:cs typeface="Microsoft Sans Serif"/>
              </a:rPr>
              <a:t>–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deoarece</a:t>
            </a:r>
            <a:endParaRPr sz="2800">
              <a:latin typeface="Microsoft Sans Serif"/>
              <a:cs typeface="Microsoft Sans Serif"/>
            </a:endParaRPr>
          </a:p>
          <a:p>
            <a:pPr marL="527685" marR="615315">
              <a:lnSpc>
                <a:spcPct val="100000"/>
              </a:lnSpc>
              <a:tabLst>
                <a:tab pos="2321560" algn="l"/>
              </a:tabLst>
            </a:pPr>
            <a:r>
              <a:rPr dirty="0" sz="2800">
                <a:latin typeface="Microsoft Sans Serif"/>
                <a:cs typeface="Microsoft Sans Serif"/>
              </a:rPr>
              <a:t>unei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străzi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50">
                <a:latin typeface="Microsoft Sans Serif"/>
                <a:cs typeface="Microsoft Sans Serif"/>
              </a:rPr>
              <a:t>îi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poate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corespunde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mai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multe oferte/cereri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7576" rIns="0" bIns="0" rtlCol="0" vert="horz">
            <a:spAutoFit/>
          </a:bodyPr>
          <a:lstStyle/>
          <a:p>
            <a:pPr marL="953769">
              <a:lnSpc>
                <a:spcPct val="100000"/>
              </a:lnSpc>
              <a:spcBef>
                <a:spcPts val="100"/>
              </a:spcBef>
            </a:pPr>
            <a:r>
              <a:rPr dirty="0"/>
              <a:t>1.Funcţionarea</a:t>
            </a:r>
            <a:r>
              <a:rPr dirty="0" spc="-90"/>
              <a:t> </a:t>
            </a:r>
            <a:r>
              <a:rPr dirty="0"/>
              <a:t>unei</a:t>
            </a:r>
            <a:r>
              <a:rPr dirty="0" spc="-45"/>
              <a:t> </a:t>
            </a:r>
            <a:r>
              <a:rPr dirty="0"/>
              <a:t>baze</a:t>
            </a:r>
            <a:r>
              <a:rPr dirty="0" spc="-70"/>
              <a:t> </a:t>
            </a:r>
            <a:r>
              <a:rPr dirty="0"/>
              <a:t>de</a:t>
            </a:r>
            <a:r>
              <a:rPr dirty="0" spc="-195"/>
              <a:t> </a:t>
            </a:r>
            <a:r>
              <a:rPr dirty="0" spc="-20"/>
              <a:t>date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330198"/>
            <a:ext cx="8068945" cy="5147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527685" marR="367665" indent="-51562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1.</a:t>
            </a:r>
            <a:r>
              <a:rPr dirty="0" sz="2800" spc="35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Utilizatorul,</a:t>
            </a:r>
            <a:r>
              <a:rPr dirty="0" sz="2800" spc="120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aflat</a:t>
            </a:r>
            <a:r>
              <a:rPr dirty="0" sz="2800" spc="120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la</a:t>
            </a:r>
            <a:r>
              <a:rPr dirty="0" sz="2800" spc="130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un</a:t>
            </a:r>
            <a:r>
              <a:rPr dirty="0" sz="2800" spc="130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terminal</a:t>
            </a:r>
            <a:r>
              <a:rPr dirty="0" sz="2800" spc="130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electronic,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pune</a:t>
            </a:r>
            <a:r>
              <a:rPr dirty="0" sz="2800" spc="4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z="2800" spc="50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"întrebare"</a:t>
            </a:r>
            <a:r>
              <a:rPr dirty="0" sz="2800" spc="4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sau</a:t>
            </a:r>
            <a:r>
              <a:rPr dirty="0" sz="2800" spc="4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lansează</a:t>
            </a:r>
            <a:r>
              <a:rPr dirty="0" sz="2800" spc="4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z="2800" spc="4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cerere</a:t>
            </a:r>
            <a:r>
              <a:rPr dirty="0" sz="2800" spc="5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25" i="1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date,</a:t>
            </a:r>
            <a:r>
              <a:rPr dirty="0" sz="2800" spc="60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referitoare</a:t>
            </a:r>
            <a:r>
              <a:rPr dirty="0" sz="2800" spc="60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la</a:t>
            </a:r>
            <a:r>
              <a:rPr dirty="0" sz="2800" spc="63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informaţiile</a:t>
            </a:r>
            <a:r>
              <a:rPr dirty="0" sz="2800" spc="60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din</a:t>
            </a:r>
            <a:r>
              <a:rPr dirty="0" sz="2800" spc="64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baza</a:t>
            </a:r>
            <a:r>
              <a:rPr dirty="0" sz="2800" spc="59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25" i="1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dirty="0" sz="2800" spc="-20" i="1">
                <a:solidFill>
                  <a:srgbClr val="0000FF"/>
                </a:solidFill>
                <a:latin typeface="Arial"/>
                <a:cs typeface="Arial"/>
              </a:rPr>
              <a:t>date.</a:t>
            </a:r>
            <a:endParaRPr sz="2800">
              <a:latin typeface="Arial"/>
              <a:cs typeface="Arial"/>
            </a:endParaRPr>
          </a:p>
          <a:p>
            <a:pPr algn="just" marL="12700" marR="5080" indent="914400">
              <a:lnSpc>
                <a:spcPct val="100000"/>
              </a:lnSpc>
            </a:pPr>
            <a:r>
              <a:rPr dirty="0" sz="2800">
                <a:latin typeface="Microsoft Sans Serif"/>
                <a:cs typeface="Microsoft Sans Serif"/>
              </a:rPr>
              <a:t>Întrebarea</a:t>
            </a:r>
            <a:r>
              <a:rPr dirty="0" sz="2800" spc="4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4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poate</a:t>
            </a:r>
            <a:r>
              <a:rPr dirty="0" sz="2800" spc="4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pune</a:t>
            </a:r>
            <a:r>
              <a:rPr dirty="0" sz="2800" spc="4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într-un</a:t>
            </a:r>
            <a:r>
              <a:rPr dirty="0" sz="2800" spc="490">
                <a:latin typeface="Microsoft Sans Serif"/>
                <a:cs typeface="Microsoft Sans Serif"/>
              </a:rPr>
              <a:t> </a:t>
            </a:r>
            <a:r>
              <a:rPr dirty="0" sz="2800" b="1">
                <a:latin typeface="Arial"/>
                <a:cs typeface="Arial"/>
              </a:rPr>
              <a:t>limbaj</a:t>
            </a:r>
            <a:r>
              <a:rPr dirty="0" sz="2800" spc="459" b="1">
                <a:latin typeface="Arial"/>
                <a:cs typeface="Arial"/>
              </a:rPr>
              <a:t> </a:t>
            </a:r>
            <a:r>
              <a:rPr dirty="0" sz="2800" spc="-25" b="1">
                <a:latin typeface="Arial"/>
                <a:cs typeface="Arial"/>
              </a:rPr>
              <a:t>de </a:t>
            </a:r>
            <a:r>
              <a:rPr dirty="0" sz="2800" b="1">
                <a:latin typeface="Arial"/>
                <a:cs typeface="Arial"/>
              </a:rPr>
              <a:t>cereri</a:t>
            </a:r>
            <a:r>
              <a:rPr dirty="0" sz="2800" spc="265" b="1">
                <a:latin typeface="Arial"/>
                <a:cs typeface="Arial"/>
              </a:rPr>
              <a:t>   </a:t>
            </a:r>
            <a:r>
              <a:rPr dirty="0" sz="2800">
                <a:latin typeface="Microsoft Sans Serif"/>
                <a:cs typeface="Microsoft Sans Serif"/>
              </a:rPr>
              <a:t>specific</a:t>
            </a:r>
            <a:r>
              <a:rPr dirty="0" sz="2800" spc="35">
                <a:latin typeface="Microsoft Sans Serif"/>
                <a:cs typeface="Microsoft Sans Serif"/>
              </a:rPr>
              <a:t>  </a:t>
            </a:r>
            <a:r>
              <a:rPr dirty="0" sz="2800" spc="-25">
                <a:latin typeface="Microsoft Sans Serif"/>
                <a:cs typeface="Microsoft Sans Serif"/>
              </a:rPr>
              <a:t>SGBD-</a:t>
            </a:r>
            <a:r>
              <a:rPr dirty="0" sz="2800">
                <a:latin typeface="Microsoft Sans Serif"/>
                <a:cs typeface="Microsoft Sans Serif"/>
              </a:rPr>
              <a:t>ului</a:t>
            </a:r>
            <a:r>
              <a:rPr dirty="0" sz="2800" spc="5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cu</a:t>
            </a:r>
            <a:r>
              <a:rPr dirty="0" sz="2800" spc="4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care</a:t>
            </a:r>
            <a:r>
              <a:rPr dirty="0" sz="2800" spc="4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50">
                <a:latin typeface="Microsoft Sans Serif"/>
                <a:cs typeface="Microsoft Sans Serif"/>
              </a:rPr>
              <a:t>  </a:t>
            </a:r>
            <a:r>
              <a:rPr dirty="0" sz="2800" spc="-10">
                <a:latin typeface="Microsoft Sans Serif"/>
                <a:cs typeface="Microsoft Sans Serif"/>
              </a:rPr>
              <a:t>lucrează </a:t>
            </a:r>
            <a:r>
              <a:rPr dirty="0" sz="2800">
                <a:latin typeface="Microsoft Sans Serif"/>
                <a:cs typeface="Microsoft Sans Serif"/>
              </a:rPr>
              <a:t>(dacă</a:t>
            </a:r>
            <a:r>
              <a:rPr dirty="0" sz="2800" spc="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utilizatorul</a:t>
            </a:r>
            <a:r>
              <a:rPr dirty="0" sz="2800" spc="6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este</a:t>
            </a:r>
            <a:r>
              <a:rPr dirty="0" sz="2800" spc="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familiarizat</a:t>
            </a:r>
            <a:r>
              <a:rPr dirty="0" sz="2800" spc="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cu</a:t>
            </a:r>
            <a:r>
              <a:rPr dirty="0" sz="2800" spc="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acest</a:t>
            </a:r>
            <a:r>
              <a:rPr dirty="0" sz="2800" spc="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limbaj</a:t>
            </a:r>
            <a:r>
              <a:rPr dirty="0" sz="2800" spc="70">
                <a:latin typeface="Microsoft Sans Serif"/>
                <a:cs typeface="Microsoft Sans Serif"/>
              </a:rPr>
              <a:t> </a:t>
            </a:r>
            <a:r>
              <a:rPr dirty="0" sz="2800" spc="-50">
                <a:latin typeface="Microsoft Sans Serif"/>
                <a:cs typeface="Microsoft Sans Serif"/>
              </a:rPr>
              <a:t>-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exemplu,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SQL)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sau</a:t>
            </a:r>
            <a:r>
              <a:rPr dirty="0" sz="2800" spc="645">
                <a:latin typeface="Microsoft Sans Serif"/>
                <a:cs typeface="Microsoft Sans Serif"/>
              </a:rPr>
              <a:t> </a:t>
            </a:r>
            <a:r>
              <a:rPr dirty="0" sz="2800" spc="-10" b="1">
                <a:latin typeface="Arial"/>
                <a:cs typeface="Arial"/>
              </a:rPr>
              <a:t>utilizatorul</a:t>
            </a:r>
            <a:r>
              <a:rPr dirty="0" sz="2800" spc="-9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poate</a:t>
            </a:r>
            <a:r>
              <a:rPr dirty="0" sz="2800" spc="-8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fi</a:t>
            </a:r>
            <a:r>
              <a:rPr dirty="0" sz="2800" spc="-9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asistat </a:t>
            </a:r>
            <a:r>
              <a:rPr dirty="0" sz="2800" spc="55">
                <a:latin typeface="Microsoft Sans Serif"/>
                <a:cs typeface="Microsoft Sans Serif"/>
              </a:rPr>
              <a:t>în</a:t>
            </a:r>
            <a:r>
              <a:rPr dirty="0" sz="2800" spc="17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adresarea</a:t>
            </a:r>
            <a:r>
              <a:rPr dirty="0" sz="2800" spc="16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cererii</a:t>
            </a:r>
            <a:r>
              <a:rPr dirty="0" sz="2800" spc="16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17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date</a:t>
            </a:r>
            <a:r>
              <a:rPr dirty="0" sz="2800" spc="470">
                <a:latin typeface="Microsoft Sans Serif"/>
                <a:cs typeface="Microsoft Sans Serif"/>
              </a:rPr>
              <a:t>  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17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către</a:t>
            </a:r>
            <a:r>
              <a:rPr dirty="0" sz="2800" spc="160">
                <a:latin typeface="Microsoft Sans Serif"/>
                <a:cs typeface="Microsoft Sans Serif"/>
              </a:rPr>
              <a:t>  </a:t>
            </a:r>
            <a:r>
              <a:rPr dirty="0" sz="2800" spc="-20">
                <a:latin typeface="Microsoft Sans Serif"/>
                <a:cs typeface="Microsoft Sans Serif"/>
              </a:rPr>
              <a:t>SGBD </a:t>
            </a:r>
            <a:r>
              <a:rPr dirty="0" sz="2800">
                <a:latin typeface="Microsoft Sans Serif"/>
                <a:cs typeface="Microsoft Sans Serif"/>
              </a:rPr>
              <a:t>(produsul</a:t>
            </a:r>
            <a:r>
              <a:rPr dirty="0" sz="2800" spc="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soft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pe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care</a:t>
            </a:r>
            <a:r>
              <a:rPr dirty="0" sz="2800" spc="10">
                <a:latin typeface="Microsoft Sans Serif"/>
                <a:cs typeface="Microsoft Sans Serif"/>
              </a:rPr>
              <a:t> </a:t>
            </a:r>
            <a:r>
              <a:rPr dirty="0" sz="2800" spc="55">
                <a:latin typeface="Microsoft Sans Serif"/>
                <a:cs typeface="Microsoft Sans Serif"/>
              </a:rPr>
              <a:t>îl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foloseşte)</a:t>
            </a:r>
            <a:r>
              <a:rPr dirty="0" sz="2800" spc="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printr-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sistem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52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meniuri,</a:t>
            </a:r>
            <a:r>
              <a:rPr dirty="0" sz="2800" spc="52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butoane</a:t>
            </a:r>
            <a:r>
              <a:rPr dirty="0" sz="2800" spc="52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sau</a:t>
            </a:r>
            <a:r>
              <a:rPr dirty="0" sz="2800" spc="51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ferestre</a:t>
            </a:r>
            <a:r>
              <a:rPr dirty="0" sz="2800" spc="509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525">
                <a:latin typeface="Microsoft Sans Serif"/>
                <a:cs typeface="Microsoft Sans Serif"/>
              </a:rPr>
              <a:t>  </a:t>
            </a:r>
            <a:r>
              <a:rPr dirty="0" sz="2800" spc="-10">
                <a:latin typeface="Microsoft Sans Serif"/>
                <a:cs typeface="Microsoft Sans Serif"/>
              </a:rPr>
              <a:t>dialog </a:t>
            </a:r>
            <a:r>
              <a:rPr dirty="0" sz="2800">
                <a:latin typeface="Microsoft Sans Serif"/>
                <a:cs typeface="Microsoft Sans Serif"/>
              </a:rPr>
              <a:t>(obiecte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control).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298" y="-9905"/>
            <a:ext cx="7061834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b)</a:t>
            </a:r>
            <a:r>
              <a:rPr dirty="0" sz="3200" spc="-90"/>
              <a:t> </a:t>
            </a:r>
            <a:r>
              <a:rPr dirty="0" sz="3200"/>
              <a:t>Identificarea</a:t>
            </a:r>
            <a:r>
              <a:rPr dirty="0" sz="3200" spc="-85"/>
              <a:t> </a:t>
            </a:r>
            <a:r>
              <a:rPr dirty="0" sz="3200"/>
              <a:t>asocierilor</a:t>
            </a:r>
            <a:r>
              <a:rPr dirty="0" sz="3200" spc="-75"/>
              <a:t> </a:t>
            </a:r>
            <a:r>
              <a:rPr dirty="0" sz="3200"/>
              <a:t>dintre</a:t>
            </a:r>
            <a:r>
              <a:rPr dirty="0" sz="3200" spc="-110"/>
              <a:t> </a:t>
            </a:r>
            <a:r>
              <a:rPr dirty="0" sz="3200" spc="-10"/>
              <a:t>entităţi</a:t>
            </a:r>
            <a:endParaRPr sz="3200"/>
          </a:p>
          <a:p>
            <a:pPr marL="2428240">
              <a:lnSpc>
                <a:spcPct val="100000"/>
              </a:lnSpc>
              <a:tabLst>
                <a:tab pos="2942590" algn="l"/>
              </a:tabLst>
            </a:pPr>
            <a:r>
              <a:rPr dirty="0" sz="3200" spc="-25"/>
              <a:t>şi</a:t>
            </a:r>
            <a:r>
              <a:rPr dirty="0" sz="3200"/>
              <a:t>	calificarea</a:t>
            </a:r>
            <a:r>
              <a:rPr dirty="0" sz="3200" spc="-180"/>
              <a:t> </a:t>
            </a:r>
            <a:r>
              <a:rPr dirty="0" sz="3200" spc="-25"/>
              <a:t>lor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017219"/>
            <a:ext cx="8047355" cy="4621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685" indent="-514984">
              <a:lnSpc>
                <a:spcPts val="3180"/>
              </a:lnSpc>
              <a:spcBef>
                <a:spcPts val="95"/>
              </a:spcBef>
              <a:buAutoNum type="arabicPeriod" startAt="4"/>
              <a:tabLst>
                <a:tab pos="527685" algn="l"/>
              </a:tabLst>
            </a:pPr>
            <a:r>
              <a:rPr dirty="0" sz="2800" spc="-55">
                <a:solidFill>
                  <a:srgbClr val="0000FF"/>
                </a:solidFill>
                <a:latin typeface="Microsoft Sans Serif"/>
                <a:cs typeface="Microsoft Sans Serif"/>
              </a:rPr>
              <a:t>FACTURI</a:t>
            </a:r>
            <a:r>
              <a:rPr dirty="0" sz="2800" spc="-7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-</a:t>
            </a:r>
            <a:r>
              <a:rPr dirty="0" sz="2800" spc="-20">
                <a:solidFill>
                  <a:srgbClr val="0000FF"/>
                </a:solidFill>
                <a:latin typeface="Microsoft Sans Serif"/>
                <a:cs typeface="Microsoft Sans Serif"/>
              </a:rPr>
              <a:t> CERERI_OFERTE</a:t>
            </a:r>
            <a:r>
              <a:rPr dirty="0" sz="2800" spc="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1:1</a:t>
            </a:r>
            <a:r>
              <a:rPr dirty="0" sz="2800" spc="-2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25">
                <a:latin typeface="Microsoft Sans Serif"/>
                <a:cs typeface="Microsoft Sans Serif"/>
              </a:rPr>
              <a:t>–</a:t>
            </a:r>
            <a:r>
              <a:rPr dirty="0" sz="2800" spc="-2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deoarece</a:t>
            </a:r>
            <a:endParaRPr sz="2800">
              <a:latin typeface="Microsoft Sans Serif"/>
              <a:cs typeface="Microsoft Sans Serif"/>
            </a:endParaRPr>
          </a:p>
          <a:p>
            <a:pPr marL="527685">
              <a:lnSpc>
                <a:spcPts val="3180"/>
              </a:lnSpc>
              <a:tabLst>
                <a:tab pos="1778635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fiecare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factură</a:t>
            </a:r>
            <a:r>
              <a:rPr dirty="0" sz="2800" spc="-1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conţine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doar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câte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1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ofertă/cerere</a:t>
            </a:r>
            <a:endParaRPr sz="2800">
              <a:latin typeface="Microsoft Sans Serif"/>
              <a:cs typeface="Microsoft Sans Serif"/>
            </a:endParaRPr>
          </a:p>
          <a:p>
            <a:pPr marL="527685" indent="-514984">
              <a:lnSpc>
                <a:spcPts val="3180"/>
              </a:lnSpc>
              <a:spcBef>
                <a:spcPts val="2580"/>
              </a:spcBef>
              <a:buAutoNum type="arabicPeriod" startAt="5"/>
              <a:tabLst>
                <a:tab pos="527685" algn="l"/>
              </a:tabLst>
            </a:pPr>
            <a:r>
              <a:rPr dirty="0" sz="2800" spc="-20">
                <a:solidFill>
                  <a:srgbClr val="0000FF"/>
                </a:solidFill>
                <a:latin typeface="Microsoft Sans Serif"/>
                <a:cs typeface="Microsoft Sans Serif"/>
              </a:rPr>
              <a:t>CERERI_OFERTE</a:t>
            </a:r>
            <a:r>
              <a:rPr dirty="0" sz="2800" spc="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-</a:t>
            </a:r>
            <a:r>
              <a:rPr dirty="0" sz="2800" spc="-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0000FF"/>
                </a:solidFill>
                <a:latin typeface="Microsoft Sans Serif"/>
                <a:cs typeface="Microsoft Sans Serif"/>
              </a:rPr>
              <a:t>DECRIERE_IMOBIL</a:t>
            </a:r>
            <a:r>
              <a:rPr dirty="0" sz="2800" spc="-6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1:1</a:t>
            </a:r>
            <a:r>
              <a:rPr dirty="0" sz="2800" spc="-3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75">
                <a:latin typeface="Microsoft Sans Serif"/>
                <a:cs typeface="Microsoft Sans Serif"/>
              </a:rPr>
              <a:t>–</a:t>
            </a:r>
            <a:endParaRPr sz="2800">
              <a:latin typeface="Microsoft Sans Serif"/>
              <a:cs typeface="Microsoft Sans Serif"/>
            </a:endParaRPr>
          </a:p>
          <a:p>
            <a:pPr marL="527685">
              <a:lnSpc>
                <a:spcPts val="3180"/>
              </a:lnSpc>
              <a:tabLst>
                <a:tab pos="2040255" algn="l"/>
              </a:tabLst>
            </a:pPr>
            <a:r>
              <a:rPr dirty="0" sz="2800">
                <a:latin typeface="Microsoft Sans Serif"/>
                <a:cs typeface="Microsoft Sans Serif"/>
              </a:rPr>
              <a:t>fiecărui</a:t>
            </a:r>
            <a:r>
              <a:rPr dirty="0" sz="2800" spc="-160">
                <a:latin typeface="Microsoft Sans Serif"/>
                <a:cs typeface="Microsoft Sans Serif"/>
              </a:rPr>
              <a:t> </a:t>
            </a:r>
            <a:r>
              <a:rPr dirty="0" sz="2800" spc="-50">
                <a:latin typeface="Microsoft Sans Serif"/>
                <a:cs typeface="Microsoft Sans Serif"/>
              </a:rPr>
              <a:t>i</a:t>
            </a:r>
            <a:r>
              <a:rPr dirty="0" sz="2800">
                <a:latin typeface="Microsoft Sans Serif"/>
                <a:cs typeface="Microsoft Sans Serif"/>
              </a:rPr>
              <a:t>	se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face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singură</a:t>
            </a:r>
            <a:r>
              <a:rPr dirty="0" sz="2800" spc="-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descriere</a:t>
            </a:r>
            <a:endParaRPr sz="2800">
              <a:latin typeface="Microsoft Sans Serif"/>
              <a:cs typeface="Microsoft Sans Serif"/>
            </a:endParaRPr>
          </a:p>
          <a:p>
            <a:pPr marL="527685" indent="-514984">
              <a:lnSpc>
                <a:spcPts val="3180"/>
              </a:lnSpc>
              <a:spcBef>
                <a:spcPts val="2580"/>
              </a:spcBef>
              <a:buAutoNum type="arabicPeriod" startAt="6"/>
              <a:tabLst>
                <a:tab pos="527685" algn="l"/>
              </a:tabLst>
            </a:pPr>
            <a:r>
              <a:rPr dirty="0" sz="2800" spc="-55">
                <a:solidFill>
                  <a:srgbClr val="0000FF"/>
                </a:solidFill>
                <a:latin typeface="Microsoft Sans Serif"/>
                <a:cs typeface="Microsoft Sans Serif"/>
              </a:rPr>
              <a:t>FACTURI</a:t>
            </a:r>
            <a:r>
              <a:rPr dirty="0" sz="2800" spc="-3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-</a:t>
            </a:r>
            <a:r>
              <a:rPr dirty="0" sz="2800" spc="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0000FF"/>
                </a:solidFill>
                <a:latin typeface="Microsoft Sans Serif"/>
                <a:cs typeface="Microsoft Sans Serif"/>
              </a:rPr>
              <a:t>DATE_PERSOANA</a:t>
            </a:r>
            <a:r>
              <a:rPr dirty="0" sz="2800" spc="-21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1:1</a:t>
            </a:r>
            <a:r>
              <a:rPr dirty="0" sz="2800" spc="2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25">
                <a:latin typeface="Microsoft Sans Serif"/>
                <a:cs typeface="Microsoft Sans Serif"/>
              </a:rPr>
              <a:t>–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factură</a:t>
            </a:r>
            <a:endParaRPr sz="2800">
              <a:latin typeface="Microsoft Sans Serif"/>
              <a:cs typeface="Microsoft Sans Serif"/>
            </a:endParaRPr>
          </a:p>
          <a:p>
            <a:pPr marL="527685">
              <a:lnSpc>
                <a:spcPts val="3180"/>
              </a:lnSpc>
              <a:tabLst>
                <a:tab pos="1382395" algn="l"/>
              </a:tabLst>
            </a:pPr>
            <a:r>
              <a:rPr dirty="0" sz="2800" spc="-20">
                <a:latin typeface="Microsoft Sans Serif"/>
                <a:cs typeface="Microsoft Sans Serif"/>
              </a:rPr>
              <a:t>este</a:t>
            </a:r>
            <a:r>
              <a:rPr dirty="0" sz="2800">
                <a:latin typeface="Microsoft Sans Serif"/>
                <a:cs typeface="Microsoft Sans Serif"/>
              </a:rPr>
              <a:t>	încheiată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singură</a:t>
            </a:r>
            <a:r>
              <a:rPr dirty="0" sz="2800" spc="1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persoană</a:t>
            </a:r>
            <a:endParaRPr sz="2800">
              <a:latin typeface="Microsoft Sans Serif"/>
              <a:cs typeface="Microsoft Sans Serif"/>
            </a:endParaRPr>
          </a:p>
          <a:p>
            <a:pPr marL="527685" marR="82550" indent="-515620">
              <a:lnSpc>
                <a:spcPct val="89300"/>
              </a:lnSpc>
              <a:spcBef>
                <a:spcPts val="2940"/>
              </a:spcBef>
              <a:buAutoNum type="arabicPeriod" startAt="7"/>
              <a:tabLst>
                <a:tab pos="527685" algn="l"/>
                <a:tab pos="1603375" algn="l"/>
              </a:tabLst>
            </a:pPr>
            <a:r>
              <a:rPr dirty="0" sz="2800" spc="-60">
                <a:solidFill>
                  <a:srgbClr val="0000FF"/>
                </a:solidFill>
                <a:latin typeface="Microsoft Sans Serif"/>
                <a:cs typeface="Microsoft Sans Serif"/>
              </a:rPr>
              <a:t>DATE_PERSOANA</a:t>
            </a:r>
            <a:r>
              <a:rPr dirty="0" sz="2800" spc="-21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-</a:t>
            </a:r>
            <a:r>
              <a:rPr dirty="0" sz="2800" spc="-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CERERI</a:t>
            </a:r>
            <a:r>
              <a:rPr dirty="0" sz="2800" spc="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1:n</a:t>
            </a:r>
            <a:r>
              <a:rPr dirty="0" sz="2800" spc="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25">
                <a:latin typeface="Microsoft Sans Serif"/>
                <a:cs typeface="Microsoft Sans Serif"/>
              </a:rPr>
              <a:t>–</a:t>
            </a:r>
            <a:r>
              <a:rPr dirty="0" sz="2800" spc="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persoană poate</a:t>
            </a:r>
            <a:r>
              <a:rPr dirty="0" sz="2800">
                <a:latin typeface="Microsoft Sans Serif"/>
                <a:cs typeface="Microsoft Sans Serif"/>
              </a:rPr>
              <a:t>	lansa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mai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multe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cereri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sau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oferte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de </a:t>
            </a:r>
            <a:r>
              <a:rPr dirty="0" sz="2800" spc="-10">
                <a:latin typeface="Microsoft Sans Serif"/>
                <a:cs typeface="Microsoft Sans Serif"/>
              </a:rPr>
              <a:t>imobil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8633" y="308228"/>
            <a:ext cx="6721475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16990" marR="5080" indent="-1304925">
              <a:lnSpc>
                <a:spcPct val="100000"/>
              </a:lnSpc>
              <a:spcBef>
                <a:spcPts val="100"/>
              </a:spcBef>
              <a:tabLst>
                <a:tab pos="1768475" algn="l"/>
              </a:tabLst>
            </a:pPr>
            <a:r>
              <a:rPr dirty="0" sz="3200"/>
              <a:t>c)</a:t>
            </a:r>
            <a:r>
              <a:rPr dirty="0" sz="3200" spc="-114"/>
              <a:t> </a:t>
            </a:r>
            <a:r>
              <a:rPr dirty="0" sz="3200" spc="-10">
                <a:solidFill>
                  <a:srgbClr val="FF0000"/>
                </a:solidFill>
              </a:rPr>
              <a:t>Identifi</a:t>
            </a:r>
            <a:r>
              <a:rPr dirty="0" sz="3200" spc="-10"/>
              <a:t>carea</a:t>
            </a:r>
            <a:r>
              <a:rPr dirty="0" sz="3200" spc="-125"/>
              <a:t> </a:t>
            </a:r>
            <a:r>
              <a:rPr dirty="0" sz="3200"/>
              <a:t>atributelor</a:t>
            </a:r>
            <a:r>
              <a:rPr dirty="0" sz="3200" spc="-114"/>
              <a:t> </a:t>
            </a:r>
            <a:r>
              <a:rPr dirty="0" sz="3200"/>
              <a:t>entităţilor</a:t>
            </a:r>
            <a:r>
              <a:rPr dirty="0" sz="3200" spc="-100"/>
              <a:t> </a:t>
            </a:r>
            <a:r>
              <a:rPr dirty="0" sz="3200" spc="-35"/>
              <a:t>şi </a:t>
            </a:r>
            <a:r>
              <a:rPr dirty="0" sz="3200" spc="-50"/>
              <a:t>a</a:t>
            </a:r>
            <a:r>
              <a:rPr dirty="0" sz="3200"/>
              <a:t>	asocierilor</a:t>
            </a:r>
            <a:r>
              <a:rPr dirty="0" sz="3200" spc="-95"/>
              <a:t> </a:t>
            </a:r>
            <a:r>
              <a:rPr dirty="0" sz="3200"/>
              <a:t>dintre</a:t>
            </a:r>
            <a:r>
              <a:rPr dirty="0" sz="3200" spc="-114"/>
              <a:t> </a:t>
            </a:r>
            <a:r>
              <a:rPr dirty="0" sz="3200" spc="-10"/>
              <a:t>entităţi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90497"/>
            <a:ext cx="8285480" cy="4293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636270" indent="-342900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Atributele</a:t>
            </a:r>
            <a:r>
              <a:rPr dirty="0" sz="2800" spc="-14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unei</a:t>
            </a:r>
            <a:r>
              <a:rPr dirty="0" sz="2800" spc="-12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entităţi</a:t>
            </a:r>
            <a:r>
              <a:rPr dirty="0" sz="2800" spc="-14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reprezintă</a:t>
            </a:r>
            <a:r>
              <a:rPr dirty="0" sz="2800" spc="-14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proprietăţi</a:t>
            </a:r>
            <a:r>
              <a:rPr dirty="0" sz="2800" spc="-10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25" i="1">
                <a:solidFill>
                  <a:srgbClr val="0000FF"/>
                </a:solidFill>
                <a:latin typeface="Arial"/>
                <a:cs typeface="Arial"/>
              </a:rPr>
              <a:t>ale 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acestora.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1510665" algn="l"/>
                <a:tab pos="1532255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Atributele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sunt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substantive,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iar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pentru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fiecare atribut</a:t>
            </a:r>
            <a:r>
              <a:rPr dirty="0" sz="2800">
                <a:latin typeface="Microsoft Sans Serif"/>
                <a:cs typeface="Microsoft Sans Serif"/>
              </a:rPr>
              <a:t>		i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va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preciza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tipul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fizic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55">
                <a:latin typeface="Microsoft Sans Serif"/>
                <a:cs typeface="Microsoft Sans Serif"/>
              </a:rPr>
              <a:t>(integer,</a:t>
            </a:r>
            <a:r>
              <a:rPr dirty="0" sz="2800" spc="-1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float,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char, </a:t>
            </a:r>
            <a:r>
              <a:rPr dirty="0" sz="2800" spc="-10">
                <a:latin typeface="Microsoft Sans Serif"/>
                <a:cs typeface="Microsoft Sans Serif"/>
              </a:rPr>
              <a:t>string,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etc.)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800" spc="-10" i="1">
                <a:latin typeface="Arial"/>
                <a:cs typeface="Arial"/>
              </a:rPr>
              <a:t>Exemplu</a:t>
            </a:r>
            <a:r>
              <a:rPr dirty="0" sz="2800" spc="-10"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latin typeface="Microsoft Sans Serif"/>
                <a:cs typeface="Microsoft Sans Serif"/>
              </a:rPr>
              <a:t>Entitatea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0000FF"/>
                </a:solidFill>
                <a:latin typeface="Microsoft Sans Serif"/>
                <a:cs typeface="Microsoft Sans Serif"/>
              </a:rPr>
              <a:t>LOCALITĂŢI</a:t>
            </a:r>
            <a:r>
              <a:rPr dirty="0" sz="2800" spc="-14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are</a:t>
            </a:r>
            <a:r>
              <a:rPr dirty="0" sz="2800" spc="-13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următoarele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atribute:</a:t>
            </a:r>
            <a:endParaRPr sz="28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800">
                <a:latin typeface="Microsoft Sans Serif"/>
                <a:cs typeface="Microsoft Sans Serif"/>
              </a:rPr>
              <a:t>codul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localităţii,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notat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„cod_loc”</a:t>
            </a:r>
            <a:endParaRPr sz="28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800">
                <a:latin typeface="Microsoft Sans Serif"/>
                <a:cs typeface="Microsoft Sans Serif"/>
              </a:rPr>
              <a:t>simbolul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identificare</a:t>
            </a:r>
            <a:r>
              <a:rPr dirty="0" sz="2800" spc="-1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al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judeţului</a:t>
            </a:r>
            <a:r>
              <a:rPr dirty="0" sz="2800" spc="7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„simbol_judeţ”</a:t>
            </a:r>
            <a:endParaRPr sz="28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800">
                <a:latin typeface="Microsoft Sans Serif"/>
                <a:cs typeface="Microsoft Sans Serif"/>
              </a:rPr>
              <a:t>şi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denumirea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localităţii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„nume_loc”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d)</a:t>
            </a:r>
            <a:r>
              <a:rPr dirty="0" sz="3200" spc="-110"/>
              <a:t> </a:t>
            </a:r>
            <a:r>
              <a:rPr dirty="0" sz="3200"/>
              <a:t>Stabilirea</a:t>
            </a:r>
            <a:r>
              <a:rPr dirty="0" sz="3200" spc="-95"/>
              <a:t> </a:t>
            </a:r>
            <a:r>
              <a:rPr dirty="0" sz="3200"/>
              <a:t>atributelor</a:t>
            </a:r>
            <a:r>
              <a:rPr dirty="0" sz="3200" spc="-90"/>
              <a:t> </a:t>
            </a:r>
            <a:r>
              <a:rPr dirty="0" sz="3200"/>
              <a:t>de</a:t>
            </a:r>
            <a:r>
              <a:rPr dirty="0" sz="3200" spc="-105"/>
              <a:t> </a:t>
            </a:r>
            <a:r>
              <a:rPr dirty="0" sz="3200" spc="-10"/>
              <a:t>identificare</a:t>
            </a:r>
            <a:r>
              <a:rPr dirty="0" sz="3200" spc="-150"/>
              <a:t> </a:t>
            </a:r>
            <a:r>
              <a:rPr dirty="0" sz="3200" spc="-50"/>
              <a:t>a</a:t>
            </a:r>
            <a:endParaRPr sz="3200"/>
          </a:p>
          <a:p>
            <a:pPr marL="2489200">
              <a:lnSpc>
                <a:spcPct val="100000"/>
              </a:lnSpc>
            </a:pPr>
            <a:r>
              <a:rPr dirty="0" sz="3200" spc="-10"/>
              <a:t>entităţilor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362202"/>
            <a:ext cx="8241665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400685" indent="-342900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Un</a:t>
            </a:r>
            <a:r>
              <a:rPr dirty="0" sz="2800" spc="-9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atribut</a:t>
            </a:r>
            <a:r>
              <a:rPr dirty="0" sz="2800" spc="-8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dirty="0" sz="2800" spc="-8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identificare</a:t>
            </a:r>
            <a:r>
              <a:rPr dirty="0" sz="2800" spc="-12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(numit</a:t>
            </a:r>
            <a:r>
              <a:rPr dirty="0" sz="2800" spc="-7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cheie</a:t>
            </a:r>
            <a:r>
              <a:rPr dirty="0" sz="2800" spc="-10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Arial"/>
                <a:cs typeface="Arial"/>
              </a:rPr>
              <a:t>primară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), reprezintă</a:t>
            </a:r>
            <a:r>
              <a:rPr dirty="0" sz="2800" spc="-11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un</a:t>
            </a:r>
            <a:r>
              <a:rPr dirty="0" sz="2800" spc="-5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atribut</a:t>
            </a:r>
            <a:r>
              <a:rPr dirty="0" sz="2800" spc="-9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care</a:t>
            </a:r>
            <a:r>
              <a:rPr dirty="0" sz="2800" spc="-6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dirty="0" sz="2800" spc="-7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20" i="1">
                <a:solidFill>
                  <a:srgbClr val="0000FF"/>
                </a:solidFill>
                <a:latin typeface="Arial"/>
                <a:cs typeface="Arial"/>
              </a:rPr>
              <a:t>caracterizează</a:t>
            </a:r>
            <a:r>
              <a:rPr dirty="0" sz="2800" spc="-13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20" i="1">
                <a:solidFill>
                  <a:srgbClr val="0000FF"/>
                </a:solidFill>
                <a:latin typeface="Arial"/>
                <a:cs typeface="Arial"/>
              </a:rPr>
              <a:t>prin 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unicitatea</a:t>
            </a:r>
            <a:r>
              <a:rPr dirty="0" sz="2800" spc="-10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valorii</a:t>
            </a:r>
            <a:r>
              <a:rPr dirty="0" sz="2800" spc="-114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sale</a:t>
            </a:r>
            <a:r>
              <a:rPr dirty="0" sz="2800" spc="-9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pentru</a:t>
            </a:r>
            <a:r>
              <a:rPr dirty="0" sz="2800" spc="-10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fiecare</a:t>
            </a:r>
            <a:r>
              <a:rPr dirty="0" sz="2800" spc="-9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instanţă</a:t>
            </a:r>
            <a:r>
              <a:rPr dirty="0" sz="2800" spc="-13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50" i="1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entităţii.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Microsoft Sans Serif"/>
                <a:cs typeface="Microsoft Sans Serif"/>
              </a:rPr>
              <a:t>În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cadrul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diagramei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-30">
                <a:latin typeface="Microsoft Sans Serif"/>
                <a:cs typeface="Microsoft Sans Serif"/>
              </a:rPr>
              <a:t>entitate-</a:t>
            </a:r>
            <a:r>
              <a:rPr dirty="0" sz="2800" spc="-10">
                <a:latin typeface="Microsoft Sans Serif"/>
                <a:cs typeface="Microsoft Sans Serif"/>
              </a:rPr>
              <a:t>asociere,</a:t>
            </a:r>
            <a:r>
              <a:rPr dirty="0" sz="2800" spc="-1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atribut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de </a:t>
            </a:r>
            <a:r>
              <a:rPr dirty="0" sz="2800" spc="-10">
                <a:latin typeface="Microsoft Sans Serif"/>
                <a:cs typeface="Microsoft Sans Serif"/>
              </a:rPr>
              <a:t>identificare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marchează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prin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subliniere</a:t>
            </a:r>
            <a:r>
              <a:rPr dirty="0" sz="2800" spc="-1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sau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prin </a:t>
            </a:r>
            <a:r>
              <a:rPr dirty="0" sz="2800">
                <a:latin typeface="Microsoft Sans Serif"/>
                <a:cs typeface="Microsoft Sans Serif"/>
              </a:rPr>
              <a:t>marcarea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cu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simbolul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#</a:t>
            </a:r>
            <a:r>
              <a:rPr dirty="0" sz="2800" spc="-11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plasat</a:t>
            </a:r>
            <a:r>
              <a:rPr dirty="0" sz="2800" spc="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la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sfârşitul</a:t>
            </a:r>
            <a:r>
              <a:rPr dirty="0" sz="2800" spc="-12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numelui acestuia.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900" y="4828032"/>
            <a:ext cx="6248400" cy="1606296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292430"/>
            <a:ext cx="7027545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d)</a:t>
            </a:r>
            <a:r>
              <a:rPr dirty="0" sz="3200" spc="-114"/>
              <a:t> </a:t>
            </a:r>
            <a:r>
              <a:rPr dirty="0" sz="3200"/>
              <a:t>Stabilirea</a:t>
            </a:r>
            <a:r>
              <a:rPr dirty="0" sz="3200" spc="-95"/>
              <a:t> </a:t>
            </a:r>
            <a:r>
              <a:rPr dirty="0" sz="3200"/>
              <a:t>atributelor</a:t>
            </a:r>
            <a:r>
              <a:rPr dirty="0" sz="3200" spc="-75"/>
              <a:t> </a:t>
            </a:r>
            <a:r>
              <a:rPr dirty="0" sz="3200"/>
              <a:t>de</a:t>
            </a:r>
            <a:r>
              <a:rPr dirty="0" sz="3200" spc="-110"/>
              <a:t> </a:t>
            </a:r>
            <a:r>
              <a:rPr dirty="0" sz="3200" spc="-10"/>
              <a:t>identificare</a:t>
            </a:r>
            <a:r>
              <a:rPr dirty="0" sz="3200" spc="-145"/>
              <a:t> </a:t>
            </a:r>
            <a:r>
              <a:rPr dirty="0" sz="3200" spc="-50"/>
              <a:t>a</a:t>
            </a:r>
            <a:endParaRPr sz="3200"/>
          </a:p>
          <a:p>
            <a:pPr marL="2489200">
              <a:lnSpc>
                <a:spcPct val="100000"/>
              </a:lnSpc>
            </a:pPr>
            <a:r>
              <a:rPr dirty="0" sz="3200" spc="-10"/>
              <a:t>entităţilor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16760"/>
            <a:ext cx="8441690" cy="478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i="1">
                <a:latin typeface="Arial"/>
                <a:cs typeface="Arial"/>
              </a:rPr>
              <a:t>Exemplu</a:t>
            </a:r>
            <a:r>
              <a:rPr dirty="0" sz="2400" spc="-10">
                <a:latin typeface="Microsoft Sans Serif"/>
                <a:cs typeface="Microsoft Sans Serif"/>
              </a:rPr>
              <a:t>: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Microsoft Sans Serif"/>
                <a:cs typeface="Microsoft Sans Serif"/>
              </a:rPr>
              <a:t>Ca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atribut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identificare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putem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considera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codul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numeric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Microsoft Sans Serif"/>
                <a:cs typeface="Microsoft Sans Serif"/>
              </a:rPr>
              <a:t>personal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„cnp”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pentru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entitatea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DATE_PERSOANĂ</a:t>
            </a:r>
            <a:r>
              <a:rPr dirty="0" sz="2400" spc="-1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latin typeface="Microsoft Sans Serif"/>
                <a:cs typeface="Microsoft Sans Serif"/>
              </a:rPr>
              <a:t>Pentru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ca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un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atribut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să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fie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atribut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114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identificare,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acesta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trebuie </a:t>
            </a:r>
            <a:r>
              <a:rPr dirty="0" sz="2400">
                <a:latin typeface="Microsoft Sans Serif"/>
                <a:cs typeface="Microsoft Sans Serif"/>
              </a:rPr>
              <a:t>să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satisfacă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unele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cerinţe:</a:t>
            </a:r>
            <a:endParaRPr sz="2400">
              <a:latin typeface="Microsoft Sans Serif"/>
              <a:cs typeface="Microsoft Sans Serif"/>
            </a:endParaRPr>
          </a:p>
          <a:p>
            <a:pPr marL="755650" indent="-285750">
              <a:lnSpc>
                <a:spcPct val="100000"/>
              </a:lnSpc>
              <a:spcBef>
                <a:spcPts val="5"/>
              </a:spcBef>
              <a:buChar char="–"/>
              <a:tabLst>
                <a:tab pos="755650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oferă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identificare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unică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50">
                <a:latin typeface="Microsoft Sans Serif"/>
                <a:cs typeface="Microsoft Sans Serif"/>
              </a:rPr>
              <a:t>în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cadrul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entităţii</a:t>
            </a:r>
            <a:endParaRPr sz="2400">
              <a:latin typeface="Microsoft Sans Serif"/>
              <a:cs typeface="Microsoft Sans Serif"/>
            </a:endParaRPr>
          </a:p>
          <a:p>
            <a:pPr marL="755650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dirty="0" sz="2400">
                <a:latin typeface="Microsoft Sans Serif"/>
                <a:cs typeface="Microsoft Sans Serif"/>
              </a:rPr>
              <a:t>este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uşor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utilizat</a:t>
            </a:r>
            <a:endParaRPr sz="2400">
              <a:latin typeface="Microsoft Sans Serif"/>
              <a:cs typeface="Microsoft Sans Serif"/>
            </a:endParaRPr>
          </a:p>
          <a:p>
            <a:pPr marL="755015" marR="164465" indent="-285750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dirty="0" sz="2400">
                <a:latin typeface="Microsoft Sans Serif"/>
                <a:cs typeface="Microsoft Sans Serif"/>
              </a:rPr>
              <a:t>este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scurt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(de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cele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mai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multe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ori,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atributul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identificare </a:t>
            </a:r>
            <a:r>
              <a:rPr dirty="0" sz="2400" spc="-10"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Microsoft Sans Serif"/>
                <a:cs typeface="Microsoft Sans Serif"/>
              </a:rPr>
              <a:t>apare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şi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 spc="50">
                <a:latin typeface="Microsoft Sans Serif"/>
                <a:cs typeface="Microsoft Sans Serif"/>
              </a:rPr>
              <a:t>în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alte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entităţi,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drept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cheie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externă)</a:t>
            </a:r>
            <a:endParaRPr sz="2400">
              <a:latin typeface="Microsoft Sans Serif"/>
              <a:cs typeface="Microsoft Sans Serif"/>
            </a:endParaRPr>
          </a:p>
          <a:p>
            <a:pPr marL="12700" marR="306705">
              <a:lnSpc>
                <a:spcPct val="100000"/>
              </a:lnSpc>
            </a:pPr>
            <a:r>
              <a:rPr dirty="0" sz="2400">
                <a:latin typeface="Microsoft Sans Serif"/>
                <a:cs typeface="Microsoft Sans Serif"/>
              </a:rPr>
              <a:t>Pentru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entitate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pot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exista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mai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multe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atribute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identificare, </a:t>
            </a:r>
            <a:r>
              <a:rPr dirty="0" sz="2400">
                <a:latin typeface="Microsoft Sans Serif"/>
                <a:cs typeface="Microsoft Sans Serif"/>
              </a:rPr>
              <a:t>numite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FF0000"/>
                </a:solidFill>
                <a:latin typeface="Microsoft Sans Serif"/>
                <a:cs typeface="Microsoft Sans Serif"/>
              </a:rPr>
              <a:t>atribute</a:t>
            </a:r>
            <a:r>
              <a:rPr dirty="0" sz="2400" spc="-9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FF0000"/>
                </a:solidFill>
                <a:latin typeface="Microsoft Sans Serif"/>
                <a:cs typeface="Microsoft Sans Serif"/>
              </a:rPr>
              <a:t>(chei)</a:t>
            </a:r>
            <a:r>
              <a:rPr dirty="0" sz="2400" spc="-12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Microsoft Sans Serif"/>
                <a:cs typeface="Microsoft Sans Serif"/>
              </a:rPr>
              <a:t>candidate</a:t>
            </a:r>
            <a:r>
              <a:rPr dirty="0" sz="2400" spc="-1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Microsoft Sans Serif"/>
                <a:cs typeface="Microsoft Sans Serif"/>
              </a:rPr>
              <a:t>Dacă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există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mai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mulţi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candidaţi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cheie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se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va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selecta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unul,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30">
                <a:latin typeface="Microsoft Sans Serif"/>
                <a:cs typeface="Microsoft Sans Serif"/>
              </a:rPr>
              <a:t>preferându-</a:t>
            </a:r>
            <a:r>
              <a:rPr dirty="0" sz="2400">
                <a:latin typeface="Microsoft Sans Serif"/>
                <a:cs typeface="Microsoft Sans Serif"/>
              </a:rPr>
              <a:t>se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unul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cu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valori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mai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scurte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şi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mai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puţin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volatile.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1376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dirty="0"/>
              <a:t>Diagrama</a:t>
            </a:r>
            <a:r>
              <a:rPr dirty="0" spc="-120"/>
              <a:t> </a:t>
            </a:r>
            <a:r>
              <a:rPr dirty="0" spc="-30"/>
              <a:t>entitate-</a:t>
            </a:r>
            <a:r>
              <a:rPr dirty="0" spc="-10"/>
              <a:t>asociere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15236"/>
            <a:ext cx="8448040" cy="455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7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Exemplu</a:t>
            </a:r>
            <a:r>
              <a:rPr dirty="0" sz="2700" spc="-10">
                <a:latin typeface="Microsoft Sans Serif"/>
                <a:cs typeface="Microsoft Sans Serif"/>
              </a:rPr>
              <a:t>:</a:t>
            </a:r>
            <a:endParaRPr sz="2700">
              <a:latin typeface="Microsoft Sans Serif"/>
              <a:cs typeface="Microsoft Sans Serif"/>
            </a:endParaRPr>
          </a:p>
          <a:p>
            <a:pPr marL="12700" marR="719455">
              <a:lnSpc>
                <a:spcPct val="100000"/>
              </a:lnSpc>
            </a:pPr>
            <a:r>
              <a:rPr dirty="0" sz="2700">
                <a:latin typeface="Microsoft Sans Serif"/>
                <a:cs typeface="Microsoft Sans Serif"/>
              </a:rPr>
              <a:t>În</a:t>
            </a:r>
            <a:r>
              <a:rPr dirty="0" sz="2700" spc="-3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urma</a:t>
            </a:r>
            <a:r>
              <a:rPr dirty="0" sz="2700" spc="-5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analizării</a:t>
            </a:r>
            <a:r>
              <a:rPr dirty="0" sz="2700" spc="-7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celor</a:t>
            </a:r>
            <a:r>
              <a:rPr dirty="0" sz="2700" spc="-2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4</a:t>
            </a:r>
            <a:r>
              <a:rPr dirty="0" sz="2700" spc="-2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etape</a:t>
            </a:r>
            <a:r>
              <a:rPr dirty="0" sz="2700" spc="-7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necesare</a:t>
            </a:r>
            <a:r>
              <a:rPr dirty="0" sz="2700" spc="-40">
                <a:latin typeface="Microsoft Sans Serif"/>
                <a:cs typeface="Microsoft Sans Serif"/>
              </a:rPr>
              <a:t> </a:t>
            </a:r>
            <a:r>
              <a:rPr dirty="0" sz="2700" spc="-10">
                <a:latin typeface="Microsoft Sans Serif"/>
                <a:cs typeface="Microsoft Sans Serif"/>
              </a:rPr>
              <a:t>construirii </a:t>
            </a:r>
            <a:r>
              <a:rPr dirty="0" sz="2700">
                <a:latin typeface="Microsoft Sans Serif"/>
                <a:cs typeface="Microsoft Sans Serif"/>
              </a:rPr>
              <a:t>diagramei</a:t>
            </a:r>
            <a:r>
              <a:rPr dirty="0" sz="2700" spc="-85">
                <a:latin typeface="Microsoft Sans Serif"/>
                <a:cs typeface="Microsoft Sans Serif"/>
              </a:rPr>
              <a:t> </a:t>
            </a:r>
            <a:r>
              <a:rPr dirty="0" sz="2700" spc="-25">
                <a:latin typeface="Microsoft Sans Serif"/>
                <a:cs typeface="Microsoft Sans Serif"/>
              </a:rPr>
              <a:t>entitate-</a:t>
            </a:r>
            <a:r>
              <a:rPr dirty="0" sz="2700" spc="-10">
                <a:latin typeface="Microsoft Sans Serif"/>
                <a:cs typeface="Microsoft Sans Serif"/>
              </a:rPr>
              <a:t>asociere:</a:t>
            </a:r>
            <a:endParaRPr sz="2700">
              <a:latin typeface="Microsoft Sans Serif"/>
              <a:cs typeface="Microsoft Sans Serif"/>
            </a:endParaRPr>
          </a:p>
          <a:p>
            <a:pPr marL="527685" marR="325755" indent="-515620">
              <a:lnSpc>
                <a:spcPct val="100000"/>
              </a:lnSpc>
              <a:buAutoNum type="alphaLcParenR"/>
              <a:tabLst>
                <a:tab pos="527685" algn="l"/>
              </a:tabLst>
            </a:pPr>
            <a:r>
              <a:rPr dirty="0" sz="2700" spc="-10">
                <a:latin typeface="Microsoft Sans Serif"/>
                <a:cs typeface="Microsoft Sans Serif"/>
              </a:rPr>
              <a:t>identificarea</a:t>
            </a:r>
            <a:r>
              <a:rPr dirty="0" sz="2700" spc="-7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entităţilor</a:t>
            </a:r>
            <a:r>
              <a:rPr dirty="0" sz="2700" spc="-5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domeniului</a:t>
            </a:r>
            <a:r>
              <a:rPr dirty="0" sz="2700" spc="-9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sau</a:t>
            </a:r>
            <a:r>
              <a:rPr dirty="0" sz="2700" spc="-7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a</a:t>
            </a:r>
            <a:r>
              <a:rPr dirty="0" sz="2700" spc="-50">
                <a:latin typeface="Microsoft Sans Serif"/>
                <a:cs typeface="Microsoft Sans Serif"/>
              </a:rPr>
              <a:t> </a:t>
            </a:r>
            <a:r>
              <a:rPr dirty="0" sz="2700" spc="-10">
                <a:latin typeface="Microsoft Sans Serif"/>
                <a:cs typeface="Microsoft Sans Serif"/>
              </a:rPr>
              <a:t>sistemului economic</a:t>
            </a:r>
            <a:endParaRPr sz="2700">
              <a:latin typeface="Microsoft Sans Serif"/>
              <a:cs typeface="Microsoft Sans Serif"/>
            </a:endParaRPr>
          </a:p>
          <a:p>
            <a:pPr marL="527685" indent="-514984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527685" algn="l"/>
              </a:tabLst>
            </a:pPr>
            <a:r>
              <a:rPr dirty="0" sz="2700" spc="-10">
                <a:latin typeface="Microsoft Sans Serif"/>
                <a:cs typeface="Microsoft Sans Serif"/>
              </a:rPr>
              <a:t>identificarea</a:t>
            </a:r>
            <a:r>
              <a:rPr dirty="0" sz="2700" spc="-7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asocierilor</a:t>
            </a:r>
            <a:r>
              <a:rPr dirty="0" sz="2700" spc="-6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dintre</a:t>
            </a:r>
            <a:r>
              <a:rPr dirty="0" sz="2700" spc="-150">
                <a:latin typeface="Microsoft Sans Serif"/>
                <a:cs typeface="Microsoft Sans Serif"/>
              </a:rPr>
              <a:t> </a:t>
            </a:r>
            <a:r>
              <a:rPr dirty="0" sz="2700" spc="-10">
                <a:latin typeface="Microsoft Sans Serif"/>
                <a:cs typeface="Microsoft Sans Serif"/>
              </a:rPr>
              <a:t>entităţi</a:t>
            </a:r>
            <a:endParaRPr sz="2700">
              <a:latin typeface="Microsoft Sans Serif"/>
              <a:cs typeface="Microsoft Sans Serif"/>
            </a:endParaRPr>
          </a:p>
          <a:p>
            <a:pPr marL="527685" marR="1337945" indent="-515620">
              <a:lnSpc>
                <a:spcPct val="100000"/>
              </a:lnSpc>
              <a:buAutoNum type="alphaLcParenR"/>
              <a:tabLst>
                <a:tab pos="527685" algn="l"/>
              </a:tabLst>
            </a:pPr>
            <a:r>
              <a:rPr dirty="0" sz="2700" spc="-10">
                <a:latin typeface="Microsoft Sans Serif"/>
                <a:cs typeface="Microsoft Sans Serif"/>
              </a:rPr>
              <a:t>identificarea</a:t>
            </a:r>
            <a:r>
              <a:rPr dirty="0" sz="2700" spc="-13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atributelor</a:t>
            </a:r>
            <a:r>
              <a:rPr dirty="0" sz="2700" spc="-114">
                <a:latin typeface="Microsoft Sans Serif"/>
                <a:cs typeface="Microsoft Sans Serif"/>
              </a:rPr>
              <a:t> </a:t>
            </a:r>
            <a:r>
              <a:rPr dirty="0" sz="2700" spc="-10">
                <a:latin typeface="Microsoft Sans Serif"/>
                <a:cs typeface="Microsoft Sans Serif"/>
              </a:rPr>
              <a:t>aferente</a:t>
            </a:r>
            <a:r>
              <a:rPr dirty="0" sz="2700" spc="-17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entităţilor</a:t>
            </a:r>
            <a:r>
              <a:rPr dirty="0" sz="2700" spc="-130">
                <a:latin typeface="Microsoft Sans Serif"/>
                <a:cs typeface="Microsoft Sans Serif"/>
              </a:rPr>
              <a:t> </a:t>
            </a:r>
            <a:r>
              <a:rPr dirty="0" sz="2700" spc="-35">
                <a:latin typeface="Microsoft Sans Serif"/>
                <a:cs typeface="Microsoft Sans Serif"/>
              </a:rPr>
              <a:t>şi </a:t>
            </a:r>
            <a:r>
              <a:rPr dirty="0" sz="2700">
                <a:latin typeface="Microsoft Sans Serif"/>
                <a:cs typeface="Microsoft Sans Serif"/>
              </a:rPr>
              <a:t>asocierilor</a:t>
            </a:r>
            <a:r>
              <a:rPr dirty="0" sz="2700" spc="-6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dintre</a:t>
            </a:r>
            <a:r>
              <a:rPr dirty="0" sz="2700" spc="-130">
                <a:latin typeface="Microsoft Sans Serif"/>
                <a:cs typeface="Microsoft Sans Serif"/>
              </a:rPr>
              <a:t> </a:t>
            </a:r>
            <a:r>
              <a:rPr dirty="0" sz="2700" spc="-10">
                <a:latin typeface="Microsoft Sans Serif"/>
                <a:cs typeface="Microsoft Sans Serif"/>
              </a:rPr>
              <a:t>acestea</a:t>
            </a:r>
            <a:endParaRPr sz="2700">
              <a:latin typeface="Microsoft Sans Serif"/>
              <a:cs typeface="Microsoft Sans Serif"/>
            </a:endParaRPr>
          </a:p>
          <a:p>
            <a:pPr marL="527685" marR="5080" indent="-515620">
              <a:lnSpc>
                <a:spcPct val="100000"/>
              </a:lnSpc>
              <a:buAutoNum type="alphaLcParenR"/>
              <a:tabLst>
                <a:tab pos="527685" algn="l"/>
              </a:tabLst>
            </a:pPr>
            <a:r>
              <a:rPr dirty="0" sz="2700" spc="-10">
                <a:latin typeface="Microsoft Sans Serif"/>
                <a:cs typeface="Microsoft Sans Serif"/>
              </a:rPr>
              <a:t>stabilirea</a:t>
            </a:r>
            <a:r>
              <a:rPr dirty="0" sz="2700" spc="-110">
                <a:latin typeface="Microsoft Sans Serif"/>
                <a:cs typeface="Microsoft Sans Serif"/>
              </a:rPr>
              <a:t> </a:t>
            </a:r>
            <a:r>
              <a:rPr dirty="0" sz="2700" spc="-10">
                <a:latin typeface="Microsoft Sans Serif"/>
                <a:cs typeface="Microsoft Sans Serif"/>
              </a:rPr>
              <a:t>atributelor</a:t>
            </a:r>
            <a:r>
              <a:rPr dirty="0" sz="2700" spc="-6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de</a:t>
            </a:r>
            <a:r>
              <a:rPr dirty="0" sz="2700" spc="-50">
                <a:latin typeface="Microsoft Sans Serif"/>
                <a:cs typeface="Microsoft Sans Serif"/>
              </a:rPr>
              <a:t> </a:t>
            </a:r>
            <a:r>
              <a:rPr dirty="0" sz="2700" spc="-10">
                <a:latin typeface="Microsoft Sans Serif"/>
                <a:cs typeface="Microsoft Sans Serif"/>
              </a:rPr>
              <a:t>identificare</a:t>
            </a:r>
            <a:r>
              <a:rPr dirty="0" sz="2700" spc="-6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a</a:t>
            </a:r>
            <a:r>
              <a:rPr dirty="0" sz="2700" spc="-5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entităţilor</a:t>
            </a:r>
            <a:r>
              <a:rPr dirty="0" sz="2700" spc="-60">
                <a:latin typeface="Microsoft Sans Serif"/>
                <a:cs typeface="Microsoft Sans Serif"/>
              </a:rPr>
              <a:t> </a:t>
            </a:r>
            <a:r>
              <a:rPr dirty="0" sz="2700" spc="-25">
                <a:latin typeface="Microsoft Sans Serif"/>
                <a:cs typeface="Microsoft Sans Serif"/>
              </a:rPr>
              <a:t>se </a:t>
            </a:r>
            <a:r>
              <a:rPr dirty="0" sz="2700">
                <a:latin typeface="Microsoft Sans Serif"/>
                <a:cs typeface="Microsoft Sans Serif"/>
              </a:rPr>
              <a:t>poate</a:t>
            </a:r>
            <a:r>
              <a:rPr dirty="0" sz="2700" spc="-125">
                <a:latin typeface="Microsoft Sans Serif"/>
                <a:cs typeface="Microsoft Sans Serif"/>
              </a:rPr>
              <a:t> </a:t>
            </a:r>
            <a:r>
              <a:rPr dirty="0" sz="2700" spc="-20">
                <a:latin typeface="Microsoft Sans Serif"/>
                <a:cs typeface="Microsoft Sans Serif"/>
              </a:rPr>
              <a:t>prezenta</a:t>
            </a:r>
            <a:r>
              <a:rPr dirty="0" sz="2700" spc="-10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forma</a:t>
            </a:r>
            <a:r>
              <a:rPr dirty="0" sz="2700" spc="-11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completă</a:t>
            </a:r>
            <a:r>
              <a:rPr dirty="0" sz="2700" spc="-13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a</a:t>
            </a:r>
            <a:r>
              <a:rPr dirty="0" sz="2700" spc="-7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diagramei</a:t>
            </a:r>
            <a:r>
              <a:rPr dirty="0" sz="2700" spc="-75">
                <a:latin typeface="Microsoft Sans Serif"/>
                <a:cs typeface="Microsoft Sans Serif"/>
              </a:rPr>
              <a:t> </a:t>
            </a:r>
            <a:r>
              <a:rPr dirty="0" sz="2700" spc="-10">
                <a:latin typeface="Microsoft Sans Serif"/>
                <a:cs typeface="Microsoft Sans Serif"/>
              </a:rPr>
              <a:t>asociate </a:t>
            </a:r>
            <a:r>
              <a:rPr dirty="0" sz="2700">
                <a:latin typeface="Microsoft Sans Serif"/>
                <a:cs typeface="Microsoft Sans Serif"/>
              </a:rPr>
              <a:t>domeniului</a:t>
            </a:r>
            <a:r>
              <a:rPr dirty="0" sz="2700" spc="-8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ales</a:t>
            </a:r>
            <a:r>
              <a:rPr dirty="0" sz="2700" spc="-25">
                <a:latin typeface="Microsoft Sans Serif"/>
                <a:cs typeface="Microsoft Sans Serif"/>
              </a:rPr>
              <a:t> </a:t>
            </a:r>
            <a:r>
              <a:rPr dirty="0" sz="2700" spc="60">
                <a:latin typeface="Microsoft Sans Serif"/>
                <a:cs typeface="Microsoft Sans Serif"/>
              </a:rPr>
              <a:t>în</a:t>
            </a:r>
            <a:r>
              <a:rPr dirty="0" sz="2700" spc="-40">
                <a:latin typeface="Microsoft Sans Serif"/>
                <a:cs typeface="Microsoft Sans Serif"/>
              </a:rPr>
              <a:t> </a:t>
            </a:r>
            <a:r>
              <a:rPr dirty="0" sz="2700" spc="-10">
                <a:latin typeface="Microsoft Sans Serif"/>
                <a:cs typeface="Microsoft Sans Serif"/>
              </a:rPr>
              <a:t>exemplu</a:t>
            </a:r>
            <a:endParaRPr sz="2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76" rIns="0" bIns="0" rtlCol="0" vert="horz">
            <a:spAutoFit/>
          </a:bodyPr>
          <a:lstStyle/>
          <a:p>
            <a:pPr marL="412115">
              <a:lnSpc>
                <a:spcPct val="100000"/>
              </a:lnSpc>
              <a:spcBef>
                <a:spcPts val="100"/>
              </a:spcBef>
            </a:pPr>
            <a:r>
              <a:rPr dirty="0"/>
              <a:t>Diagrama</a:t>
            </a:r>
            <a:r>
              <a:rPr dirty="0" spc="-120"/>
              <a:t> </a:t>
            </a:r>
            <a:r>
              <a:rPr dirty="0" spc="-30"/>
              <a:t>entitate-</a:t>
            </a:r>
            <a:r>
              <a:rPr dirty="0" spc="-10"/>
              <a:t>asociere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990600"/>
            <a:ext cx="8001000" cy="521360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6" y="86885"/>
            <a:ext cx="8132445" cy="2619375"/>
          </a:xfrm>
          <a:prstGeom prst="rect"/>
        </p:spPr>
        <p:txBody>
          <a:bodyPr wrap="square" lIns="0" tIns="142240" rIns="0" bIns="0" rtlCol="0" vert="horz">
            <a:spAutoFit/>
          </a:bodyPr>
          <a:lstStyle/>
          <a:p>
            <a:pPr marL="239395">
              <a:lnSpc>
                <a:spcPct val="100000"/>
              </a:lnSpc>
              <a:spcBef>
                <a:spcPts val="1120"/>
              </a:spcBef>
            </a:pPr>
            <a:r>
              <a:rPr dirty="0"/>
              <a:t>Diagrama</a:t>
            </a:r>
            <a:r>
              <a:rPr dirty="0" spc="-110"/>
              <a:t> </a:t>
            </a:r>
            <a:r>
              <a:rPr dirty="0" spc="-30"/>
              <a:t>entitate-</a:t>
            </a:r>
            <a:r>
              <a:rPr dirty="0" spc="-10"/>
              <a:t>asociere</a:t>
            </a:r>
          </a:p>
          <a:p>
            <a:pPr marL="12700" marR="5080">
              <a:lnSpc>
                <a:spcPct val="100000"/>
              </a:lnSpc>
              <a:spcBef>
                <a:spcPts val="680"/>
              </a:spcBef>
            </a:pPr>
            <a:r>
              <a:rPr dirty="0" sz="2400"/>
              <a:t>În</a:t>
            </a:r>
            <a:r>
              <a:rPr dirty="0" sz="2400" spc="-40"/>
              <a:t> </a:t>
            </a:r>
            <a:r>
              <a:rPr dirty="0" sz="2400"/>
              <a:t>cazul</a:t>
            </a:r>
            <a:r>
              <a:rPr dirty="0" sz="2400" spc="-40"/>
              <a:t> </a:t>
            </a:r>
            <a:r>
              <a:rPr dirty="0" sz="2400" spc="50"/>
              <a:t>în</a:t>
            </a:r>
            <a:r>
              <a:rPr dirty="0" sz="2400" spc="-40"/>
              <a:t> </a:t>
            </a:r>
            <a:r>
              <a:rPr dirty="0" sz="2400"/>
              <a:t>care</a:t>
            </a:r>
            <a:r>
              <a:rPr dirty="0" sz="2400" spc="-80"/>
              <a:t> </a:t>
            </a:r>
            <a:r>
              <a:rPr dirty="0" sz="2400"/>
              <a:t>se</a:t>
            </a:r>
            <a:r>
              <a:rPr dirty="0" sz="2400" spc="-40"/>
              <a:t> </a:t>
            </a:r>
            <a:r>
              <a:rPr dirty="0" sz="2400"/>
              <a:t>doreşte</a:t>
            </a:r>
            <a:r>
              <a:rPr dirty="0" sz="2400" spc="-85"/>
              <a:t> </a:t>
            </a:r>
            <a:r>
              <a:rPr dirty="0" sz="2400"/>
              <a:t>o</a:t>
            </a:r>
            <a:r>
              <a:rPr dirty="0" sz="2400" spc="-45"/>
              <a:t> </a:t>
            </a:r>
            <a:r>
              <a:rPr dirty="0" sz="2400" spc="-10"/>
              <a:t>diagramă</a:t>
            </a:r>
            <a:r>
              <a:rPr dirty="0" sz="2400" spc="-40"/>
              <a:t> </a:t>
            </a:r>
            <a:r>
              <a:rPr dirty="0" sz="2400"/>
              <a:t>care</a:t>
            </a:r>
            <a:r>
              <a:rPr dirty="0" sz="2400" spc="-70"/>
              <a:t> </a:t>
            </a:r>
            <a:r>
              <a:rPr dirty="0" sz="2400"/>
              <a:t>să</a:t>
            </a:r>
            <a:r>
              <a:rPr dirty="0" sz="2400" spc="-55"/>
              <a:t> </a:t>
            </a:r>
            <a:r>
              <a:rPr dirty="0" sz="2400" spc="-10"/>
              <a:t>conţină</a:t>
            </a:r>
            <a:r>
              <a:rPr dirty="0" sz="2400" spc="-55"/>
              <a:t> </a:t>
            </a:r>
            <a:r>
              <a:rPr dirty="0" sz="2400" spc="-25"/>
              <a:t>şi </a:t>
            </a:r>
            <a:r>
              <a:rPr dirty="0" sz="2400"/>
              <a:t>atributele</a:t>
            </a:r>
            <a:r>
              <a:rPr dirty="0" sz="2400" spc="-85"/>
              <a:t> </a:t>
            </a:r>
            <a:r>
              <a:rPr dirty="0" sz="2400" spc="-10"/>
              <a:t>fiecărei</a:t>
            </a:r>
            <a:r>
              <a:rPr dirty="0" sz="2400" spc="-55"/>
              <a:t> </a:t>
            </a:r>
            <a:r>
              <a:rPr dirty="0" sz="2400" spc="-10"/>
              <a:t>entităţi</a:t>
            </a:r>
            <a:r>
              <a:rPr dirty="0" sz="2400" spc="-60"/>
              <a:t> </a:t>
            </a:r>
            <a:r>
              <a:rPr dirty="0" sz="2400"/>
              <a:t>însoţite</a:t>
            </a:r>
            <a:r>
              <a:rPr dirty="0" sz="2400" spc="-95"/>
              <a:t> </a:t>
            </a:r>
            <a:r>
              <a:rPr dirty="0" sz="2400"/>
              <a:t>de</a:t>
            </a:r>
            <a:r>
              <a:rPr dirty="0" sz="2400" spc="-60"/>
              <a:t> </a:t>
            </a:r>
            <a:r>
              <a:rPr dirty="0" sz="2400" spc="-10"/>
              <a:t>precizarea</a:t>
            </a:r>
            <a:r>
              <a:rPr dirty="0" sz="2400" spc="-90"/>
              <a:t> </a:t>
            </a:r>
            <a:r>
              <a:rPr dirty="0" sz="2400" spc="-10"/>
              <a:t>atributelor</a:t>
            </a:r>
            <a:r>
              <a:rPr dirty="0" sz="2400" spc="-90"/>
              <a:t> </a:t>
            </a:r>
            <a:r>
              <a:rPr dirty="0" sz="2400" spc="-25"/>
              <a:t>de </a:t>
            </a:r>
            <a:r>
              <a:rPr dirty="0" sz="2400" spc="-10"/>
              <a:t>identificare</a:t>
            </a:r>
            <a:r>
              <a:rPr dirty="0" sz="2400" spc="-40"/>
              <a:t> </a:t>
            </a:r>
            <a:r>
              <a:rPr dirty="0" sz="2400"/>
              <a:t>(adică</a:t>
            </a:r>
            <a:r>
              <a:rPr dirty="0" sz="2400" spc="-75"/>
              <a:t> </a:t>
            </a:r>
            <a:r>
              <a:rPr dirty="0" sz="2400"/>
              <a:t>a</a:t>
            </a:r>
            <a:r>
              <a:rPr dirty="0" sz="2400" spc="-60"/>
              <a:t> </a:t>
            </a:r>
            <a:r>
              <a:rPr dirty="0" sz="2400"/>
              <a:t>cheilor</a:t>
            </a:r>
            <a:r>
              <a:rPr dirty="0" sz="2400" spc="-30"/>
              <a:t> </a:t>
            </a:r>
            <a:r>
              <a:rPr dirty="0" sz="2400" spc="-10"/>
              <a:t>primare),</a:t>
            </a:r>
            <a:r>
              <a:rPr dirty="0" sz="2400" spc="-70"/>
              <a:t> </a:t>
            </a:r>
            <a:r>
              <a:rPr dirty="0" sz="2400"/>
              <a:t>pentru</a:t>
            </a:r>
            <a:r>
              <a:rPr dirty="0" sz="2400" spc="-60"/>
              <a:t> </a:t>
            </a:r>
            <a:r>
              <a:rPr dirty="0" sz="2400"/>
              <a:t>a</a:t>
            </a:r>
            <a:r>
              <a:rPr dirty="0" sz="2400" spc="-65"/>
              <a:t> </a:t>
            </a:r>
            <a:r>
              <a:rPr dirty="0" sz="2400"/>
              <a:t>nu</a:t>
            </a:r>
            <a:r>
              <a:rPr dirty="0" sz="2400" spc="-70"/>
              <a:t> </a:t>
            </a:r>
            <a:r>
              <a:rPr dirty="0" sz="2400" spc="-10"/>
              <a:t>încărca </a:t>
            </a:r>
            <a:r>
              <a:rPr dirty="0" sz="2400"/>
              <a:t>imaginea,</a:t>
            </a:r>
            <a:r>
              <a:rPr dirty="0" sz="2400" spc="-45"/>
              <a:t> </a:t>
            </a:r>
            <a:r>
              <a:rPr dirty="0" sz="2400" spc="-10"/>
              <a:t>diagrama</a:t>
            </a:r>
            <a:r>
              <a:rPr dirty="0" sz="2400" spc="-60"/>
              <a:t> </a:t>
            </a:r>
            <a:r>
              <a:rPr dirty="0" sz="2400" spc="-10"/>
              <a:t>proiectului</a:t>
            </a:r>
            <a:r>
              <a:rPr dirty="0" sz="2400" spc="-35"/>
              <a:t> </a:t>
            </a:r>
            <a:r>
              <a:rPr dirty="0" sz="2400"/>
              <a:t>se</a:t>
            </a:r>
            <a:r>
              <a:rPr dirty="0" sz="2400" spc="-95"/>
              <a:t> </a:t>
            </a:r>
            <a:r>
              <a:rPr dirty="0" sz="2400"/>
              <a:t>poate</a:t>
            </a:r>
            <a:r>
              <a:rPr dirty="0" sz="2400" spc="-105"/>
              <a:t> </a:t>
            </a:r>
            <a:r>
              <a:rPr dirty="0" sz="2400" spc="-10"/>
              <a:t>fragmenta</a:t>
            </a:r>
            <a:r>
              <a:rPr dirty="0" sz="2400" spc="-125"/>
              <a:t> </a:t>
            </a:r>
            <a:r>
              <a:rPr dirty="0" sz="2400"/>
              <a:t>pe</a:t>
            </a:r>
            <a:r>
              <a:rPr dirty="0" sz="2400" spc="-85"/>
              <a:t> </a:t>
            </a:r>
            <a:r>
              <a:rPr dirty="0" sz="2400" spc="-20"/>
              <a:t>mici </a:t>
            </a:r>
            <a:r>
              <a:rPr dirty="0" sz="2400"/>
              <a:t>domenii,</a:t>
            </a:r>
            <a:r>
              <a:rPr dirty="0" sz="2400" spc="-80"/>
              <a:t> </a:t>
            </a:r>
            <a:r>
              <a:rPr dirty="0" sz="2400"/>
              <a:t>după</a:t>
            </a:r>
            <a:r>
              <a:rPr dirty="0" sz="2400" spc="-70"/>
              <a:t> </a:t>
            </a:r>
            <a:r>
              <a:rPr dirty="0" sz="2400"/>
              <a:t>cum</a:t>
            </a:r>
            <a:r>
              <a:rPr dirty="0" sz="2400" spc="-70"/>
              <a:t> </a:t>
            </a:r>
            <a:r>
              <a:rPr dirty="0" sz="2400"/>
              <a:t>este</a:t>
            </a:r>
            <a:r>
              <a:rPr dirty="0" sz="2400" spc="-110"/>
              <a:t> </a:t>
            </a:r>
            <a:r>
              <a:rPr dirty="0" sz="2400"/>
              <a:t>cazul</a:t>
            </a:r>
            <a:r>
              <a:rPr dirty="0" sz="2400" spc="-60"/>
              <a:t> </a:t>
            </a:r>
            <a:r>
              <a:rPr dirty="0" sz="2400"/>
              <a:t>entităţii</a:t>
            </a:r>
            <a:r>
              <a:rPr dirty="0" sz="2400" spc="-120"/>
              <a:t> </a:t>
            </a:r>
            <a:r>
              <a:rPr dirty="0" sz="2400" spc="-10">
                <a:solidFill>
                  <a:srgbClr val="FF0000"/>
                </a:solidFill>
              </a:rPr>
              <a:t>CERERI_OFERTE</a:t>
            </a:r>
            <a:r>
              <a:rPr dirty="0" sz="2400" spc="-10"/>
              <a:t>.</a:t>
            </a:r>
            <a:endParaRPr sz="2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2718816"/>
            <a:ext cx="6912864" cy="365150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216230"/>
            <a:ext cx="54654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Diagrama</a:t>
            </a:r>
            <a:r>
              <a:rPr dirty="0" spc="-120"/>
              <a:t> </a:t>
            </a:r>
            <a:r>
              <a:rPr dirty="0" spc="-30"/>
              <a:t>entitate-</a:t>
            </a:r>
            <a:r>
              <a:rPr dirty="0" spc="-10"/>
              <a:t>asociere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62127" y="907795"/>
            <a:ext cx="8127365" cy="4599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05473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reprezentarea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atributelor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aferente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entităţii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Microsoft Sans Serif"/>
                <a:cs typeface="Microsoft Sans Serif"/>
              </a:rPr>
              <a:t>CERERI_OFERTE </a:t>
            </a:r>
            <a:r>
              <a:rPr dirty="0" sz="2000">
                <a:latin typeface="Microsoft Sans Serif"/>
                <a:cs typeface="Microsoft Sans Serif"/>
              </a:rPr>
              <a:t>semnificaţia</a:t>
            </a:r>
            <a:r>
              <a:rPr dirty="0" sz="2000" spc="-1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atributelor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următoarea:</a:t>
            </a:r>
            <a:endParaRPr sz="20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000">
                <a:latin typeface="Microsoft Sans Serif"/>
                <a:cs typeface="Microsoft Sans Serif"/>
              </a:rPr>
              <a:t>cheia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primară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entităţii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0000FF"/>
                </a:solidFill>
                <a:latin typeface="Microsoft Sans Serif"/>
                <a:cs typeface="Microsoft Sans Serif"/>
              </a:rPr>
              <a:t>„id_co”</a:t>
            </a:r>
            <a:r>
              <a:rPr dirty="0" sz="2000" spc="-6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reprezintă</a:t>
            </a:r>
            <a:r>
              <a:rPr dirty="0" sz="2000" spc="-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numărul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ordine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cererii</a:t>
            </a:r>
            <a:endParaRPr sz="2000">
              <a:latin typeface="Microsoft Sans Serif"/>
              <a:cs typeface="Microsoft Sans Serif"/>
            </a:endParaRPr>
          </a:p>
          <a:p>
            <a:pPr marL="354965">
              <a:lnSpc>
                <a:spcPct val="100000"/>
              </a:lnSpc>
            </a:pPr>
            <a:r>
              <a:rPr dirty="0" sz="2000">
                <a:latin typeface="Microsoft Sans Serif"/>
                <a:cs typeface="Microsoft Sans Serif"/>
              </a:rPr>
              <a:t>sau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ofertei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imobil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lansată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anumită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pesoană,</a:t>
            </a:r>
            <a:endParaRPr sz="20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000">
                <a:latin typeface="Microsoft Sans Serif"/>
                <a:cs typeface="Microsoft Sans Serif"/>
              </a:rPr>
              <a:t>atributul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Microsoft Sans Serif"/>
                <a:cs typeface="Microsoft Sans Serif"/>
              </a:rPr>
              <a:t>„tipul”</a:t>
            </a:r>
            <a:r>
              <a:rPr dirty="0" sz="2000" spc="-5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specifică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dacă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vorba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cerere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sau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ofertă,</a:t>
            </a:r>
            <a:endParaRPr sz="20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000">
                <a:latin typeface="Microsoft Sans Serif"/>
                <a:cs typeface="Microsoft Sans Serif"/>
              </a:rPr>
              <a:t>prin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FF"/>
                </a:solidFill>
                <a:latin typeface="Microsoft Sans Serif"/>
                <a:cs typeface="Microsoft Sans Serif"/>
              </a:rPr>
              <a:t>„cnp”</a:t>
            </a:r>
            <a:r>
              <a:rPr dirty="0" sz="2000" spc="-5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precizează</a:t>
            </a:r>
            <a:r>
              <a:rPr dirty="0" sz="2000" spc="-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codul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numeric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personal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clientului,</a:t>
            </a:r>
            <a:endParaRPr sz="20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000" spc="-10">
                <a:solidFill>
                  <a:srgbClr val="0000FF"/>
                </a:solidFill>
                <a:latin typeface="Microsoft Sans Serif"/>
                <a:cs typeface="Microsoft Sans Serif"/>
              </a:rPr>
              <a:t>„data_inreg”</a:t>
            </a:r>
            <a:r>
              <a:rPr dirty="0" sz="2000" spc="-5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reprezintă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data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la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s-a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înregistrat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oferta/cererea,</a:t>
            </a:r>
            <a:endParaRPr sz="20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000">
                <a:latin typeface="Microsoft Sans Serif"/>
                <a:cs typeface="Microsoft Sans Serif"/>
              </a:rPr>
              <a:t>apoi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urmează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câteva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legate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 </a:t>
            </a:r>
            <a:r>
              <a:rPr dirty="0" sz="2000" spc="-10">
                <a:latin typeface="Microsoft Sans Serif"/>
                <a:cs typeface="Microsoft Sans Serif"/>
              </a:rPr>
              <a:t>imobil:</a:t>
            </a:r>
            <a:endParaRPr sz="2000">
              <a:latin typeface="Microsoft Sans Serif"/>
              <a:cs typeface="Microsoft Sans Serif"/>
            </a:endParaRPr>
          </a:p>
          <a:p>
            <a:pPr lvl="1" marL="755650" indent="-28638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755650" algn="l"/>
              </a:tabLst>
            </a:pPr>
            <a:r>
              <a:rPr dirty="0" sz="2000">
                <a:latin typeface="Microsoft Sans Serif"/>
                <a:cs typeface="Microsoft Sans Serif"/>
              </a:rPr>
              <a:t>codul</a:t>
            </a:r>
            <a:r>
              <a:rPr dirty="0" sz="2000" spc="-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străzii</a:t>
            </a:r>
            <a:r>
              <a:rPr dirty="0" sz="2000" spc="-90"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Microsoft Sans Serif"/>
                <a:cs typeface="Microsoft Sans Serif"/>
              </a:rPr>
              <a:t>„id_strada”</a:t>
            </a:r>
            <a:endParaRPr sz="2000">
              <a:latin typeface="Microsoft Sans Serif"/>
              <a:cs typeface="Microsoft Sans Serif"/>
            </a:endParaRPr>
          </a:p>
          <a:p>
            <a:pPr lvl="1" marL="755650" indent="-286385">
              <a:lnSpc>
                <a:spcPct val="100000"/>
              </a:lnSpc>
              <a:buFont typeface="Wingdings"/>
              <a:buChar char=""/>
              <a:tabLst>
                <a:tab pos="755650" algn="l"/>
              </a:tabLst>
            </a:pPr>
            <a:r>
              <a:rPr dirty="0" sz="2000">
                <a:latin typeface="Microsoft Sans Serif"/>
                <a:cs typeface="Microsoft Sans Serif"/>
              </a:rPr>
              <a:t>numărul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imobilului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Microsoft Sans Serif"/>
                <a:cs typeface="Microsoft Sans Serif"/>
              </a:rPr>
              <a:t>„nr_imobil”</a:t>
            </a:r>
            <a:endParaRPr sz="2000">
              <a:latin typeface="Microsoft Sans Serif"/>
              <a:cs typeface="Microsoft Sans Serif"/>
            </a:endParaRPr>
          </a:p>
          <a:p>
            <a:pPr lvl="1" marL="755650" indent="-286385">
              <a:lnSpc>
                <a:spcPct val="100000"/>
              </a:lnSpc>
              <a:buFont typeface="Wingdings"/>
              <a:buChar char=""/>
              <a:tabLst>
                <a:tab pos="755650" algn="l"/>
              </a:tabLst>
            </a:pPr>
            <a:r>
              <a:rPr dirty="0" sz="2000">
                <a:latin typeface="Microsoft Sans Serif"/>
                <a:cs typeface="Microsoft Sans Serif"/>
              </a:rPr>
              <a:t>preţul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minim,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respectiv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preţul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maxim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imobilului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Microsoft Sans Serif"/>
                <a:cs typeface="Microsoft Sans Serif"/>
              </a:rPr>
              <a:t>„pret_min”</a:t>
            </a:r>
            <a:r>
              <a:rPr dirty="0" sz="2000" spc="-10">
                <a:latin typeface="Microsoft Sans Serif"/>
                <a:cs typeface="Microsoft Sans Serif"/>
              </a:rPr>
              <a:t>,</a:t>
            </a:r>
            <a:endParaRPr sz="2000">
              <a:latin typeface="Microsoft Sans Serif"/>
              <a:cs typeface="Microsoft Sans Serif"/>
            </a:endParaRPr>
          </a:p>
          <a:p>
            <a:pPr marL="756285">
              <a:lnSpc>
                <a:spcPct val="100000"/>
              </a:lnSpc>
            </a:pPr>
            <a:r>
              <a:rPr dirty="0" sz="2000" spc="-10">
                <a:solidFill>
                  <a:srgbClr val="0000FF"/>
                </a:solidFill>
                <a:latin typeface="Microsoft Sans Serif"/>
                <a:cs typeface="Microsoft Sans Serif"/>
              </a:rPr>
              <a:t>„pret_max”</a:t>
            </a:r>
            <a:endParaRPr sz="2000">
              <a:latin typeface="Microsoft Sans Serif"/>
              <a:cs typeface="Microsoft Sans Serif"/>
            </a:endParaRPr>
          </a:p>
          <a:p>
            <a:pPr marL="354965" marR="446405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000">
                <a:latin typeface="Microsoft Sans Serif"/>
                <a:cs typeface="Microsoft Sans Serif"/>
              </a:rPr>
              <a:t>Ultimul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atribut,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0000FF"/>
                </a:solidFill>
                <a:latin typeface="Microsoft Sans Serif"/>
                <a:cs typeface="Microsoft Sans Serif"/>
              </a:rPr>
              <a:t>„tip_solutionare”</a:t>
            </a:r>
            <a:r>
              <a:rPr dirty="0" sz="2000" spc="-6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precizează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dacă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cererea/oferta respectivă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fost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soluţionată;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cerere/oferta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nou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introdusă, </a:t>
            </a:r>
            <a:r>
              <a:rPr dirty="0" sz="2000">
                <a:latin typeface="Microsoft Sans Serif"/>
                <a:cs typeface="Microsoft Sans Serif"/>
              </a:rPr>
              <a:t>acest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completa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cu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explicaţia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”nesoluţionat”.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159" y="368630"/>
            <a:ext cx="54654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Diagrama</a:t>
            </a:r>
            <a:r>
              <a:rPr dirty="0" spc="-120"/>
              <a:t> </a:t>
            </a:r>
            <a:r>
              <a:rPr dirty="0" spc="-30"/>
              <a:t>entitate-</a:t>
            </a:r>
            <a:r>
              <a:rPr dirty="0" spc="-10"/>
              <a:t>asociere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31951" y="998601"/>
            <a:ext cx="74199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Astfel,</a:t>
            </a:r>
            <a:r>
              <a:rPr dirty="0" sz="2400" spc="-13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diagrama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bazei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date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AGENŢIE</a:t>
            </a:r>
            <a:r>
              <a:rPr dirty="0" sz="2400" spc="-1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00FF"/>
                </a:solidFill>
                <a:latin typeface="Arial"/>
                <a:cs typeface="Arial"/>
              </a:rPr>
              <a:t>IMOBILIARĂ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408430" algn="l"/>
              </a:tabLst>
            </a:pPr>
            <a:r>
              <a:rPr dirty="0" sz="2400">
                <a:latin typeface="Microsoft Sans Serif"/>
                <a:cs typeface="Microsoft Sans Serif"/>
              </a:rPr>
              <a:t>conţine</a:t>
            </a:r>
            <a:r>
              <a:rPr dirty="0" sz="2400" spc="-140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7</a:t>
            </a:r>
            <a:r>
              <a:rPr dirty="0" sz="2400">
                <a:latin typeface="Microsoft Sans Serif"/>
                <a:cs typeface="Microsoft Sans Serif"/>
              </a:rPr>
              <a:t>	entităţi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căror</a:t>
            </a:r>
            <a:r>
              <a:rPr dirty="0" sz="2400" spc="-1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asociere: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763267"/>
            <a:ext cx="6937248" cy="4514087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5554" rIns="0" bIns="0" rtlCol="0" vert="horz">
            <a:spAutoFit/>
          </a:bodyPr>
          <a:lstStyle/>
          <a:p>
            <a:pPr marL="3487420">
              <a:lnSpc>
                <a:spcPct val="100000"/>
              </a:lnSpc>
              <a:spcBef>
                <a:spcPts val="95"/>
              </a:spcBef>
            </a:pPr>
            <a:r>
              <a:rPr dirty="0" sz="2800" spc="-10" b="1" i="1">
                <a:latin typeface="Arial"/>
                <a:cs typeface="Arial"/>
              </a:rPr>
              <a:t>Cuprins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10461" y="1845944"/>
            <a:ext cx="4981575" cy="2585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</a:tabLst>
            </a:pPr>
            <a:r>
              <a:rPr dirty="0" sz="2800" spc="-10" b="1">
                <a:latin typeface="Arial"/>
                <a:cs typeface="Arial"/>
              </a:rPr>
              <a:t>Funcţionarea</a:t>
            </a:r>
            <a:r>
              <a:rPr dirty="0" sz="2800" spc="-10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unei</a:t>
            </a:r>
            <a:r>
              <a:rPr dirty="0" sz="2800" spc="-114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baze</a:t>
            </a:r>
            <a:r>
              <a:rPr dirty="0" sz="2800" spc="-140" b="1">
                <a:latin typeface="Arial"/>
                <a:cs typeface="Arial"/>
              </a:rPr>
              <a:t> </a:t>
            </a:r>
            <a:r>
              <a:rPr dirty="0" sz="2800" spc="-25" b="1">
                <a:latin typeface="Arial"/>
                <a:cs typeface="Arial"/>
              </a:rPr>
              <a:t>de </a:t>
            </a:r>
            <a:r>
              <a:rPr dirty="0" sz="2800" spc="-20" b="1">
                <a:latin typeface="Arial"/>
                <a:cs typeface="Arial"/>
              </a:rPr>
              <a:t>date</a:t>
            </a:r>
            <a:endParaRPr sz="2800">
              <a:latin typeface="Arial"/>
              <a:cs typeface="Arial"/>
            </a:endParaRPr>
          </a:p>
          <a:p>
            <a:pPr marL="527685" marR="490855" indent="-515620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dirty="0" sz="2800" spc="-20" b="1">
                <a:latin typeface="Arial"/>
                <a:cs typeface="Arial"/>
              </a:rPr>
              <a:t>Realizarea</a:t>
            </a:r>
            <a:r>
              <a:rPr dirty="0" sz="2800" spc="-114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unei</a:t>
            </a:r>
            <a:r>
              <a:rPr dirty="0" sz="2800" spc="-11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baze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-25" b="1">
                <a:latin typeface="Arial"/>
                <a:cs typeface="Arial"/>
              </a:rPr>
              <a:t>de </a:t>
            </a:r>
            <a:r>
              <a:rPr dirty="0" sz="2800" spc="-20" b="1">
                <a:latin typeface="Arial"/>
                <a:cs typeface="Arial"/>
              </a:rPr>
              <a:t>date</a:t>
            </a:r>
            <a:endParaRPr sz="2800">
              <a:latin typeface="Arial"/>
              <a:cs typeface="Arial"/>
            </a:endParaRPr>
          </a:p>
          <a:p>
            <a:pPr marL="527685" marR="76517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</a:tabLst>
            </a:pP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Proiectarea</a:t>
            </a:r>
            <a:r>
              <a:rPr dirty="0" sz="2800" spc="-1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modelului relational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4335" rIns="0" bIns="0" rtlCol="0" vert="horz">
            <a:spAutoFit/>
          </a:bodyPr>
          <a:lstStyle/>
          <a:p>
            <a:pPr marL="953769">
              <a:lnSpc>
                <a:spcPct val="100000"/>
              </a:lnSpc>
              <a:spcBef>
                <a:spcPts val="100"/>
              </a:spcBef>
            </a:pPr>
            <a:r>
              <a:rPr dirty="0"/>
              <a:t>1.Funcţionarea</a:t>
            </a:r>
            <a:r>
              <a:rPr dirty="0" spc="-95"/>
              <a:t> </a:t>
            </a:r>
            <a:r>
              <a:rPr dirty="0"/>
              <a:t>unei</a:t>
            </a:r>
            <a:r>
              <a:rPr dirty="0" spc="-55"/>
              <a:t> </a:t>
            </a:r>
            <a:r>
              <a:rPr dirty="0"/>
              <a:t>baze</a:t>
            </a:r>
            <a:r>
              <a:rPr dirty="0" spc="-90"/>
              <a:t> </a:t>
            </a:r>
            <a:r>
              <a:rPr dirty="0"/>
              <a:t>de</a:t>
            </a:r>
            <a:r>
              <a:rPr dirty="0" spc="-204"/>
              <a:t> </a:t>
            </a:r>
            <a:r>
              <a:rPr dirty="0" spc="-20"/>
              <a:t>date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485722"/>
            <a:ext cx="7943215" cy="4720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407034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419734" algn="l"/>
              </a:tabLst>
            </a:pP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Întrebarea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este</a:t>
            </a:r>
            <a:r>
              <a:rPr dirty="0" sz="2800" spc="-4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analizată</a:t>
            </a:r>
            <a:r>
              <a:rPr dirty="0" sz="2800" spc="-3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dirty="0" sz="2800" spc="-2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către</a:t>
            </a:r>
            <a:r>
              <a:rPr dirty="0" sz="2800" spc="-4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35" i="1">
                <a:solidFill>
                  <a:srgbClr val="0000FF"/>
                </a:solidFill>
                <a:latin typeface="Arial"/>
                <a:cs typeface="Arial"/>
              </a:rPr>
              <a:t>calculator,</a:t>
            </a:r>
            <a:r>
              <a:rPr dirty="0" sz="2800" spc="-5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25" i="1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fapt</a:t>
            </a:r>
            <a:r>
              <a:rPr dirty="0" sz="2800" spc="45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dirty="0" sz="2800" spc="5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SGBD,</a:t>
            </a:r>
            <a:r>
              <a:rPr dirty="0" sz="2800" spc="2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iar</a:t>
            </a:r>
            <a:r>
              <a:rPr dirty="0" sz="2800" spc="4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dacă</a:t>
            </a:r>
            <a:r>
              <a:rPr dirty="0" sz="2800" spc="5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este</a:t>
            </a:r>
            <a:r>
              <a:rPr dirty="0" sz="2800" spc="4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corectă,</a:t>
            </a:r>
            <a:r>
              <a:rPr dirty="0" sz="2800" spc="3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dirty="0" sz="2800" spc="4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încearcă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(SGBD)</a:t>
            </a:r>
            <a:r>
              <a:rPr dirty="0" sz="2800" spc="180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să</a:t>
            </a:r>
            <a:r>
              <a:rPr dirty="0" sz="2800" spc="185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dirty="0" sz="2800" spc="180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dirty="0" sz="2800" spc="185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dea</a:t>
            </a:r>
            <a:r>
              <a:rPr dirty="0" sz="2800" spc="185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răspuns</a:t>
            </a:r>
            <a:r>
              <a:rPr dirty="0" sz="2800" spc="185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prin</a:t>
            </a:r>
            <a:r>
              <a:rPr dirty="0" sz="2800" spc="185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accesarea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informaţiilor</a:t>
            </a:r>
            <a:r>
              <a:rPr dirty="0" sz="2800" spc="-10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din</a:t>
            </a:r>
            <a:r>
              <a:rPr dirty="0" sz="2800" spc="-7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baza</a:t>
            </a:r>
            <a:r>
              <a:rPr dirty="0" sz="2800" spc="-10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dirty="0" sz="2800" spc="60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date.</a:t>
            </a:r>
            <a:endParaRPr sz="2800">
              <a:latin typeface="Arial"/>
              <a:cs typeface="Arial"/>
            </a:endParaRPr>
          </a:p>
          <a:p>
            <a:pPr algn="just" lvl="1" marL="355600" marR="7493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Microsoft Sans Serif"/>
                <a:cs typeface="Microsoft Sans Serif"/>
              </a:rPr>
              <a:t>Răspunsul</a:t>
            </a:r>
            <a:r>
              <a:rPr dirty="0" sz="2800" spc="3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va</a:t>
            </a:r>
            <a:r>
              <a:rPr dirty="0" sz="2800" spc="3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fi</a:t>
            </a:r>
            <a:r>
              <a:rPr dirty="0" sz="2800" spc="3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constituit</a:t>
            </a:r>
            <a:r>
              <a:rPr dirty="0" sz="2800" spc="3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din</a:t>
            </a:r>
            <a:r>
              <a:rPr dirty="0" sz="2800" spc="3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mulţimea</a:t>
            </a:r>
            <a:r>
              <a:rPr dirty="0" sz="2800" spc="33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datelor </a:t>
            </a:r>
            <a:r>
              <a:rPr dirty="0" sz="2800">
                <a:latin typeface="Microsoft Sans Serif"/>
                <a:cs typeface="Microsoft Sans Serif"/>
              </a:rPr>
              <a:t>cerute</a:t>
            </a:r>
            <a:r>
              <a:rPr dirty="0" sz="2800" spc="53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53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utilizator,</a:t>
            </a:r>
            <a:r>
              <a:rPr dirty="0" sz="2800" spc="52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care</a:t>
            </a:r>
            <a:r>
              <a:rPr dirty="0" sz="2800" spc="52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verifică</a:t>
            </a:r>
            <a:r>
              <a:rPr dirty="0" sz="2800" spc="520">
                <a:latin typeface="Microsoft Sans Serif"/>
                <a:cs typeface="Microsoft Sans Serif"/>
              </a:rPr>
              <a:t>  </a:t>
            </a:r>
            <a:r>
              <a:rPr dirty="0" sz="2800" spc="-10">
                <a:latin typeface="Microsoft Sans Serif"/>
                <a:cs typeface="Microsoft Sans Serif"/>
              </a:rPr>
              <a:t>criteriile </a:t>
            </a:r>
            <a:r>
              <a:rPr dirty="0" sz="2800">
                <a:latin typeface="Microsoft Sans Serif"/>
                <a:cs typeface="Microsoft Sans Serif"/>
              </a:rPr>
              <a:t>specificate</a:t>
            </a:r>
            <a:r>
              <a:rPr dirty="0" sz="2800" spc="5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acesta.</a:t>
            </a:r>
            <a:endParaRPr sz="2800">
              <a:latin typeface="Microsoft Sans Serif"/>
              <a:cs typeface="Microsoft Sans Serif"/>
            </a:endParaRPr>
          </a:p>
          <a:p>
            <a:pPr algn="just" lvl="1" marL="355600" marR="3111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Microsoft Sans Serif"/>
                <a:cs typeface="Microsoft Sans Serif"/>
              </a:rPr>
              <a:t>Acest</a:t>
            </a:r>
            <a:r>
              <a:rPr dirty="0" sz="2800" spc="345">
                <a:latin typeface="Microsoft Sans Serif"/>
                <a:cs typeface="Microsoft Sans Serif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proces</a:t>
            </a:r>
            <a:r>
              <a:rPr dirty="0" sz="2800" spc="32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z="2800" spc="34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lansare</a:t>
            </a:r>
            <a:r>
              <a:rPr dirty="0" sz="2800" spc="34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2800" spc="33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unei</a:t>
            </a:r>
            <a:r>
              <a:rPr dirty="0" sz="2800" spc="33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cereri</a:t>
            </a:r>
            <a:r>
              <a:rPr dirty="0" sz="2800" spc="34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z="2800" spc="34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0" i="1">
                <a:solidFill>
                  <a:srgbClr val="FF0000"/>
                </a:solidFill>
                <a:latin typeface="Arial"/>
                <a:cs typeface="Arial"/>
              </a:rPr>
              <a:t>date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care</a:t>
            </a:r>
            <a:r>
              <a:rPr dirty="0" sz="2800" spc="66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va</a:t>
            </a:r>
            <a:r>
              <a:rPr dirty="0" sz="2800" spc="690" i="1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fi</a:t>
            </a:r>
            <a:r>
              <a:rPr dirty="0" sz="2800" spc="68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satisfăcută</a:t>
            </a:r>
            <a:r>
              <a:rPr dirty="0" sz="2800" spc="66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prin</a:t>
            </a:r>
            <a:r>
              <a:rPr dirty="0" sz="2800" spc="67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furnizarea</a:t>
            </a:r>
            <a:r>
              <a:rPr dirty="0" sz="2800" spc="66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Arial"/>
                <a:cs typeface="Arial"/>
              </a:rPr>
              <a:t>datelor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care</a:t>
            </a:r>
            <a:r>
              <a:rPr dirty="0" sz="2800" spc="615" i="1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îndeplinesc</a:t>
            </a:r>
            <a:r>
              <a:rPr dirty="0" sz="2800" spc="615" i="1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proprietăţile</a:t>
            </a:r>
            <a:r>
              <a:rPr dirty="0" sz="2800" spc="615" i="1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cerute</a:t>
            </a:r>
            <a:r>
              <a:rPr dirty="0" sz="2800" spc="620" i="1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z="2800" spc="-25">
                <a:latin typeface="Microsoft Sans Serif"/>
                <a:cs typeface="Microsoft Sans Serif"/>
              </a:rPr>
              <a:t>se </a:t>
            </a:r>
            <a:r>
              <a:rPr dirty="0" sz="2800" spc="-10">
                <a:latin typeface="Microsoft Sans Serif"/>
                <a:cs typeface="Microsoft Sans Serif"/>
              </a:rPr>
              <a:t>numeşte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0000FF"/>
                </a:solidFill>
                <a:latin typeface="Microsoft Sans Serif"/>
                <a:cs typeface="Microsoft Sans Serif"/>
              </a:rPr>
              <a:t>interogarea</a:t>
            </a:r>
            <a:r>
              <a:rPr dirty="0" sz="2800" spc="-8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bazei</a:t>
            </a:r>
            <a:r>
              <a:rPr dirty="0" sz="2800" spc="-7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de</a:t>
            </a:r>
            <a:r>
              <a:rPr dirty="0" sz="2800" spc="61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date</a:t>
            </a:r>
            <a:r>
              <a:rPr dirty="0" sz="2800" spc="-1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521030"/>
            <a:ext cx="68941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dirty="0" spc="-100"/>
              <a:t> </a:t>
            </a:r>
            <a:r>
              <a:rPr dirty="0" spc="-10"/>
              <a:t>Proiectarea</a:t>
            </a:r>
            <a:r>
              <a:rPr dirty="0" spc="-110"/>
              <a:t> </a:t>
            </a:r>
            <a:r>
              <a:rPr dirty="0"/>
              <a:t>modelului</a:t>
            </a:r>
            <a:r>
              <a:rPr dirty="0" spc="-165"/>
              <a:t> </a:t>
            </a:r>
            <a:r>
              <a:rPr dirty="0" spc="-10"/>
              <a:t>relaţional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16125"/>
            <a:ext cx="7950200" cy="4369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20701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1423670" algn="l"/>
              </a:tabLst>
            </a:pPr>
            <a:r>
              <a:rPr dirty="0" sz="2500">
                <a:latin typeface="Microsoft Sans Serif"/>
                <a:cs typeface="Microsoft Sans Serif"/>
              </a:rPr>
              <a:t>Proiectarea</a:t>
            </a:r>
            <a:r>
              <a:rPr dirty="0" sz="2500" spc="-45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corectă</a:t>
            </a:r>
            <a:r>
              <a:rPr dirty="0" sz="2500" spc="-80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a</a:t>
            </a:r>
            <a:r>
              <a:rPr dirty="0" sz="2500" spc="-50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bazelor</a:t>
            </a:r>
            <a:r>
              <a:rPr dirty="0" sz="2500" spc="-110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de</a:t>
            </a:r>
            <a:r>
              <a:rPr dirty="0" sz="2500" spc="-55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date</a:t>
            </a:r>
            <a:r>
              <a:rPr dirty="0" sz="2500" spc="-95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este</a:t>
            </a:r>
            <a:r>
              <a:rPr dirty="0" sz="2500" spc="-100">
                <a:latin typeface="Microsoft Sans Serif"/>
                <a:cs typeface="Microsoft Sans Serif"/>
              </a:rPr>
              <a:t> </a:t>
            </a:r>
            <a:r>
              <a:rPr dirty="0" sz="2500" spc="-10">
                <a:latin typeface="Microsoft Sans Serif"/>
                <a:cs typeface="Microsoft Sans Serif"/>
              </a:rPr>
              <a:t>crucială pentru</a:t>
            </a:r>
            <a:r>
              <a:rPr dirty="0" sz="2500">
                <a:latin typeface="Microsoft Sans Serif"/>
                <a:cs typeface="Microsoft Sans Serif"/>
              </a:rPr>
              <a:t>	obţinerea</a:t>
            </a:r>
            <a:r>
              <a:rPr dirty="0" sz="2500" spc="-65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unei</a:t>
            </a:r>
            <a:r>
              <a:rPr dirty="0" sz="2500" spc="-40">
                <a:latin typeface="Microsoft Sans Serif"/>
                <a:cs typeface="Microsoft Sans Serif"/>
              </a:rPr>
              <a:t> </a:t>
            </a:r>
            <a:r>
              <a:rPr dirty="0" sz="2500" spc="-10">
                <a:latin typeface="Microsoft Sans Serif"/>
                <a:cs typeface="Microsoft Sans Serif"/>
              </a:rPr>
              <a:t>aplicaţii</a:t>
            </a:r>
            <a:r>
              <a:rPr dirty="0" sz="2500" spc="-55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de</a:t>
            </a:r>
            <a:r>
              <a:rPr dirty="0" sz="2500" spc="-15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înaltă</a:t>
            </a:r>
            <a:r>
              <a:rPr dirty="0" sz="2500" spc="40">
                <a:latin typeface="Microsoft Sans Serif"/>
                <a:cs typeface="Microsoft Sans Serif"/>
              </a:rPr>
              <a:t> </a:t>
            </a:r>
            <a:r>
              <a:rPr dirty="0" sz="2500" spc="-10">
                <a:latin typeface="Microsoft Sans Serif"/>
                <a:cs typeface="Microsoft Sans Serif"/>
              </a:rPr>
              <a:t>performanţă.</a:t>
            </a:r>
            <a:endParaRPr sz="25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buFont typeface="Microsoft Sans Serif"/>
              <a:buChar char="•"/>
              <a:tabLst>
                <a:tab pos="355600" algn="l"/>
                <a:tab pos="2249805" algn="l"/>
                <a:tab pos="2464435" algn="l"/>
                <a:tab pos="6402070" algn="l"/>
              </a:tabLst>
            </a:pPr>
            <a:r>
              <a:rPr dirty="0" sz="2500" i="1">
                <a:solidFill>
                  <a:srgbClr val="0000FF"/>
                </a:solidFill>
                <a:latin typeface="Arial"/>
                <a:cs typeface="Arial"/>
              </a:rPr>
              <a:t>Modelul</a:t>
            </a:r>
            <a:r>
              <a:rPr dirty="0" sz="2500" spc="-10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FF"/>
                </a:solidFill>
                <a:latin typeface="Arial"/>
                <a:cs typeface="Arial"/>
              </a:rPr>
              <a:t>relaţional</a:t>
            </a:r>
            <a:r>
              <a:rPr dirty="0" sz="2500" spc="-8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FF"/>
                </a:solidFill>
                <a:latin typeface="Arial"/>
                <a:cs typeface="Arial"/>
              </a:rPr>
              <a:t>este</a:t>
            </a:r>
            <a:r>
              <a:rPr dirty="0" sz="2500" spc="-9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FF"/>
                </a:solidFill>
                <a:latin typeface="Arial"/>
                <a:cs typeface="Arial"/>
              </a:rPr>
              <a:t>cel</a:t>
            </a:r>
            <a:r>
              <a:rPr dirty="0" sz="2500" spc="5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FF"/>
                </a:solidFill>
                <a:latin typeface="Arial"/>
                <a:cs typeface="Arial"/>
              </a:rPr>
              <a:t>mai</a:t>
            </a:r>
            <a:r>
              <a:rPr dirty="0" sz="2500" spc="-2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500" spc="-10" i="1">
                <a:solidFill>
                  <a:srgbClr val="0000FF"/>
                </a:solidFill>
                <a:latin typeface="Arial"/>
                <a:cs typeface="Arial"/>
              </a:rPr>
              <a:t>utilizat</a:t>
            </a:r>
            <a:r>
              <a:rPr dirty="0" sz="2500" i="1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dirty="0" sz="2500" spc="-10" i="1">
                <a:solidFill>
                  <a:srgbClr val="0000FF"/>
                </a:solidFill>
                <a:latin typeface="Arial"/>
                <a:cs typeface="Arial"/>
              </a:rPr>
              <a:t>dintre </a:t>
            </a:r>
            <a:r>
              <a:rPr dirty="0" sz="2500" i="1">
                <a:solidFill>
                  <a:srgbClr val="0000FF"/>
                </a:solidFill>
                <a:latin typeface="Arial"/>
                <a:cs typeface="Arial"/>
              </a:rPr>
              <a:t>modelele</a:t>
            </a:r>
            <a:r>
              <a:rPr dirty="0" sz="2500" spc="-7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500" spc="-25" i="1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dirty="0" sz="2500" i="1">
                <a:solidFill>
                  <a:srgbClr val="0000FF"/>
                </a:solidFill>
                <a:latin typeface="Arial"/>
                <a:cs typeface="Arial"/>
              </a:rPr>
              <a:t>	date</a:t>
            </a:r>
            <a:r>
              <a:rPr dirty="0" sz="2500" spc="-11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500" spc="-10" i="1">
                <a:solidFill>
                  <a:srgbClr val="0000FF"/>
                </a:solidFill>
                <a:latin typeface="Arial"/>
                <a:cs typeface="Arial"/>
              </a:rPr>
              <a:t>existente</a:t>
            </a:r>
            <a:r>
              <a:rPr dirty="0" sz="2500" spc="-8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FF"/>
                </a:solidFill>
                <a:latin typeface="Arial"/>
                <a:cs typeface="Arial"/>
              </a:rPr>
              <a:t>(modele</a:t>
            </a:r>
            <a:r>
              <a:rPr dirty="0" sz="2500" spc="-9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FF"/>
                </a:solidFill>
                <a:latin typeface="Arial"/>
                <a:cs typeface="Arial"/>
              </a:rPr>
              <a:t>ierarhice,</a:t>
            </a:r>
            <a:r>
              <a:rPr dirty="0" sz="2500" spc="-12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500" spc="-10" i="1">
                <a:solidFill>
                  <a:srgbClr val="0000FF"/>
                </a:solidFill>
                <a:latin typeface="Arial"/>
                <a:cs typeface="Arial"/>
              </a:rPr>
              <a:t>modele </a:t>
            </a:r>
            <a:r>
              <a:rPr dirty="0" sz="2500" i="1">
                <a:solidFill>
                  <a:srgbClr val="0000FF"/>
                </a:solidFill>
                <a:latin typeface="Arial"/>
                <a:cs typeface="Arial"/>
              </a:rPr>
              <a:t>reţea,</a:t>
            </a:r>
            <a:r>
              <a:rPr dirty="0" sz="2500" spc="-8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500" spc="-10" i="1">
                <a:solidFill>
                  <a:srgbClr val="0000FF"/>
                </a:solidFill>
                <a:latin typeface="Arial"/>
                <a:cs typeface="Arial"/>
              </a:rPr>
              <a:t>modele</a:t>
            </a:r>
            <a:r>
              <a:rPr dirty="0" sz="2500" i="1">
                <a:solidFill>
                  <a:srgbClr val="0000FF"/>
                </a:solidFill>
                <a:latin typeface="Arial"/>
                <a:cs typeface="Arial"/>
              </a:rPr>
              <a:t>	orientate</a:t>
            </a:r>
            <a:r>
              <a:rPr dirty="0" sz="2500" spc="-10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000FF"/>
                </a:solidFill>
                <a:latin typeface="Arial"/>
                <a:cs typeface="Arial"/>
              </a:rPr>
              <a:t>pe</a:t>
            </a:r>
            <a:r>
              <a:rPr dirty="0" sz="2500" spc="-4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500" spc="-10" i="1">
                <a:solidFill>
                  <a:srgbClr val="0000FF"/>
                </a:solidFill>
                <a:latin typeface="Arial"/>
                <a:cs typeface="Arial"/>
              </a:rPr>
              <a:t>obiect).</a:t>
            </a:r>
            <a:endParaRPr sz="2500">
              <a:latin typeface="Arial"/>
              <a:cs typeface="Arial"/>
            </a:endParaRPr>
          </a:p>
          <a:p>
            <a:pPr marL="355600" marR="25781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dirty="0" sz="2500">
                <a:latin typeface="Microsoft Sans Serif"/>
                <a:cs typeface="Microsoft Sans Serif"/>
              </a:rPr>
              <a:t>Faţă</a:t>
            </a:r>
            <a:r>
              <a:rPr dirty="0" sz="2500" spc="-90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de</a:t>
            </a:r>
            <a:r>
              <a:rPr dirty="0" sz="2500" spc="-90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modelele</a:t>
            </a:r>
            <a:r>
              <a:rPr dirty="0" sz="2500" spc="-100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ierarhic</a:t>
            </a:r>
            <a:r>
              <a:rPr dirty="0" sz="2500" spc="-70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şi</a:t>
            </a:r>
            <a:r>
              <a:rPr dirty="0" sz="2500" spc="-75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reţea,</a:t>
            </a:r>
            <a:r>
              <a:rPr dirty="0" sz="2500" spc="-100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modelul</a:t>
            </a:r>
            <a:r>
              <a:rPr dirty="0" sz="2500" spc="-110">
                <a:latin typeface="Microsoft Sans Serif"/>
                <a:cs typeface="Microsoft Sans Serif"/>
              </a:rPr>
              <a:t> </a:t>
            </a:r>
            <a:r>
              <a:rPr dirty="0" sz="2500" spc="-10">
                <a:latin typeface="Microsoft Sans Serif"/>
                <a:cs typeface="Microsoft Sans Serif"/>
              </a:rPr>
              <a:t>relaţional </a:t>
            </a:r>
            <a:r>
              <a:rPr dirty="0" sz="2500">
                <a:latin typeface="Microsoft Sans Serif"/>
                <a:cs typeface="Microsoft Sans Serif"/>
              </a:rPr>
              <a:t>prezintă</a:t>
            </a:r>
            <a:r>
              <a:rPr dirty="0" sz="2500" spc="-155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câteva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-10">
                <a:solidFill>
                  <a:srgbClr val="0000FF"/>
                </a:solidFill>
                <a:latin typeface="Microsoft Sans Serif"/>
                <a:cs typeface="Microsoft Sans Serif"/>
              </a:rPr>
              <a:t>avantaje</a:t>
            </a:r>
            <a:r>
              <a:rPr dirty="0" sz="2500" spc="-10">
                <a:latin typeface="Microsoft Sans Serif"/>
                <a:cs typeface="Microsoft Sans Serif"/>
              </a:rPr>
              <a:t>:</a:t>
            </a:r>
            <a:endParaRPr sz="2500">
              <a:latin typeface="Microsoft Sans Serif"/>
              <a:cs typeface="Microsoft Sans Serif"/>
            </a:endParaRPr>
          </a:p>
          <a:p>
            <a:pPr lvl="1" marL="756285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dirty="0" sz="2200" spc="-10">
                <a:latin typeface="Microsoft Sans Serif"/>
                <a:cs typeface="Microsoft Sans Serif"/>
              </a:rPr>
              <a:t>propune</a:t>
            </a:r>
            <a:r>
              <a:rPr dirty="0" sz="2200" spc="-7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structuri</a:t>
            </a:r>
            <a:r>
              <a:rPr dirty="0" sz="2200" spc="-7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de</a:t>
            </a:r>
            <a:r>
              <a:rPr dirty="0" sz="2200" spc="-3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date</a:t>
            </a:r>
            <a:r>
              <a:rPr dirty="0" sz="2200" spc="-5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uşor</a:t>
            </a:r>
            <a:r>
              <a:rPr dirty="0" sz="2200" spc="-5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de</a:t>
            </a:r>
            <a:r>
              <a:rPr dirty="0" sz="2200" spc="10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utilizat</a:t>
            </a:r>
            <a:endParaRPr sz="2200">
              <a:latin typeface="Microsoft Sans Serif"/>
              <a:cs typeface="Microsoft Sans Serif"/>
            </a:endParaRPr>
          </a:p>
          <a:p>
            <a:pPr lvl="1" marL="756285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dirty="0" sz="2200" spc="-10">
                <a:latin typeface="Microsoft Sans Serif"/>
                <a:cs typeface="Microsoft Sans Serif"/>
              </a:rPr>
              <a:t>ameliorează</a:t>
            </a:r>
            <a:r>
              <a:rPr dirty="0" sz="2200" spc="-60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independenţa</a:t>
            </a:r>
            <a:r>
              <a:rPr dirty="0" sz="2200" spc="-10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logică</a:t>
            </a:r>
            <a:r>
              <a:rPr dirty="0" sz="2200" spc="-8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şi</a:t>
            </a:r>
            <a:r>
              <a:rPr dirty="0" sz="2200" spc="-70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fizică</a:t>
            </a:r>
            <a:endParaRPr sz="2200">
              <a:latin typeface="Microsoft Sans Serif"/>
              <a:cs typeface="Microsoft Sans Serif"/>
            </a:endParaRPr>
          </a:p>
          <a:p>
            <a:pPr lvl="1" marL="756285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</a:tabLst>
            </a:pPr>
            <a:r>
              <a:rPr dirty="0" sz="2200">
                <a:latin typeface="Microsoft Sans Serif"/>
                <a:cs typeface="Microsoft Sans Serif"/>
              </a:rPr>
              <a:t>pune</a:t>
            </a:r>
            <a:r>
              <a:rPr dirty="0" sz="2200" spc="-6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la</a:t>
            </a:r>
            <a:r>
              <a:rPr dirty="0" sz="2200" spc="-50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dispoziţia</a:t>
            </a:r>
            <a:r>
              <a:rPr dirty="0" sz="2200" spc="-65">
                <a:latin typeface="Microsoft Sans Serif"/>
                <a:cs typeface="Microsoft Sans Serif"/>
              </a:rPr>
              <a:t> </a:t>
            </a:r>
            <a:r>
              <a:rPr dirty="0" sz="2200" spc="-20">
                <a:latin typeface="Microsoft Sans Serif"/>
                <a:cs typeface="Microsoft Sans Serif"/>
              </a:rPr>
              <a:t>utilizatorilor</a:t>
            </a:r>
            <a:r>
              <a:rPr dirty="0" sz="2200" spc="-5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limbaje</a:t>
            </a:r>
            <a:r>
              <a:rPr dirty="0" sz="2200" spc="-50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neprocedurale</a:t>
            </a:r>
            <a:endParaRPr sz="2200">
              <a:latin typeface="Microsoft Sans Serif"/>
              <a:cs typeface="Microsoft Sans Serif"/>
            </a:endParaRPr>
          </a:p>
          <a:p>
            <a:pPr lvl="1" marL="756285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dirty="0" sz="2200" spc="-20">
                <a:latin typeface="Microsoft Sans Serif"/>
                <a:cs typeface="Microsoft Sans Serif"/>
              </a:rPr>
              <a:t>optimizează</a:t>
            </a:r>
            <a:r>
              <a:rPr dirty="0" sz="2200" spc="-8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accesul</a:t>
            </a:r>
            <a:r>
              <a:rPr dirty="0" sz="2200" spc="-6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la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-20">
                <a:latin typeface="Microsoft Sans Serif"/>
                <a:cs typeface="Microsoft Sans Serif"/>
              </a:rPr>
              <a:t>date</a:t>
            </a:r>
            <a:endParaRPr sz="2200">
              <a:latin typeface="Microsoft Sans Serif"/>
              <a:cs typeface="Microsoft Sans Serif"/>
            </a:endParaRPr>
          </a:p>
          <a:p>
            <a:pPr lvl="1" marL="756285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dirty="0" sz="2200" spc="-10">
                <a:latin typeface="Microsoft Sans Serif"/>
                <a:cs typeface="Microsoft Sans Serif"/>
              </a:rPr>
              <a:t>îmbunătăţeşte</a:t>
            </a:r>
            <a:r>
              <a:rPr dirty="0" sz="2200" spc="-60">
                <a:latin typeface="Microsoft Sans Serif"/>
                <a:cs typeface="Microsoft Sans Serif"/>
              </a:rPr>
              <a:t> </a:t>
            </a:r>
            <a:r>
              <a:rPr dirty="0" sz="2200" spc="-25">
                <a:latin typeface="Microsoft Sans Serif"/>
                <a:cs typeface="Microsoft Sans Serif"/>
              </a:rPr>
              <a:t>confidenţialitatea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datelor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137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dirty="0" spc="-100"/>
              <a:t> </a:t>
            </a:r>
            <a:r>
              <a:rPr dirty="0" spc="-10"/>
              <a:t>Proiectarea</a:t>
            </a:r>
            <a:r>
              <a:rPr dirty="0" spc="-114"/>
              <a:t> </a:t>
            </a:r>
            <a:r>
              <a:rPr dirty="0"/>
              <a:t>modelului</a:t>
            </a:r>
            <a:r>
              <a:rPr dirty="0" spc="-170"/>
              <a:t> </a:t>
            </a:r>
            <a:r>
              <a:rPr dirty="0" spc="-10"/>
              <a:t>relaţional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286002"/>
            <a:ext cx="7855584" cy="3858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26034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Modelul</a:t>
            </a:r>
            <a:r>
              <a:rPr dirty="0" sz="2800" spc="29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relaţional</a:t>
            </a:r>
            <a:r>
              <a:rPr dirty="0" sz="2800" spc="28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are</a:t>
            </a:r>
            <a:r>
              <a:rPr dirty="0" sz="2800" spc="2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la</a:t>
            </a:r>
            <a:r>
              <a:rPr dirty="0" sz="2800" spc="2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bază</a:t>
            </a:r>
            <a:r>
              <a:rPr dirty="0" sz="2800" spc="265"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teoria</a:t>
            </a:r>
            <a:r>
              <a:rPr dirty="0" sz="2800" spc="28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matematică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10">
                <a:solidFill>
                  <a:srgbClr val="0000FF"/>
                </a:solidFill>
                <a:latin typeface="Microsoft Sans Serif"/>
                <a:cs typeface="Microsoft Sans Serif"/>
              </a:rPr>
              <a:t> 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relaţiilor</a:t>
            </a:r>
            <a:r>
              <a:rPr dirty="0" sz="2800" spc="-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şi</a:t>
            </a:r>
            <a:r>
              <a:rPr dirty="0" sz="2800" spc="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poate</a:t>
            </a:r>
            <a:r>
              <a:rPr dirty="0" sz="2800" spc="-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fi</a:t>
            </a:r>
            <a:r>
              <a:rPr dirty="0" sz="2800" spc="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privit</a:t>
            </a:r>
            <a:r>
              <a:rPr dirty="0" sz="2800" spc="-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</a:t>
            </a:r>
            <a:r>
              <a:rPr dirty="0" sz="2800" spc="-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mulţime de</a:t>
            </a:r>
            <a:r>
              <a:rPr dirty="0" sz="2800" spc="1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tabele </a:t>
            </a:r>
            <a:r>
              <a:rPr dirty="0" sz="2800">
                <a:latin typeface="Microsoft Sans Serif"/>
                <a:cs typeface="Microsoft Sans Serif"/>
              </a:rPr>
              <a:t>obţinute</a:t>
            </a:r>
            <a:r>
              <a:rPr dirty="0" sz="2800" spc="3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prin</a:t>
            </a:r>
            <a:r>
              <a:rPr dirty="0" sz="2800" spc="4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metoda</a:t>
            </a:r>
            <a:r>
              <a:rPr dirty="0" sz="2800" spc="4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normalizării,</a:t>
            </a:r>
            <a:r>
              <a:rPr dirty="0" sz="2800" spc="40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eliminându-se </a:t>
            </a:r>
            <a:r>
              <a:rPr dirty="0" sz="2800">
                <a:latin typeface="Microsoft Sans Serif"/>
                <a:cs typeface="Microsoft Sans Serif"/>
              </a:rPr>
              <a:t>astfel</a:t>
            </a:r>
            <a:r>
              <a:rPr dirty="0" sz="2800" spc="5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anomaliile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actualizări.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latin typeface="Microsoft Sans Serif"/>
                <a:cs typeface="Microsoft Sans Serif"/>
              </a:rPr>
              <a:t>Conceptele</a:t>
            </a:r>
            <a:r>
              <a:rPr dirty="0" sz="2800" spc="-14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modelului</a:t>
            </a:r>
            <a:r>
              <a:rPr dirty="0" sz="2800" spc="-1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relaţional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sunt:</a:t>
            </a:r>
            <a:endParaRPr sz="2800">
              <a:latin typeface="Microsoft Sans Serif"/>
              <a:cs typeface="Microsoft Sans Serif"/>
            </a:endParaRPr>
          </a:p>
          <a:p>
            <a:pPr marL="364490" indent="-351790">
              <a:lnSpc>
                <a:spcPct val="100000"/>
              </a:lnSpc>
              <a:buAutoNum type="arabicPeriod"/>
              <a:tabLst>
                <a:tab pos="364490" algn="l"/>
              </a:tabLst>
            </a:pP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Structura</a:t>
            </a:r>
            <a:r>
              <a:rPr dirty="0" sz="2800" spc="-9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relaţională</a:t>
            </a:r>
            <a:r>
              <a:rPr dirty="0" sz="2800" spc="-7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4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datelor</a:t>
            </a:r>
            <a:endParaRPr sz="2800">
              <a:latin typeface="Microsoft Sans Serif"/>
              <a:cs typeface="Microsoft Sans Serif"/>
            </a:endParaRPr>
          </a:p>
          <a:p>
            <a:pPr marL="364490" indent="-351790">
              <a:lnSpc>
                <a:spcPct val="100000"/>
              </a:lnSpc>
              <a:buAutoNum type="arabicPeriod"/>
              <a:tabLst>
                <a:tab pos="364490" algn="l"/>
              </a:tabLst>
            </a:pPr>
            <a:r>
              <a:rPr dirty="0" sz="2800" spc="-20">
                <a:solidFill>
                  <a:srgbClr val="0000FF"/>
                </a:solidFill>
                <a:latin typeface="Microsoft Sans Serif"/>
                <a:cs typeface="Microsoft Sans Serif"/>
              </a:rPr>
              <a:t>Operatorii</a:t>
            </a:r>
            <a:r>
              <a:rPr dirty="0" sz="2800" spc="-1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modelului</a:t>
            </a:r>
            <a:r>
              <a:rPr dirty="0" sz="2800" spc="-6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relaţional</a:t>
            </a:r>
            <a:endParaRPr sz="2800">
              <a:latin typeface="Microsoft Sans Serif"/>
              <a:cs typeface="Microsoft Sans Serif"/>
            </a:endParaRPr>
          </a:p>
          <a:p>
            <a:pPr marL="364490" indent="-3517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64490" algn="l"/>
              </a:tabLst>
            </a:pPr>
            <a:r>
              <a:rPr dirty="0" sz="2800" spc="-20">
                <a:solidFill>
                  <a:srgbClr val="0000FF"/>
                </a:solidFill>
                <a:latin typeface="Microsoft Sans Serif"/>
                <a:cs typeface="Microsoft Sans Serif"/>
              </a:rPr>
              <a:t>Restricţiile</a:t>
            </a:r>
            <a:r>
              <a:rPr dirty="0" sz="2800" spc="-13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de</a:t>
            </a:r>
            <a:r>
              <a:rPr dirty="0" sz="2800" spc="-7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0000FF"/>
                </a:solidFill>
                <a:latin typeface="Microsoft Sans Serif"/>
                <a:cs typeface="Microsoft Sans Serif"/>
              </a:rPr>
              <a:t>integritate</a:t>
            </a:r>
            <a:r>
              <a:rPr dirty="0" sz="2800" spc="-6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ale</a:t>
            </a:r>
            <a:r>
              <a:rPr dirty="0" sz="2800" spc="-8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modelului</a:t>
            </a:r>
            <a:r>
              <a:rPr dirty="0" sz="2800" spc="5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relaţional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1376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dirty="0" spc="-105"/>
              <a:t> </a:t>
            </a:r>
            <a:r>
              <a:rPr dirty="0" spc="-10"/>
              <a:t>Proiectarea</a:t>
            </a:r>
            <a:r>
              <a:rPr dirty="0" spc="-110"/>
              <a:t> </a:t>
            </a:r>
            <a:r>
              <a:rPr dirty="0"/>
              <a:t>modelului</a:t>
            </a:r>
            <a:r>
              <a:rPr dirty="0" spc="-170"/>
              <a:t> </a:t>
            </a:r>
            <a:r>
              <a:rPr dirty="0" spc="-10"/>
              <a:t>relaţional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88719"/>
            <a:ext cx="7725409" cy="2464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3.1.</a:t>
            </a:r>
            <a:r>
              <a:rPr dirty="0" sz="3200" spc="-7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Structura</a:t>
            </a:r>
            <a:r>
              <a:rPr dirty="0" sz="3200" spc="-6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relaţională</a:t>
            </a:r>
            <a:r>
              <a:rPr dirty="0" sz="3200" spc="-9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a</a:t>
            </a:r>
            <a:r>
              <a:rPr dirty="0" sz="3200" spc="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Microsoft Sans Serif"/>
                <a:cs typeface="Microsoft Sans Serif"/>
              </a:rPr>
              <a:t>datelor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3200">
              <a:latin typeface="Microsoft Sans Serif"/>
              <a:cs typeface="Microsoft Sans Serif"/>
            </a:endParaRPr>
          </a:p>
          <a:p>
            <a:pPr marL="12700" marR="5080" indent="914400">
              <a:lnSpc>
                <a:spcPct val="100000"/>
              </a:lnSpc>
              <a:spcBef>
                <a:spcPts val="5"/>
              </a:spcBef>
              <a:tabLst>
                <a:tab pos="664845" algn="l"/>
              </a:tabLst>
            </a:pPr>
            <a:r>
              <a:rPr dirty="0" sz="3200" i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3200" spc="-6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FF0000"/>
                </a:solidFill>
                <a:latin typeface="Arial"/>
                <a:cs typeface="Arial"/>
              </a:rPr>
              <a:t>bază</a:t>
            </a:r>
            <a:r>
              <a:rPr dirty="0" sz="3200" spc="-10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z="3200" spc="-6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FF0000"/>
                </a:solidFill>
                <a:latin typeface="Arial"/>
                <a:cs typeface="Arial"/>
              </a:rPr>
              <a:t>date</a:t>
            </a:r>
            <a:r>
              <a:rPr dirty="0" sz="3200" spc="-10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FF0000"/>
                </a:solidFill>
                <a:latin typeface="Arial"/>
                <a:cs typeface="Arial"/>
              </a:rPr>
              <a:t>relaţională</a:t>
            </a:r>
            <a:r>
              <a:rPr dirty="0" sz="3200" spc="-2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spc="-10" i="1">
                <a:solidFill>
                  <a:srgbClr val="FF0000"/>
                </a:solidFill>
                <a:latin typeface="Arial"/>
                <a:cs typeface="Arial"/>
              </a:rPr>
              <a:t>(BDR) reprezintă</a:t>
            </a:r>
            <a:r>
              <a:rPr dirty="0" sz="3200" spc="-10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FF0000"/>
                </a:solidFill>
                <a:latin typeface="Arial"/>
                <a:cs typeface="Arial"/>
              </a:rPr>
              <a:t>un</a:t>
            </a:r>
            <a:r>
              <a:rPr dirty="0" sz="3200" spc="-5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FF0000"/>
                </a:solidFill>
                <a:latin typeface="Arial"/>
                <a:cs typeface="Arial"/>
              </a:rPr>
              <a:t>ansamblu</a:t>
            </a:r>
            <a:r>
              <a:rPr dirty="0" sz="3200" spc="-8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z="3200" spc="-4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FF0000"/>
                </a:solidFill>
                <a:latin typeface="Arial"/>
                <a:cs typeface="Arial"/>
              </a:rPr>
              <a:t>relaţii,</a:t>
            </a:r>
            <a:r>
              <a:rPr dirty="0" sz="3200" spc="-4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FF0000"/>
                </a:solidFill>
                <a:latin typeface="Arial"/>
                <a:cs typeface="Arial"/>
              </a:rPr>
              <a:t>prin</a:t>
            </a:r>
            <a:r>
              <a:rPr dirty="0" sz="3200" spc="-5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spc="-20" i="1">
                <a:solidFill>
                  <a:srgbClr val="FF0000"/>
                </a:solidFill>
                <a:latin typeface="Arial"/>
                <a:cs typeface="Arial"/>
              </a:rPr>
              <a:t>care </a:t>
            </a:r>
            <a:r>
              <a:rPr dirty="0" sz="3200" spc="-25" i="1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dirty="0" sz="3200" i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3200" spc="-10" i="1">
                <a:solidFill>
                  <a:srgbClr val="FF0000"/>
                </a:solidFill>
                <a:latin typeface="Arial"/>
                <a:cs typeface="Arial"/>
              </a:rPr>
              <a:t>reprezintă</a:t>
            </a:r>
            <a:r>
              <a:rPr dirty="0" sz="3200" spc="-15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FF0000"/>
                </a:solidFill>
                <a:latin typeface="Arial"/>
                <a:cs typeface="Arial"/>
              </a:rPr>
              <a:t>datele</a:t>
            </a:r>
            <a:r>
              <a:rPr dirty="0" sz="3200" spc="-9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FF0000"/>
                </a:solidFill>
                <a:latin typeface="Arial"/>
                <a:cs typeface="Arial"/>
              </a:rPr>
              <a:t>şi</a:t>
            </a:r>
            <a:r>
              <a:rPr dirty="0" sz="3200" spc="-8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FF0000"/>
                </a:solidFill>
                <a:latin typeface="Arial"/>
                <a:cs typeface="Arial"/>
              </a:rPr>
              <a:t>legăturile</a:t>
            </a:r>
            <a:r>
              <a:rPr dirty="0" sz="3200" spc="-8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FF0000"/>
                </a:solidFill>
                <a:latin typeface="Arial"/>
                <a:cs typeface="Arial"/>
              </a:rPr>
              <a:t>dintre</a:t>
            </a:r>
            <a:r>
              <a:rPr dirty="0" sz="3200" spc="-5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spc="-20" i="1">
                <a:solidFill>
                  <a:srgbClr val="FF0000"/>
                </a:solidFill>
                <a:latin typeface="Arial"/>
                <a:cs typeface="Arial"/>
              </a:rPr>
              <a:t>ele.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816" y="368630"/>
            <a:ext cx="686752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3.1.</a:t>
            </a:r>
            <a:r>
              <a:rPr dirty="0" spc="-70"/>
              <a:t> </a:t>
            </a:r>
            <a:r>
              <a:rPr dirty="0"/>
              <a:t>Structura</a:t>
            </a:r>
            <a:r>
              <a:rPr dirty="0" spc="-100"/>
              <a:t> </a:t>
            </a:r>
            <a:r>
              <a:rPr dirty="0"/>
              <a:t>relaţională</a:t>
            </a:r>
            <a:r>
              <a:rPr dirty="0" spc="-95"/>
              <a:t> </a:t>
            </a:r>
            <a:r>
              <a:rPr dirty="0"/>
              <a:t>a</a:t>
            </a:r>
            <a:r>
              <a:rPr dirty="0" spc="-150"/>
              <a:t> </a:t>
            </a:r>
            <a:r>
              <a:rPr dirty="0" spc="-10"/>
              <a:t>datelor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7347" y="1177858"/>
            <a:ext cx="8295005" cy="4845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56260" indent="-342900">
              <a:lnSpc>
                <a:spcPct val="11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  <a:tab pos="2052955" algn="l"/>
                <a:tab pos="2938145" algn="l"/>
              </a:tabLst>
            </a:pPr>
            <a:r>
              <a:rPr dirty="0" sz="2600">
                <a:latin typeface="Microsoft Sans Serif"/>
                <a:cs typeface="Microsoft Sans Serif"/>
              </a:rPr>
              <a:t>În</a:t>
            </a:r>
            <a:r>
              <a:rPr dirty="0" sz="2600" spc="-3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cadrul</a:t>
            </a:r>
            <a:r>
              <a:rPr dirty="0" sz="2600" spc="-8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bazei</a:t>
            </a:r>
            <a:r>
              <a:rPr dirty="0" sz="2600" spc="-10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de</a:t>
            </a:r>
            <a:r>
              <a:rPr dirty="0" sz="2600" spc="-5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date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relaţionale,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datele</a:t>
            </a:r>
            <a:r>
              <a:rPr dirty="0" sz="2600" spc="-55">
                <a:latin typeface="Microsoft Sans Serif"/>
                <a:cs typeface="Microsoft Sans Serif"/>
              </a:rPr>
              <a:t> </a:t>
            </a:r>
            <a:r>
              <a:rPr dirty="0" sz="2600" spc="-20">
                <a:latin typeface="Microsoft Sans Serif"/>
                <a:cs typeface="Microsoft Sans Serif"/>
              </a:rPr>
              <a:t>sunt </a:t>
            </a:r>
            <a:r>
              <a:rPr dirty="0" sz="2600" spc="-10">
                <a:latin typeface="Microsoft Sans Serif"/>
                <a:cs typeface="Microsoft Sans Serif"/>
              </a:rPr>
              <a:t>organizate</a:t>
            </a:r>
            <a:r>
              <a:rPr dirty="0" sz="2600">
                <a:latin typeface="Microsoft Sans Serif"/>
                <a:cs typeface="Microsoft Sans Serif"/>
              </a:rPr>
              <a:t>	sub</a:t>
            </a:r>
            <a:r>
              <a:rPr dirty="0" sz="2600" spc="-2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forma</a:t>
            </a:r>
            <a:r>
              <a:rPr dirty="0" sz="2600" spc="-6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unor</a:t>
            </a:r>
            <a:r>
              <a:rPr dirty="0" sz="2600" spc="-30">
                <a:latin typeface="Microsoft Sans Serif"/>
                <a:cs typeface="Microsoft Sans Serif"/>
              </a:rPr>
              <a:t> 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tablouri</a:t>
            </a:r>
            <a:r>
              <a:rPr dirty="0" sz="2600" spc="-9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10" i="1">
                <a:solidFill>
                  <a:srgbClr val="FF0000"/>
                </a:solidFill>
                <a:latin typeface="Arial"/>
                <a:cs typeface="Arial"/>
              </a:rPr>
              <a:t>bidimensionale 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(tabele)</a:t>
            </a:r>
            <a:r>
              <a:rPr dirty="0" sz="2600" spc="-6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z="2600" spc="-2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20" i="1">
                <a:solidFill>
                  <a:srgbClr val="FF0000"/>
                </a:solidFill>
                <a:latin typeface="Arial"/>
                <a:cs typeface="Arial"/>
              </a:rPr>
              <a:t>date</a:t>
            </a:r>
            <a:r>
              <a:rPr dirty="0" sz="2600" spc="-20">
                <a:latin typeface="Microsoft Sans Serif"/>
                <a:cs typeface="Microsoft Sans Serif"/>
              </a:rPr>
              <a:t>,</a:t>
            </a:r>
            <a:r>
              <a:rPr dirty="0" sz="2600">
                <a:latin typeface="Microsoft Sans Serif"/>
                <a:cs typeface="Microsoft Sans Serif"/>
              </a:rPr>
              <a:t>	numite</a:t>
            </a:r>
            <a:r>
              <a:rPr dirty="0" sz="2600" spc="-145">
                <a:latin typeface="Microsoft Sans Serif"/>
                <a:cs typeface="Microsoft Sans Serif"/>
              </a:rPr>
              <a:t> </a:t>
            </a:r>
            <a:r>
              <a:rPr dirty="0" sz="2600" spc="-10">
                <a:solidFill>
                  <a:srgbClr val="0000FF"/>
                </a:solidFill>
                <a:latin typeface="Microsoft Sans Serif"/>
                <a:cs typeface="Microsoft Sans Serif"/>
              </a:rPr>
              <a:t>relaţii</a:t>
            </a:r>
            <a:r>
              <a:rPr dirty="0" sz="2600" spc="-10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  <a:p>
            <a:pPr marL="355600" marR="640715" indent="-342900">
              <a:lnSpc>
                <a:spcPct val="110000"/>
              </a:lnSpc>
              <a:buFont typeface="Wingdings"/>
              <a:buChar char=""/>
              <a:tabLst>
                <a:tab pos="355600" algn="l"/>
                <a:tab pos="905510" algn="l"/>
              </a:tabLst>
            </a:pPr>
            <a:r>
              <a:rPr dirty="0" sz="2600">
                <a:latin typeface="Microsoft Sans Serif"/>
                <a:cs typeface="Microsoft Sans Serif"/>
              </a:rPr>
              <a:t>Asocierile</a:t>
            </a:r>
            <a:r>
              <a:rPr dirty="0" sz="2600" spc="-8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dintre</a:t>
            </a:r>
            <a:r>
              <a:rPr dirty="0" sz="2600" spc="-6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relaţii</a:t>
            </a:r>
            <a:r>
              <a:rPr dirty="0" sz="2600" spc="-9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se</a:t>
            </a:r>
            <a:r>
              <a:rPr dirty="0" sz="2600" spc="-7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reprezintă</a:t>
            </a:r>
            <a:r>
              <a:rPr dirty="0" sz="2600" spc="-10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prin</a:t>
            </a:r>
            <a:r>
              <a:rPr dirty="0" sz="2600" spc="-8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atributele </a:t>
            </a:r>
            <a:r>
              <a:rPr dirty="0" sz="2600" spc="-25">
                <a:latin typeface="Microsoft Sans Serif"/>
                <a:cs typeface="Microsoft Sans Serif"/>
              </a:rPr>
              <a:t>de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10">
                <a:latin typeface="Microsoft Sans Serif"/>
                <a:cs typeface="Microsoft Sans Serif"/>
              </a:rPr>
              <a:t>legătură.</a:t>
            </a:r>
            <a:endParaRPr sz="2600">
              <a:latin typeface="Microsoft Sans Serif"/>
              <a:cs typeface="Microsoft Sans Serif"/>
            </a:endParaRPr>
          </a:p>
          <a:p>
            <a:pPr marL="355600" marR="288290" indent="-342900">
              <a:lnSpc>
                <a:spcPct val="109000"/>
              </a:lnSpc>
              <a:spcBef>
                <a:spcPts val="200"/>
              </a:spcBef>
              <a:buFont typeface="Wingdings"/>
              <a:buChar char=""/>
              <a:tabLst>
                <a:tab pos="355600" algn="l"/>
                <a:tab pos="1637030" algn="l"/>
              </a:tabLst>
            </a:pPr>
            <a:r>
              <a:rPr dirty="0" sz="2600">
                <a:latin typeface="Microsoft Sans Serif"/>
                <a:cs typeface="Microsoft Sans Serif"/>
              </a:rPr>
              <a:t>În</a:t>
            </a:r>
            <a:r>
              <a:rPr dirty="0" sz="2600" spc="-2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cazul</a:t>
            </a:r>
            <a:r>
              <a:rPr dirty="0" sz="2600" spc="-7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legăturilor</a:t>
            </a:r>
            <a:r>
              <a:rPr dirty="0" sz="2600" spc="-6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de</a:t>
            </a:r>
            <a:r>
              <a:rPr dirty="0" sz="2600" spc="-3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tip</a:t>
            </a:r>
            <a:r>
              <a:rPr dirty="0" sz="2600" spc="-1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„unu</a:t>
            </a:r>
            <a:r>
              <a:rPr dirty="0" sz="2600" spc="-6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la</a:t>
            </a:r>
            <a:r>
              <a:rPr dirty="0" sz="2600" spc="-30">
                <a:latin typeface="Microsoft Sans Serif"/>
                <a:cs typeface="Microsoft Sans Serif"/>
              </a:rPr>
              <a:t> mulţi”,</a:t>
            </a:r>
            <a:r>
              <a:rPr dirty="0" sz="2600" spc="-9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aceste atribute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10">
                <a:latin typeface="Microsoft Sans Serif"/>
                <a:cs typeface="Microsoft Sans Serif"/>
              </a:rPr>
              <a:t>figurează</a:t>
            </a:r>
            <a:r>
              <a:rPr dirty="0" sz="2600" spc="-114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într-una</a:t>
            </a:r>
            <a:r>
              <a:rPr dirty="0" sz="2600" spc="-9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dintre</a:t>
            </a:r>
            <a:r>
              <a:rPr dirty="0" sz="2600" spc="-8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relaţiile</a:t>
            </a:r>
            <a:r>
              <a:rPr dirty="0" sz="2600" spc="-13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implicate</a:t>
            </a:r>
            <a:r>
              <a:rPr dirty="0" sz="2600" spc="-100">
                <a:latin typeface="Microsoft Sans Serif"/>
                <a:cs typeface="Microsoft Sans Serif"/>
              </a:rPr>
              <a:t> </a:t>
            </a:r>
            <a:r>
              <a:rPr dirty="0" sz="2600" spc="30">
                <a:latin typeface="Microsoft Sans Serif"/>
                <a:cs typeface="Microsoft Sans Serif"/>
              </a:rPr>
              <a:t>în </a:t>
            </a:r>
            <a:r>
              <a:rPr dirty="0" sz="2600" spc="-10">
                <a:latin typeface="Microsoft Sans Serif"/>
                <a:cs typeface="Microsoft Sans Serif"/>
              </a:rPr>
              <a:t>asociere.</a:t>
            </a:r>
            <a:endParaRPr sz="26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ts val="3410"/>
              </a:lnSpc>
              <a:spcBef>
                <a:spcPts val="15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600">
                <a:latin typeface="Microsoft Sans Serif"/>
                <a:cs typeface="Microsoft Sans Serif"/>
              </a:rPr>
              <a:t>În</a:t>
            </a:r>
            <a:r>
              <a:rPr dirty="0" sz="2600" spc="-1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cazul</a:t>
            </a:r>
            <a:r>
              <a:rPr dirty="0" sz="2600" spc="-6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legăturilor</a:t>
            </a:r>
            <a:r>
              <a:rPr dirty="0" sz="2600" spc="-6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de</a:t>
            </a:r>
            <a:r>
              <a:rPr dirty="0" sz="2600" spc="-2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tip</a:t>
            </a:r>
            <a:r>
              <a:rPr dirty="0" sz="2600" spc="-30">
                <a:latin typeface="Microsoft Sans Serif"/>
                <a:cs typeface="Microsoft Sans Serif"/>
              </a:rPr>
              <a:t> </a:t>
            </a:r>
            <a:r>
              <a:rPr dirty="0" sz="2600" spc="-20">
                <a:latin typeface="Microsoft Sans Serif"/>
                <a:cs typeface="Microsoft Sans Serif"/>
              </a:rPr>
              <a:t>„mulţi</a:t>
            </a:r>
            <a:r>
              <a:rPr dirty="0" sz="2600" spc="-6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la</a:t>
            </a:r>
            <a:r>
              <a:rPr dirty="0" sz="2600" spc="-20">
                <a:latin typeface="Microsoft Sans Serif"/>
                <a:cs typeface="Microsoft Sans Serif"/>
              </a:rPr>
              <a:t> </a:t>
            </a:r>
            <a:r>
              <a:rPr dirty="0" sz="2600" spc="-30">
                <a:latin typeface="Microsoft Sans Serif"/>
                <a:cs typeface="Microsoft Sans Serif"/>
              </a:rPr>
              <a:t>mulţi”,</a:t>
            </a:r>
            <a:r>
              <a:rPr dirty="0" sz="2600" spc="-8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atributele</a:t>
            </a:r>
            <a:r>
              <a:rPr dirty="0" sz="2600" spc="-70">
                <a:latin typeface="Microsoft Sans Serif"/>
                <a:cs typeface="Microsoft Sans Serif"/>
              </a:rPr>
              <a:t> </a:t>
            </a:r>
            <a:r>
              <a:rPr dirty="0" sz="2600" spc="-20">
                <a:latin typeface="Microsoft Sans Serif"/>
                <a:cs typeface="Microsoft Sans Serif"/>
              </a:rPr>
              <a:t>sunt </a:t>
            </a:r>
            <a:r>
              <a:rPr dirty="0" sz="2600">
                <a:latin typeface="Microsoft Sans Serif"/>
                <a:cs typeface="Microsoft Sans Serif"/>
              </a:rPr>
              <a:t>situate</a:t>
            </a:r>
            <a:r>
              <a:rPr dirty="0" sz="2600" spc="-8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într-o</a:t>
            </a:r>
            <a:r>
              <a:rPr dirty="0" sz="2600" spc="-8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relaţie</a:t>
            </a:r>
            <a:r>
              <a:rPr dirty="0" sz="2600" spc="-10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distinctă,</a:t>
            </a:r>
            <a:r>
              <a:rPr dirty="0" sz="2600" spc="-10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construită</a:t>
            </a:r>
            <a:r>
              <a:rPr dirty="0" sz="2600" spc="-8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special</a:t>
            </a:r>
            <a:r>
              <a:rPr dirty="0" sz="2600" spc="-15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pentru</a:t>
            </a:r>
            <a:endParaRPr sz="26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295"/>
              </a:spcBef>
            </a:pPr>
            <a:r>
              <a:rPr dirty="0" sz="2600" spc="-10">
                <a:latin typeface="Microsoft Sans Serif"/>
                <a:cs typeface="Microsoft Sans Serif"/>
              </a:rPr>
              <a:t>explicarea</a:t>
            </a:r>
            <a:r>
              <a:rPr dirty="0" sz="2600" spc="-7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legăturilor</a:t>
            </a:r>
            <a:r>
              <a:rPr dirty="0" sz="2600" spc="-9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între</a:t>
            </a:r>
            <a:r>
              <a:rPr dirty="0" sz="2600" spc="-6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relaţii.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159" y="292430"/>
            <a:ext cx="686498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3.1.</a:t>
            </a:r>
            <a:r>
              <a:rPr dirty="0" spc="-70"/>
              <a:t> </a:t>
            </a:r>
            <a:r>
              <a:rPr dirty="0"/>
              <a:t>Structura</a:t>
            </a:r>
            <a:r>
              <a:rPr dirty="0" spc="-105"/>
              <a:t> </a:t>
            </a:r>
            <a:r>
              <a:rPr dirty="0"/>
              <a:t>relaţională</a:t>
            </a:r>
            <a:r>
              <a:rPr dirty="0" spc="-95"/>
              <a:t> </a:t>
            </a:r>
            <a:r>
              <a:rPr dirty="0"/>
              <a:t>a</a:t>
            </a:r>
            <a:r>
              <a:rPr dirty="0" spc="-150"/>
              <a:t> </a:t>
            </a:r>
            <a:r>
              <a:rPr dirty="0" spc="-10"/>
              <a:t>datelor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979424"/>
            <a:ext cx="7482205" cy="4408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-20">
                <a:latin typeface="Microsoft Sans Serif"/>
                <a:cs typeface="Microsoft Sans Serif"/>
              </a:rPr>
              <a:t>Prezentarea</a:t>
            </a:r>
            <a:r>
              <a:rPr dirty="0" sz="3200" spc="-16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structurii</a:t>
            </a:r>
            <a:r>
              <a:rPr dirty="0" sz="3200" spc="-11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relaţionale</a:t>
            </a:r>
            <a:r>
              <a:rPr dirty="0" sz="3200" spc="-9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a</a:t>
            </a:r>
            <a:r>
              <a:rPr dirty="0" sz="3200" spc="-90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datelor </a:t>
            </a:r>
            <a:r>
              <a:rPr dirty="0" sz="3200">
                <a:latin typeface="Microsoft Sans Serif"/>
                <a:cs typeface="Microsoft Sans Serif"/>
              </a:rPr>
              <a:t>impune</a:t>
            </a:r>
            <a:r>
              <a:rPr dirty="0" sz="3200" spc="-80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definirea</a:t>
            </a:r>
            <a:r>
              <a:rPr dirty="0" sz="3200" spc="-114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noţiunilor</a:t>
            </a:r>
            <a:r>
              <a:rPr dirty="0" sz="3200" spc="-30">
                <a:latin typeface="Microsoft Sans Serif"/>
                <a:cs typeface="Microsoft Sans Serif"/>
              </a:rPr>
              <a:t> </a:t>
            </a:r>
            <a:r>
              <a:rPr dirty="0" sz="3200" spc="-25">
                <a:latin typeface="Microsoft Sans Serif"/>
                <a:cs typeface="Microsoft Sans Serif"/>
              </a:rPr>
              <a:t>de:</a:t>
            </a:r>
            <a:endParaRPr sz="3200">
              <a:latin typeface="Microsoft Sans Serif"/>
              <a:cs typeface="Microsoft Sans Serif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dirty="0" sz="3200" spc="-10" b="1">
                <a:solidFill>
                  <a:srgbClr val="0000FF"/>
                </a:solidFill>
                <a:latin typeface="Arial"/>
                <a:cs typeface="Arial"/>
              </a:rPr>
              <a:t>Domeniu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Clr>
                <a:srgbClr val="0000FF"/>
              </a:buClr>
              <a:buFont typeface="Arial"/>
              <a:buAutoNum type="arabicPeriod"/>
            </a:pPr>
            <a:endParaRPr sz="32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</a:tabLst>
            </a:pPr>
            <a:r>
              <a:rPr dirty="0" sz="3200" spc="-10" b="1">
                <a:solidFill>
                  <a:srgbClr val="0000FF"/>
                </a:solidFill>
                <a:latin typeface="Arial"/>
                <a:cs typeface="Arial"/>
              </a:rPr>
              <a:t>Relaţie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Clr>
                <a:srgbClr val="0000FF"/>
              </a:buClr>
              <a:buFont typeface="Arial"/>
              <a:buAutoNum type="arabicPeriod"/>
            </a:pPr>
            <a:endParaRPr sz="32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dirty="0" sz="3200" spc="-10" b="1">
                <a:solidFill>
                  <a:srgbClr val="0000FF"/>
                </a:solidFill>
                <a:latin typeface="Arial"/>
                <a:cs typeface="Arial"/>
              </a:rPr>
              <a:t>Atribut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Clr>
                <a:srgbClr val="0000FF"/>
              </a:buClr>
              <a:buFont typeface="Arial"/>
              <a:buAutoNum type="arabicPeriod"/>
            </a:pPr>
            <a:endParaRPr sz="32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dirty="0" sz="3200" b="1">
                <a:solidFill>
                  <a:srgbClr val="0000FF"/>
                </a:solidFill>
                <a:latin typeface="Arial"/>
                <a:cs typeface="Arial"/>
              </a:rPr>
              <a:t>Schemă</a:t>
            </a:r>
            <a:r>
              <a:rPr dirty="0" sz="3200" spc="-7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z="32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0000FF"/>
                </a:solidFill>
                <a:latin typeface="Arial"/>
                <a:cs typeface="Arial"/>
              </a:rPr>
              <a:t>unei</a:t>
            </a:r>
            <a:r>
              <a:rPr dirty="0" sz="3200" spc="-8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0000FF"/>
                </a:solidFill>
                <a:latin typeface="Arial"/>
                <a:cs typeface="Arial"/>
              </a:rPr>
              <a:t>relaţii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292430"/>
            <a:ext cx="686498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3.1.</a:t>
            </a:r>
            <a:r>
              <a:rPr dirty="0" spc="-70"/>
              <a:t> </a:t>
            </a:r>
            <a:r>
              <a:rPr dirty="0"/>
              <a:t>Structura</a:t>
            </a:r>
            <a:r>
              <a:rPr dirty="0" spc="-100"/>
              <a:t> </a:t>
            </a:r>
            <a:r>
              <a:rPr dirty="0"/>
              <a:t>relaţională</a:t>
            </a:r>
            <a:r>
              <a:rPr dirty="0" spc="-95"/>
              <a:t> </a:t>
            </a:r>
            <a:r>
              <a:rPr dirty="0"/>
              <a:t>a</a:t>
            </a:r>
            <a:r>
              <a:rPr dirty="0" spc="-145"/>
              <a:t> </a:t>
            </a:r>
            <a:r>
              <a:rPr dirty="0" spc="-10"/>
              <a:t>datelor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133602"/>
            <a:ext cx="804354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77240" algn="l"/>
                <a:tab pos="871855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Conceptele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utilizate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pentru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descrie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formal,</a:t>
            </a:r>
            <a:r>
              <a:rPr dirty="0" sz="2800" spc="-12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uzual </a:t>
            </a:r>
            <a:r>
              <a:rPr dirty="0" sz="2800" spc="-25">
                <a:latin typeface="Microsoft Sans Serif"/>
                <a:cs typeface="Microsoft Sans Serif"/>
              </a:rPr>
              <a:t>sau</a:t>
            </a:r>
            <a:r>
              <a:rPr dirty="0" sz="2800">
                <a:latin typeface="Microsoft Sans Serif"/>
                <a:cs typeface="Microsoft Sans Serif"/>
              </a:rPr>
              <a:t>	fizic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elementele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bază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ale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organizării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datelor </a:t>
            </a:r>
            <a:r>
              <a:rPr dirty="0" sz="2800" spc="-20">
                <a:latin typeface="Microsoft Sans Serif"/>
                <a:cs typeface="Microsoft Sans Serif"/>
              </a:rPr>
              <a:t>sunt</a:t>
            </a:r>
            <a:r>
              <a:rPr dirty="0" sz="2800">
                <a:latin typeface="Microsoft Sans Serif"/>
                <a:cs typeface="Microsoft Sans Serif"/>
              </a:rPr>
              <a:t>		date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50">
                <a:latin typeface="Microsoft Sans Serif"/>
                <a:cs typeface="Microsoft Sans Serif"/>
              </a:rPr>
              <a:t>în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următorul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tabel: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318894" y="3394900"/>
          <a:ext cx="6064885" cy="189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1995"/>
                <a:gridCol w="1991995"/>
                <a:gridCol w="1991994"/>
              </a:tblGrid>
              <a:tr h="431165">
                <a:tc gridSpan="3">
                  <a:txBody>
                    <a:bodyPr/>
                    <a:lstStyle/>
                    <a:p>
                      <a:pPr marL="481965">
                        <a:lnSpc>
                          <a:spcPts val="3135"/>
                        </a:lnSpc>
                        <a:tabLst>
                          <a:tab pos="2575560" algn="l"/>
                          <a:tab pos="466725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Formal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Uzual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Fizic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ts val="2650"/>
                        </a:lnSpc>
                      </a:pPr>
                      <a:r>
                        <a:rPr dirty="0" sz="2400" spc="-10">
                          <a:latin typeface="Microsoft Sans Serif"/>
                          <a:cs typeface="Microsoft Sans Serif"/>
                        </a:rPr>
                        <a:t>Relaţie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2650"/>
                        </a:lnSpc>
                      </a:pPr>
                      <a:r>
                        <a:rPr dirty="0" sz="2400" spc="-10">
                          <a:latin typeface="Microsoft Sans Serif"/>
                          <a:cs typeface="Microsoft Sans Serif"/>
                        </a:rPr>
                        <a:t>Tablou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650"/>
                        </a:lnSpc>
                      </a:pPr>
                      <a:r>
                        <a:rPr dirty="0" sz="2400" spc="-10">
                          <a:latin typeface="Microsoft Sans Serif"/>
                          <a:cs typeface="Microsoft Sans Serif"/>
                        </a:rPr>
                        <a:t>Fişier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 marL="4445">
                        <a:lnSpc>
                          <a:spcPts val="2745"/>
                        </a:lnSpc>
                      </a:pPr>
                      <a:r>
                        <a:rPr dirty="0" sz="2400" spc="-10">
                          <a:latin typeface="Microsoft Sans Serif"/>
                          <a:cs typeface="Microsoft Sans Serif"/>
                        </a:rPr>
                        <a:t>Tuplu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745"/>
                        </a:lnSpc>
                      </a:pPr>
                      <a:r>
                        <a:rPr dirty="0" sz="2400" spc="-10">
                          <a:latin typeface="Microsoft Sans Serif"/>
                          <a:cs typeface="Microsoft Sans Serif"/>
                        </a:rPr>
                        <a:t>Linie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2745"/>
                        </a:lnSpc>
                      </a:pPr>
                      <a:r>
                        <a:rPr dirty="0" sz="2400" spc="-10">
                          <a:latin typeface="Microsoft Sans Serif"/>
                          <a:cs typeface="Microsoft Sans Serif"/>
                        </a:rPr>
                        <a:t>Înregistrare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ts val="2650"/>
                        </a:lnSpc>
                      </a:pPr>
                      <a:r>
                        <a:rPr dirty="0" sz="2400" spc="-10">
                          <a:latin typeface="Microsoft Sans Serif"/>
                          <a:cs typeface="Microsoft Sans Serif"/>
                        </a:rPr>
                        <a:t>Atribut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0"/>
                        </a:lnSpc>
                      </a:pPr>
                      <a:r>
                        <a:rPr dirty="0" sz="2400" spc="-10">
                          <a:latin typeface="Microsoft Sans Serif"/>
                          <a:cs typeface="Microsoft Sans Serif"/>
                        </a:rPr>
                        <a:t>Coloană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650"/>
                        </a:lnSpc>
                      </a:pPr>
                      <a:r>
                        <a:rPr dirty="0" sz="2400" spc="-20">
                          <a:latin typeface="Microsoft Sans Serif"/>
                          <a:cs typeface="Microsoft Sans Serif"/>
                        </a:rPr>
                        <a:t>Câmp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ts val="2650"/>
                        </a:lnSpc>
                      </a:pPr>
                      <a:r>
                        <a:rPr dirty="0" sz="2400" spc="-10">
                          <a:latin typeface="Microsoft Sans Serif"/>
                          <a:cs typeface="Microsoft Sans Serif"/>
                        </a:rPr>
                        <a:t>Domeniu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650"/>
                        </a:lnSpc>
                      </a:pPr>
                      <a:r>
                        <a:rPr dirty="0" sz="2400">
                          <a:latin typeface="Microsoft Sans Serif"/>
                          <a:cs typeface="Microsoft Sans Serif"/>
                        </a:rPr>
                        <a:t>Tip</a:t>
                      </a:r>
                      <a:r>
                        <a:rPr dirty="0" sz="2400" spc="-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400"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dirty="0" sz="2400" spc="-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400" spc="-20">
                          <a:latin typeface="Microsoft Sans Serif"/>
                          <a:cs typeface="Microsoft Sans Serif"/>
                        </a:rPr>
                        <a:t>dată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2650"/>
                        </a:lnSpc>
                      </a:pPr>
                      <a:r>
                        <a:rPr dirty="0" sz="2400">
                          <a:latin typeface="Microsoft Sans Serif"/>
                          <a:cs typeface="Microsoft Sans Serif"/>
                        </a:rPr>
                        <a:t>Tip</a:t>
                      </a:r>
                      <a:r>
                        <a:rPr dirty="0" sz="2400" spc="-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400"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dirty="0" sz="2400" spc="-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400" spc="-20">
                          <a:latin typeface="Microsoft Sans Serif"/>
                          <a:cs typeface="Microsoft Sans Serif"/>
                        </a:rPr>
                        <a:t>dată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76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3.1.</a:t>
            </a:r>
            <a:r>
              <a:rPr dirty="0" spc="-70"/>
              <a:t> </a:t>
            </a:r>
            <a:r>
              <a:rPr dirty="0"/>
              <a:t>Structura</a:t>
            </a:r>
            <a:r>
              <a:rPr dirty="0" spc="-105"/>
              <a:t> </a:t>
            </a:r>
            <a:r>
              <a:rPr dirty="0"/>
              <a:t>relaţională</a:t>
            </a:r>
            <a:r>
              <a:rPr dirty="0" spc="-95"/>
              <a:t> </a:t>
            </a:r>
            <a:r>
              <a:rPr dirty="0"/>
              <a:t>a</a:t>
            </a:r>
            <a:r>
              <a:rPr dirty="0" spc="-150"/>
              <a:t> </a:t>
            </a:r>
            <a:r>
              <a:rPr dirty="0" spc="-10"/>
              <a:t>datelor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90497"/>
            <a:ext cx="8467090" cy="4286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3.1.1.</a:t>
            </a:r>
            <a:r>
              <a:rPr dirty="0" sz="2800" spc="-10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00FF"/>
                </a:solidFill>
                <a:latin typeface="Arial"/>
                <a:cs typeface="Arial"/>
              </a:rPr>
              <a:t>Domeniul</a:t>
            </a:r>
            <a:endParaRPr sz="2800">
              <a:latin typeface="Arial"/>
              <a:cs typeface="Arial"/>
            </a:endParaRPr>
          </a:p>
          <a:p>
            <a:pPr algn="just" marL="12700" marR="314325">
              <a:lnSpc>
                <a:spcPct val="100000"/>
              </a:lnSpc>
              <a:spcBef>
                <a:spcPts val="5"/>
              </a:spcBef>
            </a:pP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Domeniul</a:t>
            </a:r>
            <a:r>
              <a:rPr dirty="0" sz="2800" spc="-9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reprezintă</a:t>
            </a:r>
            <a:r>
              <a:rPr dirty="0" sz="2800" spc="-8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2800" spc="-8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mulţime</a:t>
            </a:r>
            <a:r>
              <a:rPr dirty="0" sz="2800" spc="-7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z="2800" spc="-9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valori,</a:t>
            </a:r>
            <a:r>
              <a:rPr dirty="0" sz="2800" spc="-8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notată</a:t>
            </a:r>
            <a:r>
              <a:rPr dirty="0" sz="2800" spc="-10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0" i="1">
                <a:solidFill>
                  <a:srgbClr val="FF0000"/>
                </a:solidFill>
                <a:latin typeface="Arial"/>
                <a:cs typeface="Arial"/>
              </a:rPr>
              <a:t>prin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litere</a:t>
            </a:r>
            <a:r>
              <a:rPr dirty="0" sz="2800" spc="65" i="1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mari</a:t>
            </a:r>
            <a:r>
              <a:rPr dirty="0" sz="2800" spc="65" i="1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D1,</a:t>
            </a:r>
            <a:r>
              <a:rPr dirty="0" sz="2800" spc="340" i="1">
                <a:solidFill>
                  <a:srgbClr val="FF0000"/>
                </a:solidFill>
                <a:latin typeface="Arial"/>
                <a:cs typeface="Arial"/>
              </a:rPr>
              <a:t>  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D2,</a:t>
            </a:r>
            <a:r>
              <a:rPr dirty="0" sz="2800" spc="65" i="1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etc.,</a:t>
            </a:r>
            <a:r>
              <a:rPr dirty="0" sz="2800" spc="55" i="1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caracterizată</a:t>
            </a:r>
            <a:r>
              <a:rPr dirty="0" sz="2800" spc="60" i="1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z="2800" spc="-25" i="1">
                <a:solidFill>
                  <a:srgbClr val="FF0000"/>
                </a:solidFill>
                <a:latin typeface="Arial"/>
                <a:cs typeface="Arial"/>
              </a:rPr>
              <a:t>printr-un </a:t>
            </a:r>
            <a:r>
              <a:rPr dirty="0" sz="2800" spc="-20" i="1">
                <a:solidFill>
                  <a:srgbClr val="FF0000"/>
                </a:solidFill>
                <a:latin typeface="Arial"/>
                <a:cs typeface="Arial"/>
              </a:rPr>
              <a:t>nume.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latin typeface="Microsoft Sans Serif"/>
                <a:cs typeface="Microsoft Sans Serif"/>
              </a:rPr>
              <a:t>Modalităţile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definire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unui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domeniu</a:t>
            </a:r>
            <a:r>
              <a:rPr dirty="0" sz="2800" spc="7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sunt:</a:t>
            </a:r>
            <a:endParaRPr sz="2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tabLst>
                <a:tab pos="1449705" algn="l"/>
                <a:tab pos="5393055" algn="l"/>
              </a:tabLst>
            </a:pP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-explicit</a:t>
            </a:r>
            <a:r>
              <a:rPr dirty="0" sz="2800" spc="-10">
                <a:latin typeface="Microsoft Sans Serif"/>
                <a:cs typeface="Microsoft Sans Serif"/>
              </a:rPr>
              <a:t>:</a:t>
            </a:r>
            <a:r>
              <a:rPr dirty="0" sz="2800">
                <a:latin typeface="Microsoft Sans Serif"/>
                <a:cs typeface="Microsoft Sans Serif"/>
              </a:rPr>
              <a:t>	prin</a:t>
            </a:r>
            <a:r>
              <a:rPr dirty="0" sz="2800" spc="2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enumerarea</a:t>
            </a:r>
            <a:r>
              <a:rPr dirty="0" sz="2800" spc="21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tuturor</a:t>
            </a:r>
            <a:r>
              <a:rPr dirty="0" sz="2800">
                <a:latin typeface="Microsoft Sans Serif"/>
                <a:cs typeface="Microsoft Sans Serif"/>
              </a:rPr>
              <a:t>	valorilor</a:t>
            </a:r>
            <a:r>
              <a:rPr dirty="0" sz="2800" spc="15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aparţinând domeniului;</a:t>
            </a:r>
            <a:endParaRPr sz="2800">
              <a:latin typeface="Microsoft Sans Serif"/>
              <a:cs typeface="Microsoft Sans Serif"/>
            </a:endParaRPr>
          </a:p>
          <a:p>
            <a:pPr marL="12700" marR="370840">
              <a:lnSpc>
                <a:spcPct val="100000"/>
              </a:lnSpc>
              <a:spcBef>
                <a:spcPts val="5"/>
              </a:spcBef>
            </a:pP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-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implicit</a:t>
            </a:r>
            <a:r>
              <a:rPr dirty="0" sz="2800">
                <a:latin typeface="Microsoft Sans Serif"/>
                <a:cs typeface="Microsoft Sans Serif"/>
              </a:rPr>
              <a:t>:</a:t>
            </a:r>
            <a:r>
              <a:rPr dirty="0" sz="2800" spc="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prin</a:t>
            </a:r>
            <a:r>
              <a:rPr dirty="0" sz="2800" spc="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precizarea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proprietăţilor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pe</a:t>
            </a:r>
            <a:r>
              <a:rPr dirty="0" sz="2800" spc="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care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le</a:t>
            </a:r>
            <a:r>
              <a:rPr dirty="0" sz="2800" spc="6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au </a:t>
            </a:r>
            <a:r>
              <a:rPr dirty="0" sz="2800">
                <a:latin typeface="Microsoft Sans Serif"/>
                <a:cs typeface="Microsoft Sans Serif"/>
              </a:rPr>
              <a:t>valorile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din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cadrul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domeniului.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76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3.1.</a:t>
            </a:r>
            <a:r>
              <a:rPr dirty="0" spc="-70"/>
              <a:t> </a:t>
            </a:r>
            <a:r>
              <a:rPr dirty="0"/>
              <a:t>Structura</a:t>
            </a:r>
            <a:r>
              <a:rPr dirty="0" spc="-105"/>
              <a:t> </a:t>
            </a:r>
            <a:r>
              <a:rPr dirty="0"/>
              <a:t>relaţională</a:t>
            </a:r>
            <a:r>
              <a:rPr dirty="0" spc="-95"/>
              <a:t> </a:t>
            </a:r>
            <a:r>
              <a:rPr dirty="0"/>
              <a:t>a</a:t>
            </a:r>
            <a:r>
              <a:rPr dirty="0" spc="-150"/>
              <a:t> </a:t>
            </a:r>
            <a:r>
              <a:rPr dirty="0" spc="-10"/>
              <a:t>datelor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14602"/>
            <a:ext cx="8399780" cy="4277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3.1.1.</a:t>
            </a:r>
            <a:r>
              <a:rPr dirty="0" sz="2800" spc="-9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00FF"/>
                </a:solidFill>
                <a:latin typeface="Arial"/>
                <a:cs typeface="Arial"/>
              </a:rPr>
              <a:t>Domeniul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 spc="-10" i="1">
                <a:latin typeface="Arial"/>
                <a:cs typeface="Arial"/>
              </a:rPr>
              <a:t>Exemplu</a:t>
            </a:r>
            <a:r>
              <a:rPr dirty="0" sz="2800" spc="-10"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latin typeface="Microsoft Sans Serif"/>
                <a:cs typeface="Microsoft Sans Serif"/>
              </a:rPr>
              <a:t>D1: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-40">
                <a:latin typeface="Microsoft Sans Serif"/>
                <a:cs typeface="Microsoft Sans Serif"/>
              </a:rPr>
              <a:t>{“Da”,</a:t>
            </a:r>
            <a:r>
              <a:rPr dirty="0" sz="2800" spc="-1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“Nu”}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reprezintă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domeniu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definit</a:t>
            </a:r>
            <a:r>
              <a:rPr dirty="0" sz="2800" spc="15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explicit.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latin typeface="Microsoft Sans Serif"/>
                <a:cs typeface="Microsoft Sans Serif"/>
              </a:rPr>
              <a:t>D2: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{x/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x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este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dată</a:t>
            </a:r>
            <a:r>
              <a:rPr dirty="0" sz="2800" spc="6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calendaristică}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800">
              <a:latin typeface="Microsoft Sans Serif"/>
              <a:cs typeface="Microsoft Sans Serif"/>
            </a:endParaRPr>
          </a:p>
          <a:p>
            <a:pPr algn="just" marL="12700" marR="62865">
              <a:lnSpc>
                <a:spcPct val="100000"/>
              </a:lnSpc>
            </a:pPr>
            <a:r>
              <a:rPr dirty="0" sz="2800">
                <a:latin typeface="Microsoft Sans Serif"/>
                <a:cs typeface="Microsoft Sans Serif"/>
              </a:rPr>
              <a:t>sau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D3: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{s/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este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număr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decimal}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reprezintă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domenii definite</a:t>
            </a:r>
            <a:r>
              <a:rPr dirty="0" sz="2800" spc="-1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implicit,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unde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prin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număr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decimal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înţelege </a:t>
            </a:r>
            <a:r>
              <a:rPr dirty="0" sz="2800">
                <a:latin typeface="Microsoft Sans Serif"/>
                <a:cs typeface="Microsoft Sans Serif"/>
              </a:rPr>
              <a:t>un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număr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zecimal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pentru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care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precizează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numărul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6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cifre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componente.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159" y="444830"/>
            <a:ext cx="686498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3.1.</a:t>
            </a:r>
            <a:r>
              <a:rPr dirty="0" spc="-70"/>
              <a:t> </a:t>
            </a:r>
            <a:r>
              <a:rPr dirty="0"/>
              <a:t>Structura</a:t>
            </a:r>
            <a:r>
              <a:rPr dirty="0" spc="-105"/>
              <a:t> </a:t>
            </a:r>
            <a:r>
              <a:rPr dirty="0"/>
              <a:t>relaţională</a:t>
            </a:r>
            <a:r>
              <a:rPr dirty="0" spc="-95"/>
              <a:t> </a:t>
            </a:r>
            <a:r>
              <a:rPr dirty="0"/>
              <a:t>a</a:t>
            </a:r>
            <a:r>
              <a:rPr dirty="0" spc="-150"/>
              <a:t> </a:t>
            </a:r>
            <a:r>
              <a:rPr dirty="0" spc="-10"/>
              <a:t>datelor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016330"/>
            <a:ext cx="8347075" cy="4428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2" marL="850900" indent="-838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850900" algn="l"/>
              </a:tabLst>
            </a:pPr>
            <a:r>
              <a:rPr dirty="0" sz="2400" spc="-10" b="1">
                <a:solidFill>
                  <a:srgbClr val="0000FF"/>
                </a:solidFill>
                <a:latin typeface="Arial"/>
                <a:cs typeface="Arial"/>
              </a:rPr>
              <a:t>Domeniul</a:t>
            </a:r>
            <a:endParaRPr sz="2400">
              <a:latin typeface="Arial"/>
              <a:cs typeface="Arial"/>
            </a:endParaRPr>
          </a:p>
          <a:p>
            <a:pPr marL="12700" marR="1337310">
              <a:lnSpc>
                <a:spcPct val="100000"/>
              </a:lnSpc>
              <a:spcBef>
                <a:spcPts val="5"/>
              </a:spcBef>
              <a:tabLst>
                <a:tab pos="1078865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Printr-</a:t>
            </a:r>
            <a:r>
              <a:rPr dirty="0" sz="2400">
                <a:latin typeface="Microsoft Sans Serif"/>
                <a:cs typeface="Microsoft Sans Serif"/>
              </a:rPr>
              <a:t>un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tuplu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se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înţelege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succesiune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valori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de </a:t>
            </a:r>
            <a:r>
              <a:rPr dirty="0" sz="2400" spc="-10">
                <a:latin typeface="Microsoft Sans Serif"/>
                <a:cs typeface="Microsoft Sans Serif"/>
              </a:rPr>
              <a:t>diferite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tipuri.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ts val="2700"/>
              </a:lnSpc>
            </a:pP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Un</a:t>
            </a:r>
            <a:r>
              <a:rPr dirty="0" sz="2400" spc="-9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tuplu</a:t>
            </a:r>
            <a:r>
              <a:rPr dirty="0" sz="2400" spc="-7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dirty="0" sz="2400" spc="-10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notează</a:t>
            </a:r>
            <a:r>
              <a:rPr dirty="0" sz="2400" spc="-6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enumerând</a:t>
            </a:r>
            <a:r>
              <a:rPr dirty="0" sz="2400" spc="-5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valorile</a:t>
            </a:r>
            <a:r>
              <a:rPr dirty="0" sz="2400" spc="-4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sale</a:t>
            </a:r>
            <a:r>
              <a:rPr dirty="0" sz="2400" spc="-9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&lt;V1,</a:t>
            </a:r>
            <a:r>
              <a:rPr dirty="0" sz="2400" spc="-10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V2,...,</a:t>
            </a:r>
            <a:r>
              <a:rPr dirty="0" sz="2400" spc="-10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0" i="1">
                <a:solidFill>
                  <a:srgbClr val="FF0000"/>
                </a:solidFill>
                <a:latin typeface="Arial"/>
                <a:cs typeface="Arial"/>
              </a:rPr>
              <a:t>Vn&gt;,</a:t>
            </a:r>
            <a:endParaRPr sz="2400">
              <a:latin typeface="Arial"/>
              <a:cs typeface="Arial"/>
            </a:endParaRPr>
          </a:p>
          <a:p>
            <a:pPr marL="12700" marR="785495">
              <a:lnSpc>
                <a:spcPts val="2840"/>
              </a:lnSpc>
              <a:spcBef>
                <a:spcPts val="225"/>
              </a:spcBef>
              <a:tabLst>
                <a:tab pos="1403985" algn="l"/>
                <a:tab pos="3618865" algn="l"/>
                <a:tab pos="4478020" algn="l"/>
                <a:tab pos="5636895" algn="l"/>
                <a:tab pos="6005830" algn="l"/>
                <a:tab pos="7400290" algn="l"/>
              </a:tabLst>
            </a:pP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unde</a:t>
            </a:r>
            <a:r>
              <a:rPr dirty="0" sz="2400" spc="-8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V1</a:t>
            </a:r>
            <a:r>
              <a:rPr dirty="0" sz="2400" spc="-7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este</a:t>
            </a:r>
            <a:r>
              <a:rPr dirty="0" sz="2400" spc="-10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2400" spc="-5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valoare</a:t>
            </a:r>
            <a:r>
              <a:rPr dirty="0" sz="2400" spc="-2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din</a:t>
            </a:r>
            <a:r>
              <a:rPr dirty="0" sz="2400" spc="-6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domeniul</a:t>
            </a:r>
            <a:r>
              <a:rPr dirty="0" sz="2400" spc="-4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D1,</a:t>
            </a:r>
            <a:r>
              <a:rPr dirty="0" sz="2400" spc="-9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00" i="1">
                <a:solidFill>
                  <a:srgbClr val="FF0000"/>
                </a:solidFill>
                <a:latin typeface="Arial"/>
                <a:cs typeface="Arial"/>
              </a:rPr>
              <a:t>V2</a:t>
            </a:r>
            <a:r>
              <a:rPr dirty="0" sz="2600" spc="-20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r>
              <a:rPr dirty="0" sz="2600" spc="-29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D2,</a:t>
            </a:r>
            <a:r>
              <a:rPr dirty="0" sz="2400" spc="-10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0" i="1">
                <a:solidFill>
                  <a:srgbClr val="FF0000"/>
                </a:solidFill>
                <a:latin typeface="Arial"/>
                <a:cs typeface="Arial"/>
              </a:rPr>
              <a:t>etc. </a:t>
            </a:r>
            <a:r>
              <a:rPr dirty="0" sz="2400" spc="-10" i="1">
                <a:latin typeface="Arial"/>
                <a:cs typeface="Arial"/>
              </a:rPr>
              <a:t>Exemplu</a:t>
            </a:r>
            <a:r>
              <a:rPr dirty="0" sz="2400" spc="-10">
                <a:latin typeface="Microsoft Sans Serif"/>
                <a:cs typeface="Microsoft Sans Serif"/>
              </a:rPr>
              <a:t>:</a:t>
            </a:r>
            <a:r>
              <a:rPr dirty="0" sz="2400">
                <a:latin typeface="Microsoft Sans Serif"/>
                <a:cs typeface="Microsoft Sans Serif"/>
              </a:rPr>
              <a:t>	Considerăm</a:t>
            </a:r>
            <a:r>
              <a:rPr dirty="0" sz="2400" spc="16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că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tuplul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referitor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la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persoana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50">
                <a:latin typeface="Microsoft Sans Serif"/>
                <a:cs typeface="Microsoft Sans Serif"/>
              </a:rPr>
              <a:t>x</a:t>
            </a:r>
            <a:endParaRPr sz="2400">
              <a:latin typeface="Microsoft Sans Serif"/>
              <a:cs typeface="Microsoft Sans Serif"/>
            </a:endParaRPr>
          </a:p>
          <a:p>
            <a:pPr marL="12700" marR="782955">
              <a:lnSpc>
                <a:spcPts val="2900"/>
              </a:lnSpc>
              <a:spcBef>
                <a:spcPts val="10"/>
              </a:spcBef>
              <a:tabLst>
                <a:tab pos="682625" algn="l"/>
                <a:tab pos="2098675" algn="l"/>
                <a:tab pos="4906645" algn="l"/>
                <a:tab pos="6148705" algn="l"/>
                <a:tab pos="6830059" algn="l"/>
              </a:tabLst>
            </a:pPr>
            <a:r>
              <a:rPr dirty="0" sz="2400" spc="-25">
                <a:latin typeface="Microsoft Sans Serif"/>
                <a:cs typeface="Microsoft Sans Serif"/>
              </a:rPr>
              <a:t>din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entitatea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CERERI_OFERTE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conţine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0">
                <a:latin typeface="Microsoft Sans Serif"/>
                <a:cs typeface="Microsoft Sans Serif"/>
              </a:rPr>
              <a:t>trei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valori </a:t>
            </a:r>
            <a:r>
              <a:rPr dirty="0" sz="2400" spc="-10">
                <a:latin typeface="Microsoft Sans Serif"/>
                <a:cs typeface="Microsoft Sans Serif"/>
              </a:rPr>
              <a:t>diferite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ce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desemnează:</a:t>
            </a:r>
            <a:endParaRPr sz="2400">
              <a:latin typeface="Microsoft Sans Serif"/>
              <a:cs typeface="Microsoft Sans Serif"/>
            </a:endParaRPr>
          </a:p>
          <a:p>
            <a:pPr lvl="3" marL="173990" indent="-161290">
              <a:lnSpc>
                <a:spcPct val="100000"/>
              </a:lnSpc>
              <a:spcBef>
                <a:spcPts val="85"/>
              </a:spcBef>
              <a:buChar char="-"/>
              <a:tabLst>
                <a:tab pos="173990" algn="l"/>
              </a:tabLst>
            </a:pPr>
            <a:r>
              <a:rPr dirty="0" sz="2400">
                <a:latin typeface="Microsoft Sans Serif"/>
                <a:cs typeface="Microsoft Sans Serif"/>
              </a:rPr>
              <a:t>codul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numeric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personal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(cnp):</a:t>
            </a:r>
            <a:r>
              <a:rPr dirty="0" sz="2400" spc="-13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1701205230023;</a:t>
            </a:r>
            <a:endParaRPr sz="2400">
              <a:latin typeface="Microsoft Sans Serif"/>
              <a:cs typeface="Microsoft Sans Serif"/>
            </a:endParaRPr>
          </a:p>
          <a:p>
            <a:pPr lvl="3" marL="173990" indent="-161290">
              <a:lnSpc>
                <a:spcPct val="100000"/>
              </a:lnSpc>
              <a:buChar char="-"/>
              <a:tabLst>
                <a:tab pos="173990" algn="l"/>
              </a:tabLst>
            </a:pPr>
            <a:r>
              <a:rPr dirty="0" sz="2400">
                <a:latin typeface="Microsoft Sans Serif"/>
                <a:cs typeface="Microsoft Sans Serif"/>
              </a:rPr>
              <a:t>data</a:t>
            </a:r>
            <a:r>
              <a:rPr dirty="0" sz="2400" spc="-1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înregistrării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ofertei</a:t>
            </a:r>
            <a:r>
              <a:rPr dirty="0" sz="2400" spc="-1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(data_înreg):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2006-</a:t>
            </a:r>
            <a:r>
              <a:rPr dirty="0" sz="2400" spc="-20">
                <a:latin typeface="Microsoft Sans Serif"/>
                <a:cs typeface="Microsoft Sans Serif"/>
              </a:rPr>
              <a:t>07-</a:t>
            </a:r>
            <a:r>
              <a:rPr dirty="0" sz="2400" spc="-25">
                <a:latin typeface="Microsoft Sans Serif"/>
                <a:cs typeface="Microsoft Sans Serif"/>
              </a:rPr>
              <a:t>03;</a:t>
            </a:r>
            <a:endParaRPr sz="2400">
              <a:latin typeface="Microsoft Sans Serif"/>
              <a:cs typeface="Microsoft Sans Serif"/>
            </a:endParaRPr>
          </a:p>
          <a:p>
            <a:pPr lvl="3" marL="173355" indent="-160655">
              <a:lnSpc>
                <a:spcPct val="100000"/>
              </a:lnSpc>
              <a:buChar char="-"/>
              <a:tabLst>
                <a:tab pos="173355" algn="l"/>
              </a:tabLst>
            </a:pPr>
            <a:r>
              <a:rPr dirty="0" sz="2400">
                <a:latin typeface="Microsoft Sans Serif"/>
                <a:cs typeface="Microsoft Sans Serif"/>
              </a:rPr>
              <a:t>tipul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soluţionării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(tip_soluţionare):</a:t>
            </a:r>
            <a:r>
              <a:rPr dirty="0" sz="2400" spc="-114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„Nu”.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Microsoft Sans Serif"/>
                <a:cs typeface="Microsoft Sans Serif"/>
              </a:rPr>
              <a:t>Se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formează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tuplul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&lt;1701205230023,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-45">
                <a:latin typeface="Microsoft Sans Serif"/>
                <a:cs typeface="Microsoft Sans Serif"/>
              </a:rPr>
              <a:t>‘2006-07-</a:t>
            </a:r>
            <a:r>
              <a:rPr dirty="0" sz="2400">
                <a:latin typeface="Microsoft Sans Serif"/>
                <a:cs typeface="Microsoft Sans Serif"/>
              </a:rPr>
              <a:t>03’,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”Nu”&gt;.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159" y="368630"/>
            <a:ext cx="686498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3.1.</a:t>
            </a:r>
            <a:r>
              <a:rPr dirty="0" spc="-70"/>
              <a:t> </a:t>
            </a:r>
            <a:r>
              <a:rPr dirty="0"/>
              <a:t>Structura</a:t>
            </a:r>
            <a:r>
              <a:rPr dirty="0" spc="-105"/>
              <a:t> </a:t>
            </a:r>
            <a:r>
              <a:rPr dirty="0"/>
              <a:t>relaţională</a:t>
            </a:r>
            <a:r>
              <a:rPr dirty="0" spc="-95"/>
              <a:t> </a:t>
            </a:r>
            <a:r>
              <a:rPr dirty="0"/>
              <a:t>a</a:t>
            </a:r>
            <a:r>
              <a:rPr dirty="0" spc="-150"/>
              <a:t> </a:t>
            </a:r>
            <a:r>
              <a:rPr dirty="0" spc="-10"/>
              <a:t>datelor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4291" y="1196416"/>
            <a:ext cx="8573770" cy="4782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solidFill>
                  <a:srgbClr val="0000FF"/>
                </a:solidFill>
                <a:latin typeface="Arial"/>
                <a:cs typeface="Arial"/>
              </a:rPr>
              <a:t>3.1.2.</a:t>
            </a:r>
            <a:r>
              <a:rPr dirty="0" sz="2600" spc="-9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600" spc="-10" b="1">
                <a:solidFill>
                  <a:srgbClr val="0000FF"/>
                </a:solidFill>
                <a:latin typeface="Arial"/>
                <a:cs typeface="Arial"/>
              </a:rPr>
              <a:t>Relaţia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1196975" algn="l"/>
                <a:tab pos="1593215" algn="l"/>
                <a:tab pos="2372360" algn="l"/>
                <a:tab pos="2896235" algn="l"/>
                <a:tab pos="5016500" algn="l"/>
                <a:tab pos="5431155" algn="l"/>
                <a:tab pos="7109459" algn="l"/>
              </a:tabLst>
            </a:pPr>
            <a:r>
              <a:rPr dirty="0" sz="2600" spc="-10" i="1">
                <a:solidFill>
                  <a:srgbClr val="FF0000"/>
                </a:solidFill>
                <a:latin typeface="Arial"/>
                <a:cs typeface="Arial"/>
              </a:rPr>
              <a:t>Relaţia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2600" spc="-50" i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2600" spc="-20" i="1">
                <a:solidFill>
                  <a:srgbClr val="FF0000"/>
                </a:solidFill>
                <a:latin typeface="Arial"/>
                <a:cs typeface="Arial"/>
              </a:rPr>
              <a:t>este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2600" spc="-25" i="1">
                <a:solidFill>
                  <a:srgbClr val="FF0000"/>
                </a:solidFill>
                <a:latin typeface="Arial"/>
                <a:cs typeface="Arial"/>
              </a:rPr>
              <a:t>un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2600" spc="-10" i="1">
                <a:solidFill>
                  <a:srgbClr val="FF0000"/>
                </a:solidFill>
                <a:latin typeface="Arial"/>
                <a:cs typeface="Arial"/>
              </a:rPr>
              <a:t>subansamblu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2600" spc="-25" i="1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2600" spc="-10" i="1">
                <a:solidFill>
                  <a:srgbClr val="FF0000"/>
                </a:solidFill>
                <a:latin typeface="Arial"/>
                <a:cs typeface="Arial"/>
              </a:rPr>
              <a:t>produsului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2600" spc="-10" i="1">
                <a:solidFill>
                  <a:srgbClr val="FF0000"/>
                </a:solidFill>
                <a:latin typeface="Arial"/>
                <a:cs typeface="Arial"/>
              </a:rPr>
              <a:t>cartezian 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dintre</a:t>
            </a:r>
            <a:r>
              <a:rPr dirty="0" sz="2600" spc="-6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mai</a:t>
            </a:r>
            <a:r>
              <a:rPr dirty="0" sz="2600" spc="-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multe</a:t>
            </a:r>
            <a:r>
              <a:rPr dirty="0" sz="2600" spc="-4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domenii</a:t>
            </a:r>
            <a:r>
              <a:rPr dirty="0" sz="2600" spc="-6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D1,</a:t>
            </a:r>
            <a:r>
              <a:rPr dirty="0" sz="2600" spc="-5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D2,</a:t>
            </a:r>
            <a:r>
              <a:rPr dirty="0" sz="2600" spc="-4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...,</a:t>
            </a:r>
            <a:r>
              <a:rPr dirty="0" sz="2600" spc="-3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Dn,</a:t>
            </a:r>
            <a:r>
              <a:rPr dirty="0" sz="2600" spc="-3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25" i="1">
                <a:solidFill>
                  <a:srgbClr val="FF0000"/>
                </a:solidFill>
                <a:latin typeface="Arial"/>
                <a:cs typeface="Arial"/>
              </a:rPr>
              <a:t>reprezentată</a:t>
            </a:r>
            <a:r>
              <a:rPr dirty="0" sz="2600" spc="-12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25" i="1">
                <a:solidFill>
                  <a:srgbClr val="FF0000"/>
                </a:solidFill>
                <a:latin typeface="Arial"/>
                <a:cs typeface="Arial"/>
              </a:rPr>
              <a:t>sub 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forma</a:t>
            </a:r>
            <a:r>
              <a:rPr dirty="0" sz="2600" spc="-3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unei</a:t>
            </a:r>
            <a:r>
              <a:rPr dirty="0" sz="2600" spc="-3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tabele</a:t>
            </a:r>
            <a:r>
              <a:rPr dirty="0" sz="2600" spc="-3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z="2600" spc="-3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date</a:t>
            </a:r>
            <a:r>
              <a:rPr dirty="0" sz="2600" spc="-2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(tabelul</a:t>
            </a:r>
            <a:r>
              <a:rPr dirty="0" sz="2600" spc="-1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bidimensional)</a:t>
            </a:r>
            <a:r>
              <a:rPr dirty="0" sz="2600" spc="-4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şi</a:t>
            </a:r>
            <a:r>
              <a:rPr dirty="0" sz="2600" spc="-3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deci,</a:t>
            </a:r>
            <a:r>
              <a:rPr dirty="0" sz="2600" spc="-3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50" i="1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mulţime</a:t>
            </a:r>
            <a:r>
              <a:rPr dirty="0" sz="2600" spc="-2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z="2600" spc="-9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10" i="1">
                <a:solidFill>
                  <a:srgbClr val="FF0000"/>
                </a:solidFill>
                <a:latin typeface="Arial"/>
                <a:cs typeface="Arial"/>
              </a:rPr>
              <a:t>tupluri.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600" i="1">
                <a:latin typeface="Arial"/>
                <a:cs typeface="Arial"/>
              </a:rPr>
              <a:t>Exemplu</a:t>
            </a:r>
            <a:r>
              <a:rPr dirty="0" sz="2600">
                <a:latin typeface="Microsoft Sans Serif"/>
                <a:cs typeface="Microsoft Sans Serif"/>
              </a:rPr>
              <a:t>:</a:t>
            </a:r>
            <a:r>
              <a:rPr dirty="0" sz="2600" spc="-13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Considerăm</a:t>
            </a:r>
            <a:r>
              <a:rPr dirty="0" sz="2600" spc="-160">
                <a:latin typeface="Microsoft Sans Serif"/>
                <a:cs typeface="Microsoft Sans Serif"/>
              </a:rPr>
              <a:t> </a:t>
            </a:r>
            <a:r>
              <a:rPr dirty="0" sz="2600" spc="-25">
                <a:latin typeface="Microsoft Sans Serif"/>
                <a:cs typeface="Microsoft Sans Serif"/>
              </a:rPr>
              <a:t>că:</a:t>
            </a:r>
            <a:endParaRPr sz="2600">
              <a:latin typeface="Microsoft Sans Serif"/>
              <a:cs typeface="Microsoft Sans Serif"/>
            </a:endParaRPr>
          </a:p>
          <a:p>
            <a:pPr marL="187960" indent="-175260">
              <a:lnSpc>
                <a:spcPct val="100000"/>
              </a:lnSpc>
              <a:buChar char="-"/>
              <a:tabLst>
                <a:tab pos="187960" algn="l"/>
              </a:tabLst>
            </a:pPr>
            <a:r>
              <a:rPr dirty="0" sz="2600">
                <a:latin typeface="Microsoft Sans Serif"/>
                <a:cs typeface="Microsoft Sans Serif"/>
              </a:rPr>
              <a:t>D1</a:t>
            </a:r>
            <a:r>
              <a:rPr dirty="0" sz="2600" spc="-5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cuprinde</a:t>
            </a:r>
            <a:r>
              <a:rPr dirty="0" sz="2600" spc="-3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valori</a:t>
            </a:r>
            <a:r>
              <a:rPr dirty="0" sz="2600" spc="-50">
                <a:latin typeface="Microsoft Sans Serif"/>
                <a:cs typeface="Microsoft Sans Serif"/>
              </a:rPr>
              <a:t> </a:t>
            </a:r>
            <a:r>
              <a:rPr dirty="0" sz="2600" spc="-25">
                <a:latin typeface="Microsoft Sans Serif"/>
                <a:cs typeface="Microsoft Sans Serif"/>
              </a:rPr>
              <a:t>referitoare</a:t>
            </a:r>
            <a:r>
              <a:rPr dirty="0" sz="2600" spc="-4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la</a:t>
            </a:r>
            <a:r>
              <a:rPr dirty="0" sz="2600" spc="-2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tipul</a:t>
            </a:r>
            <a:r>
              <a:rPr dirty="0" sz="2600" spc="-8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soluţionării</a:t>
            </a:r>
            <a:endParaRPr sz="2600">
              <a:latin typeface="Microsoft Sans Serif"/>
              <a:cs typeface="Microsoft Sans Serif"/>
            </a:endParaRPr>
          </a:p>
          <a:p>
            <a:pPr marL="12700" marR="60960">
              <a:lnSpc>
                <a:spcPct val="100000"/>
              </a:lnSpc>
            </a:pPr>
            <a:r>
              <a:rPr dirty="0" sz="2600" spc="-10">
                <a:latin typeface="Microsoft Sans Serif"/>
                <a:cs typeface="Microsoft Sans Serif"/>
              </a:rPr>
              <a:t>tranzacţiei:</a:t>
            </a:r>
            <a:r>
              <a:rPr dirty="0" sz="2600" spc="-160">
                <a:latin typeface="Microsoft Sans Serif"/>
                <a:cs typeface="Microsoft Sans Serif"/>
              </a:rPr>
              <a:t> </a:t>
            </a:r>
            <a:r>
              <a:rPr dirty="0" sz="2600" spc="-75">
                <a:latin typeface="Microsoft Sans Serif"/>
                <a:cs typeface="Microsoft Sans Serif"/>
              </a:rPr>
              <a:t>„Da”,</a:t>
            </a:r>
            <a:r>
              <a:rPr dirty="0" sz="2600" spc="-9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dacă</a:t>
            </a:r>
            <a:r>
              <a:rPr dirty="0" sz="2600" spc="-8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tranzacţia</a:t>
            </a:r>
            <a:r>
              <a:rPr dirty="0" sz="2600" spc="-6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a</a:t>
            </a:r>
            <a:r>
              <a:rPr dirty="0" sz="2600" spc="-5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fost</a:t>
            </a:r>
            <a:r>
              <a:rPr dirty="0" sz="2600" spc="-10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soluţionată,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 spc="-80">
                <a:latin typeface="Microsoft Sans Serif"/>
                <a:cs typeface="Microsoft Sans Serif"/>
              </a:rPr>
              <a:t>„Nu”,</a:t>
            </a:r>
            <a:r>
              <a:rPr dirty="0" sz="2600" spc="-95">
                <a:latin typeface="Microsoft Sans Serif"/>
                <a:cs typeface="Microsoft Sans Serif"/>
              </a:rPr>
              <a:t> </a:t>
            </a:r>
            <a:r>
              <a:rPr dirty="0" sz="2600" spc="30">
                <a:latin typeface="Microsoft Sans Serif"/>
                <a:cs typeface="Microsoft Sans Serif"/>
              </a:rPr>
              <a:t>în </a:t>
            </a:r>
            <a:r>
              <a:rPr dirty="0" sz="2600">
                <a:latin typeface="Microsoft Sans Serif"/>
                <a:cs typeface="Microsoft Sans Serif"/>
              </a:rPr>
              <a:t>caz</a:t>
            </a:r>
            <a:r>
              <a:rPr dirty="0" sz="2600" spc="-2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contrar</a:t>
            </a:r>
            <a:endParaRPr sz="2600">
              <a:latin typeface="Microsoft Sans Serif"/>
              <a:cs typeface="Microsoft Sans Serif"/>
            </a:endParaRPr>
          </a:p>
          <a:p>
            <a:pPr marL="187960" indent="-175260">
              <a:lnSpc>
                <a:spcPct val="100000"/>
              </a:lnSpc>
              <a:spcBef>
                <a:spcPts val="5"/>
              </a:spcBef>
              <a:buChar char="-"/>
              <a:tabLst>
                <a:tab pos="187960" algn="l"/>
              </a:tabLst>
            </a:pPr>
            <a:r>
              <a:rPr dirty="0" sz="2600">
                <a:latin typeface="Microsoft Sans Serif"/>
                <a:cs typeface="Microsoft Sans Serif"/>
              </a:rPr>
              <a:t>D2</a:t>
            </a:r>
            <a:r>
              <a:rPr dirty="0" sz="2600" spc="-4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cuprinde</a:t>
            </a:r>
            <a:r>
              <a:rPr dirty="0" sz="2600" spc="-3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valori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ale</a:t>
            </a:r>
            <a:r>
              <a:rPr dirty="0" sz="2600" spc="-3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datei</a:t>
            </a:r>
            <a:r>
              <a:rPr dirty="0" sz="2600" spc="-9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calendaristice</a:t>
            </a:r>
            <a:endParaRPr sz="2600">
              <a:latin typeface="Microsoft Sans Serif"/>
              <a:cs typeface="Microsoft Sans Serif"/>
            </a:endParaRPr>
          </a:p>
          <a:p>
            <a:pPr marL="187960" indent="-175260">
              <a:lnSpc>
                <a:spcPct val="100000"/>
              </a:lnSpc>
              <a:buChar char="-"/>
              <a:tabLst>
                <a:tab pos="187960" algn="l"/>
              </a:tabLst>
            </a:pPr>
            <a:r>
              <a:rPr dirty="0" sz="2600">
                <a:latin typeface="Microsoft Sans Serif"/>
                <a:cs typeface="Microsoft Sans Serif"/>
              </a:rPr>
              <a:t>D3</a:t>
            </a:r>
            <a:r>
              <a:rPr dirty="0" sz="2600" spc="-5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conţine</a:t>
            </a:r>
            <a:r>
              <a:rPr dirty="0" sz="2600" spc="-5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valori</a:t>
            </a:r>
            <a:r>
              <a:rPr dirty="0" sz="2600" spc="-5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care</a:t>
            </a:r>
            <a:r>
              <a:rPr dirty="0" sz="2600" spc="-8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exprimă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cnp-</a:t>
            </a:r>
            <a:r>
              <a:rPr dirty="0" sz="2600">
                <a:latin typeface="Microsoft Sans Serif"/>
                <a:cs typeface="Microsoft Sans Serif"/>
              </a:rPr>
              <a:t>ul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persoanei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1.Funcţionarea</a:t>
            </a:r>
            <a:r>
              <a:rPr dirty="0" spc="-95"/>
              <a:t> </a:t>
            </a:r>
            <a:r>
              <a:rPr dirty="0"/>
              <a:t>unei</a:t>
            </a:r>
            <a:r>
              <a:rPr dirty="0" spc="-45"/>
              <a:t> </a:t>
            </a:r>
            <a:r>
              <a:rPr dirty="0"/>
              <a:t>baze</a:t>
            </a:r>
            <a:r>
              <a:rPr dirty="0" spc="-70"/>
              <a:t> </a:t>
            </a:r>
            <a:r>
              <a:rPr dirty="0"/>
              <a:t>de</a:t>
            </a:r>
            <a:r>
              <a:rPr dirty="0" spc="-195"/>
              <a:t> </a:t>
            </a:r>
            <a:r>
              <a:rPr dirty="0" spc="-20"/>
              <a:t>date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2088935"/>
            <a:ext cx="7487920" cy="1782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3.</a:t>
            </a:r>
            <a:r>
              <a:rPr dirty="0" sz="3200" spc="67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Răspunsul</a:t>
            </a:r>
            <a:r>
              <a:rPr dirty="0" sz="3200" spc="67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la</a:t>
            </a:r>
            <a:r>
              <a:rPr dirty="0" sz="3200" spc="67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cererea</a:t>
            </a:r>
            <a:r>
              <a:rPr dirty="0" sz="3200" spc="65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dirty="0" sz="3200" spc="66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date</a:t>
            </a:r>
            <a:r>
              <a:rPr dirty="0" sz="3200" spc="65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dirty="0" sz="3200" spc="66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spc="-25" i="1">
                <a:solidFill>
                  <a:srgbClr val="0000FF"/>
                </a:solidFill>
                <a:latin typeface="Arial"/>
                <a:cs typeface="Arial"/>
              </a:rPr>
              <a:t>va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afişa</a:t>
            </a:r>
            <a:r>
              <a:rPr dirty="0" sz="3200" spc="5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pe</a:t>
            </a:r>
            <a:r>
              <a:rPr dirty="0" sz="3200" spc="55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ecran,</a:t>
            </a:r>
            <a:r>
              <a:rPr dirty="0" sz="3200" spc="4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dirty="0" sz="3200" spc="5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va</a:t>
            </a:r>
            <a:r>
              <a:rPr dirty="0" sz="3200" spc="5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tipări</a:t>
            </a:r>
            <a:r>
              <a:rPr dirty="0" sz="3200" spc="6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la</a:t>
            </a:r>
            <a:r>
              <a:rPr dirty="0" sz="3200" spc="5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spc="-10" i="1">
                <a:solidFill>
                  <a:srgbClr val="0000FF"/>
                </a:solidFill>
                <a:latin typeface="Arial"/>
                <a:cs typeface="Arial"/>
              </a:rPr>
              <a:t>imprimantă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sau</a:t>
            </a:r>
            <a:r>
              <a:rPr dirty="0" sz="3200" spc="-5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dirty="0" sz="3200" spc="-3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va</a:t>
            </a:r>
            <a:r>
              <a:rPr dirty="0" sz="3200" spc="-10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memora</a:t>
            </a:r>
            <a:r>
              <a:rPr dirty="0" sz="3200" spc="-6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spc="-35" i="1">
                <a:solidFill>
                  <a:srgbClr val="0000FF"/>
                </a:solidFill>
                <a:latin typeface="Arial"/>
                <a:cs typeface="Arial"/>
              </a:rPr>
              <a:t>într-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un</a:t>
            </a:r>
            <a:r>
              <a:rPr dirty="0" sz="3200" spc="-3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spc="-10" i="1">
                <a:solidFill>
                  <a:srgbClr val="0000FF"/>
                </a:solidFill>
                <a:latin typeface="Arial"/>
                <a:cs typeface="Arial"/>
              </a:rPr>
              <a:t>fişier.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159" y="453339"/>
            <a:ext cx="686498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3.1.</a:t>
            </a:r>
            <a:r>
              <a:rPr dirty="0" spc="-70"/>
              <a:t> </a:t>
            </a:r>
            <a:r>
              <a:rPr dirty="0"/>
              <a:t>Structura</a:t>
            </a:r>
            <a:r>
              <a:rPr dirty="0" spc="-105"/>
              <a:t> </a:t>
            </a:r>
            <a:r>
              <a:rPr dirty="0"/>
              <a:t>relaţională</a:t>
            </a:r>
            <a:r>
              <a:rPr dirty="0" spc="-95"/>
              <a:t> </a:t>
            </a:r>
            <a:r>
              <a:rPr dirty="0"/>
              <a:t>a</a:t>
            </a:r>
            <a:r>
              <a:rPr dirty="0" spc="-150"/>
              <a:t> </a:t>
            </a:r>
            <a:r>
              <a:rPr dirty="0" spc="-10"/>
              <a:t>datelor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1636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525"/>
              </a:spcBef>
            </a:pPr>
            <a:r>
              <a:rPr dirty="0"/>
              <a:t>3.1.2.</a:t>
            </a:r>
            <a:r>
              <a:rPr dirty="0" spc="-100"/>
              <a:t> </a:t>
            </a:r>
            <a:r>
              <a:rPr dirty="0" spc="-10"/>
              <a:t>Relaţia</a:t>
            </a:r>
          </a:p>
          <a:p>
            <a:pPr marL="41910">
              <a:lnSpc>
                <a:spcPct val="100000"/>
              </a:lnSpc>
              <a:spcBef>
                <a:spcPts val="365"/>
              </a:spcBef>
            </a:pP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De</a:t>
            </a:r>
            <a:r>
              <a:rPr dirty="0" sz="2400" spc="-6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asemenea</a:t>
            </a:r>
            <a:r>
              <a:rPr dirty="0" sz="2400" spc="-3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considerăm</a:t>
            </a:r>
            <a:r>
              <a:rPr dirty="0" sz="2400" spc="-3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că</a:t>
            </a:r>
            <a:r>
              <a:rPr dirty="0" sz="2400" spc="-6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-5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cunosc</a:t>
            </a:r>
            <a:r>
              <a:rPr dirty="0" sz="2400" spc="-5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datele</a:t>
            </a:r>
            <a:r>
              <a:rPr dirty="0" sz="2400" spc="-3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6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doi</a:t>
            </a:r>
            <a:r>
              <a:rPr dirty="0" sz="2400" spc="-5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ofertanţi</a:t>
            </a:r>
            <a:endParaRPr sz="2400">
              <a:latin typeface="Microsoft Sans Serif"/>
              <a:cs typeface="Microsoft Sans Serif"/>
            </a:endParaRPr>
          </a:p>
          <a:p>
            <a:pPr marL="41910" marR="671830">
              <a:lnSpc>
                <a:spcPct val="120000"/>
              </a:lnSpc>
              <a:tabLst>
                <a:tab pos="430530" algn="l"/>
              </a:tabLst>
            </a:pPr>
            <a:r>
              <a:rPr dirty="0" sz="2400" spc="-25" b="0">
                <a:solidFill>
                  <a:srgbClr val="000000"/>
                </a:solidFill>
                <a:latin typeface="Microsoft Sans Serif"/>
                <a:cs typeface="Microsoft Sans Serif"/>
              </a:rPr>
              <a:t>şi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	că</a:t>
            </a:r>
            <a:r>
              <a:rPr dirty="0" sz="2400" spc="-8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fiecare</a:t>
            </a:r>
            <a:r>
              <a:rPr dirty="0" sz="2400" spc="-6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pune</a:t>
            </a:r>
            <a:r>
              <a:rPr dirty="0" sz="2400" spc="-5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0" b="0">
                <a:solidFill>
                  <a:srgbClr val="000000"/>
                </a:solidFill>
                <a:latin typeface="Microsoft Sans Serif"/>
                <a:cs typeface="Microsoft Sans Serif"/>
              </a:rPr>
              <a:t>în</a:t>
            </a:r>
            <a:r>
              <a:rPr dirty="0" sz="2400" spc="-5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vânzare</a:t>
            </a:r>
            <a:r>
              <a:rPr dirty="0" sz="2400" spc="-5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doar</a:t>
            </a:r>
            <a:r>
              <a:rPr dirty="0" sz="2400" spc="-5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câte</a:t>
            </a:r>
            <a:r>
              <a:rPr dirty="0" sz="2400" spc="-8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un</a:t>
            </a:r>
            <a:r>
              <a:rPr dirty="0" sz="2400" spc="-2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imobil.</a:t>
            </a:r>
            <a:r>
              <a:rPr dirty="0" sz="2400" spc="60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Atunci</a:t>
            </a:r>
            <a:r>
              <a:rPr dirty="0" sz="2400" spc="-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definim</a:t>
            </a:r>
            <a:r>
              <a:rPr dirty="0" sz="2400" spc="-6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relaţia</a:t>
            </a:r>
            <a:r>
              <a:rPr dirty="0" sz="2400" spc="-10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8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prin</a:t>
            </a:r>
            <a:r>
              <a:rPr dirty="0" sz="2400" spc="-10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tuplurile</a:t>
            </a:r>
            <a:r>
              <a:rPr dirty="0" sz="2400" spc="-5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care</a:t>
            </a:r>
            <a:r>
              <a:rPr dirty="0" sz="2400" spc="-114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descriu</a:t>
            </a:r>
            <a:r>
              <a:rPr dirty="0" sz="2400" spc="-10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aceste informaţii</a:t>
            </a:r>
            <a:r>
              <a:rPr dirty="0" sz="2400" spc="-6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ale</a:t>
            </a:r>
            <a:r>
              <a:rPr dirty="0" sz="2400" spc="-6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ofertelor</a:t>
            </a:r>
            <a:r>
              <a:rPr dirty="0" sz="2400" spc="-10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celor</a:t>
            </a:r>
            <a:r>
              <a:rPr dirty="0" sz="2400" spc="-5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două</a:t>
            </a:r>
            <a:r>
              <a:rPr dirty="0" sz="2400" spc="-9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persoane:</a:t>
            </a:r>
            <a:endParaRPr sz="2400">
              <a:latin typeface="Microsoft Sans Serif"/>
              <a:cs typeface="Microsoft Sans Serif"/>
            </a:endParaRPr>
          </a:p>
          <a:p>
            <a:pPr marL="41910">
              <a:lnSpc>
                <a:spcPct val="100000"/>
              </a:lnSpc>
              <a:spcBef>
                <a:spcPts val="925"/>
              </a:spcBef>
            </a:pP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R:</a:t>
            </a:r>
            <a:r>
              <a:rPr dirty="0" sz="2400" spc="5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 b="0">
                <a:solidFill>
                  <a:srgbClr val="000000"/>
                </a:solidFill>
                <a:latin typeface="Microsoft Sans Serif"/>
                <a:cs typeface="Microsoft Sans Serif"/>
              </a:rPr>
              <a:t>{&lt;1701205230023,’2006-</a:t>
            </a:r>
            <a:r>
              <a:rPr dirty="0" sz="2400" spc="-35" b="0">
                <a:solidFill>
                  <a:srgbClr val="000000"/>
                </a:solidFill>
                <a:latin typeface="Microsoft Sans Serif"/>
                <a:cs typeface="Microsoft Sans Serif"/>
              </a:rPr>
              <a:t>07-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03’,</a:t>
            </a:r>
            <a:r>
              <a:rPr dirty="0" sz="2400" spc="6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”Nu”&gt;,</a:t>
            </a:r>
            <a:endParaRPr sz="2400">
              <a:latin typeface="Microsoft Sans Serif"/>
              <a:cs typeface="Microsoft Sans Serif"/>
            </a:endParaRPr>
          </a:p>
          <a:p>
            <a:pPr marL="41910">
              <a:lnSpc>
                <a:spcPct val="100000"/>
              </a:lnSpc>
              <a:spcBef>
                <a:spcPts val="600"/>
              </a:spcBef>
            </a:pPr>
            <a:r>
              <a:rPr dirty="0" sz="2400" spc="-40" b="0">
                <a:solidFill>
                  <a:srgbClr val="000000"/>
                </a:solidFill>
                <a:latin typeface="Microsoft Sans Serif"/>
                <a:cs typeface="Microsoft Sans Serif"/>
              </a:rPr>
              <a:t>&lt;2661805270023,’2006-</a:t>
            </a:r>
            <a:r>
              <a:rPr dirty="0" sz="2400" spc="-35" b="0">
                <a:solidFill>
                  <a:srgbClr val="000000"/>
                </a:solidFill>
                <a:latin typeface="Microsoft Sans Serif"/>
                <a:cs typeface="Microsoft Sans Serif"/>
              </a:rPr>
              <a:t>05-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27’,</a:t>
            </a:r>
            <a:r>
              <a:rPr dirty="0" sz="2400" spc="10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”Da”&gt;}.</a:t>
            </a:r>
            <a:endParaRPr sz="2400">
              <a:latin typeface="Microsoft Sans Serif"/>
              <a:cs typeface="Microsoft Sans Serif"/>
            </a:endParaRPr>
          </a:p>
          <a:p>
            <a:pPr marL="41910">
              <a:lnSpc>
                <a:spcPct val="100000"/>
              </a:lnSpc>
              <a:spcBef>
                <a:spcPts val="600"/>
              </a:spcBef>
            </a:pPr>
            <a:r>
              <a:rPr dirty="0" sz="2400" spc="-25" b="0">
                <a:solidFill>
                  <a:srgbClr val="000000"/>
                </a:solidFill>
                <a:latin typeface="Microsoft Sans Serif"/>
                <a:cs typeface="Microsoft Sans Serif"/>
              </a:rPr>
              <a:t>sau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3011" y="4419600"/>
            <a:ext cx="4780788" cy="187909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60</a:t>
            </a:fld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159" y="368630"/>
            <a:ext cx="686498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3.1.</a:t>
            </a:r>
            <a:r>
              <a:rPr dirty="0" spc="-70"/>
              <a:t> </a:t>
            </a:r>
            <a:r>
              <a:rPr dirty="0"/>
              <a:t>Structura</a:t>
            </a:r>
            <a:r>
              <a:rPr dirty="0" spc="-105"/>
              <a:t> </a:t>
            </a:r>
            <a:r>
              <a:rPr dirty="0"/>
              <a:t>relaţională</a:t>
            </a:r>
            <a:r>
              <a:rPr dirty="0" spc="-95"/>
              <a:t> </a:t>
            </a:r>
            <a:r>
              <a:rPr dirty="0"/>
              <a:t>a</a:t>
            </a:r>
            <a:r>
              <a:rPr dirty="0" spc="-150"/>
              <a:t> </a:t>
            </a:r>
            <a:r>
              <a:rPr dirty="0" spc="-10"/>
              <a:t>datelor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209802"/>
            <a:ext cx="8328659" cy="4112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3.1.2.</a:t>
            </a:r>
            <a:r>
              <a:rPr dirty="0" sz="2800" spc="-1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00FF"/>
                </a:solidFill>
                <a:latin typeface="Arial"/>
                <a:cs typeface="Arial"/>
              </a:rPr>
              <a:t>Relaţia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10">
                <a:latin typeface="Microsoft Sans Serif"/>
                <a:cs typeface="Microsoft Sans Serif"/>
              </a:rPr>
              <a:t>Observaţia</a:t>
            </a:r>
            <a:r>
              <a:rPr dirty="0" sz="2800" spc="-14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1.</a:t>
            </a:r>
            <a:endParaRPr sz="28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800" spc="-35" i="1">
                <a:latin typeface="Arial"/>
                <a:cs typeface="Arial"/>
              </a:rPr>
              <a:t>Într-</a:t>
            </a:r>
            <a:r>
              <a:rPr dirty="0" sz="2800" i="1">
                <a:latin typeface="Arial"/>
                <a:cs typeface="Arial"/>
              </a:rPr>
              <a:t>o</a:t>
            </a:r>
            <a:r>
              <a:rPr dirty="0" sz="2800" spc="-8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relaţie,</a:t>
            </a:r>
            <a:r>
              <a:rPr dirty="0" sz="2800" spc="-7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tuplurile</a:t>
            </a:r>
            <a:r>
              <a:rPr dirty="0" sz="2800" spc="-10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trebuie</a:t>
            </a:r>
            <a:r>
              <a:rPr dirty="0" sz="2800" spc="-9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să</a:t>
            </a:r>
            <a:r>
              <a:rPr dirty="0" sz="2800" spc="-8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fie </a:t>
            </a:r>
            <a:r>
              <a:rPr dirty="0" sz="2800" spc="-10" i="1">
                <a:latin typeface="Arial"/>
                <a:cs typeface="Arial"/>
              </a:rPr>
              <a:t>distincte.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  <a:buFont typeface="Wingdings"/>
              <a:buChar char=""/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latin typeface="Microsoft Sans Serif"/>
                <a:cs typeface="Microsoft Sans Serif"/>
              </a:rPr>
              <a:t>Observaţia</a:t>
            </a:r>
            <a:r>
              <a:rPr dirty="0" sz="2800" spc="-17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2.</a:t>
            </a:r>
            <a:endParaRPr sz="28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5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800" i="1">
                <a:latin typeface="Arial"/>
                <a:cs typeface="Arial"/>
              </a:rPr>
              <a:t>Cardinalul</a:t>
            </a:r>
            <a:r>
              <a:rPr dirty="0" sz="2800" spc="-13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relaţiei</a:t>
            </a:r>
            <a:r>
              <a:rPr dirty="0" sz="2800" spc="-11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este</a:t>
            </a:r>
            <a:r>
              <a:rPr dirty="0" sz="2800" spc="-14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numărul</a:t>
            </a:r>
            <a:r>
              <a:rPr dirty="0" sz="2800" spc="-12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tuplurilor</a:t>
            </a:r>
            <a:r>
              <a:rPr dirty="0" sz="2800" spc="-145" i="1">
                <a:latin typeface="Arial"/>
                <a:cs typeface="Arial"/>
              </a:rPr>
              <a:t> </a:t>
            </a:r>
            <a:r>
              <a:rPr dirty="0" sz="2800" spc="-20" i="1">
                <a:latin typeface="Arial"/>
                <a:cs typeface="Arial"/>
              </a:rPr>
              <a:t>dintr-</a:t>
            </a:r>
            <a:r>
              <a:rPr dirty="0" sz="2800" spc="-50" i="1"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35"/>
              </a:spcBef>
            </a:pPr>
            <a:r>
              <a:rPr dirty="0" sz="2800" spc="-10" i="1">
                <a:latin typeface="Arial"/>
                <a:cs typeface="Arial"/>
              </a:rPr>
              <a:t>relaţie.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9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800" i="1">
                <a:latin typeface="Arial"/>
                <a:cs typeface="Arial"/>
              </a:rPr>
              <a:t>Gradul</a:t>
            </a:r>
            <a:r>
              <a:rPr dirty="0" sz="2800" spc="-10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relaţiei</a:t>
            </a:r>
            <a:r>
              <a:rPr dirty="0" sz="2800" spc="-10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este</a:t>
            </a:r>
            <a:r>
              <a:rPr dirty="0" sz="2800" spc="-114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numărul</a:t>
            </a:r>
            <a:r>
              <a:rPr dirty="0" sz="2800" spc="-11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valorilor</a:t>
            </a:r>
            <a:r>
              <a:rPr dirty="0" sz="2800" spc="-95" i="1">
                <a:latin typeface="Arial"/>
                <a:cs typeface="Arial"/>
              </a:rPr>
              <a:t> </a:t>
            </a:r>
            <a:r>
              <a:rPr dirty="0" sz="2800" spc="-35" i="1">
                <a:latin typeface="Arial"/>
                <a:cs typeface="Arial"/>
              </a:rPr>
              <a:t>dintr-</a:t>
            </a:r>
            <a:r>
              <a:rPr dirty="0" sz="2800" i="1">
                <a:latin typeface="Arial"/>
                <a:cs typeface="Arial"/>
              </a:rPr>
              <a:t>un </a:t>
            </a:r>
            <a:r>
              <a:rPr dirty="0" sz="2800" spc="-10" i="1">
                <a:latin typeface="Arial"/>
                <a:cs typeface="Arial"/>
              </a:rPr>
              <a:t>tuplu.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76" rIns="0" bIns="0" rtlCol="0" vert="horz">
            <a:spAutoFit/>
          </a:bodyPr>
          <a:lstStyle/>
          <a:p>
            <a:pPr marL="240029">
              <a:lnSpc>
                <a:spcPct val="100000"/>
              </a:lnSpc>
              <a:spcBef>
                <a:spcPts val="100"/>
              </a:spcBef>
            </a:pPr>
            <a:r>
              <a:rPr dirty="0"/>
              <a:t>3.1.</a:t>
            </a:r>
            <a:r>
              <a:rPr dirty="0" spc="-70"/>
              <a:t> </a:t>
            </a:r>
            <a:r>
              <a:rPr dirty="0"/>
              <a:t>Structura</a:t>
            </a:r>
            <a:r>
              <a:rPr dirty="0" spc="-100"/>
              <a:t> </a:t>
            </a:r>
            <a:r>
              <a:rPr dirty="0"/>
              <a:t>relaţională</a:t>
            </a:r>
            <a:r>
              <a:rPr dirty="0" spc="-95"/>
              <a:t> </a:t>
            </a:r>
            <a:r>
              <a:rPr dirty="0"/>
              <a:t>a</a:t>
            </a:r>
            <a:r>
              <a:rPr dirty="0" spc="-145"/>
              <a:t> </a:t>
            </a:r>
            <a:r>
              <a:rPr dirty="0" spc="-10"/>
              <a:t>datelor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16865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3.1.3.</a:t>
            </a:r>
            <a:r>
              <a:rPr dirty="0" spc="-140"/>
              <a:t> </a:t>
            </a:r>
            <a:r>
              <a:rPr dirty="0" spc="-10"/>
              <a:t>Atributul</a:t>
            </a:r>
          </a:p>
          <a:p>
            <a:pPr marL="43180" marR="5080">
              <a:lnSpc>
                <a:spcPct val="120000"/>
              </a:lnSpc>
              <a:spcBef>
                <a:spcPts val="2990"/>
              </a:spcBef>
            </a:pPr>
            <a:r>
              <a:rPr dirty="0" spc="-10" b="0" i="1">
                <a:solidFill>
                  <a:srgbClr val="FF0000"/>
                </a:solidFill>
                <a:latin typeface="Arial"/>
                <a:cs typeface="Arial"/>
              </a:rPr>
              <a:t>Atributul</a:t>
            </a:r>
            <a:r>
              <a:rPr dirty="0" spc="-140" b="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pc="-10" b="0" i="1">
                <a:solidFill>
                  <a:srgbClr val="FF0000"/>
                </a:solidFill>
                <a:latin typeface="Arial"/>
                <a:cs typeface="Arial"/>
              </a:rPr>
              <a:t>reprezintă</a:t>
            </a:r>
            <a:r>
              <a:rPr dirty="0" spc="-125" b="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FF0000"/>
                </a:solidFill>
                <a:latin typeface="Arial"/>
                <a:cs typeface="Arial"/>
              </a:rPr>
              <a:t>coloana</a:t>
            </a:r>
            <a:r>
              <a:rPr dirty="0" spc="-95" b="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FF0000"/>
                </a:solidFill>
                <a:latin typeface="Arial"/>
                <a:cs typeface="Arial"/>
              </a:rPr>
              <a:t>unei</a:t>
            </a:r>
            <a:r>
              <a:rPr dirty="0" spc="-95" b="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FF0000"/>
                </a:solidFill>
                <a:latin typeface="Arial"/>
                <a:cs typeface="Arial"/>
              </a:rPr>
              <a:t>tabele</a:t>
            </a:r>
            <a:r>
              <a:rPr dirty="0" spc="-125" b="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pc="-95" b="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pc="-10" b="0" i="1">
                <a:solidFill>
                  <a:srgbClr val="FF0000"/>
                </a:solidFill>
                <a:latin typeface="Arial"/>
                <a:cs typeface="Arial"/>
              </a:rPr>
              <a:t>date, </a:t>
            </a:r>
            <a:r>
              <a:rPr dirty="0" spc="-20" b="0" i="1">
                <a:solidFill>
                  <a:srgbClr val="FF0000"/>
                </a:solidFill>
                <a:latin typeface="Arial"/>
                <a:cs typeface="Arial"/>
              </a:rPr>
              <a:t>caracterizată</a:t>
            </a:r>
            <a:r>
              <a:rPr dirty="0" spc="-55" b="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pc="-35" b="0" i="1">
                <a:solidFill>
                  <a:srgbClr val="FF0000"/>
                </a:solidFill>
                <a:latin typeface="Arial"/>
                <a:cs typeface="Arial"/>
              </a:rPr>
              <a:t>printr-</a:t>
            </a:r>
            <a:r>
              <a:rPr dirty="0" b="0" i="1">
                <a:solidFill>
                  <a:srgbClr val="FF0000"/>
                </a:solidFill>
                <a:latin typeface="Arial"/>
                <a:cs typeface="Arial"/>
              </a:rPr>
              <a:t>un</a:t>
            </a:r>
            <a:r>
              <a:rPr dirty="0" spc="20" b="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pc="-10" b="0" i="1">
                <a:solidFill>
                  <a:srgbClr val="FF0000"/>
                </a:solidFill>
                <a:latin typeface="Arial"/>
                <a:cs typeface="Arial"/>
              </a:rPr>
              <a:t>nume.</a:t>
            </a:r>
          </a:p>
          <a:p>
            <a:pPr marL="43180">
              <a:lnSpc>
                <a:spcPct val="100000"/>
              </a:lnSpc>
              <a:spcBef>
                <a:spcPts val="1070"/>
              </a:spcBef>
            </a:pPr>
            <a:r>
              <a:rPr dirty="0" spc="-10" b="0" i="1">
                <a:solidFill>
                  <a:srgbClr val="000000"/>
                </a:solidFill>
                <a:latin typeface="Arial"/>
                <a:cs typeface="Arial"/>
              </a:rPr>
              <a:t>Exemplu</a:t>
            </a: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: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3800855"/>
            <a:ext cx="6248400" cy="2272283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60</a:t>
            </a:fld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7576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dirty="0"/>
              <a:t>3.1.</a:t>
            </a:r>
            <a:r>
              <a:rPr dirty="0" spc="-70"/>
              <a:t> </a:t>
            </a:r>
            <a:r>
              <a:rPr dirty="0"/>
              <a:t>Structura</a:t>
            </a:r>
            <a:r>
              <a:rPr dirty="0" spc="-100"/>
              <a:t> </a:t>
            </a:r>
            <a:r>
              <a:rPr dirty="0"/>
              <a:t>relaţională</a:t>
            </a:r>
            <a:r>
              <a:rPr dirty="0" spc="-95"/>
              <a:t> </a:t>
            </a:r>
            <a:r>
              <a:rPr dirty="0"/>
              <a:t>a</a:t>
            </a:r>
            <a:r>
              <a:rPr dirty="0" spc="-150"/>
              <a:t> </a:t>
            </a:r>
            <a:r>
              <a:rPr dirty="0" spc="-10"/>
              <a:t>datelor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14602"/>
            <a:ext cx="8164830" cy="4509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0000FF"/>
                </a:solidFill>
                <a:latin typeface="Arial"/>
                <a:cs typeface="Arial"/>
              </a:rPr>
              <a:t>3.1.3.</a:t>
            </a:r>
            <a:r>
              <a:rPr dirty="0" sz="2800" spc="-1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00FF"/>
                </a:solidFill>
                <a:latin typeface="Arial"/>
                <a:cs typeface="Arial"/>
              </a:rPr>
              <a:t>Atributul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2800">
              <a:latin typeface="Arial"/>
              <a:cs typeface="Arial"/>
            </a:endParaRPr>
          </a:p>
          <a:p>
            <a:pPr marL="355600" marR="429895" indent="-342900">
              <a:lnSpc>
                <a:spcPct val="12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Atributele</a:t>
            </a:r>
            <a:r>
              <a:rPr dirty="0" sz="2800" spc="-1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sunt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utile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atunci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când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într-o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relaţie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un </a:t>
            </a:r>
            <a:r>
              <a:rPr dirty="0" sz="2800">
                <a:latin typeface="Microsoft Sans Serif"/>
                <a:cs typeface="Microsoft Sans Serif"/>
              </a:rPr>
              <a:t>domeniu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apare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mai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multe</a:t>
            </a:r>
            <a:r>
              <a:rPr dirty="0" sz="2800" spc="-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ori.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buFont typeface="Wingdings"/>
              <a:buChar char=""/>
            </a:pPr>
            <a:endParaRPr sz="28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18500"/>
              </a:lnSpc>
              <a:buFont typeface="Wingdings"/>
              <a:buChar char=""/>
              <a:tabLst>
                <a:tab pos="355600" algn="l"/>
                <a:tab pos="1934210" algn="l"/>
              </a:tabLst>
            </a:pPr>
            <a:r>
              <a:rPr dirty="0" sz="2800">
                <a:latin typeface="Microsoft Sans Serif"/>
                <a:cs typeface="Microsoft Sans Serif"/>
              </a:rPr>
              <a:t>Prin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numele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dat</a:t>
            </a:r>
            <a:r>
              <a:rPr dirty="0" sz="2800" spc="-12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fiecărei</a:t>
            </a:r>
            <a:r>
              <a:rPr dirty="0" sz="2800" spc="-1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coloane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(atribut),</a:t>
            </a:r>
            <a:r>
              <a:rPr dirty="0" sz="2800" spc="-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se </a:t>
            </a:r>
            <a:r>
              <a:rPr dirty="0" sz="2800" spc="-20">
                <a:latin typeface="Microsoft Sans Serif"/>
                <a:cs typeface="Microsoft Sans Serif"/>
              </a:rPr>
              <a:t>diferenţiază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coloanele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care</a:t>
            </a:r>
            <a:r>
              <a:rPr dirty="0" sz="2800" spc="-1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conţin</a:t>
            </a:r>
            <a:r>
              <a:rPr dirty="0" sz="2800" spc="-1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valori</a:t>
            </a:r>
            <a:r>
              <a:rPr dirty="0" sz="2800" spc="-13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ale </a:t>
            </a:r>
            <a:r>
              <a:rPr dirty="0" sz="2800" spc="-10">
                <a:latin typeface="Microsoft Sans Serif"/>
                <a:cs typeface="Microsoft Sans Serif"/>
              </a:rPr>
              <a:t>aceluiaşi</a:t>
            </a:r>
            <a:r>
              <a:rPr dirty="0" sz="2800">
                <a:latin typeface="Microsoft Sans Serif"/>
                <a:cs typeface="Microsoft Sans Serif"/>
              </a:rPr>
              <a:t>	domeniu,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eliminând</a:t>
            </a:r>
            <a:r>
              <a:rPr dirty="0" sz="2800" spc="-13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dependenţa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faţă</a:t>
            </a:r>
            <a:r>
              <a:rPr dirty="0" sz="2800" spc="-14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de </a:t>
            </a:r>
            <a:r>
              <a:rPr dirty="0" sz="2800" spc="-10">
                <a:latin typeface="Microsoft Sans Serif"/>
                <a:cs typeface="Microsoft Sans Serif"/>
              </a:rPr>
              <a:t>ordine.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159" y="368630"/>
            <a:ext cx="686498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3.1.</a:t>
            </a:r>
            <a:r>
              <a:rPr dirty="0" spc="-70"/>
              <a:t> </a:t>
            </a:r>
            <a:r>
              <a:rPr dirty="0"/>
              <a:t>Structura</a:t>
            </a:r>
            <a:r>
              <a:rPr dirty="0" spc="-105"/>
              <a:t> </a:t>
            </a:r>
            <a:r>
              <a:rPr dirty="0"/>
              <a:t>relaţională</a:t>
            </a:r>
            <a:r>
              <a:rPr dirty="0" spc="-95"/>
              <a:t> </a:t>
            </a:r>
            <a:r>
              <a:rPr dirty="0"/>
              <a:t>a</a:t>
            </a:r>
            <a:r>
              <a:rPr dirty="0" spc="-150"/>
              <a:t> </a:t>
            </a:r>
            <a:r>
              <a:rPr dirty="0" spc="-10"/>
              <a:t>datelor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097191"/>
            <a:ext cx="8434070" cy="267462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3.1.4.</a:t>
            </a:r>
            <a:r>
              <a:rPr dirty="0" sz="2800" spc="-1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Schema</a:t>
            </a:r>
            <a:r>
              <a:rPr dirty="0" sz="2800" spc="-1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unei</a:t>
            </a:r>
            <a:r>
              <a:rPr dirty="0" sz="28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00FF"/>
                </a:solidFill>
                <a:latin typeface="Arial"/>
                <a:cs typeface="Arial"/>
              </a:rPr>
              <a:t>relaţii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Schema</a:t>
            </a:r>
            <a:r>
              <a:rPr dirty="0" sz="2400" spc="-8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unei</a:t>
            </a:r>
            <a:r>
              <a:rPr dirty="0" sz="2400" spc="-10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relaţii</a:t>
            </a:r>
            <a:r>
              <a:rPr dirty="0" sz="2400" spc="-8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este</a:t>
            </a:r>
            <a:r>
              <a:rPr dirty="0" sz="2400" spc="-9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numele</a:t>
            </a:r>
            <a:r>
              <a:rPr dirty="0" sz="2400" spc="-8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relaţiei</a:t>
            </a:r>
            <a:r>
              <a:rPr dirty="0" sz="2400" spc="-6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urmată</a:t>
            </a:r>
            <a:r>
              <a:rPr dirty="0" sz="2400" spc="-8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z="2400" spc="-9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lista</a:t>
            </a:r>
            <a:r>
              <a:rPr dirty="0" sz="2400" spc="-13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5" i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  <a:tabLst>
                <a:tab pos="1482090" algn="l"/>
                <a:tab pos="1585595" algn="l"/>
              </a:tabLst>
            </a:pP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atribute,</a:t>
            </a:r>
            <a:r>
              <a:rPr dirty="0" sz="2400" spc="-10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pentru</a:t>
            </a:r>
            <a:r>
              <a:rPr dirty="0" sz="2400" spc="-8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fiecare</a:t>
            </a:r>
            <a:r>
              <a:rPr dirty="0" sz="2400" spc="-8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atribut</a:t>
            </a:r>
            <a:r>
              <a:rPr dirty="0" sz="2400" spc="-8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5" i="1">
                <a:solidFill>
                  <a:srgbClr val="FF0000"/>
                </a:solidFill>
                <a:latin typeface="Arial"/>
                <a:cs typeface="Arial"/>
              </a:rPr>
              <a:t>precizându-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dirty="0" sz="2400" spc="-8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domeniul</a:t>
            </a:r>
            <a:r>
              <a:rPr dirty="0" sz="2400" spc="-4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0" i="1">
                <a:solidFill>
                  <a:srgbClr val="FF0000"/>
                </a:solidFill>
                <a:latin typeface="Arial"/>
                <a:cs typeface="Arial"/>
              </a:rPr>
              <a:t>asociat. </a:t>
            </a:r>
            <a:r>
              <a:rPr dirty="0" sz="2400" spc="-10">
                <a:latin typeface="Microsoft Sans Serif"/>
                <a:cs typeface="Microsoft Sans Serif"/>
              </a:rPr>
              <a:t>Astfel,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pentru o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relaţie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 cu </a:t>
            </a:r>
            <a:r>
              <a:rPr dirty="0" sz="2400" spc="-20">
                <a:latin typeface="Microsoft Sans Serif"/>
                <a:cs typeface="Microsoft Sans Serif"/>
              </a:rPr>
              <a:t>atributele</a:t>
            </a:r>
            <a:r>
              <a:rPr dirty="0" sz="2400" spc="-1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A1,</a:t>
            </a:r>
            <a:r>
              <a:rPr dirty="0" sz="2400" spc="-1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A2,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...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,</a:t>
            </a:r>
            <a:r>
              <a:rPr dirty="0" sz="2400" spc="-1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An </a:t>
            </a:r>
            <a:r>
              <a:rPr dirty="0" sz="2400" spc="-25">
                <a:latin typeface="Microsoft Sans Serif"/>
                <a:cs typeface="Microsoft Sans Serif"/>
              </a:rPr>
              <a:t>şi </a:t>
            </a:r>
            <a:r>
              <a:rPr dirty="0" sz="2400" spc="-10">
                <a:latin typeface="Microsoft Sans Serif"/>
                <a:cs typeface="Microsoft Sans Serif"/>
              </a:rPr>
              <a:t>domeniile</a:t>
            </a:r>
            <a:r>
              <a:rPr dirty="0" sz="2400">
                <a:latin typeface="Microsoft Sans Serif"/>
                <a:cs typeface="Microsoft Sans Serif"/>
              </a:rPr>
              <a:t>	D1,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D2,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...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,Dm,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cu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≤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n,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schema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relaţiei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poate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fi </a:t>
            </a:r>
            <a:r>
              <a:rPr dirty="0" sz="2400" spc="-10">
                <a:latin typeface="Microsoft Sans Serif"/>
                <a:cs typeface="Microsoft Sans Serif"/>
              </a:rPr>
              <a:t>prezentată</a:t>
            </a:r>
            <a:r>
              <a:rPr dirty="0" sz="2400">
                <a:latin typeface="Microsoft Sans Serif"/>
                <a:cs typeface="Microsoft Sans Serif"/>
              </a:rPr>
              <a:t>		</a:t>
            </a:r>
            <a:r>
              <a:rPr dirty="0" sz="2400" spc="-10">
                <a:latin typeface="Microsoft Sans Serif"/>
                <a:cs typeface="Microsoft Sans Serif"/>
              </a:rPr>
              <a:t>astfel: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3834384"/>
            <a:ext cx="4343400" cy="2337816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60</a:t>
            </a:fld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444830"/>
            <a:ext cx="6384925" cy="1082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84455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Concluzii</a:t>
            </a: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3200" spc="-10"/>
              <a:t>Caracteristicile</a:t>
            </a:r>
            <a:r>
              <a:rPr dirty="0" sz="3200" spc="-114"/>
              <a:t> </a:t>
            </a:r>
            <a:r>
              <a:rPr dirty="0" sz="3200"/>
              <a:t>modelului</a:t>
            </a:r>
            <a:r>
              <a:rPr dirty="0" sz="3200" spc="-114"/>
              <a:t> </a:t>
            </a:r>
            <a:r>
              <a:rPr dirty="0" sz="3200" spc="-10"/>
              <a:t>relaţional: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986483"/>
            <a:ext cx="8062595" cy="4403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nu</a:t>
            </a:r>
            <a:r>
              <a:rPr dirty="0" sz="3200" spc="-5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există</a:t>
            </a:r>
            <a:r>
              <a:rPr dirty="0" sz="3200" spc="-114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tupluri</a:t>
            </a:r>
            <a:r>
              <a:rPr dirty="0" sz="3200" spc="-3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Microsoft Sans Serif"/>
                <a:cs typeface="Microsoft Sans Serif"/>
              </a:rPr>
              <a:t>identice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0000FF"/>
              </a:buClr>
              <a:buFont typeface="Wingdings"/>
              <a:buChar char=""/>
            </a:pPr>
            <a:endParaRPr sz="32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ordinea</a:t>
            </a:r>
            <a:r>
              <a:rPr dirty="0" sz="3200" spc="-6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liniilor</a:t>
            </a:r>
            <a:r>
              <a:rPr dirty="0" sz="3200" spc="-7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şi</a:t>
            </a:r>
            <a:r>
              <a:rPr dirty="0" sz="3200" spc="-5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a</a:t>
            </a:r>
            <a:r>
              <a:rPr dirty="0" sz="3200" spc="-4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coloanelor</a:t>
            </a:r>
            <a:r>
              <a:rPr dirty="0" sz="3200" spc="-8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este</a:t>
            </a:r>
            <a:r>
              <a:rPr dirty="0" sz="3200" spc="-4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Microsoft Sans Serif"/>
                <a:cs typeface="Microsoft Sans Serif"/>
              </a:rPr>
              <a:t>arbitrară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Clr>
                <a:srgbClr val="0000FF"/>
              </a:buClr>
              <a:buFont typeface="Wingdings"/>
              <a:buChar char=""/>
            </a:pPr>
            <a:endParaRPr sz="32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articolele</a:t>
            </a:r>
            <a:r>
              <a:rPr dirty="0" sz="3200" spc="-9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unui</a:t>
            </a:r>
            <a:r>
              <a:rPr dirty="0" sz="3200" spc="-6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domeniu</a:t>
            </a:r>
            <a:r>
              <a:rPr dirty="0" sz="3200" spc="-9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sunt </a:t>
            </a:r>
            <a:r>
              <a:rPr dirty="0" sz="3200" spc="-10">
                <a:solidFill>
                  <a:srgbClr val="0000FF"/>
                </a:solidFill>
                <a:latin typeface="Microsoft Sans Serif"/>
                <a:cs typeface="Microsoft Sans Serif"/>
              </a:rPr>
              <a:t>omogene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0000FF"/>
              </a:buClr>
              <a:buFont typeface="Wingdings"/>
              <a:buChar char=""/>
            </a:pPr>
            <a:endParaRPr sz="3200">
              <a:latin typeface="Microsoft Sans Serif"/>
              <a:cs typeface="Microsoft Sans Serif"/>
            </a:endParaRPr>
          </a:p>
          <a:p>
            <a:pPr marL="355600" marR="796925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  <a:tab pos="1831975" algn="l"/>
              </a:tabLst>
            </a:pP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fiecare</a:t>
            </a:r>
            <a:r>
              <a:rPr dirty="0" sz="3200" spc="-9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coloană</a:t>
            </a:r>
            <a:r>
              <a:rPr dirty="0" sz="3200" spc="-9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Microsoft Sans Serif"/>
                <a:cs typeface="Microsoft Sans Serif"/>
              </a:rPr>
              <a:t>defineşte</a:t>
            </a:r>
            <a:r>
              <a:rPr dirty="0" sz="3200" spc="-11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un</a:t>
            </a:r>
            <a:r>
              <a:rPr dirty="0" sz="3200" spc="-8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Microsoft Sans Serif"/>
                <a:cs typeface="Microsoft Sans Serif"/>
              </a:rPr>
              <a:t>domeniu distinct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	şi</a:t>
            </a:r>
            <a:r>
              <a:rPr dirty="0" sz="3200" spc="-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nu</a:t>
            </a:r>
            <a:r>
              <a:rPr dirty="0" sz="3200" spc="-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se</a:t>
            </a:r>
            <a:r>
              <a:rPr dirty="0" sz="3200" spc="-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poate</a:t>
            </a:r>
            <a:r>
              <a:rPr dirty="0" sz="3200" spc="-5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repeta</a:t>
            </a:r>
            <a:r>
              <a:rPr dirty="0" sz="3200" spc="-6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70">
                <a:solidFill>
                  <a:srgbClr val="0000FF"/>
                </a:solidFill>
                <a:latin typeface="Microsoft Sans Serif"/>
                <a:cs typeface="Microsoft Sans Serif"/>
              </a:rPr>
              <a:t>în</a:t>
            </a:r>
            <a:r>
              <a:rPr dirty="0" sz="3200" spc="-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Microsoft Sans Serif"/>
                <a:cs typeface="Microsoft Sans Serif"/>
              </a:rPr>
              <a:t>cadrul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aceleiaşi</a:t>
            </a:r>
            <a:r>
              <a:rPr dirty="0" sz="3200" spc="-3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Microsoft Sans Serif"/>
                <a:cs typeface="Microsoft Sans Serif"/>
              </a:rPr>
              <a:t>relaţii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0653" y="2883535"/>
            <a:ext cx="2240280" cy="6051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10" b="1">
                <a:solidFill>
                  <a:srgbClr val="FF0000"/>
                </a:solidFill>
                <a:latin typeface="Arial"/>
                <a:cs typeface="Arial"/>
              </a:rPr>
              <a:t>Întrebări?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76" rIns="0" bIns="0" rtlCol="0" vert="horz">
            <a:spAutoFit/>
          </a:bodyPr>
          <a:lstStyle/>
          <a:p>
            <a:pPr marL="695960">
              <a:lnSpc>
                <a:spcPct val="100000"/>
              </a:lnSpc>
              <a:spcBef>
                <a:spcPts val="100"/>
              </a:spcBef>
            </a:pPr>
            <a:r>
              <a:rPr dirty="0"/>
              <a:t>1.Funcţionarea</a:t>
            </a:r>
            <a:r>
              <a:rPr dirty="0" spc="-95"/>
              <a:t> </a:t>
            </a:r>
            <a:r>
              <a:rPr dirty="0"/>
              <a:t>unei</a:t>
            </a:r>
            <a:r>
              <a:rPr dirty="0" spc="-40"/>
              <a:t> </a:t>
            </a:r>
            <a:r>
              <a:rPr dirty="0"/>
              <a:t>baze</a:t>
            </a:r>
            <a:r>
              <a:rPr dirty="0" spc="-70"/>
              <a:t> </a:t>
            </a:r>
            <a:r>
              <a:rPr dirty="0"/>
              <a:t>de</a:t>
            </a:r>
            <a:r>
              <a:rPr dirty="0" spc="-195"/>
              <a:t> </a:t>
            </a:r>
            <a:r>
              <a:rPr dirty="0" spc="-20"/>
              <a:t>date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88973"/>
            <a:ext cx="8465185" cy="4464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>
                <a:latin typeface="Microsoft Sans Serif"/>
                <a:cs typeface="Microsoft Sans Serif"/>
              </a:rPr>
              <a:t>În</a:t>
            </a:r>
            <a:r>
              <a:rPr dirty="0" sz="3100" spc="-75">
                <a:latin typeface="Microsoft Sans Serif"/>
                <a:cs typeface="Microsoft Sans Serif"/>
              </a:rPr>
              <a:t> </a:t>
            </a:r>
            <a:r>
              <a:rPr dirty="0" sz="3100" spc="-20">
                <a:latin typeface="Microsoft Sans Serif"/>
                <a:cs typeface="Microsoft Sans Serif"/>
              </a:rPr>
              <a:t>realizarea</a:t>
            </a:r>
            <a:r>
              <a:rPr dirty="0" sz="3100" spc="-50">
                <a:latin typeface="Microsoft Sans Serif"/>
                <a:cs typeface="Microsoft Sans Serif"/>
              </a:rPr>
              <a:t> </a:t>
            </a:r>
            <a:r>
              <a:rPr dirty="0" sz="3100">
                <a:latin typeface="Microsoft Sans Serif"/>
                <a:cs typeface="Microsoft Sans Serif"/>
              </a:rPr>
              <a:t>unei</a:t>
            </a:r>
            <a:r>
              <a:rPr dirty="0" sz="3100" spc="-70">
                <a:latin typeface="Microsoft Sans Serif"/>
                <a:cs typeface="Microsoft Sans Serif"/>
              </a:rPr>
              <a:t> </a:t>
            </a:r>
            <a:r>
              <a:rPr dirty="0" sz="3100">
                <a:latin typeface="Microsoft Sans Serif"/>
                <a:cs typeface="Microsoft Sans Serif"/>
              </a:rPr>
              <a:t>baze</a:t>
            </a:r>
            <a:r>
              <a:rPr dirty="0" sz="3100" spc="-70">
                <a:latin typeface="Microsoft Sans Serif"/>
                <a:cs typeface="Microsoft Sans Serif"/>
              </a:rPr>
              <a:t> </a:t>
            </a:r>
            <a:r>
              <a:rPr dirty="0" sz="3100">
                <a:latin typeface="Microsoft Sans Serif"/>
                <a:cs typeface="Microsoft Sans Serif"/>
              </a:rPr>
              <a:t>de</a:t>
            </a:r>
            <a:r>
              <a:rPr dirty="0" sz="3100" spc="-65">
                <a:latin typeface="Microsoft Sans Serif"/>
                <a:cs typeface="Microsoft Sans Serif"/>
              </a:rPr>
              <a:t> </a:t>
            </a:r>
            <a:r>
              <a:rPr dirty="0" sz="3100">
                <a:latin typeface="Microsoft Sans Serif"/>
                <a:cs typeface="Microsoft Sans Serif"/>
              </a:rPr>
              <a:t>date</a:t>
            </a:r>
            <a:r>
              <a:rPr dirty="0" sz="3100" spc="-60">
                <a:latin typeface="Microsoft Sans Serif"/>
                <a:cs typeface="Microsoft Sans Serif"/>
              </a:rPr>
              <a:t> </a:t>
            </a:r>
            <a:r>
              <a:rPr dirty="0" sz="3100">
                <a:latin typeface="Microsoft Sans Serif"/>
                <a:cs typeface="Microsoft Sans Serif"/>
              </a:rPr>
              <a:t>se</a:t>
            </a:r>
            <a:r>
              <a:rPr dirty="0" sz="3100" spc="-45">
                <a:latin typeface="Microsoft Sans Serif"/>
                <a:cs typeface="Microsoft Sans Serif"/>
              </a:rPr>
              <a:t> </a:t>
            </a:r>
            <a:r>
              <a:rPr dirty="0" sz="3100" spc="-10">
                <a:latin typeface="Microsoft Sans Serif"/>
                <a:cs typeface="Microsoft Sans Serif"/>
              </a:rPr>
              <a:t>urmăreşte:</a:t>
            </a:r>
            <a:endParaRPr sz="3100">
              <a:latin typeface="Microsoft Sans Serif"/>
              <a:cs typeface="Microsoft Sans Serif"/>
            </a:endParaRPr>
          </a:p>
          <a:p>
            <a:pPr marL="755650" indent="-285750">
              <a:lnSpc>
                <a:spcPct val="100000"/>
              </a:lnSpc>
              <a:spcBef>
                <a:spcPts val="25"/>
              </a:spcBef>
              <a:buChar char="–"/>
              <a:tabLst>
                <a:tab pos="755650" algn="l"/>
              </a:tabLst>
            </a:pPr>
            <a:r>
              <a:rPr dirty="0" sz="2600" spc="-10">
                <a:latin typeface="Microsoft Sans Serif"/>
                <a:cs typeface="Microsoft Sans Serif"/>
              </a:rPr>
              <a:t>micşorarea</a:t>
            </a:r>
            <a:r>
              <a:rPr dirty="0" sz="2600" spc="-5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timpului</a:t>
            </a:r>
            <a:r>
              <a:rPr dirty="0" sz="2600" spc="-3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de</a:t>
            </a:r>
            <a:r>
              <a:rPr dirty="0" sz="2600" spc="-3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răspuns</a:t>
            </a:r>
            <a:r>
              <a:rPr dirty="0" sz="2600" spc="-6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la</a:t>
            </a:r>
            <a:r>
              <a:rPr dirty="0" sz="2600" spc="-2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o</a:t>
            </a:r>
            <a:r>
              <a:rPr dirty="0" sz="2600" spc="-7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interogare</a:t>
            </a:r>
            <a:endParaRPr sz="2600">
              <a:latin typeface="Microsoft Sans Serif"/>
              <a:cs typeface="Microsoft Sans Serif"/>
            </a:endParaRPr>
          </a:p>
          <a:p>
            <a:pPr marL="755015" marR="1188085" indent="-285750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dirty="0" sz="2600">
                <a:latin typeface="Microsoft Sans Serif"/>
                <a:cs typeface="Microsoft Sans Serif"/>
              </a:rPr>
              <a:t>asigurarea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costurilor</a:t>
            </a:r>
            <a:r>
              <a:rPr dirty="0" sz="2600" spc="-6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minime</a:t>
            </a:r>
            <a:r>
              <a:rPr dirty="0" sz="2600" spc="-6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de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prelucrare</a:t>
            </a:r>
            <a:r>
              <a:rPr dirty="0" sz="2600" spc="-85">
                <a:latin typeface="Microsoft Sans Serif"/>
                <a:cs typeface="Microsoft Sans Serif"/>
              </a:rPr>
              <a:t> </a:t>
            </a:r>
            <a:r>
              <a:rPr dirty="0" sz="2600" spc="-25">
                <a:latin typeface="Microsoft Sans Serif"/>
                <a:cs typeface="Microsoft Sans Serif"/>
              </a:rPr>
              <a:t>şi </a:t>
            </a:r>
            <a:r>
              <a:rPr dirty="0" sz="2600" spc="-25">
                <a:latin typeface="Microsoft Sans Serif"/>
                <a:cs typeface="Microsoft Sans Serif"/>
              </a:rPr>
              <a:t>	</a:t>
            </a:r>
            <a:r>
              <a:rPr dirty="0" sz="2600" spc="-10">
                <a:latin typeface="Microsoft Sans Serif"/>
                <a:cs typeface="Microsoft Sans Serif"/>
              </a:rPr>
              <a:t>întreţinere</a:t>
            </a:r>
            <a:endParaRPr sz="2600">
              <a:latin typeface="Microsoft Sans Serif"/>
              <a:cs typeface="Microsoft Sans Serif"/>
            </a:endParaRPr>
          </a:p>
          <a:p>
            <a:pPr marL="755650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dirty="0" sz="2600" spc="-20">
                <a:latin typeface="Microsoft Sans Serif"/>
                <a:cs typeface="Microsoft Sans Serif"/>
              </a:rPr>
              <a:t>adaptabilitatea</a:t>
            </a:r>
            <a:r>
              <a:rPr dirty="0" sz="2600" spc="-1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la</a:t>
            </a:r>
            <a:r>
              <a:rPr dirty="0" sz="2600" spc="-1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cerinţe</a:t>
            </a:r>
            <a:r>
              <a:rPr dirty="0" sz="2600" spc="-3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noi</a:t>
            </a:r>
            <a:r>
              <a:rPr dirty="0" sz="2600" spc="-7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(flexibilitate)</a:t>
            </a:r>
            <a:endParaRPr sz="2600">
              <a:latin typeface="Microsoft Sans Serif"/>
              <a:cs typeface="Microsoft Sans Serif"/>
            </a:endParaRPr>
          </a:p>
          <a:p>
            <a:pPr marL="755015" marR="346710" indent="-285750">
              <a:lnSpc>
                <a:spcPct val="100000"/>
              </a:lnSpc>
              <a:buChar char="–"/>
              <a:tabLst>
                <a:tab pos="756285" algn="l"/>
                <a:tab pos="1306195" algn="l"/>
                <a:tab pos="2868295" algn="l"/>
                <a:tab pos="3308985" algn="l"/>
                <a:tab pos="5184140" algn="l"/>
                <a:tab pos="6757034" algn="l"/>
                <a:tab pos="7106284" algn="l"/>
              </a:tabLst>
            </a:pPr>
            <a:r>
              <a:rPr dirty="0" sz="2600" spc="-10">
                <a:latin typeface="Microsoft Sans Serif"/>
                <a:cs typeface="Microsoft Sans Serif"/>
              </a:rPr>
              <a:t>sincronizarea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30">
                <a:latin typeface="Microsoft Sans Serif"/>
                <a:cs typeface="Microsoft Sans Serif"/>
              </a:rPr>
              <a:t>în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10">
                <a:latin typeface="Microsoft Sans Serif"/>
                <a:cs typeface="Microsoft Sans Serif"/>
              </a:rPr>
              <a:t>exploatarea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10">
                <a:latin typeface="Microsoft Sans Serif"/>
                <a:cs typeface="Microsoft Sans Serif"/>
              </a:rPr>
              <a:t>simultană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50">
                <a:latin typeface="Microsoft Sans Serif"/>
                <a:cs typeface="Microsoft Sans Serif"/>
              </a:rPr>
              <a:t>a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25">
                <a:latin typeface="Microsoft Sans Serif"/>
                <a:cs typeface="Microsoft Sans Serif"/>
              </a:rPr>
              <a:t>datelor 	de</a:t>
            </a:r>
            <a:r>
              <a:rPr dirty="0" sz="2600">
                <a:latin typeface="Microsoft Sans Serif"/>
                <a:cs typeface="Microsoft Sans Serif"/>
              </a:rPr>
              <a:t>	către</a:t>
            </a:r>
            <a:r>
              <a:rPr dirty="0" sz="2600" spc="-9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mai</a:t>
            </a:r>
            <a:r>
              <a:rPr dirty="0" sz="2600" spc="-5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mulţi</a:t>
            </a:r>
            <a:r>
              <a:rPr dirty="0" sz="2600" spc="-6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utilizatori</a:t>
            </a:r>
            <a:endParaRPr sz="2600">
              <a:latin typeface="Microsoft Sans Serif"/>
              <a:cs typeface="Microsoft Sans Serif"/>
            </a:endParaRPr>
          </a:p>
          <a:p>
            <a:pPr marL="755015" marR="124460" indent="-285750">
              <a:lnSpc>
                <a:spcPct val="100000"/>
              </a:lnSpc>
              <a:buChar char="–"/>
              <a:tabLst>
                <a:tab pos="756285" algn="l"/>
                <a:tab pos="2553335" algn="l"/>
                <a:tab pos="2959735" algn="l"/>
                <a:tab pos="4942840" algn="l"/>
                <a:tab pos="6951980" algn="l"/>
              </a:tabLst>
            </a:pPr>
            <a:r>
              <a:rPr dirty="0" sz="2600" spc="-10">
                <a:latin typeface="Microsoft Sans Serif"/>
                <a:cs typeface="Microsoft Sans Serif"/>
              </a:rPr>
              <a:t>asigurarea</a:t>
            </a:r>
            <a:r>
              <a:rPr dirty="0" sz="2600">
                <a:latin typeface="Microsoft Sans Serif"/>
                <a:cs typeface="Microsoft Sans Serif"/>
              </a:rPr>
              <a:t>		</a:t>
            </a:r>
            <a:r>
              <a:rPr dirty="0" sz="2600" spc="-10">
                <a:latin typeface="Microsoft Sans Serif"/>
                <a:cs typeface="Microsoft Sans Serif"/>
              </a:rPr>
              <a:t>protecţiei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10">
                <a:latin typeface="Microsoft Sans Serif"/>
                <a:cs typeface="Microsoft Sans Serif"/>
              </a:rPr>
              <a:t>împotriva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10">
                <a:latin typeface="Microsoft Sans Serif"/>
                <a:cs typeface="Microsoft Sans Serif"/>
              </a:rPr>
              <a:t>accesului 	neautorizat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10">
                <a:latin typeface="Microsoft Sans Serif"/>
                <a:cs typeface="Microsoft Sans Serif"/>
              </a:rPr>
              <a:t>(confidenţialitate)</a:t>
            </a:r>
            <a:endParaRPr sz="2600">
              <a:latin typeface="Microsoft Sans Serif"/>
              <a:cs typeface="Microsoft Sans Serif"/>
            </a:endParaRPr>
          </a:p>
          <a:p>
            <a:pPr marL="755015" marR="5080" indent="-285750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</a:tabLst>
            </a:pPr>
            <a:r>
              <a:rPr dirty="0" sz="2600" spc="-10">
                <a:latin typeface="Microsoft Sans Serif"/>
                <a:cs typeface="Microsoft Sans Serif"/>
              </a:rPr>
              <a:t>posibilitatea</a:t>
            </a:r>
            <a:r>
              <a:rPr dirty="0" sz="2600" spc="2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recuperării</a:t>
            </a:r>
            <a:r>
              <a:rPr dirty="0" sz="2600" spc="1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datelor</a:t>
            </a:r>
            <a:r>
              <a:rPr dirty="0" sz="2600" spc="25">
                <a:latin typeface="Microsoft Sans Serif"/>
                <a:cs typeface="Microsoft Sans Serif"/>
              </a:rPr>
              <a:t> </a:t>
            </a:r>
            <a:r>
              <a:rPr dirty="0" sz="2600" spc="55">
                <a:latin typeface="Microsoft Sans Serif"/>
                <a:cs typeface="Microsoft Sans Serif"/>
              </a:rPr>
              <a:t>în</a:t>
            </a:r>
            <a:r>
              <a:rPr dirty="0" sz="2600" spc="2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cazul</a:t>
            </a:r>
            <a:r>
              <a:rPr dirty="0" sz="2600" spc="1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deteriorărilor </a:t>
            </a:r>
            <a:r>
              <a:rPr dirty="0" sz="2600" spc="-10">
                <a:latin typeface="Microsoft Sans Serif"/>
                <a:cs typeface="Microsoft Sans Serif"/>
              </a:rPr>
              <a:t>	</a:t>
            </a:r>
            <a:r>
              <a:rPr dirty="0" sz="2600">
                <a:latin typeface="Microsoft Sans Serif"/>
                <a:cs typeface="Microsoft Sans Serif"/>
              </a:rPr>
              <a:t>accidentale</a:t>
            </a:r>
            <a:r>
              <a:rPr dirty="0" sz="2600" spc="-120">
                <a:latin typeface="Microsoft Sans Serif"/>
                <a:cs typeface="Microsoft Sans Serif"/>
              </a:rPr>
              <a:t> </a:t>
            </a:r>
            <a:r>
              <a:rPr dirty="0" sz="2600" spc="-20">
                <a:latin typeface="Microsoft Sans Serif"/>
                <a:cs typeface="Microsoft Sans Serif"/>
              </a:rPr>
              <a:t>(integritate)</a:t>
            </a:r>
            <a:r>
              <a:rPr dirty="0" sz="2600" spc="-105">
                <a:latin typeface="Microsoft Sans Serif"/>
                <a:cs typeface="Microsoft Sans Serif"/>
              </a:rPr>
              <a:t> </a:t>
            </a:r>
            <a:r>
              <a:rPr dirty="0" sz="2600" spc="-20">
                <a:latin typeface="Microsoft Sans Serif"/>
                <a:cs typeface="Microsoft Sans Serif"/>
              </a:rPr>
              <a:t>etc.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03,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10.05.2022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date</a:t>
            </a:r>
            <a:r>
              <a:rPr dirty="0" spc="-10"/>
              <a:t> distribuite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5"/>
              <a:t> </a:t>
            </a:r>
            <a:r>
              <a:rPr dirty="0" spc="-10"/>
              <a:t>mobile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7195" rIns="0" bIns="0" rtlCol="0" vert="horz">
            <a:spAutoFit/>
          </a:bodyPr>
          <a:lstStyle/>
          <a:p>
            <a:pPr marL="44132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1.Funcţionarea</a:t>
            </a:r>
            <a:r>
              <a:rPr dirty="0" spc="-85"/>
              <a:t> </a:t>
            </a:r>
            <a:r>
              <a:rPr dirty="0"/>
              <a:t>unei</a:t>
            </a:r>
            <a:r>
              <a:rPr dirty="0" spc="-35"/>
              <a:t> </a:t>
            </a:r>
            <a:r>
              <a:rPr dirty="0"/>
              <a:t>baze</a:t>
            </a:r>
            <a:r>
              <a:rPr dirty="0" spc="-65"/>
              <a:t> </a:t>
            </a:r>
            <a:r>
              <a:rPr dirty="0"/>
              <a:t>de</a:t>
            </a:r>
            <a:r>
              <a:rPr dirty="0" spc="-185"/>
              <a:t> </a:t>
            </a:r>
            <a:r>
              <a:rPr dirty="0" spc="-20"/>
              <a:t>date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96897"/>
            <a:ext cx="7994015" cy="22231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 i="1">
                <a:latin typeface="Arial"/>
                <a:cs typeface="Arial"/>
              </a:rPr>
              <a:t>Exemplu</a:t>
            </a:r>
            <a:r>
              <a:rPr dirty="0" sz="3200" spc="-10">
                <a:latin typeface="Microsoft Sans Serif"/>
                <a:cs typeface="Microsoft Sans Serif"/>
              </a:rPr>
              <a:t>:</a:t>
            </a:r>
            <a:endParaRPr sz="3200">
              <a:latin typeface="Microsoft Sans Serif"/>
              <a:cs typeface="Microsoft Sans Serif"/>
            </a:endParaRPr>
          </a:p>
          <a:p>
            <a:pPr algn="just" marL="12700" marR="5080">
              <a:lnSpc>
                <a:spcPct val="100000"/>
              </a:lnSpc>
              <a:spcBef>
                <a:spcPts val="15"/>
              </a:spcBef>
            </a:pPr>
            <a:r>
              <a:rPr dirty="0" sz="2800">
                <a:latin typeface="Microsoft Sans Serif"/>
                <a:cs typeface="Microsoft Sans Serif"/>
              </a:rPr>
              <a:t>În</a:t>
            </a:r>
            <a:r>
              <a:rPr dirty="0" sz="2800" spc="2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tabel</a:t>
            </a:r>
            <a:r>
              <a:rPr dirty="0" sz="2800" spc="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este</a:t>
            </a:r>
            <a:r>
              <a:rPr dirty="0" sz="2800" spc="1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prezentată</a:t>
            </a:r>
            <a:r>
              <a:rPr dirty="0" sz="2800" spc="1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1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bază</a:t>
            </a:r>
            <a:r>
              <a:rPr dirty="0" sz="2800" spc="1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2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date</a:t>
            </a:r>
            <a:r>
              <a:rPr dirty="0" sz="2800" spc="10">
                <a:latin typeface="Microsoft Sans Serif"/>
                <a:cs typeface="Microsoft Sans Serif"/>
              </a:rPr>
              <a:t>  </a:t>
            </a:r>
            <a:r>
              <a:rPr dirty="0" sz="2800" spc="-10">
                <a:latin typeface="Microsoft Sans Serif"/>
                <a:cs typeface="Microsoft Sans Serif"/>
              </a:rPr>
              <a:t>foarte </a:t>
            </a:r>
            <a:r>
              <a:rPr dirty="0" sz="2800">
                <a:latin typeface="Microsoft Sans Serif"/>
                <a:cs typeface="Microsoft Sans Serif"/>
              </a:rPr>
              <a:t>mică,</a:t>
            </a:r>
            <a:r>
              <a:rPr dirty="0" sz="2800" spc="64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ce</a:t>
            </a:r>
            <a:r>
              <a:rPr dirty="0" sz="2800" spc="650">
                <a:latin typeface="Microsoft Sans Serif"/>
                <a:cs typeface="Microsoft Sans Serif"/>
              </a:rPr>
              <a:t>    </a:t>
            </a:r>
            <a:r>
              <a:rPr dirty="0" sz="2800">
                <a:latin typeface="Microsoft Sans Serif"/>
                <a:cs typeface="Microsoft Sans Serif"/>
              </a:rPr>
              <a:t>conţine</a:t>
            </a:r>
            <a:r>
              <a:rPr dirty="0" sz="2800" spc="65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un</a:t>
            </a:r>
            <a:r>
              <a:rPr dirty="0" sz="2800" spc="65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singur</a:t>
            </a:r>
            <a:r>
              <a:rPr dirty="0" sz="2800" spc="65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fişier,</a:t>
            </a:r>
            <a:r>
              <a:rPr dirty="0" sz="2800" spc="630">
                <a:latin typeface="Microsoft Sans Serif"/>
                <a:cs typeface="Microsoft Sans Serif"/>
              </a:rPr>
              <a:t>  </a:t>
            </a:r>
            <a:r>
              <a:rPr dirty="0" sz="2800" spc="-10">
                <a:latin typeface="Microsoft Sans Serif"/>
                <a:cs typeface="Microsoft Sans Serif"/>
              </a:rPr>
              <a:t>numit </a:t>
            </a:r>
            <a:r>
              <a:rPr dirty="0" sz="2800">
                <a:latin typeface="Microsoft Sans Serif"/>
                <a:cs typeface="Microsoft Sans Serif"/>
              </a:rPr>
              <a:t>VINOTECA;</a:t>
            </a:r>
            <a:r>
              <a:rPr dirty="0" sz="2800" spc="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la</a:t>
            </a:r>
            <a:r>
              <a:rPr dirty="0" sz="2800" spc="1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rândul</a:t>
            </a:r>
            <a:r>
              <a:rPr dirty="0" sz="2800" spc="1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său,</a:t>
            </a:r>
            <a:r>
              <a:rPr dirty="0" sz="2800" spc="11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aceasta</a:t>
            </a:r>
            <a:r>
              <a:rPr dirty="0" sz="2800" spc="1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cuprinde</a:t>
            </a:r>
            <a:r>
              <a:rPr dirty="0" sz="2800" spc="12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date </a:t>
            </a:r>
            <a:r>
              <a:rPr dirty="0" sz="2800">
                <a:latin typeface="Microsoft Sans Serif"/>
                <a:cs typeface="Microsoft Sans Serif"/>
              </a:rPr>
              <a:t>despre</a:t>
            </a:r>
            <a:r>
              <a:rPr dirty="0" sz="2800" spc="-11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conţinutul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unei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anumite</a:t>
            </a:r>
            <a:r>
              <a:rPr dirty="0" sz="2800" spc="60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vinoteci.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958900" y="3993959"/>
          <a:ext cx="7657465" cy="1996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830"/>
                <a:gridCol w="2273935"/>
                <a:gridCol w="1725930"/>
                <a:gridCol w="767079"/>
                <a:gridCol w="958850"/>
                <a:gridCol w="1043940"/>
              </a:tblGrid>
              <a:tr h="393065">
                <a:tc>
                  <a:txBody>
                    <a:bodyPr/>
                    <a:lstStyle/>
                    <a:p>
                      <a:pPr algn="ctr" marL="635">
                        <a:lnSpc>
                          <a:spcPts val="2745"/>
                        </a:lnSpc>
                      </a:pPr>
                      <a:r>
                        <a:rPr dirty="0" sz="2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raft#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</a:pPr>
                      <a:r>
                        <a:rPr dirty="0" sz="2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660"/>
                        </a:lnSpc>
                      </a:pPr>
                      <a:r>
                        <a:rPr dirty="0" sz="2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producator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660"/>
                        </a:lnSpc>
                      </a:pPr>
                      <a:r>
                        <a:rPr dirty="0" sz="2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660"/>
                        </a:lnSpc>
                      </a:pPr>
                      <a:r>
                        <a:rPr dirty="0" sz="2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sticle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660"/>
                        </a:lnSpc>
                      </a:pPr>
                      <a:r>
                        <a:rPr dirty="0" sz="2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lansat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>
                        <a:lnSpc>
                          <a:spcPts val="2255"/>
                        </a:lnSpc>
                      </a:pPr>
                      <a:r>
                        <a:rPr dirty="0" sz="2000" spc="-50">
                          <a:latin typeface="Microsoft Sans Serif"/>
                          <a:cs typeface="Microsoft Sans Serif"/>
                        </a:rPr>
                        <a:t>2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6575" marR="528320" indent="77470">
                        <a:lnSpc>
                          <a:spcPts val="2290"/>
                        </a:lnSpc>
                      </a:pP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Cabernet Sauvignon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255"/>
                        </a:lnSpc>
                      </a:pP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Windsor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255"/>
                        </a:lnSpc>
                      </a:pPr>
                      <a:r>
                        <a:rPr dirty="0" sz="2000" spc="-20">
                          <a:latin typeface="Microsoft Sans Serif"/>
                          <a:cs typeface="Microsoft Sans Serif"/>
                        </a:rPr>
                        <a:t>1995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255"/>
                        </a:lnSpc>
                      </a:pPr>
                      <a:r>
                        <a:rPr dirty="0" sz="2000" spc="-25">
                          <a:latin typeface="Microsoft Sans Serif"/>
                          <a:cs typeface="Microsoft Sans Serif"/>
                        </a:rPr>
                        <a:t>12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255"/>
                        </a:lnSpc>
                      </a:pPr>
                      <a:r>
                        <a:rPr dirty="0" sz="2000" spc="-20">
                          <a:latin typeface="Microsoft Sans Serif"/>
                          <a:cs typeface="Microsoft Sans Serif"/>
                        </a:rPr>
                        <a:t>2008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</a:pPr>
                      <a:r>
                        <a:rPr dirty="0" sz="2000" spc="-50">
                          <a:latin typeface="Microsoft Sans Serif"/>
                          <a:cs typeface="Microsoft Sans Serif"/>
                        </a:rPr>
                        <a:t>3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Pinot</a:t>
                      </a:r>
                      <a:r>
                        <a:rPr dirty="0" sz="2000" spc="-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20">
                          <a:latin typeface="Microsoft Sans Serif"/>
                          <a:cs typeface="Microsoft Sans Serif"/>
                        </a:rPr>
                        <a:t>Noir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2385"/>
                        </a:lnSpc>
                      </a:pP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Fetzer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385"/>
                        </a:lnSpc>
                      </a:pPr>
                      <a:r>
                        <a:rPr dirty="0" sz="2000" spc="-20">
                          <a:latin typeface="Microsoft Sans Serif"/>
                          <a:cs typeface="Microsoft Sans Serif"/>
                        </a:rPr>
                        <a:t>1997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385"/>
                        </a:lnSpc>
                      </a:pPr>
                      <a:r>
                        <a:rPr dirty="0" sz="2000" spc="-50">
                          <a:latin typeface="Microsoft Sans Serif"/>
                          <a:cs typeface="Microsoft Sans Serif"/>
                        </a:rPr>
                        <a:t>3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385"/>
                        </a:lnSpc>
                      </a:pPr>
                      <a:r>
                        <a:rPr dirty="0" sz="2000" spc="-20">
                          <a:latin typeface="Microsoft Sans Serif"/>
                          <a:cs typeface="Microsoft Sans Serif"/>
                        </a:rPr>
                        <a:t>2008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</a:pPr>
                      <a:r>
                        <a:rPr dirty="0" sz="2000" spc="-25">
                          <a:latin typeface="Microsoft Sans Serif"/>
                          <a:cs typeface="Microsoft Sans Serif"/>
                        </a:rPr>
                        <a:t>22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Pinot</a:t>
                      </a:r>
                      <a:r>
                        <a:rPr dirty="0" sz="2000" spc="-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20">
                          <a:latin typeface="Microsoft Sans Serif"/>
                          <a:cs typeface="Microsoft Sans Serif"/>
                        </a:rPr>
                        <a:t>Noir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385"/>
                        </a:lnSpc>
                      </a:pP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Dehlinger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385"/>
                        </a:lnSpc>
                      </a:pPr>
                      <a:r>
                        <a:rPr dirty="0" sz="2000" spc="-20">
                          <a:latin typeface="Microsoft Sans Serif"/>
                          <a:cs typeface="Microsoft Sans Serif"/>
                        </a:rPr>
                        <a:t>1999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385"/>
                        </a:lnSpc>
                      </a:pPr>
                      <a:r>
                        <a:rPr dirty="0" sz="2000" spc="-50">
                          <a:latin typeface="Microsoft Sans Serif"/>
                          <a:cs typeface="Microsoft Sans Serif"/>
                        </a:rPr>
                        <a:t>2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385"/>
                        </a:lnSpc>
                      </a:pPr>
                      <a:r>
                        <a:rPr dirty="0" sz="2000" spc="-20">
                          <a:latin typeface="Microsoft Sans Serif"/>
                          <a:cs typeface="Microsoft Sans Serif"/>
                        </a:rPr>
                        <a:t>2012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</a:pPr>
                      <a:r>
                        <a:rPr dirty="0" sz="2000" spc="-25">
                          <a:latin typeface="Microsoft Sans Serif"/>
                          <a:cs typeface="Microsoft Sans Serif"/>
                        </a:rPr>
                        <a:t>50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385"/>
                        </a:lnSpc>
                      </a:pP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Merlot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2385"/>
                        </a:lnSpc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Clos</a:t>
                      </a:r>
                      <a:r>
                        <a:rPr dirty="0" sz="2000" spc="-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du</a:t>
                      </a:r>
                      <a:r>
                        <a:rPr dirty="0" sz="2000" spc="-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20">
                          <a:latin typeface="Microsoft Sans Serif"/>
                          <a:cs typeface="Microsoft Sans Serif"/>
                        </a:rPr>
                        <a:t>Bois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385"/>
                        </a:lnSpc>
                      </a:pPr>
                      <a:r>
                        <a:rPr dirty="0" sz="2000" spc="-20">
                          <a:latin typeface="Microsoft Sans Serif"/>
                          <a:cs typeface="Microsoft Sans Serif"/>
                        </a:rPr>
                        <a:t>1998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385"/>
                        </a:lnSpc>
                      </a:pPr>
                      <a:r>
                        <a:rPr dirty="0" sz="2000" spc="-50">
                          <a:latin typeface="Microsoft Sans Serif"/>
                          <a:cs typeface="Microsoft Sans Serif"/>
                        </a:rPr>
                        <a:t>9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385"/>
                        </a:lnSpc>
                      </a:pPr>
                      <a:r>
                        <a:rPr dirty="0" sz="2000" spc="-20">
                          <a:latin typeface="Microsoft Sans Serif"/>
                          <a:cs typeface="Microsoft Sans Serif"/>
                        </a:rPr>
                        <a:t>2008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</dc:creator>
  <dc:title>BDDM</dc:title>
  <dcterms:created xsi:type="dcterms:W3CDTF">2025-03-28T22:35:18Z</dcterms:created>
  <dcterms:modified xsi:type="dcterms:W3CDTF">2025-03-28T22:35:18Z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2025-03-28T00:00:00Z</vt:filetime>
  </property>
  <property fmtid="{D5CDD505-2E9C-101B-9397-08002B2CF9AE}" pid="5" name="Producer">
    <vt:lpwstr>Microsoft® PowerPoint® 2016</vt:lpwstr>
  </property>
</Properties>
</file>