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1479" y="337565"/>
            <a:ext cx="7921040" cy="993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4202" y="1443685"/>
            <a:ext cx="7818120" cy="4731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81934" y="6439097"/>
            <a:ext cx="101981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5635" y="6439097"/>
            <a:ext cx="913765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lorentina.enescu@upit.ro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3" Type="http://schemas.openxmlformats.org/officeDocument/2006/relationships/image" Target="../media/image24.png"/><Relationship Id="rId14" Type="http://schemas.openxmlformats.org/officeDocument/2006/relationships/image" Target="../media/image25.png"/><Relationship Id="rId15" Type="http://schemas.openxmlformats.org/officeDocument/2006/relationships/image" Target="../media/image26.png"/><Relationship Id="rId16" Type="http://schemas.openxmlformats.org/officeDocument/2006/relationships/image" Target="../media/image27.png"/><Relationship Id="rId17" Type="http://schemas.openxmlformats.org/officeDocument/2006/relationships/image" Target="../media/image28.png"/><Relationship Id="rId18" Type="http://schemas.openxmlformats.org/officeDocument/2006/relationships/image" Target="../media/image29.png"/><Relationship Id="rId19" Type="http://schemas.openxmlformats.org/officeDocument/2006/relationships/image" Target="../media/image30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357" y="1095197"/>
            <a:ext cx="6250305" cy="18548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BAZE</a:t>
            </a:r>
            <a:r>
              <a:rPr dirty="0" sz="4000" spc="-9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</a:t>
            </a:r>
            <a:r>
              <a:rPr dirty="0" sz="4000" spc="-70" b="1">
                <a:latin typeface="Calibri"/>
                <a:cs typeface="Calibri"/>
              </a:rPr>
              <a:t> </a:t>
            </a:r>
            <a:r>
              <a:rPr dirty="0" sz="4000" spc="-20" b="1">
                <a:latin typeface="Calibri"/>
                <a:cs typeface="Calibri"/>
              </a:rPr>
              <a:t>DATE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805"/>
              </a:spcBef>
              <a:tabLst>
                <a:tab pos="4008120" algn="l"/>
              </a:tabLst>
            </a:pPr>
            <a:r>
              <a:rPr dirty="0" sz="4000" spc="-45" b="1">
                <a:latin typeface="Calibri"/>
                <a:cs typeface="Calibri"/>
              </a:rPr>
              <a:t>CALCULATOARE</a:t>
            </a:r>
            <a:r>
              <a:rPr dirty="0" sz="4000" spc="-12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II</a:t>
            </a:r>
            <a:r>
              <a:rPr dirty="0" sz="4000" b="1">
                <a:latin typeface="Calibri"/>
                <a:cs typeface="Calibri"/>
              </a:rPr>
              <a:t>	</a:t>
            </a:r>
            <a:r>
              <a:rPr dirty="0" sz="4000" spc="-10" b="1">
                <a:latin typeface="Calibri"/>
                <a:cs typeface="Calibri"/>
              </a:rPr>
              <a:t>2021-</a:t>
            </a:r>
            <a:r>
              <a:rPr dirty="0" sz="4000" spc="-20" b="1">
                <a:latin typeface="Calibri"/>
                <a:cs typeface="Calibri"/>
              </a:rPr>
              <a:t>2022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90977" y="3078860"/>
            <a:ext cx="4695825" cy="16567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Calibri"/>
                <a:cs typeface="Calibri"/>
              </a:rPr>
              <a:t>Curs</a:t>
            </a:r>
            <a:r>
              <a:rPr dirty="0" sz="3600" spc="-65" b="1">
                <a:latin typeface="Calibri"/>
                <a:cs typeface="Calibri"/>
              </a:rPr>
              <a:t> </a:t>
            </a:r>
            <a:r>
              <a:rPr dirty="0" sz="3600" spc="-25" b="1">
                <a:latin typeface="Calibri"/>
                <a:cs typeface="Calibri"/>
              </a:rPr>
              <a:t>12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  <a:tabLst>
                <a:tab pos="1134745" algn="l"/>
                <a:tab pos="2995930" algn="l"/>
              </a:tabLst>
            </a:pPr>
            <a:r>
              <a:rPr dirty="0" sz="2400">
                <a:latin typeface="Calibri"/>
                <a:cs typeface="Calibri"/>
              </a:rPr>
              <a:t>Sapt.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12</a:t>
            </a:r>
            <a:r>
              <a:rPr dirty="0" sz="2400">
                <a:latin typeface="Calibri"/>
                <a:cs typeface="Calibri"/>
              </a:rPr>
              <a:t>	17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2022</a:t>
            </a:r>
            <a:r>
              <a:rPr dirty="0" sz="2400">
                <a:latin typeface="Calibri"/>
                <a:cs typeface="Calibri"/>
              </a:rPr>
              <a:t>	08.00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10.00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u="sng" sz="13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florentina.enescu@upit.ro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267" y="3361690"/>
            <a:ext cx="7857490" cy="1116965"/>
          </a:xfrm>
          <a:prstGeom prst="rect"/>
        </p:spPr>
        <p:txBody>
          <a:bodyPr wrap="square" lIns="0" tIns="31750" rIns="0" bIns="0" rtlCol="0" vert="horz">
            <a:spAutoFit/>
          </a:bodyPr>
          <a:lstStyle/>
          <a:p>
            <a:pPr marL="3390265" marR="5080" indent="-3378200">
              <a:lnSpc>
                <a:spcPts val="4270"/>
              </a:lnSpc>
              <a:spcBef>
                <a:spcPts val="250"/>
              </a:spcBef>
            </a:pPr>
            <a:r>
              <a:rPr dirty="0">
                <a:solidFill>
                  <a:srgbClr val="FF0000"/>
                </a:solidFill>
              </a:rPr>
              <a:t>Metodologia</a:t>
            </a:r>
            <a:r>
              <a:rPr dirty="0" spc="-8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</a:t>
            </a:r>
            <a:r>
              <a:rPr dirty="0" spc="-95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proiectare</a:t>
            </a:r>
            <a:r>
              <a:rPr dirty="0" spc="-2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</a:t>
            </a:r>
            <a:r>
              <a:rPr dirty="0" spc="-9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bazei</a:t>
            </a:r>
            <a:r>
              <a:rPr dirty="0" spc="-6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de</a:t>
            </a:r>
            <a:r>
              <a:rPr dirty="0" spc="-100">
                <a:solidFill>
                  <a:srgbClr val="FF0000"/>
                </a:solidFill>
              </a:rPr>
              <a:t> </a:t>
            </a:r>
            <a:r>
              <a:rPr dirty="0" spc="-20">
                <a:solidFill>
                  <a:srgbClr val="FF0000"/>
                </a:solidFill>
              </a:rPr>
              <a:t>date </a:t>
            </a:r>
            <a:r>
              <a:rPr dirty="0" spc="-10">
                <a:solidFill>
                  <a:srgbClr val="FF0000"/>
                </a:solidFill>
              </a:rPr>
              <a:t>logice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491" y="477138"/>
            <a:ext cx="7435850" cy="993775"/>
          </a:xfrm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286635" marR="5080" indent="-2274570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Crearea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modelului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conceptual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local, </a:t>
            </a:r>
            <a:r>
              <a:rPr dirty="0" sz="3200" b="1" i="1">
                <a:latin typeface="Calibri"/>
                <a:cs typeface="Calibri"/>
              </a:rPr>
              <a:t>pentru</a:t>
            </a:r>
            <a:r>
              <a:rPr dirty="0" sz="3200" spc="-10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utilizatori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3369817"/>
            <a:ext cx="521208" cy="3962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4965522"/>
            <a:ext cx="521208" cy="3965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90168" y="1679574"/>
            <a:ext cx="7955915" cy="412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Obiectivul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 marR="667385">
              <a:lnSpc>
                <a:spcPts val="3410"/>
              </a:lnSpc>
              <a:spcBef>
                <a:spcPts val="30"/>
              </a:spcBef>
              <a:tabLst>
                <a:tab pos="5445125" algn="l"/>
              </a:tabLst>
            </a:pPr>
            <a:r>
              <a:rPr dirty="0" sz="2800" spc="-10">
                <a:latin typeface="Calibri"/>
                <a:cs typeface="Calibri"/>
              </a:rPr>
              <a:t>Crearea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unui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conceptual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local,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baseline="1984" sz="4200">
                <a:latin typeface="Calibri"/>
                <a:cs typeface="Calibri"/>
              </a:rPr>
              <a:t>pentru</a:t>
            </a:r>
            <a:r>
              <a:rPr dirty="0" baseline="1984" sz="4200" spc="-209">
                <a:latin typeface="Calibri"/>
                <a:cs typeface="Calibri"/>
              </a:rPr>
              <a:t> </a:t>
            </a:r>
            <a:r>
              <a:rPr dirty="0" baseline="1984" sz="4200" spc="-15">
                <a:latin typeface="Calibri"/>
                <a:cs typeface="Calibri"/>
              </a:rPr>
              <a:t>view- </a:t>
            </a:r>
            <a:r>
              <a:rPr dirty="0" sz="2800" spc="-10">
                <a:latin typeface="Calibri"/>
                <a:cs typeface="Calibri"/>
              </a:rPr>
              <a:t>urile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utilizatorilor.</a:t>
            </a:r>
            <a:endParaRPr sz="2800">
              <a:latin typeface="Calibri"/>
              <a:cs typeface="Calibri"/>
            </a:endParaRPr>
          </a:p>
          <a:p>
            <a:pPr algn="just" marL="12700" marR="5080" indent="409575">
              <a:lnSpc>
                <a:spcPct val="92100"/>
              </a:lnSpc>
              <a:spcBef>
                <a:spcPts val="3020"/>
              </a:spcBef>
            </a:pPr>
            <a:r>
              <a:rPr dirty="0" sz="2800" i="1">
                <a:latin typeface="Calibri"/>
                <a:cs typeface="Calibri"/>
              </a:rPr>
              <a:t>Primul</a:t>
            </a:r>
            <a:r>
              <a:rPr dirty="0" sz="2800" spc="405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pas</a:t>
            </a:r>
            <a:r>
              <a:rPr dirty="0" sz="2800" spc="415" i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4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proiectarea</a:t>
            </a:r>
            <a:r>
              <a:rPr dirty="0" sz="2800" spc="4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bazei</a:t>
            </a:r>
            <a:r>
              <a:rPr dirty="0" sz="2800" spc="409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4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4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4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409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a </a:t>
            </a:r>
            <a:r>
              <a:rPr dirty="0" sz="2800" b="1">
                <a:latin typeface="Calibri"/>
                <a:cs typeface="Calibri"/>
              </a:rPr>
              <a:t>colecta</a:t>
            </a:r>
            <a:r>
              <a:rPr dirty="0" sz="2800" spc="40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datele</a:t>
            </a:r>
            <a:r>
              <a:rPr dirty="0" sz="2800" spc="42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necesare</a:t>
            </a:r>
            <a:r>
              <a:rPr dirty="0" sz="2800" spc="4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4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realizarea</a:t>
            </a:r>
            <a:r>
              <a:rPr dirty="0" sz="2800" spc="3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sistemului, </a:t>
            </a:r>
            <a:r>
              <a:rPr dirty="0" sz="2800">
                <a:latin typeface="Calibri"/>
                <a:cs typeface="Calibri"/>
              </a:rPr>
              <a:t>ceea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putem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culege,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discutând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viitorii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utilizatori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ai </a:t>
            </a:r>
            <a:r>
              <a:rPr dirty="0" sz="2800">
                <a:latin typeface="Calibri"/>
                <a:cs typeface="Calibri"/>
              </a:rPr>
              <a:t>bazei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date.</a:t>
            </a:r>
            <a:endParaRPr sz="2800">
              <a:latin typeface="Calibri"/>
              <a:cs typeface="Calibri"/>
            </a:endParaRPr>
          </a:p>
          <a:p>
            <a:pPr algn="just" marL="354965" marR="62230" indent="8890">
              <a:lnSpc>
                <a:spcPts val="3400"/>
              </a:lnSpc>
            </a:pPr>
            <a:r>
              <a:rPr dirty="0" sz="2800" spc="-10">
                <a:latin typeface="Calibri"/>
                <a:cs typeface="Calibri"/>
              </a:rPr>
              <a:t>Această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discuţie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presupune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despărţire</a:t>
            </a:r>
            <a:r>
              <a:rPr dirty="0" sz="2800" spc="-7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în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vederi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bazei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date,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vederi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lucra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separat.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546985" marR="5080" indent="-2275840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Crearea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modelului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conceptual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local, </a:t>
            </a:r>
            <a:r>
              <a:rPr dirty="0" sz="3200" b="1" i="1">
                <a:latin typeface="Calibri"/>
                <a:cs typeface="Calibri"/>
              </a:rPr>
              <a:t>pentru</a:t>
            </a:r>
            <a:r>
              <a:rPr dirty="0" sz="3200" spc="-10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utilizatori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1" y="3079064"/>
            <a:ext cx="521208" cy="3965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991" y="4273550"/>
            <a:ext cx="518159" cy="39623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04291" y="1654810"/>
            <a:ext cx="8192770" cy="380492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326390" marR="668655">
              <a:lnSpc>
                <a:spcPts val="3279"/>
              </a:lnSpc>
              <a:spcBef>
                <a:spcPts val="270"/>
              </a:spcBef>
            </a:pPr>
            <a:r>
              <a:rPr dirty="0" sz="2800" spc="-10">
                <a:latin typeface="Calibri"/>
                <a:cs typeface="Calibri"/>
              </a:rPr>
              <a:t>Despărţirea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vederi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realiza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multe moduri: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2800">
              <a:latin typeface="Calibri"/>
              <a:cs typeface="Calibri"/>
            </a:endParaRPr>
          </a:p>
          <a:p>
            <a:pPr marL="12700" marR="220979" indent="351790">
              <a:lnSpc>
                <a:spcPts val="3080"/>
              </a:lnSpc>
            </a:pP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modaliate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analiza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datelor</a:t>
            </a:r>
            <a:r>
              <a:rPr dirty="0" sz="2800" spc="-6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globale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găsirea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>
                <a:latin typeface="Calibri"/>
                <a:cs typeface="Calibri"/>
              </a:rPr>
              <a:t>părţi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relativ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independente.</a:t>
            </a:r>
            <a:endParaRPr sz="2800">
              <a:latin typeface="Calibri"/>
              <a:cs typeface="Calibri"/>
            </a:endParaRPr>
          </a:p>
          <a:p>
            <a:pPr algn="just" marL="12700" marR="5080" indent="586740">
              <a:lnSpc>
                <a:spcPct val="91800"/>
              </a:lnSpc>
              <a:spcBef>
                <a:spcPts val="3185"/>
              </a:spcBef>
            </a:pP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58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altă</a:t>
            </a:r>
            <a:r>
              <a:rPr dirty="0" sz="2800" spc="59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modalitate</a:t>
            </a:r>
            <a:r>
              <a:rPr dirty="0" sz="2800" spc="59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ar</a:t>
            </a:r>
            <a:r>
              <a:rPr dirty="0" sz="2800" spc="58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fii</a:t>
            </a:r>
            <a:r>
              <a:rPr dirty="0" sz="2800" spc="590">
                <a:latin typeface="Calibri"/>
                <a:cs typeface="Calibri"/>
              </a:rPr>
              <a:t>  </a:t>
            </a:r>
            <a:r>
              <a:rPr dirty="0" sz="2800" b="1">
                <a:latin typeface="Calibri"/>
                <a:cs typeface="Calibri"/>
              </a:rPr>
              <a:t>analiza</a:t>
            </a:r>
            <a:r>
              <a:rPr dirty="0" sz="2800" spc="1825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rapoartelor</a:t>
            </a:r>
            <a:r>
              <a:rPr dirty="0" sz="2800" spc="-25">
                <a:latin typeface="Calibri"/>
                <a:cs typeface="Calibri"/>
              </a:rPr>
              <a:t>,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procedurilor</a:t>
            </a:r>
            <a:r>
              <a:rPr dirty="0" sz="2800" spc="-11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cerute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şi/sau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observarea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sistemului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existent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lucru.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642" y="581406"/>
            <a:ext cx="34391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Modele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conceptuale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85723" y="2205482"/>
            <a:ext cx="521334" cy="2538095"/>
            <a:chOff x="985723" y="2205482"/>
            <a:chExt cx="521334" cy="25380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723" y="2205482"/>
              <a:ext cx="521208" cy="3962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723" y="2620010"/>
              <a:ext cx="521208" cy="39623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723" y="3050997"/>
              <a:ext cx="521208" cy="3965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723" y="3484499"/>
              <a:ext cx="521208" cy="39623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723" y="3915791"/>
              <a:ext cx="521208" cy="39623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723" y="4346778"/>
              <a:ext cx="521208" cy="39654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973023" y="1294587"/>
            <a:ext cx="6943725" cy="3455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Modelele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conceptuale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locale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conţină: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>
              <a:latin typeface="Calibri"/>
              <a:cs typeface="Calibri"/>
            </a:endParaRPr>
          </a:p>
          <a:p>
            <a:pPr marL="364490" marR="4229100">
              <a:lnSpc>
                <a:spcPct val="99100"/>
              </a:lnSpc>
            </a:pPr>
            <a:r>
              <a:rPr dirty="0" sz="2800">
                <a:latin typeface="Calibri"/>
                <a:cs typeface="Calibri"/>
              </a:rPr>
              <a:t>tipuri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 </a:t>
            </a:r>
            <a:r>
              <a:rPr dirty="0" sz="2800">
                <a:latin typeface="Calibri"/>
                <a:cs typeface="Calibri"/>
              </a:rPr>
              <a:t>tipuri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relaţii atribute</a:t>
            </a:r>
            <a:endParaRPr sz="2800">
              <a:latin typeface="Calibri"/>
              <a:cs typeface="Calibri"/>
            </a:endParaRPr>
          </a:p>
          <a:p>
            <a:pPr marL="364490" marR="3526154">
              <a:lnSpc>
                <a:spcPct val="101099"/>
              </a:lnSpc>
              <a:spcBef>
                <a:spcPts val="15"/>
              </a:spcBef>
            </a:pPr>
            <a:r>
              <a:rPr dirty="0" sz="2800">
                <a:latin typeface="Calibri"/>
                <a:cs typeface="Calibri"/>
              </a:rPr>
              <a:t>domeniile</a:t>
            </a:r>
            <a:r>
              <a:rPr dirty="0" sz="2800" spc="-1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atributelor </a:t>
            </a:r>
            <a:r>
              <a:rPr dirty="0" sz="2800">
                <a:latin typeface="Calibri"/>
                <a:cs typeface="Calibri"/>
              </a:rPr>
              <a:t>cheile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candidat</a:t>
            </a:r>
            <a:endParaRPr sz="2800">
              <a:latin typeface="Calibri"/>
              <a:cs typeface="Calibri"/>
            </a:endParaRPr>
          </a:p>
          <a:p>
            <a:pPr marL="364490">
              <a:lnSpc>
                <a:spcPct val="100000"/>
              </a:lnSpc>
              <a:spcBef>
                <a:spcPts val="35"/>
              </a:spcBef>
            </a:pPr>
            <a:r>
              <a:rPr dirty="0" sz="2800">
                <a:latin typeface="Calibri"/>
                <a:cs typeface="Calibri"/>
              </a:rPr>
              <a:t>chei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primare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17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Paşii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din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prima</a:t>
            </a:r>
            <a:r>
              <a:rPr dirty="0" sz="3200" spc="-8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etapă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proiectării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logice</a:t>
            </a:r>
            <a:r>
              <a:rPr dirty="0" sz="3200" spc="8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sunt: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721611"/>
            <a:ext cx="7101840" cy="3856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Pasul</a:t>
            </a:r>
            <a:r>
              <a:rPr dirty="0" sz="28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1.1.</a:t>
            </a:r>
            <a:r>
              <a:rPr dirty="0" sz="28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Identificarea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tipurilor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65"/>
              </a:spcBef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Pasul</a:t>
            </a:r>
            <a:r>
              <a:rPr dirty="0" sz="28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1.2.</a:t>
            </a:r>
            <a:r>
              <a:rPr dirty="0" sz="28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Identificarea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tipurilor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relaţii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365"/>
              </a:spcBef>
            </a:pP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Pasul</a:t>
            </a:r>
            <a:r>
              <a:rPr dirty="0" sz="28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1.3.</a:t>
            </a:r>
            <a:r>
              <a:rPr dirty="0" sz="2800" spc="-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Identificarea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atribuirea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atribute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la </a:t>
            </a:r>
            <a:r>
              <a:rPr dirty="0" sz="2800">
                <a:latin typeface="Calibri"/>
                <a:cs typeface="Calibri"/>
              </a:rPr>
              <a:t>tipurile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entităţi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tipurile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relaţii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800">
              <a:latin typeface="Calibri"/>
              <a:cs typeface="Calibri"/>
            </a:endParaRPr>
          </a:p>
          <a:p>
            <a:pPr marL="12700" marR="6350">
              <a:lnSpc>
                <a:spcPts val="3279"/>
              </a:lnSpc>
              <a:tabLst>
                <a:tab pos="5652770" algn="l"/>
              </a:tabLst>
            </a:pP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Pasul</a:t>
            </a:r>
            <a:r>
              <a:rPr dirty="0" sz="28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Calibri"/>
                <a:cs typeface="Calibri"/>
              </a:rPr>
              <a:t>1.4.</a:t>
            </a:r>
            <a:r>
              <a:rPr dirty="0" sz="2800" spc="-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Determinarea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domeniilor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definiţie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atributelor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175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Paşii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din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prima</a:t>
            </a:r>
            <a:r>
              <a:rPr dirty="0" sz="3200" spc="-8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etapă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proiectării</a:t>
            </a:r>
            <a:r>
              <a:rPr dirty="0" sz="3200" spc="-8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logice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sunt: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12216" rIns="0" bIns="0" rtlCol="0" vert="horz">
            <a:spAutoFit/>
          </a:bodyPr>
          <a:lstStyle/>
          <a:p>
            <a:pPr marL="48260" marR="306705">
              <a:lnSpc>
                <a:spcPts val="3279"/>
              </a:lnSpc>
              <a:spcBef>
                <a:spcPts val="270"/>
              </a:spcBef>
            </a:pPr>
            <a:r>
              <a:rPr dirty="0">
                <a:solidFill>
                  <a:srgbClr val="0000FF"/>
                </a:solidFill>
              </a:rPr>
              <a:t>Pasul</a:t>
            </a:r>
            <a:r>
              <a:rPr dirty="0" spc="-9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1.5.</a:t>
            </a:r>
            <a:r>
              <a:rPr dirty="0" spc="-95">
                <a:solidFill>
                  <a:srgbClr val="0000FF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Determinarea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atributelor</a:t>
            </a:r>
            <a:r>
              <a:rPr dirty="0" spc="-1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care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compun </a:t>
            </a:r>
            <a:r>
              <a:rPr dirty="0">
                <a:solidFill>
                  <a:srgbClr val="000000"/>
                </a:solidFill>
              </a:rPr>
              <a:t>cheile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candidate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şi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primare</a:t>
            </a:r>
          </a:p>
          <a:p>
            <a:pPr marL="48260" marR="5080">
              <a:lnSpc>
                <a:spcPts val="6730"/>
              </a:lnSpc>
              <a:spcBef>
                <a:spcPts val="765"/>
              </a:spcBef>
            </a:pPr>
            <a:r>
              <a:rPr dirty="0">
                <a:solidFill>
                  <a:srgbClr val="0000FF"/>
                </a:solidFill>
              </a:rPr>
              <a:t>Pasul</a:t>
            </a:r>
            <a:r>
              <a:rPr dirty="0" spc="-35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1.6.</a:t>
            </a:r>
            <a:r>
              <a:rPr dirty="0" spc="-60">
                <a:solidFill>
                  <a:srgbClr val="0000FF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Specializare/generalizare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(pas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opţional) </a:t>
            </a:r>
            <a:r>
              <a:rPr dirty="0">
                <a:solidFill>
                  <a:srgbClr val="0000FF"/>
                </a:solidFill>
              </a:rPr>
              <a:t>Pasul</a:t>
            </a:r>
            <a:r>
              <a:rPr dirty="0" spc="-45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1.7.</a:t>
            </a:r>
            <a:r>
              <a:rPr dirty="0" spc="-75">
                <a:solidFill>
                  <a:srgbClr val="0000FF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Desenarea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diagramei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 spc="-40">
                <a:solidFill>
                  <a:srgbClr val="000000"/>
                </a:solidFill>
              </a:rPr>
              <a:t>entity-</a:t>
            </a:r>
            <a:r>
              <a:rPr dirty="0" spc="-10">
                <a:solidFill>
                  <a:srgbClr val="000000"/>
                </a:solidFill>
              </a:rPr>
              <a:t>relationship</a:t>
            </a:r>
          </a:p>
          <a:p>
            <a:pPr marL="48260" marR="5080">
              <a:lnSpc>
                <a:spcPct val="100000"/>
              </a:lnSpc>
              <a:spcBef>
                <a:spcPts val="2575"/>
              </a:spcBef>
            </a:pPr>
            <a:r>
              <a:rPr dirty="0">
                <a:solidFill>
                  <a:srgbClr val="0000FF"/>
                </a:solidFill>
              </a:rPr>
              <a:t>Pasul</a:t>
            </a:r>
            <a:r>
              <a:rPr dirty="0" spc="-35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1.8.</a:t>
            </a:r>
            <a:r>
              <a:rPr dirty="0" spc="-55">
                <a:solidFill>
                  <a:srgbClr val="0000FF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Verificarea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modelului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conceptual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local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cu </a:t>
            </a:r>
            <a:r>
              <a:rPr dirty="0">
                <a:solidFill>
                  <a:srgbClr val="000000"/>
                </a:solidFill>
              </a:rPr>
              <a:t>ajutorul</a:t>
            </a:r>
            <a:r>
              <a:rPr dirty="0" spc="-16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utilizatorului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175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1.1.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Identificarea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tipurilor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entităţi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80491" y="1727454"/>
            <a:ext cx="8329930" cy="43599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0190">
              <a:lnSpc>
                <a:spcPts val="3320"/>
              </a:lnSpc>
              <a:spcBef>
                <a:spcPts val="95"/>
              </a:spcBef>
            </a:pP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Obiectivul:</a:t>
            </a:r>
            <a:endParaRPr sz="2800">
              <a:latin typeface="Calibri"/>
              <a:cs typeface="Calibri"/>
            </a:endParaRPr>
          </a:p>
          <a:p>
            <a:pPr marL="250190" marR="409575">
              <a:lnSpc>
                <a:spcPts val="3410"/>
              </a:lnSpc>
              <a:spcBef>
                <a:spcPts val="30"/>
              </a:spcBef>
            </a:pPr>
            <a:r>
              <a:rPr dirty="0" sz="2800" spc="-20">
                <a:latin typeface="Calibri"/>
                <a:cs typeface="Calibri"/>
              </a:rPr>
              <a:t>Identificarea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tipurilor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principale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vederile utilizatorilor.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0"/>
              </a:lnSpc>
              <a:spcBef>
                <a:spcPts val="3254"/>
              </a:spcBef>
            </a:pP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Primul</a:t>
            </a:r>
            <a:r>
              <a:rPr dirty="0" sz="2800" spc="-9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pas</a:t>
            </a:r>
            <a:r>
              <a:rPr dirty="0" sz="2800" spc="-9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în</a:t>
            </a:r>
            <a:r>
              <a:rPr dirty="0" sz="2800" spc="-10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Calibri"/>
                <a:cs typeface="Calibri"/>
              </a:rPr>
              <a:t>proiectarea</a:t>
            </a:r>
            <a:r>
              <a:rPr dirty="0" sz="2800" spc="-8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bazei</a:t>
            </a:r>
            <a:r>
              <a:rPr dirty="0" sz="2800" spc="-10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2800" spc="-10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date</a:t>
            </a:r>
            <a:r>
              <a:rPr dirty="0" sz="2800" spc="-9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0" i="1">
                <a:solidFill>
                  <a:srgbClr val="0000FF"/>
                </a:solidFill>
                <a:latin typeface="Calibri"/>
                <a:cs typeface="Calibri"/>
              </a:rPr>
              <a:t>este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0"/>
              </a:lnSpc>
            </a:pPr>
            <a:r>
              <a:rPr dirty="0" sz="2800" spc="-10" b="1" i="1">
                <a:solidFill>
                  <a:srgbClr val="0000FF"/>
                </a:solidFill>
                <a:latin typeface="Calibri"/>
                <a:cs typeface="Calibri"/>
              </a:rPr>
              <a:t>identificarea</a:t>
            </a:r>
            <a:r>
              <a:rPr dirty="0" sz="2800" spc="-114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0000FF"/>
                </a:solidFill>
                <a:latin typeface="Calibri"/>
                <a:cs typeface="Calibri"/>
              </a:rPr>
              <a:t>entităţiilor</a:t>
            </a:r>
            <a:r>
              <a:rPr dirty="0" sz="2800" spc="-75" b="1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din</a:t>
            </a:r>
            <a:r>
              <a:rPr dirty="0" sz="2800" spc="-8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datele</a:t>
            </a:r>
            <a:r>
              <a:rPr dirty="0" sz="2800" spc="-9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Calibri"/>
                <a:cs typeface="Calibri"/>
              </a:rPr>
              <a:t>furnizate</a:t>
            </a:r>
            <a:r>
              <a:rPr dirty="0" sz="2800" spc="-10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2800" spc="-6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00FF"/>
                </a:solidFill>
                <a:latin typeface="Calibri"/>
                <a:cs typeface="Calibri"/>
              </a:rPr>
              <a:t>utilizatori.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2800">
              <a:latin typeface="Calibri"/>
              <a:cs typeface="Calibri"/>
            </a:endParaRPr>
          </a:p>
          <a:p>
            <a:pPr marL="233045">
              <a:lnSpc>
                <a:spcPts val="3130"/>
              </a:lnSpc>
            </a:pPr>
            <a:r>
              <a:rPr dirty="0" sz="2800" i="1">
                <a:latin typeface="Calibri"/>
                <a:cs typeface="Calibri"/>
              </a:rPr>
              <a:t>De</a:t>
            </a:r>
            <a:r>
              <a:rPr dirty="0" sz="2800" spc="-100" i="1">
                <a:latin typeface="Calibri"/>
                <a:cs typeface="Calibri"/>
              </a:rPr>
              <a:t> </a:t>
            </a:r>
            <a:r>
              <a:rPr dirty="0" sz="2800" spc="-25" i="1">
                <a:latin typeface="Calibri"/>
                <a:cs typeface="Calibri"/>
              </a:rPr>
              <a:t>exemplu</a:t>
            </a:r>
            <a:r>
              <a:rPr dirty="0" sz="2800" spc="-25">
                <a:latin typeface="Calibri"/>
                <a:cs typeface="Calibri"/>
              </a:rPr>
              <a:t>,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avem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informaţiile:</a:t>
            </a:r>
            <a:endParaRPr sz="2800">
              <a:latin typeface="Calibri"/>
              <a:cs typeface="Calibri"/>
            </a:endParaRPr>
          </a:p>
          <a:p>
            <a:pPr marL="233045" marR="819785">
              <a:lnSpc>
                <a:spcPts val="2900"/>
              </a:lnSpc>
              <a:spcBef>
                <a:spcPts val="254"/>
              </a:spcBef>
            </a:pPr>
            <a:r>
              <a:rPr dirty="0" sz="2800" spc="-10">
                <a:latin typeface="Calibri"/>
                <a:cs typeface="Calibri"/>
              </a:rPr>
              <a:t>Nr_Mat,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Nr_Bloc,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Scara,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Etaj,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Apartament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Nume, putem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entitatea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LOCATARI.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175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1.1.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tipurilor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entităţi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73023" y="1721611"/>
            <a:ext cx="7254875" cy="30029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70"/>
              </a:spcBef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general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putem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identifica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entităţiile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multe moduri.</a:t>
            </a:r>
            <a:endParaRPr sz="2800">
              <a:latin typeface="Calibri"/>
              <a:cs typeface="Calibri"/>
            </a:endParaRPr>
          </a:p>
          <a:p>
            <a:pPr marL="12700" marR="440055">
              <a:lnSpc>
                <a:spcPct val="99200"/>
              </a:lnSpc>
              <a:spcBef>
                <a:spcPts val="3375"/>
              </a:spcBef>
              <a:tabLst>
                <a:tab pos="6532245" algn="l"/>
              </a:tabLst>
            </a:pP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exemplu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locul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Locatari,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putea </a:t>
            </a:r>
            <a:r>
              <a:rPr dirty="0" sz="2800">
                <a:latin typeface="Calibri"/>
                <a:cs typeface="Calibri"/>
              </a:rPr>
              <a:t>crea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entitate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Locatari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atributele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Nr_Mat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şi </a:t>
            </a:r>
            <a:r>
              <a:rPr dirty="0" sz="2800">
                <a:latin typeface="Calibri"/>
                <a:cs typeface="Calibri"/>
              </a:rPr>
              <a:t>Nume,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iar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celelelte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informaţii</a:t>
            </a:r>
            <a:r>
              <a:rPr dirty="0" sz="2800" spc="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entitatea ProprietateLocatari.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175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1.1.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Identificarea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tipurilor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entităţi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1734261"/>
            <a:ext cx="737616" cy="39654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33068" y="1721611"/>
            <a:ext cx="7502525" cy="432371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20320">
              <a:lnSpc>
                <a:spcPct val="99500"/>
              </a:lnSpc>
              <a:spcBef>
                <a:spcPts val="110"/>
              </a:spcBef>
            </a:pPr>
            <a:r>
              <a:rPr dirty="0" sz="2800" spc="-10">
                <a:latin typeface="Calibri"/>
                <a:cs typeface="Calibri"/>
              </a:rPr>
              <a:t>Există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cazuri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când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entităţiile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sunt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greu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identificat, pentru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modul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prezentare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viitorilor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utilizatori necesită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explicaţii.</a:t>
            </a:r>
            <a:endParaRPr sz="2800">
              <a:latin typeface="Calibri"/>
              <a:cs typeface="Calibri"/>
            </a:endParaRPr>
          </a:p>
          <a:p>
            <a:pPr marL="12700" marR="50165">
              <a:lnSpc>
                <a:spcPts val="3400"/>
              </a:lnSpc>
              <a:spcBef>
                <a:spcPts val="114"/>
              </a:spcBef>
            </a:pPr>
            <a:r>
              <a:rPr dirty="0" sz="2800" spc="-10">
                <a:latin typeface="Calibri"/>
                <a:cs typeface="Calibri"/>
              </a:rPr>
              <a:t>Utilizatorii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descriu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aceste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entităţi,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folosind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sinonime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omonime,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ceea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îngreunează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identificarea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85"/>
              </a:lnSpc>
            </a:pPr>
            <a:r>
              <a:rPr dirty="0" sz="2800" spc="-10">
                <a:latin typeface="Calibri"/>
                <a:cs typeface="Calibri"/>
              </a:rPr>
              <a:t>entităţilor.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1099"/>
              </a:lnSpc>
            </a:pPr>
            <a:r>
              <a:rPr dirty="0" sz="2800">
                <a:latin typeface="Calibri"/>
                <a:cs typeface="Calibri"/>
              </a:rPr>
              <a:t>Sinonimele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descrie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aceaşi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entitate,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se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considera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sinonime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crearea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modelului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logic,</a:t>
            </a:r>
            <a:endParaRPr sz="2800">
              <a:latin typeface="Calibri"/>
              <a:cs typeface="Calibri"/>
            </a:endParaRPr>
          </a:p>
          <a:p>
            <a:pPr marL="12700" marR="549910">
              <a:lnSpc>
                <a:spcPct val="101099"/>
              </a:lnSpc>
              <a:spcBef>
                <a:spcPts val="10"/>
              </a:spcBef>
            </a:pPr>
            <a:r>
              <a:rPr dirty="0" sz="2800" spc="-10">
                <a:latin typeface="Calibri"/>
                <a:cs typeface="Calibri"/>
              </a:rPr>
              <a:t>evidenţiind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aceste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sinonime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diverse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aliasuri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ai </a:t>
            </a:r>
            <a:r>
              <a:rPr dirty="0" sz="2800" spc="-10">
                <a:latin typeface="Calibri"/>
                <a:cs typeface="Calibri"/>
              </a:rPr>
              <a:t>entităţiilor.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3015437"/>
            <a:ext cx="737616" cy="3965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4296155"/>
            <a:ext cx="737616" cy="39623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175" rIns="0" bIns="0" rtlCol="0" vert="horz">
            <a:spAutoFit/>
          </a:bodyPr>
          <a:lstStyle/>
          <a:p>
            <a:pPr marL="3810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1.1.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Identificarea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tipurilor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1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entităţi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721611"/>
            <a:ext cx="7504430" cy="2586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i="1">
                <a:solidFill>
                  <a:srgbClr val="FF0000"/>
                </a:solidFill>
                <a:latin typeface="Calibri"/>
                <a:cs typeface="Calibri"/>
              </a:rPr>
              <a:t>Documentarea</a:t>
            </a:r>
            <a:r>
              <a:rPr dirty="0" sz="2800" spc="-8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tipurilor</a:t>
            </a:r>
            <a:r>
              <a:rPr dirty="0" sz="2800" spc="-7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2800" spc="-4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entităţi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365"/>
              </a:spcBef>
            </a:pPr>
            <a:r>
              <a:rPr dirty="0" sz="2800">
                <a:latin typeface="Calibri"/>
                <a:cs typeface="Calibri"/>
              </a:rPr>
              <a:t>După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identificarea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entităţiilor,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dăm</a:t>
            </a:r>
            <a:r>
              <a:rPr dirty="0" sz="2800" spc="-105" b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câte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nume</a:t>
            </a:r>
            <a:r>
              <a:rPr dirty="0" sz="2800" spc="-10">
                <a:latin typeface="Calibri"/>
                <a:cs typeface="Calibri"/>
              </a:rPr>
              <a:t>, </a:t>
            </a:r>
            <a:r>
              <a:rPr dirty="0" baseline="1984" sz="4200">
                <a:latin typeface="Calibri"/>
                <a:cs typeface="Calibri"/>
              </a:rPr>
              <a:t>iar</a:t>
            </a:r>
            <a:r>
              <a:rPr dirty="0" baseline="1984" sz="4200" spc="-112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aceste</a:t>
            </a:r>
            <a:r>
              <a:rPr dirty="0" baseline="1984" sz="4200" spc="-120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nume</a:t>
            </a:r>
            <a:r>
              <a:rPr dirty="0" baseline="1984" sz="4200" spc="-89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le</a:t>
            </a:r>
            <a:r>
              <a:rPr dirty="0" baseline="1984" sz="4200" spc="-22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vom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evidenţia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dicţionarul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împreună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explicaţiile</a:t>
            </a:r>
            <a:r>
              <a:rPr dirty="0" sz="2800">
                <a:latin typeface="Calibri"/>
                <a:cs typeface="Calibri"/>
              </a:rPr>
              <a:t> despre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entităţi, </a:t>
            </a:r>
            <a:r>
              <a:rPr dirty="0" sz="2800">
                <a:latin typeface="Calibri"/>
                <a:cs typeface="Calibri"/>
              </a:rPr>
              <a:t>precum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posibilele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aliasuri.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2605" y="667004"/>
            <a:ext cx="4625975" cy="1553845"/>
          </a:xfrm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12700" marR="5080" indent="1624330">
              <a:lnSpc>
                <a:spcPts val="3790"/>
              </a:lnSpc>
              <a:spcBef>
                <a:spcPts val="760"/>
              </a:spcBef>
            </a:pPr>
            <a:r>
              <a:rPr dirty="0" sz="3700" b="1" i="1">
                <a:latin typeface="Calibri"/>
                <a:cs typeface="Calibri"/>
              </a:rPr>
              <a:t>Cap.</a:t>
            </a:r>
            <a:r>
              <a:rPr dirty="0" sz="3700" spc="-65" b="1" i="1">
                <a:latin typeface="Calibri"/>
                <a:cs typeface="Calibri"/>
              </a:rPr>
              <a:t> </a:t>
            </a:r>
            <a:r>
              <a:rPr dirty="0" sz="3700" spc="-25" b="1" i="1">
                <a:latin typeface="Calibri"/>
                <a:cs typeface="Calibri"/>
              </a:rPr>
              <a:t>IX </a:t>
            </a:r>
            <a:r>
              <a:rPr dirty="0" sz="3700" spc="-20" b="1" i="1">
                <a:latin typeface="Calibri"/>
                <a:cs typeface="Calibri"/>
              </a:rPr>
              <a:t>Metodologia</a:t>
            </a:r>
            <a:r>
              <a:rPr dirty="0" sz="3700" spc="-114" b="1" i="1">
                <a:latin typeface="Calibri"/>
                <a:cs typeface="Calibri"/>
              </a:rPr>
              <a:t> </a:t>
            </a:r>
            <a:r>
              <a:rPr dirty="0" sz="3700" spc="-10" b="1" i="1">
                <a:latin typeface="Calibri"/>
                <a:cs typeface="Calibri"/>
              </a:rPr>
              <a:t>proiectarii</a:t>
            </a:r>
            <a:endParaRPr sz="3700">
              <a:latin typeface="Calibri"/>
              <a:cs typeface="Calibri"/>
            </a:endParaRPr>
          </a:p>
          <a:p>
            <a:pPr marL="605155">
              <a:lnSpc>
                <a:spcPts val="3790"/>
              </a:lnSpc>
            </a:pPr>
            <a:r>
              <a:rPr dirty="0" sz="3700" b="1" i="1">
                <a:latin typeface="Calibri"/>
                <a:cs typeface="Calibri"/>
              </a:rPr>
              <a:t>unei</a:t>
            </a:r>
            <a:r>
              <a:rPr dirty="0" sz="3700" spc="-55" b="1" i="1">
                <a:latin typeface="Calibri"/>
                <a:cs typeface="Calibri"/>
              </a:rPr>
              <a:t> </a:t>
            </a:r>
            <a:r>
              <a:rPr dirty="0" sz="3700" b="1" i="1">
                <a:latin typeface="Calibri"/>
                <a:cs typeface="Calibri"/>
              </a:rPr>
              <a:t>baze</a:t>
            </a:r>
            <a:r>
              <a:rPr dirty="0" sz="3700" spc="-70" b="1" i="1">
                <a:latin typeface="Calibri"/>
                <a:cs typeface="Calibri"/>
              </a:rPr>
              <a:t> </a:t>
            </a:r>
            <a:r>
              <a:rPr dirty="0" sz="3700" b="1" i="1">
                <a:latin typeface="Calibri"/>
                <a:cs typeface="Calibri"/>
              </a:rPr>
              <a:t>de</a:t>
            </a:r>
            <a:r>
              <a:rPr dirty="0" sz="3700" spc="-90" b="1" i="1">
                <a:latin typeface="Calibri"/>
                <a:cs typeface="Calibri"/>
              </a:rPr>
              <a:t> </a:t>
            </a:r>
            <a:r>
              <a:rPr dirty="0" sz="3700" spc="-20" b="1" i="1">
                <a:latin typeface="Calibri"/>
                <a:cs typeface="Calibri"/>
              </a:rPr>
              <a:t>date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69339" y="2664136"/>
            <a:ext cx="7190105" cy="201422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lvl="1" marL="623570" indent="-422275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623570" algn="l"/>
              </a:tabLst>
            </a:pPr>
            <a:r>
              <a:rPr dirty="0" sz="2000">
                <a:latin typeface="Microsoft Sans Serif"/>
                <a:cs typeface="Microsoft Sans Serif"/>
              </a:rPr>
              <a:t>Proiectarea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logică</a:t>
            </a:r>
            <a:endParaRPr sz="2000">
              <a:latin typeface="Microsoft Sans Serif"/>
              <a:cs typeface="Microsoft Sans Serif"/>
            </a:endParaRPr>
          </a:p>
          <a:p>
            <a:pPr lvl="2" marL="1183640" indent="-633095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1183640" algn="l"/>
              </a:tabLst>
            </a:pPr>
            <a:r>
              <a:rPr dirty="0" sz="2000">
                <a:latin typeface="Microsoft Sans Serif"/>
                <a:cs typeface="Microsoft Sans Serif"/>
              </a:rPr>
              <a:t>Paşii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proiectării</a:t>
            </a:r>
            <a:r>
              <a:rPr dirty="0" sz="2000" spc="-4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logice</a:t>
            </a:r>
            <a:endParaRPr sz="2000">
              <a:latin typeface="Microsoft Sans Serif"/>
              <a:cs typeface="Microsoft Sans Serif"/>
            </a:endParaRPr>
          </a:p>
          <a:p>
            <a:pPr lvl="2" marL="1183640" indent="-633095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1183640" algn="l"/>
              </a:tabLst>
            </a:pPr>
            <a:r>
              <a:rPr dirty="0" sz="2000">
                <a:latin typeface="Microsoft Sans Serif"/>
                <a:cs typeface="Microsoft Sans Serif"/>
              </a:rPr>
              <a:t>Factori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critici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pentru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succesul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proiectării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logice</a:t>
            </a:r>
            <a:endParaRPr sz="2000">
              <a:latin typeface="Microsoft Sans Serif"/>
              <a:cs typeface="Microsoft Sans Serif"/>
            </a:endParaRPr>
          </a:p>
          <a:p>
            <a:pPr lvl="2" marL="995044" indent="-633095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995044" algn="l"/>
              </a:tabLst>
            </a:pPr>
            <a:r>
              <a:rPr dirty="0" sz="2000">
                <a:latin typeface="Microsoft Sans Serif"/>
                <a:cs typeface="Microsoft Sans Serif"/>
              </a:rPr>
              <a:t>Metodologia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proiectare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a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bazei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de</a:t>
            </a:r>
            <a:r>
              <a:rPr dirty="0" sz="2000" spc="-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date</a:t>
            </a:r>
            <a:r>
              <a:rPr dirty="0" sz="2000" spc="-10">
                <a:latin typeface="Microsoft Sans Serif"/>
                <a:cs typeface="Microsoft Sans Serif"/>
              </a:rPr>
              <a:t> logice</a:t>
            </a:r>
            <a:endParaRPr sz="2000">
              <a:latin typeface="Microsoft Sans Serif"/>
              <a:cs typeface="Microsoft Sans Serif"/>
            </a:endParaRPr>
          </a:p>
          <a:p>
            <a:pPr lvl="3" marL="1346200" indent="-844550">
              <a:lnSpc>
                <a:spcPts val="2375"/>
              </a:lnSpc>
              <a:spcBef>
                <a:spcPts val="5"/>
              </a:spcBef>
              <a:buAutoNum type="arabicPeriod"/>
              <a:tabLst>
                <a:tab pos="1346200" algn="l"/>
              </a:tabLst>
            </a:pPr>
            <a:r>
              <a:rPr dirty="0" sz="2000">
                <a:latin typeface="Microsoft Sans Serif"/>
                <a:cs typeface="Microsoft Sans Serif"/>
              </a:rPr>
              <a:t>Crearea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modelului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conceptual</a:t>
            </a:r>
            <a:r>
              <a:rPr dirty="0" sz="2000" spc="-4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local,pentru</a:t>
            </a:r>
            <a:r>
              <a:rPr dirty="0" sz="2000" spc="-3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utilizatori</a:t>
            </a:r>
            <a:endParaRPr sz="2000">
              <a:latin typeface="Microsoft Sans Serif"/>
              <a:cs typeface="Microsoft Sans Serif"/>
            </a:endParaRPr>
          </a:p>
          <a:p>
            <a:pPr lvl="1" marL="433705" indent="-421005">
              <a:lnSpc>
                <a:spcPts val="2375"/>
              </a:lnSpc>
              <a:buAutoNum type="arabicPeriod"/>
              <a:tabLst>
                <a:tab pos="433705" algn="l"/>
              </a:tabLst>
            </a:pPr>
            <a:r>
              <a:rPr dirty="0" sz="2000">
                <a:latin typeface="Microsoft Sans Serif"/>
                <a:cs typeface="Microsoft Sans Serif"/>
              </a:rPr>
              <a:t>Proiectarea</a:t>
            </a:r>
            <a:r>
              <a:rPr dirty="0" sz="2000" spc="-30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fizică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175" rIns="0" bIns="0" rtlCol="0" vert="horz">
            <a:spAutoFit/>
          </a:bodyPr>
          <a:lstStyle/>
          <a:p>
            <a:pPr marL="50419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1.2.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tipurilor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30936" y="4682997"/>
            <a:ext cx="521334" cy="828040"/>
            <a:chOff x="630936" y="4682997"/>
            <a:chExt cx="521334" cy="8280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36" y="4682997"/>
              <a:ext cx="521208" cy="39623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936" y="5113985"/>
              <a:ext cx="518159" cy="39654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40664" rIns="0" bIns="0" rtlCol="0" vert="horz">
            <a:spAutoFit/>
          </a:bodyPr>
          <a:lstStyle/>
          <a:p>
            <a:pPr marR="381635">
              <a:lnSpc>
                <a:spcPts val="3279"/>
              </a:lnSpc>
              <a:spcBef>
                <a:spcPts val="275"/>
              </a:spcBef>
            </a:pPr>
            <a:r>
              <a:rPr dirty="0" spc="-10"/>
              <a:t>Obiectivul</a:t>
            </a:r>
            <a:r>
              <a:rPr dirty="0" spc="-10">
                <a:solidFill>
                  <a:srgbClr val="000000"/>
                </a:solidFill>
              </a:rPr>
              <a:t>: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Identificarea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relaţiilor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importante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dintre entităţi.</a:t>
            </a:r>
          </a:p>
          <a:p>
            <a:pPr>
              <a:lnSpc>
                <a:spcPts val="3320"/>
              </a:lnSpc>
              <a:spcBef>
                <a:spcPts val="3350"/>
              </a:spcBef>
            </a:pPr>
            <a:r>
              <a:rPr dirty="0">
                <a:solidFill>
                  <a:srgbClr val="000000"/>
                </a:solidFill>
              </a:rPr>
              <a:t>După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identificarea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40">
                <a:solidFill>
                  <a:srgbClr val="000000"/>
                </a:solidFill>
              </a:rPr>
              <a:t>entităţiilor,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va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trebui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să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-10" b="1">
                <a:solidFill>
                  <a:srgbClr val="000000"/>
                </a:solidFill>
                <a:latin typeface="Calibri"/>
                <a:cs typeface="Calibri"/>
              </a:rPr>
              <a:t>identificăm</a:t>
            </a:r>
          </a:p>
          <a:p>
            <a:pPr>
              <a:lnSpc>
                <a:spcPts val="3320"/>
              </a:lnSpc>
            </a:pPr>
            <a:r>
              <a:rPr dirty="0">
                <a:solidFill>
                  <a:srgbClr val="000000"/>
                </a:solidFill>
              </a:rPr>
              <a:t>şi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 spc="-10" b="1">
                <a:solidFill>
                  <a:srgbClr val="000000"/>
                </a:solidFill>
                <a:latin typeface="Calibri"/>
                <a:cs typeface="Calibri"/>
              </a:rPr>
              <a:t>relaţiile</a:t>
            </a:r>
            <a:r>
              <a:rPr dirty="0" spc="-70" b="1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pc="-20">
                <a:solidFill>
                  <a:srgbClr val="000000"/>
                </a:solidFill>
              </a:rPr>
              <a:t>importante</a:t>
            </a:r>
            <a:r>
              <a:rPr dirty="0" spc="-6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dintre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aceste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entităţi.</a:t>
            </a:r>
          </a:p>
          <a:p>
            <a:pPr marR="1407160">
              <a:lnSpc>
                <a:spcPts val="3279"/>
              </a:lnSpc>
              <a:spcBef>
                <a:spcPts val="260"/>
              </a:spcBef>
            </a:pPr>
            <a:r>
              <a:rPr dirty="0" spc="-10">
                <a:solidFill>
                  <a:srgbClr val="000000"/>
                </a:solidFill>
              </a:rPr>
              <a:t>Relaţiile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se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descriu</a:t>
            </a:r>
            <a:r>
              <a:rPr dirty="0" spc="-6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printr-</a:t>
            </a:r>
            <a:r>
              <a:rPr dirty="0">
                <a:solidFill>
                  <a:srgbClr val="000000"/>
                </a:solidFill>
              </a:rPr>
              <a:t>un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 i="1">
                <a:latin typeface="Calibri"/>
                <a:cs typeface="Calibri"/>
              </a:rPr>
              <a:t>verb</a:t>
            </a:r>
            <a:r>
              <a:rPr dirty="0" spc="150" i="1">
                <a:latin typeface="Calibri"/>
                <a:cs typeface="Calibri"/>
              </a:rPr>
              <a:t> </a:t>
            </a:r>
            <a:r>
              <a:rPr dirty="0" i="1">
                <a:latin typeface="Calibri"/>
                <a:cs typeface="Calibri"/>
              </a:rPr>
              <a:t>al</a:t>
            </a:r>
            <a:r>
              <a:rPr dirty="0" spc="-25" i="1">
                <a:latin typeface="Calibri"/>
                <a:cs typeface="Calibri"/>
              </a:rPr>
              <a:t> </a:t>
            </a:r>
            <a:r>
              <a:rPr dirty="0" spc="-10" i="1">
                <a:latin typeface="Calibri"/>
                <a:cs typeface="Calibri"/>
              </a:rPr>
              <a:t>relaţiei</a:t>
            </a:r>
            <a:r>
              <a:rPr dirty="0" spc="-10">
                <a:solidFill>
                  <a:srgbClr val="000000"/>
                </a:solidFill>
              </a:rPr>
              <a:t>. </a:t>
            </a:r>
            <a:r>
              <a:rPr dirty="0">
                <a:solidFill>
                  <a:srgbClr val="000000"/>
                </a:solidFill>
              </a:rPr>
              <a:t>De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exemplu:</a:t>
            </a:r>
          </a:p>
          <a:p>
            <a:pPr marL="327025" marR="2946400" indent="1270">
              <a:lnSpc>
                <a:spcPts val="3400"/>
              </a:lnSpc>
              <a:spcBef>
                <a:spcPts val="10"/>
              </a:spcBef>
            </a:pPr>
            <a:r>
              <a:rPr dirty="0">
                <a:solidFill>
                  <a:srgbClr val="000000"/>
                </a:solidFill>
              </a:rPr>
              <a:t>Scările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i="1">
                <a:latin typeface="Calibri"/>
                <a:cs typeface="Calibri"/>
              </a:rPr>
              <a:t>sunt</a:t>
            </a:r>
            <a:r>
              <a:rPr dirty="0" spc="-80" i="1">
                <a:latin typeface="Calibri"/>
                <a:cs typeface="Calibri"/>
              </a:rPr>
              <a:t> </a:t>
            </a:r>
            <a:r>
              <a:rPr dirty="0" i="1">
                <a:latin typeface="Calibri"/>
                <a:cs typeface="Calibri"/>
              </a:rPr>
              <a:t>Locuite</a:t>
            </a:r>
            <a:r>
              <a:rPr dirty="0" spc="-100" i="1">
                <a:latin typeface="Calibri"/>
                <a:cs typeface="Calibri"/>
              </a:rPr>
              <a:t> </a:t>
            </a:r>
            <a:r>
              <a:rPr dirty="0">
                <a:solidFill>
                  <a:srgbClr val="000000"/>
                </a:solidFill>
              </a:rPr>
              <a:t>de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Locatari Furnizorii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 spc="-10" i="1">
                <a:latin typeface="Calibri"/>
                <a:cs typeface="Calibri"/>
              </a:rPr>
              <a:t>Provoacă</a:t>
            </a:r>
            <a:r>
              <a:rPr dirty="0" spc="-114" i="1">
                <a:latin typeface="Calibri"/>
                <a:cs typeface="Calibri"/>
              </a:rPr>
              <a:t> </a:t>
            </a:r>
            <a:r>
              <a:rPr dirty="0" spc="-10">
                <a:solidFill>
                  <a:srgbClr val="000000"/>
                </a:solidFill>
              </a:rPr>
              <a:t>Cheltuieli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1529" y="1317870"/>
            <a:ext cx="3632531" cy="463884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474" y="3403367"/>
            <a:ext cx="4616835" cy="17171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4696" y="581406"/>
            <a:ext cx="693674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1.2.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tipurilor de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40791" y="1850466"/>
            <a:ext cx="518795" cy="823594"/>
            <a:chOff x="240791" y="1850466"/>
            <a:chExt cx="518795" cy="823594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791" y="1850466"/>
              <a:ext cx="518769" cy="39654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791" y="2277490"/>
              <a:ext cx="518769" cy="39623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228091" y="1287485"/>
            <a:ext cx="4776470" cy="139255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exemplu:</a:t>
            </a:r>
            <a:endParaRPr sz="2800">
              <a:latin typeface="Calibri"/>
              <a:cs typeface="Calibri"/>
            </a:endParaRPr>
          </a:p>
          <a:p>
            <a:pPr marL="363220" marR="5080">
              <a:lnSpc>
                <a:spcPct val="100000"/>
              </a:lnSpc>
              <a:spcBef>
                <a:spcPts val="340"/>
              </a:spcBef>
            </a:pPr>
            <a:r>
              <a:rPr dirty="0" sz="2800">
                <a:latin typeface="Calibri"/>
                <a:cs typeface="Calibri"/>
              </a:rPr>
              <a:t>Scările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sunt</a:t>
            </a:r>
            <a:r>
              <a:rPr dirty="0" sz="2800" spc="-8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Locuite</a:t>
            </a:r>
            <a:r>
              <a:rPr dirty="0" sz="2800" spc="-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Locatari </a:t>
            </a:r>
            <a:r>
              <a:rPr dirty="0" sz="2800" spc="-10">
                <a:latin typeface="Calibri"/>
                <a:cs typeface="Calibri"/>
              </a:rPr>
              <a:t>Furnizorii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Provoacă</a:t>
            </a:r>
            <a:r>
              <a:rPr dirty="0" sz="2800" spc="-13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baseline="2976" sz="4200" spc="-15">
                <a:latin typeface="Calibri"/>
                <a:cs typeface="Calibri"/>
              </a:rPr>
              <a:t>Cheltuieli</a:t>
            </a:r>
            <a:endParaRPr baseline="2976" sz="4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391" y="581406"/>
            <a:ext cx="69227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1.2.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tipurilor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1136" y="1215085"/>
            <a:ext cx="7179309" cy="473900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245745">
              <a:lnSpc>
                <a:spcPct val="101099"/>
              </a:lnSpc>
              <a:spcBef>
                <a:spcPts val="60"/>
              </a:spcBef>
            </a:pP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identificarea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relaţiilor</a:t>
            </a:r>
            <a:r>
              <a:rPr dirty="0" sz="2800" spc="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vom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lua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considerare </a:t>
            </a:r>
            <a:r>
              <a:rPr dirty="0" sz="2800">
                <a:latin typeface="Calibri"/>
                <a:cs typeface="Calibri"/>
              </a:rPr>
              <a:t>doar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relaţiile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interesează.</a:t>
            </a:r>
            <a:endParaRPr sz="2800">
              <a:latin typeface="Calibri"/>
              <a:cs typeface="Calibri"/>
            </a:endParaRPr>
          </a:p>
          <a:p>
            <a:pPr algn="just" marL="12700" marR="156210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Calibri"/>
                <a:cs typeface="Calibri"/>
              </a:rPr>
              <a:t>Degeaba</a:t>
            </a:r>
            <a:r>
              <a:rPr dirty="0" sz="2800" spc="5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există</a:t>
            </a:r>
            <a:r>
              <a:rPr dirty="0" sz="2800" spc="5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5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alte</a:t>
            </a:r>
            <a:r>
              <a:rPr dirty="0" sz="2800" spc="5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relaţii</a:t>
            </a:r>
            <a:r>
              <a:rPr dirty="0" sz="2800" spc="5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5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5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5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poată </a:t>
            </a:r>
            <a:r>
              <a:rPr dirty="0" sz="2800">
                <a:latin typeface="Calibri"/>
                <a:cs typeface="Calibri"/>
              </a:rPr>
              <a:t>identifica,</a:t>
            </a:r>
            <a:r>
              <a:rPr dirty="0" sz="2800" spc="4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4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4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prezintă</a:t>
            </a:r>
            <a:r>
              <a:rPr dirty="0" sz="2800" spc="4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importanţă</a:t>
            </a:r>
            <a:r>
              <a:rPr dirty="0" sz="2800" spc="4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pentru </a:t>
            </a:r>
            <a:r>
              <a:rPr dirty="0" sz="2800">
                <a:latin typeface="Calibri"/>
                <a:cs typeface="Calibri"/>
              </a:rPr>
              <a:t>problema</a:t>
            </a:r>
            <a:r>
              <a:rPr dirty="0" sz="2800" spc="59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noastră,</a:t>
            </a:r>
            <a:r>
              <a:rPr dirty="0" sz="2800" spc="59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atunci</a:t>
            </a:r>
            <a:r>
              <a:rPr dirty="0" sz="2800" spc="59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59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le</a:t>
            </a:r>
            <a:r>
              <a:rPr dirty="0" sz="2800" spc="59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luăm</a:t>
            </a:r>
            <a:r>
              <a:rPr dirty="0" sz="2800" spc="585">
                <a:latin typeface="Calibri"/>
                <a:cs typeface="Calibri"/>
              </a:rPr>
              <a:t>  </a:t>
            </a:r>
            <a:r>
              <a:rPr dirty="0" sz="2800" spc="-25">
                <a:latin typeface="Calibri"/>
                <a:cs typeface="Calibri"/>
              </a:rPr>
              <a:t>în </a:t>
            </a:r>
            <a:r>
              <a:rPr dirty="0" sz="2800" spc="-10">
                <a:latin typeface="Calibri"/>
                <a:cs typeface="Calibri"/>
              </a:rPr>
              <a:t>consideraţie.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982980" algn="l"/>
                <a:tab pos="1518285" algn="l"/>
                <a:tab pos="3135630" algn="l"/>
                <a:tab pos="4028440" algn="l"/>
                <a:tab pos="5002530" algn="l"/>
                <a:tab pos="5950585" algn="l"/>
              </a:tabLst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cele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cazuri,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relaţiile</a:t>
            </a:r>
            <a:r>
              <a:rPr dirty="0" sz="2800" spc="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sunt</a:t>
            </a:r>
            <a:r>
              <a:rPr dirty="0" sz="2800" spc="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binare</a:t>
            </a:r>
            <a:r>
              <a:rPr dirty="0" sz="2800" spc="-10">
                <a:latin typeface="Calibri"/>
                <a:cs typeface="Calibri"/>
              </a:rPr>
              <a:t>, adică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se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realizează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între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exact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două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entităţi. Există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relaţii</a:t>
            </a:r>
            <a:r>
              <a:rPr dirty="0" sz="2800" spc="-8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mai</a:t>
            </a:r>
            <a:r>
              <a:rPr dirty="0" sz="2800" spc="-1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5" i="1">
                <a:solidFill>
                  <a:srgbClr val="FF0000"/>
                </a:solidFill>
                <a:latin typeface="Calibri"/>
                <a:cs typeface="Calibri"/>
              </a:rPr>
              <a:t>complexe</a:t>
            </a:r>
            <a:r>
              <a:rPr dirty="0" sz="2800" spc="-25">
                <a:latin typeface="Calibri"/>
                <a:cs typeface="Calibri"/>
              </a:rPr>
              <a:t>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realizează </a:t>
            </a:r>
            <a:r>
              <a:rPr dirty="0" sz="2800">
                <a:latin typeface="Calibri"/>
                <a:cs typeface="Calibri"/>
              </a:rPr>
              <a:t>între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entităţi,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relaţii</a:t>
            </a:r>
            <a:r>
              <a:rPr dirty="0" sz="2800" spc="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recursive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care </a:t>
            </a:r>
            <a:r>
              <a:rPr dirty="0" sz="2800">
                <a:latin typeface="Calibri"/>
                <a:cs typeface="Calibri"/>
              </a:rPr>
              <a:t>pun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relaţie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singură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entitate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însăşi.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1236217"/>
            <a:ext cx="737615" cy="3962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2089099"/>
            <a:ext cx="737615" cy="3965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3797808"/>
            <a:ext cx="737615" cy="3962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4651247"/>
            <a:ext cx="737615" cy="39623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391" y="581406"/>
            <a:ext cx="69227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1.2.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tipurilor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2127504"/>
            <a:ext cx="521208" cy="39623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630936" y="3399154"/>
            <a:ext cx="896619" cy="1504950"/>
            <a:chOff x="630936" y="3399154"/>
            <a:chExt cx="896619" cy="150495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136" y="3399154"/>
              <a:ext cx="438912" cy="33985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136" y="3767658"/>
              <a:ext cx="438912" cy="34015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8136" y="4137024"/>
              <a:ext cx="438912" cy="33985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36" y="4507356"/>
              <a:ext cx="521208" cy="396239"/>
            </a:xfrm>
            <a:prstGeom prst="rect">
              <a:avLst/>
            </a:prstGeom>
          </p:spPr>
        </p:pic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5347411"/>
            <a:ext cx="521208" cy="39654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618236" y="1215085"/>
            <a:ext cx="7638415" cy="496824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115570">
              <a:lnSpc>
                <a:spcPct val="101099"/>
              </a:lnSpc>
              <a:spcBef>
                <a:spcPts val="60"/>
              </a:spcBef>
            </a:pPr>
            <a:r>
              <a:rPr dirty="0" sz="2800" spc="-25" i="1">
                <a:solidFill>
                  <a:srgbClr val="FF0000"/>
                </a:solidFill>
                <a:latin typeface="Calibri"/>
                <a:cs typeface="Calibri"/>
              </a:rPr>
              <a:t>Determinarea</a:t>
            </a:r>
            <a:r>
              <a:rPr dirty="0" sz="2800" spc="-9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cardinalităţii</a:t>
            </a:r>
            <a:r>
              <a:rPr dirty="0" sz="2800" spc="-14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şi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800" spc="-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participării</a:t>
            </a:r>
            <a:r>
              <a:rPr dirty="0" sz="2800" spc="-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dirty="0" sz="2800" spc="-2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tipurile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2800" spc="-6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relaţii</a:t>
            </a:r>
            <a:endParaRPr sz="2800">
              <a:latin typeface="Calibri"/>
              <a:cs typeface="Calibri"/>
            </a:endParaRPr>
          </a:p>
          <a:p>
            <a:pPr marL="355600" marR="434340" indent="8890">
              <a:lnSpc>
                <a:spcPts val="3350"/>
              </a:lnSpc>
              <a:spcBef>
                <a:spcPts val="155"/>
              </a:spcBef>
              <a:tabLst>
                <a:tab pos="4800600" algn="l"/>
              </a:tabLst>
            </a:pPr>
            <a:r>
              <a:rPr dirty="0" sz="2800">
                <a:latin typeface="Calibri"/>
                <a:cs typeface="Calibri"/>
              </a:rPr>
              <a:t>După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identificarea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tipurilor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relaţii,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să </a:t>
            </a:r>
            <a:r>
              <a:rPr dirty="0" sz="2800" spc="-30">
                <a:latin typeface="Calibri"/>
                <a:cs typeface="Calibri"/>
              </a:rPr>
              <a:t>determinăm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cardinalitatea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lor,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alegând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dintre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ts val="3170"/>
              </a:lnSpc>
            </a:pPr>
            <a:r>
              <a:rPr dirty="0" sz="2800" spc="-10">
                <a:latin typeface="Calibri"/>
                <a:cs typeface="Calibri"/>
              </a:rPr>
              <a:t>posibilităţiile:</a:t>
            </a:r>
            <a:endParaRPr sz="2800">
              <a:latin typeface="Calibri"/>
              <a:cs typeface="Calibri"/>
            </a:endParaRPr>
          </a:p>
          <a:p>
            <a:pPr marL="763905" marR="4510405">
              <a:lnSpc>
                <a:spcPct val="100800"/>
              </a:lnSpc>
              <a:spcBef>
                <a:spcPts val="40"/>
              </a:spcBef>
            </a:pPr>
            <a:r>
              <a:rPr dirty="0" sz="2400" spc="-25">
                <a:latin typeface="Calibri"/>
                <a:cs typeface="Calibri"/>
              </a:rPr>
              <a:t>unu-</a:t>
            </a:r>
            <a:r>
              <a:rPr dirty="0" sz="2400" spc="-10">
                <a:latin typeface="Calibri"/>
                <a:cs typeface="Calibri"/>
              </a:rPr>
              <a:t>la-</a:t>
            </a:r>
            <a:r>
              <a:rPr dirty="0" sz="2400">
                <a:latin typeface="Calibri"/>
                <a:cs typeface="Calibri"/>
              </a:rPr>
              <a:t>unu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(1:1) </a:t>
            </a:r>
            <a:r>
              <a:rPr dirty="0" sz="2400" spc="-25">
                <a:latin typeface="Calibri"/>
                <a:cs typeface="Calibri"/>
              </a:rPr>
              <a:t>unu-</a:t>
            </a:r>
            <a:r>
              <a:rPr dirty="0" sz="2400" spc="-10">
                <a:latin typeface="Calibri"/>
                <a:cs typeface="Calibri"/>
              </a:rPr>
              <a:t>la-</a:t>
            </a:r>
            <a:r>
              <a:rPr dirty="0" sz="2400">
                <a:latin typeface="Calibri"/>
                <a:cs typeface="Calibri"/>
              </a:rPr>
              <a:t>multe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(1:M)</a:t>
            </a:r>
            <a:endParaRPr sz="2400">
              <a:latin typeface="Calibri"/>
              <a:cs typeface="Calibri"/>
            </a:endParaRPr>
          </a:p>
          <a:p>
            <a:pPr marL="763905">
              <a:lnSpc>
                <a:spcPts val="2880"/>
              </a:lnSpc>
              <a:spcBef>
                <a:spcPts val="30"/>
              </a:spcBef>
            </a:pPr>
            <a:r>
              <a:rPr dirty="0" sz="2400">
                <a:latin typeface="Calibri"/>
                <a:cs typeface="Calibri"/>
              </a:rPr>
              <a:t>sau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multe-la-</a:t>
            </a:r>
            <a:r>
              <a:rPr dirty="0" sz="2400">
                <a:latin typeface="Calibri"/>
                <a:cs typeface="Calibri"/>
              </a:rPr>
              <a:t>multe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(M:N)</a:t>
            </a:r>
            <a:endParaRPr sz="2400">
              <a:latin typeface="Calibri"/>
              <a:cs typeface="Calibri"/>
            </a:endParaRPr>
          </a:p>
          <a:p>
            <a:pPr marL="355600" marR="86360" indent="8890">
              <a:lnSpc>
                <a:spcPts val="3340"/>
              </a:lnSpc>
              <a:spcBef>
                <a:spcPts val="125"/>
              </a:spcBef>
            </a:pP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cunosc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valori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specifice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cardinalităţiilor, </a:t>
            </a:r>
            <a:r>
              <a:rPr dirty="0" sz="2800" spc="-20">
                <a:latin typeface="Calibri"/>
                <a:cs typeface="Calibri"/>
              </a:rPr>
              <a:t>aceste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valori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scriu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documentarea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relaţiilor.</a:t>
            </a:r>
            <a:endParaRPr sz="2800">
              <a:latin typeface="Calibri"/>
              <a:cs typeface="Calibri"/>
            </a:endParaRPr>
          </a:p>
          <a:p>
            <a:pPr marL="364490">
              <a:lnSpc>
                <a:spcPts val="3170"/>
              </a:lnSpc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continuare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determinăm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participarea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relaţie,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totala,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parţiala.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175" rIns="0" bIns="0" rtlCol="0" vert="horz">
            <a:spAutoFit/>
          </a:bodyPr>
          <a:lstStyle/>
          <a:p>
            <a:pPr marL="50419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1.2.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tipurilor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02" y="1909572"/>
            <a:ext cx="521207" cy="3962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02" y="4043807"/>
            <a:ext cx="521207" cy="3962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02" y="5339486"/>
            <a:ext cx="521207" cy="39624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 i="1">
                <a:latin typeface="Calibri"/>
                <a:cs typeface="Calibri"/>
              </a:rPr>
              <a:t>Documentarea</a:t>
            </a:r>
            <a:r>
              <a:rPr dirty="0" spc="-90" i="1">
                <a:latin typeface="Calibri"/>
                <a:cs typeface="Calibri"/>
              </a:rPr>
              <a:t> </a:t>
            </a:r>
            <a:r>
              <a:rPr dirty="0" i="1">
                <a:latin typeface="Calibri"/>
                <a:cs typeface="Calibri"/>
              </a:rPr>
              <a:t>tipurilor</a:t>
            </a:r>
            <a:r>
              <a:rPr dirty="0" spc="-95" i="1">
                <a:latin typeface="Calibri"/>
                <a:cs typeface="Calibri"/>
              </a:rPr>
              <a:t> </a:t>
            </a:r>
            <a:r>
              <a:rPr dirty="0" i="1">
                <a:latin typeface="Calibri"/>
                <a:cs typeface="Calibri"/>
              </a:rPr>
              <a:t>de</a:t>
            </a:r>
            <a:r>
              <a:rPr dirty="0" spc="-130" i="1">
                <a:latin typeface="Calibri"/>
                <a:cs typeface="Calibri"/>
              </a:rPr>
              <a:t> </a:t>
            </a:r>
            <a:r>
              <a:rPr dirty="0" spc="-10" i="1">
                <a:latin typeface="Calibri"/>
                <a:cs typeface="Calibri"/>
              </a:rPr>
              <a:t>relaţii</a:t>
            </a:r>
          </a:p>
          <a:p>
            <a:pPr marL="355600" marR="5080" indent="8890">
              <a:lnSpc>
                <a:spcPct val="100000"/>
              </a:lnSpc>
              <a:spcBef>
                <a:spcPts val="5"/>
              </a:spcBef>
              <a:tabLst>
                <a:tab pos="7584440" algn="l"/>
              </a:tabLst>
            </a:pPr>
            <a:r>
              <a:rPr dirty="0" baseline="1984" sz="4200">
                <a:solidFill>
                  <a:srgbClr val="000000"/>
                </a:solidFill>
              </a:rPr>
              <a:t>După</a:t>
            </a:r>
            <a:r>
              <a:rPr dirty="0" baseline="1984" sz="4200" spc="-142">
                <a:solidFill>
                  <a:srgbClr val="000000"/>
                </a:solidFill>
              </a:rPr>
              <a:t> </a:t>
            </a:r>
            <a:r>
              <a:rPr dirty="0" baseline="1984" sz="4200" spc="-15">
                <a:solidFill>
                  <a:srgbClr val="000000"/>
                </a:solidFill>
              </a:rPr>
              <a:t>identificarea</a:t>
            </a:r>
            <a:r>
              <a:rPr dirty="0" baseline="1984" sz="4200" spc="-120">
                <a:solidFill>
                  <a:srgbClr val="000000"/>
                </a:solidFill>
              </a:rPr>
              <a:t> </a:t>
            </a:r>
            <a:r>
              <a:rPr dirty="0" baseline="1984" sz="4200">
                <a:solidFill>
                  <a:srgbClr val="000000"/>
                </a:solidFill>
              </a:rPr>
              <a:t>tipurilor</a:t>
            </a:r>
            <a:r>
              <a:rPr dirty="0" baseline="1984" sz="4200" spc="-127">
                <a:solidFill>
                  <a:srgbClr val="000000"/>
                </a:solidFill>
              </a:rPr>
              <a:t> </a:t>
            </a:r>
            <a:r>
              <a:rPr dirty="0" baseline="1984" sz="4200">
                <a:solidFill>
                  <a:srgbClr val="000000"/>
                </a:solidFill>
              </a:rPr>
              <a:t>de</a:t>
            </a:r>
            <a:r>
              <a:rPr dirty="0" baseline="1984" sz="4200" spc="-172">
                <a:solidFill>
                  <a:srgbClr val="000000"/>
                </a:solidFill>
              </a:rPr>
              <a:t> </a:t>
            </a:r>
            <a:r>
              <a:rPr dirty="0" baseline="1984" sz="4200">
                <a:solidFill>
                  <a:srgbClr val="000000"/>
                </a:solidFill>
              </a:rPr>
              <a:t>relaţii,</a:t>
            </a:r>
            <a:r>
              <a:rPr dirty="0" baseline="1984" sz="4200" spc="-142">
                <a:solidFill>
                  <a:srgbClr val="000000"/>
                </a:solidFill>
              </a:rPr>
              <a:t> </a:t>
            </a:r>
            <a:r>
              <a:rPr dirty="0" baseline="1984" sz="4200">
                <a:solidFill>
                  <a:srgbClr val="000000"/>
                </a:solidFill>
              </a:rPr>
              <a:t>le</a:t>
            </a:r>
            <a:r>
              <a:rPr dirty="0" baseline="1984" sz="4200" spc="-187">
                <a:solidFill>
                  <a:srgbClr val="000000"/>
                </a:solidFill>
              </a:rPr>
              <a:t> </a:t>
            </a:r>
            <a:r>
              <a:rPr dirty="0" baseline="1984" sz="4200" spc="-15">
                <a:solidFill>
                  <a:srgbClr val="000000"/>
                </a:solidFill>
              </a:rPr>
              <a:t>denumim</a:t>
            </a:r>
            <a:r>
              <a:rPr dirty="0" baseline="1984" sz="4200">
                <a:solidFill>
                  <a:srgbClr val="000000"/>
                </a:solidFill>
              </a:rPr>
              <a:t>	</a:t>
            </a:r>
            <a:r>
              <a:rPr dirty="0" sz="2800" spc="-25">
                <a:solidFill>
                  <a:srgbClr val="000000"/>
                </a:solidFill>
              </a:rPr>
              <a:t>şi </a:t>
            </a:r>
            <a:r>
              <a:rPr dirty="0" sz="2800">
                <a:solidFill>
                  <a:srgbClr val="000000"/>
                </a:solidFill>
              </a:rPr>
              <a:t>le</a:t>
            </a:r>
            <a:r>
              <a:rPr dirty="0" sz="2800" spc="-100">
                <a:solidFill>
                  <a:srgbClr val="000000"/>
                </a:solidFill>
              </a:rPr>
              <a:t> </a:t>
            </a:r>
            <a:r>
              <a:rPr dirty="0" sz="2800" spc="-10">
                <a:solidFill>
                  <a:srgbClr val="000000"/>
                </a:solidFill>
              </a:rPr>
              <a:t>introducem</a:t>
            </a:r>
            <a:r>
              <a:rPr dirty="0" sz="2800" spc="-85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în</a:t>
            </a:r>
            <a:r>
              <a:rPr dirty="0" sz="2800" spc="-90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dicţionarul</a:t>
            </a:r>
            <a:r>
              <a:rPr dirty="0" sz="2800" spc="-95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de</a:t>
            </a:r>
            <a:r>
              <a:rPr dirty="0" sz="2800" spc="-80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date,</a:t>
            </a:r>
            <a:r>
              <a:rPr dirty="0" sz="2800" spc="-100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împreună</a:t>
            </a:r>
            <a:r>
              <a:rPr dirty="0" sz="2800" spc="-85">
                <a:solidFill>
                  <a:srgbClr val="000000"/>
                </a:solidFill>
              </a:rPr>
              <a:t> </a:t>
            </a:r>
            <a:r>
              <a:rPr dirty="0" sz="2800" spc="-25">
                <a:solidFill>
                  <a:srgbClr val="000000"/>
                </a:solidFill>
              </a:rPr>
              <a:t>cu </a:t>
            </a:r>
            <a:r>
              <a:rPr dirty="0" sz="2800" spc="-35">
                <a:solidFill>
                  <a:srgbClr val="000000"/>
                </a:solidFill>
              </a:rPr>
              <a:t>cardinalitatea</a:t>
            </a:r>
            <a:r>
              <a:rPr dirty="0" sz="2800" spc="-50">
                <a:solidFill>
                  <a:srgbClr val="000000"/>
                </a:solidFill>
              </a:rPr>
              <a:t> </a:t>
            </a:r>
            <a:r>
              <a:rPr dirty="0" sz="2800">
                <a:solidFill>
                  <a:srgbClr val="000000"/>
                </a:solidFill>
              </a:rPr>
              <a:t>şi</a:t>
            </a:r>
            <a:r>
              <a:rPr dirty="0" sz="2800" spc="-85">
                <a:solidFill>
                  <a:srgbClr val="000000"/>
                </a:solidFill>
              </a:rPr>
              <a:t> </a:t>
            </a:r>
            <a:r>
              <a:rPr dirty="0" sz="2800" spc="-25">
                <a:solidFill>
                  <a:srgbClr val="000000"/>
                </a:solidFill>
              </a:rPr>
              <a:t>participarea</a:t>
            </a:r>
            <a:r>
              <a:rPr dirty="0" sz="2800" spc="-50">
                <a:solidFill>
                  <a:srgbClr val="000000"/>
                </a:solidFill>
              </a:rPr>
              <a:t> </a:t>
            </a:r>
            <a:r>
              <a:rPr dirty="0" sz="2800" spc="-20">
                <a:solidFill>
                  <a:srgbClr val="000000"/>
                </a:solidFill>
              </a:rPr>
              <a:t>lor.</a:t>
            </a:r>
            <a:endParaRPr sz="2800"/>
          </a:p>
          <a:p>
            <a:pPr marL="12700">
              <a:lnSpc>
                <a:spcPts val="3320"/>
              </a:lnSpc>
              <a:spcBef>
                <a:spcPts val="3365"/>
              </a:spcBef>
            </a:pPr>
            <a:r>
              <a:rPr dirty="0" spc="-10" i="1">
                <a:latin typeface="Calibri"/>
                <a:cs typeface="Calibri"/>
              </a:rPr>
              <a:t>Utilizarea</a:t>
            </a:r>
            <a:r>
              <a:rPr dirty="0" spc="-100" i="1">
                <a:latin typeface="Calibri"/>
                <a:cs typeface="Calibri"/>
              </a:rPr>
              <a:t> </a:t>
            </a:r>
            <a:r>
              <a:rPr dirty="0" i="1">
                <a:latin typeface="Calibri"/>
                <a:cs typeface="Calibri"/>
              </a:rPr>
              <a:t>modelării</a:t>
            </a:r>
            <a:r>
              <a:rPr dirty="0" spc="-105" i="1">
                <a:latin typeface="Calibri"/>
                <a:cs typeface="Calibri"/>
              </a:rPr>
              <a:t> </a:t>
            </a:r>
            <a:r>
              <a:rPr dirty="0" spc="-25" i="1">
                <a:latin typeface="Calibri"/>
                <a:cs typeface="Calibri"/>
              </a:rPr>
              <a:t>ER</a:t>
            </a:r>
          </a:p>
          <a:p>
            <a:pPr marL="364490">
              <a:lnSpc>
                <a:spcPts val="3320"/>
              </a:lnSpc>
            </a:pPr>
            <a:r>
              <a:rPr dirty="0" spc="-25">
                <a:solidFill>
                  <a:srgbClr val="000000"/>
                </a:solidFill>
              </a:rPr>
              <a:t>Pentru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vizualizarea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sistemelor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complicate,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utilizăm</a:t>
            </a:r>
          </a:p>
          <a:p>
            <a:pPr marL="355600" marR="706755">
              <a:lnSpc>
                <a:spcPct val="101099"/>
              </a:lnSpc>
              <a:spcBef>
                <a:spcPts val="10"/>
              </a:spcBef>
            </a:pPr>
            <a:r>
              <a:rPr dirty="0" spc="-10">
                <a:solidFill>
                  <a:srgbClr val="000000"/>
                </a:solidFill>
              </a:rPr>
              <a:t>diagrama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ER,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pentru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că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este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mult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mai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uşor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a </a:t>
            </a:r>
            <a:r>
              <a:rPr dirty="0" spc="-10">
                <a:solidFill>
                  <a:srgbClr val="000000"/>
                </a:solidFill>
              </a:rPr>
              <a:t>cuprinde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toate</a:t>
            </a:r>
            <a:r>
              <a:rPr dirty="0" spc="-12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informaţiile.</a:t>
            </a:r>
          </a:p>
          <a:p>
            <a:pPr marL="355600" marR="70485" indent="8890">
              <a:lnSpc>
                <a:spcPts val="3410"/>
              </a:lnSpc>
              <a:spcBef>
                <a:spcPts val="85"/>
              </a:spcBef>
            </a:pPr>
            <a:r>
              <a:rPr dirty="0">
                <a:solidFill>
                  <a:srgbClr val="000000"/>
                </a:solidFill>
              </a:rPr>
              <a:t>Se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recomanda</a:t>
            </a:r>
            <a:r>
              <a:rPr dirty="0" spc="-6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utilizarea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diagramei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ER,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pentru</a:t>
            </a:r>
            <a:r>
              <a:rPr dirty="0" spc="-6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mai </a:t>
            </a:r>
            <a:r>
              <a:rPr dirty="0">
                <a:solidFill>
                  <a:srgbClr val="000000"/>
                </a:solidFill>
              </a:rPr>
              <a:t>bună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vizualizare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datelor.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603885" marR="5080" indent="-556260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1.3.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asocierea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 </a:t>
            </a:r>
            <a:r>
              <a:rPr dirty="0" sz="3200" b="1" i="1">
                <a:latin typeface="Calibri"/>
                <a:cs typeface="Calibri"/>
              </a:rPr>
              <a:t>la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3208273"/>
            <a:ext cx="521208" cy="3962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4062095"/>
            <a:ext cx="521208" cy="39623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8236" y="1870963"/>
            <a:ext cx="7713345" cy="300799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70"/>
              </a:spcBef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Obiectivul</a:t>
            </a:r>
            <a:r>
              <a:rPr dirty="0" sz="2800" spc="-10">
                <a:latin typeface="Calibri"/>
                <a:cs typeface="Calibri"/>
              </a:rPr>
              <a:t>: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Asocierea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tipurile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tipurile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relaţii.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800">
              <a:latin typeface="Calibri"/>
              <a:cs typeface="Calibri"/>
            </a:endParaRPr>
          </a:p>
          <a:p>
            <a:pPr marL="355600" marR="458470" indent="8890">
              <a:lnSpc>
                <a:spcPts val="3260"/>
              </a:lnSpc>
            </a:pPr>
            <a:r>
              <a:rPr dirty="0" sz="2800" spc="-20">
                <a:latin typeface="Calibri"/>
                <a:cs typeface="Calibri"/>
              </a:rPr>
              <a:t>Următorul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pas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metodologie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identificarea atributelor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403225" indent="8890">
              <a:lnSpc>
                <a:spcPts val="3260"/>
              </a:lnSpc>
              <a:spcBef>
                <a:spcPts val="204"/>
              </a:spcBef>
            </a:pPr>
            <a:r>
              <a:rPr dirty="0" sz="2800" spc="-10">
                <a:latin typeface="Calibri"/>
                <a:cs typeface="Calibri"/>
              </a:rPr>
              <a:t>Aceste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identifică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aceeaşi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şi </a:t>
            </a:r>
            <a:r>
              <a:rPr dirty="0" sz="2800" spc="-10">
                <a:latin typeface="Calibri"/>
                <a:cs typeface="Calibri"/>
              </a:rPr>
              <a:t>entităţiile.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0075" marR="5080" indent="-57785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1.3.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asocierea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 </a:t>
            </a:r>
            <a:r>
              <a:rPr dirty="0" sz="3200" b="1" i="1">
                <a:latin typeface="Calibri"/>
                <a:cs typeface="Calibri"/>
              </a:rPr>
              <a:t>la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6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8236" y="2082164"/>
            <a:ext cx="7195184" cy="34296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149860">
              <a:lnSpc>
                <a:spcPct val="99500"/>
              </a:lnSpc>
              <a:spcBef>
                <a:spcPts val="110"/>
              </a:spcBef>
              <a:tabLst>
                <a:tab pos="6315710" algn="l"/>
              </a:tabLst>
            </a:pPr>
            <a:r>
              <a:rPr dirty="0" sz="2800" spc="-20">
                <a:latin typeface="Calibri"/>
                <a:cs typeface="Calibri"/>
              </a:rPr>
              <a:t>Pentru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uşoară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identificare,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trebuie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să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luăm </a:t>
            </a:r>
            <a:r>
              <a:rPr dirty="0" sz="2800" spc="-10">
                <a:latin typeface="Calibri"/>
                <a:cs typeface="Calibri"/>
              </a:rPr>
              <a:t>entităţiile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relaţiile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rând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punem </a:t>
            </a:r>
            <a:r>
              <a:rPr dirty="0" sz="2800" spc="-25">
                <a:latin typeface="Calibri"/>
                <a:cs typeface="Calibri"/>
              </a:rPr>
              <a:t>următoarea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întrebare: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0"/>
              </a:spcBef>
            </a:pP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Ce</a:t>
            </a:r>
            <a:r>
              <a:rPr dirty="0" sz="2800" spc="-5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informaţii</a:t>
            </a:r>
            <a:r>
              <a:rPr dirty="0" sz="2800" spc="-9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deţinem</a:t>
            </a:r>
            <a:r>
              <a:rPr dirty="0" sz="2800" spc="-6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despre</a:t>
            </a:r>
            <a:r>
              <a:rPr dirty="0" sz="2800" spc="-6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această</a:t>
            </a:r>
            <a:r>
              <a:rPr dirty="0" sz="2800" spc="-7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r>
              <a:rPr dirty="0" sz="2800" spc="8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0" i="1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279"/>
              </a:lnSpc>
              <a:tabLst>
                <a:tab pos="5770245" algn="l"/>
              </a:tabLst>
            </a:pPr>
            <a:r>
              <a:rPr dirty="0" sz="2800" spc="-10">
                <a:latin typeface="Calibri"/>
                <a:cs typeface="Calibri"/>
              </a:rPr>
              <a:t>Răspunsul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această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întrebare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atributele </a:t>
            </a:r>
            <a:r>
              <a:rPr dirty="0" sz="2800" spc="-10">
                <a:latin typeface="Calibri"/>
                <a:cs typeface="Calibri"/>
              </a:rPr>
              <a:t>căutate.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601980" marR="5080" indent="-554990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1.3.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asocierea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 </a:t>
            </a:r>
            <a:r>
              <a:rPr dirty="0" sz="3200" b="1" i="1">
                <a:latin typeface="Calibri"/>
                <a:cs typeface="Calibri"/>
              </a:rPr>
              <a:t>la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2780995"/>
            <a:ext cx="521208" cy="3965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3627373"/>
            <a:ext cx="521208" cy="3962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4491863"/>
            <a:ext cx="521208" cy="39623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90168" y="1870963"/>
            <a:ext cx="7273925" cy="4319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i="1">
                <a:solidFill>
                  <a:srgbClr val="FF0000"/>
                </a:solidFill>
                <a:latin typeface="Calibri"/>
                <a:cs typeface="Calibri"/>
              </a:rPr>
              <a:t>Atribute</a:t>
            </a:r>
            <a:r>
              <a:rPr dirty="0" sz="2800" spc="-8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simple</a:t>
            </a:r>
            <a:r>
              <a:rPr dirty="0" sz="2800" spc="-7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sau</a:t>
            </a:r>
            <a:r>
              <a:rPr dirty="0" sz="2800" spc="-8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compuse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800">
              <a:latin typeface="Calibri"/>
              <a:cs typeface="Calibri"/>
            </a:endParaRPr>
          </a:p>
          <a:p>
            <a:pPr marL="354965" marR="459740" indent="8890">
              <a:lnSpc>
                <a:spcPts val="3270"/>
              </a:lnSpc>
            </a:pP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important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notăm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este </a:t>
            </a:r>
            <a:r>
              <a:rPr dirty="0" sz="2800">
                <a:latin typeface="Calibri"/>
                <a:cs typeface="Calibri"/>
              </a:rPr>
              <a:t>simplu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compus.</a:t>
            </a:r>
            <a:endParaRPr sz="2800">
              <a:latin typeface="Calibri"/>
              <a:cs typeface="Calibri"/>
            </a:endParaRPr>
          </a:p>
          <a:p>
            <a:pPr marL="354965" marR="555625" indent="8890">
              <a:lnSpc>
                <a:spcPts val="3410"/>
              </a:lnSpc>
              <a:spcBef>
                <a:spcPts val="10"/>
              </a:spcBef>
            </a:pPr>
            <a:r>
              <a:rPr dirty="0" sz="2800" spc="-10">
                <a:latin typeface="Calibri"/>
                <a:cs typeface="Calibri"/>
              </a:rPr>
              <a:t>Conform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acestei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informaţii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luăm </a:t>
            </a:r>
            <a:r>
              <a:rPr dirty="0" sz="2800">
                <a:latin typeface="Calibri"/>
                <a:cs typeface="Calibri"/>
              </a:rPr>
              <a:t>decizii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referitoare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atribut.</a:t>
            </a:r>
            <a:endParaRPr sz="2800">
              <a:latin typeface="Calibri"/>
              <a:cs typeface="Calibri"/>
            </a:endParaRPr>
          </a:p>
          <a:p>
            <a:pPr marL="364490">
              <a:lnSpc>
                <a:spcPts val="3275"/>
              </a:lnSpc>
            </a:pP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compus,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atunci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putem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opta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35"/>
              </a:spcBef>
            </a:pP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descompunerea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sa,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necesară</a:t>
            </a:r>
            <a:endParaRPr sz="2800">
              <a:latin typeface="Calibri"/>
              <a:cs typeface="Calibri"/>
            </a:endParaRPr>
          </a:p>
          <a:p>
            <a:pPr marL="354965" marR="575310">
              <a:lnSpc>
                <a:spcPct val="101099"/>
              </a:lnSpc>
              <a:spcBef>
                <a:spcPts val="10"/>
              </a:spcBef>
            </a:pPr>
            <a:r>
              <a:rPr dirty="0" sz="2800" spc="-25">
                <a:latin typeface="Calibri"/>
                <a:cs typeface="Calibri"/>
              </a:rPr>
              <a:t>prelucrarea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separată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detelor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compuse,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sau </a:t>
            </a:r>
            <a:r>
              <a:rPr dirty="0" sz="2800" spc="-10">
                <a:latin typeface="Calibri"/>
                <a:cs typeface="Calibri"/>
              </a:rPr>
              <a:t>putem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să-</a:t>
            </a:r>
            <a:r>
              <a:rPr dirty="0" sz="2800">
                <a:latin typeface="Calibri"/>
                <a:cs typeface="Calibri"/>
              </a:rPr>
              <a:t>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lăsăm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compus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contrar.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601980" marR="5080" indent="-554990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1.3.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asocierea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 </a:t>
            </a:r>
            <a:r>
              <a:rPr dirty="0" sz="3200" b="1" i="1">
                <a:latin typeface="Calibri"/>
                <a:cs typeface="Calibri"/>
              </a:rPr>
              <a:t>la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2553335"/>
            <a:ext cx="521208" cy="3962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3848989"/>
            <a:ext cx="521208" cy="39623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90168" y="1654810"/>
            <a:ext cx="7926070" cy="432371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803910">
              <a:lnSpc>
                <a:spcPts val="3279"/>
              </a:lnSpc>
              <a:spcBef>
                <a:spcPts val="270"/>
              </a:spcBef>
            </a:pPr>
            <a:r>
              <a:rPr dirty="0" sz="2800" i="1">
                <a:latin typeface="Calibri"/>
                <a:cs typeface="Calibri"/>
              </a:rPr>
              <a:t>De</a:t>
            </a:r>
            <a:r>
              <a:rPr dirty="0" sz="2800" spc="-114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exemplu</a:t>
            </a:r>
            <a:r>
              <a:rPr dirty="0" sz="2800" spc="-10">
                <a:latin typeface="Calibri"/>
                <a:cs typeface="Calibri"/>
              </a:rPr>
              <a:t>,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atributul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Adresă</a:t>
            </a:r>
            <a:r>
              <a:rPr dirty="0" sz="2800" spc="-9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conţine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informaţiile (Nr_Bloc,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Scara,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Etaj,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Apartament).</a:t>
            </a:r>
            <a:endParaRPr sz="2800">
              <a:latin typeface="Calibri"/>
              <a:cs typeface="Calibri"/>
            </a:endParaRPr>
          </a:p>
          <a:p>
            <a:pPr marL="354965" marR="82550" indent="8890">
              <a:lnSpc>
                <a:spcPts val="3400"/>
              </a:lnSpc>
              <a:spcBef>
                <a:spcPts val="30"/>
              </a:spcBef>
            </a:pPr>
            <a:r>
              <a:rPr dirty="0" sz="2800">
                <a:latin typeface="Calibri"/>
                <a:cs typeface="Calibri"/>
              </a:rPr>
              <a:t>Noi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trebui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prelucrăm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aceste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informaţii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separat, </a:t>
            </a:r>
            <a:r>
              <a:rPr dirty="0" sz="2800">
                <a:latin typeface="Calibri"/>
                <a:cs typeface="Calibri"/>
              </a:rPr>
              <a:t>deci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vom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descompune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acest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cele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patru </a:t>
            </a:r>
            <a:r>
              <a:rPr dirty="0" sz="2800" spc="-10" b="1" i="1">
                <a:latin typeface="Calibri"/>
                <a:cs typeface="Calibri"/>
              </a:rPr>
              <a:t>atribute</a:t>
            </a:r>
            <a:r>
              <a:rPr dirty="0" sz="2800" spc="-8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simple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4965" marR="668655" indent="8890">
              <a:lnSpc>
                <a:spcPts val="3400"/>
              </a:lnSpc>
              <a:spcBef>
                <a:spcPts val="5"/>
              </a:spcBef>
            </a:pPr>
            <a:r>
              <a:rPr dirty="0" sz="2800">
                <a:latin typeface="Calibri"/>
                <a:cs typeface="Calibri"/>
              </a:rPr>
              <a:t>Putem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avea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cazuri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atributele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simple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le </a:t>
            </a:r>
            <a:r>
              <a:rPr dirty="0" sz="2800" spc="-10">
                <a:latin typeface="Calibri"/>
                <a:cs typeface="Calibri"/>
              </a:rPr>
              <a:t>compunem.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70"/>
              </a:lnSpc>
            </a:pP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 i="1">
                <a:latin typeface="Calibri"/>
                <a:cs typeface="Calibri"/>
              </a:rPr>
              <a:t>exemplu</a:t>
            </a:r>
            <a:r>
              <a:rPr dirty="0" sz="2800" spc="-75" i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cazul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atributelor: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1099"/>
              </a:lnSpc>
              <a:spcBef>
                <a:spcPts val="15"/>
              </a:spcBef>
            </a:pPr>
            <a:r>
              <a:rPr dirty="0" sz="2800" spc="-10" b="1">
                <a:latin typeface="Calibri"/>
                <a:cs typeface="Calibri"/>
              </a:rPr>
              <a:t>Nume_Familie</a:t>
            </a:r>
            <a:r>
              <a:rPr dirty="0" sz="2800" spc="10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114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Prenume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neavând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nevoie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aceste informaţii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separat,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vom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compune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atributul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Nume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0075" marR="5080" indent="-57785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1.3.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asocierea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 </a:t>
            </a:r>
            <a:r>
              <a:rPr dirty="0" sz="3200" b="1" i="1">
                <a:latin typeface="Calibri"/>
                <a:cs typeface="Calibri"/>
              </a:rPr>
              <a:t>la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1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937766"/>
            <a:ext cx="6960870" cy="3435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i="1">
                <a:solidFill>
                  <a:srgbClr val="FF0000"/>
                </a:solidFill>
                <a:latin typeface="Calibri"/>
                <a:cs typeface="Calibri"/>
              </a:rPr>
              <a:t>Atribute</a:t>
            </a:r>
            <a:r>
              <a:rPr dirty="0" sz="2800" spc="-9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derivate</a:t>
            </a:r>
            <a:r>
              <a:rPr dirty="0" sz="2800" spc="-8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(calculate)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0"/>
              </a:lnSpc>
              <a:spcBef>
                <a:spcPts val="3365"/>
              </a:spcBef>
            </a:pPr>
            <a:r>
              <a:rPr dirty="0" sz="2800">
                <a:latin typeface="Calibri"/>
                <a:cs typeface="Calibri"/>
              </a:rPr>
              <a:t>Sunt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acele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atribute,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calcula</a:t>
            </a:r>
            <a:r>
              <a:rPr dirty="0" sz="2800" spc="-8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alte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0"/>
              </a:lnSpc>
            </a:pPr>
            <a:r>
              <a:rPr dirty="0" sz="2800" spc="-10" b="1">
                <a:latin typeface="Calibri"/>
                <a:cs typeface="Calibri"/>
              </a:rPr>
              <a:t>atribute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existente</a:t>
            </a:r>
            <a:r>
              <a:rPr dirty="0" sz="2800" spc="-5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279"/>
              </a:lnSpc>
              <a:tabLst>
                <a:tab pos="6631305" algn="l"/>
              </a:tabLst>
            </a:pPr>
            <a:r>
              <a:rPr dirty="0" sz="2800" i="1">
                <a:latin typeface="Calibri"/>
                <a:cs typeface="Calibri"/>
              </a:rPr>
              <a:t>De</a:t>
            </a:r>
            <a:r>
              <a:rPr dirty="0" sz="2800" spc="-70" i="1">
                <a:latin typeface="Calibri"/>
                <a:cs typeface="Calibri"/>
              </a:rPr>
              <a:t> </a:t>
            </a:r>
            <a:r>
              <a:rPr dirty="0" sz="2800" spc="-25" i="1">
                <a:latin typeface="Calibri"/>
                <a:cs typeface="Calibri"/>
              </a:rPr>
              <a:t>exemplu</a:t>
            </a:r>
            <a:r>
              <a:rPr dirty="0" sz="2800" spc="-55" i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numărul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locatarilor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scară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se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număra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entitate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Locatari.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10"/>
              </a:lnSpc>
            </a:pPr>
            <a:r>
              <a:rPr dirty="0" sz="2800">
                <a:latin typeface="Calibri"/>
                <a:cs typeface="Calibri"/>
              </a:rPr>
              <a:t>Deci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acest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derivat.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2063" y="534365"/>
            <a:ext cx="634936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0" b="1" i="1">
                <a:latin typeface="Calibri"/>
                <a:cs typeface="Calibri"/>
              </a:rPr>
              <a:t>Metodologia</a:t>
            </a:r>
            <a:r>
              <a:rPr dirty="0" sz="3200" spc="-10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proiectării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bazei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spc="-20" b="1" i="1">
                <a:latin typeface="Calibri"/>
                <a:cs typeface="Calibri"/>
              </a:rPr>
              <a:t>date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4835" y="1208659"/>
            <a:ext cx="8150225" cy="413448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25400" marR="17780">
              <a:lnSpc>
                <a:spcPct val="102099"/>
              </a:lnSpc>
              <a:spcBef>
                <a:spcPts val="25"/>
              </a:spcBef>
              <a:tabLst>
                <a:tab pos="1988185" algn="l"/>
                <a:tab pos="3578225" algn="l"/>
                <a:tab pos="4454525" algn="l"/>
                <a:tab pos="4951730" algn="l"/>
                <a:tab pos="5727065" algn="l"/>
                <a:tab pos="6176645" algn="l"/>
                <a:tab pos="7670800" algn="l"/>
              </a:tabLst>
            </a:pPr>
            <a:r>
              <a:rPr dirty="0" sz="2800" spc="-10">
                <a:latin typeface="Calibri"/>
                <a:cs typeface="Calibri"/>
              </a:rPr>
              <a:t>Metodologia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proiectării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bazei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de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date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se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compune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din </a:t>
            </a:r>
            <a:r>
              <a:rPr dirty="0" sz="2800">
                <a:latin typeface="Calibri"/>
                <a:cs typeface="Calibri"/>
              </a:rPr>
              <a:t>două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etape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mari: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70"/>
              </a:spcBef>
            </a:pPr>
            <a:endParaRPr sz="2800">
              <a:latin typeface="Calibri"/>
              <a:cs typeface="Calibri"/>
            </a:endParaRPr>
          </a:p>
          <a:p>
            <a:pPr marL="957580" marR="542290" indent="-457834">
              <a:lnSpc>
                <a:spcPts val="3279"/>
              </a:lnSpc>
              <a:spcBef>
                <a:spcPts val="5"/>
              </a:spcBef>
              <a:buAutoNum type="arabicPeriod"/>
              <a:tabLst>
                <a:tab pos="957580" algn="l"/>
                <a:tab pos="6640830" algn="l"/>
              </a:tabLst>
            </a:pP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Proiectarea</a:t>
            </a:r>
            <a:r>
              <a:rPr dirty="0" sz="28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logică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proiectantul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decide asupra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structurii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logice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bazei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957580" marR="638175" indent="-457834">
              <a:lnSpc>
                <a:spcPct val="99500"/>
              </a:lnSpc>
              <a:buAutoNum type="arabicPeriod"/>
              <a:tabLst>
                <a:tab pos="957580" algn="l"/>
              </a:tabLst>
            </a:pPr>
            <a:r>
              <a:rPr dirty="0" sz="2800" spc="-20" b="1">
                <a:solidFill>
                  <a:srgbClr val="FF0000"/>
                </a:solidFill>
                <a:latin typeface="Calibri"/>
                <a:cs typeface="Calibri"/>
              </a:rPr>
              <a:t>Proiectarea</a:t>
            </a:r>
            <a:r>
              <a:rPr dirty="0" sz="28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fizică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proiectantul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decide </a:t>
            </a:r>
            <a:r>
              <a:rPr dirty="0" sz="2800">
                <a:latin typeface="Calibri"/>
                <a:cs typeface="Calibri"/>
              </a:rPr>
              <a:t>cum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implementa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structura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logică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în </a:t>
            </a:r>
            <a:r>
              <a:rPr dirty="0" sz="2800" spc="-20">
                <a:latin typeface="Calibri"/>
                <a:cs typeface="Calibri"/>
              </a:rPr>
              <a:t>sistemul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gestiune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bazelor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(SGBD)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601345" marR="5080" indent="-554990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1.3.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asocierea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 </a:t>
            </a:r>
            <a:r>
              <a:rPr dirty="0" sz="3200" b="1" i="1">
                <a:latin typeface="Calibri"/>
                <a:cs typeface="Calibri"/>
              </a:rPr>
              <a:t>la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" y="1679448"/>
            <a:ext cx="518160" cy="3962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868" y="3845636"/>
            <a:ext cx="521208" cy="3965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868" y="5148071"/>
            <a:ext cx="521208" cy="39623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33068" y="1630172"/>
            <a:ext cx="7179309" cy="433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62230">
              <a:lnSpc>
                <a:spcPct val="998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3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general</a:t>
            </a:r>
            <a:r>
              <a:rPr dirty="0" sz="2800" spc="3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aceste</a:t>
            </a:r>
            <a:r>
              <a:rPr dirty="0" sz="2800" spc="3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atribute</a:t>
            </a:r>
            <a:r>
              <a:rPr dirty="0" sz="2800" spc="3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3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trebuie</a:t>
            </a:r>
            <a:r>
              <a:rPr dirty="0" sz="2800" spc="3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incluse</a:t>
            </a:r>
            <a:r>
              <a:rPr dirty="0" sz="2800" spc="3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în </a:t>
            </a:r>
            <a:r>
              <a:rPr dirty="0" sz="2800">
                <a:latin typeface="Calibri"/>
                <a:cs typeface="Calibri"/>
              </a:rPr>
              <a:t>modelul</a:t>
            </a:r>
            <a:r>
              <a:rPr dirty="0" sz="2800" spc="5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5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5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5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că</a:t>
            </a:r>
            <a:r>
              <a:rPr dirty="0" sz="2800" spc="5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5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cazul</a:t>
            </a:r>
            <a:r>
              <a:rPr dirty="0" sz="2800" spc="5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5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53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se </a:t>
            </a:r>
            <a:r>
              <a:rPr dirty="0" sz="2800">
                <a:latin typeface="Calibri"/>
                <a:cs typeface="Calibri"/>
              </a:rPr>
              <a:t>modifică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atributul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calculează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atributul derivat,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modifice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acesta.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800">
              <a:latin typeface="Calibri"/>
              <a:cs typeface="Calibri"/>
            </a:endParaRPr>
          </a:p>
          <a:p>
            <a:pPr marL="12700" marR="867410" indent="8890">
              <a:lnSpc>
                <a:spcPts val="3270"/>
              </a:lnSpc>
              <a:spcBef>
                <a:spcPts val="5"/>
              </a:spcBef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cazul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modifică,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 </a:t>
            </a:r>
            <a:r>
              <a:rPr dirty="0" sz="2800">
                <a:latin typeface="Calibri"/>
                <a:cs typeface="Calibri"/>
              </a:rPr>
              <a:t>devine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inconsistentă.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2800">
              <a:latin typeface="Calibri"/>
              <a:cs typeface="Calibri"/>
            </a:endParaRPr>
          </a:p>
          <a:p>
            <a:pPr marL="12700" marR="243204" indent="8890">
              <a:lnSpc>
                <a:spcPts val="3260"/>
              </a:lnSpc>
            </a:pP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aceea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important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menţiona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baseline="3968" sz="4200" spc="-52">
                <a:latin typeface="Calibri"/>
                <a:cs typeface="Calibri"/>
              </a:rPr>
              <a:t>un </a:t>
            </a:r>
            <a:r>
              <a:rPr dirty="0" sz="2800">
                <a:latin typeface="Calibri"/>
                <a:cs typeface="Calibri"/>
              </a:rPr>
              <a:t>atribut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derivat.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601345" marR="5080" indent="-554990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1.3.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asocierea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 </a:t>
            </a:r>
            <a:r>
              <a:rPr dirty="0" sz="3200" b="1" i="1">
                <a:latin typeface="Calibri"/>
                <a:cs typeface="Calibri"/>
              </a:rPr>
              <a:t>la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73" y="1658111"/>
            <a:ext cx="521208" cy="3962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676" y="3845636"/>
            <a:ext cx="521208" cy="3965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30020" y="1561617"/>
            <a:ext cx="7248525" cy="396621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15240" marR="5080" indent="8890">
              <a:lnSpc>
                <a:spcPct val="103299"/>
              </a:lnSpc>
              <a:spcBef>
                <a:spcPts val="355"/>
              </a:spcBef>
              <a:tabLst>
                <a:tab pos="943610" algn="l"/>
                <a:tab pos="2539365" algn="l"/>
                <a:tab pos="4513580" algn="l"/>
                <a:tab pos="5514975" algn="l"/>
                <a:tab pos="6706870" algn="l"/>
                <a:tab pos="6985000" algn="l"/>
              </a:tabLst>
            </a:pP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identificăm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nu-</a:t>
            </a:r>
            <a:r>
              <a:rPr dirty="0" sz="2800">
                <a:latin typeface="Calibri"/>
                <a:cs typeface="Calibri"/>
              </a:rPr>
              <a:t>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putem </a:t>
            </a:r>
            <a:r>
              <a:rPr dirty="0" sz="2800">
                <a:latin typeface="Calibri"/>
                <a:cs typeface="Calibri"/>
              </a:rPr>
              <a:t>asocia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nici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unei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relaţii,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întoarcem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la </a:t>
            </a:r>
            <a:r>
              <a:rPr dirty="0" sz="2800" spc="-10">
                <a:latin typeface="Calibri"/>
                <a:cs typeface="Calibri"/>
              </a:rPr>
              <a:t>paşii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anteriori,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identificând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noua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relaţie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sau </a:t>
            </a:r>
            <a:r>
              <a:rPr dirty="0" sz="2800" spc="-30">
                <a:latin typeface="Calibri"/>
                <a:cs typeface="Calibri"/>
              </a:rPr>
              <a:t>entitate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care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asociem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atributul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respectiv.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algn="just" marL="15240" marR="8255" indent="-3175">
              <a:lnSpc>
                <a:spcPct val="99900"/>
              </a:lnSpc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cazul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putem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asocia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acelaşi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mai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entităţi,</a:t>
            </a:r>
            <a:r>
              <a:rPr dirty="0" sz="2800" spc="3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atunci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</a:t>
            </a:r>
            <a:r>
              <a:rPr dirty="0" sz="2800" spc="3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</a:t>
            </a:r>
            <a:r>
              <a:rPr dirty="0" sz="2800" spc="3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3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decidem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dacă </a:t>
            </a:r>
            <a:r>
              <a:rPr dirty="0" sz="2800">
                <a:latin typeface="Calibri"/>
                <a:cs typeface="Calibri"/>
              </a:rPr>
              <a:t>generalizăm</a:t>
            </a:r>
            <a:r>
              <a:rPr dirty="0" sz="2800" spc="5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5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5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aceste</a:t>
            </a:r>
            <a:r>
              <a:rPr dirty="0" sz="2800" spc="5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entităţi,</a:t>
            </a:r>
            <a:r>
              <a:rPr dirty="0" sz="2800" spc="5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proces</a:t>
            </a:r>
            <a:r>
              <a:rPr dirty="0" sz="2800" spc="5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care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descris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pasul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1.6.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1345" marR="5080" indent="-579120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1.3.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asocierea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 </a:t>
            </a:r>
            <a:r>
              <a:rPr dirty="0" sz="3200" b="1" i="1">
                <a:latin typeface="Calibri"/>
                <a:cs typeface="Calibri"/>
              </a:rPr>
              <a:t>la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3730447"/>
            <a:ext cx="731520" cy="3965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4584522"/>
            <a:ext cx="731520" cy="3965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5865266"/>
            <a:ext cx="731520" cy="39654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90168" y="1550923"/>
            <a:ext cx="7441565" cy="4753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i="1">
                <a:solidFill>
                  <a:srgbClr val="FF0000"/>
                </a:solidFill>
                <a:latin typeface="Calibri"/>
                <a:cs typeface="Calibri"/>
              </a:rPr>
              <a:t>Documentarea</a:t>
            </a:r>
            <a:r>
              <a:rPr dirty="0" sz="2800" spc="-7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atributelor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800">
              <a:latin typeface="Calibri"/>
              <a:cs typeface="Calibri"/>
            </a:endParaRPr>
          </a:p>
          <a:p>
            <a:pPr algn="just" marL="12700" marR="5080">
              <a:lnSpc>
                <a:spcPct val="98800"/>
              </a:lnSpc>
            </a:pPr>
            <a:r>
              <a:rPr dirty="0" sz="2800">
                <a:latin typeface="Calibri"/>
                <a:cs typeface="Calibri"/>
              </a:rPr>
              <a:t>După</a:t>
            </a:r>
            <a:r>
              <a:rPr dirty="0" sz="2800" spc="-1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identificarea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atributelor,</a:t>
            </a:r>
            <a:r>
              <a:rPr dirty="0" sz="2800" spc="2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asociem</a:t>
            </a:r>
            <a:r>
              <a:rPr dirty="0" sz="2800" spc="-1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nume,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înregistrăm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dicţionarul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împreună</a:t>
            </a:r>
            <a:r>
              <a:rPr dirty="0" sz="2800" spc="1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cu </a:t>
            </a:r>
            <a:r>
              <a:rPr dirty="0" sz="2800" spc="-20">
                <a:latin typeface="Calibri"/>
                <a:cs typeface="Calibri"/>
              </a:rPr>
              <a:t>următoarele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informaţii:</a:t>
            </a:r>
            <a:endParaRPr sz="2800">
              <a:latin typeface="Calibri"/>
              <a:cs typeface="Calibri"/>
            </a:endParaRPr>
          </a:p>
          <a:p>
            <a:pPr algn="just" marL="354965">
              <a:lnSpc>
                <a:spcPct val="100000"/>
              </a:lnSpc>
              <a:spcBef>
                <a:spcPts val="90"/>
              </a:spcBef>
            </a:pPr>
            <a:r>
              <a:rPr dirty="0" sz="2800">
                <a:latin typeface="Calibri"/>
                <a:cs typeface="Calibri"/>
              </a:rPr>
              <a:t>numele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descrierea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atributului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800">
              <a:latin typeface="Calibri"/>
              <a:cs typeface="Calibri"/>
            </a:endParaRPr>
          </a:p>
          <a:p>
            <a:pPr algn="just" marL="354965" marR="955675">
              <a:lnSpc>
                <a:spcPts val="3279"/>
              </a:lnSpc>
            </a:pPr>
            <a:r>
              <a:rPr dirty="0" sz="2800" spc="-10">
                <a:latin typeface="Calibri"/>
                <a:cs typeface="Calibri"/>
              </a:rPr>
              <a:t>toate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aliasurile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sinonimele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prin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este </a:t>
            </a:r>
            <a:r>
              <a:rPr dirty="0" sz="2800">
                <a:latin typeface="Calibri"/>
                <a:cs typeface="Calibri"/>
              </a:rPr>
              <a:t>cunoscut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atributul</a:t>
            </a:r>
            <a:endParaRPr sz="2800">
              <a:latin typeface="Calibri"/>
              <a:cs typeface="Calibri"/>
            </a:endParaRPr>
          </a:p>
          <a:p>
            <a:pPr algn="just" marL="354965">
              <a:lnSpc>
                <a:spcPct val="100000"/>
              </a:lnSpc>
              <a:spcBef>
                <a:spcPts val="3350"/>
              </a:spcBef>
            </a:pPr>
            <a:r>
              <a:rPr dirty="0" sz="2800">
                <a:latin typeface="Calibri"/>
                <a:cs typeface="Calibri"/>
              </a:rPr>
              <a:t>tipul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lungimea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601980" marR="5080" indent="-554990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1.3.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Identificarea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asocierea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 </a:t>
            </a:r>
            <a:r>
              <a:rPr dirty="0" sz="3200" b="1" i="1">
                <a:latin typeface="Calibri"/>
                <a:cs typeface="Calibri"/>
              </a:rPr>
              <a:t>la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tipurile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02868" y="2589022"/>
            <a:ext cx="734695" cy="1231900"/>
            <a:chOff x="702868" y="2589022"/>
            <a:chExt cx="734695" cy="12319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868" y="2589022"/>
              <a:ext cx="734568" cy="8016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2868" y="3423869"/>
              <a:ext cx="731520" cy="396544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868" y="4296155"/>
            <a:ext cx="734568" cy="3962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868" y="5150484"/>
            <a:ext cx="731520" cy="39623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90168" y="1721611"/>
            <a:ext cx="7336155" cy="3867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i="1">
                <a:solidFill>
                  <a:srgbClr val="FF0000"/>
                </a:solidFill>
                <a:latin typeface="Calibri"/>
                <a:cs typeface="Calibri"/>
              </a:rPr>
              <a:t>Documentarea</a:t>
            </a:r>
            <a:r>
              <a:rPr dirty="0" sz="2800" spc="-8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atributelor</a:t>
            </a:r>
            <a:r>
              <a:rPr dirty="0" sz="2800" spc="-7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(continuare)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800">
              <a:latin typeface="Calibri"/>
              <a:cs typeface="Calibri"/>
            </a:endParaRPr>
          </a:p>
          <a:p>
            <a:pPr marL="354965" marR="737235">
              <a:lnSpc>
                <a:spcPts val="3279"/>
              </a:lnSpc>
              <a:spcBef>
                <a:spcPts val="5"/>
              </a:spcBef>
            </a:pPr>
            <a:r>
              <a:rPr dirty="0" sz="2800" spc="-10">
                <a:latin typeface="Calibri"/>
                <a:cs typeface="Calibri"/>
              </a:rPr>
              <a:t>valorile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iniţiale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atributelor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(dacă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există) </a:t>
            </a: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atributul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acceptă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valoarea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nulă</a:t>
            </a:r>
            <a:endParaRPr sz="2800">
              <a:latin typeface="Calibri"/>
              <a:cs typeface="Calibri"/>
            </a:endParaRPr>
          </a:p>
          <a:p>
            <a:pPr marL="354965" marR="257810">
              <a:lnSpc>
                <a:spcPts val="3400"/>
              </a:lnSpc>
              <a:spcBef>
                <a:spcPts val="30"/>
              </a:spcBef>
            </a:pP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atributul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compus,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este </a:t>
            </a:r>
            <a:r>
              <a:rPr dirty="0" sz="2800">
                <a:latin typeface="Calibri"/>
                <a:cs typeface="Calibri"/>
              </a:rPr>
              <a:t>atunci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atributele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simple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compun</a:t>
            </a:r>
            <a:endParaRPr sz="2800">
              <a:latin typeface="Calibri"/>
              <a:cs typeface="Calibri"/>
            </a:endParaRPr>
          </a:p>
          <a:p>
            <a:pPr marL="354965" marR="5080">
              <a:lnSpc>
                <a:spcPts val="3279"/>
              </a:lnSpc>
              <a:spcBef>
                <a:spcPts val="55"/>
              </a:spcBef>
            </a:pP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atributul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derivat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atributul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din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derivă</a:t>
            </a:r>
            <a:endParaRPr sz="2800">
              <a:latin typeface="Calibri"/>
              <a:cs typeface="Calibri"/>
            </a:endParaRPr>
          </a:p>
          <a:p>
            <a:pPr marL="354965">
              <a:lnSpc>
                <a:spcPts val="3350"/>
              </a:lnSpc>
            </a:pPr>
            <a:r>
              <a:rPr dirty="0" sz="2800">
                <a:latin typeface="Calibri"/>
                <a:cs typeface="Calibri"/>
              </a:rPr>
              <a:t>dacă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atributul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acceptă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valori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344" y="581406"/>
            <a:ext cx="79813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8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1.4.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Determinarea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domeniului</a:t>
            </a:r>
            <a:r>
              <a:rPr dirty="0" sz="3200" spc="-10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atributelor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8236" y="1704289"/>
            <a:ext cx="7738109" cy="2604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Obiectivul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 marR="754380">
              <a:lnSpc>
                <a:spcPts val="3410"/>
              </a:lnSpc>
              <a:spcBef>
                <a:spcPts val="35"/>
              </a:spcBef>
              <a:tabLst>
                <a:tab pos="5791200" algn="l"/>
              </a:tabLst>
            </a:pPr>
            <a:r>
              <a:rPr dirty="0" sz="2800" spc="-25">
                <a:latin typeface="Calibri"/>
                <a:cs typeface="Calibri"/>
              </a:rPr>
              <a:t>Determinarea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domeniului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atributelor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în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baseline="-3968" sz="4200" spc="-15">
                <a:latin typeface="Calibri"/>
                <a:cs typeface="Calibri"/>
              </a:rPr>
              <a:t>modelul </a:t>
            </a:r>
            <a:r>
              <a:rPr dirty="0" sz="2800" spc="-10">
                <a:latin typeface="Calibri"/>
                <a:cs typeface="Calibri"/>
              </a:rPr>
              <a:t>conceptual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local.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410"/>
              </a:spcBef>
            </a:pPr>
            <a:r>
              <a:rPr dirty="0" sz="2800">
                <a:latin typeface="Calibri"/>
                <a:cs typeface="Calibri"/>
              </a:rPr>
              <a:t>Domeniul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atributului</a:t>
            </a:r>
            <a:r>
              <a:rPr dirty="0" sz="2800" spc="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mulţime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valori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care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lua.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635" y="6439915"/>
            <a:ext cx="9137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78787"/>
                </a:solidFill>
                <a:latin typeface="Verdana"/>
                <a:cs typeface="Verdana"/>
              </a:rPr>
              <a:t>17.05.2022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81934" y="6439915"/>
            <a:ext cx="2579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Verdana"/>
                <a:cs typeface="Verdana"/>
              </a:rPr>
              <a:t>Baze</a:t>
            </a:r>
            <a:r>
              <a:rPr dirty="0" sz="1200" spc="-45">
                <a:solidFill>
                  <a:srgbClr val="87878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878787"/>
                </a:solidFill>
                <a:latin typeface="Verdana"/>
                <a:cs typeface="Verdana"/>
              </a:rPr>
              <a:t>de</a:t>
            </a:r>
            <a:r>
              <a:rPr dirty="0" sz="1200" spc="-35">
                <a:solidFill>
                  <a:srgbClr val="87878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878787"/>
                </a:solidFill>
                <a:latin typeface="Verdana"/>
                <a:cs typeface="Verdana"/>
              </a:rPr>
              <a:t>date</a:t>
            </a:r>
            <a:r>
              <a:rPr dirty="0" sz="1200" spc="-15">
                <a:solidFill>
                  <a:srgbClr val="87878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878787"/>
                </a:solidFill>
                <a:latin typeface="Verdana"/>
                <a:cs typeface="Verdana"/>
              </a:rPr>
              <a:t>distribuite</a:t>
            </a:r>
            <a:r>
              <a:rPr dirty="0" sz="1200" spc="-20">
                <a:solidFill>
                  <a:srgbClr val="87878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878787"/>
                </a:solidFill>
                <a:latin typeface="Verdana"/>
                <a:cs typeface="Verdana"/>
              </a:rPr>
              <a:t>si</a:t>
            </a:r>
            <a:r>
              <a:rPr dirty="0" sz="1200" spc="-30">
                <a:solidFill>
                  <a:srgbClr val="878787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878787"/>
                </a:solidFill>
                <a:latin typeface="Verdana"/>
                <a:cs typeface="Verdana"/>
              </a:rPr>
              <a:t>mobile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4344" y="581406"/>
            <a:ext cx="798131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8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1.4.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Determinarea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domeniului</a:t>
            </a:r>
            <a:r>
              <a:rPr dirty="0" sz="3200" spc="-10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atributelor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160068" y="2185111"/>
            <a:ext cx="439420" cy="1076960"/>
            <a:chOff x="1160068" y="2185111"/>
            <a:chExt cx="439420" cy="10769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068" y="2185111"/>
              <a:ext cx="438912" cy="34015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068" y="2554477"/>
              <a:ext cx="438912" cy="3398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0068" y="2921762"/>
              <a:ext cx="438912" cy="339851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068" y="3659759"/>
            <a:ext cx="438912" cy="33985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90168" y="1214247"/>
            <a:ext cx="7310120" cy="4491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105"/>
              </a:spcBef>
            </a:pPr>
            <a:r>
              <a:rPr dirty="0" sz="2800" spc="-20">
                <a:latin typeface="Calibri"/>
                <a:cs typeface="Calibri"/>
              </a:rPr>
              <a:t>Pentru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controla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totalitate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domeniul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atributelor,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evidenţia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următoarele:</a:t>
            </a:r>
            <a:endParaRPr sz="2800">
              <a:latin typeface="Calibri"/>
              <a:cs typeface="Calibri"/>
            </a:endParaRPr>
          </a:p>
          <a:p>
            <a:pPr marL="763905">
              <a:lnSpc>
                <a:spcPts val="2825"/>
              </a:lnSpc>
            </a:pPr>
            <a:r>
              <a:rPr dirty="0" sz="2400">
                <a:latin typeface="Calibri"/>
                <a:cs typeface="Calibri"/>
              </a:rPr>
              <a:t>setul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valori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admisibile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pentru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</a:t>
            </a:r>
            <a:endParaRPr sz="2400">
              <a:latin typeface="Calibri"/>
              <a:cs typeface="Calibri"/>
            </a:endParaRPr>
          </a:p>
          <a:p>
            <a:pPr marL="763905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latin typeface="Calibri"/>
                <a:cs typeface="Calibri"/>
              </a:rPr>
              <a:t>operaţiile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admisibile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asupra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unui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</a:t>
            </a:r>
            <a:endParaRPr sz="2400">
              <a:latin typeface="Calibri"/>
              <a:cs typeface="Calibri"/>
            </a:endParaRPr>
          </a:p>
          <a:p>
            <a:pPr marL="762000" marR="180340" indent="1270">
              <a:lnSpc>
                <a:spcPct val="100000"/>
              </a:lnSpc>
              <a:spcBef>
                <a:spcPts val="40"/>
              </a:spcBef>
            </a:pPr>
            <a:r>
              <a:rPr dirty="0" baseline="1157" sz="3600">
                <a:latin typeface="Calibri"/>
                <a:cs typeface="Calibri"/>
              </a:rPr>
              <a:t>ce</a:t>
            </a:r>
            <a:r>
              <a:rPr dirty="0" baseline="1157" sz="3600" spc="-150">
                <a:latin typeface="Calibri"/>
                <a:cs typeface="Calibri"/>
              </a:rPr>
              <a:t> </a:t>
            </a:r>
            <a:r>
              <a:rPr dirty="0" baseline="1157" sz="3600" spc="-15">
                <a:latin typeface="Calibri"/>
                <a:cs typeface="Calibri"/>
              </a:rPr>
              <a:t>atribute</a:t>
            </a:r>
            <a:r>
              <a:rPr dirty="0" baseline="1157" sz="3600" spc="-97">
                <a:latin typeface="Calibri"/>
                <a:cs typeface="Calibri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se</a:t>
            </a:r>
            <a:r>
              <a:rPr dirty="0" baseline="1157" sz="3600" spc="-120">
                <a:latin typeface="Calibri"/>
                <a:cs typeface="Calibri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pot</a:t>
            </a:r>
            <a:r>
              <a:rPr dirty="0" baseline="1157" sz="3600" spc="-127">
                <a:latin typeface="Calibri"/>
                <a:cs typeface="Calibri"/>
              </a:rPr>
              <a:t> </a:t>
            </a:r>
            <a:r>
              <a:rPr dirty="0" baseline="1157" sz="3600" spc="-30">
                <a:latin typeface="Calibri"/>
                <a:cs typeface="Calibri"/>
              </a:rPr>
              <a:t>compara</a:t>
            </a:r>
            <a:r>
              <a:rPr dirty="0" baseline="1157" sz="3600" spc="-120">
                <a:latin typeface="Calibri"/>
                <a:cs typeface="Calibri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cu</a:t>
            </a:r>
            <a:r>
              <a:rPr dirty="0" baseline="1157" sz="3600" spc="-127">
                <a:latin typeface="Calibri"/>
                <a:cs typeface="Calibri"/>
              </a:rPr>
              <a:t> </a:t>
            </a:r>
            <a:r>
              <a:rPr dirty="0" baseline="1157" sz="3600" spc="-15">
                <a:latin typeface="Calibri"/>
                <a:cs typeface="Calibri"/>
              </a:rPr>
              <a:t>atributul</a:t>
            </a:r>
            <a:r>
              <a:rPr dirty="0" baseline="1157" sz="3600" spc="-104">
                <a:latin typeface="Calibri"/>
                <a:cs typeface="Calibri"/>
              </a:rPr>
              <a:t> </a:t>
            </a:r>
            <a:r>
              <a:rPr dirty="0" baseline="1157" sz="3600" spc="-30">
                <a:latin typeface="Calibri"/>
                <a:cs typeface="Calibri"/>
              </a:rPr>
              <a:t>respectiv,</a:t>
            </a:r>
            <a:r>
              <a:rPr dirty="0" baseline="1157" sz="3600" spc="34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în </a:t>
            </a:r>
            <a:r>
              <a:rPr dirty="0" sz="2400">
                <a:latin typeface="Calibri"/>
                <a:cs typeface="Calibri"/>
              </a:rPr>
              <a:t>combinaţiile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alte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atribute</a:t>
            </a:r>
            <a:endParaRPr sz="2400">
              <a:latin typeface="Calibri"/>
              <a:cs typeface="Calibri"/>
            </a:endParaRPr>
          </a:p>
          <a:p>
            <a:pPr marL="763905">
              <a:lnSpc>
                <a:spcPct val="100000"/>
              </a:lnSpc>
              <a:spcBef>
                <a:spcPts val="20"/>
              </a:spcBef>
            </a:pPr>
            <a:r>
              <a:rPr dirty="0" sz="2400">
                <a:latin typeface="Calibri"/>
                <a:cs typeface="Calibri"/>
              </a:rPr>
              <a:t>mărimea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formatul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câmpului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atributului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20" i="1">
                <a:solidFill>
                  <a:srgbClr val="FF0000"/>
                </a:solidFill>
                <a:latin typeface="Calibri"/>
                <a:cs typeface="Calibri"/>
              </a:rPr>
              <a:t>Documentarea</a:t>
            </a:r>
            <a:r>
              <a:rPr dirty="0" sz="2800" spc="-7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domeniilor</a:t>
            </a:r>
            <a:r>
              <a:rPr dirty="0" sz="2800" spc="-6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atributelor</a:t>
            </a:r>
            <a:endParaRPr sz="2800">
              <a:latin typeface="Calibri"/>
              <a:cs typeface="Calibri"/>
            </a:endParaRPr>
          </a:p>
          <a:p>
            <a:pPr marL="12700" marR="581660">
              <a:lnSpc>
                <a:spcPts val="3320"/>
              </a:lnSpc>
              <a:spcBef>
                <a:spcPts val="145"/>
              </a:spcBef>
            </a:pPr>
            <a:r>
              <a:rPr dirty="0" baseline="1984" sz="4200" spc="-15">
                <a:latin typeface="Calibri"/>
                <a:cs typeface="Calibri"/>
              </a:rPr>
              <a:t>Actualizăm</a:t>
            </a:r>
            <a:r>
              <a:rPr dirty="0" baseline="1984" sz="4200" spc="-97">
                <a:latin typeface="Calibri"/>
                <a:cs typeface="Calibri"/>
              </a:rPr>
              <a:t> </a:t>
            </a:r>
            <a:r>
              <a:rPr dirty="0" baseline="1984" sz="4200" spc="-15">
                <a:latin typeface="Calibri"/>
                <a:cs typeface="Calibri"/>
              </a:rPr>
              <a:t>dicţionarul</a:t>
            </a:r>
            <a:r>
              <a:rPr dirty="0" baseline="1984" sz="4200" spc="-97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de</a:t>
            </a:r>
            <a:r>
              <a:rPr dirty="0" baseline="1984" sz="4200" spc="-165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date</a:t>
            </a:r>
            <a:r>
              <a:rPr dirty="0" baseline="1984" sz="4200" spc="-142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cu</a:t>
            </a:r>
            <a:r>
              <a:rPr dirty="0" baseline="1984" sz="4200" spc="-172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domeniul</a:t>
            </a:r>
            <a:r>
              <a:rPr dirty="0" baseline="1984" sz="4200" spc="322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>
                <a:latin typeface="Calibri"/>
                <a:cs typeface="Calibri"/>
              </a:rPr>
              <a:t>definiţie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fiecărui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70610" marR="5080" indent="-506095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1.5.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Determinarea</a:t>
            </a:r>
            <a:r>
              <a:rPr dirty="0" sz="3200" spc="-10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atributelor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spc="-20" b="1" i="1">
                <a:latin typeface="Calibri"/>
                <a:cs typeface="Calibri"/>
              </a:rPr>
              <a:t>care </a:t>
            </a:r>
            <a:r>
              <a:rPr dirty="0" sz="3200" b="1" i="1">
                <a:latin typeface="Calibri"/>
                <a:cs typeface="Calibri"/>
              </a:rPr>
              <a:t>compun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cheile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candidat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3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primare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2101" y="1721611"/>
            <a:ext cx="7536180" cy="2160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Obiectivul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365"/>
              </a:spcBef>
              <a:tabLst>
                <a:tab pos="5357495" algn="l"/>
              </a:tabLst>
            </a:pPr>
            <a:r>
              <a:rPr dirty="0" sz="2800" spc="-20">
                <a:latin typeface="Calibri"/>
                <a:cs typeface="Calibri"/>
              </a:rPr>
              <a:t>Identificarea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cheilor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candidat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pentru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fiecare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entitate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alegerea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cheilor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primare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cazul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sunt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mai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chei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baseline="1984" sz="4200" spc="-15">
                <a:latin typeface="Calibri"/>
                <a:cs typeface="Calibri"/>
              </a:rPr>
              <a:t>candidat.</a:t>
            </a:r>
            <a:endParaRPr baseline="1984"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076325" marR="5080" indent="-486409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1.5.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Determinarea</a:t>
            </a:r>
            <a:r>
              <a:rPr dirty="0" sz="3200" spc="-10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atributelor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spc="-20" b="1" i="1">
                <a:latin typeface="Calibri"/>
                <a:cs typeface="Calibri"/>
              </a:rPr>
              <a:t>care </a:t>
            </a:r>
            <a:r>
              <a:rPr dirty="0" sz="3200" b="1" i="1">
                <a:latin typeface="Calibri"/>
                <a:cs typeface="Calibri"/>
              </a:rPr>
              <a:t>compun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cheile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candidat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primare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2632201"/>
            <a:ext cx="521208" cy="396239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630936" y="3911219"/>
            <a:ext cx="521334" cy="828040"/>
            <a:chOff x="630936" y="3911219"/>
            <a:chExt cx="521334" cy="82804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36" y="3911219"/>
              <a:ext cx="521208" cy="39623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0936" y="4342206"/>
              <a:ext cx="521208" cy="396544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5206898"/>
            <a:ext cx="521208" cy="39624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618236" y="1721611"/>
            <a:ext cx="7607300" cy="4319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Identificarea</a:t>
            </a:r>
            <a:r>
              <a:rPr dirty="0" sz="2800" spc="-8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cheilor</a:t>
            </a:r>
            <a:r>
              <a:rPr dirty="0" sz="2800" spc="-5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şi</a:t>
            </a:r>
            <a:r>
              <a:rPr dirty="0" sz="2800" spc="-6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selectarea</a:t>
            </a:r>
            <a:r>
              <a:rPr dirty="0" sz="2800" spc="-55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libri"/>
                <a:cs typeface="Calibri"/>
              </a:rPr>
              <a:t>cheilor</a:t>
            </a:r>
            <a:r>
              <a:rPr dirty="0" sz="2800" spc="-5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libri"/>
                <a:cs typeface="Calibri"/>
              </a:rPr>
              <a:t>primare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alibri"/>
              <a:cs typeface="Calibri"/>
            </a:endParaRPr>
          </a:p>
          <a:p>
            <a:pPr marL="355600" marR="24765" indent="8890">
              <a:lnSpc>
                <a:spcPct val="99200"/>
              </a:lnSpc>
            </a:pP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cheie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candidat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atribut,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grup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de </a:t>
            </a:r>
            <a:r>
              <a:rPr dirty="0" sz="2800" spc="-10">
                <a:latin typeface="Calibri"/>
                <a:cs typeface="Calibri"/>
              </a:rPr>
              <a:t>atribute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identifică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unic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fiecare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înregistrare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din </a:t>
            </a:r>
            <a:r>
              <a:rPr dirty="0" sz="2800">
                <a:latin typeface="Calibri"/>
                <a:cs typeface="Calibri"/>
              </a:rPr>
              <a:t>tipul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entitate.</a:t>
            </a:r>
            <a:endParaRPr sz="2800">
              <a:latin typeface="Calibri"/>
              <a:cs typeface="Calibri"/>
            </a:endParaRPr>
          </a:p>
          <a:p>
            <a:pPr marL="355600" marR="5080" indent="8890">
              <a:lnSpc>
                <a:spcPct val="101099"/>
              </a:lnSpc>
              <a:spcBef>
                <a:spcPts val="10"/>
              </a:spcBef>
            </a:pPr>
            <a:r>
              <a:rPr dirty="0" sz="2800">
                <a:latin typeface="Calibri"/>
                <a:cs typeface="Calibri"/>
              </a:rPr>
              <a:t>Putem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identifica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una,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chei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candidat.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acest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caz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alegem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dintre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cheie primară.</a:t>
            </a:r>
            <a:endParaRPr sz="2800">
              <a:latin typeface="Calibri"/>
              <a:cs typeface="Calibri"/>
            </a:endParaRPr>
          </a:p>
          <a:p>
            <a:pPr marL="355600" marR="60960" indent="8890">
              <a:lnSpc>
                <a:spcPct val="101099"/>
              </a:lnSpc>
              <a:spcBef>
                <a:spcPts val="10"/>
              </a:spcBef>
            </a:pPr>
            <a:r>
              <a:rPr dirty="0" sz="2800">
                <a:latin typeface="Calibri"/>
                <a:cs typeface="Calibri"/>
              </a:rPr>
              <a:t>Cheile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candidat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sunt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primare,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vor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numii </a:t>
            </a:r>
            <a:r>
              <a:rPr dirty="0" sz="2800">
                <a:latin typeface="Calibri"/>
                <a:cs typeface="Calibri"/>
              </a:rPr>
              <a:t>chei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alternante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076325" marR="5080" indent="-486409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1.5.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Determinarea</a:t>
            </a:r>
            <a:r>
              <a:rPr dirty="0" sz="3200" spc="-10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atributelor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spc="-20" b="1" i="1">
                <a:latin typeface="Calibri"/>
                <a:cs typeface="Calibri"/>
              </a:rPr>
              <a:t>care </a:t>
            </a:r>
            <a:r>
              <a:rPr dirty="0" sz="3200" b="1" i="1">
                <a:latin typeface="Calibri"/>
                <a:cs typeface="Calibri"/>
              </a:rPr>
              <a:t>compun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cheile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candidat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primare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088136" y="3120847"/>
            <a:ext cx="439420" cy="1064895"/>
            <a:chOff x="1088136" y="3120847"/>
            <a:chExt cx="439420" cy="10648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6" y="3120847"/>
              <a:ext cx="438912" cy="34015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6" y="3476497"/>
              <a:ext cx="438912" cy="3398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8136" y="3845305"/>
              <a:ext cx="438912" cy="339851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413" y="4579061"/>
            <a:ext cx="438912" cy="34015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36" y="5311444"/>
            <a:ext cx="438912" cy="339852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9940" rIns="0" bIns="0" rtlCol="0" vert="horz">
            <a:spAutoFit/>
          </a:bodyPr>
          <a:lstStyle/>
          <a:p>
            <a:pPr marR="133350">
              <a:lnSpc>
                <a:spcPts val="3279"/>
              </a:lnSpc>
              <a:spcBef>
                <a:spcPts val="270"/>
              </a:spcBef>
            </a:pPr>
            <a:r>
              <a:rPr dirty="0" spc="-20">
                <a:solidFill>
                  <a:srgbClr val="000000"/>
                </a:solidFill>
              </a:rPr>
              <a:t>Pentru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alegerea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unei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chei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fiind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cheie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primară,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vom </a:t>
            </a:r>
            <a:r>
              <a:rPr dirty="0">
                <a:solidFill>
                  <a:srgbClr val="000000"/>
                </a:solidFill>
              </a:rPr>
              <a:t>ţine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cont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următoarele:</a:t>
            </a:r>
          </a:p>
          <a:p>
            <a:pPr marL="721995" marR="5080" indent="5080">
              <a:lnSpc>
                <a:spcPct val="100099"/>
              </a:lnSpc>
              <a:spcBef>
                <a:spcPts val="3350"/>
              </a:spcBef>
            </a:pPr>
            <a:r>
              <a:rPr dirty="0" baseline="1157" sz="3600">
                <a:solidFill>
                  <a:srgbClr val="000000"/>
                </a:solidFill>
              </a:rPr>
              <a:t>cheia</a:t>
            </a:r>
            <a:r>
              <a:rPr dirty="0" baseline="1157" sz="3600" spc="-157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candidat,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care</a:t>
            </a:r>
            <a:r>
              <a:rPr dirty="0" sz="2400" spc="-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are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un</a:t>
            </a:r>
            <a:r>
              <a:rPr dirty="0" sz="2400" spc="-4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număr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minimal</a:t>
            </a:r>
            <a:r>
              <a:rPr dirty="0" sz="2400" spc="-7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de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atribute </a:t>
            </a:r>
            <a:r>
              <a:rPr dirty="0" baseline="1157" sz="3600">
                <a:solidFill>
                  <a:srgbClr val="000000"/>
                </a:solidFill>
              </a:rPr>
              <a:t>cheia</a:t>
            </a:r>
            <a:r>
              <a:rPr dirty="0" baseline="1157" sz="3600" spc="-179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candidat,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care</a:t>
            </a:r>
            <a:r>
              <a:rPr dirty="0" sz="2400" spc="-2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îşi</a:t>
            </a:r>
            <a:r>
              <a:rPr dirty="0" sz="2400" spc="-8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va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schimba</a:t>
            </a:r>
            <a:r>
              <a:rPr dirty="0" sz="2400" spc="-10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cel</a:t>
            </a:r>
            <a:r>
              <a:rPr dirty="0" sz="2400" spc="-8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mai</a:t>
            </a:r>
            <a:r>
              <a:rPr dirty="0" sz="2400" spc="-8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rar</a:t>
            </a:r>
            <a:r>
              <a:rPr dirty="0" sz="2400" spc="-8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valoarea </a:t>
            </a:r>
            <a:r>
              <a:rPr dirty="0" baseline="1157" sz="3600">
                <a:solidFill>
                  <a:srgbClr val="000000"/>
                </a:solidFill>
              </a:rPr>
              <a:t>cheia</a:t>
            </a:r>
            <a:r>
              <a:rPr dirty="0" baseline="1157" sz="3600" spc="-179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candidat,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care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este</a:t>
            </a:r>
            <a:r>
              <a:rPr dirty="0" sz="2400" spc="-8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cel</a:t>
            </a:r>
            <a:r>
              <a:rPr dirty="0" sz="2400" spc="-9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mai</a:t>
            </a:r>
            <a:r>
              <a:rPr dirty="0" sz="2400" spc="-7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puţin</a:t>
            </a:r>
            <a:r>
              <a:rPr dirty="0" sz="2400" spc="-8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probabil</a:t>
            </a:r>
            <a:r>
              <a:rPr dirty="0" sz="2400" spc="-10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să</a:t>
            </a:r>
            <a:r>
              <a:rPr dirty="0" sz="2400" spc="-7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sufere </a:t>
            </a:r>
            <a:r>
              <a:rPr dirty="0" sz="2400">
                <a:solidFill>
                  <a:srgbClr val="000000"/>
                </a:solidFill>
              </a:rPr>
              <a:t>modificări</a:t>
            </a:r>
            <a:r>
              <a:rPr dirty="0" sz="2400" spc="-7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în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viitor</a:t>
            </a:r>
            <a:endParaRPr sz="2400"/>
          </a:p>
          <a:p>
            <a:pPr marL="720090" marR="313055" indent="18415">
              <a:lnSpc>
                <a:spcPct val="100000"/>
              </a:lnSpc>
            </a:pPr>
            <a:r>
              <a:rPr dirty="0" baseline="1157" sz="3600">
                <a:solidFill>
                  <a:srgbClr val="000000"/>
                </a:solidFill>
              </a:rPr>
              <a:t>cheia</a:t>
            </a:r>
            <a:r>
              <a:rPr dirty="0" baseline="1157" sz="3600" spc="-120">
                <a:solidFill>
                  <a:srgbClr val="000000"/>
                </a:solidFill>
              </a:rPr>
              <a:t> </a:t>
            </a:r>
            <a:r>
              <a:rPr dirty="0" baseline="1157" sz="3600">
                <a:solidFill>
                  <a:srgbClr val="000000"/>
                </a:solidFill>
              </a:rPr>
              <a:t>candidat,</a:t>
            </a:r>
            <a:r>
              <a:rPr dirty="0" baseline="1157" sz="3600" spc="-127">
                <a:solidFill>
                  <a:srgbClr val="000000"/>
                </a:solidFill>
              </a:rPr>
              <a:t> </a:t>
            </a:r>
            <a:r>
              <a:rPr dirty="0" baseline="1157" sz="3600" spc="-15">
                <a:solidFill>
                  <a:srgbClr val="000000"/>
                </a:solidFill>
              </a:rPr>
              <a:t>care</a:t>
            </a:r>
            <a:r>
              <a:rPr dirty="0" baseline="1157" sz="3600" spc="-172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este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compusă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din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cele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mai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puţine </a:t>
            </a:r>
            <a:r>
              <a:rPr dirty="0" sz="2400" spc="-20">
                <a:solidFill>
                  <a:srgbClr val="000000"/>
                </a:solidFill>
              </a:rPr>
              <a:t>caractere</a:t>
            </a:r>
            <a:r>
              <a:rPr dirty="0" sz="2400" spc="-7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(în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cazul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atributelor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de</a:t>
            </a:r>
            <a:r>
              <a:rPr dirty="0" sz="2400" spc="-3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tip</a:t>
            </a:r>
            <a:r>
              <a:rPr dirty="0" sz="2400" spc="-4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caracter)</a:t>
            </a:r>
            <a:endParaRPr sz="2400"/>
          </a:p>
          <a:p>
            <a:pPr marL="720090" marR="703580" indent="7620">
              <a:lnSpc>
                <a:spcPts val="2890"/>
              </a:lnSpc>
              <a:spcBef>
                <a:spcPts val="20"/>
              </a:spcBef>
            </a:pPr>
            <a:r>
              <a:rPr dirty="0" sz="2400">
                <a:solidFill>
                  <a:srgbClr val="000000"/>
                </a:solidFill>
              </a:rPr>
              <a:t>cheia</a:t>
            </a:r>
            <a:r>
              <a:rPr dirty="0" sz="2400" spc="-8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candidat,</a:t>
            </a:r>
            <a:r>
              <a:rPr dirty="0" sz="2400" spc="-9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care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este</a:t>
            </a:r>
            <a:r>
              <a:rPr dirty="0" sz="2400" spc="-7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cel</a:t>
            </a:r>
            <a:r>
              <a:rPr dirty="0" sz="2400" spc="-7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mai</a:t>
            </a:r>
            <a:r>
              <a:rPr dirty="0" sz="2400" spc="-7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uşor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de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folosit</a:t>
            </a:r>
            <a:r>
              <a:rPr dirty="0" sz="2400" spc="-85">
                <a:solidFill>
                  <a:srgbClr val="000000"/>
                </a:solidFill>
              </a:rPr>
              <a:t> </a:t>
            </a:r>
            <a:r>
              <a:rPr dirty="0" sz="2400" spc="-25">
                <a:solidFill>
                  <a:srgbClr val="000000"/>
                </a:solidFill>
              </a:rPr>
              <a:t>din </a:t>
            </a:r>
            <a:r>
              <a:rPr dirty="0" sz="2400">
                <a:solidFill>
                  <a:srgbClr val="000000"/>
                </a:solidFill>
              </a:rPr>
              <a:t>punctul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de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vedere</a:t>
            </a:r>
            <a:r>
              <a:rPr dirty="0" sz="2400" spc="-3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al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utilizatorului</a:t>
            </a:r>
            <a:endParaRPr sz="2400"/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076325" marR="5080" indent="-486409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1.5.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Determinarea</a:t>
            </a:r>
            <a:r>
              <a:rPr dirty="0" sz="3200" spc="-10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atributelor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spc="-20" b="1" i="1">
                <a:latin typeface="Calibri"/>
                <a:cs typeface="Calibri"/>
              </a:rPr>
              <a:t>care </a:t>
            </a:r>
            <a:r>
              <a:rPr dirty="0" sz="3200" b="1" i="1">
                <a:latin typeface="Calibri"/>
                <a:cs typeface="Calibri"/>
              </a:rPr>
              <a:t>compun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cheile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candidat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primare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1783410"/>
            <a:ext cx="521208" cy="39654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3062300"/>
            <a:ext cx="521208" cy="39654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3925570"/>
            <a:ext cx="521208" cy="3962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4789932"/>
            <a:ext cx="521208" cy="396239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06324" rIns="0" bIns="0" rtlCol="0" vert="horz">
            <a:spAutoFit/>
          </a:bodyPr>
          <a:lstStyle/>
          <a:p>
            <a:pPr marL="319405" marR="5080" indent="8890">
              <a:lnSpc>
                <a:spcPct val="99100"/>
              </a:lnSpc>
              <a:spcBef>
                <a:spcPts val="125"/>
              </a:spcBef>
            </a:pPr>
            <a:r>
              <a:rPr dirty="0">
                <a:solidFill>
                  <a:srgbClr val="000000"/>
                </a:solidFill>
              </a:rPr>
              <a:t>Prin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procesul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identificare</a:t>
            </a:r>
            <a:r>
              <a:rPr dirty="0" spc="-4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cheilor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primare, deducem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şi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dacă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entitate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este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entitate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 spc="-60">
                <a:solidFill>
                  <a:srgbClr val="000000"/>
                </a:solidFill>
              </a:rPr>
              <a:t>“tare”,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sau </a:t>
            </a:r>
            <a:r>
              <a:rPr dirty="0" spc="-40">
                <a:solidFill>
                  <a:srgbClr val="000000"/>
                </a:solidFill>
              </a:rPr>
              <a:t>entitate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“slabă”.</a:t>
            </a:r>
          </a:p>
          <a:p>
            <a:pPr marL="319405" marR="65405" indent="8890">
              <a:lnSpc>
                <a:spcPct val="101200"/>
              </a:lnSpc>
              <a:spcBef>
                <a:spcPts val="10"/>
              </a:spcBef>
            </a:pPr>
            <a:r>
              <a:rPr dirty="0">
                <a:solidFill>
                  <a:srgbClr val="000000"/>
                </a:solidFill>
              </a:rPr>
              <a:t>Dacă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reuşim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să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identificăm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cheie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primară,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atunci </a:t>
            </a:r>
            <a:r>
              <a:rPr dirty="0" spc="-25">
                <a:solidFill>
                  <a:srgbClr val="000000"/>
                </a:solidFill>
              </a:rPr>
              <a:t>entitatea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este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tare,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altfel</a:t>
            </a:r>
            <a:r>
              <a:rPr dirty="0" spc="-12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este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slabă.</a:t>
            </a:r>
          </a:p>
          <a:p>
            <a:pPr marL="319405" marR="663575" indent="8890">
              <a:lnSpc>
                <a:spcPts val="3410"/>
              </a:lnSpc>
              <a:spcBef>
                <a:spcPts val="110"/>
              </a:spcBef>
            </a:pPr>
            <a:r>
              <a:rPr dirty="0">
                <a:solidFill>
                  <a:srgbClr val="000000"/>
                </a:solidFill>
              </a:rPr>
              <a:t>O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entitate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slabă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nu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poate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exista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fără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entitate </a:t>
            </a:r>
            <a:r>
              <a:rPr dirty="0" spc="-20">
                <a:solidFill>
                  <a:srgbClr val="000000"/>
                </a:solidFill>
              </a:rPr>
              <a:t>tare,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care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să-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fie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“părinte”.</a:t>
            </a:r>
          </a:p>
          <a:p>
            <a:pPr marL="328295">
              <a:lnSpc>
                <a:spcPts val="3275"/>
              </a:lnSpc>
            </a:pPr>
            <a:r>
              <a:rPr dirty="0">
                <a:solidFill>
                  <a:srgbClr val="000000"/>
                </a:solidFill>
              </a:rPr>
              <a:t>Cheia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primară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entităţii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slabe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este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derivată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parţial</a:t>
            </a:r>
          </a:p>
          <a:p>
            <a:pPr marL="319405">
              <a:lnSpc>
                <a:spcPct val="100000"/>
              </a:lnSpc>
              <a:spcBef>
                <a:spcPts val="35"/>
              </a:spcBef>
            </a:pPr>
            <a:r>
              <a:rPr dirty="0">
                <a:solidFill>
                  <a:srgbClr val="000000"/>
                </a:solidFill>
              </a:rPr>
              <a:t>sau</a:t>
            </a:r>
            <a:r>
              <a:rPr dirty="0" spc="-10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total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din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cheia</a:t>
            </a:r>
            <a:r>
              <a:rPr dirty="0" spc="-9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primară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entităţii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tari.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7175" rIns="0" bIns="0" rtlCol="0" vert="horz">
            <a:spAutoFit/>
          </a:bodyPr>
          <a:lstStyle/>
          <a:p>
            <a:pPr marL="171196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Metodologie</a:t>
            </a:r>
            <a:r>
              <a:rPr dirty="0" sz="3200" spc="-11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10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proiectare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92626" y="1867026"/>
            <a:ext cx="42710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5010" algn="l"/>
                <a:tab pos="2627630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proiectare</a:t>
            </a:r>
            <a:r>
              <a:rPr dirty="0" sz="2800" spc="-10">
                <a:latin typeface="Calibri"/>
                <a:cs typeface="Calibri"/>
              </a:rPr>
              <a:t>: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aproximare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22523" y="1867026"/>
            <a:ext cx="2238375" cy="884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907415" algn="l"/>
              </a:tabLst>
            </a:pPr>
            <a:r>
              <a:rPr dirty="0" sz="2800" spc="-20">
                <a:latin typeface="Calibri"/>
                <a:cs typeface="Calibri"/>
              </a:rPr>
              <a:t>care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utilizează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3023" y="1399158"/>
            <a:ext cx="1864995" cy="17843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35"/>
              </a:spcBef>
            </a:pPr>
            <a:r>
              <a:rPr dirty="0" sz="3200" spc="-10" b="1">
                <a:latin typeface="Calibri"/>
                <a:cs typeface="Calibri"/>
              </a:rPr>
              <a:t>Definiţie</a:t>
            </a:r>
            <a:r>
              <a:rPr dirty="0" sz="2800" spc="-10">
                <a:latin typeface="Calibri"/>
                <a:cs typeface="Calibri"/>
              </a:rPr>
              <a:t>: </a:t>
            </a:r>
            <a:r>
              <a:rPr dirty="0" sz="2800" spc="-20">
                <a:solidFill>
                  <a:srgbClr val="FF0000"/>
                </a:solidFill>
                <a:latin typeface="Calibri"/>
                <a:cs typeface="Calibri"/>
              </a:rPr>
              <a:t>Metodologie </a:t>
            </a:r>
            <a:r>
              <a:rPr dirty="0" sz="2800" spc="-10">
                <a:latin typeface="Calibri"/>
                <a:cs typeface="Calibri"/>
              </a:rPr>
              <a:t>structurată, instrumente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991104" y="2731388"/>
            <a:ext cx="24136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0855" algn="l"/>
              </a:tabLst>
            </a:pPr>
            <a:r>
              <a:rPr dirty="0" sz="2800" spc="-25">
                <a:latin typeface="Calibri"/>
                <a:cs typeface="Calibri"/>
              </a:rPr>
              <a:t>şi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documentaţii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20614" y="2299538"/>
            <a:ext cx="2845435" cy="883919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230504" marR="5080" indent="-218440">
              <a:lnSpc>
                <a:spcPct val="101099"/>
              </a:lnSpc>
              <a:spcBef>
                <a:spcPts val="60"/>
              </a:spcBef>
              <a:tabLst>
                <a:tab pos="1461770" algn="l"/>
                <a:tab pos="1772920" algn="l"/>
                <a:tab pos="1891664" algn="l"/>
              </a:tabLst>
            </a:pPr>
            <a:r>
              <a:rPr dirty="0" sz="2800" spc="-10">
                <a:latin typeface="Calibri"/>
                <a:cs typeface="Calibri"/>
              </a:rPr>
              <a:t>proceduri,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tehnici, </a:t>
            </a:r>
            <a:r>
              <a:rPr dirty="0" sz="2800" spc="-10">
                <a:latin typeface="Calibri"/>
                <a:cs typeface="Calibri"/>
              </a:rPr>
              <a:t>pentru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		</a:t>
            </a:r>
            <a:r>
              <a:rPr dirty="0" sz="2800" spc="-30">
                <a:latin typeface="Calibri"/>
                <a:cs typeface="Calibri"/>
              </a:rPr>
              <a:t>facilita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723" y="3912996"/>
            <a:ext cx="521208" cy="39623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73023" y="3162680"/>
            <a:ext cx="6829425" cy="2432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libri"/>
                <a:cs typeface="Calibri"/>
              </a:rPr>
              <a:t>procesul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proiectare.</a:t>
            </a:r>
            <a:endParaRPr sz="2800">
              <a:latin typeface="Calibri"/>
              <a:cs typeface="Calibri"/>
            </a:endParaRPr>
          </a:p>
          <a:p>
            <a:pPr marL="355600" marR="5080" indent="8890">
              <a:lnSpc>
                <a:spcPct val="99900"/>
              </a:lnSpc>
              <a:spcBef>
                <a:spcPts val="2165"/>
              </a:spcBef>
            </a:pPr>
            <a:r>
              <a:rPr dirty="0" sz="2800" spc="-20">
                <a:latin typeface="Calibri"/>
                <a:cs typeface="Calibri"/>
              </a:rPr>
              <a:t>Metodologia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proiectare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compune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din </a:t>
            </a:r>
            <a:r>
              <a:rPr dirty="0" sz="2800">
                <a:latin typeface="Calibri"/>
                <a:cs typeface="Calibri"/>
              </a:rPr>
              <a:t>etape,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rândul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lor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compun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paşi,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orientează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proiectantul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fiecare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nivel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al </a:t>
            </a:r>
            <a:r>
              <a:rPr dirty="0" sz="2800">
                <a:latin typeface="Calibri"/>
                <a:cs typeface="Calibri"/>
              </a:rPr>
              <a:t>creării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bazei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076325" marR="5080" indent="-486409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1.5.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Determinarea</a:t>
            </a:r>
            <a:r>
              <a:rPr dirty="0" sz="3200" spc="-10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atributelor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spc="-20" b="1" i="1">
                <a:latin typeface="Calibri"/>
                <a:cs typeface="Calibri"/>
              </a:rPr>
              <a:t>care </a:t>
            </a:r>
            <a:r>
              <a:rPr dirty="0" sz="3200" b="1" i="1">
                <a:latin typeface="Calibri"/>
                <a:cs typeface="Calibri"/>
              </a:rPr>
              <a:t>compun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cheile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candidat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şi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primare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66698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pc="-20" i="1">
                <a:latin typeface="Calibri"/>
                <a:cs typeface="Calibri"/>
              </a:rPr>
              <a:t>Documentarea</a:t>
            </a:r>
            <a:r>
              <a:rPr dirty="0" spc="-70" i="1">
                <a:latin typeface="Calibri"/>
                <a:cs typeface="Calibri"/>
              </a:rPr>
              <a:t> </a:t>
            </a:r>
            <a:r>
              <a:rPr dirty="0" i="1">
                <a:latin typeface="Calibri"/>
                <a:cs typeface="Calibri"/>
              </a:rPr>
              <a:t>cheilor</a:t>
            </a:r>
            <a:r>
              <a:rPr dirty="0" spc="-85" i="1">
                <a:latin typeface="Calibri"/>
                <a:cs typeface="Calibri"/>
              </a:rPr>
              <a:t> </a:t>
            </a:r>
            <a:r>
              <a:rPr dirty="0" i="1">
                <a:latin typeface="Calibri"/>
                <a:cs typeface="Calibri"/>
              </a:rPr>
              <a:t>primare</a:t>
            </a:r>
            <a:r>
              <a:rPr dirty="0" spc="-85" i="1">
                <a:latin typeface="Calibri"/>
                <a:cs typeface="Calibri"/>
              </a:rPr>
              <a:t> </a:t>
            </a:r>
            <a:r>
              <a:rPr dirty="0" i="1">
                <a:latin typeface="Calibri"/>
                <a:cs typeface="Calibri"/>
              </a:rPr>
              <a:t>şi</a:t>
            </a:r>
            <a:r>
              <a:rPr dirty="0" spc="-114" i="1">
                <a:latin typeface="Calibri"/>
                <a:cs typeface="Calibri"/>
              </a:rPr>
              <a:t> </a:t>
            </a:r>
            <a:r>
              <a:rPr dirty="0" spc="-10" i="1">
                <a:latin typeface="Calibri"/>
                <a:cs typeface="Calibri"/>
              </a:rPr>
              <a:t>alternante</a:t>
            </a:r>
          </a:p>
          <a:p>
            <a:pPr marR="5080">
              <a:lnSpc>
                <a:spcPct val="100000"/>
              </a:lnSpc>
              <a:spcBef>
                <a:spcPts val="3360"/>
              </a:spcBef>
            </a:pPr>
            <a:r>
              <a:rPr dirty="0">
                <a:solidFill>
                  <a:srgbClr val="000000"/>
                </a:solidFill>
              </a:rPr>
              <a:t>Înscriem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cheile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primare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şi</a:t>
            </a:r>
            <a:r>
              <a:rPr dirty="0" spc="-6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pe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cele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alternante</a:t>
            </a:r>
            <a:r>
              <a:rPr dirty="0" spc="30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în </a:t>
            </a:r>
            <a:r>
              <a:rPr dirty="0">
                <a:solidFill>
                  <a:srgbClr val="000000"/>
                </a:solidFill>
              </a:rPr>
              <a:t>dicţionarul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de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date.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862455" marR="5080" indent="-1843405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1.6.</a:t>
            </a:r>
            <a:r>
              <a:rPr dirty="0" sz="3200" spc="1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Specializarea/generalizarea</a:t>
            </a:r>
            <a:r>
              <a:rPr dirty="0" sz="3200" spc="5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tipurilor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(pas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opţional)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18236" y="2298318"/>
            <a:ext cx="6073140" cy="1305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Obiectivul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440"/>
              </a:lnSpc>
            </a:pPr>
            <a:r>
              <a:rPr dirty="0" sz="2800" spc="-20">
                <a:latin typeface="Calibri"/>
                <a:cs typeface="Calibri"/>
              </a:rPr>
              <a:t>Identificarea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entităţiilor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subclasă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respectiv </a:t>
            </a:r>
            <a:r>
              <a:rPr dirty="0" sz="2800">
                <a:latin typeface="Calibri"/>
                <a:cs typeface="Calibri"/>
              </a:rPr>
              <a:t>superclasă,</a:t>
            </a:r>
            <a:r>
              <a:rPr dirty="0" sz="2800" spc="-1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între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entităţiile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apropiate.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865630" marR="5080" indent="-1823085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1.6.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Specializarea/generalizarea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tipurilor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(pas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opţional)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183" y="3410458"/>
            <a:ext cx="438912" cy="3398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36" y="4501591"/>
            <a:ext cx="438912" cy="34015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8236" y="2082164"/>
            <a:ext cx="7508875" cy="31216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  <a:tabLst>
                <a:tab pos="7000240" algn="l"/>
              </a:tabLst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acest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pas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putem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opta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continua </a:t>
            </a:r>
            <a:r>
              <a:rPr dirty="0" baseline="1984" sz="4200" spc="-15">
                <a:latin typeface="Calibri"/>
                <a:cs typeface="Calibri"/>
              </a:rPr>
              <a:t>modelarea</a:t>
            </a:r>
            <a:r>
              <a:rPr dirty="0" baseline="1984" sz="4200" spc="-150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ER,</a:t>
            </a:r>
            <a:r>
              <a:rPr dirty="0" baseline="1984" sz="4200" spc="-142">
                <a:latin typeface="Calibri"/>
                <a:cs typeface="Calibri"/>
              </a:rPr>
              <a:t> </a:t>
            </a:r>
            <a:r>
              <a:rPr dirty="0" baseline="1984" sz="4200" spc="-30">
                <a:latin typeface="Calibri"/>
                <a:cs typeface="Calibri"/>
              </a:rPr>
              <a:t>folosind</a:t>
            </a:r>
            <a:r>
              <a:rPr dirty="0" baseline="1984" sz="4200" spc="-112">
                <a:latin typeface="Calibri"/>
                <a:cs typeface="Calibri"/>
              </a:rPr>
              <a:t> </a:t>
            </a:r>
            <a:r>
              <a:rPr dirty="0" baseline="1984" sz="4200" spc="-30">
                <a:latin typeface="Calibri"/>
                <a:cs typeface="Calibri"/>
              </a:rPr>
              <a:t>procesul</a:t>
            </a:r>
            <a:r>
              <a:rPr dirty="0" baseline="1984" sz="4200" spc="-120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de</a:t>
            </a:r>
            <a:r>
              <a:rPr dirty="0" baseline="1984" sz="4200" spc="-120">
                <a:latin typeface="Calibri"/>
                <a:cs typeface="Calibri"/>
              </a:rPr>
              <a:t> </a:t>
            </a:r>
            <a:r>
              <a:rPr dirty="0" baseline="1984" sz="4200" spc="-15">
                <a:latin typeface="Calibri"/>
                <a:cs typeface="Calibri"/>
              </a:rPr>
              <a:t>generalizare</a:t>
            </a:r>
            <a:r>
              <a:rPr dirty="0" baseline="1984" sz="42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sau </a:t>
            </a:r>
            <a:r>
              <a:rPr dirty="0" sz="2800" spc="-10">
                <a:latin typeface="Calibri"/>
                <a:cs typeface="Calibri"/>
              </a:rPr>
              <a:t>specializare:</a:t>
            </a:r>
            <a:endParaRPr sz="2800">
              <a:latin typeface="Calibri"/>
              <a:cs typeface="Calibri"/>
            </a:endParaRPr>
          </a:p>
          <a:p>
            <a:pPr marL="756285" marR="212090" indent="10160">
              <a:lnSpc>
                <a:spcPct val="100600"/>
              </a:lnSpc>
              <a:spcBef>
                <a:spcPts val="50"/>
              </a:spcBef>
            </a:pPr>
            <a:r>
              <a:rPr dirty="0" sz="2400">
                <a:latin typeface="Calibri"/>
                <a:cs typeface="Calibri"/>
              </a:rPr>
              <a:t>Dacă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alegem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procesul</a:t>
            </a:r>
            <a:r>
              <a:rPr dirty="0" sz="2400" spc="-8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2400" spc="-7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FF0000"/>
                </a:solidFill>
                <a:latin typeface="Calibri"/>
                <a:cs typeface="Calibri"/>
              </a:rPr>
              <a:t>specializare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vom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încerca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să </a:t>
            </a:r>
            <a:r>
              <a:rPr dirty="0" sz="2400">
                <a:latin typeface="Calibri"/>
                <a:cs typeface="Calibri"/>
              </a:rPr>
              <a:t>definim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unul,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sau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subclase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entităţii respective</a:t>
            </a:r>
            <a:endParaRPr sz="2400">
              <a:latin typeface="Calibri"/>
              <a:cs typeface="Calibri"/>
            </a:endParaRPr>
          </a:p>
          <a:p>
            <a:pPr marL="756285" marR="102235" indent="7620">
              <a:lnSpc>
                <a:spcPts val="2770"/>
              </a:lnSpc>
              <a:spcBef>
                <a:spcPts val="130"/>
              </a:spcBef>
            </a:pPr>
            <a:r>
              <a:rPr dirty="0" baseline="1157" sz="3600">
                <a:latin typeface="Calibri"/>
                <a:cs typeface="Calibri"/>
              </a:rPr>
              <a:t>Dacă</a:t>
            </a:r>
            <a:r>
              <a:rPr dirty="0" baseline="1157" sz="3600" spc="-104">
                <a:latin typeface="Calibri"/>
                <a:cs typeface="Calibri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însă</a:t>
            </a:r>
            <a:r>
              <a:rPr dirty="0" baseline="1157" sz="3600" spc="-52">
                <a:latin typeface="Calibri"/>
                <a:cs typeface="Calibri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alegem</a:t>
            </a:r>
            <a:r>
              <a:rPr dirty="0" baseline="1157" sz="3600" spc="-89">
                <a:latin typeface="Calibri"/>
                <a:cs typeface="Calibri"/>
              </a:rPr>
              <a:t> </a:t>
            </a:r>
            <a:r>
              <a:rPr dirty="0" baseline="1157" sz="3600" i="1">
                <a:solidFill>
                  <a:srgbClr val="FF0000"/>
                </a:solidFill>
                <a:latin typeface="Calibri"/>
                <a:cs typeface="Calibri"/>
              </a:rPr>
              <a:t>procesul</a:t>
            </a:r>
            <a:r>
              <a:rPr dirty="0" baseline="1157" sz="3600" spc="-67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baseline="1157" sz="3600" i="1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baseline="1157" sz="3600" spc="-67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baseline="1157" sz="3600" spc="-15" i="1">
                <a:solidFill>
                  <a:srgbClr val="FF0000"/>
                </a:solidFill>
                <a:latin typeface="Calibri"/>
                <a:cs typeface="Calibri"/>
              </a:rPr>
              <a:t>generalizare</a:t>
            </a:r>
            <a:r>
              <a:rPr dirty="0" baseline="1157" sz="3600" spc="-15">
                <a:latin typeface="Calibri"/>
                <a:cs typeface="Calibri"/>
              </a:rPr>
              <a:t>,</a:t>
            </a:r>
            <a:r>
              <a:rPr dirty="0" baseline="1157" sz="3600" spc="-82">
                <a:latin typeface="Calibri"/>
                <a:cs typeface="Calibri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vom</a:t>
            </a:r>
            <a:r>
              <a:rPr dirty="0" baseline="1157" sz="36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căuta superclase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pentru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acea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entitate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865630" marR="5080" indent="-1823085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5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1.6.</a:t>
            </a:r>
            <a:r>
              <a:rPr dirty="0" sz="3200" spc="-3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Specializarea/generalizarea</a:t>
            </a:r>
            <a:r>
              <a:rPr dirty="0" sz="3200" spc="-7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tipurilor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(pas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opţional)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1809623"/>
            <a:ext cx="630936" cy="33985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61136" y="1799335"/>
            <a:ext cx="7412355" cy="44310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168910">
              <a:lnSpc>
                <a:spcPts val="2810"/>
              </a:lnSpc>
              <a:spcBef>
                <a:spcPts val="250"/>
              </a:spcBef>
            </a:pP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exemplu</a:t>
            </a:r>
            <a:r>
              <a:rPr dirty="0" sz="2400" spc="-7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pentru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procesul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generalizare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entităţiile </a:t>
            </a:r>
            <a:r>
              <a:rPr dirty="0" sz="2400" spc="-20">
                <a:latin typeface="Calibri"/>
                <a:cs typeface="Calibri"/>
              </a:rPr>
              <a:t>Şef_de_scară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Familii.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dirty="0" sz="2400">
                <a:latin typeface="Calibri"/>
                <a:cs typeface="Calibri"/>
              </a:rPr>
              <a:t>Ambele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entităţi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următoarele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atribute:</a:t>
            </a:r>
            <a:endParaRPr sz="2400">
              <a:latin typeface="Calibri"/>
              <a:cs typeface="Calibri"/>
            </a:endParaRPr>
          </a:p>
          <a:p>
            <a:pPr marL="12700" marR="1155065">
              <a:lnSpc>
                <a:spcPct val="100800"/>
              </a:lnSpc>
            </a:pPr>
            <a:r>
              <a:rPr dirty="0" sz="2400" spc="-10">
                <a:latin typeface="Calibri"/>
                <a:cs typeface="Calibri"/>
              </a:rPr>
              <a:t>Nr_mat,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Nr_bloc,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Scara,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Etaj,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Apartament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Nume. </a:t>
            </a:r>
            <a:r>
              <a:rPr dirty="0" sz="2400">
                <a:latin typeface="Calibri"/>
                <a:cs typeface="Calibri"/>
              </a:rPr>
              <a:t>Pe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lângă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aceste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atribute,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entitatea</a:t>
            </a:r>
            <a:endParaRPr sz="2400">
              <a:latin typeface="Calibri"/>
              <a:cs typeface="Calibri"/>
            </a:endParaRPr>
          </a:p>
          <a:p>
            <a:pPr marL="12700" marR="5080" indent="66675">
              <a:lnSpc>
                <a:spcPts val="2900"/>
              </a:lnSpc>
              <a:spcBef>
                <a:spcPts val="95"/>
              </a:spcBef>
            </a:pPr>
            <a:r>
              <a:rPr dirty="0" sz="2400" spc="-20" b="1">
                <a:latin typeface="Calibri"/>
                <a:cs typeface="Calibri"/>
              </a:rPr>
              <a:t>Şef_de_scară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asociate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atributul: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Data_intrare_func; </a:t>
            </a:r>
            <a:r>
              <a:rPr dirty="0" sz="2400">
                <a:latin typeface="Calibri"/>
                <a:cs typeface="Calibri"/>
              </a:rPr>
              <a:t>iar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entitatea</a:t>
            </a:r>
            <a:endParaRPr sz="2400">
              <a:latin typeface="Calibri"/>
              <a:cs typeface="Calibri"/>
            </a:endParaRPr>
          </a:p>
          <a:p>
            <a:pPr marL="12700" marR="228600">
              <a:lnSpc>
                <a:spcPts val="2890"/>
              </a:lnSpc>
              <a:spcBef>
                <a:spcPts val="15"/>
              </a:spcBef>
            </a:pPr>
            <a:r>
              <a:rPr dirty="0" sz="2400" spc="-10" b="1">
                <a:latin typeface="Calibri"/>
                <a:cs typeface="Calibri"/>
              </a:rPr>
              <a:t>Familii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atributele: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Nr_pers,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Nr_pers_prezente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Nr_chei. </a:t>
            </a:r>
            <a:r>
              <a:rPr dirty="0" sz="2400">
                <a:latin typeface="Calibri"/>
                <a:cs typeface="Calibri"/>
              </a:rPr>
              <a:t>Deci,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cele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două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entităţi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având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atribute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în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comun,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putem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dirty="0" sz="2400" spc="-25">
                <a:latin typeface="Calibri"/>
                <a:cs typeface="Calibri"/>
              </a:rPr>
              <a:t>generaliza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în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entitatea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Locatari,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care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conţine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atributele</a:t>
            </a:r>
            <a:endParaRPr sz="2400">
              <a:latin typeface="Calibri"/>
              <a:cs typeface="Calibri"/>
            </a:endParaRPr>
          </a:p>
          <a:p>
            <a:pPr marL="12700" marR="33020">
              <a:lnSpc>
                <a:spcPct val="100400"/>
              </a:lnSpc>
              <a:spcBef>
                <a:spcPts val="15"/>
              </a:spcBef>
            </a:pPr>
            <a:r>
              <a:rPr dirty="0" sz="2400">
                <a:latin typeface="Calibri"/>
                <a:cs typeface="Calibri"/>
              </a:rPr>
              <a:t>comune,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entităţile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Şef_de_scară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Familii,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conţinând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doar </a:t>
            </a:r>
            <a:r>
              <a:rPr dirty="0" sz="2400">
                <a:latin typeface="Calibri"/>
                <a:cs typeface="Calibri"/>
              </a:rPr>
              <a:t>atributele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diferite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particularizările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faţă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superclasă.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2541777"/>
            <a:ext cx="630936" cy="33985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3272993"/>
            <a:ext cx="630936" cy="34015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916" y="4862195"/>
            <a:ext cx="630936" cy="339851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863933"/>
            <a:ext cx="6934200" cy="45556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62455" marR="5080" indent="-1843405">
              <a:lnSpc>
                <a:spcPct val="100000"/>
              </a:lnSpc>
              <a:spcBef>
                <a:spcPts val="100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1.6.</a:t>
            </a:r>
            <a:r>
              <a:rPr dirty="0" sz="3200" spc="-2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Specializarea/generalizarea</a:t>
            </a:r>
            <a:r>
              <a:rPr dirty="0" sz="3200" spc="4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tipurilor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entităţi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(pas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opţional)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473" y="581406"/>
            <a:ext cx="587819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1.7.</a:t>
            </a:r>
            <a:r>
              <a:rPr dirty="0" sz="3200" spc="-1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Desenarea</a:t>
            </a:r>
            <a:r>
              <a:rPr dirty="0" sz="3200" spc="-5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diagramei</a:t>
            </a:r>
            <a:r>
              <a:rPr dirty="0" sz="3200" spc="-10" b="1" i="1">
                <a:latin typeface="Calibri"/>
                <a:cs typeface="Calibri"/>
              </a:rPr>
              <a:t> </a:t>
            </a:r>
            <a:r>
              <a:rPr dirty="0" sz="3200" spc="-25" b="1" i="1">
                <a:latin typeface="Calibri"/>
                <a:cs typeface="Calibri"/>
              </a:rPr>
              <a:t>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254709"/>
            <a:ext cx="7508240" cy="4329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Pasul</a:t>
            </a:r>
            <a:r>
              <a:rPr dirty="0" sz="2800" spc="-13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1.7.</a:t>
            </a:r>
            <a:r>
              <a:rPr dirty="0" sz="2800" spc="-12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Desenarea</a:t>
            </a:r>
            <a:r>
              <a:rPr dirty="0" sz="2800" spc="-10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00FF"/>
                </a:solidFill>
                <a:latin typeface="Calibri"/>
                <a:cs typeface="Calibri"/>
              </a:rPr>
              <a:t>diagramei</a:t>
            </a:r>
            <a:r>
              <a:rPr dirty="0" sz="2800" spc="-12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5" i="1">
                <a:solidFill>
                  <a:srgbClr val="0000FF"/>
                </a:solidFill>
                <a:latin typeface="Calibri"/>
                <a:cs typeface="Calibri"/>
              </a:rPr>
              <a:t>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ts val="3320"/>
              </a:lnSpc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Obiectivul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320"/>
              </a:lnSpc>
              <a:tabLst>
                <a:tab pos="1911350" algn="l"/>
                <a:tab pos="2917190" algn="l"/>
                <a:tab pos="4635500" algn="l"/>
                <a:tab pos="5469255" algn="l"/>
                <a:tab pos="6456680" algn="l"/>
                <a:tab pos="7159625" algn="l"/>
              </a:tabLst>
            </a:pPr>
            <a:r>
              <a:rPr dirty="0" sz="2800" spc="-10">
                <a:latin typeface="Calibri"/>
                <a:cs typeface="Calibri"/>
              </a:rPr>
              <a:t>Desenarea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unei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diagrame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ER.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care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va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fi</a:t>
            </a:r>
            <a:endParaRPr sz="2800">
              <a:latin typeface="Calibri"/>
              <a:cs typeface="Calibri"/>
            </a:endParaRPr>
          </a:p>
          <a:p>
            <a:pPr marL="12700" marR="234950">
              <a:lnSpc>
                <a:spcPct val="101200"/>
              </a:lnSpc>
              <a:spcBef>
                <a:spcPts val="5"/>
              </a:spcBef>
            </a:pPr>
            <a:r>
              <a:rPr dirty="0" sz="2800" spc="-30">
                <a:latin typeface="Calibri"/>
                <a:cs typeface="Calibri"/>
              </a:rPr>
              <a:t>reprezentarea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conceptuală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vederilor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utilizatorilor </a:t>
            </a:r>
            <a:r>
              <a:rPr dirty="0" sz="2800">
                <a:latin typeface="Calibri"/>
                <a:cs typeface="Calibri"/>
              </a:rPr>
              <a:t>despre</a:t>
            </a:r>
            <a:r>
              <a:rPr dirty="0" sz="2800" spc="-1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întreprindere.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99500"/>
              </a:lnSpc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momentul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acesta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suntem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măsură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prezentăm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diagramă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completă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modelului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bazat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vederile </a:t>
            </a:r>
            <a:r>
              <a:rPr dirty="0" sz="2800" spc="-25">
                <a:latin typeface="Calibri"/>
                <a:cs typeface="Calibri"/>
              </a:rPr>
              <a:t>utilizatorilor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despre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întreprindere.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1496695" marR="5080" indent="-1123950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Pasul</a:t>
            </a:r>
            <a:r>
              <a:rPr dirty="0" sz="3200" spc="-11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1.8.</a:t>
            </a:r>
            <a:r>
              <a:rPr dirty="0" sz="3200" spc="-110" b="1" i="1">
                <a:latin typeface="Calibri"/>
                <a:cs typeface="Calibri"/>
              </a:rPr>
              <a:t> </a:t>
            </a:r>
            <a:r>
              <a:rPr dirty="0" sz="3200" spc="-25" b="1" i="1">
                <a:latin typeface="Calibri"/>
                <a:cs typeface="Calibri"/>
              </a:rPr>
              <a:t>Verificarea</a:t>
            </a:r>
            <a:r>
              <a:rPr dirty="0" sz="3200" spc="-11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modelului</a:t>
            </a:r>
            <a:r>
              <a:rPr dirty="0" sz="3200" spc="-10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conceptual </a:t>
            </a:r>
            <a:r>
              <a:rPr dirty="0" sz="3200" b="1" i="1">
                <a:latin typeface="Calibri"/>
                <a:cs typeface="Calibri"/>
              </a:rPr>
              <a:t>local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cu</a:t>
            </a:r>
            <a:r>
              <a:rPr dirty="0" sz="3200" spc="-4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ajutorul</a:t>
            </a:r>
            <a:r>
              <a:rPr dirty="0" sz="3200" spc="-8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utilizatorului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3866337"/>
            <a:ext cx="633984" cy="340156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89991" rIns="0" bIns="0" rtlCol="0" vert="horz">
            <a:spAutoFit/>
          </a:bodyPr>
          <a:lstStyle/>
          <a:p>
            <a:pPr marL="48260">
              <a:lnSpc>
                <a:spcPts val="3320"/>
              </a:lnSpc>
              <a:spcBef>
                <a:spcPts val="95"/>
              </a:spcBef>
            </a:pPr>
            <a:r>
              <a:rPr dirty="0" spc="-10"/>
              <a:t>Obiectivul</a:t>
            </a:r>
            <a:r>
              <a:rPr dirty="0" spc="-10">
                <a:solidFill>
                  <a:srgbClr val="000000"/>
                </a:solidFill>
              </a:rPr>
              <a:t>:</a:t>
            </a:r>
          </a:p>
          <a:p>
            <a:pPr marL="48260">
              <a:lnSpc>
                <a:spcPts val="3320"/>
              </a:lnSpc>
            </a:pPr>
            <a:r>
              <a:rPr dirty="0" spc="-30">
                <a:solidFill>
                  <a:srgbClr val="000000"/>
                </a:solidFill>
              </a:rPr>
              <a:t>Verificarea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modelului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conceptual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local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cu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ajutorul</a:t>
            </a:r>
          </a:p>
          <a:p>
            <a:pPr marL="48260" marR="48260">
              <a:lnSpc>
                <a:spcPct val="101099"/>
              </a:lnSpc>
              <a:spcBef>
                <a:spcPts val="15"/>
              </a:spcBef>
            </a:pPr>
            <a:r>
              <a:rPr dirty="0" spc="-25">
                <a:solidFill>
                  <a:srgbClr val="000000"/>
                </a:solidFill>
              </a:rPr>
              <a:t>utilizatorului,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pentru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dirty="0" spc="-1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vedea</a:t>
            </a:r>
            <a:r>
              <a:rPr dirty="0" spc="-11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dacă</a:t>
            </a:r>
            <a:r>
              <a:rPr dirty="0" spc="-12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modelul</a:t>
            </a:r>
            <a:r>
              <a:rPr dirty="0" spc="-10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este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o </a:t>
            </a:r>
            <a:r>
              <a:rPr dirty="0" spc="-35">
                <a:solidFill>
                  <a:srgbClr val="000000"/>
                </a:solidFill>
              </a:rPr>
              <a:t>reprezentare</a:t>
            </a:r>
            <a:r>
              <a:rPr dirty="0" spc="-75">
                <a:solidFill>
                  <a:srgbClr val="000000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adevărată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vederii</a:t>
            </a:r>
            <a:r>
              <a:rPr dirty="0" spc="-60">
                <a:solidFill>
                  <a:srgbClr val="000000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utilizatorului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despre întreprindere.</a:t>
            </a:r>
          </a:p>
          <a:p>
            <a:pPr marL="390525" marR="616585">
              <a:lnSpc>
                <a:spcPts val="2810"/>
              </a:lnSpc>
              <a:spcBef>
                <a:spcPts val="125"/>
              </a:spcBef>
            </a:pPr>
            <a:r>
              <a:rPr dirty="0" sz="2400">
                <a:solidFill>
                  <a:srgbClr val="000000"/>
                </a:solidFill>
              </a:rPr>
              <a:t>Înainte</a:t>
            </a:r>
            <a:r>
              <a:rPr dirty="0" sz="2400" spc="-8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de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termina</a:t>
            </a:r>
            <a:r>
              <a:rPr dirty="0" sz="2400" spc="-9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pasul</a:t>
            </a:r>
            <a:r>
              <a:rPr dirty="0" sz="2400" spc="-6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1,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trebuie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verificat</a:t>
            </a:r>
            <a:r>
              <a:rPr dirty="0" sz="2400" spc="-8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modelul conceptual</a:t>
            </a:r>
            <a:r>
              <a:rPr dirty="0" sz="2400" spc="-8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elaborat.</a:t>
            </a:r>
            <a:endParaRPr sz="2400"/>
          </a:p>
          <a:p>
            <a:pPr marL="390525">
              <a:lnSpc>
                <a:spcPts val="2810"/>
              </a:lnSpc>
            </a:pPr>
            <a:r>
              <a:rPr dirty="0" sz="2400">
                <a:solidFill>
                  <a:srgbClr val="000000"/>
                </a:solidFill>
              </a:rPr>
              <a:t>Acest</a:t>
            </a:r>
            <a:r>
              <a:rPr dirty="0" sz="2400" spc="-8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model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include</a:t>
            </a:r>
            <a:r>
              <a:rPr dirty="0" sz="2400" spc="-7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diagrama</a:t>
            </a:r>
            <a:r>
              <a:rPr dirty="0" sz="2400" spc="-9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ER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şi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documentaţia</a:t>
            </a:r>
            <a:r>
              <a:rPr dirty="0" sz="2400" spc="-80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anexată.</a:t>
            </a:r>
            <a:endParaRPr sz="2400"/>
          </a:p>
          <a:p>
            <a:pPr marL="390525" marR="810260">
              <a:lnSpc>
                <a:spcPct val="100800"/>
              </a:lnSpc>
              <a:spcBef>
                <a:spcPts val="5"/>
              </a:spcBef>
            </a:pPr>
            <a:r>
              <a:rPr dirty="0" sz="2400">
                <a:solidFill>
                  <a:srgbClr val="000000"/>
                </a:solidFill>
              </a:rPr>
              <a:t>În</a:t>
            </a:r>
            <a:r>
              <a:rPr dirty="0" sz="2400" spc="-7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cazul</a:t>
            </a:r>
            <a:r>
              <a:rPr dirty="0" sz="2400" spc="-7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în</a:t>
            </a:r>
            <a:r>
              <a:rPr dirty="0" sz="2400" spc="-7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care</a:t>
            </a:r>
            <a:r>
              <a:rPr dirty="0" sz="2400" spc="-7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apare</a:t>
            </a:r>
            <a:r>
              <a:rPr dirty="0" sz="2400" spc="-6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orice</a:t>
            </a:r>
            <a:r>
              <a:rPr dirty="0" sz="2400" spc="-8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fel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de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anomalie,</a:t>
            </a:r>
            <a:r>
              <a:rPr dirty="0" sz="2400" spc="-9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repetăm </a:t>
            </a:r>
            <a:r>
              <a:rPr dirty="0" sz="2400">
                <a:solidFill>
                  <a:srgbClr val="000000"/>
                </a:solidFill>
              </a:rPr>
              <a:t>procesul</a:t>
            </a:r>
            <a:r>
              <a:rPr dirty="0" sz="2400" spc="-7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de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mai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înainte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şi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remediem</a:t>
            </a:r>
            <a:r>
              <a:rPr dirty="0" sz="2400" spc="-75">
                <a:solidFill>
                  <a:srgbClr val="000000"/>
                </a:solidFill>
              </a:rPr>
              <a:t> </a:t>
            </a:r>
            <a:r>
              <a:rPr dirty="0" sz="2400" spc="-10">
                <a:solidFill>
                  <a:srgbClr val="000000"/>
                </a:solidFill>
              </a:rPr>
              <a:t>problema.</a:t>
            </a:r>
            <a:endParaRPr sz="2400"/>
          </a:p>
        </p:txBody>
      </p:sp>
      <p:grpSp>
        <p:nvGrpSpPr>
          <p:cNvPr id="5" name="object 5" descr=""/>
          <p:cNvGrpSpPr/>
          <p:nvPr/>
        </p:nvGrpSpPr>
        <p:grpSpPr>
          <a:xfrm>
            <a:off x="702868" y="4598492"/>
            <a:ext cx="634365" cy="691515"/>
            <a:chOff x="702868" y="4598492"/>
            <a:chExt cx="634365" cy="69151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868" y="4598492"/>
              <a:ext cx="633984" cy="34015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868" y="4949697"/>
              <a:ext cx="633984" cy="339851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52855" y="5001767"/>
            <a:ext cx="855344" cy="668020"/>
            <a:chOff x="752855" y="5001767"/>
            <a:chExt cx="855344" cy="668020"/>
          </a:xfrm>
        </p:grpSpPr>
        <p:sp>
          <p:nvSpPr>
            <p:cNvPr id="3" name="object 3" descr=""/>
            <p:cNvSpPr/>
            <p:nvPr/>
          </p:nvSpPr>
          <p:spPr>
            <a:xfrm>
              <a:off x="752855" y="5001767"/>
              <a:ext cx="855344" cy="647700"/>
            </a:xfrm>
            <a:custGeom>
              <a:avLst/>
              <a:gdLst/>
              <a:ahLst/>
              <a:cxnLst/>
              <a:rect l="l" t="t" r="r" b="b"/>
              <a:pathLst>
                <a:path w="855344" h="647700">
                  <a:moveTo>
                    <a:pt x="854963" y="0"/>
                  </a:moveTo>
                  <a:lnTo>
                    <a:pt x="0" y="0"/>
                  </a:lnTo>
                  <a:lnTo>
                    <a:pt x="0" y="647699"/>
                  </a:lnTo>
                  <a:lnTo>
                    <a:pt x="854963" y="647699"/>
                  </a:lnTo>
                  <a:lnTo>
                    <a:pt x="854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9" y="5605271"/>
              <a:ext cx="92963" cy="64008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1120139" y="4325111"/>
            <a:ext cx="2025650" cy="1483360"/>
            <a:chOff x="1120139" y="4325111"/>
            <a:chExt cx="2025650" cy="1483360"/>
          </a:xfrm>
        </p:grpSpPr>
        <p:sp>
          <p:nvSpPr>
            <p:cNvPr id="6" name="object 6" descr=""/>
            <p:cNvSpPr/>
            <p:nvPr/>
          </p:nvSpPr>
          <p:spPr>
            <a:xfrm>
              <a:off x="2001011" y="4325111"/>
              <a:ext cx="1144905" cy="992505"/>
            </a:xfrm>
            <a:custGeom>
              <a:avLst/>
              <a:gdLst/>
              <a:ahLst/>
              <a:cxnLst/>
              <a:rect l="l" t="t" r="r" b="b"/>
              <a:pathLst>
                <a:path w="1144905" h="992504">
                  <a:moveTo>
                    <a:pt x="855852" y="0"/>
                  </a:moveTo>
                  <a:lnTo>
                    <a:pt x="288670" y="0"/>
                  </a:lnTo>
                  <a:lnTo>
                    <a:pt x="242950" y="2920"/>
                  </a:lnTo>
                  <a:lnTo>
                    <a:pt x="199136" y="11302"/>
                  </a:lnTo>
                  <a:lnTo>
                    <a:pt x="157987" y="24637"/>
                  </a:lnTo>
                  <a:lnTo>
                    <a:pt x="120142" y="42544"/>
                  </a:lnTo>
                  <a:lnTo>
                    <a:pt x="86232" y="64388"/>
                  </a:lnTo>
                  <a:lnTo>
                    <a:pt x="57023" y="89662"/>
                  </a:lnTo>
                  <a:lnTo>
                    <a:pt x="23368" y="133095"/>
                  </a:lnTo>
                  <a:lnTo>
                    <a:pt x="3937" y="181356"/>
                  </a:lnTo>
                  <a:lnTo>
                    <a:pt x="0" y="215519"/>
                  </a:lnTo>
                  <a:lnTo>
                    <a:pt x="0" y="777113"/>
                  </a:lnTo>
                  <a:lnTo>
                    <a:pt x="8636" y="827532"/>
                  </a:lnTo>
                  <a:lnTo>
                    <a:pt x="33019" y="874268"/>
                  </a:lnTo>
                  <a:lnTo>
                    <a:pt x="70993" y="915543"/>
                  </a:lnTo>
                  <a:lnTo>
                    <a:pt x="102615" y="939165"/>
                  </a:lnTo>
                  <a:lnTo>
                    <a:pt x="138556" y="959104"/>
                  </a:lnTo>
                  <a:lnTo>
                    <a:pt x="178181" y="974725"/>
                  </a:lnTo>
                  <a:lnTo>
                    <a:pt x="220725" y="985647"/>
                  </a:lnTo>
                  <a:lnTo>
                    <a:pt x="265683" y="991362"/>
                  </a:lnTo>
                  <a:lnTo>
                    <a:pt x="288670" y="992124"/>
                  </a:lnTo>
                  <a:lnTo>
                    <a:pt x="855852" y="992124"/>
                  </a:lnTo>
                  <a:lnTo>
                    <a:pt x="901573" y="989203"/>
                  </a:lnTo>
                  <a:lnTo>
                    <a:pt x="945388" y="980821"/>
                  </a:lnTo>
                  <a:lnTo>
                    <a:pt x="986536" y="967485"/>
                  </a:lnTo>
                  <a:lnTo>
                    <a:pt x="1024382" y="949579"/>
                  </a:lnTo>
                  <a:lnTo>
                    <a:pt x="1058290" y="927735"/>
                  </a:lnTo>
                  <a:lnTo>
                    <a:pt x="1087501" y="902462"/>
                  </a:lnTo>
                  <a:lnTo>
                    <a:pt x="1121156" y="859282"/>
                  </a:lnTo>
                  <a:lnTo>
                    <a:pt x="1140587" y="811021"/>
                  </a:lnTo>
                  <a:lnTo>
                    <a:pt x="1144524" y="777113"/>
                  </a:lnTo>
                  <a:lnTo>
                    <a:pt x="1144524" y="215519"/>
                  </a:lnTo>
                  <a:lnTo>
                    <a:pt x="1135888" y="164845"/>
                  </a:lnTo>
                  <a:lnTo>
                    <a:pt x="1111504" y="117982"/>
                  </a:lnTo>
                  <a:lnTo>
                    <a:pt x="1073531" y="76707"/>
                  </a:lnTo>
                  <a:lnTo>
                    <a:pt x="1041907" y="52958"/>
                  </a:lnTo>
                  <a:lnTo>
                    <a:pt x="1005839" y="33146"/>
                  </a:lnTo>
                  <a:lnTo>
                    <a:pt x="966343" y="17399"/>
                  </a:lnTo>
                  <a:lnTo>
                    <a:pt x="923670" y="6476"/>
                  </a:lnTo>
                  <a:lnTo>
                    <a:pt x="878839" y="762"/>
                  </a:lnTo>
                  <a:lnTo>
                    <a:pt x="855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967" y="5300472"/>
              <a:ext cx="112776" cy="8534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123949" y="5372861"/>
              <a:ext cx="1332230" cy="431800"/>
            </a:xfrm>
            <a:custGeom>
              <a:avLst/>
              <a:gdLst/>
              <a:ahLst/>
              <a:cxnLst/>
              <a:rect l="l" t="t" r="r" b="b"/>
              <a:pathLst>
                <a:path w="1332230" h="431800">
                  <a:moveTo>
                    <a:pt x="1331976" y="0"/>
                  </a:moveTo>
                  <a:lnTo>
                    <a:pt x="1331976" y="431291"/>
                  </a:lnTo>
                  <a:lnTo>
                    <a:pt x="0" y="431291"/>
                  </a:lnTo>
                  <a:lnTo>
                    <a:pt x="0" y="307936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2639567" y="5163311"/>
            <a:ext cx="1661160" cy="792480"/>
            <a:chOff x="2639567" y="5163311"/>
            <a:chExt cx="1661160" cy="792480"/>
          </a:xfrm>
        </p:grpSpPr>
        <p:sp>
          <p:nvSpPr>
            <p:cNvPr id="10" name="object 10" descr=""/>
            <p:cNvSpPr/>
            <p:nvPr/>
          </p:nvSpPr>
          <p:spPr>
            <a:xfrm>
              <a:off x="3465575" y="5163311"/>
              <a:ext cx="835660" cy="623570"/>
            </a:xfrm>
            <a:custGeom>
              <a:avLst/>
              <a:gdLst/>
              <a:ahLst/>
              <a:cxnLst/>
              <a:rect l="l" t="t" r="r" b="b"/>
              <a:pathLst>
                <a:path w="835660" h="623570">
                  <a:moveTo>
                    <a:pt x="628776" y="0"/>
                  </a:moveTo>
                  <a:lnTo>
                    <a:pt x="205612" y="0"/>
                  </a:lnTo>
                  <a:lnTo>
                    <a:pt x="172465" y="2031"/>
                  </a:lnTo>
                  <a:lnTo>
                    <a:pt x="111378" y="17271"/>
                  </a:lnTo>
                  <a:lnTo>
                    <a:pt x="60451" y="45212"/>
                  </a:lnTo>
                  <a:lnTo>
                    <a:pt x="30987" y="73025"/>
                  </a:lnTo>
                  <a:lnTo>
                    <a:pt x="10540" y="105409"/>
                  </a:lnTo>
                  <a:lnTo>
                    <a:pt x="0" y="153924"/>
                  </a:lnTo>
                  <a:lnTo>
                    <a:pt x="0" y="469404"/>
                  </a:lnTo>
                  <a:lnTo>
                    <a:pt x="23113" y="539953"/>
                  </a:lnTo>
                  <a:lnTo>
                    <a:pt x="49657" y="569404"/>
                  </a:lnTo>
                  <a:lnTo>
                    <a:pt x="97536" y="600163"/>
                  </a:lnTo>
                  <a:lnTo>
                    <a:pt x="156463" y="618820"/>
                  </a:lnTo>
                  <a:lnTo>
                    <a:pt x="205612" y="623316"/>
                  </a:lnTo>
                  <a:lnTo>
                    <a:pt x="628776" y="623316"/>
                  </a:lnTo>
                  <a:lnTo>
                    <a:pt x="693927" y="615429"/>
                  </a:lnTo>
                  <a:lnTo>
                    <a:pt x="750570" y="593509"/>
                  </a:lnTo>
                  <a:lnTo>
                    <a:pt x="804163" y="550303"/>
                  </a:lnTo>
                  <a:lnTo>
                    <a:pt x="824611" y="517893"/>
                  </a:lnTo>
                  <a:lnTo>
                    <a:pt x="835151" y="469404"/>
                  </a:lnTo>
                  <a:lnTo>
                    <a:pt x="835151" y="153924"/>
                  </a:lnTo>
                  <a:lnTo>
                    <a:pt x="812038" y="83312"/>
                  </a:lnTo>
                  <a:lnTo>
                    <a:pt x="785368" y="53975"/>
                  </a:lnTo>
                  <a:lnTo>
                    <a:pt x="737362" y="23113"/>
                  </a:lnTo>
                  <a:lnTo>
                    <a:pt x="678307" y="4444"/>
                  </a:lnTo>
                  <a:lnTo>
                    <a:pt x="6287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79747" y="5759195"/>
              <a:ext cx="102108" cy="7162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643377" y="5305805"/>
              <a:ext cx="1506220" cy="646430"/>
            </a:xfrm>
            <a:custGeom>
              <a:avLst/>
              <a:gdLst/>
              <a:ahLst/>
              <a:cxnLst/>
              <a:rect l="l" t="t" r="r" b="b"/>
              <a:pathLst>
                <a:path w="1506220" h="646429">
                  <a:moveTo>
                    <a:pt x="0" y="0"/>
                  </a:moveTo>
                  <a:lnTo>
                    <a:pt x="0" y="646176"/>
                  </a:lnTo>
                  <a:lnTo>
                    <a:pt x="1505712" y="646176"/>
                  </a:lnTo>
                  <a:lnTo>
                    <a:pt x="1505712" y="54629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3124200" y="4302252"/>
            <a:ext cx="1228725" cy="645160"/>
            <a:chOff x="3124200" y="4302252"/>
            <a:chExt cx="1228725" cy="645160"/>
          </a:xfrm>
        </p:grpSpPr>
        <p:sp>
          <p:nvSpPr>
            <p:cNvPr id="14" name="object 14" descr=""/>
            <p:cNvSpPr/>
            <p:nvPr/>
          </p:nvSpPr>
          <p:spPr>
            <a:xfrm>
              <a:off x="3528059" y="4302252"/>
              <a:ext cx="824865" cy="384175"/>
            </a:xfrm>
            <a:custGeom>
              <a:avLst/>
              <a:gdLst/>
              <a:ahLst/>
              <a:cxnLst/>
              <a:rect l="l" t="t" r="r" b="b"/>
              <a:pathLst>
                <a:path w="824864" h="384175">
                  <a:moveTo>
                    <a:pt x="693165" y="0"/>
                  </a:moveTo>
                  <a:lnTo>
                    <a:pt x="133476" y="0"/>
                  </a:lnTo>
                  <a:lnTo>
                    <a:pt x="117348" y="762"/>
                  </a:lnTo>
                  <a:lnTo>
                    <a:pt x="58800" y="17906"/>
                  </a:lnTo>
                  <a:lnTo>
                    <a:pt x="9905" y="63118"/>
                  </a:lnTo>
                  <a:lnTo>
                    <a:pt x="0" y="98171"/>
                  </a:lnTo>
                  <a:lnTo>
                    <a:pt x="0" y="284225"/>
                  </a:lnTo>
                  <a:lnTo>
                    <a:pt x="33654" y="349504"/>
                  </a:lnTo>
                  <a:lnTo>
                    <a:pt x="84581" y="376681"/>
                  </a:lnTo>
                  <a:lnTo>
                    <a:pt x="690752" y="384048"/>
                  </a:lnTo>
                  <a:lnTo>
                    <a:pt x="706881" y="383286"/>
                  </a:lnTo>
                  <a:lnTo>
                    <a:pt x="765555" y="366268"/>
                  </a:lnTo>
                  <a:lnTo>
                    <a:pt x="814577" y="321056"/>
                  </a:lnTo>
                  <a:lnTo>
                    <a:pt x="824484" y="286131"/>
                  </a:lnTo>
                  <a:lnTo>
                    <a:pt x="824484" y="99822"/>
                  </a:lnTo>
                  <a:lnTo>
                    <a:pt x="808863" y="53848"/>
                  </a:lnTo>
                  <a:lnTo>
                    <a:pt x="779779" y="26289"/>
                  </a:lnTo>
                  <a:lnTo>
                    <a:pt x="725042" y="3556"/>
                  </a:lnTo>
                  <a:lnTo>
                    <a:pt x="6931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3151" y="4651248"/>
              <a:ext cx="92964" cy="79248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128010" y="4743450"/>
              <a:ext cx="826135" cy="200025"/>
            </a:xfrm>
            <a:custGeom>
              <a:avLst/>
              <a:gdLst/>
              <a:ahLst/>
              <a:cxnLst/>
              <a:rect l="l" t="t" r="r" b="b"/>
              <a:pathLst>
                <a:path w="826135" h="200025">
                  <a:moveTo>
                    <a:pt x="0" y="199644"/>
                  </a:moveTo>
                  <a:lnTo>
                    <a:pt x="826007" y="199644"/>
                  </a:lnTo>
                  <a:lnTo>
                    <a:pt x="826007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701040" y="4963667"/>
            <a:ext cx="824865" cy="631190"/>
          </a:xfrm>
          <a:custGeom>
            <a:avLst/>
            <a:gdLst/>
            <a:ahLst/>
            <a:cxnLst/>
            <a:rect l="l" t="t" r="r" b="b"/>
            <a:pathLst>
              <a:path w="824865" h="631189">
                <a:moveTo>
                  <a:pt x="824484" y="0"/>
                </a:moveTo>
                <a:lnTo>
                  <a:pt x="0" y="0"/>
                </a:lnTo>
                <a:lnTo>
                  <a:pt x="0" y="630935"/>
                </a:lnTo>
                <a:lnTo>
                  <a:pt x="824484" y="630935"/>
                </a:lnTo>
                <a:lnTo>
                  <a:pt x="8244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3409188" y="5120640"/>
            <a:ext cx="844550" cy="632460"/>
            <a:chOff x="3409188" y="5120640"/>
            <a:chExt cx="844550" cy="632460"/>
          </a:xfrm>
        </p:grpSpPr>
        <p:sp>
          <p:nvSpPr>
            <p:cNvPr id="19" name="object 19" descr=""/>
            <p:cNvSpPr/>
            <p:nvPr/>
          </p:nvSpPr>
          <p:spPr>
            <a:xfrm>
              <a:off x="3413760" y="5125212"/>
              <a:ext cx="835660" cy="623570"/>
            </a:xfrm>
            <a:custGeom>
              <a:avLst/>
              <a:gdLst/>
              <a:ahLst/>
              <a:cxnLst/>
              <a:rect l="l" t="t" r="r" b="b"/>
              <a:pathLst>
                <a:path w="835660" h="623570">
                  <a:moveTo>
                    <a:pt x="628903" y="0"/>
                  </a:moveTo>
                  <a:lnTo>
                    <a:pt x="205993" y="0"/>
                  </a:lnTo>
                  <a:lnTo>
                    <a:pt x="172847" y="2031"/>
                  </a:lnTo>
                  <a:lnTo>
                    <a:pt x="111760" y="17271"/>
                  </a:lnTo>
                  <a:lnTo>
                    <a:pt x="60705" y="45212"/>
                  </a:lnTo>
                  <a:lnTo>
                    <a:pt x="31114" y="73025"/>
                  </a:lnTo>
                  <a:lnTo>
                    <a:pt x="10540" y="105410"/>
                  </a:lnTo>
                  <a:lnTo>
                    <a:pt x="0" y="153924"/>
                  </a:lnTo>
                  <a:lnTo>
                    <a:pt x="0" y="469404"/>
                  </a:lnTo>
                  <a:lnTo>
                    <a:pt x="23113" y="539965"/>
                  </a:lnTo>
                  <a:lnTo>
                    <a:pt x="49911" y="569404"/>
                  </a:lnTo>
                  <a:lnTo>
                    <a:pt x="97916" y="600163"/>
                  </a:lnTo>
                  <a:lnTo>
                    <a:pt x="156844" y="618820"/>
                  </a:lnTo>
                  <a:lnTo>
                    <a:pt x="205993" y="623316"/>
                  </a:lnTo>
                  <a:lnTo>
                    <a:pt x="628903" y="623316"/>
                  </a:lnTo>
                  <a:lnTo>
                    <a:pt x="693801" y="615429"/>
                  </a:lnTo>
                  <a:lnTo>
                    <a:pt x="750315" y="593509"/>
                  </a:lnTo>
                  <a:lnTo>
                    <a:pt x="804037" y="550303"/>
                  </a:lnTo>
                  <a:lnTo>
                    <a:pt x="824611" y="517906"/>
                  </a:lnTo>
                  <a:lnTo>
                    <a:pt x="835151" y="469404"/>
                  </a:lnTo>
                  <a:lnTo>
                    <a:pt x="835151" y="153924"/>
                  </a:lnTo>
                  <a:lnTo>
                    <a:pt x="812038" y="83312"/>
                  </a:lnTo>
                  <a:lnTo>
                    <a:pt x="785240" y="53975"/>
                  </a:lnTo>
                  <a:lnTo>
                    <a:pt x="737235" y="23113"/>
                  </a:lnTo>
                  <a:lnTo>
                    <a:pt x="678179" y="4444"/>
                  </a:lnTo>
                  <a:lnTo>
                    <a:pt x="628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413760" y="5125212"/>
              <a:ext cx="835660" cy="623570"/>
            </a:xfrm>
            <a:custGeom>
              <a:avLst/>
              <a:gdLst/>
              <a:ahLst/>
              <a:cxnLst/>
              <a:rect l="l" t="t" r="r" b="b"/>
              <a:pathLst>
                <a:path w="835660" h="623570">
                  <a:moveTo>
                    <a:pt x="0" y="469404"/>
                  </a:moveTo>
                  <a:lnTo>
                    <a:pt x="23113" y="539965"/>
                  </a:lnTo>
                  <a:lnTo>
                    <a:pt x="49911" y="569404"/>
                  </a:lnTo>
                  <a:lnTo>
                    <a:pt x="97916" y="600163"/>
                  </a:lnTo>
                  <a:lnTo>
                    <a:pt x="156844" y="618820"/>
                  </a:lnTo>
                  <a:lnTo>
                    <a:pt x="205993" y="623316"/>
                  </a:lnTo>
                  <a:lnTo>
                    <a:pt x="628903" y="623316"/>
                  </a:lnTo>
                  <a:lnTo>
                    <a:pt x="693801" y="615429"/>
                  </a:lnTo>
                  <a:lnTo>
                    <a:pt x="750315" y="593509"/>
                  </a:lnTo>
                  <a:lnTo>
                    <a:pt x="804037" y="550303"/>
                  </a:lnTo>
                  <a:lnTo>
                    <a:pt x="824611" y="517906"/>
                  </a:lnTo>
                  <a:lnTo>
                    <a:pt x="835151" y="469404"/>
                  </a:lnTo>
                  <a:lnTo>
                    <a:pt x="835151" y="153924"/>
                  </a:lnTo>
                  <a:lnTo>
                    <a:pt x="812038" y="83312"/>
                  </a:lnTo>
                  <a:lnTo>
                    <a:pt x="785240" y="53975"/>
                  </a:lnTo>
                  <a:lnTo>
                    <a:pt x="737235" y="23113"/>
                  </a:lnTo>
                  <a:lnTo>
                    <a:pt x="678179" y="4444"/>
                  </a:lnTo>
                  <a:lnTo>
                    <a:pt x="628903" y="0"/>
                  </a:lnTo>
                  <a:lnTo>
                    <a:pt x="205993" y="0"/>
                  </a:lnTo>
                  <a:lnTo>
                    <a:pt x="141224" y="7874"/>
                  </a:lnTo>
                  <a:lnTo>
                    <a:pt x="84709" y="29844"/>
                  </a:lnTo>
                  <a:lnTo>
                    <a:pt x="31114" y="73025"/>
                  </a:lnTo>
                  <a:lnTo>
                    <a:pt x="10540" y="105410"/>
                  </a:lnTo>
                  <a:lnTo>
                    <a:pt x="0" y="153924"/>
                  </a:lnTo>
                  <a:lnTo>
                    <a:pt x="0" y="4694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1944623" y="4282440"/>
            <a:ext cx="1163955" cy="1001394"/>
            <a:chOff x="1944623" y="4282440"/>
            <a:chExt cx="1163955" cy="1001394"/>
          </a:xfrm>
        </p:grpSpPr>
        <p:sp>
          <p:nvSpPr>
            <p:cNvPr id="22" name="object 22" descr=""/>
            <p:cNvSpPr/>
            <p:nvPr/>
          </p:nvSpPr>
          <p:spPr>
            <a:xfrm>
              <a:off x="1949195" y="4287012"/>
              <a:ext cx="1144905" cy="992505"/>
            </a:xfrm>
            <a:custGeom>
              <a:avLst/>
              <a:gdLst/>
              <a:ahLst/>
              <a:cxnLst/>
              <a:rect l="l" t="t" r="r" b="b"/>
              <a:pathLst>
                <a:path w="1144905" h="992504">
                  <a:moveTo>
                    <a:pt x="855853" y="0"/>
                  </a:moveTo>
                  <a:lnTo>
                    <a:pt x="288671" y="0"/>
                  </a:lnTo>
                  <a:lnTo>
                    <a:pt x="242951" y="2920"/>
                  </a:lnTo>
                  <a:lnTo>
                    <a:pt x="199136" y="11302"/>
                  </a:lnTo>
                  <a:lnTo>
                    <a:pt x="157987" y="24764"/>
                  </a:lnTo>
                  <a:lnTo>
                    <a:pt x="120142" y="42671"/>
                  </a:lnTo>
                  <a:lnTo>
                    <a:pt x="86233" y="64515"/>
                  </a:lnTo>
                  <a:lnTo>
                    <a:pt x="57023" y="89915"/>
                  </a:lnTo>
                  <a:lnTo>
                    <a:pt x="23368" y="133223"/>
                  </a:lnTo>
                  <a:lnTo>
                    <a:pt x="3937" y="181482"/>
                  </a:lnTo>
                  <a:lnTo>
                    <a:pt x="0" y="215392"/>
                  </a:lnTo>
                  <a:lnTo>
                    <a:pt x="0" y="776732"/>
                  </a:lnTo>
                  <a:lnTo>
                    <a:pt x="8636" y="827405"/>
                  </a:lnTo>
                  <a:lnTo>
                    <a:pt x="33020" y="874268"/>
                  </a:lnTo>
                  <a:lnTo>
                    <a:pt x="70993" y="915543"/>
                  </a:lnTo>
                  <a:lnTo>
                    <a:pt x="102616" y="939164"/>
                  </a:lnTo>
                  <a:lnTo>
                    <a:pt x="138556" y="958976"/>
                  </a:lnTo>
                  <a:lnTo>
                    <a:pt x="178181" y="974725"/>
                  </a:lnTo>
                  <a:lnTo>
                    <a:pt x="220726" y="985647"/>
                  </a:lnTo>
                  <a:lnTo>
                    <a:pt x="265684" y="991362"/>
                  </a:lnTo>
                  <a:lnTo>
                    <a:pt x="288671" y="992124"/>
                  </a:lnTo>
                  <a:lnTo>
                    <a:pt x="855853" y="992124"/>
                  </a:lnTo>
                  <a:lnTo>
                    <a:pt x="901573" y="989203"/>
                  </a:lnTo>
                  <a:lnTo>
                    <a:pt x="945388" y="980821"/>
                  </a:lnTo>
                  <a:lnTo>
                    <a:pt x="986536" y="967485"/>
                  </a:lnTo>
                  <a:lnTo>
                    <a:pt x="1024382" y="949579"/>
                  </a:lnTo>
                  <a:lnTo>
                    <a:pt x="1058291" y="927735"/>
                  </a:lnTo>
                  <a:lnTo>
                    <a:pt x="1087501" y="902462"/>
                  </a:lnTo>
                  <a:lnTo>
                    <a:pt x="1121156" y="859155"/>
                  </a:lnTo>
                  <a:lnTo>
                    <a:pt x="1140587" y="810768"/>
                  </a:lnTo>
                  <a:lnTo>
                    <a:pt x="1144524" y="776732"/>
                  </a:lnTo>
                  <a:lnTo>
                    <a:pt x="1144524" y="215392"/>
                  </a:lnTo>
                  <a:lnTo>
                    <a:pt x="1135888" y="164973"/>
                  </a:lnTo>
                  <a:lnTo>
                    <a:pt x="1111504" y="118110"/>
                  </a:lnTo>
                  <a:lnTo>
                    <a:pt x="1073531" y="76835"/>
                  </a:lnTo>
                  <a:lnTo>
                    <a:pt x="1041908" y="53086"/>
                  </a:lnTo>
                  <a:lnTo>
                    <a:pt x="1005967" y="33146"/>
                  </a:lnTo>
                  <a:lnTo>
                    <a:pt x="966343" y="17525"/>
                  </a:lnTo>
                  <a:lnTo>
                    <a:pt x="923798" y="6476"/>
                  </a:lnTo>
                  <a:lnTo>
                    <a:pt x="878967" y="762"/>
                  </a:lnTo>
                  <a:lnTo>
                    <a:pt x="8558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949195" y="4287012"/>
              <a:ext cx="1144905" cy="992505"/>
            </a:xfrm>
            <a:custGeom>
              <a:avLst/>
              <a:gdLst/>
              <a:ahLst/>
              <a:cxnLst/>
              <a:rect l="l" t="t" r="r" b="b"/>
              <a:pathLst>
                <a:path w="1144905" h="992504">
                  <a:moveTo>
                    <a:pt x="0" y="776732"/>
                  </a:moveTo>
                  <a:lnTo>
                    <a:pt x="8636" y="827405"/>
                  </a:lnTo>
                  <a:lnTo>
                    <a:pt x="33020" y="874268"/>
                  </a:lnTo>
                  <a:lnTo>
                    <a:pt x="70993" y="915543"/>
                  </a:lnTo>
                  <a:lnTo>
                    <a:pt x="102616" y="939164"/>
                  </a:lnTo>
                  <a:lnTo>
                    <a:pt x="138556" y="958976"/>
                  </a:lnTo>
                  <a:lnTo>
                    <a:pt x="178181" y="974725"/>
                  </a:lnTo>
                  <a:lnTo>
                    <a:pt x="220726" y="985647"/>
                  </a:lnTo>
                  <a:lnTo>
                    <a:pt x="265684" y="991362"/>
                  </a:lnTo>
                  <a:lnTo>
                    <a:pt x="288671" y="992124"/>
                  </a:lnTo>
                  <a:lnTo>
                    <a:pt x="855853" y="992124"/>
                  </a:lnTo>
                  <a:lnTo>
                    <a:pt x="901573" y="989203"/>
                  </a:lnTo>
                  <a:lnTo>
                    <a:pt x="945388" y="980821"/>
                  </a:lnTo>
                  <a:lnTo>
                    <a:pt x="986536" y="967485"/>
                  </a:lnTo>
                  <a:lnTo>
                    <a:pt x="1024382" y="949579"/>
                  </a:lnTo>
                  <a:lnTo>
                    <a:pt x="1058291" y="927735"/>
                  </a:lnTo>
                  <a:lnTo>
                    <a:pt x="1087501" y="902462"/>
                  </a:lnTo>
                  <a:lnTo>
                    <a:pt x="1121156" y="859155"/>
                  </a:lnTo>
                  <a:lnTo>
                    <a:pt x="1140587" y="810768"/>
                  </a:lnTo>
                  <a:lnTo>
                    <a:pt x="1144524" y="776732"/>
                  </a:lnTo>
                  <a:lnTo>
                    <a:pt x="1144524" y="215392"/>
                  </a:lnTo>
                  <a:lnTo>
                    <a:pt x="1135888" y="164973"/>
                  </a:lnTo>
                  <a:lnTo>
                    <a:pt x="1111504" y="118110"/>
                  </a:lnTo>
                  <a:lnTo>
                    <a:pt x="1073531" y="76835"/>
                  </a:lnTo>
                  <a:lnTo>
                    <a:pt x="1041908" y="53086"/>
                  </a:lnTo>
                  <a:lnTo>
                    <a:pt x="1005967" y="33146"/>
                  </a:lnTo>
                  <a:lnTo>
                    <a:pt x="966343" y="17525"/>
                  </a:lnTo>
                  <a:lnTo>
                    <a:pt x="923798" y="6476"/>
                  </a:lnTo>
                  <a:lnTo>
                    <a:pt x="878967" y="762"/>
                  </a:lnTo>
                  <a:lnTo>
                    <a:pt x="855853" y="0"/>
                  </a:lnTo>
                  <a:lnTo>
                    <a:pt x="288671" y="0"/>
                  </a:lnTo>
                  <a:lnTo>
                    <a:pt x="242951" y="2920"/>
                  </a:lnTo>
                  <a:lnTo>
                    <a:pt x="199136" y="11302"/>
                  </a:lnTo>
                  <a:lnTo>
                    <a:pt x="157987" y="24764"/>
                  </a:lnTo>
                  <a:lnTo>
                    <a:pt x="120142" y="42671"/>
                  </a:lnTo>
                  <a:lnTo>
                    <a:pt x="86233" y="64515"/>
                  </a:lnTo>
                  <a:lnTo>
                    <a:pt x="57023" y="89915"/>
                  </a:lnTo>
                  <a:lnTo>
                    <a:pt x="23368" y="133223"/>
                  </a:lnTo>
                  <a:lnTo>
                    <a:pt x="3937" y="181482"/>
                  </a:lnTo>
                  <a:lnTo>
                    <a:pt x="0" y="215392"/>
                  </a:lnTo>
                  <a:lnTo>
                    <a:pt x="0" y="7767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962149" y="4473702"/>
              <a:ext cx="1146175" cy="0"/>
            </a:xfrm>
            <a:custGeom>
              <a:avLst/>
              <a:gdLst/>
              <a:ahLst/>
              <a:cxnLst/>
              <a:rect l="l" t="t" r="r" b="b"/>
              <a:pathLst>
                <a:path w="1146175" h="0">
                  <a:moveTo>
                    <a:pt x="0" y="0"/>
                  </a:moveTo>
                  <a:lnTo>
                    <a:pt x="1146048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3473196" y="4261103"/>
            <a:ext cx="842010" cy="391795"/>
            <a:chOff x="3473196" y="4261103"/>
            <a:chExt cx="842010" cy="391795"/>
          </a:xfrm>
        </p:grpSpPr>
        <p:sp>
          <p:nvSpPr>
            <p:cNvPr id="26" name="object 26" descr=""/>
            <p:cNvSpPr/>
            <p:nvPr/>
          </p:nvSpPr>
          <p:spPr>
            <a:xfrm>
              <a:off x="3476244" y="4264151"/>
              <a:ext cx="824865" cy="384175"/>
            </a:xfrm>
            <a:custGeom>
              <a:avLst/>
              <a:gdLst/>
              <a:ahLst/>
              <a:cxnLst/>
              <a:rect l="l" t="t" r="r" b="b"/>
              <a:pathLst>
                <a:path w="824864" h="384175">
                  <a:moveTo>
                    <a:pt x="693292" y="0"/>
                  </a:moveTo>
                  <a:lnTo>
                    <a:pt x="133730" y="0"/>
                  </a:lnTo>
                  <a:lnTo>
                    <a:pt x="117601" y="762"/>
                  </a:lnTo>
                  <a:lnTo>
                    <a:pt x="58927" y="17906"/>
                  </a:lnTo>
                  <a:lnTo>
                    <a:pt x="9905" y="63118"/>
                  </a:lnTo>
                  <a:lnTo>
                    <a:pt x="0" y="97790"/>
                  </a:lnTo>
                  <a:lnTo>
                    <a:pt x="0" y="284353"/>
                  </a:lnTo>
                  <a:lnTo>
                    <a:pt x="33654" y="349250"/>
                  </a:lnTo>
                  <a:lnTo>
                    <a:pt x="84454" y="376555"/>
                  </a:lnTo>
                  <a:lnTo>
                    <a:pt x="690244" y="384048"/>
                  </a:lnTo>
                  <a:lnTo>
                    <a:pt x="706501" y="383286"/>
                  </a:lnTo>
                  <a:lnTo>
                    <a:pt x="765301" y="366268"/>
                  </a:lnTo>
                  <a:lnTo>
                    <a:pt x="814451" y="321310"/>
                  </a:lnTo>
                  <a:lnTo>
                    <a:pt x="824483" y="286639"/>
                  </a:lnTo>
                  <a:lnTo>
                    <a:pt x="824483" y="99695"/>
                  </a:lnTo>
                  <a:lnTo>
                    <a:pt x="808863" y="54102"/>
                  </a:lnTo>
                  <a:lnTo>
                    <a:pt x="779906" y="26543"/>
                  </a:lnTo>
                  <a:lnTo>
                    <a:pt x="725169" y="3683"/>
                  </a:lnTo>
                  <a:lnTo>
                    <a:pt x="693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477006" y="4264913"/>
              <a:ext cx="838200" cy="384175"/>
            </a:xfrm>
            <a:custGeom>
              <a:avLst/>
              <a:gdLst/>
              <a:ahLst/>
              <a:cxnLst/>
              <a:rect l="l" t="t" r="r" b="b"/>
              <a:pathLst>
                <a:path w="838200" h="384175">
                  <a:moveTo>
                    <a:pt x="0" y="284353"/>
                  </a:moveTo>
                  <a:lnTo>
                    <a:pt x="33655" y="349250"/>
                  </a:lnTo>
                  <a:lnTo>
                    <a:pt x="84455" y="376555"/>
                  </a:lnTo>
                  <a:lnTo>
                    <a:pt x="133731" y="384048"/>
                  </a:lnTo>
                  <a:lnTo>
                    <a:pt x="690245" y="384048"/>
                  </a:lnTo>
                  <a:lnTo>
                    <a:pt x="751840" y="372363"/>
                  </a:lnTo>
                  <a:lnTo>
                    <a:pt x="807466" y="331850"/>
                  </a:lnTo>
                  <a:lnTo>
                    <a:pt x="824484" y="284353"/>
                  </a:lnTo>
                  <a:lnTo>
                    <a:pt x="824484" y="99694"/>
                  </a:lnTo>
                  <a:lnTo>
                    <a:pt x="790956" y="34925"/>
                  </a:lnTo>
                  <a:lnTo>
                    <a:pt x="740156" y="7493"/>
                  </a:lnTo>
                  <a:lnTo>
                    <a:pt x="690245" y="0"/>
                  </a:lnTo>
                  <a:lnTo>
                    <a:pt x="133731" y="0"/>
                  </a:lnTo>
                  <a:lnTo>
                    <a:pt x="72390" y="11684"/>
                  </a:lnTo>
                  <a:lnTo>
                    <a:pt x="16891" y="52450"/>
                  </a:lnTo>
                  <a:lnTo>
                    <a:pt x="0" y="99694"/>
                  </a:lnTo>
                  <a:lnTo>
                    <a:pt x="0" y="284353"/>
                  </a:lnTo>
                  <a:close/>
                </a:path>
                <a:path w="838200" h="384175">
                  <a:moveTo>
                    <a:pt x="12192" y="185928"/>
                  </a:moveTo>
                  <a:lnTo>
                    <a:pt x="838200" y="185928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/>
          <p:nvPr/>
        </p:nvSpPr>
        <p:spPr>
          <a:xfrm>
            <a:off x="4713732" y="1947672"/>
            <a:ext cx="876300" cy="878205"/>
          </a:xfrm>
          <a:custGeom>
            <a:avLst/>
            <a:gdLst/>
            <a:ahLst/>
            <a:cxnLst/>
            <a:rect l="l" t="t" r="r" b="b"/>
            <a:pathLst>
              <a:path w="876300" h="878205">
                <a:moveTo>
                  <a:pt x="659764" y="0"/>
                </a:moveTo>
                <a:lnTo>
                  <a:pt x="216026" y="0"/>
                </a:lnTo>
                <a:lnTo>
                  <a:pt x="179958" y="2031"/>
                </a:lnTo>
                <a:lnTo>
                  <a:pt x="114807" y="17525"/>
                </a:lnTo>
                <a:lnTo>
                  <a:pt x="61594" y="46227"/>
                </a:lnTo>
                <a:lnTo>
                  <a:pt x="31368" y="75183"/>
                </a:lnTo>
                <a:lnTo>
                  <a:pt x="10540" y="109347"/>
                </a:lnTo>
                <a:lnTo>
                  <a:pt x="634" y="147954"/>
                </a:lnTo>
                <a:lnTo>
                  <a:pt x="0" y="161670"/>
                </a:lnTo>
                <a:lnTo>
                  <a:pt x="0" y="716026"/>
                </a:lnTo>
                <a:lnTo>
                  <a:pt x="5968" y="755903"/>
                </a:lnTo>
                <a:lnTo>
                  <a:pt x="23240" y="791717"/>
                </a:lnTo>
                <a:lnTo>
                  <a:pt x="50545" y="822578"/>
                </a:lnTo>
                <a:lnTo>
                  <a:pt x="86613" y="847470"/>
                </a:lnTo>
                <a:lnTo>
                  <a:pt x="146050" y="869823"/>
                </a:lnTo>
                <a:lnTo>
                  <a:pt x="216026" y="877824"/>
                </a:lnTo>
                <a:lnTo>
                  <a:pt x="659764" y="877824"/>
                </a:lnTo>
                <a:lnTo>
                  <a:pt x="729995" y="869823"/>
                </a:lnTo>
                <a:lnTo>
                  <a:pt x="789558" y="847470"/>
                </a:lnTo>
                <a:lnTo>
                  <a:pt x="844930" y="802639"/>
                </a:lnTo>
                <a:lnTo>
                  <a:pt x="865631" y="768350"/>
                </a:lnTo>
                <a:lnTo>
                  <a:pt x="875664" y="729741"/>
                </a:lnTo>
                <a:lnTo>
                  <a:pt x="876300" y="716026"/>
                </a:lnTo>
                <a:lnTo>
                  <a:pt x="876300" y="161670"/>
                </a:lnTo>
                <a:lnTo>
                  <a:pt x="870203" y="121792"/>
                </a:lnTo>
                <a:lnTo>
                  <a:pt x="852931" y="85978"/>
                </a:lnTo>
                <a:lnTo>
                  <a:pt x="825753" y="55244"/>
                </a:lnTo>
                <a:lnTo>
                  <a:pt x="789558" y="30352"/>
                </a:lnTo>
                <a:lnTo>
                  <a:pt x="729995" y="8000"/>
                </a:lnTo>
                <a:lnTo>
                  <a:pt x="6597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2743200" y="1831848"/>
            <a:ext cx="608330" cy="524510"/>
          </a:xfrm>
          <a:custGeom>
            <a:avLst/>
            <a:gdLst/>
            <a:ahLst/>
            <a:cxnLst/>
            <a:rect l="l" t="t" r="r" b="b"/>
            <a:pathLst>
              <a:path w="608329" h="524510">
                <a:moveTo>
                  <a:pt x="608076" y="0"/>
                </a:moveTo>
                <a:lnTo>
                  <a:pt x="0" y="0"/>
                </a:lnTo>
                <a:lnTo>
                  <a:pt x="0" y="524255"/>
                </a:lnTo>
                <a:lnTo>
                  <a:pt x="608076" y="524255"/>
                </a:lnTo>
                <a:lnTo>
                  <a:pt x="608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3640835" y="2639567"/>
            <a:ext cx="897890" cy="893444"/>
          </a:xfrm>
          <a:custGeom>
            <a:avLst/>
            <a:gdLst/>
            <a:ahLst/>
            <a:cxnLst/>
            <a:rect l="l" t="t" r="r" b="b"/>
            <a:pathLst>
              <a:path w="897889" h="893445">
                <a:moveTo>
                  <a:pt x="897636" y="0"/>
                </a:moveTo>
                <a:lnTo>
                  <a:pt x="0" y="0"/>
                </a:lnTo>
                <a:lnTo>
                  <a:pt x="0" y="893063"/>
                </a:lnTo>
                <a:lnTo>
                  <a:pt x="897636" y="893063"/>
                </a:lnTo>
                <a:lnTo>
                  <a:pt x="897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 descr=""/>
          <p:cNvGrpSpPr/>
          <p:nvPr/>
        </p:nvGrpSpPr>
        <p:grpSpPr>
          <a:xfrm>
            <a:off x="3000755" y="2314955"/>
            <a:ext cx="2955290" cy="1237615"/>
            <a:chOff x="3000755" y="2314955"/>
            <a:chExt cx="2955290" cy="1237615"/>
          </a:xfrm>
        </p:grpSpPr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53683" y="3482339"/>
              <a:ext cx="102108" cy="70104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004565" y="2318765"/>
              <a:ext cx="2868295" cy="1216660"/>
            </a:xfrm>
            <a:custGeom>
              <a:avLst/>
              <a:gdLst/>
              <a:ahLst/>
              <a:cxnLst/>
              <a:rect l="l" t="t" r="r" b="b"/>
              <a:pathLst>
                <a:path w="2868295" h="1216660">
                  <a:moveTo>
                    <a:pt x="0" y="0"/>
                  </a:moveTo>
                  <a:lnTo>
                    <a:pt x="0" y="1216152"/>
                  </a:lnTo>
                  <a:lnTo>
                    <a:pt x="2868168" y="1216152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976883" y="2817876"/>
            <a:ext cx="1859280" cy="1359535"/>
            <a:chOff x="976883" y="2817876"/>
            <a:chExt cx="1859280" cy="1359535"/>
          </a:xfrm>
        </p:grpSpPr>
        <p:sp>
          <p:nvSpPr>
            <p:cNvPr id="35" name="object 35" descr=""/>
            <p:cNvSpPr/>
            <p:nvPr/>
          </p:nvSpPr>
          <p:spPr>
            <a:xfrm>
              <a:off x="1969008" y="2817876"/>
              <a:ext cx="867410" cy="623570"/>
            </a:xfrm>
            <a:custGeom>
              <a:avLst/>
              <a:gdLst/>
              <a:ahLst/>
              <a:cxnLst/>
              <a:rect l="l" t="t" r="r" b="b"/>
              <a:pathLst>
                <a:path w="867410" h="623570">
                  <a:moveTo>
                    <a:pt x="650240" y="0"/>
                  </a:moveTo>
                  <a:lnTo>
                    <a:pt x="216916" y="0"/>
                  </a:lnTo>
                  <a:lnTo>
                    <a:pt x="180721" y="2032"/>
                  </a:lnTo>
                  <a:lnTo>
                    <a:pt x="115316" y="17399"/>
                  </a:lnTo>
                  <a:lnTo>
                    <a:pt x="61849" y="46227"/>
                  </a:lnTo>
                  <a:lnTo>
                    <a:pt x="31496" y="75057"/>
                  </a:lnTo>
                  <a:lnTo>
                    <a:pt x="10668" y="109347"/>
                  </a:lnTo>
                  <a:lnTo>
                    <a:pt x="635" y="147827"/>
                  </a:lnTo>
                  <a:lnTo>
                    <a:pt x="0" y="161544"/>
                  </a:lnTo>
                  <a:lnTo>
                    <a:pt x="0" y="461772"/>
                  </a:lnTo>
                  <a:lnTo>
                    <a:pt x="6096" y="501650"/>
                  </a:lnTo>
                  <a:lnTo>
                    <a:pt x="23368" y="537337"/>
                  </a:lnTo>
                  <a:lnTo>
                    <a:pt x="50800" y="568198"/>
                  </a:lnTo>
                  <a:lnTo>
                    <a:pt x="100711" y="599821"/>
                  </a:lnTo>
                  <a:lnTo>
                    <a:pt x="163449" y="618744"/>
                  </a:lnTo>
                  <a:lnTo>
                    <a:pt x="216916" y="623315"/>
                  </a:lnTo>
                  <a:lnTo>
                    <a:pt x="650240" y="623315"/>
                  </a:lnTo>
                  <a:lnTo>
                    <a:pt x="720471" y="615314"/>
                  </a:lnTo>
                  <a:lnTo>
                    <a:pt x="780288" y="592963"/>
                  </a:lnTo>
                  <a:lnTo>
                    <a:pt x="835660" y="548259"/>
                  </a:lnTo>
                  <a:lnTo>
                    <a:pt x="856488" y="513969"/>
                  </a:lnTo>
                  <a:lnTo>
                    <a:pt x="866521" y="475488"/>
                  </a:lnTo>
                  <a:lnTo>
                    <a:pt x="867156" y="461772"/>
                  </a:lnTo>
                  <a:lnTo>
                    <a:pt x="867156" y="161544"/>
                  </a:lnTo>
                  <a:lnTo>
                    <a:pt x="861060" y="121665"/>
                  </a:lnTo>
                  <a:lnTo>
                    <a:pt x="843788" y="85978"/>
                  </a:lnTo>
                  <a:lnTo>
                    <a:pt x="816356" y="55118"/>
                  </a:lnTo>
                  <a:lnTo>
                    <a:pt x="766444" y="23495"/>
                  </a:lnTo>
                  <a:lnTo>
                    <a:pt x="703834" y="4572"/>
                  </a:lnTo>
                  <a:lnTo>
                    <a:pt x="650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81455" y="3150108"/>
              <a:ext cx="1083945" cy="1022985"/>
            </a:xfrm>
            <a:custGeom>
              <a:avLst/>
              <a:gdLst/>
              <a:ahLst/>
              <a:cxnLst/>
              <a:rect l="l" t="t" r="r" b="b"/>
              <a:pathLst>
                <a:path w="1083945" h="1022985">
                  <a:moveTo>
                    <a:pt x="0" y="0"/>
                  </a:moveTo>
                  <a:lnTo>
                    <a:pt x="0" y="476630"/>
                  </a:lnTo>
                  <a:lnTo>
                    <a:pt x="1083564" y="476630"/>
                  </a:lnTo>
                  <a:lnTo>
                    <a:pt x="1083564" y="102260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95144" y="3412236"/>
              <a:ext cx="102108" cy="71627"/>
            </a:xfrm>
            <a:prstGeom prst="rect">
              <a:avLst/>
            </a:prstGeom>
          </p:spPr>
        </p:pic>
      </p:grpSp>
      <p:grpSp>
        <p:nvGrpSpPr>
          <p:cNvPr id="38" name="object 38" descr=""/>
          <p:cNvGrpSpPr/>
          <p:nvPr/>
        </p:nvGrpSpPr>
        <p:grpSpPr>
          <a:xfrm>
            <a:off x="2350007" y="3500628"/>
            <a:ext cx="3258820" cy="638810"/>
            <a:chOff x="2350007" y="3500628"/>
            <a:chExt cx="3258820" cy="638810"/>
          </a:xfrm>
        </p:grpSpPr>
        <p:pic>
          <p:nvPicPr>
            <p:cNvPr id="39" name="object 3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3631" y="4059936"/>
              <a:ext cx="92964" cy="7010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2353817" y="3504438"/>
              <a:ext cx="3251200" cy="631190"/>
            </a:xfrm>
            <a:custGeom>
              <a:avLst/>
              <a:gdLst/>
              <a:ahLst/>
              <a:cxnLst/>
              <a:rect l="l" t="t" r="r" b="b"/>
              <a:pathLst>
                <a:path w="3251200" h="631189">
                  <a:moveTo>
                    <a:pt x="3157728" y="630936"/>
                  </a:moveTo>
                  <a:lnTo>
                    <a:pt x="3157728" y="530351"/>
                  </a:lnTo>
                  <a:lnTo>
                    <a:pt x="1620011" y="530351"/>
                  </a:lnTo>
                  <a:lnTo>
                    <a:pt x="1620011" y="569341"/>
                  </a:lnTo>
                </a:path>
                <a:path w="3251200" h="631189">
                  <a:moveTo>
                    <a:pt x="3250692" y="630936"/>
                  </a:moveTo>
                  <a:lnTo>
                    <a:pt x="3250692" y="361823"/>
                  </a:lnTo>
                  <a:lnTo>
                    <a:pt x="0" y="361823"/>
                  </a:ln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 descr=""/>
          <p:cNvGrpSpPr/>
          <p:nvPr/>
        </p:nvGrpSpPr>
        <p:grpSpPr>
          <a:xfrm>
            <a:off x="2202179" y="2136648"/>
            <a:ext cx="508000" cy="515620"/>
            <a:chOff x="2202179" y="2136648"/>
            <a:chExt cx="508000" cy="515620"/>
          </a:xfrm>
        </p:grpSpPr>
        <p:pic>
          <p:nvPicPr>
            <p:cNvPr id="42" name="object 4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2179" y="2574036"/>
              <a:ext cx="91440" cy="77724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2261615" y="2141220"/>
              <a:ext cx="443865" cy="447040"/>
            </a:xfrm>
            <a:custGeom>
              <a:avLst/>
              <a:gdLst/>
              <a:ahLst/>
              <a:cxnLst/>
              <a:rect l="l" t="t" r="r" b="b"/>
              <a:pathLst>
                <a:path w="443864" h="447039">
                  <a:moveTo>
                    <a:pt x="443483" y="0"/>
                  </a:moveTo>
                  <a:lnTo>
                    <a:pt x="0" y="0"/>
                  </a:lnTo>
                  <a:lnTo>
                    <a:pt x="0" y="44653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3303270" y="2057400"/>
            <a:ext cx="1342390" cy="71755"/>
            <a:chOff x="3303270" y="2057400"/>
            <a:chExt cx="1342390" cy="71755"/>
          </a:xfrm>
        </p:grpSpPr>
        <p:pic>
          <p:nvPicPr>
            <p:cNvPr id="45" name="object 4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53712" y="2057400"/>
              <a:ext cx="91439" cy="71627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3303270" y="2111502"/>
              <a:ext cx="1270000" cy="0"/>
            </a:xfrm>
            <a:custGeom>
              <a:avLst/>
              <a:gdLst/>
              <a:ahLst/>
              <a:cxnLst/>
              <a:rect l="l" t="t" r="r" b="b"/>
              <a:pathLst>
                <a:path w="1270000" h="0">
                  <a:moveTo>
                    <a:pt x="0" y="0"/>
                  </a:moveTo>
                  <a:lnTo>
                    <a:pt x="691514" y="0"/>
                  </a:lnTo>
                  <a:lnTo>
                    <a:pt x="1269491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7" name="object 4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53155" y="2313432"/>
            <a:ext cx="112776" cy="86868"/>
          </a:xfrm>
          <a:prstGeom prst="rect">
            <a:avLst/>
          </a:prstGeom>
        </p:spPr>
      </p:pic>
      <p:grpSp>
        <p:nvGrpSpPr>
          <p:cNvPr id="48" name="object 48" descr=""/>
          <p:cNvGrpSpPr/>
          <p:nvPr/>
        </p:nvGrpSpPr>
        <p:grpSpPr>
          <a:xfrm>
            <a:off x="3192779" y="2382011"/>
            <a:ext cx="390525" cy="632460"/>
            <a:chOff x="3192779" y="2382011"/>
            <a:chExt cx="390525" cy="632460"/>
          </a:xfrm>
        </p:grpSpPr>
        <p:pic>
          <p:nvPicPr>
            <p:cNvPr id="49" name="object 4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80815" y="2935223"/>
              <a:ext cx="102108" cy="79248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3197351" y="2386583"/>
              <a:ext cx="288290" cy="593090"/>
            </a:xfrm>
            <a:custGeom>
              <a:avLst/>
              <a:gdLst/>
              <a:ahLst/>
              <a:cxnLst/>
              <a:rect l="l" t="t" r="r" b="b"/>
              <a:pathLst>
                <a:path w="288289" h="593089">
                  <a:moveTo>
                    <a:pt x="0" y="0"/>
                  </a:moveTo>
                  <a:lnTo>
                    <a:pt x="0" y="592836"/>
                  </a:lnTo>
                  <a:lnTo>
                    <a:pt x="288036" y="592836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/>
          <p:nvPr/>
        </p:nvSpPr>
        <p:spPr>
          <a:xfrm>
            <a:off x="2601467" y="1880616"/>
            <a:ext cx="104139" cy="76200"/>
          </a:xfrm>
          <a:custGeom>
            <a:avLst/>
            <a:gdLst/>
            <a:ahLst/>
            <a:cxnLst/>
            <a:rect l="l" t="t" r="r" b="b"/>
            <a:pathLst>
              <a:path w="104139" h="76200">
                <a:moveTo>
                  <a:pt x="103631" y="37846"/>
                </a:moveTo>
                <a:lnTo>
                  <a:pt x="51562" y="0"/>
                </a:lnTo>
                <a:lnTo>
                  <a:pt x="0" y="37846"/>
                </a:lnTo>
                <a:lnTo>
                  <a:pt x="51562" y="76200"/>
                </a:lnTo>
                <a:lnTo>
                  <a:pt x="103631" y="3784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2" name="object 52" descr=""/>
          <p:cNvGrpSpPr/>
          <p:nvPr/>
        </p:nvGrpSpPr>
        <p:grpSpPr>
          <a:xfrm>
            <a:off x="586740" y="1801367"/>
            <a:ext cx="934719" cy="1201420"/>
            <a:chOff x="586740" y="1801367"/>
            <a:chExt cx="934719" cy="1201420"/>
          </a:xfrm>
        </p:grpSpPr>
        <p:sp>
          <p:nvSpPr>
            <p:cNvPr id="53" name="object 53" descr=""/>
            <p:cNvSpPr/>
            <p:nvPr/>
          </p:nvSpPr>
          <p:spPr>
            <a:xfrm>
              <a:off x="586740" y="1801367"/>
              <a:ext cx="908685" cy="901065"/>
            </a:xfrm>
            <a:custGeom>
              <a:avLst/>
              <a:gdLst/>
              <a:ahLst/>
              <a:cxnLst/>
              <a:rect l="l" t="t" r="r" b="b"/>
              <a:pathLst>
                <a:path w="908685" h="901064">
                  <a:moveTo>
                    <a:pt x="908304" y="0"/>
                  </a:moveTo>
                  <a:lnTo>
                    <a:pt x="0" y="0"/>
                  </a:lnTo>
                  <a:lnTo>
                    <a:pt x="0" y="900684"/>
                  </a:lnTo>
                  <a:lnTo>
                    <a:pt x="908304" y="900684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69442" y="2666237"/>
              <a:ext cx="9525" cy="330835"/>
            </a:xfrm>
            <a:custGeom>
              <a:avLst/>
              <a:gdLst/>
              <a:ahLst/>
              <a:cxnLst/>
              <a:rect l="l" t="t" r="r" b="b"/>
              <a:pathLst>
                <a:path w="9525" h="330835">
                  <a:moveTo>
                    <a:pt x="9144" y="0"/>
                  </a:moveTo>
                  <a:lnTo>
                    <a:pt x="9144" y="161671"/>
                  </a:lnTo>
                  <a:lnTo>
                    <a:pt x="0" y="161671"/>
                  </a:lnTo>
                  <a:lnTo>
                    <a:pt x="0" y="330708"/>
                  </a:lnTo>
                </a:path>
              </a:pathLst>
            </a:custGeom>
            <a:ln w="106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9512" y="1872995"/>
              <a:ext cx="91440" cy="71628"/>
            </a:xfrm>
            <a:prstGeom prst="rect">
              <a:avLst/>
            </a:prstGeom>
          </p:spPr>
        </p:pic>
      </p:grpSp>
      <p:grpSp>
        <p:nvGrpSpPr>
          <p:cNvPr id="56" name="object 56" descr=""/>
          <p:cNvGrpSpPr/>
          <p:nvPr/>
        </p:nvGrpSpPr>
        <p:grpSpPr>
          <a:xfrm>
            <a:off x="4657344" y="1905000"/>
            <a:ext cx="895350" cy="885825"/>
            <a:chOff x="4657344" y="1905000"/>
            <a:chExt cx="895350" cy="885825"/>
          </a:xfrm>
        </p:grpSpPr>
        <p:sp>
          <p:nvSpPr>
            <p:cNvPr id="57" name="object 57" descr=""/>
            <p:cNvSpPr/>
            <p:nvPr/>
          </p:nvSpPr>
          <p:spPr>
            <a:xfrm>
              <a:off x="4661916" y="1909572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659764" y="0"/>
                  </a:moveTo>
                  <a:lnTo>
                    <a:pt x="216535" y="0"/>
                  </a:lnTo>
                  <a:lnTo>
                    <a:pt x="180467" y="2031"/>
                  </a:lnTo>
                  <a:lnTo>
                    <a:pt x="115443" y="17399"/>
                  </a:lnTo>
                  <a:lnTo>
                    <a:pt x="62103" y="46100"/>
                  </a:lnTo>
                  <a:lnTo>
                    <a:pt x="31623" y="75056"/>
                  </a:lnTo>
                  <a:lnTo>
                    <a:pt x="10668" y="109347"/>
                  </a:lnTo>
                  <a:lnTo>
                    <a:pt x="635" y="147827"/>
                  </a:lnTo>
                  <a:lnTo>
                    <a:pt x="0" y="161543"/>
                  </a:lnTo>
                  <a:lnTo>
                    <a:pt x="0" y="715010"/>
                  </a:lnTo>
                  <a:lnTo>
                    <a:pt x="6096" y="754888"/>
                  </a:lnTo>
                  <a:lnTo>
                    <a:pt x="23495" y="790575"/>
                  </a:lnTo>
                  <a:lnTo>
                    <a:pt x="50926" y="821308"/>
                  </a:lnTo>
                  <a:lnTo>
                    <a:pt x="87122" y="846201"/>
                  </a:lnTo>
                  <a:lnTo>
                    <a:pt x="146685" y="868426"/>
                  </a:lnTo>
                  <a:lnTo>
                    <a:pt x="216535" y="876300"/>
                  </a:lnTo>
                  <a:lnTo>
                    <a:pt x="659764" y="876300"/>
                  </a:lnTo>
                  <a:lnTo>
                    <a:pt x="729614" y="868426"/>
                  </a:lnTo>
                  <a:lnTo>
                    <a:pt x="789178" y="846201"/>
                  </a:lnTo>
                  <a:lnTo>
                    <a:pt x="844676" y="801497"/>
                  </a:lnTo>
                  <a:lnTo>
                    <a:pt x="865632" y="767206"/>
                  </a:lnTo>
                  <a:lnTo>
                    <a:pt x="875664" y="728599"/>
                  </a:lnTo>
                  <a:lnTo>
                    <a:pt x="876300" y="715010"/>
                  </a:lnTo>
                  <a:lnTo>
                    <a:pt x="876300" y="161543"/>
                  </a:lnTo>
                  <a:lnTo>
                    <a:pt x="870204" y="121665"/>
                  </a:lnTo>
                  <a:lnTo>
                    <a:pt x="852805" y="85978"/>
                  </a:lnTo>
                  <a:lnTo>
                    <a:pt x="825373" y="55117"/>
                  </a:lnTo>
                  <a:lnTo>
                    <a:pt x="789178" y="30225"/>
                  </a:lnTo>
                  <a:lnTo>
                    <a:pt x="729614" y="7874"/>
                  </a:lnTo>
                  <a:lnTo>
                    <a:pt x="659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661916" y="1909572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0" y="715010"/>
                  </a:moveTo>
                  <a:lnTo>
                    <a:pt x="6096" y="754888"/>
                  </a:lnTo>
                  <a:lnTo>
                    <a:pt x="23495" y="790575"/>
                  </a:lnTo>
                  <a:lnTo>
                    <a:pt x="50926" y="821308"/>
                  </a:lnTo>
                  <a:lnTo>
                    <a:pt x="87122" y="846201"/>
                  </a:lnTo>
                  <a:lnTo>
                    <a:pt x="146685" y="868426"/>
                  </a:lnTo>
                  <a:lnTo>
                    <a:pt x="216535" y="876300"/>
                  </a:lnTo>
                  <a:lnTo>
                    <a:pt x="659764" y="876300"/>
                  </a:lnTo>
                  <a:lnTo>
                    <a:pt x="729614" y="868426"/>
                  </a:lnTo>
                  <a:lnTo>
                    <a:pt x="789178" y="846201"/>
                  </a:lnTo>
                  <a:lnTo>
                    <a:pt x="844676" y="801497"/>
                  </a:lnTo>
                  <a:lnTo>
                    <a:pt x="865632" y="767206"/>
                  </a:lnTo>
                  <a:lnTo>
                    <a:pt x="875664" y="728599"/>
                  </a:lnTo>
                  <a:lnTo>
                    <a:pt x="876300" y="715010"/>
                  </a:lnTo>
                  <a:lnTo>
                    <a:pt x="876300" y="161543"/>
                  </a:lnTo>
                  <a:lnTo>
                    <a:pt x="870204" y="121665"/>
                  </a:lnTo>
                  <a:lnTo>
                    <a:pt x="852805" y="85978"/>
                  </a:lnTo>
                  <a:lnTo>
                    <a:pt x="825373" y="55117"/>
                  </a:lnTo>
                  <a:lnTo>
                    <a:pt x="789178" y="30225"/>
                  </a:lnTo>
                  <a:lnTo>
                    <a:pt x="729614" y="7874"/>
                  </a:lnTo>
                  <a:lnTo>
                    <a:pt x="659764" y="0"/>
                  </a:lnTo>
                  <a:lnTo>
                    <a:pt x="216535" y="0"/>
                  </a:lnTo>
                  <a:lnTo>
                    <a:pt x="146685" y="7874"/>
                  </a:lnTo>
                  <a:lnTo>
                    <a:pt x="87122" y="30225"/>
                  </a:lnTo>
                  <a:lnTo>
                    <a:pt x="31623" y="75056"/>
                  </a:lnTo>
                  <a:lnTo>
                    <a:pt x="10668" y="109347"/>
                  </a:lnTo>
                  <a:lnTo>
                    <a:pt x="635" y="147827"/>
                  </a:lnTo>
                  <a:lnTo>
                    <a:pt x="0" y="161543"/>
                  </a:lnTo>
                  <a:lnTo>
                    <a:pt x="0" y="71501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674870" y="2350769"/>
              <a:ext cx="878205" cy="0"/>
            </a:xfrm>
            <a:custGeom>
              <a:avLst/>
              <a:gdLst/>
              <a:ahLst/>
              <a:cxnLst/>
              <a:rect l="l" t="t" r="r" b="b"/>
              <a:pathLst>
                <a:path w="878204" h="0">
                  <a:moveTo>
                    <a:pt x="0" y="0"/>
                  </a:moveTo>
                  <a:lnTo>
                    <a:pt x="877824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 descr=""/>
          <p:cNvGrpSpPr/>
          <p:nvPr/>
        </p:nvGrpSpPr>
        <p:grpSpPr>
          <a:xfrm>
            <a:off x="1914144" y="2773679"/>
            <a:ext cx="875030" cy="632460"/>
            <a:chOff x="1914144" y="2773679"/>
            <a:chExt cx="875030" cy="632460"/>
          </a:xfrm>
        </p:grpSpPr>
        <p:sp>
          <p:nvSpPr>
            <p:cNvPr id="61" name="object 61" descr=""/>
            <p:cNvSpPr/>
            <p:nvPr/>
          </p:nvSpPr>
          <p:spPr>
            <a:xfrm>
              <a:off x="1918716" y="2778251"/>
              <a:ext cx="866140" cy="623570"/>
            </a:xfrm>
            <a:custGeom>
              <a:avLst/>
              <a:gdLst/>
              <a:ahLst/>
              <a:cxnLst/>
              <a:rect l="l" t="t" r="r" b="b"/>
              <a:pathLst>
                <a:path w="866139" h="623570">
                  <a:moveTo>
                    <a:pt x="649096" y="0"/>
                  </a:moveTo>
                  <a:lnTo>
                    <a:pt x="215900" y="0"/>
                  </a:lnTo>
                  <a:lnTo>
                    <a:pt x="179831" y="2032"/>
                  </a:lnTo>
                  <a:lnTo>
                    <a:pt x="114807" y="17399"/>
                  </a:lnTo>
                  <a:lnTo>
                    <a:pt x="61721" y="46227"/>
                  </a:lnTo>
                  <a:lnTo>
                    <a:pt x="31368" y="75057"/>
                  </a:lnTo>
                  <a:lnTo>
                    <a:pt x="10667" y="109347"/>
                  </a:lnTo>
                  <a:lnTo>
                    <a:pt x="634" y="147827"/>
                  </a:lnTo>
                  <a:lnTo>
                    <a:pt x="0" y="161544"/>
                  </a:lnTo>
                  <a:lnTo>
                    <a:pt x="0" y="461772"/>
                  </a:lnTo>
                  <a:lnTo>
                    <a:pt x="6095" y="501650"/>
                  </a:lnTo>
                  <a:lnTo>
                    <a:pt x="23367" y="537337"/>
                  </a:lnTo>
                  <a:lnTo>
                    <a:pt x="50545" y="568198"/>
                  </a:lnTo>
                  <a:lnTo>
                    <a:pt x="100329" y="599821"/>
                  </a:lnTo>
                  <a:lnTo>
                    <a:pt x="162686" y="618744"/>
                  </a:lnTo>
                  <a:lnTo>
                    <a:pt x="215900" y="623315"/>
                  </a:lnTo>
                  <a:lnTo>
                    <a:pt x="649096" y="623315"/>
                  </a:lnTo>
                  <a:lnTo>
                    <a:pt x="719201" y="615314"/>
                  </a:lnTo>
                  <a:lnTo>
                    <a:pt x="778890" y="592963"/>
                  </a:lnTo>
                  <a:lnTo>
                    <a:pt x="834263" y="548259"/>
                  </a:lnTo>
                  <a:lnTo>
                    <a:pt x="854963" y="513969"/>
                  </a:lnTo>
                  <a:lnTo>
                    <a:pt x="864996" y="475488"/>
                  </a:lnTo>
                  <a:lnTo>
                    <a:pt x="865632" y="461772"/>
                  </a:lnTo>
                  <a:lnTo>
                    <a:pt x="865632" y="161544"/>
                  </a:lnTo>
                  <a:lnTo>
                    <a:pt x="859535" y="121665"/>
                  </a:lnTo>
                  <a:lnTo>
                    <a:pt x="842263" y="85978"/>
                  </a:lnTo>
                  <a:lnTo>
                    <a:pt x="814958" y="55118"/>
                  </a:lnTo>
                  <a:lnTo>
                    <a:pt x="765047" y="23495"/>
                  </a:lnTo>
                  <a:lnTo>
                    <a:pt x="702563" y="4572"/>
                  </a:lnTo>
                  <a:lnTo>
                    <a:pt x="649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918716" y="2778251"/>
              <a:ext cx="866140" cy="623570"/>
            </a:xfrm>
            <a:custGeom>
              <a:avLst/>
              <a:gdLst/>
              <a:ahLst/>
              <a:cxnLst/>
              <a:rect l="l" t="t" r="r" b="b"/>
              <a:pathLst>
                <a:path w="866139" h="623570">
                  <a:moveTo>
                    <a:pt x="0" y="461772"/>
                  </a:moveTo>
                  <a:lnTo>
                    <a:pt x="6095" y="501650"/>
                  </a:lnTo>
                  <a:lnTo>
                    <a:pt x="23367" y="537337"/>
                  </a:lnTo>
                  <a:lnTo>
                    <a:pt x="50545" y="568198"/>
                  </a:lnTo>
                  <a:lnTo>
                    <a:pt x="100329" y="599821"/>
                  </a:lnTo>
                  <a:lnTo>
                    <a:pt x="162686" y="618744"/>
                  </a:lnTo>
                  <a:lnTo>
                    <a:pt x="215900" y="623315"/>
                  </a:lnTo>
                  <a:lnTo>
                    <a:pt x="649096" y="623315"/>
                  </a:lnTo>
                  <a:lnTo>
                    <a:pt x="719201" y="615314"/>
                  </a:lnTo>
                  <a:lnTo>
                    <a:pt x="778890" y="592963"/>
                  </a:lnTo>
                  <a:lnTo>
                    <a:pt x="834263" y="548259"/>
                  </a:lnTo>
                  <a:lnTo>
                    <a:pt x="854963" y="513969"/>
                  </a:lnTo>
                  <a:lnTo>
                    <a:pt x="864996" y="475488"/>
                  </a:lnTo>
                  <a:lnTo>
                    <a:pt x="865632" y="461772"/>
                  </a:lnTo>
                  <a:lnTo>
                    <a:pt x="865632" y="161544"/>
                  </a:lnTo>
                  <a:lnTo>
                    <a:pt x="859535" y="121665"/>
                  </a:lnTo>
                  <a:lnTo>
                    <a:pt x="842263" y="85978"/>
                  </a:lnTo>
                  <a:lnTo>
                    <a:pt x="814958" y="55118"/>
                  </a:lnTo>
                  <a:lnTo>
                    <a:pt x="765047" y="23495"/>
                  </a:lnTo>
                  <a:lnTo>
                    <a:pt x="702563" y="4572"/>
                  </a:lnTo>
                  <a:lnTo>
                    <a:pt x="649096" y="0"/>
                  </a:lnTo>
                  <a:lnTo>
                    <a:pt x="215900" y="0"/>
                  </a:lnTo>
                  <a:lnTo>
                    <a:pt x="146050" y="8000"/>
                  </a:lnTo>
                  <a:lnTo>
                    <a:pt x="86613" y="30352"/>
                  </a:lnTo>
                  <a:lnTo>
                    <a:pt x="31368" y="75057"/>
                  </a:lnTo>
                  <a:lnTo>
                    <a:pt x="10667" y="109347"/>
                  </a:lnTo>
                  <a:lnTo>
                    <a:pt x="634" y="147827"/>
                  </a:lnTo>
                  <a:lnTo>
                    <a:pt x="0" y="161544"/>
                  </a:lnTo>
                  <a:lnTo>
                    <a:pt x="0" y="4617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/>
          <p:nvPr/>
        </p:nvSpPr>
        <p:spPr>
          <a:xfrm>
            <a:off x="2691383" y="1793748"/>
            <a:ext cx="577850" cy="508000"/>
          </a:xfrm>
          <a:custGeom>
            <a:avLst/>
            <a:gdLst/>
            <a:ahLst/>
            <a:cxnLst/>
            <a:rect l="l" t="t" r="r" b="b"/>
            <a:pathLst>
              <a:path w="577850" h="508000">
                <a:moveTo>
                  <a:pt x="577595" y="0"/>
                </a:moveTo>
                <a:lnTo>
                  <a:pt x="0" y="0"/>
                </a:lnTo>
                <a:lnTo>
                  <a:pt x="0" y="507491"/>
                </a:lnTo>
                <a:lnTo>
                  <a:pt x="577595" y="507491"/>
                </a:lnTo>
                <a:lnTo>
                  <a:pt x="5775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545591" y="1770888"/>
            <a:ext cx="867410" cy="876300"/>
          </a:xfrm>
          <a:custGeom>
            <a:avLst/>
            <a:gdLst/>
            <a:ahLst/>
            <a:cxnLst/>
            <a:rect l="l" t="t" r="r" b="b"/>
            <a:pathLst>
              <a:path w="867410" h="876300">
                <a:moveTo>
                  <a:pt x="867156" y="0"/>
                </a:moveTo>
                <a:lnTo>
                  <a:pt x="0" y="0"/>
                </a:lnTo>
                <a:lnTo>
                  <a:pt x="0" y="876300"/>
                </a:lnTo>
                <a:lnTo>
                  <a:pt x="867156" y="876300"/>
                </a:lnTo>
                <a:lnTo>
                  <a:pt x="8671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3589020" y="2601467"/>
            <a:ext cx="867410" cy="870585"/>
          </a:xfrm>
          <a:custGeom>
            <a:avLst/>
            <a:gdLst/>
            <a:ahLst/>
            <a:cxnLst/>
            <a:rect l="l" t="t" r="r" b="b"/>
            <a:pathLst>
              <a:path w="867410" h="870585">
                <a:moveTo>
                  <a:pt x="867155" y="0"/>
                </a:moveTo>
                <a:lnTo>
                  <a:pt x="0" y="0"/>
                </a:lnTo>
                <a:lnTo>
                  <a:pt x="0" y="870203"/>
                </a:lnTo>
                <a:lnTo>
                  <a:pt x="867155" y="870203"/>
                </a:lnTo>
                <a:lnTo>
                  <a:pt x="8671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6" name="object 66" descr=""/>
          <p:cNvGrpSpPr/>
          <p:nvPr/>
        </p:nvGrpSpPr>
        <p:grpSpPr>
          <a:xfrm>
            <a:off x="621030" y="2982467"/>
            <a:ext cx="485140" cy="1165860"/>
            <a:chOff x="621030" y="2982467"/>
            <a:chExt cx="485140" cy="1165860"/>
          </a:xfrm>
        </p:grpSpPr>
        <p:pic>
          <p:nvPicPr>
            <p:cNvPr id="67" name="object 6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8284" y="2982467"/>
              <a:ext cx="204215" cy="146304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724662" y="3150869"/>
              <a:ext cx="21590" cy="992505"/>
            </a:xfrm>
            <a:custGeom>
              <a:avLst/>
              <a:gdLst/>
              <a:ahLst/>
              <a:cxnLst/>
              <a:rect l="l" t="t" r="r" b="b"/>
              <a:pathLst>
                <a:path w="21590" h="992504">
                  <a:moveTo>
                    <a:pt x="0" y="0"/>
                  </a:moveTo>
                  <a:lnTo>
                    <a:pt x="0" y="499998"/>
                  </a:lnTo>
                  <a:lnTo>
                    <a:pt x="21335" y="499998"/>
                  </a:lnTo>
                  <a:lnTo>
                    <a:pt x="21335" y="992123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21030" y="3143249"/>
              <a:ext cx="485140" cy="0"/>
            </a:xfrm>
            <a:custGeom>
              <a:avLst/>
              <a:gdLst/>
              <a:ahLst/>
              <a:cxnLst/>
              <a:rect l="l" t="t" r="r" b="b"/>
              <a:pathLst>
                <a:path w="485140" h="0">
                  <a:moveTo>
                    <a:pt x="0" y="0"/>
                  </a:moveTo>
                  <a:lnTo>
                    <a:pt x="484632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 descr=""/>
          <p:cNvGrpSpPr/>
          <p:nvPr/>
        </p:nvGrpSpPr>
        <p:grpSpPr>
          <a:xfrm>
            <a:off x="7168895" y="1886711"/>
            <a:ext cx="1125220" cy="1675130"/>
            <a:chOff x="7168895" y="1886711"/>
            <a:chExt cx="1125220" cy="1675130"/>
          </a:xfrm>
        </p:grpSpPr>
        <p:sp>
          <p:nvSpPr>
            <p:cNvPr id="71" name="object 71" descr=""/>
            <p:cNvSpPr/>
            <p:nvPr/>
          </p:nvSpPr>
          <p:spPr>
            <a:xfrm>
              <a:off x="7168895" y="1886711"/>
              <a:ext cx="1125220" cy="1630680"/>
            </a:xfrm>
            <a:custGeom>
              <a:avLst/>
              <a:gdLst/>
              <a:ahLst/>
              <a:cxnLst/>
              <a:rect l="l" t="t" r="r" b="b"/>
              <a:pathLst>
                <a:path w="1125220" h="1630679">
                  <a:moveTo>
                    <a:pt x="1124711" y="0"/>
                  </a:moveTo>
                  <a:lnTo>
                    <a:pt x="0" y="0"/>
                  </a:lnTo>
                  <a:lnTo>
                    <a:pt x="0" y="1630680"/>
                  </a:lnTo>
                  <a:lnTo>
                    <a:pt x="1124711" y="1630680"/>
                  </a:lnTo>
                  <a:lnTo>
                    <a:pt x="1124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19999" y="3476244"/>
              <a:ext cx="112775" cy="85344"/>
            </a:xfrm>
            <a:prstGeom prst="rect">
              <a:avLst/>
            </a:prstGeom>
          </p:spPr>
        </p:pic>
      </p:grpSp>
      <p:grpSp>
        <p:nvGrpSpPr>
          <p:cNvPr id="73" name="object 73" descr=""/>
          <p:cNvGrpSpPr/>
          <p:nvPr/>
        </p:nvGrpSpPr>
        <p:grpSpPr>
          <a:xfrm>
            <a:off x="4940808" y="4287011"/>
            <a:ext cx="1252855" cy="893444"/>
            <a:chOff x="4940808" y="4287011"/>
            <a:chExt cx="1252855" cy="893444"/>
          </a:xfrm>
        </p:grpSpPr>
        <p:sp>
          <p:nvSpPr>
            <p:cNvPr id="74" name="object 74" descr=""/>
            <p:cNvSpPr/>
            <p:nvPr/>
          </p:nvSpPr>
          <p:spPr>
            <a:xfrm>
              <a:off x="4940808" y="4287011"/>
              <a:ext cx="1216660" cy="893444"/>
            </a:xfrm>
            <a:custGeom>
              <a:avLst/>
              <a:gdLst/>
              <a:ahLst/>
              <a:cxnLst/>
              <a:rect l="l" t="t" r="r" b="b"/>
              <a:pathLst>
                <a:path w="1216660" h="893445">
                  <a:moveTo>
                    <a:pt x="1216152" y="0"/>
                  </a:moveTo>
                  <a:lnTo>
                    <a:pt x="0" y="0"/>
                  </a:lnTo>
                  <a:lnTo>
                    <a:pt x="0" y="893063"/>
                  </a:lnTo>
                  <a:lnTo>
                    <a:pt x="1216152" y="893063"/>
                  </a:lnTo>
                  <a:lnTo>
                    <a:pt x="1216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91428" y="4312919"/>
              <a:ext cx="102108" cy="71628"/>
            </a:xfrm>
            <a:prstGeom prst="rect">
              <a:avLst/>
            </a:prstGeom>
          </p:spPr>
        </p:pic>
      </p:grpSp>
      <p:grpSp>
        <p:nvGrpSpPr>
          <p:cNvPr id="76" name="object 76" descr=""/>
          <p:cNvGrpSpPr/>
          <p:nvPr/>
        </p:nvGrpSpPr>
        <p:grpSpPr>
          <a:xfrm>
            <a:off x="6013703" y="3294888"/>
            <a:ext cx="1655445" cy="1065530"/>
            <a:chOff x="6013703" y="3294888"/>
            <a:chExt cx="1655445" cy="1065530"/>
          </a:xfrm>
        </p:grpSpPr>
        <p:sp>
          <p:nvSpPr>
            <p:cNvPr id="77" name="object 77" descr=""/>
            <p:cNvSpPr/>
            <p:nvPr/>
          </p:nvSpPr>
          <p:spPr>
            <a:xfrm>
              <a:off x="6013703" y="3294888"/>
              <a:ext cx="1082040" cy="638810"/>
            </a:xfrm>
            <a:custGeom>
              <a:avLst/>
              <a:gdLst/>
              <a:ahLst/>
              <a:cxnLst/>
              <a:rect l="l" t="t" r="r" b="b"/>
              <a:pathLst>
                <a:path w="1082040" h="638810">
                  <a:moveTo>
                    <a:pt x="865504" y="0"/>
                  </a:moveTo>
                  <a:lnTo>
                    <a:pt x="216535" y="0"/>
                  </a:lnTo>
                  <a:lnTo>
                    <a:pt x="180340" y="2032"/>
                  </a:lnTo>
                  <a:lnTo>
                    <a:pt x="130429" y="12319"/>
                  </a:lnTo>
                  <a:lnTo>
                    <a:pt x="86741" y="30352"/>
                  </a:lnTo>
                  <a:lnTo>
                    <a:pt x="50673" y="55117"/>
                  </a:lnTo>
                  <a:lnTo>
                    <a:pt x="23368" y="85978"/>
                  </a:lnTo>
                  <a:lnTo>
                    <a:pt x="6096" y="121665"/>
                  </a:lnTo>
                  <a:lnTo>
                    <a:pt x="0" y="161544"/>
                  </a:lnTo>
                  <a:lnTo>
                    <a:pt x="0" y="477012"/>
                  </a:lnTo>
                  <a:lnTo>
                    <a:pt x="6096" y="516889"/>
                  </a:lnTo>
                  <a:lnTo>
                    <a:pt x="23368" y="552576"/>
                  </a:lnTo>
                  <a:lnTo>
                    <a:pt x="50673" y="583438"/>
                  </a:lnTo>
                  <a:lnTo>
                    <a:pt x="86741" y="608203"/>
                  </a:lnTo>
                  <a:lnTo>
                    <a:pt x="130429" y="626237"/>
                  </a:lnTo>
                  <a:lnTo>
                    <a:pt x="180340" y="636524"/>
                  </a:lnTo>
                  <a:lnTo>
                    <a:pt x="216535" y="638556"/>
                  </a:lnTo>
                  <a:lnTo>
                    <a:pt x="865504" y="638556"/>
                  </a:lnTo>
                  <a:lnTo>
                    <a:pt x="951611" y="626237"/>
                  </a:lnTo>
                  <a:lnTo>
                    <a:pt x="995299" y="608203"/>
                  </a:lnTo>
                  <a:lnTo>
                    <a:pt x="1031367" y="583438"/>
                  </a:lnTo>
                  <a:lnTo>
                    <a:pt x="1058672" y="552576"/>
                  </a:lnTo>
                  <a:lnTo>
                    <a:pt x="1075944" y="516889"/>
                  </a:lnTo>
                  <a:lnTo>
                    <a:pt x="1082040" y="477012"/>
                  </a:lnTo>
                  <a:lnTo>
                    <a:pt x="1082040" y="161544"/>
                  </a:lnTo>
                  <a:lnTo>
                    <a:pt x="1075944" y="121665"/>
                  </a:lnTo>
                  <a:lnTo>
                    <a:pt x="1058672" y="85978"/>
                  </a:lnTo>
                  <a:lnTo>
                    <a:pt x="1031367" y="55117"/>
                  </a:lnTo>
                  <a:lnTo>
                    <a:pt x="995299" y="30352"/>
                  </a:lnTo>
                  <a:lnTo>
                    <a:pt x="951611" y="12319"/>
                  </a:lnTo>
                  <a:lnTo>
                    <a:pt x="901700" y="2032"/>
                  </a:lnTo>
                  <a:lnTo>
                    <a:pt x="865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198869" y="3548634"/>
              <a:ext cx="1466215" cy="807720"/>
            </a:xfrm>
            <a:custGeom>
              <a:avLst/>
              <a:gdLst/>
              <a:ahLst/>
              <a:cxnLst/>
              <a:rect l="l" t="t" r="r" b="b"/>
              <a:pathLst>
                <a:path w="1466215" h="807720">
                  <a:moveTo>
                    <a:pt x="1466087" y="0"/>
                  </a:moveTo>
                  <a:lnTo>
                    <a:pt x="1466087" y="807719"/>
                  </a:lnTo>
                  <a:lnTo>
                    <a:pt x="0" y="807719"/>
                  </a:lnTo>
                </a:path>
              </a:pathLst>
            </a:custGeom>
            <a:ln w="761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9" name="object 7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103620" y="4546091"/>
            <a:ext cx="112776" cy="85344"/>
          </a:xfrm>
          <a:prstGeom prst="rect">
            <a:avLst/>
          </a:prstGeom>
        </p:spPr>
      </p:pic>
      <p:grpSp>
        <p:nvGrpSpPr>
          <p:cNvPr id="80" name="object 80" descr=""/>
          <p:cNvGrpSpPr/>
          <p:nvPr/>
        </p:nvGrpSpPr>
        <p:grpSpPr>
          <a:xfrm>
            <a:off x="6195059" y="4576571"/>
            <a:ext cx="1061085" cy="245745"/>
            <a:chOff x="6195059" y="4576571"/>
            <a:chExt cx="1061085" cy="245745"/>
          </a:xfrm>
        </p:grpSpPr>
        <p:pic>
          <p:nvPicPr>
            <p:cNvPr id="81" name="object 8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164323" y="4744211"/>
              <a:ext cx="91440" cy="77724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6198869" y="4580381"/>
              <a:ext cx="1021080" cy="169545"/>
            </a:xfrm>
            <a:custGeom>
              <a:avLst/>
              <a:gdLst/>
              <a:ahLst/>
              <a:cxnLst/>
              <a:rect l="l" t="t" r="r" b="b"/>
              <a:pathLst>
                <a:path w="1021079" h="169545">
                  <a:moveTo>
                    <a:pt x="0" y="0"/>
                  </a:moveTo>
                  <a:lnTo>
                    <a:pt x="1021079" y="0"/>
                  </a:lnTo>
                  <a:lnTo>
                    <a:pt x="1021079" y="169164"/>
                  </a:lnTo>
                </a:path>
              </a:pathLst>
            </a:custGeom>
            <a:ln w="762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/>
          <p:nvPr/>
        </p:nvSpPr>
        <p:spPr>
          <a:xfrm>
            <a:off x="7117080" y="1854707"/>
            <a:ext cx="1103630" cy="1602105"/>
          </a:xfrm>
          <a:custGeom>
            <a:avLst/>
            <a:gdLst/>
            <a:ahLst/>
            <a:cxnLst/>
            <a:rect l="l" t="t" r="r" b="b"/>
            <a:pathLst>
              <a:path w="1103629" h="1602104">
                <a:moveTo>
                  <a:pt x="1103376" y="0"/>
                </a:moveTo>
                <a:lnTo>
                  <a:pt x="0" y="0"/>
                </a:lnTo>
                <a:lnTo>
                  <a:pt x="0" y="1601724"/>
                </a:lnTo>
                <a:lnTo>
                  <a:pt x="1103376" y="1601724"/>
                </a:lnTo>
                <a:lnTo>
                  <a:pt x="11033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4888991" y="4248911"/>
            <a:ext cx="1196340" cy="876300"/>
          </a:xfrm>
          <a:custGeom>
            <a:avLst/>
            <a:gdLst/>
            <a:ahLst/>
            <a:cxnLst/>
            <a:rect l="l" t="t" r="r" b="b"/>
            <a:pathLst>
              <a:path w="1196339" h="876300">
                <a:moveTo>
                  <a:pt x="1196339" y="0"/>
                </a:moveTo>
                <a:lnTo>
                  <a:pt x="0" y="0"/>
                </a:lnTo>
                <a:lnTo>
                  <a:pt x="0" y="876300"/>
                </a:lnTo>
                <a:lnTo>
                  <a:pt x="1196339" y="876300"/>
                </a:lnTo>
                <a:lnTo>
                  <a:pt x="11963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5" name="object 85" descr=""/>
          <p:cNvGrpSpPr/>
          <p:nvPr/>
        </p:nvGrpSpPr>
        <p:grpSpPr>
          <a:xfrm>
            <a:off x="5958840" y="3252215"/>
            <a:ext cx="1099820" cy="646430"/>
            <a:chOff x="5958840" y="3252215"/>
            <a:chExt cx="1099820" cy="646430"/>
          </a:xfrm>
        </p:grpSpPr>
        <p:sp>
          <p:nvSpPr>
            <p:cNvPr id="86" name="object 86" descr=""/>
            <p:cNvSpPr/>
            <p:nvPr/>
          </p:nvSpPr>
          <p:spPr>
            <a:xfrm>
              <a:off x="5961888" y="3255263"/>
              <a:ext cx="1083945" cy="638810"/>
            </a:xfrm>
            <a:custGeom>
              <a:avLst/>
              <a:gdLst/>
              <a:ahLst/>
              <a:cxnLst/>
              <a:rect l="l" t="t" r="r" b="b"/>
              <a:pathLst>
                <a:path w="1083945" h="638810">
                  <a:moveTo>
                    <a:pt x="866775" y="0"/>
                  </a:moveTo>
                  <a:lnTo>
                    <a:pt x="216788" y="0"/>
                  </a:lnTo>
                  <a:lnTo>
                    <a:pt x="180721" y="2032"/>
                  </a:lnTo>
                  <a:lnTo>
                    <a:pt x="130810" y="12319"/>
                  </a:lnTo>
                  <a:lnTo>
                    <a:pt x="87122" y="30352"/>
                  </a:lnTo>
                  <a:lnTo>
                    <a:pt x="50926" y="55118"/>
                  </a:lnTo>
                  <a:lnTo>
                    <a:pt x="23495" y="85978"/>
                  </a:lnTo>
                  <a:lnTo>
                    <a:pt x="6096" y="121665"/>
                  </a:lnTo>
                  <a:lnTo>
                    <a:pt x="0" y="161544"/>
                  </a:lnTo>
                  <a:lnTo>
                    <a:pt x="0" y="477012"/>
                  </a:lnTo>
                  <a:lnTo>
                    <a:pt x="6096" y="517017"/>
                  </a:lnTo>
                  <a:lnTo>
                    <a:pt x="23495" y="552831"/>
                  </a:lnTo>
                  <a:lnTo>
                    <a:pt x="50926" y="583565"/>
                  </a:lnTo>
                  <a:lnTo>
                    <a:pt x="87122" y="608457"/>
                  </a:lnTo>
                  <a:lnTo>
                    <a:pt x="130810" y="626363"/>
                  </a:lnTo>
                  <a:lnTo>
                    <a:pt x="180721" y="636524"/>
                  </a:lnTo>
                  <a:lnTo>
                    <a:pt x="216788" y="638556"/>
                  </a:lnTo>
                  <a:lnTo>
                    <a:pt x="866775" y="638556"/>
                  </a:lnTo>
                  <a:lnTo>
                    <a:pt x="952754" y="626363"/>
                  </a:lnTo>
                  <a:lnTo>
                    <a:pt x="996441" y="608457"/>
                  </a:lnTo>
                  <a:lnTo>
                    <a:pt x="1032637" y="583565"/>
                  </a:lnTo>
                  <a:lnTo>
                    <a:pt x="1060068" y="552831"/>
                  </a:lnTo>
                  <a:lnTo>
                    <a:pt x="1077467" y="517017"/>
                  </a:lnTo>
                  <a:lnTo>
                    <a:pt x="1083564" y="477012"/>
                  </a:lnTo>
                  <a:lnTo>
                    <a:pt x="1083564" y="161544"/>
                  </a:lnTo>
                  <a:lnTo>
                    <a:pt x="1077467" y="121665"/>
                  </a:lnTo>
                  <a:lnTo>
                    <a:pt x="1060068" y="85978"/>
                  </a:lnTo>
                  <a:lnTo>
                    <a:pt x="1032637" y="55118"/>
                  </a:lnTo>
                  <a:lnTo>
                    <a:pt x="996441" y="30352"/>
                  </a:lnTo>
                  <a:lnTo>
                    <a:pt x="952754" y="12319"/>
                  </a:lnTo>
                  <a:lnTo>
                    <a:pt x="902842" y="2032"/>
                  </a:lnTo>
                  <a:lnTo>
                    <a:pt x="866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962650" y="3256025"/>
              <a:ext cx="1096010" cy="638810"/>
            </a:xfrm>
            <a:custGeom>
              <a:avLst/>
              <a:gdLst/>
              <a:ahLst/>
              <a:cxnLst/>
              <a:rect l="l" t="t" r="r" b="b"/>
              <a:pathLst>
                <a:path w="1096009" h="638810">
                  <a:moveTo>
                    <a:pt x="0" y="477012"/>
                  </a:moveTo>
                  <a:lnTo>
                    <a:pt x="6096" y="517017"/>
                  </a:lnTo>
                  <a:lnTo>
                    <a:pt x="23495" y="552831"/>
                  </a:lnTo>
                  <a:lnTo>
                    <a:pt x="50926" y="583565"/>
                  </a:lnTo>
                  <a:lnTo>
                    <a:pt x="87122" y="608457"/>
                  </a:lnTo>
                  <a:lnTo>
                    <a:pt x="130810" y="626363"/>
                  </a:lnTo>
                  <a:lnTo>
                    <a:pt x="180721" y="636524"/>
                  </a:lnTo>
                  <a:lnTo>
                    <a:pt x="216788" y="638556"/>
                  </a:lnTo>
                  <a:lnTo>
                    <a:pt x="866775" y="638556"/>
                  </a:lnTo>
                  <a:lnTo>
                    <a:pt x="952753" y="626363"/>
                  </a:lnTo>
                  <a:lnTo>
                    <a:pt x="996442" y="608457"/>
                  </a:lnTo>
                  <a:lnTo>
                    <a:pt x="1032636" y="583565"/>
                  </a:lnTo>
                  <a:lnTo>
                    <a:pt x="1060069" y="552831"/>
                  </a:lnTo>
                  <a:lnTo>
                    <a:pt x="1077468" y="517017"/>
                  </a:lnTo>
                  <a:lnTo>
                    <a:pt x="1083564" y="477012"/>
                  </a:lnTo>
                  <a:lnTo>
                    <a:pt x="1083564" y="161544"/>
                  </a:lnTo>
                  <a:lnTo>
                    <a:pt x="1077468" y="121665"/>
                  </a:lnTo>
                  <a:lnTo>
                    <a:pt x="1060069" y="85978"/>
                  </a:lnTo>
                  <a:lnTo>
                    <a:pt x="1032636" y="55118"/>
                  </a:lnTo>
                  <a:lnTo>
                    <a:pt x="996442" y="30352"/>
                  </a:lnTo>
                  <a:lnTo>
                    <a:pt x="952753" y="12319"/>
                  </a:lnTo>
                  <a:lnTo>
                    <a:pt x="902843" y="2032"/>
                  </a:lnTo>
                  <a:lnTo>
                    <a:pt x="866775" y="0"/>
                  </a:lnTo>
                  <a:lnTo>
                    <a:pt x="216788" y="0"/>
                  </a:lnTo>
                  <a:lnTo>
                    <a:pt x="130810" y="12319"/>
                  </a:lnTo>
                  <a:lnTo>
                    <a:pt x="87122" y="30352"/>
                  </a:lnTo>
                  <a:lnTo>
                    <a:pt x="50926" y="55118"/>
                  </a:lnTo>
                  <a:lnTo>
                    <a:pt x="23495" y="85978"/>
                  </a:lnTo>
                  <a:lnTo>
                    <a:pt x="6096" y="121665"/>
                  </a:lnTo>
                  <a:lnTo>
                    <a:pt x="0" y="161544"/>
                  </a:lnTo>
                  <a:lnTo>
                    <a:pt x="0" y="477012"/>
                  </a:lnTo>
                  <a:close/>
                </a:path>
                <a:path w="1096009" h="638810">
                  <a:moveTo>
                    <a:pt x="12191" y="440436"/>
                  </a:moveTo>
                  <a:lnTo>
                    <a:pt x="1095755" y="440436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8" name="object 88" descr=""/>
          <p:cNvGrpSpPr/>
          <p:nvPr/>
        </p:nvGrpSpPr>
        <p:grpSpPr>
          <a:xfrm>
            <a:off x="6937247" y="4943855"/>
            <a:ext cx="984885" cy="797560"/>
            <a:chOff x="6937247" y="4943855"/>
            <a:chExt cx="984885" cy="797560"/>
          </a:xfrm>
        </p:grpSpPr>
        <p:sp>
          <p:nvSpPr>
            <p:cNvPr id="89" name="object 89" descr=""/>
            <p:cNvSpPr/>
            <p:nvPr/>
          </p:nvSpPr>
          <p:spPr>
            <a:xfrm>
              <a:off x="6993635" y="4986527"/>
              <a:ext cx="928369" cy="754380"/>
            </a:xfrm>
            <a:custGeom>
              <a:avLst/>
              <a:gdLst/>
              <a:ahLst/>
              <a:cxnLst/>
              <a:rect l="l" t="t" r="r" b="b"/>
              <a:pathLst>
                <a:path w="928370" h="754379">
                  <a:moveTo>
                    <a:pt x="690753" y="0"/>
                  </a:moveTo>
                  <a:lnTo>
                    <a:pt x="236600" y="0"/>
                  </a:lnTo>
                  <a:lnTo>
                    <a:pt x="197485" y="2286"/>
                  </a:lnTo>
                  <a:lnTo>
                    <a:pt x="126619" y="19304"/>
                  </a:lnTo>
                  <a:lnTo>
                    <a:pt x="68199" y="50927"/>
                  </a:lnTo>
                  <a:lnTo>
                    <a:pt x="18161" y="107061"/>
                  </a:lnTo>
                  <a:lnTo>
                    <a:pt x="3048" y="147701"/>
                  </a:lnTo>
                  <a:lnTo>
                    <a:pt x="0" y="176911"/>
                  </a:lnTo>
                  <a:lnTo>
                    <a:pt x="0" y="577469"/>
                  </a:lnTo>
                  <a:lnTo>
                    <a:pt x="6731" y="620712"/>
                  </a:lnTo>
                  <a:lnTo>
                    <a:pt x="25908" y="659752"/>
                  </a:lnTo>
                  <a:lnTo>
                    <a:pt x="56007" y="693508"/>
                  </a:lnTo>
                  <a:lnTo>
                    <a:pt x="110617" y="728408"/>
                  </a:lnTo>
                  <a:lnTo>
                    <a:pt x="178816" y="749363"/>
                  </a:lnTo>
                  <a:lnTo>
                    <a:pt x="216789" y="753808"/>
                  </a:lnTo>
                  <a:lnTo>
                    <a:pt x="236600" y="754380"/>
                  </a:lnTo>
                  <a:lnTo>
                    <a:pt x="690753" y="754380"/>
                  </a:lnTo>
                  <a:lnTo>
                    <a:pt x="729996" y="752119"/>
                  </a:lnTo>
                  <a:lnTo>
                    <a:pt x="801243" y="735050"/>
                  </a:lnTo>
                  <a:lnTo>
                    <a:pt x="859790" y="703402"/>
                  </a:lnTo>
                  <a:lnTo>
                    <a:pt x="909955" y="647280"/>
                  </a:lnTo>
                  <a:lnTo>
                    <a:pt x="925068" y="606717"/>
                  </a:lnTo>
                  <a:lnTo>
                    <a:pt x="928116" y="577469"/>
                  </a:lnTo>
                  <a:lnTo>
                    <a:pt x="928116" y="176911"/>
                  </a:lnTo>
                  <a:lnTo>
                    <a:pt x="921385" y="133604"/>
                  </a:lnTo>
                  <a:lnTo>
                    <a:pt x="902208" y="94615"/>
                  </a:lnTo>
                  <a:lnTo>
                    <a:pt x="872109" y="60833"/>
                  </a:lnTo>
                  <a:lnTo>
                    <a:pt x="817245" y="25908"/>
                  </a:lnTo>
                  <a:lnTo>
                    <a:pt x="748919" y="4953"/>
                  </a:lnTo>
                  <a:lnTo>
                    <a:pt x="710692" y="508"/>
                  </a:lnTo>
                  <a:lnTo>
                    <a:pt x="690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6941819" y="4948427"/>
              <a:ext cx="928369" cy="754380"/>
            </a:xfrm>
            <a:custGeom>
              <a:avLst/>
              <a:gdLst/>
              <a:ahLst/>
              <a:cxnLst/>
              <a:rect l="l" t="t" r="r" b="b"/>
              <a:pathLst>
                <a:path w="928370" h="754379">
                  <a:moveTo>
                    <a:pt x="690879" y="0"/>
                  </a:moveTo>
                  <a:lnTo>
                    <a:pt x="237235" y="0"/>
                  </a:lnTo>
                  <a:lnTo>
                    <a:pt x="198120" y="2286"/>
                  </a:lnTo>
                  <a:lnTo>
                    <a:pt x="127000" y="19304"/>
                  </a:lnTo>
                  <a:lnTo>
                    <a:pt x="68452" y="51054"/>
                  </a:lnTo>
                  <a:lnTo>
                    <a:pt x="18287" y="107188"/>
                  </a:lnTo>
                  <a:lnTo>
                    <a:pt x="3048" y="147701"/>
                  </a:lnTo>
                  <a:lnTo>
                    <a:pt x="0" y="177038"/>
                  </a:lnTo>
                  <a:lnTo>
                    <a:pt x="0" y="577342"/>
                  </a:lnTo>
                  <a:lnTo>
                    <a:pt x="6730" y="620649"/>
                  </a:lnTo>
                  <a:lnTo>
                    <a:pt x="25907" y="659701"/>
                  </a:lnTo>
                  <a:lnTo>
                    <a:pt x="56133" y="693470"/>
                  </a:lnTo>
                  <a:lnTo>
                    <a:pt x="110998" y="728395"/>
                  </a:lnTo>
                  <a:lnTo>
                    <a:pt x="179324" y="749363"/>
                  </a:lnTo>
                  <a:lnTo>
                    <a:pt x="217424" y="753808"/>
                  </a:lnTo>
                  <a:lnTo>
                    <a:pt x="237235" y="754380"/>
                  </a:lnTo>
                  <a:lnTo>
                    <a:pt x="690879" y="754380"/>
                  </a:lnTo>
                  <a:lnTo>
                    <a:pt x="730123" y="752119"/>
                  </a:lnTo>
                  <a:lnTo>
                    <a:pt x="801370" y="735037"/>
                  </a:lnTo>
                  <a:lnTo>
                    <a:pt x="859916" y="703364"/>
                  </a:lnTo>
                  <a:lnTo>
                    <a:pt x="909954" y="647204"/>
                  </a:lnTo>
                  <a:lnTo>
                    <a:pt x="925068" y="606679"/>
                  </a:lnTo>
                  <a:lnTo>
                    <a:pt x="928115" y="577342"/>
                  </a:lnTo>
                  <a:lnTo>
                    <a:pt x="928115" y="177038"/>
                  </a:lnTo>
                  <a:lnTo>
                    <a:pt x="921384" y="133731"/>
                  </a:lnTo>
                  <a:lnTo>
                    <a:pt x="902207" y="94615"/>
                  </a:lnTo>
                  <a:lnTo>
                    <a:pt x="872108" y="60833"/>
                  </a:lnTo>
                  <a:lnTo>
                    <a:pt x="817245" y="26035"/>
                  </a:lnTo>
                  <a:lnTo>
                    <a:pt x="748919" y="4953"/>
                  </a:lnTo>
                  <a:lnTo>
                    <a:pt x="710819" y="508"/>
                  </a:lnTo>
                  <a:lnTo>
                    <a:pt x="6908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6941819" y="4948427"/>
              <a:ext cx="928369" cy="754380"/>
            </a:xfrm>
            <a:custGeom>
              <a:avLst/>
              <a:gdLst/>
              <a:ahLst/>
              <a:cxnLst/>
              <a:rect l="l" t="t" r="r" b="b"/>
              <a:pathLst>
                <a:path w="928370" h="754379">
                  <a:moveTo>
                    <a:pt x="0" y="577342"/>
                  </a:moveTo>
                  <a:lnTo>
                    <a:pt x="6730" y="620649"/>
                  </a:lnTo>
                  <a:lnTo>
                    <a:pt x="25907" y="659701"/>
                  </a:lnTo>
                  <a:lnTo>
                    <a:pt x="56133" y="693470"/>
                  </a:lnTo>
                  <a:lnTo>
                    <a:pt x="110998" y="728395"/>
                  </a:lnTo>
                  <a:lnTo>
                    <a:pt x="179324" y="749363"/>
                  </a:lnTo>
                  <a:lnTo>
                    <a:pt x="217424" y="753808"/>
                  </a:lnTo>
                  <a:lnTo>
                    <a:pt x="237235" y="754380"/>
                  </a:lnTo>
                  <a:lnTo>
                    <a:pt x="690879" y="754380"/>
                  </a:lnTo>
                  <a:lnTo>
                    <a:pt x="730123" y="752119"/>
                  </a:lnTo>
                  <a:lnTo>
                    <a:pt x="801370" y="735037"/>
                  </a:lnTo>
                  <a:lnTo>
                    <a:pt x="859916" y="703364"/>
                  </a:lnTo>
                  <a:lnTo>
                    <a:pt x="909954" y="647204"/>
                  </a:lnTo>
                  <a:lnTo>
                    <a:pt x="925068" y="606679"/>
                  </a:lnTo>
                  <a:lnTo>
                    <a:pt x="928115" y="577342"/>
                  </a:lnTo>
                  <a:lnTo>
                    <a:pt x="928115" y="177038"/>
                  </a:lnTo>
                  <a:lnTo>
                    <a:pt x="921384" y="133731"/>
                  </a:lnTo>
                  <a:lnTo>
                    <a:pt x="902207" y="94615"/>
                  </a:lnTo>
                  <a:lnTo>
                    <a:pt x="872108" y="60833"/>
                  </a:lnTo>
                  <a:lnTo>
                    <a:pt x="817245" y="26035"/>
                  </a:lnTo>
                  <a:lnTo>
                    <a:pt x="748919" y="4953"/>
                  </a:lnTo>
                  <a:lnTo>
                    <a:pt x="710819" y="508"/>
                  </a:lnTo>
                  <a:lnTo>
                    <a:pt x="690879" y="0"/>
                  </a:lnTo>
                  <a:lnTo>
                    <a:pt x="237235" y="0"/>
                  </a:lnTo>
                  <a:lnTo>
                    <a:pt x="198120" y="2286"/>
                  </a:lnTo>
                  <a:lnTo>
                    <a:pt x="127000" y="19304"/>
                  </a:lnTo>
                  <a:lnTo>
                    <a:pt x="68452" y="51054"/>
                  </a:lnTo>
                  <a:lnTo>
                    <a:pt x="18287" y="107188"/>
                  </a:lnTo>
                  <a:lnTo>
                    <a:pt x="3048" y="147701"/>
                  </a:lnTo>
                  <a:lnTo>
                    <a:pt x="0" y="177038"/>
                  </a:lnTo>
                  <a:lnTo>
                    <a:pt x="0" y="57734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954773" y="5266181"/>
              <a:ext cx="928369" cy="0"/>
            </a:xfrm>
            <a:custGeom>
              <a:avLst/>
              <a:gdLst/>
              <a:ahLst/>
              <a:cxnLst/>
              <a:rect l="l" t="t" r="r" b="b"/>
              <a:pathLst>
                <a:path w="928370" h="0">
                  <a:moveTo>
                    <a:pt x="0" y="0"/>
                  </a:moveTo>
                  <a:lnTo>
                    <a:pt x="928116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" name="object 93" descr=""/>
          <p:cNvGrpSpPr/>
          <p:nvPr/>
        </p:nvGrpSpPr>
        <p:grpSpPr>
          <a:xfrm>
            <a:off x="512063" y="4253484"/>
            <a:ext cx="1190625" cy="417830"/>
            <a:chOff x="512063" y="4253484"/>
            <a:chExt cx="1190625" cy="417830"/>
          </a:xfrm>
        </p:grpSpPr>
        <p:sp>
          <p:nvSpPr>
            <p:cNvPr id="94" name="object 94" descr=""/>
            <p:cNvSpPr/>
            <p:nvPr/>
          </p:nvSpPr>
          <p:spPr>
            <a:xfrm>
              <a:off x="566927" y="4294632"/>
              <a:ext cx="1135380" cy="376555"/>
            </a:xfrm>
            <a:custGeom>
              <a:avLst/>
              <a:gdLst/>
              <a:ahLst/>
              <a:cxnLst/>
              <a:rect l="l" t="t" r="r" b="b"/>
              <a:pathLst>
                <a:path w="1135380" h="376554">
                  <a:moveTo>
                    <a:pt x="134442" y="0"/>
                  </a:moveTo>
                  <a:lnTo>
                    <a:pt x="72821" y="11684"/>
                  </a:lnTo>
                  <a:lnTo>
                    <a:pt x="35648" y="33274"/>
                  </a:lnTo>
                  <a:lnTo>
                    <a:pt x="10198" y="62738"/>
                  </a:lnTo>
                  <a:lnTo>
                    <a:pt x="0" y="276733"/>
                  </a:lnTo>
                  <a:lnTo>
                    <a:pt x="15620" y="322453"/>
                  </a:lnTo>
                  <a:lnTo>
                    <a:pt x="44602" y="350012"/>
                  </a:lnTo>
                  <a:lnTo>
                    <a:pt x="84366" y="368935"/>
                  </a:lnTo>
                  <a:lnTo>
                    <a:pt x="131356" y="376428"/>
                  </a:lnTo>
                  <a:lnTo>
                    <a:pt x="1000887" y="376428"/>
                  </a:lnTo>
                  <a:lnTo>
                    <a:pt x="1062355" y="364871"/>
                  </a:lnTo>
                  <a:lnTo>
                    <a:pt x="1099566" y="343408"/>
                  </a:lnTo>
                  <a:lnTo>
                    <a:pt x="1125220" y="313817"/>
                  </a:lnTo>
                  <a:lnTo>
                    <a:pt x="1135380" y="100203"/>
                  </a:lnTo>
                  <a:lnTo>
                    <a:pt x="1134364" y="88138"/>
                  </a:lnTo>
                  <a:lnTo>
                    <a:pt x="1111377" y="44323"/>
                  </a:lnTo>
                  <a:lnTo>
                    <a:pt x="1078484" y="19177"/>
                  </a:lnTo>
                  <a:lnTo>
                    <a:pt x="1036066" y="3683"/>
                  </a:lnTo>
                  <a:lnTo>
                    <a:pt x="1344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515111" y="4256532"/>
              <a:ext cx="1135380" cy="376555"/>
            </a:xfrm>
            <a:custGeom>
              <a:avLst/>
              <a:gdLst/>
              <a:ahLst/>
              <a:cxnLst/>
              <a:rect l="l" t="t" r="r" b="b"/>
              <a:pathLst>
                <a:path w="1135380" h="376554">
                  <a:moveTo>
                    <a:pt x="134442" y="0"/>
                  </a:moveTo>
                  <a:lnTo>
                    <a:pt x="72732" y="11684"/>
                  </a:lnTo>
                  <a:lnTo>
                    <a:pt x="35534" y="33274"/>
                  </a:lnTo>
                  <a:lnTo>
                    <a:pt x="10109" y="62738"/>
                  </a:lnTo>
                  <a:lnTo>
                    <a:pt x="0" y="276225"/>
                  </a:lnTo>
                  <a:lnTo>
                    <a:pt x="15570" y="322072"/>
                  </a:lnTo>
                  <a:lnTo>
                    <a:pt x="44462" y="349758"/>
                  </a:lnTo>
                  <a:lnTo>
                    <a:pt x="84124" y="368808"/>
                  </a:lnTo>
                  <a:lnTo>
                    <a:pt x="130987" y="376428"/>
                  </a:lnTo>
                  <a:lnTo>
                    <a:pt x="1000887" y="376428"/>
                  </a:lnTo>
                  <a:lnTo>
                    <a:pt x="1062228" y="364744"/>
                  </a:lnTo>
                  <a:lnTo>
                    <a:pt x="1099439" y="343154"/>
                  </a:lnTo>
                  <a:lnTo>
                    <a:pt x="1125093" y="313690"/>
                  </a:lnTo>
                  <a:lnTo>
                    <a:pt x="1135380" y="99695"/>
                  </a:lnTo>
                  <a:lnTo>
                    <a:pt x="1134364" y="87757"/>
                  </a:lnTo>
                  <a:lnTo>
                    <a:pt x="1111377" y="44196"/>
                  </a:lnTo>
                  <a:lnTo>
                    <a:pt x="1078230" y="19050"/>
                  </a:lnTo>
                  <a:lnTo>
                    <a:pt x="1035685" y="3683"/>
                  </a:lnTo>
                  <a:lnTo>
                    <a:pt x="1344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515873" y="4257294"/>
              <a:ext cx="1148080" cy="376555"/>
            </a:xfrm>
            <a:custGeom>
              <a:avLst/>
              <a:gdLst/>
              <a:ahLst/>
              <a:cxnLst/>
              <a:rect l="l" t="t" r="r" b="b"/>
              <a:pathLst>
                <a:path w="1148080" h="376554">
                  <a:moveTo>
                    <a:pt x="0" y="276224"/>
                  </a:moveTo>
                  <a:lnTo>
                    <a:pt x="15570" y="322071"/>
                  </a:lnTo>
                  <a:lnTo>
                    <a:pt x="44462" y="349757"/>
                  </a:lnTo>
                  <a:lnTo>
                    <a:pt x="84124" y="368807"/>
                  </a:lnTo>
                  <a:lnTo>
                    <a:pt x="130987" y="376427"/>
                  </a:lnTo>
                  <a:lnTo>
                    <a:pt x="134442" y="376427"/>
                  </a:lnTo>
                  <a:lnTo>
                    <a:pt x="1000887" y="376427"/>
                  </a:lnTo>
                  <a:lnTo>
                    <a:pt x="1047876" y="369696"/>
                  </a:lnTo>
                  <a:lnTo>
                    <a:pt x="1088136" y="351408"/>
                  </a:lnTo>
                  <a:lnTo>
                    <a:pt x="1118108" y="324230"/>
                  </a:lnTo>
                  <a:lnTo>
                    <a:pt x="1135380" y="278764"/>
                  </a:lnTo>
                  <a:lnTo>
                    <a:pt x="1135380" y="276224"/>
                  </a:lnTo>
                  <a:lnTo>
                    <a:pt x="1135380" y="99694"/>
                  </a:lnTo>
                  <a:lnTo>
                    <a:pt x="1119632" y="54101"/>
                  </a:lnTo>
                  <a:lnTo>
                    <a:pt x="1090549" y="26542"/>
                  </a:lnTo>
                  <a:lnTo>
                    <a:pt x="1050798" y="7619"/>
                  </a:lnTo>
                  <a:lnTo>
                    <a:pt x="1003935" y="0"/>
                  </a:lnTo>
                  <a:lnTo>
                    <a:pt x="1000887" y="0"/>
                  </a:lnTo>
                  <a:lnTo>
                    <a:pt x="134442" y="0"/>
                  </a:lnTo>
                  <a:lnTo>
                    <a:pt x="87134" y="6730"/>
                  </a:lnTo>
                  <a:lnTo>
                    <a:pt x="46799" y="25018"/>
                  </a:lnTo>
                  <a:lnTo>
                    <a:pt x="17056" y="52196"/>
                  </a:lnTo>
                  <a:lnTo>
                    <a:pt x="38" y="97408"/>
                  </a:lnTo>
                  <a:lnTo>
                    <a:pt x="0" y="99694"/>
                  </a:lnTo>
                  <a:lnTo>
                    <a:pt x="0" y="276224"/>
                  </a:lnTo>
                  <a:close/>
                </a:path>
                <a:path w="1148080" h="376554">
                  <a:moveTo>
                    <a:pt x="12192" y="185927"/>
                  </a:moveTo>
                  <a:lnTo>
                    <a:pt x="1147571" y="185927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 descr=""/>
          <p:cNvSpPr/>
          <p:nvPr/>
        </p:nvSpPr>
        <p:spPr>
          <a:xfrm>
            <a:off x="6074664" y="1877567"/>
            <a:ext cx="980440" cy="777240"/>
          </a:xfrm>
          <a:custGeom>
            <a:avLst/>
            <a:gdLst/>
            <a:ahLst/>
            <a:cxnLst/>
            <a:rect l="l" t="t" r="r" b="b"/>
            <a:pathLst>
              <a:path w="980440" h="777239">
                <a:moveTo>
                  <a:pt x="979932" y="0"/>
                </a:moveTo>
                <a:lnTo>
                  <a:pt x="0" y="0"/>
                </a:lnTo>
                <a:lnTo>
                  <a:pt x="0" y="777239"/>
                </a:lnTo>
                <a:lnTo>
                  <a:pt x="979932" y="777239"/>
                </a:lnTo>
                <a:lnTo>
                  <a:pt x="9799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8" name="object 98" descr=""/>
          <p:cNvGrpSpPr/>
          <p:nvPr/>
        </p:nvGrpSpPr>
        <p:grpSpPr>
          <a:xfrm>
            <a:off x="6024371" y="1847088"/>
            <a:ext cx="958850" cy="1282065"/>
            <a:chOff x="6024371" y="1847088"/>
            <a:chExt cx="958850" cy="1282065"/>
          </a:xfrm>
        </p:grpSpPr>
        <p:pic>
          <p:nvPicPr>
            <p:cNvPr id="99" name="object 9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51091" y="3058668"/>
              <a:ext cx="103632" cy="70104"/>
            </a:xfrm>
            <a:prstGeom prst="rect">
              <a:avLst/>
            </a:prstGeom>
          </p:spPr>
        </p:pic>
        <p:sp>
          <p:nvSpPr>
            <p:cNvPr id="100" name="object 100" descr=""/>
            <p:cNvSpPr/>
            <p:nvPr/>
          </p:nvSpPr>
          <p:spPr>
            <a:xfrm>
              <a:off x="6521957" y="2618994"/>
              <a:ext cx="0" cy="454659"/>
            </a:xfrm>
            <a:custGeom>
              <a:avLst/>
              <a:gdLst/>
              <a:ahLst/>
              <a:cxnLst/>
              <a:rect l="l" t="t" r="r" b="b"/>
              <a:pathLst>
                <a:path w="0" h="454660">
                  <a:moveTo>
                    <a:pt x="0" y="0"/>
                  </a:moveTo>
                  <a:lnTo>
                    <a:pt x="0" y="261492"/>
                  </a:lnTo>
                  <a:lnTo>
                    <a:pt x="0" y="454151"/>
                  </a:lnTo>
                </a:path>
              </a:pathLst>
            </a:custGeom>
            <a:ln w="106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6024371" y="1847088"/>
              <a:ext cx="958850" cy="746760"/>
            </a:xfrm>
            <a:custGeom>
              <a:avLst/>
              <a:gdLst/>
              <a:ahLst/>
              <a:cxnLst/>
              <a:rect l="l" t="t" r="r" b="b"/>
              <a:pathLst>
                <a:path w="958850" h="746760">
                  <a:moveTo>
                    <a:pt x="958596" y="0"/>
                  </a:moveTo>
                  <a:lnTo>
                    <a:pt x="0" y="0"/>
                  </a:lnTo>
                  <a:lnTo>
                    <a:pt x="0" y="746760"/>
                  </a:lnTo>
                  <a:lnTo>
                    <a:pt x="958596" y="746760"/>
                  </a:lnTo>
                  <a:lnTo>
                    <a:pt x="9585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5374" rIns="0" bIns="0" rtlCol="0" vert="horz">
            <a:spAutoFit/>
          </a:bodyPr>
          <a:lstStyle/>
          <a:p>
            <a:pPr marL="10160">
              <a:lnSpc>
                <a:spcPct val="100000"/>
              </a:lnSpc>
              <a:spcBef>
                <a:spcPts val="100"/>
              </a:spcBef>
            </a:pPr>
            <a:r>
              <a:rPr dirty="0"/>
              <a:t>Diagrama</a:t>
            </a:r>
            <a:r>
              <a:rPr dirty="0" spc="-20"/>
              <a:t> </a:t>
            </a:r>
            <a:r>
              <a:rPr dirty="0"/>
              <a:t>EER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b.d.</a:t>
            </a:r>
            <a:r>
              <a:rPr dirty="0" spc="-85"/>
              <a:t> </a:t>
            </a:r>
            <a:r>
              <a:rPr dirty="0" spc="-50"/>
              <a:t>“Asociaţia</a:t>
            </a:r>
            <a:r>
              <a:rPr dirty="0" spc="-85"/>
              <a:t> </a:t>
            </a:r>
            <a:r>
              <a:rPr dirty="0"/>
              <a:t>de</a:t>
            </a:r>
            <a:r>
              <a:rPr dirty="0" spc="180"/>
              <a:t> </a:t>
            </a:r>
            <a:r>
              <a:rPr dirty="0" spc="-10"/>
              <a:t>locatari”</a:t>
            </a:r>
          </a:p>
        </p:txBody>
      </p:sp>
      <p:sp>
        <p:nvSpPr>
          <p:cNvPr id="103" name="object 103" descr=""/>
          <p:cNvSpPr txBox="1"/>
          <p:nvPr/>
        </p:nvSpPr>
        <p:spPr>
          <a:xfrm>
            <a:off x="532891" y="1637792"/>
            <a:ext cx="492759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75">
                <a:latin typeface="Microsoft Sans Serif"/>
                <a:cs typeface="Microsoft Sans Serif"/>
              </a:rPr>
              <a:t>Lo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r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2679319" y="1661287"/>
            <a:ext cx="3314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Microsoft Sans Serif"/>
                <a:cs typeface="Microsoft Sans Serif"/>
              </a:rPr>
              <a:t>S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6011417" y="1714322"/>
            <a:ext cx="55816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icrosoft Sans Serif"/>
                <a:cs typeface="Microsoft Sans Serif"/>
              </a:rPr>
              <a:t>P</a:t>
            </a:r>
            <a:r>
              <a:rPr dirty="0" sz="800" spc="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rs</a:t>
            </a:r>
            <a:r>
              <a:rPr dirty="0" sz="800" spc="25">
                <a:latin typeface="Microsoft Sans Serif"/>
                <a:cs typeface="Microsoft Sans Serif"/>
              </a:rPr>
              <a:t> </a:t>
            </a:r>
            <a:r>
              <a:rPr dirty="0" sz="800" spc="75">
                <a:latin typeface="Microsoft Sans Serif"/>
                <a:cs typeface="Microsoft Sans Serif"/>
              </a:rPr>
              <a:t>ona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7105015" y="1722501"/>
            <a:ext cx="53340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2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rn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iz</a:t>
            </a:r>
            <a:r>
              <a:rPr dirty="0" sz="800" spc="2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r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1605788" y="1899920"/>
            <a:ext cx="33274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11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9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11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1967864" y="3195066"/>
            <a:ext cx="28321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50">
                <a:latin typeface="Microsoft Sans Serif"/>
                <a:cs typeface="Microsoft Sans Serif"/>
              </a:rPr>
              <a:t> 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5949188" y="3123438"/>
            <a:ext cx="41846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icrosoft Sans Serif"/>
                <a:cs typeface="Microsoft Sans Serif"/>
              </a:rPr>
              <a:t>A</a:t>
            </a:r>
            <a:r>
              <a:rPr dirty="0" sz="800" spc="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lo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1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6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5949188" y="3239262"/>
            <a:ext cx="825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5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1" name="object 111" descr=""/>
          <p:cNvSpPr txBox="1"/>
          <p:nvPr/>
        </p:nvSpPr>
        <p:spPr>
          <a:xfrm>
            <a:off x="4876291" y="4116451"/>
            <a:ext cx="5664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C </a:t>
            </a:r>
            <a:r>
              <a:rPr dirty="0" sz="800" spc="75">
                <a:latin typeface="Microsoft Sans Serif"/>
                <a:cs typeface="Microsoft Sans Serif"/>
              </a:rPr>
              <a:t>he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13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ie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l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2" name="object 112" descr=""/>
          <p:cNvSpPr txBox="1"/>
          <p:nvPr/>
        </p:nvSpPr>
        <p:spPr>
          <a:xfrm>
            <a:off x="3463290" y="4085947"/>
            <a:ext cx="588645" cy="361950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dirty="0" sz="800">
                <a:latin typeface="Microsoft Sans Serif"/>
                <a:cs typeface="Microsoft Sans Serif"/>
              </a:rPr>
              <a:t>P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e</a:t>
            </a:r>
            <a:r>
              <a:rPr dirty="0" sz="800" spc="2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f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9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endParaRPr sz="800">
              <a:latin typeface="Microsoft Sans Serif"/>
              <a:cs typeface="Microsoft Sans Serif"/>
            </a:endParaRPr>
          </a:p>
          <a:p>
            <a:pPr marL="74930">
              <a:lnSpc>
                <a:spcPct val="100000"/>
              </a:lnSpc>
              <a:spcBef>
                <a:spcPts val="360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11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11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11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3" name="object 113" descr=""/>
          <p:cNvSpPr txBox="1"/>
          <p:nvPr/>
        </p:nvSpPr>
        <p:spPr>
          <a:xfrm>
            <a:off x="3525773" y="4416933"/>
            <a:ext cx="2654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11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 spc="-6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4" name="object 114" descr=""/>
          <p:cNvSpPr txBox="1"/>
          <p:nvPr/>
        </p:nvSpPr>
        <p:spPr>
          <a:xfrm>
            <a:off x="1936242" y="4109694"/>
            <a:ext cx="5029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375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r>
              <a:rPr dirty="0" sz="800" spc="50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5" name="object 115" descr=""/>
          <p:cNvSpPr txBox="1"/>
          <p:nvPr/>
        </p:nvSpPr>
        <p:spPr>
          <a:xfrm>
            <a:off x="1998726" y="4439792"/>
            <a:ext cx="2743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6" name="object 116" descr=""/>
          <p:cNvSpPr txBox="1"/>
          <p:nvPr/>
        </p:nvSpPr>
        <p:spPr>
          <a:xfrm>
            <a:off x="476707" y="4093074"/>
            <a:ext cx="553085" cy="33337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dirty="0" sz="800" spc="-10">
                <a:latin typeface="Microsoft Sans Serif"/>
                <a:cs typeface="Microsoft Sans Serif"/>
              </a:rPr>
              <a:t>S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32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54"/>
              </a:spcBef>
            </a:pPr>
            <a:r>
              <a:rPr dirty="0" baseline="20833" sz="1200">
                <a:latin typeface="Microsoft Sans Serif"/>
                <a:cs typeface="Microsoft Sans Serif"/>
              </a:rPr>
              <a:t>s</a:t>
            </a:r>
            <a:r>
              <a:rPr dirty="0" baseline="20833" sz="1200" spc="-195">
                <a:latin typeface="Microsoft Sans Serif"/>
                <a:cs typeface="Microsoft Sans Serif"/>
              </a:rPr>
              <a:t> </a:t>
            </a:r>
            <a:r>
              <a:rPr dirty="0" sz="800" spc="-515">
                <a:latin typeface="Microsoft Sans Serif"/>
                <a:cs typeface="Microsoft Sans Serif"/>
              </a:rPr>
              <a:t>N</a:t>
            </a:r>
            <a:r>
              <a:rPr dirty="0" baseline="20833" sz="1200">
                <a:latin typeface="Microsoft Sans Serif"/>
                <a:cs typeface="Microsoft Sans Serif"/>
              </a:rPr>
              <a:t>c</a:t>
            </a:r>
            <a:r>
              <a:rPr dirty="0" baseline="20833" sz="1200" spc="-89">
                <a:latin typeface="Microsoft Sans Serif"/>
                <a:cs typeface="Microsoft Sans Serif"/>
              </a:rPr>
              <a:t> </a:t>
            </a:r>
            <a:r>
              <a:rPr dirty="0" baseline="20833" sz="1200" spc="-277">
                <a:latin typeface="Microsoft Sans Serif"/>
                <a:cs typeface="Microsoft Sans Serif"/>
              </a:rPr>
              <a:t>a</a:t>
            </a:r>
            <a:r>
              <a:rPr dirty="0" sz="800" spc="-185">
                <a:latin typeface="Microsoft Sans Serif"/>
                <a:cs typeface="Microsoft Sans Serif"/>
              </a:rPr>
              <a:t>r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75">
                <a:latin typeface="Microsoft Sans Serif"/>
                <a:cs typeface="Microsoft Sans Serif"/>
              </a:rPr>
              <a:t>_</a:t>
            </a:r>
            <a:r>
              <a:rPr dirty="0" baseline="20833" sz="1200" spc="-262">
                <a:latin typeface="Microsoft Sans Serif"/>
                <a:cs typeface="Microsoft Sans Serif"/>
              </a:rPr>
              <a:t>r</a:t>
            </a:r>
            <a:r>
              <a:rPr dirty="0" baseline="20833" sz="1200" spc="-97">
                <a:latin typeface="Microsoft Sans Serif"/>
                <a:cs typeface="Microsoft Sans Serif"/>
              </a:rPr>
              <a:t> </a:t>
            </a:r>
            <a:r>
              <a:rPr dirty="0" baseline="20833" sz="1200" spc="-300">
                <a:latin typeface="Microsoft Sans Serif"/>
                <a:cs typeface="Microsoft Sans Serif"/>
              </a:rPr>
              <a:t>a</a:t>
            </a:r>
            <a:r>
              <a:rPr dirty="0" sz="800" spc="-200">
                <a:latin typeface="Microsoft Sans Serif"/>
                <a:cs typeface="Microsoft Sans Serif"/>
              </a:rPr>
              <a:t>M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7" name="object 117" descr=""/>
          <p:cNvSpPr txBox="1"/>
          <p:nvPr/>
        </p:nvSpPr>
        <p:spPr>
          <a:xfrm>
            <a:off x="563676" y="4394072"/>
            <a:ext cx="27432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8" name="object 118" descr=""/>
          <p:cNvSpPr txBox="1"/>
          <p:nvPr/>
        </p:nvSpPr>
        <p:spPr>
          <a:xfrm>
            <a:off x="6929373" y="4447413"/>
            <a:ext cx="1816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2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6929373" y="4563236"/>
            <a:ext cx="3917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 </a:t>
            </a:r>
            <a:r>
              <a:rPr dirty="0" sz="800" spc="-10">
                <a:latin typeface="Microsoft Sans Serif"/>
                <a:cs typeface="Microsoft Sans Serif"/>
              </a:rPr>
              <a:t>h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13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0" name="object 120" descr=""/>
          <p:cNvSpPr txBox="1"/>
          <p:nvPr/>
        </p:nvSpPr>
        <p:spPr>
          <a:xfrm>
            <a:off x="563676" y="4455033"/>
            <a:ext cx="1066800" cy="2641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715">
              <a:lnSpc>
                <a:spcPts val="910"/>
              </a:lnSpc>
              <a:spcBef>
                <a:spcPts val="175"/>
              </a:spcBef>
            </a:pPr>
            <a:r>
              <a:rPr dirty="0" sz="800">
                <a:latin typeface="Microsoft Sans Serif"/>
                <a:cs typeface="Microsoft Sans Serif"/>
              </a:rPr>
              <a:t>D</a:t>
            </a:r>
            <a:r>
              <a:rPr dirty="0" sz="800" spc="1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80">
                <a:latin typeface="Microsoft Sans Serif"/>
                <a:cs typeface="Microsoft Sans Serif"/>
              </a:rPr>
              <a:t>a_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in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ra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80">
                <a:latin typeface="Microsoft Sans Serif"/>
                <a:cs typeface="Microsoft Sans Serif"/>
              </a:rPr>
              <a:t>re_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 spc="35">
                <a:latin typeface="Microsoft Sans Serif"/>
                <a:cs typeface="Microsoft Sans Serif"/>
              </a:rPr>
              <a:t>fun </a:t>
            </a:r>
            <a:r>
              <a:rPr dirty="0" sz="800" spc="-50">
                <a:latin typeface="Microsoft Sans Serif"/>
                <a:cs typeface="Microsoft Sans Serif"/>
              </a:rPr>
              <a:t>c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1" name="object 121" descr=""/>
          <p:cNvSpPr txBox="1"/>
          <p:nvPr/>
        </p:nvSpPr>
        <p:spPr>
          <a:xfrm>
            <a:off x="3525139" y="4462652"/>
            <a:ext cx="440690" cy="264160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910"/>
              </a:lnSpc>
              <a:spcBef>
                <a:spcPts val="175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r>
              <a:rPr dirty="0" sz="800">
                <a:latin typeface="Microsoft Sans Serif"/>
                <a:cs typeface="Microsoft Sans Serif"/>
              </a:rPr>
              <a:t> (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2" name="object 122" descr=""/>
          <p:cNvSpPr txBox="1"/>
          <p:nvPr/>
        </p:nvSpPr>
        <p:spPr>
          <a:xfrm>
            <a:off x="687730" y="4832350"/>
            <a:ext cx="4629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1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h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14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75">
                <a:latin typeface="Microsoft Sans Serif"/>
                <a:cs typeface="Microsoft Sans Serif"/>
              </a:rPr>
              <a:t>an</a:t>
            </a:r>
            <a:r>
              <a:rPr dirty="0" sz="800" spc="-50">
                <a:latin typeface="Microsoft Sans Serif"/>
                <a:cs typeface="Microsoft Sans Serif"/>
              </a:rPr>
              <a:t> 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3" name="object 123" descr=""/>
          <p:cNvSpPr txBox="1"/>
          <p:nvPr/>
        </p:nvSpPr>
        <p:spPr>
          <a:xfrm>
            <a:off x="2409189" y="5089397"/>
            <a:ext cx="4826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latin typeface="Microsoft Sans Serif"/>
                <a:cs typeface="Microsoft Sans Serif"/>
              </a:rPr>
              <a:t>i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4" name="object 124" descr=""/>
          <p:cNvSpPr txBox="1"/>
          <p:nvPr/>
        </p:nvSpPr>
        <p:spPr>
          <a:xfrm>
            <a:off x="3401059" y="4948783"/>
            <a:ext cx="36703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37500"/>
              </a:lnSpc>
              <a:spcBef>
                <a:spcPts val="100"/>
              </a:spcBef>
            </a:pP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r>
              <a:rPr dirty="0" sz="800" spc="50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D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6903973" y="4771491"/>
            <a:ext cx="840740" cy="65214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00330" indent="-62865">
              <a:lnSpc>
                <a:spcPct val="100000"/>
              </a:lnSpc>
              <a:spcBef>
                <a:spcPts val="459"/>
              </a:spcBef>
            </a:pP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h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endParaRPr sz="800">
              <a:latin typeface="Microsoft Sans Serif"/>
              <a:cs typeface="Microsoft Sans Serif"/>
            </a:endParaRPr>
          </a:p>
          <a:p>
            <a:pPr marL="100330" marR="360045">
              <a:lnSpc>
                <a:spcPts val="919"/>
              </a:lnSpc>
              <a:spcBef>
                <a:spcPts val="420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D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o</a:t>
            </a:r>
            <a:r>
              <a:rPr dirty="0" sz="800" spc="50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c</a:t>
            </a:r>
            <a:endParaRPr sz="800">
              <a:latin typeface="Microsoft Sans Serif"/>
              <a:cs typeface="Microsoft Sans Serif"/>
            </a:endParaRPr>
          </a:p>
          <a:p>
            <a:pPr marL="99695">
              <a:lnSpc>
                <a:spcPct val="100000"/>
              </a:lnSpc>
              <a:spcBef>
                <a:spcPts val="390"/>
              </a:spcBef>
            </a:pPr>
            <a:r>
              <a:rPr dirty="0" sz="800" spc="-580">
                <a:latin typeface="Microsoft Sans Serif"/>
                <a:cs typeface="Microsoft Sans Serif"/>
              </a:rPr>
              <a:t>N</a:t>
            </a:r>
            <a:r>
              <a:rPr dirty="0" baseline="24305" sz="1200">
                <a:latin typeface="Microsoft Sans Serif"/>
                <a:cs typeface="Microsoft Sans Serif"/>
              </a:rPr>
              <a:t>T</a:t>
            </a:r>
            <a:r>
              <a:rPr dirty="0" baseline="24305" sz="1200" spc="-82">
                <a:latin typeface="Microsoft Sans Serif"/>
                <a:cs typeface="Microsoft Sans Serif"/>
              </a:rPr>
              <a:t> </a:t>
            </a:r>
            <a:r>
              <a:rPr dirty="0" baseline="24305" sz="1200" spc="-240">
                <a:latin typeface="Microsoft Sans Serif"/>
                <a:cs typeface="Microsoft Sans Serif"/>
              </a:rPr>
              <a:t>i</a:t>
            </a:r>
            <a:r>
              <a:rPr dirty="0" sz="800" spc="-160">
                <a:latin typeface="Microsoft Sans Serif"/>
                <a:cs typeface="Microsoft Sans Serif"/>
              </a:rPr>
              <a:t>r</a:t>
            </a:r>
            <a:r>
              <a:rPr dirty="0" baseline="24305" sz="1200" spc="-240">
                <a:latin typeface="Microsoft Sans Serif"/>
                <a:cs typeface="Microsoft Sans Serif"/>
              </a:rPr>
              <a:t>p</a:t>
            </a:r>
            <a:r>
              <a:rPr dirty="0" sz="800" spc="-160">
                <a:latin typeface="Microsoft Sans Serif"/>
                <a:cs typeface="Microsoft Sans Serif"/>
              </a:rPr>
              <a:t>_</a:t>
            </a:r>
            <a:r>
              <a:rPr dirty="0" baseline="24305" sz="1200" spc="-240">
                <a:latin typeface="Microsoft Sans Serif"/>
                <a:cs typeface="Microsoft Sans Serif"/>
              </a:rPr>
              <a:t>_</a:t>
            </a:r>
            <a:r>
              <a:rPr dirty="0" sz="800" spc="-160">
                <a:latin typeface="Microsoft Sans Serif"/>
                <a:cs typeface="Microsoft Sans Serif"/>
              </a:rPr>
              <a:t>C</a:t>
            </a:r>
            <a:r>
              <a:rPr dirty="0" baseline="24305" sz="1200" spc="-240">
                <a:latin typeface="Microsoft Sans Serif"/>
                <a:cs typeface="Microsoft Sans Serif"/>
              </a:rPr>
              <a:t>O</a:t>
            </a:r>
            <a:r>
              <a:rPr dirty="0" sz="800" spc="-160">
                <a:latin typeface="Microsoft Sans Serif"/>
                <a:cs typeface="Microsoft Sans Serif"/>
              </a:rPr>
              <a:t>r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</a:t>
            </a:r>
            <a:r>
              <a:rPr dirty="0" sz="800" spc="2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6966204" y="5401817"/>
            <a:ext cx="874394" cy="39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930"/>
              </a:lnSpc>
              <a:spcBef>
                <a:spcPts val="100"/>
              </a:spcBef>
            </a:pPr>
            <a:r>
              <a:rPr dirty="0" sz="800" spc="-555">
                <a:latin typeface="Microsoft Sans Serif"/>
                <a:cs typeface="Microsoft Sans Serif"/>
              </a:rPr>
              <a:t>V</a:t>
            </a:r>
            <a:r>
              <a:rPr dirty="0" baseline="31250" sz="1200" spc="-15">
                <a:latin typeface="Microsoft Sans Serif"/>
                <a:cs typeface="Microsoft Sans Serif"/>
              </a:rPr>
              <a:t>p</a:t>
            </a:r>
            <a:r>
              <a:rPr dirty="0" baseline="31250" sz="1200" spc="172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70">
                <a:latin typeface="Microsoft Sans Serif"/>
                <a:cs typeface="Microsoft Sans Serif"/>
              </a:rPr>
              <a:t>loa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80">
                <a:latin typeface="Microsoft Sans Serif"/>
                <a:cs typeface="Microsoft Sans Serif"/>
              </a:rPr>
              <a:t>re_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A</a:t>
            </a:r>
            <a:r>
              <a:rPr dirty="0" sz="800" spc="3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h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ts val="930"/>
              </a:lnSpc>
            </a:pP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14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dirty="0" sz="800">
                <a:latin typeface="Microsoft Sans Serif"/>
                <a:cs typeface="Microsoft Sans Serif"/>
              </a:rPr>
              <a:t>D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27" name="object 127" descr=""/>
          <p:cNvSpPr txBox="1"/>
          <p:nvPr/>
        </p:nvSpPr>
        <p:spPr>
          <a:xfrm>
            <a:off x="3463797" y="5274945"/>
            <a:ext cx="74803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0405" algn="l"/>
              </a:tabLst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9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9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9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r>
              <a:rPr dirty="0" sz="800">
                <a:latin typeface="Microsoft Sans Serif"/>
                <a:cs typeface="Microsoft Sans Serif"/>
              </a:rPr>
              <a:t>	</a:t>
            </a:r>
            <a:r>
              <a:rPr dirty="0" baseline="3472" sz="1200" spc="-75">
                <a:latin typeface="Microsoft Sans Serif"/>
                <a:cs typeface="Microsoft Sans Serif"/>
              </a:rPr>
              <a:t>)</a:t>
            </a:r>
            <a:endParaRPr baseline="3472" sz="1200">
              <a:latin typeface="Microsoft Sans Serif"/>
              <a:cs typeface="Microsoft Sans Serif"/>
            </a:endParaRPr>
          </a:p>
        </p:txBody>
      </p:sp>
      <p:sp>
        <p:nvSpPr>
          <p:cNvPr id="128" name="object 128" descr=""/>
          <p:cNvSpPr txBox="1"/>
          <p:nvPr/>
        </p:nvSpPr>
        <p:spPr>
          <a:xfrm>
            <a:off x="535635" y="6439915"/>
            <a:ext cx="9137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78787"/>
                </a:solidFill>
                <a:latin typeface="Verdana"/>
                <a:cs typeface="Verdana"/>
              </a:rPr>
              <a:t>17.05.2022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9" name="object 129" descr=""/>
          <p:cNvSpPr txBox="1"/>
          <p:nvPr/>
        </p:nvSpPr>
        <p:spPr>
          <a:xfrm>
            <a:off x="3281934" y="6439915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Verdana"/>
                <a:cs typeface="Verdana"/>
              </a:rPr>
              <a:t>Baze</a:t>
            </a:r>
            <a:r>
              <a:rPr dirty="0" sz="1200" spc="-30">
                <a:solidFill>
                  <a:srgbClr val="87878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878787"/>
                </a:solidFill>
                <a:latin typeface="Verdana"/>
                <a:cs typeface="Verdana"/>
              </a:rPr>
              <a:t>de</a:t>
            </a:r>
            <a:r>
              <a:rPr dirty="0" sz="1200" spc="-20">
                <a:solidFill>
                  <a:srgbClr val="878787"/>
                </a:solidFill>
                <a:latin typeface="Verdana"/>
                <a:cs typeface="Verdana"/>
              </a:rPr>
              <a:t> date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8388222" y="6439915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47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2752089" y="5304485"/>
            <a:ext cx="1513840" cy="65278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674370">
              <a:lnSpc>
                <a:spcPct val="100000"/>
              </a:lnSpc>
              <a:spcBef>
                <a:spcPts val="660"/>
              </a:spcBef>
              <a:tabLst>
                <a:tab pos="1500505" algn="l"/>
              </a:tabLst>
            </a:pPr>
            <a:r>
              <a:rPr dirty="0" sz="800" spc="175" strike="sngStrike">
                <a:latin typeface="Microsoft Sans Serif"/>
                <a:cs typeface="Microsoft Sans Serif"/>
              </a:rPr>
              <a:t> </a:t>
            </a:r>
            <a:r>
              <a:rPr dirty="0" sz="800" strike="sngStrike">
                <a:latin typeface="Microsoft Sans Serif"/>
                <a:cs typeface="Microsoft Sans Serif"/>
              </a:rPr>
              <a:t>(</a:t>
            </a:r>
            <a:r>
              <a:rPr dirty="0" sz="800" spc="-100" strike="sngStrike">
                <a:latin typeface="Microsoft Sans Serif"/>
                <a:cs typeface="Microsoft Sans Serif"/>
              </a:rPr>
              <a:t> </a:t>
            </a:r>
            <a:r>
              <a:rPr dirty="0" sz="800" strike="sngStrike">
                <a:latin typeface="Microsoft Sans Serif"/>
                <a:cs typeface="Microsoft Sans Serif"/>
              </a:rPr>
              <a:t>F</a:t>
            </a:r>
            <a:r>
              <a:rPr dirty="0" sz="800" spc="-95" strike="sngStrike">
                <a:latin typeface="Microsoft Sans Serif"/>
                <a:cs typeface="Microsoft Sans Serif"/>
              </a:rPr>
              <a:t> </a:t>
            </a:r>
            <a:r>
              <a:rPr dirty="0" sz="800" spc="-50" strike="sngStrike">
                <a:latin typeface="Microsoft Sans Serif"/>
                <a:cs typeface="Microsoft Sans Serif"/>
              </a:rPr>
              <a:t>K</a:t>
            </a:r>
            <a:r>
              <a:rPr dirty="0" sz="800" strike="sngStrike">
                <a:latin typeface="Microsoft Sans Serif"/>
                <a:cs typeface="Microsoft Sans Serif"/>
              </a:rPr>
              <a:t>	</a:t>
            </a:r>
            <a:endParaRPr sz="800">
              <a:latin typeface="Microsoft Sans Serif"/>
              <a:cs typeface="Microsoft Sans Serif"/>
            </a:endParaRPr>
          </a:p>
          <a:p>
            <a:pPr marL="723900" marR="223520">
              <a:lnSpc>
                <a:spcPct val="106200"/>
              </a:lnSpc>
              <a:spcBef>
                <a:spcPts val="505"/>
              </a:spcBef>
            </a:pPr>
            <a:r>
              <a:rPr dirty="0" sz="800" spc="-10">
                <a:latin typeface="Microsoft Sans Serif"/>
                <a:cs typeface="Microsoft Sans Serif"/>
              </a:rPr>
              <a:t>V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e</a:t>
            </a:r>
            <a:r>
              <a:rPr dirty="0" sz="800" spc="50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869"/>
              </a:lnSpc>
            </a:pPr>
            <a:r>
              <a:rPr dirty="0" sz="800">
                <a:latin typeface="Microsoft Sans Serif"/>
                <a:cs typeface="Microsoft Sans Serif"/>
              </a:rPr>
              <a:t>T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b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e</a:t>
            </a:r>
            <a:r>
              <a:rPr dirty="0" sz="800" spc="31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a</a:t>
            </a:r>
            <a:r>
              <a:rPr dirty="0" sz="800" spc="3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3566286" y="4801615"/>
            <a:ext cx="76009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A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u</a:t>
            </a:r>
            <a:r>
              <a:rPr dirty="0" sz="800" spc="3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 spc="-20">
                <a:latin typeface="Microsoft Sans Serif"/>
                <a:cs typeface="Microsoft Sans Serif"/>
              </a:rPr>
              <a:t>he</a:t>
            </a:r>
            <a:r>
              <a:rPr dirty="0" sz="800" spc="-11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11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701040" y="4963667"/>
            <a:ext cx="824865" cy="196215"/>
          </a:xfrm>
          <a:prstGeom prst="rect">
            <a:avLst/>
          </a:prstGeom>
          <a:solidFill>
            <a:srgbClr val="FFFFFF"/>
          </a:solidFill>
          <a:ln w="9143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dirty="0" baseline="20833" sz="1200" spc="-44">
                <a:latin typeface="Microsoft Sans Serif"/>
                <a:cs typeface="Microsoft Sans Serif"/>
              </a:rPr>
              <a:t>e</a:t>
            </a:r>
            <a:r>
              <a:rPr dirty="0" sz="800" spc="-30">
                <a:latin typeface="Microsoft Sans Serif"/>
                <a:cs typeface="Microsoft Sans Serif"/>
              </a:rPr>
              <a:t>N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h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4" name="object 134" descr=""/>
          <p:cNvSpPr txBox="1"/>
          <p:nvPr/>
        </p:nvSpPr>
        <p:spPr>
          <a:xfrm>
            <a:off x="1998091" y="4482465"/>
            <a:ext cx="1061720" cy="643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s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  <a:spcBef>
                <a:spcPts val="40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10">
                <a:latin typeface="Microsoft Sans Serif"/>
                <a:cs typeface="Microsoft Sans Serif"/>
              </a:rPr>
              <a:t> </a:t>
            </a:r>
            <a:r>
              <a:rPr dirty="0" sz="800" spc="100">
                <a:latin typeface="Microsoft Sans Serif"/>
                <a:cs typeface="Microsoft Sans Serif"/>
              </a:rPr>
              <a:t>r_pe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rs</a:t>
            </a:r>
            <a:r>
              <a:rPr dirty="0" sz="800" spc="20">
                <a:latin typeface="Microsoft Sans Serif"/>
                <a:cs typeface="Microsoft Sans Serif"/>
              </a:rPr>
              <a:t> </a:t>
            </a:r>
            <a:r>
              <a:rPr dirty="0" sz="800" spc="80">
                <a:latin typeface="Microsoft Sans Serif"/>
                <a:cs typeface="Microsoft Sans Serif"/>
              </a:rPr>
              <a:t>_p</a:t>
            </a:r>
            <a:r>
              <a:rPr dirty="0" sz="800" spc="-2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re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z</a:t>
            </a:r>
            <a:r>
              <a:rPr dirty="0" sz="800" spc="10">
                <a:latin typeface="Microsoft Sans Serif"/>
                <a:cs typeface="Microsoft Sans Serif"/>
              </a:rPr>
              <a:t> </a:t>
            </a:r>
            <a:r>
              <a:rPr dirty="0" sz="800" spc="75">
                <a:latin typeface="Microsoft Sans Serif"/>
                <a:cs typeface="Microsoft Sans Serif"/>
              </a:rPr>
              <a:t>en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</a:pPr>
            <a:r>
              <a:rPr dirty="0" sz="800" spc="-5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h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baseline="3472" sz="1200" b="1">
                <a:latin typeface="Arial"/>
                <a:cs typeface="Arial"/>
              </a:rPr>
              <a:t>F</a:t>
            </a:r>
            <a:r>
              <a:rPr dirty="0" baseline="3472" sz="1200" spc="-89" b="1">
                <a:latin typeface="Arial"/>
                <a:cs typeface="Arial"/>
              </a:rPr>
              <a:t> </a:t>
            </a:r>
            <a:r>
              <a:rPr dirty="0" baseline="3472" sz="1200" spc="-75" b="1">
                <a:latin typeface="Arial"/>
                <a:cs typeface="Arial"/>
              </a:rPr>
              <a:t>o</a:t>
            </a:r>
            <a:r>
              <a:rPr dirty="0" baseline="3472" sz="1200" spc="-97" b="1">
                <a:latin typeface="Arial"/>
                <a:cs typeface="Arial"/>
              </a:rPr>
              <a:t> </a:t>
            </a:r>
            <a:r>
              <a:rPr dirty="0" baseline="3472" sz="1200" spc="-75" b="1">
                <a:latin typeface="Arial"/>
                <a:cs typeface="Arial"/>
              </a:rPr>
              <a:t>n</a:t>
            </a:r>
            <a:r>
              <a:rPr dirty="0" baseline="3472" sz="1200" spc="-97" b="1">
                <a:latin typeface="Arial"/>
                <a:cs typeface="Arial"/>
              </a:rPr>
              <a:t> </a:t>
            </a:r>
            <a:r>
              <a:rPr dirty="0" baseline="3472" sz="1200" spc="-75" b="1">
                <a:latin typeface="Arial"/>
                <a:cs typeface="Arial"/>
              </a:rPr>
              <a:t>d</a:t>
            </a:r>
            <a:r>
              <a:rPr dirty="0" baseline="3472" sz="1200" spc="-97" b="1">
                <a:latin typeface="Arial"/>
                <a:cs typeface="Arial"/>
              </a:rPr>
              <a:t> </a:t>
            </a:r>
            <a:r>
              <a:rPr dirty="0" baseline="3472" sz="1200" spc="-15" b="1">
                <a:latin typeface="Arial"/>
                <a:cs typeface="Arial"/>
              </a:rPr>
              <a:t>_</a:t>
            </a:r>
            <a:r>
              <a:rPr dirty="0" baseline="3472" sz="1200" spc="-89" b="1">
                <a:latin typeface="Arial"/>
                <a:cs typeface="Arial"/>
              </a:rPr>
              <a:t> </a:t>
            </a:r>
            <a:r>
              <a:rPr dirty="0" sz="800" spc="-130">
                <a:latin typeface="Microsoft Sans Serif"/>
                <a:cs typeface="Microsoft Sans Serif"/>
              </a:rPr>
              <a:t>reupl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605">
                <a:latin typeface="Microsoft Sans Serif"/>
                <a:cs typeface="Microsoft Sans Serif"/>
              </a:rPr>
              <a:t>m</a:t>
            </a:r>
            <a:r>
              <a:rPr dirty="0" sz="800" spc="-5">
                <a:latin typeface="Microsoft Sans Serif"/>
                <a:cs typeface="Microsoft Sans Serif"/>
              </a:rPr>
              <a:t>a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 spc="-140">
                <a:latin typeface="Microsoft Sans Serif"/>
                <a:cs typeface="Microsoft Sans Serif"/>
              </a:rPr>
              <a:t>reant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25">
                <a:latin typeface="Microsoft Sans Serif"/>
                <a:cs typeface="Microsoft Sans Serif"/>
              </a:rPr>
              <a:t>it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5" name="object 135" descr=""/>
          <p:cNvSpPr txBox="1"/>
          <p:nvPr/>
        </p:nvSpPr>
        <p:spPr>
          <a:xfrm>
            <a:off x="1998345" y="5073777"/>
            <a:ext cx="596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50">
                <a:latin typeface="Microsoft Sans Serif"/>
                <a:cs typeface="Microsoft Sans Serif"/>
              </a:rPr>
              <a:t>r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6" name="object 136" descr=""/>
          <p:cNvSpPr txBox="1"/>
          <p:nvPr/>
        </p:nvSpPr>
        <p:spPr>
          <a:xfrm>
            <a:off x="1972945" y="5215890"/>
            <a:ext cx="78041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6944" sz="1200" spc="-15">
                <a:latin typeface="Microsoft Sans Serif"/>
                <a:cs typeface="Microsoft Sans Serif"/>
              </a:rPr>
              <a:t>A</a:t>
            </a:r>
            <a:r>
              <a:rPr dirty="0" baseline="6944" sz="1200" spc="-97">
                <a:latin typeface="Microsoft Sans Serif"/>
                <a:cs typeface="Microsoft Sans Serif"/>
              </a:rPr>
              <a:t> </a:t>
            </a:r>
            <a:r>
              <a:rPr dirty="0" baseline="6944" sz="1200" spc="-15">
                <a:latin typeface="Microsoft Sans Serif"/>
                <a:cs typeface="Microsoft Sans Serif"/>
              </a:rPr>
              <a:t>l</a:t>
            </a:r>
            <a:r>
              <a:rPr dirty="0" baseline="6944" sz="1200" spc="-97">
                <a:latin typeface="Microsoft Sans Serif"/>
                <a:cs typeface="Microsoft Sans Serif"/>
              </a:rPr>
              <a:t> </a:t>
            </a:r>
            <a:r>
              <a:rPr dirty="0" baseline="6944" sz="1200" spc="-15">
                <a:latin typeface="Microsoft Sans Serif"/>
                <a:cs typeface="Microsoft Sans Serif"/>
              </a:rPr>
              <a:t>t</a:t>
            </a:r>
            <a:r>
              <a:rPr dirty="0" baseline="6944" sz="1200" spc="-82">
                <a:latin typeface="Microsoft Sans Serif"/>
                <a:cs typeface="Microsoft Sans Serif"/>
              </a:rPr>
              <a:t> </a:t>
            </a:r>
            <a:r>
              <a:rPr dirty="0" baseline="6944" sz="1200" spc="-15">
                <a:latin typeface="Microsoft Sans Serif"/>
                <a:cs typeface="Microsoft Sans Serif"/>
              </a:rPr>
              <a:t>e</a:t>
            </a:r>
            <a:r>
              <a:rPr dirty="0" baseline="6944" sz="1200" spc="-104">
                <a:latin typeface="Microsoft Sans Serif"/>
                <a:cs typeface="Microsoft Sans Serif"/>
              </a:rPr>
              <a:t> </a:t>
            </a:r>
            <a:r>
              <a:rPr dirty="0" baseline="6944" sz="1200">
                <a:latin typeface="Microsoft Sans Serif"/>
                <a:cs typeface="Microsoft Sans Serif"/>
              </a:rPr>
              <a:t>_</a:t>
            </a:r>
            <a:r>
              <a:rPr dirty="0" baseline="6944" sz="1200" spc="-104">
                <a:latin typeface="Microsoft Sans Serif"/>
                <a:cs typeface="Microsoft Sans Serif"/>
              </a:rPr>
              <a:t> </a:t>
            </a:r>
            <a:r>
              <a:rPr dirty="0" baseline="6944" sz="1200" spc="-15">
                <a:latin typeface="Microsoft Sans Serif"/>
                <a:cs typeface="Microsoft Sans Serif"/>
              </a:rPr>
              <a:t>f</a:t>
            </a:r>
            <a:r>
              <a:rPr dirty="0" baseline="6944" sz="1200" spc="-104">
                <a:latin typeface="Microsoft Sans Serif"/>
                <a:cs typeface="Microsoft Sans Serif"/>
              </a:rPr>
              <a:t> </a:t>
            </a:r>
            <a:r>
              <a:rPr dirty="0" baseline="6944" sz="1200" spc="-112">
                <a:latin typeface="Microsoft Sans Serif"/>
                <a:cs typeface="Microsoft Sans Serif"/>
              </a:rPr>
              <a:t>o</a:t>
            </a:r>
            <a:r>
              <a:rPr dirty="0" sz="800" spc="-75">
                <a:latin typeface="Microsoft Sans Serif"/>
                <a:cs typeface="Microsoft Sans Serif"/>
              </a:rPr>
              <a:t>n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7" name="object 137" descr=""/>
          <p:cNvSpPr txBox="1"/>
          <p:nvPr/>
        </p:nvSpPr>
        <p:spPr>
          <a:xfrm>
            <a:off x="701040" y="5159502"/>
            <a:ext cx="824865" cy="435609"/>
          </a:xfrm>
          <a:prstGeom prst="rect">
            <a:avLst/>
          </a:prstGeom>
          <a:solidFill>
            <a:srgbClr val="FFFFFF"/>
          </a:solidFill>
          <a:ln w="9143">
            <a:solidFill>
              <a:srgbClr val="000000"/>
            </a:solidFill>
          </a:ln>
        </p:spPr>
        <p:txBody>
          <a:bodyPr wrap="square" lIns="0" tIns="16510" rIns="0" bIns="0" rtlCol="0" vert="horz">
            <a:spAutoFit/>
          </a:bodyPr>
          <a:lstStyle/>
          <a:p>
            <a:pPr marL="51435" marR="365125">
              <a:lnSpc>
                <a:spcPct val="103699"/>
              </a:lnSpc>
              <a:spcBef>
                <a:spcPts val="130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Ma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r>
              <a:rPr dirty="0" sz="800">
                <a:latin typeface="Microsoft Sans Serif"/>
                <a:cs typeface="Microsoft Sans Serif"/>
              </a:rPr>
              <a:t> (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51435">
              <a:lnSpc>
                <a:spcPct val="100000"/>
              </a:lnSpc>
              <a:spcBef>
                <a:spcPts val="50"/>
              </a:spcBef>
            </a:pPr>
            <a:r>
              <a:rPr dirty="0" sz="800">
                <a:latin typeface="Microsoft Sans Serif"/>
                <a:cs typeface="Microsoft Sans Serif"/>
              </a:rPr>
              <a:t>V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8" name="object 138" descr=""/>
          <p:cNvSpPr txBox="1"/>
          <p:nvPr/>
        </p:nvSpPr>
        <p:spPr>
          <a:xfrm>
            <a:off x="739851" y="5552033"/>
            <a:ext cx="30480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D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1534794" y="5671515"/>
            <a:ext cx="52451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P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c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0" name="object 140" descr=""/>
          <p:cNvSpPr txBox="1"/>
          <p:nvPr/>
        </p:nvSpPr>
        <p:spPr>
          <a:xfrm>
            <a:off x="4888991" y="4248911"/>
            <a:ext cx="1196340" cy="18669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r>
              <a:rPr dirty="0" baseline="20833" sz="1200">
                <a:latin typeface="Microsoft Sans Serif"/>
                <a:cs typeface="Microsoft Sans Serif"/>
              </a:rPr>
              <a:t>i</a:t>
            </a:r>
            <a:r>
              <a:rPr dirty="0" baseline="20833" sz="1200" spc="1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1" name="object 141" descr=""/>
          <p:cNvSpPr txBox="1"/>
          <p:nvPr/>
        </p:nvSpPr>
        <p:spPr>
          <a:xfrm>
            <a:off x="4888991" y="4435602"/>
            <a:ext cx="1196340" cy="68961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62230" marR="311150">
              <a:lnSpc>
                <a:spcPct val="103699"/>
              </a:lnSpc>
              <a:spcBef>
                <a:spcPts val="135"/>
              </a:spcBef>
            </a:pP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z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r</a:t>
            </a:r>
            <a:r>
              <a:rPr dirty="0" sz="800">
                <a:latin typeface="Microsoft Sans Serif"/>
                <a:cs typeface="Microsoft Sans Serif"/>
              </a:rPr>
              <a:t> (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62230" marR="215265">
              <a:lnSpc>
                <a:spcPct val="103800"/>
              </a:lnSpc>
              <a:spcBef>
                <a:spcPts val="15"/>
              </a:spcBef>
            </a:pP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h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r>
              <a:rPr dirty="0" sz="800">
                <a:latin typeface="Microsoft Sans Serif"/>
                <a:cs typeface="Microsoft Sans Serif"/>
              </a:rPr>
              <a:t> N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f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  <a:p>
            <a:pPr marL="62230">
              <a:lnSpc>
                <a:spcPct val="100000"/>
              </a:lnSpc>
              <a:spcBef>
                <a:spcPts val="35"/>
              </a:spcBef>
            </a:pPr>
            <a:r>
              <a:rPr dirty="0" sz="800">
                <a:latin typeface="Microsoft Sans Serif"/>
                <a:cs typeface="Microsoft Sans Serif"/>
              </a:rPr>
              <a:t>D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f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4939029" y="5079872"/>
            <a:ext cx="1000125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Microsoft Sans Serif"/>
                <a:cs typeface="Microsoft Sans Serif"/>
              </a:rPr>
              <a:t>V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f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3" name="object 143" descr=""/>
          <p:cNvSpPr txBox="1"/>
          <p:nvPr/>
        </p:nvSpPr>
        <p:spPr>
          <a:xfrm>
            <a:off x="2315717" y="3689705"/>
            <a:ext cx="3323590" cy="35179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ctr" marR="26670">
              <a:lnSpc>
                <a:spcPct val="100000"/>
              </a:lnSpc>
              <a:spcBef>
                <a:spcPts val="420"/>
              </a:spcBef>
            </a:pPr>
            <a:r>
              <a:rPr dirty="0" sz="800" spc="-10">
                <a:latin typeface="Microsoft Sans Serif"/>
                <a:cs typeface="Microsoft Sans Serif"/>
              </a:rPr>
              <a:t>S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6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  <a:p>
            <a:pPr marL="1313815">
              <a:lnSpc>
                <a:spcPct val="100000"/>
              </a:lnSpc>
              <a:spcBef>
                <a:spcPts val="325"/>
              </a:spcBef>
            </a:pPr>
            <a:r>
              <a:rPr dirty="0" baseline="24305" sz="1200">
                <a:latin typeface="Microsoft Sans Serif"/>
                <a:cs typeface="Microsoft Sans Serif"/>
              </a:rPr>
              <a:t>c</a:t>
            </a:r>
            <a:r>
              <a:rPr dirty="0" baseline="24305" sz="1200" spc="-82">
                <a:latin typeface="Microsoft Sans Serif"/>
                <a:cs typeface="Microsoft Sans Serif"/>
              </a:rPr>
              <a:t> </a:t>
            </a:r>
            <a:r>
              <a:rPr dirty="0" baseline="24305" sz="1200" spc="-15">
                <a:latin typeface="Microsoft Sans Serif"/>
                <a:cs typeface="Microsoft Sans Serif"/>
              </a:rPr>
              <a:t>a</a:t>
            </a:r>
            <a:r>
              <a:rPr dirty="0" baseline="24305" sz="1200" spc="-97">
                <a:latin typeface="Microsoft Sans Serif"/>
                <a:cs typeface="Microsoft Sans Serif"/>
              </a:rPr>
              <a:t> </a:t>
            </a:r>
            <a:r>
              <a:rPr dirty="0" baseline="24305" sz="1200" spc="-15">
                <a:latin typeface="Microsoft Sans Serif"/>
                <a:cs typeface="Microsoft Sans Serif"/>
              </a:rPr>
              <a:t>l</a:t>
            </a:r>
            <a:r>
              <a:rPr dirty="0" baseline="24305" sz="1200" spc="-82">
                <a:latin typeface="Microsoft Sans Serif"/>
                <a:cs typeface="Microsoft Sans Serif"/>
              </a:rPr>
              <a:t> </a:t>
            </a:r>
            <a:r>
              <a:rPr dirty="0" baseline="24305" sz="1200">
                <a:latin typeface="Microsoft Sans Serif"/>
                <a:cs typeface="Microsoft Sans Serif"/>
              </a:rPr>
              <a:t>c</a:t>
            </a:r>
            <a:r>
              <a:rPr dirty="0" baseline="24305" sz="1200" spc="-82">
                <a:latin typeface="Microsoft Sans Serif"/>
                <a:cs typeface="Microsoft Sans Serif"/>
              </a:rPr>
              <a:t> </a:t>
            </a:r>
            <a:r>
              <a:rPr dirty="0" baseline="24305" sz="1200" spc="-15">
                <a:latin typeface="Microsoft Sans Serif"/>
                <a:cs typeface="Microsoft Sans Serif"/>
              </a:rPr>
              <a:t>u</a:t>
            </a:r>
            <a:r>
              <a:rPr dirty="0" baseline="24305" sz="1200" spc="-97">
                <a:latin typeface="Microsoft Sans Serif"/>
                <a:cs typeface="Microsoft Sans Serif"/>
              </a:rPr>
              <a:t> </a:t>
            </a:r>
            <a:r>
              <a:rPr dirty="0" baseline="24305" sz="1200" spc="-15">
                <a:latin typeface="Microsoft Sans Serif"/>
                <a:cs typeface="Microsoft Sans Serif"/>
              </a:rPr>
              <a:t>l</a:t>
            </a:r>
            <a:r>
              <a:rPr dirty="0" baseline="24305" sz="1200" spc="-82">
                <a:latin typeface="Microsoft Sans Serif"/>
                <a:cs typeface="Microsoft Sans Serif"/>
              </a:rPr>
              <a:t> </a:t>
            </a:r>
            <a:r>
              <a:rPr dirty="0" baseline="24305" sz="1200" spc="-15">
                <a:latin typeface="Microsoft Sans Serif"/>
                <a:cs typeface="Microsoft Sans Serif"/>
              </a:rPr>
              <a:t>e</a:t>
            </a:r>
            <a:r>
              <a:rPr dirty="0" baseline="24305" sz="1200" spc="-97">
                <a:latin typeface="Microsoft Sans Serif"/>
                <a:cs typeface="Microsoft Sans Serif"/>
              </a:rPr>
              <a:t> </a:t>
            </a:r>
            <a:r>
              <a:rPr dirty="0" baseline="24305" sz="1200" spc="-15">
                <a:latin typeface="Microsoft Sans Serif"/>
                <a:cs typeface="Microsoft Sans Serif"/>
              </a:rPr>
              <a:t>a</a:t>
            </a:r>
            <a:r>
              <a:rPr dirty="0" baseline="24305" sz="1200" spc="-97">
                <a:latin typeface="Microsoft Sans Serif"/>
                <a:cs typeface="Microsoft Sans Serif"/>
              </a:rPr>
              <a:t> </a:t>
            </a:r>
            <a:r>
              <a:rPr dirty="0" baseline="24305" sz="1200">
                <a:latin typeface="Microsoft Sans Serif"/>
                <a:cs typeface="Microsoft Sans Serif"/>
              </a:rPr>
              <a:t>z</a:t>
            </a:r>
            <a:r>
              <a:rPr dirty="0" baseline="24305" sz="1200" spc="-89">
                <a:latin typeface="Microsoft Sans Serif"/>
                <a:cs typeface="Microsoft Sans Serif"/>
              </a:rPr>
              <a:t> </a:t>
            </a:r>
            <a:r>
              <a:rPr dirty="0" baseline="24305" sz="1200">
                <a:latin typeface="Microsoft Sans Serif"/>
                <a:cs typeface="Microsoft Sans Serif"/>
              </a:rPr>
              <a:t>a</a:t>
            </a:r>
            <a:r>
              <a:rPr dirty="0" baseline="24305" sz="1200" spc="-44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S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e</a:t>
            </a:r>
            <a:r>
              <a:rPr dirty="0" sz="800" spc="3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z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4" name="object 144" descr=""/>
          <p:cNvSpPr txBox="1"/>
          <p:nvPr/>
        </p:nvSpPr>
        <p:spPr>
          <a:xfrm>
            <a:off x="7117080" y="1854707"/>
            <a:ext cx="1103630" cy="18859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635">
              <a:lnSpc>
                <a:spcPct val="100000"/>
              </a:lnSpc>
              <a:spcBef>
                <a:spcPts val="215"/>
              </a:spcBef>
            </a:pPr>
            <a:r>
              <a:rPr dirty="0" baseline="17361" sz="1200">
                <a:latin typeface="Microsoft Sans Serif"/>
                <a:cs typeface="Microsoft Sans Serif"/>
              </a:rPr>
              <a:t>i</a:t>
            </a:r>
            <a:r>
              <a:rPr dirty="0" baseline="17361" sz="1200" spc="1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z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r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5" name="object 145" descr=""/>
          <p:cNvSpPr txBox="1"/>
          <p:nvPr/>
        </p:nvSpPr>
        <p:spPr>
          <a:xfrm>
            <a:off x="7117080" y="2042922"/>
            <a:ext cx="1103630" cy="141351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60"/>
              </a:spcBef>
            </a:pPr>
            <a:r>
              <a:rPr dirty="0" sz="800">
                <a:latin typeface="Microsoft Sans Serif"/>
                <a:cs typeface="Microsoft Sans Serif"/>
              </a:rPr>
              <a:t>D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r</a:t>
            </a:r>
            <a:endParaRPr sz="800">
              <a:latin typeface="Microsoft Sans Serif"/>
              <a:cs typeface="Microsoft Sans Serif"/>
            </a:endParaRPr>
          </a:p>
          <a:p>
            <a:pPr marL="62230" marR="392430">
              <a:lnSpc>
                <a:spcPts val="910"/>
              </a:lnSpc>
              <a:spcBef>
                <a:spcPts val="105"/>
              </a:spcBef>
            </a:pPr>
            <a:r>
              <a:rPr dirty="0" sz="800" spc="-585">
                <a:latin typeface="Microsoft Sans Serif"/>
                <a:cs typeface="Microsoft Sans Serif"/>
              </a:rPr>
              <a:t>C</a:t>
            </a:r>
            <a:r>
              <a:rPr dirty="0" baseline="6944" sz="1200" spc="-15">
                <a:latin typeface="Microsoft Sans Serif"/>
                <a:cs typeface="Microsoft Sans Serif"/>
              </a:rPr>
              <a:t>e</a:t>
            </a:r>
            <a:r>
              <a:rPr dirty="0" baseline="6944" sz="1200" spc="82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f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l</a:t>
            </a:r>
            <a:r>
              <a:rPr dirty="0" sz="800">
                <a:latin typeface="Microsoft Sans Serif"/>
                <a:cs typeface="Microsoft Sans Serif"/>
              </a:rPr>
              <a:t> (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1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62230" marR="727710">
              <a:lnSpc>
                <a:spcPts val="910"/>
              </a:lnSpc>
              <a:spcBef>
                <a:spcPts val="120"/>
              </a:spcBef>
            </a:pPr>
            <a:r>
              <a:rPr dirty="0" sz="800" spc="-540">
                <a:latin typeface="Microsoft Sans Serif"/>
                <a:cs typeface="Microsoft Sans Serif"/>
              </a:rPr>
              <a:t>B</a:t>
            </a:r>
            <a:r>
              <a:rPr dirty="0" baseline="3472" sz="1200">
                <a:latin typeface="Microsoft Sans Serif"/>
                <a:cs typeface="Microsoft Sans Serif"/>
              </a:rPr>
              <a:t>C</a:t>
            </a:r>
            <a:r>
              <a:rPr dirty="0" baseline="3472" sz="1200" spc="-104">
                <a:latin typeface="Microsoft Sans Serif"/>
                <a:cs typeface="Microsoft Sans Serif"/>
              </a:rPr>
              <a:t> </a:t>
            </a:r>
            <a:r>
              <a:rPr dirty="0" baseline="3472" sz="1200" spc="-352">
                <a:latin typeface="Microsoft Sans Serif"/>
                <a:cs typeface="Microsoft Sans Serif"/>
              </a:rPr>
              <a:t>o</a:t>
            </a:r>
            <a:r>
              <a:rPr dirty="0" sz="800" spc="-235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baseline="3472" sz="1200" spc="-75" b="1">
                <a:latin typeface="Arial"/>
                <a:cs typeface="Arial"/>
              </a:rPr>
              <a:t>n</a:t>
            </a:r>
            <a:r>
              <a:rPr dirty="0" baseline="3472" sz="1200" spc="-120" b="1">
                <a:latin typeface="Arial"/>
                <a:cs typeface="Arial"/>
              </a:rPr>
              <a:t> </a:t>
            </a:r>
            <a:r>
              <a:rPr dirty="0" baseline="3472" sz="1200" spc="-112">
                <a:latin typeface="Microsoft Sans Serif"/>
                <a:cs typeface="Microsoft Sans Serif"/>
              </a:rPr>
              <a:t>t</a:t>
            </a:r>
            <a:r>
              <a:rPr dirty="0" sz="800" spc="-75">
                <a:latin typeface="Microsoft Sans Serif"/>
                <a:cs typeface="Microsoft Sans Serif"/>
              </a:rPr>
              <a:t>c</a:t>
            </a:r>
            <a:r>
              <a:rPr dirty="0" sz="800" spc="50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  <a:p>
            <a:pPr marL="62230">
              <a:lnSpc>
                <a:spcPct val="100000"/>
              </a:lnSpc>
              <a:spcBef>
                <a:spcPts val="75"/>
              </a:spcBef>
            </a:pPr>
            <a:r>
              <a:rPr dirty="0" baseline="3472" sz="1200" spc="-885">
                <a:latin typeface="Microsoft Sans Serif"/>
                <a:cs typeface="Microsoft Sans Serif"/>
              </a:rPr>
              <a:t>N</a:t>
            </a:r>
            <a:r>
              <a:rPr dirty="0" sz="800" spc="-15">
                <a:latin typeface="Microsoft Sans Serif"/>
                <a:cs typeface="Microsoft Sans Serif"/>
              </a:rPr>
              <a:t>S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14">
                <a:latin typeface="Microsoft Sans Serif"/>
                <a:cs typeface="Microsoft Sans Serif"/>
              </a:rPr>
              <a:t>t</a:t>
            </a:r>
            <a:r>
              <a:rPr dirty="0" baseline="3472" sz="1200" spc="-172">
                <a:latin typeface="Microsoft Sans Serif"/>
                <a:cs typeface="Microsoft Sans Serif"/>
              </a:rPr>
              <a:t>r</a:t>
            </a:r>
            <a:r>
              <a:rPr dirty="0" baseline="3472" sz="1200" spc="-1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800">
              <a:latin typeface="Microsoft Sans Serif"/>
              <a:cs typeface="Microsoft Sans Serif"/>
            </a:endParaRPr>
          </a:p>
          <a:p>
            <a:pPr marL="62865" marR="848360">
              <a:lnSpc>
                <a:spcPct val="104400"/>
              </a:lnSpc>
              <a:spcBef>
                <a:spcPts val="5"/>
              </a:spcBef>
            </a:pPr>
            <a:r>
              <a:rPr dirty="0" sz="800" spc="-10">
                <a:latin typeface="Microsoft Sans Serif"/>
                <a:cs typeface="Microsoft Sans Serif"/>
              </a:rPr>
              <a:t>B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60">
                <a:latin typeface="Microsoft Sans Serif"/>
                <a:cs typeface="Microsoft Sans Serif"/>
              </a:rPr>
              <a:t>l</a:t>
            </a:r>
            <a:r>
              <a:rPr dirty="0" sz="800" spc="50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c</a:t>
            </a:r>
            <a:r>
              <a:rPr dirty="0" sz="800">
                <a:latin typeface="Microsoft Sans Serif"/>
                <a:cs typeface="Microsoft Sans Serif"/>
              </a:rPr>
              <a:t> A</a:t>
            </a:r>
            <a:r>
              <a:rPr dirty="0" sz="800" spc="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p</a:t>
            </a:r>
            <a:r>
              <a:rPr dirty="0" sz="80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  <a:p>
            <a:pPr marL="62865">
              <a:lnSpc>
                <a:spcPct val="100000"/>
              </a:lnSpc>
              <a:spcBef>
                <a:spcPts val="35"/>
              </a:spcBef>
            </a:pP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6" name="object 146" descr=""/>
          <p:cNvSpPr txBox="1"/>
          <p:nvPr/>
        </p:nvSpPr>
        <p:spPr>
          <a:xfrm>
            <a:off x="7167753" y="3450082"/>
            <a:ext cx="3479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icrosoft Sans Serif"/>
                <a:cs typeface="Microsoft Sans Serif"/>
              </a:rPr>
              <a:t>J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7" name="object 147" descr=""/>
          <p:cNvSpPr txBox="1"/>
          <p:nvPr/>
        </p:nvSpPr>
        <p:spPr>
          <a:xfrm>
            <a:off x="6011417" y="3277361"/>
            <a:ext cx="730250" cy="394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l</a:t>
            </a:r>
            <a:r>
              <a:rPr dirty="0" sz="800" spc="500">
                <a:latin typeface="Microsoft Sans Serif"/>
                <a:cs typeface="Microsoft Sans Serif"/>
              </a:rPr>
              <a:t> </a:t>
            </a:r>
            <a:r>
              <a:rPr dirty="0" baseline="3472" sz="1200" spc="-240">
                <a:latin typeface="Microsoft Sans Serif"/>
                <a:cs typeface="Microsoft Sans Serif"/>
              </a:rPr>
              <a:t>(</a:t>
            </a:r>
            <a:r>
              <a:rPr dirty="0" sz="800" spc="-160">
                <a:latin typeface="Microsoft Sans Serif"/>
                <a:cs typeface="Microsoft Sans Serif"/>
              </a:rPr>
              <a:t>N</a:t>
            </a:r>
            <a:r>
              <a:rPr dirty="0" baseline="3472" sz="1200" spc="-240">
                <a:latin typeface="Microsoft Sans Serif"/>
                <a:cs typeface="Microsoft Sans Serif"/>
              </a:rPr>
              <a:t>F</a:t>
            </a:r>
            <a:r>
              <a:rPr dirty="0" sz="800" spc="-160">
                <a:latin typeface="Microsoft Sans Serif"/>
                <a:cs typeface="Microsoft Sans Serif"/>
              </a:rPr>
              <a:t>r</a:t>
            </a:r>
            <a:r>
              <a:rPr dirty="0" sz="800" spc="-135">
                <a:latin typeface="Microsoft Sans Serif"/>
                <a:cs typeface="Microsoft Sans Serif"/>
              </a:rPr>
              <a:t> </a:t>
            </a:r>
            <a:r>
              <a:rPr dirty="0" baseline="3472" sz="1200" spc="-765">
                <a:latin typeface="Microsoft Sans Serif"/>
                <a:cs typeface="Microsoft Sans Serif"/>
              </a:rPr>
              <a:t>K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95">
                <a:latin typeface="Microsoft Sans Serif"/>
                <a:cs typeface="Microsoft Sans Serif"/>
              </a:rPr>
              <a:t> </a:t>
            </a:r>
            <a:r>
              <a:rPr dirty="0" sz="800" spc="-235">
                <a:latin typeface="Microsoft Sans Serif"/>
                <a:cs typeface="Microsoft Sans Serif"/>
              </a:rPr>
              <a:t>B</a:t>
            </a:r>
            <a:r>
              <a:rPr dirty="0" baseline="3472" sz="1200" spc="-352">
                <a:latin typeface="Microsoft Sans Serif"/>
                <a:cs typeface="Microsoft Sans Serif"/>
              </a:rPr>
              <a:t>)</a:t>
            </a:r>
            <a:r>
              <a:rPr dirty="0" baseline="3472" sz="1200" spc="1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9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c</a:t>
            </a:r>
            <a:r>
              <a:rPr dirty="0" sz="800" spc="500">
                <a:latin typeface="Microsoft Sans Serif"/>
                <a:cs typeface="Microsoft Sans Serif"/>
              </a:rPr>
              <a:t> </a:t>
            </a:r>
            <a:r>
              <a:rPr dirty="0" baseline="3472" sz="1200" spc="-202">
                <a:latin typeface="Microsoft Sans Serif"/>
                <a:cs typeface="Microsoft Sans Serif"/>
              </a:rPr>
              <a:t>(</a:t>
            </a:r>
            <a:r>
              <a:rPr dirty="0" sz="800" spc="-135">
                <a:latin typeface="Microsoft Sans Serif"/>
                <a:cs typeface="Microsoft Sans Serif"/>
              </a:rPr>
              <a:t>S</a:t>
            </a:r>
            <a:r>
              <a:rPr dirty="0" baseline="3472" sz="1200" spc="-202">
                <a:latin typeface="Microsoft Sans Serif"/>
                <a:cs typeface="Microsoft Sans Serif"/>
              </a:rPr>
              <a:t>F</a:t>
            </a:r>
            <a:r>
              <a:rPr dirty="0" sz="800" spc="-135">
                <a:latin typeface="Microsoft Sans Serif"/>
                <a:cs typeface="Microsoft Sans Serif"/>
              </a:rPr>
              <a:t>c</a:t>
            </a:r>
            <a:r>
              <a:rPr dirty="0" baseline="3472" sz="1200" spc="-202">
                <a:latin typeface="Microsoft Sans Serif"/>
                <a:cs typeface="Microsoft Sans Serif"/>
              </a:rPr>
              <a:t>K</a:t>
            </a:r>
            <a:r>
              <a:rPr dirty="0" sz="800" spc="-135">
                <a:latin typeface="Microsoft Sans Serif"/>
                <a:cs typeface="Microsoft Sans Serif"/>
              </a:rPr>
              <a:t>a</a:t>
            </a:r>
            <a:r>
              <a:rPr dirty="0" baseline="3472" sz="1200" spc="-202">
                <a:latin typeface="Microsoft Sans Serif"/>
                <a:cs typeface="Microsoft Sans Serif"/>
              </a:rPr>
              <a:t>)</a:t>
            </a:r>
            <a:r>
              <a:rPr dirty="0" sz="800" spc="-135">
                <a:latin typeface="Microsoft Sans Serif"/>
                <a:cs typeface="Microsoft Sans Serif"/>
              </a:rPr>
              <a:t>r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a</a:t>
            </a:r>
            <a:r>
              <a:rPr dirty="0" sz="800" spc="33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50">
                <a:latin typeface="Microsoft Sans Serif"/>
                <a:cs typeface="Microsoft Sans Serif"/>
              </a:rPr>
              <a:t> 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8" name="object 148" descr=""/>
          <p:cNvSpPr txBox="1"/>
          <p:nvPr/>
        </p:nvSpPr>
        <p:spPr>
          <a:xfrm>
            <a:off x="7348981" y="4236846"/>
            <a:ext cx="643890" cy="147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v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baseline="6944" sz="1200">
                <a:latin typeface="Microsoft Sans Serif"/>
                <a:cs typeface="Microsoft Sans Serif"/>
              </a:rPr>
              <a:t>o</a:t>
            </a:r>
            <a:r>
              <a:rPr dirty="0" baseline="6944" sz="1200" spc="-60">
                <a:latin typeface="Microsoft Sans Serif"/>
                <a:cs typeface="Microsoft Sans Serif"/>
              </a:rPr>
              <a:t> </a:t>
            </a:r>
            <a:r>
              <a:rPr dirty="0" baseline="6944" sz="1200">
                <a:latin typeface="Microsoft Sans Serif"/>
                <a:cs typeface="Microsoft Sans Serif"/>
              </a:rPr>
              <a:t>a</a:t>
            </a:r>
            <a:r>
              <a:rPr dirty="0" baseline="6944" sz="1200" spc="-60">
                <a:latin typeface="Microsoft Sans Serif"/>
                <a:cs typeface="Microsoft Sans Serif"/>
              </a:rPr>
              <a:t> </a:t>
            </a:r>
            <a:r>
              <a:rPr dirty="0" baseline="6944" sz="1200">
                <a:latin typeface="Microsoft Sans Serif"/>
                <a:cs typeface="Microsoft Sans Serif"/>
              </a:rPr>
              <a:t>c</a:t>
            </a:r>
            <a:r>
              <a:rPr dirty="0" baseline="6944" sz="1200" spc="-44">
                <a:latin typeface="Microsoft Sans Serif"/>
                <a:cs typeface="Microsoft Sans Serif"/>
              </a:rPr>
              <a:t> </a:t>
            </a:r>
            <a:r>
              <a:rPr dirty="0" baseline="6944" sz="1200" spc="-75">
                <a:latin typeface="Microsoft Sans Serif"/>
                <a:cs typeface="Microsoft Sans Serif"/>
              </a:rPr>
              <a:t>a</a:t>
            </a:r>
            <a:endParaRPr baseline="6944" sz="1200">
              <a:latin typeface="Microsoft Sans Serif"/>
              <a:cs typeface="Microsoft Sans Serif"/>
            </a:endParaRPr>
          </a:p>
        </p:txBody>
      </p:sp>
      <p:sp>
        <p:nvSpPr>
          <p:cNvPr id="149" name="object 149" descr=""/>
          <p:cNvSpPr txBox="1"/>
          <p:nvPr/>
        </p:nvSpPr>
        <p:spPr>
          <a:xfrm>
            <a:off x="6024371" y="1847088"/>
            <a:ext cx="958850" cy="18859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5"/>
              </a:spcBef>
            </a:pPr>
            <a:r>
              <a:rPr dirty="0" baseline="20833" sz="1200">
                <a:latin typeface="Microsoft Sans Serif"/>
                <a:cs typeface="Microsoft Sans Serif"/>
              </a:rPr>
              <a:t>l</a:t>
            </a:r>
            <a:r>
              <a:rPr dirty="0" baseline="20833" sz="1200" spc="157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l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0" name="object 150" descr=""/>
          <p:cNvSpPr txBox="1"/>
          <p:nvPr/>
        </p:nvSpPr>
        <p:spPr>
          <a:xfrm>
            <a:off x="6024371" y="2035301"/>
            <a:ext cx="958850" cy="55880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160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u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  <a:p>
            <a:pPr marL="62230" marR="86360">
              <a:lnSpc>
                <a:spcPts val="1010"/>
              </a:lnSpc>
              <a:spcBef>
                <a:spcPts val="35"/>
              </a:spcBef>
            </a:pPr>
            <a:r>
              <a:rPr dirty="0" sz="800">
                <a:latin typeface="Microsoft Sans Serif"/>
                <a:cs typeface="Microsoft Sans Serif"/>
              </a:rPr>
              <a:t>D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r>
              <a:rPr dirty="0" sz="800">
                <a:latin typeface="Microsoft Sans Serif"/>
                <a:cs typeface="Microsoft Sans Serif"/>
              </a:rPr>
              <a:t> M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  <a:p>
            <a:pPr marL="62230">
              <a:lnSpc>
                <a:spcPts val="950"/>
              </a:lnSpc>
            </a:pPr>
            <a:r>
              <a:rPr dirty="0" sz="800">
                <a:latin typeface="Microsoft Sans Serif"/>
                <a:cs typeface="Microsoft Sans Serif"/>
              </a:rPr>
              <a:t>D</a:t>
            </a:r>
            <a:r>
              <a:rPr dirty="0" sz="800" spc="-9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g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j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r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1" name="object 151" descr=""/>
          <p:cNvSpPr txBox="1"/>
          <p:nvPr/>
        </p:nvSpPr>
        <p:spPr>
          <a:xfrm>
            <a:off x="6074155" y="2538476"/>
            <a:ext cx="10477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30">
                <a:latin typeface="Microsoft Sans Serif"/>
                <a:cs typeface="Microsoft Sans Serif"/>
              </a:rPr>
              <a:t>ii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2" name="object 152" descr=""/>
          <p:cNvSpPr txBox="1"/>
          <p:nvPr/>
        </p:nvSpPr>
        <p:spPr>
          <a:xfrm>
            <a:off x="6348729" y="2737866"/>
            <a:ext cx="32956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100">
                <a:latin typeface="Microsoft Sans Serif"/>
                <a:cs typeface="Microsoft Sans Serif"/>
              </a:rPr>
              <a:t>Es</a:t>
            </a:r>
            <a:r>
              <a:rPr dirty="0" sz="800" spc="45">
                <a:latin typeface="Microsoft Sans Serif"/>
                <a:cs typeface="Microsoft Sans Serif"/>
              </a:rPr>
              <a:t> te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3" name="object 153" descr=""/>
          <p:cNvSpPr txBox="1"/>
          <p:nvPr/>
        </p:nvSpPr>
        <p:spPr>
          <a:xfrm>
            <a:off x="1520444" y="1784095"/>
            <a:ext cx="108458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0410" algn="l"/>
              </a:tabLst>
            </a:pPr>
            <a:r>
              <a:rPr dirty="0" u="heavy" sz="800" spc="459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80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dirty="0" u="heavy" sz="800" spc="-10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80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u</a:t>
            </a:r>
            <a:r>
              <a:rPr dirty="0" u="heavy" sz="800" spc="-1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80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heavy" sz="800" spc="-10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800" spc="-5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dirty="0" u="heavy" sz="8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e</a:t>
            </a:r>
            <a:r>
              <a:rPr dirty="0" u="heavy" sz="800" spc="3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80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d</a:t>
            </a:r>
            <a:r>
              <a:rPr dirty="0" u="heavy" sz="800" spc="-6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heavy" sz="800" spc="-5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dirty="0" u="heavy" sz="800" spc="5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1884045" y="2002027"/>
            <a:ext cx="77597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icrosoft Sans Serif"/>
                <a:cs typeface="Microsoft Sans Serif"/>
              </a:rPr>
              <a:t>A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u</a:t>
            </a:r>
            <a:r>
              <a:rPr dirty="0" sz="800" spc="39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he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9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5" name="object 155" descr=""/>
          <p:cNvSpPr txBox="1"/>
          <p:nvPr/>
        </p:nvSpPr>
        <p:spPr>
          <a:xfrm>
            <a:off x="4649851" y="1754225"/>
            <a:ext cx="823594" cy="457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 marR="5080" indent="-62865">
              <a:lnSpc>
                <a:spcPct val="125000"/>
              </a:lnSpc>
              <a:spcBef>
                <a:spcPts val="100"/>
              </a:spcBef>
            </a:pPr>
            <a:r>
              <a:rPr dirty="0" sz="800">
                <a:latin typeface="Microsoft Sans Serif"/>
                <a:cs typeface="Microsoft Sans Serif"/>
              </a:rPr>
              <a:t>A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e</a:t>
            </a:r>
            <a:r>
              <a:rPr dirty="0" sz="800">
                <a:latin typeface="Microsoft Sans Serif"/>
                <a:cs typeface="Microsoft Sans Serif"/>
              </a:rPr>
              <a:t> N</a:t>
            </a:r>
            <a:r>
              <a:rPr dirty="0" sz="800" spc="-11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B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c</a:t>
            </a:r>
            <a:endParaRPr sz="800">
              <a:latin typeface="Microsoft Sans Serif"/>
              <a:cs typeface="Microsoft Sans Serif"/>
            </a:endParaRPr>
          </a:p>
          <a:p>
            <a:pPr marL="74930">
              <a:lnSpc>
                <a:spcPct val="100000"/>
              </a:lnSpc>
              <a:spcBef>
                <a:spcPts val="35"/>
              </a:spcBef>
            </a:pP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)</a:t>
            </a:r>
            <a:r>
              <a:rPr dirty="0" sz="800" spc="2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S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4712334" y="2189480"/>
            <a:ext cx="731520" cy="276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7" name="object 157" descr=""/>
          <p:cNvSpPr txBox="1"/>
          <p:nvPr/>
        </p:nvSpPr>
        <p:spPr>
          <a:xfrm>
            <a:off x="4712334" y="2507995"/>
            <a:ext cx="757555" cy="5156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Microsoft Sans Serif"/>
                <a:cs typeface="Microsoft Sans Serif"/>
              </a:rPr>
              <a:t>S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f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  <a:spcBef>
                <a:spcPts val="35"/>
              </a:spcBef>
            </a:pP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l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ts val="930"/>
              </a:lnSpc>
            </a:pPr>
            <a:r>
              <a:rPr dirty="0" sz="800" spc="-5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z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v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2691383" y="1793748"/>
            <a:ext cx="577850" cy="31813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62865" marR="26670">
              <a:lnSpc>
                <a:spcPts val="910"/>
              </a:lnSpc>
              <a:spcBef>
                <a:spcPts val="345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B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c</a:t>
            </a:r>
            <a:r>
              <a:rPr dirty="0" sz="800">
                <a:latin typeface="Microsoft Sans Serif"/>
                <a:cs typeface="Microsoft Sans Serif"/>
              </a:rPr>
              <a:t> S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50">
                <a:latin typeface="Microsoft Sans Serif"/>
                <a:cs typeface="Microsoft Sans Serif"/>
              </a:rPr>
              <a:t> a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3525392" y="1969135"/>
            <a:ext cx="9588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e</a:t>
            </a:r>
            <a:r>
              <a:rPr dirty="0" sz="800" spc="33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3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32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d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n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2691383" y="2111501"/>
            <a:ext cx="577850" cy="18986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marL="62865">
              <a:lnSpc>
                <a:spcPct val="100000"/>
              </a:lnSpc>
              <a:spcBef>
                <a:spcPts val="135"/>
              </a:spcBef>
            </a:pPr>
            <a:r>
              <a:rPr dirty="0" sz="800" spc="55">
                <a:latin typeface="Microsoft Sans Serif"/>
                <a:cs typeface="Microsoft Sans Serif"/>
              </a:rPr>
              <a:t>Lif</a:t>
            </a:r>
            <a:r>
              <a:rPr dirty="0" sz="800" spc="-114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1" name="object 161" descr=""/>
          <p:cNvSpPr txBox="1"/>
          <p:nvPr/>
        </p:nvSpPr>
        <p:spPr>
          <a:xfrm>
            <a:off x="3577590" y="2475992"/>
            <a:ext cx="69405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u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2" name="object 162" descr=""/>
          <p:cNvSpPr txBox="1"/>
          <p:nvPr/>
        </p:nvSpPr>
        <p:spPr>
          <a:xfrm>
            <a:off x="1905380" y="2601316"/>
            <a:ext cx="906144" cy="61404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e</a:t>
            </a:r>
            <a:r>
              <a:rPr dirty="0" sz="800" spc="30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i</a:t>
            </a:r>
            <a:endParaRPr sz="800">
              <a:latin typeface="Microsoft Sans Serif"/>
              <a:cs typeface="Microsoft Sans Serif"/>
            </a:endParaRPr>
          </a:p>
          <a:p>
            <a:pPr marL="74930" marR="121285">
              <a:lnSpc>
                <a:spcPct val="103699"/>
              </a:lnSpc>
              <a:spcBef>
                <a:spcPts val="320"/>
              </a:spcBef>
            </a:pPr>
            <a:r>
              <a:rPr dirty="0" sz="800">
                <a:latin typeface="Microsoft Sans Serif"/>
                <a:cs typeface="Microsoft Sans Serif"/>
              </a:rPr>
              <a:t>S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3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a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baseline="3472" sz="1200">
                <a:latin typeface="Microsoft Sans Serif"/>
                <a:cs typeface="Microsoft Sans Serif"/>
              </a:rPr>
              <a:t>a</a:t>
            </a:r>
            <a:r>
              <a:rPr dirty="0" baseline="3472" sz="1200" spc="465">
                <a:latin typeface="Microsoft Sans Serif"/>
                <a:cs typeface="Microsoft Sans Serif"/>
              </a:rPr>
              <a:t> </a:t>
            </a:r>
            <a:r>
              <a:rPr dirty="0" baseline="3472" sz="1200">
                <a:latin typeface="Microsoft Sans Serif"/>
                <a:cs typeface="Microsoft Sans Serif"/>
              </a:rPr>
              <a:t>(</a:t>
            </a:r>
            <a:r>
              <a:rPr dirty="0" baseline="3472" sz="1200" spc="-112">
                <a:latin typeface="Microsoft Sans Serif"/>
                <a:cs typeface="Microsoft Sans Serif"/>
              </a:rPr>
              <a:t> </a:t>
            </a:r>
            <a:r>
              <a:rPr dirty="0" baseline="3472" sz="1200">
                <a:latin typeface="Microsoft Sans Serif"/>
                <a:cs typeface="Microsoft Sans Serif"/>
              </a:rPr>
              <a:t>F</a:t>
            </a:r>
            <a:r>
              <a:rPr dirty="0" baseline="3472" sz="1200" spc="-97">
                <a:latin typeface="Microsoft Sans Serif"/>
                <a:cs typeface="Microsoft Sans Serif"/>
              </a:rPr>
              <a:t> </a:t>
            </a:r>
            <a:r>
              <a:rPr dirty="0" baseline="3472" sz="1200" spc="-15">
                <a:latin typeface="Microsoft Sans Serif"/>
                <a:cs typeface="Microsoft Sans Serif"/>
              </a:rPr>
              <a:t>K</a:t>
            </a:r>
            <a:r>
              <a:rPr dirty="0" baseline="3472" sz="1200" spc="-97">
                <a:latin typeface="Microsoft Sans Serif"/>
                <a:cs typeface="Microsoft Sans Serif"/>
              </a:rPr>
              <a:t> </a:t>
            </a:r>
            <a:r>
              <a:rPr dirty="0" baseline="3472" sz="1200" spc="-75">
                <a:latin typeface="Microsoft Sans Serif"/>
                <a:cs typeface="Microsoft Sans Serif"/>
              </a:rPr>
              <a:t>)</a:t>
            </a:r>
            <a:r>
              <a:rPr dirty="0" baseline="3472" sz="120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t</a:t>
            </a:r>
            <a:r>
              <a:rPr dirty="0" sz="800" spc="2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26034">
              <a:lnSpc>
                <a:spcPct val="100000"/>
              </a:lnSpc>
              <a:spcBef>
                <a:spcPts val="40"/>
              </a:spcBef>
              <a:tabLst>
                <a:tab pos="892810" algn="l"/>
              </a:tabLst>
            </a:pPr>
            <a:r>
              <a:rPr dirty="0" u="sng" sz="800" spc="17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N</a:t>
            </a:r>
            <a:r>
              <a:rPr dirty="0" u="sng" sz="800" spc="-10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dirty="0" u="sng" sz="800" spc="-1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_</a:t>
            </a:r>
            <a:r>
              <a:rPr dirty="0" u="sng" sz="800" spc="-10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B</a:t>
            </a:r>
            <a:r>
              <a:rPr dirty="0" u="sng" sz="800" spc="-10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l</a:t>
            </a:r>
            <a:r>
              <a:rPr dirty="0" u="sng" sz="800" spc="-10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800" spc="-1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o</a:t>
            </a:r>
            <a:r>
              <a:rPr dirty="0" u="sng" sz="800" spc="-105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dirty="0" u="sng" sz="800" spc="-5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</a:t>
            </a:r>
            <a:r>
              <a:rPr dirty="0" u="sng" sz="80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	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3" name="object 163" descr=""/>
          <p:cNvSpPr txBox="1"/>
          <p:nvPr/>
        </p:nvSpPr>
        <p:spPr>
          <a:xfrm>
            <a:off x="2999358" y="2846577"/>
            <a:ext cx="4051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3472" sz="1200">
                <a:latin typeface="Microsoft Sans Serif"/>
                <a:cs typeface="Microsoft Sans Serif"/>
              </a:rPr>
              <a:t>C</a:t>
            </a:r>
            <a:r>
              <a:rPr dirty="0" baseline="3472" sz="1200" spc="-7">
                <a:latin typeface="Microsoft Sans Serif"/>
                <a:cs typeface="Microsoft Sans Serif"/>
              </a:rPr>
              <a:t> </a:t>
            </a:r>
            <a:r>
              <a:rPr dirty="0" baseline="3472" sz="1200">
                <a:latin typeface="Microsoft Sans Serif"/>
                <a:cs typeface="Microsoft Sans Serif"/>
              </a:rPr>
              <a:t>o</a:t>
            </a: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n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4" name="object 164" descr=""/>
          <p:cNvSpPr txBox="1"/>
          <p:nvPr/>
        </p:nvSpPr>
        <p:spPr>
          <a:xfrm>
            <a:off x="3589020" y="2601467"/>
            <a:ext cx="867410" cy="194310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62230">
              <a:lnSpc>
                <a:spcPct val="100000"/>
              </a:lnSpc>
              <a:spcBef>
                <a:spcPts val="275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v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8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r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5" name="object 165" descr=""/>
          <p:cNvSpPr txBox="1"/>
          <p:nvPr/>
        </p:nvSpPr>
        <p:spPr>
          <a:xfrm>
            <a:off x="3589020" y="2795777"/>
            <a:ext cx="867410" cy="676275"/>
          </a:xfrm>
          <a:prstGeom prst="rect">
            <a:avLst/>
          </a:prstGeom>
          <a:solidFill>
            <a:srgbClr val="FFFFFF"/>
          </a:solidFill>
          <a:ln w="9144">
            <a:solidFill>
              <a:srgbClr val="000000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62230">
              <a:lnSpc>
                <a:spcPts val="930"/>
              </a:lnSpc>
              <a:spcBef>
                <a:spcPts val="175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B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c</a:t>
            </a:r>
            <a:endParaRPr sz="800">
              <a:latin typeface="Microsoft Sans Serif"/>
              <a:cs typeface="Microsoft Sans Serif"/>
            </a:endParaRPr>
          </a:p>
          <a:p>
            <a:pPr marL="62230" marR="143510">
              <a:lnSpc>
                <a:spcPts val="900"/>
              </a:lnSpc>
              <a:spcBef>
                <a:spcPts val="50"/>
              </a:spcBef>
            </a:pP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)</a:t>
            </a:r>
            <a:r>
              <a:rPr dirty="0" sz="800" spc="2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S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a</a:t>
            </a:r>
            <a:r>
              <a:rPr dirty="0" sz="800">
                <a:latin typeface="Microsoft Sans Serif"/>
                <a:cs typeface="Microsoft Sans Serif"/>
              </a:rPr>
              <a:t> (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62230" marR="227329">
              <a:lnSpc>
                <a:spcPts val="900"/>
              </a:lnSpc>
            </a:pPr>
            <a:r>
              <a:rPr dirty="0" sz="800">
                <a:latin typeface="Microsoft Sans Serif"/>
                <a:cs typeface="Microsoft Sans Serif"/>
              </a:rPr>
              <a:t>D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u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e</a:t>
            </a:r>
            <a:r>
              <a:rPr dirty="0" sz="800" spc="-10">
                <a:latin typeface="Microsoft Sans Serif"/>
                <a:cs typeface="Microsoft Sans Serif"/>
              </a:rPr>
              <a:t> 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v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i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60">
                <a:latin typeface="Microsoft Sans Serif"/>
                <a:cs typeface="Microsoft Sans Serif"/>
              </a:rPr>
              <a:t>x</a:t>
            </a:r>
            <a:endParaRPr sz="800">
              <a:latin typeface="Microsoft Sans Serif"/>
              <a:cs typeface="Microsoft Sans Serif"/>
            </a:endParaRPr>
          </a:p>
          <a:p>
            <a:pPr marL="62230">
              <a:lnSpc>
                <a:spcPts val="565"/>
              </a:lnSpc>
            </a:pPr>
            <a:r>
              <a:rPr dirty="0" sz="800" spc="-10">
                <a:latin typeface="Microsoft Sans Serif"/>
                <a:cs typeface="Microsoft Sans Serif"/>
              </a:rPr>
              <a:t>V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6" name="object 166" descr=""/>
          <p:cNvSpPr txBox="1"/>
          <p:nvPr/>
        </p:nvSpPr>
        <p:spPr>
          <a:xfrm>
            <a:off x="2805683" y="3390645"/>
            <a:ext cx="368935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-6944" sz="1200">
                <a:latin typeface="Microsoft Sans Serif"/>
                <a:cs typeface="Microsoft Sans Serif"/>
              </a:rPr>
              <a:t>S</a:t>
            </a:r>
            <a:r>
              <a:rPr dirty="0" baseline="-6944" sz="1200" spc="-7">
                <a:latin typeface="Microsoft Sans Serif"/>
                <a:cs typeface="Microsoft Sans Serif"/>
              </a:rPr>
              <a:t> </a:t>
            </a:r>
            <a:r>
              <a:rPr dirty="0" baseline="-6944" sz="1200">
                <a:latin typeface="Microsoft Sans Serif"/>
                <a:cs typeface="Microsoft Sans Serif"/>
              </a:rPr>
              <a:t>u</a:t>
            </a:r>
            <a:r>
              <a:rPr dirty="0" baseline="-6944" sz="1200" spc="-30">
                <a:latin typeface="Microsoft Sans Serif"/>
                <a:cs typeface="Microsoft Sans Serif"/>
              </a:rPr>
              <a:t> </a:t>
            </a:r>
            <a:r>
              <a:rPr dirty="0" sz="800" spc="25">
                <a:latin typeface="Microsoft Sans Serif"/>
                <a:cs typeface="Microsoft Sans Serif"/>
              </a:rPr>
              <a:t>nt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7" name="object 167" descr=""/>
          <p:cNvSpPr txBox="1"/>
          <p:nvPr/>
        </p:nvSpPr>
        <p:spPr>
          <a:xfrm>
            <a:off x="545591" y="1770888"/>
            <a:ext cx="867410" cy="186690"/>
          </a:xfrm>
          <a:prstGeom prst="rect">
            <a:avLst/>
          </a:prstGeom>
          <a:solidFill>
            <a:srgbClr val="FFFFFF"/>
          </a:solidFill>
          <a:ln w="9143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r>
              <a:rPr dirty="0" baseline="20833" sz="1200">
                <a:latin typeface="Microsoft Sans Serif"/>
                <a:cs typeface="Microsoft Sans Serif"/>
              </a:rPr>
              <a:t>i</a:t>
            </a:r>
            <a:r>
              <a:rPr dirty="0" baseline="20833" sz="1200" spc="13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4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t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8" name="object 168" descr=""/>
          <p:cNvSpPr txBox="1"/>
          <p:nvPr/>
        </p:nvSpPr>
        <p:spPr>
          <a:xfrm>
            <a:off x="545591" y="1957577"/>
            <a:ext cx="867410" cy="689610"/>
          </a:xfrm>
          <a:prstGeom prst="rect">
            <a:avLst/>
          </a:prstGeom>
          <a:solidFill>
            <a:srgbClr val="FFFFFF"/>
          </a:solidFill>
          <a:ln w="9143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60960">
              <a:lnSpc>
                <a:spcPct val="100000"/>
              </a:lnSpc>
              <a:spcBef>
                <a:spcPts val="195"/>
              </a:spcBef>
            </a:pP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j</a:t>
            </a:r>
            <a:endParaRPr sz="800">
              <a:latin typeface="Microsoft Sans Serif"/>
              <a:cs typeface="Microsoft Sans Serif"/>
            </a:endParaRPr>
          </a:p>
          <a:p>
            <a:pPr marL="60960" marR="353695">
              <a:lnSpc>
                <a:spcPct val="103800"/>
              </a:lnSpc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11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_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B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l</a:t>
            </a:r>
            <a:r>
              <a:rPr dirty="0" sz="800" spc="-10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o</a:t>
            </a:r>
            <a:r>
              <a:rPr dirty="0" sz="800" spc="-10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c</a:t>
            </a:r>
            <a:r>
              <a:rPr dirty="0" sz="800">
                <a:latin typeface="Microsoft Sans Serif"/>
                <a:cs typeface="Microsoft Sans Serif"/>
              </a:rPr>
              <a:t> (</a:t>
            </a:r>
            <a:r>
              <a:rPr dirty="0" sz="800" spc="-7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7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)</a:t>
            </a:r>
            <a:endParaRPr sz="800">
              <a:latin typeface="Microsoft Sans Serif"/>
              <a:cs typeface="Microsoft Sans Serif"/>
            </a:endParaRPr>
          </a:p>
          <a:p>
            <a:pPr marL="60960" marR="92075">
              <a:lnSpc>
                <a:spcPct val="103699"/>
              </a:lnSpc>
              <a:spcBef>
                <a:spcPts val="10"/>
              </a:spcBef>
            </a:pP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p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t</a:t>
            </a:r>
            <a:r>
              <a:rPr dirty="0" sz="800" spc="-5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</a:t>
            </a:r>
            <a:r>
              <a:rPr dirty="0" sz="800" spc="-4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e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n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50">
                <a:latin typeface="Microsoft Sans Serif"/>
                <a:cs typeface="Microsoft Sans Serif"/>
              </a:rPr>
              <a:t>t</a:t>
            </a:r>
            <a:r>
              <a:rPr dirty="0" sz="800" spc="-10">
                <a:latin typeface="Microsoft Sans Serif"/>
                <a:cs typeface="Microsoft Sans Serif"/>
              </a:rPr>
              <a:t> S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c</a:t>
            </a:r>
            <a:r>
              <a:rPr dirty="0" sz="800" spc="-55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a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r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a</a:t>
            </a:r>
            <a:r>
              <a:rPr dirty="0" sz="800" spc="28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(</a:t>
            </a:r>
            <a:r>
              <a:rPr dirty="0" sz="800" spc="-65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F</a:t>
            </a:r>
            <a:r>
              <a:rPr dirty="0" sz="800" spc="-60">
                <a:latin typeface="Microsoft Sans Serif"/>
                <a:cs typeface="Microsoft Sans Serif"/>
              </a:rPr>
              <a:t> </a:t>
            </a:r>
            <a:r>
              <a:rPr dirty="0" sz="800" spc="-10">
                <a:latin typeface="Microsoft Sans Serif"/>
                <a:cs typeface="Microsoft Sans Serif"/>
              </a:rPr>
              <a:t>K</a:t>
            </a:r>
            <a:r>
              <a:rPr dirty="0" sz="800" spc="-50">
                <a:latin typeface="Microsoft Sans Serif"/>
                <a:cs typeface="Microsoft Sans Serif"/>
              </a:rPr>
              <a:t> )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69" name="object 169" descr=""/>
          <p:cNvSpPr txBox="1"/>
          <p:nvPr/>
        </p:nvSpPr>
        <p:spPr>
          <a:xfrm>
            <a:off x="594461" y="2602814"/>
            <a:ext cx="37655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latin typeface="Microsoft Sans Serif"/>
                <a:cs typeface="Microsoft Sans Serif"/>
              </a:rPr>
              <a:t>N</a:t>
            </a:r>
            <a:r>
              <a:rPr dirty="0" sz="800" spc="-2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u</a:t>
            </a:r>
            <a:r>
              <a:rPr dirty="0" sz="800" spc="-10">
                <a:latin typeface="Microsoft Sans Serif"/>
                <a:cs typeface="Microsoft Sans Serif"/>
              </a:rPr>
              <a:t> </a:t>
            </a:r>
            <a:r>
              <a:rPr dirty="0" sz="800">
                <a:latin typeface="Microsoft Sans Serif"/>
                <a:cs typeface="Microsoft Sans Serif"/>
              </a:rPr>
              <a:t>m </a:t>
            </a:r>
            <a:r>
              <a:rPr dirty="0" sz="800" spc="-50">
                <a:latin typeface="Microsoft Sans Serif"/>
                <a:cs typeface="Microsoft Sans Serif"/>
              </a:rPr>
              <a:t>e</a:t>
            </a:r>
            <a:endParaRPr sz="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0653" y="3061843"/>
            <a:ext cx="1986914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10" b="1">
                <a:solidFill>
                  <a:srgbClr val="FF0000"/>
                </a:solidFill>
                <a:latin typeface="Calibri"/>
                <a:cs typeface="Calibri"/>
              </a:rPr>
              <a:t>Întrebări?</a:t>
            </a:r>
            <a:endParaRPr sz="3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6439915"/>
            <a:ext cx="9137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78787"/>
                </a:solidFill>
                <a:latin typeface="Verdana"/>
                <a:cs typeface="Verdana"/>
              </a:rPr>
              <a:t>17.05.2022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81934" y="6439915"/>
            <a:ext cx="10198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Verdana"/>
                <a:cs typeface="Verdana"/>
              </a:rPr>
              <a:t>Baze</a:t>
            </a:r>
            <a:r>
              <a:rPr dirty="0" sz="1200" spc="-30">
                <a:solidFill>
                  <a:srgbClr val="878787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878787"/>
                </a:solidFill>
                <a:latin typeface="Verdana"/>
                <a:cs typeface="Verdana"/>
              </a:rPr>
              <a:t>de</a:t>
            </a:r>
            <a:r>
              <a:rPr dirty="0" sz="1200" spc="-20">
                <a:solidFill>
                  <a:srgbClr val="878787"/>
                </a:solidFill>
                <a:latin typeface="Verdana"/>
                <a:cs typeface="Verdana"/>
              </a:rPr>
              <a:t> date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1726" y="581406"/>
            <a:ext cx="285496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Proiectare</a:t>
            </a:r>
            <a:r>
              <a:rPr dirty="0" sz="3200" spc="-1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logică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4034" y="1242771"/>
            <a:ext cx="1586230" cy="135318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12700" marR="5080">
              <a:lnSpc>
                <a:spcPct val="98300"/>
              </a:lnSpc>
              <a:spcBef>
                <a:spcPts val="170"/>
              </a:spcBef>
            </a:pPr>
            <a:r>
              <a:rPr dirty="0" sz="3200" spc="-10" b="1">
                <a:latin typeface="Calibri"/>
                <a:cs typeface="Calibri"/>
              </a:rPr>
              <a:t>Definiţie: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Proiectare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225">
                <a:latin typeface="Calibri"/>
                <a:cs typeface="Calibri"/>
              </a:rPr>
              <a:t>  </a:t>
            </a:r>
            <a:r>
              <a:rPr dirty="0" sz="2800" spc="-25">
                <a:latin typeface="Calibri"/>
                <a:cs typeface="Calibri"/>
              </a:rPr>
              <a:t>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18410" y="1711198"/>
            <a:ext cx="6014720" cy="88455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62865" marR="5080" indent="-50800">
              <a:lnSpc>
                <a:spcPct val="101400"/>
              </a:lnSpc>
              <a:spcBef>
                <a:spcPts val="45"/>
              </a:spcBef>
              <a:tabLst>
                <a:tab pos="1149350" algn="l"/>
                <a:tab pos="1693545" algn="l"/>
                <a:tab pos="2581910" algn="l"/>
                <a:tab pos="2982595" algn="l"/>
                <a:tab pos="3156585" algn="l"/>
                <a:tab pos="4010025" algn="l"/>
                <a:tab pos="4978400" algn="l"/>
                <a:tab pos="5360670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logică</a:t>
            </a:r>
            <a:r>
              <a:rPr dirty="0" sz="2800" spc="-10">
                <a:latin typeface="Calibri"/>
                <a:cs typeface="Calibri"/>
              </a:rPr>
              <a:t>: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Procesul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de</a:t>
            </a:r>
            <a:r>
              <a:rPr dirty="0" sz="2800">
                <a:latin typeface="Calibri"/>
                <a:cs typeface="Calibri"/>
              </a:rPr>
              <a:t>		</a:t>
            </a:r>
            <a:r>
              <a:rPr dirty="0" sz="2800" spc="-10">
                <a:latin typeface="Calibri"/>
                <a:cs typeface="Calibri"/>
              </a:rPr>
              <a:t>construcţie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unui </a:t>
            </a:r>
            <a:r>
              <a:rPr dirty="0" sz="2800" spc="-10">
                <a:latin typeface="Calibri"/>
                <a:cs typeface="Calibri"/>
              </a:rPr>
              <a:t>informaţii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folosite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5">
                <a:latin typeface="Calibri"/>
                <a:cs typeface="Calibri"/>
              </a:rPr>
              <a:t>într-</a:t>
            </a:r>
            <a:r>
              <a:rPr dirty="0" sz="2800" spc="-50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întreprindere,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734" y="3920616"/>
            <a:ext cx="521207" cy="3962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734" y="5216347"/>
            <a:ext cx="521207" cy="39623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34034" y="2575001"/>
            <a:ext cx="7696834" cy="390779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1299"/>
              </a:lnSpc>
              <a:spcBef>
                <a:spcPts val="55"/>
              </a:spcBef>
            </a:pPr>
            <a:r>
              <a:rPr dirty="0" sz="2800">
                <a:latin typeface="Calibri"/>
                <a:cs typeface="Calibri"/>
              </a:rPr>
              <a:t>bazată</a:t>
            </a:r>
            <a:r>
              <a:rPr dirty="0" sz="2800" spc="11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pe</a:t>
            </a:r>
            <a:r>
              <a:rPr dirty="0" sz="2800" spc="11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modelul</a:t>
            </a:r>
            <a:r>
              <a:rPr dirty="0" sz="2800" spc="12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12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10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dar</a:t>
            </a:r>
            <a:r>
              <a:rPr dirty="0" sz="2800" spc="11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independent</a:t>
            </a:r>
            <a:r>
              <a:rPr dirty="0" sz="2800" spc="120">
                <a:latin typeface="Calibri"/>
                <a:cs typeface="Calibri"/>
              </a:rPr>
              <a:t> 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>
                <a:latin typeface="Calibri"/>
                <a:cs typeface="Calibri"/>
              </a:rPr>
              <a:t>particularizările</a:t>
            </a:r>
            <a:r>
              <a:rPr dirty="0" sz="2800" spc="3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sistemului</a:t>
            </a:r>
            <a:r>
              <a:rPr dirty="0" sz="2800" spc="6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6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gestiune</a:t>
            </a:r>
            <a:r>
              <a:rPr dirty="0" sz="2800" spc="6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3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bazei</a:t>
            </a:r>
            <a:r>
              <a:rPr dirty="0" sz="2800" spc="6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altor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considerente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fizice.</a:t>
            </a:r>
            <a:endParaRPr sz="2800">
              <a:latin typeface="Calibri"/>
              <a:cs typeface="Calibri"/>
            </a:endParaRPr>
          </a:p>
          <a:p>
            <a:pPr marL="355600" marR="109855" indent="8890">
              <a:lnSpc>
                <a:spcPct val="101099"/>
              </a:lnSpc>
            </a:pPr>
            <a:r>
              <a:rPr dirty="0" sz="2800" spc="-20">
                <a:latin typeface="Calibri"/>
                <a:cs typeface="Calibri"/>
              </a:rPr>
              <a:t>Proiectarea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logică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începe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crearea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modelului conceptual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bazei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independent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implementarea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într-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SGBD.</a:t>
            </a:r>
            <a:endParaRPr sz="2800">
              <a:latin typeface="Calibri"/>
              <a:cs typeface="Calibri"/>
            </a:endParaRPr>
          </a:p>
          <a:p>
            <a:pPr marL="355600" marR="316230" indent="8890">
              <a:lnSpc>
                <a:spcPct val="101099"/>
              </a:lnSpc>
              <a:spcBef>
                <a:spcPts val="5"/>
              </a:spcBef>
            </a:pPr>
            <a:r>
              <a:rPr dirty="0" sz="2800">
                <a:latin typeface="Calibri"/>
                <a:cs typeface="Calibri"/>
              </a:rPr>
              <a:t>Modelul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conceptual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apoi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proiectat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un </a:t>
            </a:r>
            <a:r>
              <a:rPr dirty="0" sz="2800">
                <a:latin typeface="Calibri"/>
                <a:cs typeface="Calibri"/>
              </a:rPr>
              <a:t>model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logic,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va</a:t>
            </a:r>
            <a:r>
              <a:rPr dirty="0" sz="2800" spc="-45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influenţa</a:t>
            </a:r>
            <a:r>
              <a:rPr dirty="0" sz="2800" spc="-60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mai</a:t>
            </a:r>
            <a:r>
              <a:rPr dirty="0" sz="2800" spc="-50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târziu</a:t>
            </a:r>
            <a:r>
              <a:rPr dirty="0" sz="2800" spc="-100" i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modelul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implementa.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0168" y="556742"/>
            <a:ext cx="5238115" cy="1051560"/>
          </a:xfrm>
          <a:prstGeom prst="rect"/>
        </p:spPr>
        <p:txBody>
          <a:bodyPr wrap="square" lIns="0" tIns="37465" rIns="0" bIns="0" rtlCol="0" vert="horz">
            <a:spAutoFit/>
          </a:bodyPr>
          <a:lstStyle/>
          <a:p>
            <a:pPr marL="2534285">
              <a:lnSpc>
                <a:spcPct val="100000"/>
              </a:lnSpc>
              <a:spcBef>
                <a:spcPts val="295"/>
              </a:spcBef>
            </a:pPr>
            <a:r>
              <a:rPr dirty="0" sz="3200" b="1" i="1">
                <a:latin typeface="Calibri"/>
                <a:cs typeface="Calibri"/>
              </a:rPr>
              <a:t>Proiectare</a:t>
            </a:r>
            <a:r>
              <a:rPr dirty="0" sz="3200" spc="-135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fizică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3200" spc="-10" b="1">
                <a:latin typeface="Calibri"/>
                <a:cs typeface="Calibri"/>
              </a:rPr>
              <a:t>Definiţie: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562227"/>
            <a:ext cx="51193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1020" algn="l"/>
                <a:tab pos="2957195" algn="l"/>
                <a:tab pos="3883660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Proiectare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fizică</a:t>
            </a:r>
            <a:r>
              <a:rPr dirty="0" sz="2800" spc="-10">
                <a:latin typeface="Calibri"/>
                <a:cs typeface="Calibri"/>
              </a:rPr>
              <a:t>: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Este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procesul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12002" y="1562227"/>
            <a:ext cx="22091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2945" algn="l"/>
              </a:tabLst>
            </a:pPr>
            <a:r>
              <a:rPr dirty="0" sz="2800" spc="-25">
                <a:latin typeface="Calibri"/>
                <a:cs typeface="Calibri"/>
              </a:rPr>
              <a:t>de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descrierea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868" y="2977007"/>
            <a:ext cx="521208" cy="3962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868" y="4179696"/>
            <a:ext cx="518160" cy="39623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690168" y="1994738"/>
            <a:ext cx="8275320" cy="34499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Calibri"/>
                <a:cs typeface="Calibri"/>
              </a:rPr>
              <a:t>implementării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bazei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într-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SGBD.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800">
              <a:latin typeface="Calibri"/>
              <a:cs typeface="Calibri"/>
            </a:endParaRPr>
          </a:p>
          <a:p>
            <a:pPr marL="375285">
              <a:lnSpc>
                <a:spcPts val="3215"/>
              </a:lnSpc>
              <a:spcBef>
                <a:spcPts val="5"/>
              </a:spcBef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această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etapă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proiectării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creată</a:t>
            </a:r>
            <a:r>
              <a:rPr dirty="0" sz="2800" spc="50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baza</a:t>
            </a:r>
            <a:r>
              <a:rPr dirty="0" sz="2800" spc="50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de</a:t>
            </a:r>
            <a:r>
              <a:rPr dirty="0" sz="2800" spc="55" i="1">
                <a:latin typeface="Calibri"/>
                <a:cs typeface="Calibri"/>
              </a:rPr>
              <a:t> </a:t>
            </a:r>
            <a:r>
              <a:rPr dirty="0" sz="2800" spc="-20" i="1">
                <a:latin typeface="Calibri"/>
                <a:cs typeface="Calibri"/>
              </a:rPr>
              <a:t>date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15"/>
              </a:lnSpc>
            </a:pPr>
            <a:r>
              <a:rPr dirty="0" sz="2800" spc="-40">
                <a:latin typeface="Calibri"/>
                <a:cs typeface="Calibri"/>
              </a:rPr>
              <a:t>într-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SGBD,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împreună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procedurile</a:t>
            </a:r>
            <a:r>
              <a:rPr dirty="0" sz="2800" spc="-90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de</a:t>
            </a:r>
            <a:r>
              <a:rPr dirty="0" sz="2800" spc="-85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actualizare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algn="just" marL="12700" marR="15875" indent="386715">
              <a:lnSpc>
                <a:spcPct val="101099"/>
              </a:lnSpc>
              <a:spcBef>
                <a:spcPts val="3000"/>
              </a:spcBef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20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această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etapă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există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20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feedback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între</a:t>
            </a:r>
            <a:r>
              <a:rPr dirty="0" sz="2800" spc="2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proiectarea </a:t>
            </a:r>
            <a:r>
              <a:rPr dirty="0" sz="2800">
                <a:latin typeface="Calibri"/>
                <a:cs typeface="Calibri"/>
              </a:rPr>
              <a:t>fizică</a:t>
            </a:r>
            <a:r>
              <a:rPr dirty="0" sz="2800" spc="54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53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cea</a:t>
            </a:r>
            <a:r>
              <a:rPr dirty="0" sz="2800" spc="5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logică,</a:t>
            </a:r>
            <a:r>
              <a:rPr dirty="0" sz="2800" spc="5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5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că</a:t>
            </a:r>
            <a:r>
              <a:rPr dirty="0" sz="2800" spc="54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deciziile</a:t>
            </a:r>
            <a:r>
              <a:rPr dirty="0" sz="2800" spc="5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luate</a:t>
            </a:r>
            <a:r>
              <a:rPr dirty="0" sz="2800" spc="535">
                <a:latin typeface="Calibri"/>
                <a:cs typeface="Calibri"/>
              </a:rPr>
              <a:t>  </a:t>
            </a:r>
            <a:r>
              <a:rPr dirty="0" sz="2800" spc="-25">
                <a:latin typeface="Calibri"/>
                <a:cs typeface="Calibri"/>
              </a:rPr>
              <a:t>la implementarea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fizică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afecta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bazele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logice.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2655570" marR="5080" indent="-2070100">
              <a:lnSpc>
                <a:spcPts val="3779"/>
              </a:lnSpc>
              <a:spcBef>
                <a:spcPts val="265"/>
              </a:spcBef>
            </a:pPr>
            <a:r>
              <a:rPr dirty="0" sz="3200" b="1" i="1">
                <a:latin typeface="Calibri"/>
                <a:cs typeface="Calibri"/>
              </a:rPr>
              <a:t>Descrierea</a:t>
            </a:r>
            <a:r>
              <a:rPr dirty="0" sz="3200" spc="-9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metodologiei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8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proiectare</a:t>
            </a:r>
            <a:r>
              <a:rPr dirty="0" sz="3200" spc="-20" b="1" i="1">
                <a:latin typeface="Calibri"/>
                <a:cs typeface="Calibri"/>
              </a:rPr>
              <a:t> </a:t>
            </a:r>
            <a:r>
              <a:rPr dirty="0" sz="3200" spc="-50" b="1" i="1">
                <a:latin typeface="Calibri"/>
                <a:cs typeface="Calibri"/>
              </a:rPr>
              <a:t>a </a:t>
            </a:r>
            <a:r>
              <a:rPr dirty="0" sz="3200" b="1" i="1">
                <a:latin typeface="Calibri"/>
                <a:cs typeface="Calibri"/>
              </a:rPr>
              <a:t>bazelor</a:t>
            </a:r>
            <a:r>
              <a:rPr dirty="0" sz="3200" spc="-7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35" b="1" i="1">
                <a:latin typeface="Calibri"/>
                <a:cs typeface="Calibri"/>
              </a:rPr>
              <a:t> </a:t>
            </a:r>
            <a:r>
              <a:rPr dirty="0" sz="3200" spc="-20" b="1" i="1">
                <a:latin typeface="Calibri"/>
                <a:cs typeface="Calibri"/>
              </a:rPr>
              <a:t>date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51128" y="1472641"/>
            <a:ext cx="7256145" cy="4455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Etape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urmat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în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proiectare:</a:t>
            </a:r>
            <a:endParaRPr sz="2400">
              <a:latin typeface="Calibri"/>
              <a:cs typeface="Calibri"/>
            </a:endParaRPr>
          </a:p>
          <a:p>
            <a:pPr marL="12700" marR="595630">
              <a:lnSpc>
                <a:spcPct val="100800"/>
              </a:lnSpc>
              <a:spcBef>
                <a:spcPts val="100"/>
              </a:spcBef>
            </a:pP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Etapa</a:t>
            </a:r>
            <a:r>
              <a:rPr dirty="0" sz="2400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Proiectarea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logică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bazei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relaţionale: Crearea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unui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conceptual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local,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pentru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vederile utilizatorilor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  <a:spcBef>
                <a:spcPts val="135"/>
              </a:spcBef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Etapa</a:t>
            </a:r>
            <a:r>
              <a:rPr dirty="0" sz="24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Crearea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validarea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modelului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logic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local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</a:pP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Etapa</a:t>
            </a: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Crearea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validarea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modelului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logic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global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date</a:t>
            </a:r>
            <a:endParaRPr sz="2400">
              <a:latin typeface="Calibri"/>
              <a:cs typeface="Calibri"/>
            </a:endParaRPr>
          </a:p>
          <a:p>
            <a:pPr marL="12700" marR="161290">
              <a:lnSpc>
                <a:spcPct val="100000"/>
              </a:lnSpc>
              <a:spcBef>
                <a:spcPts val="75"/>
              </a:spcBef>
            </a:pPr>
            <a:r>
              <a:rPr dirty="0" baseline="1157" sz="3600">
                <a:solidFill>
                  <a:srgbClr val="FF0000"/>
                </a:solidFill>
                <a:latin typeface="Calibri"/>
                <a:cs typeface="Calibri"/>
              </a:rPr>
              <a:t>Etapa</a:t>
            </a:r>
            <a:r>
              <a:rPr dirty="0" baseline="1157" sz="3600" spc="-89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baseline="1157" sz="360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dirty="0" baseline="1157" sz="3600">
                <a:latin typeface="Calibri"/>
                <a:cs typeface="Calibri"/>
              </a:rPr>
              <a:t>.</a:t>
            </a:r>
            <a:r>
              <a:rPr dirty="0" baseline="1157" sz="3600" spc="-127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Proiectarea </a:t>
            </a:r>
            <a:r>
              <a:rPr dirty="0" sz="2400">
                <a:latin typeface="Calibri"/>
                <a:cs typeface="Calibri"/>
              </a:rPr>
              <a:t>fizică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implementarea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bazei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date </a:t>
            </a:r>
            <a:r>
              <a:rPr dirty="0" sz="2400" spc="-10">
                <a:latin typeface="Calibri"/>
                <a:cs typeface="Calibri"/>
              </a:rPr>
              <a:t>relaţionale</a:t>
            </a:r>
            <a:endParaRPr sz="2400">
              <a:latin typeface="Calibri"/>
              <a:cs typeface="Calibri"/>
            </a:endParaRPr>
          </a:p>
          <a:p>
            <a:pPr algn="just" marL="12700" marR="220979">
              <a:lnSpc>
                <a:spcPct val="99400"/>
              </a:lnSpc>
              <a:spcBef>
                <a:spcPts val="20"/>
              </a:spcBef>
            </a:pPr>
            <a:r>
              <a:rPr dirty="0" baseline="1157" sz="3600" spc="-15">
                <a:solidFill>
                  <a:srgbClr val="FF0000"/>
                </a:solidFill>
                <a:latin typeface="Calibri"/>
                <a:cs typeface="Calibri"/>
              </a:rPr>
              <a:t>Etapa</a:t>
            </a:r>
            <a:r>
              <a:rPr dirty="0" baseline="1157" sz="3600" spc="-1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baseline="1157" sz="360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dirty="0" baseline="1157" sz="3600">
                <a:latin typeface="Calibri"/>
                <a:cs typeface="Calibri"/>
              </a:rPr>
              <a:t>.</a:t>
            </a:r>
            <a:r>
              <a:rPr dirty="0" baseline="1157" sz="3600" spc="-127">
                <a:latin typeface="Calibri"/>
                <a:cs typeface="Calibri"/>
              </a:rPr>
              <a:t> </a:t>
            </a:r>
            <a:r>
              <a:rPr dirty="0" baseline="1157" sz="3600">
                <a:latin typeface="Calibri"/>
                <a:cs typeface="Calibri"/>
              </a:rPr>
              <a:t>Proiectarea</a:t>
            </a:r>
            <a:r>
              <a:rPr dirty="0" baseline="1157" sz="3600" spc="97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implementarea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reprezentării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fizice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Etapa</a:t>
            </a:r>
            <a:r>
              <a:rPr dirty="0" sz="24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Proiectarea</a:t>
            </a:r>
            <a:r>
              <a:rPr dirty="0" sz="2400" spc="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implementarea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unui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mecanism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de </a:t>
            </a:r>
            <a:r>
              <a:rPr dirty="0" sz="2400" spc="-10">
                <a:latin typeface="Calibri"/>
                <a:cs typeface="Calibri"/>
              </a:rPr>
              <a:t>securitate</a:t>
            </a: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40"/>
              </a:spcBef>
            </a:pP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Etapa</a:t>
            </a:r>
            <a:r>
              <a:rPr dirty="0"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Verificarea </a:t>
            </a:r>
            <a:r>
              <a:rPr dirty="0" sz="2400" spc="-20">
                <a:latin typeface="Calibri"/>
                <a:cs typeface="Calibri"/>
              </a:rPr>
              <a:t>sistemului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operaţional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0054" y="581406"/>
            <a:ext cx="570928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Proiectarea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logică</a:t>
            </a:r>
            <a:r>
              <a:rPr dirty="0" sz="3200" spc="-9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a</a:t>
            </a:r>
            <a:r>
              <a:rPr dirty="0" sz="3200" spc="-6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bazei</a:t>
            </a:r>
            <a:r>
              <a:rPr dirty="0" sz="3200" spc="-6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de</a:t>
            </a:r>
            <a:r>
              <a:rPr dirty="0" sz="3200" spc="-40" b="1" i="1">
                <a:latin typeface="Calibri"/>
                <a:cs typeface="Calibri"/>
              </a:rPr>
              <a:t> </a:t>
            </a:r>
            <a:r>
              <a:rPr dirty="0" sz="3200" spc="-20" b="1" i="1">
                <a:latin typeface="Calibri"/>
                <a:cs typeface="Calibri"/>
              </a:rPr>
              <a:t>date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62101" y="1221874"/>
            <a:ext cx="7040880" cy="9442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600"/>
              </a:lnSpc>
              <a:spcBef>
                <a:spcPts val="100"/>
              </a:spcBef>
            </a:pPr>
            <a:r>
              <a:rPr dirty="0" sz="2800" spc="-20">
                <a:latin typeface="Calibri"/>
                <a:cs typeface="Calibri"/>
              </a:rPr>
              <a:t>Proiectarea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logică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bazei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divide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trei </a:t>
            </a:r>
            <a:r>
              <a:rPr dirty="0" sz="2800">
                <a:latin typeface="Calibri"/>
                <a:cs typeface="Calibri"/>
              </a:rPr>
              <a:t>paşi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mari: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2101" y="2575382"/>
            <a:ext cx="7635240" cy="3460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Primul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obiectiv,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descompunerea</a:t>
            </a:r>
            <a:endParaRPr sz="2800">
              <a:latin typeface="Calibri"/>
              <a:cs typeface="Calibri"/>
            </a:endParaRPr>
          </a:p>
          <a:p>
            <a:pPr marL="527685" marR="5080">
              <a:lnSpc>
                <a:spcPts val="3329"/>
              </a:lnSpc>
              <a:spcBef>
                <a:spcPts val="140"/>
              </a:spcBef>
            </a:pPr>
            <a:r>
              <a:rPr dirty="0" baseline="1984" sz="4200" spc="-15">
                <a:latin typeface="Calibri"/>
                <a:cs typeface="Calibri"/>
              </a:rPr>
              <a:t>proiectării</a:t>
            </a:r>
            <a:r>
              <a:rPr dirty="0" baseline="1984" sz="4200" spc="-150">
                <a:latin typeface="Calibri"/>
                <a:cs typeface="Calibri"/>
              </a:rPr>
              <a:t> </a:t>
            </a:r>
            <a:r>
              <a:rPr dirty="0" baseline="1984" sz="4200" spc="-15">
                <a:latin typeface="Calibri"/>
                <a:cs typeface="Calibri"/>
              </a:rPr>
              <a:t>sistemului</a:t>
            </a:r>
            <a:r>
              <a:rPr dirty="0" baseline="1984" sz="4200" spc="-104">
                <a:latin typeface="Calibri"/>
                <a:cs typeface="Calibri"/>
              </a:rPr>
              <a:t> </a:t>
            </a:r>
            <a:r>
              <a:rPr dirty="0" baseline="1984" sz="4200" spc="-30">
                <a:latin typeface="Calibri"/>
                <a:cs typeface="Calibri"/>
              </a:rPr>
              <a:t>informatic</a:t>
            </a:r>
            <a:r>
              <a:rPr dirty="0" baseline="1984" sz="4200" spc="-142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în</a:t>
            </a:r>
            <a:r>
              <a:rPr dirty="0" baseline="1984" sz="4200" spc="-104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vederi,</a:t>
            </a:r>
            <a:r>
              <a:rPr dirty="0" baseline="1984" sz="4200" spc="-142">
                <a:latin typeface="Calibri"/>
                <a:cs typeface="Calibri"/>
              </a:rPr>
              <a:t> </a:t>
            </a:r>
            <a:r>
              <a:rPr dirty="0" baseline="1984" sz="4200">
                <a:latin typeface="Calibri"/>
                <a:cs typeface="Calibri"/>
              </a:rPr>
              <a:t>care</a:t>
            </a:r>
            <a:r>
              <a:rPr dirty="0" baseline="1984" sz="4200" spc="292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se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discuta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utilizatorii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sistemului.</a:t>
            </a:r>
            <a:endParaRPr sz="2800">
              <a:latin typeface="Calibri"/>
              <a:cs typeface="Calibri"/>
            </a:endParaRPr>
          </a:p>
          <a:p>
            <a:pPr marL="527685" marR="576580" indent="-515620">
              <a:lnSpc>
                <a:spcPts val="3400"/>
              </a:lnSpc>
              <a:spcBef>
                <a:spcPts val="5"/>
              </a:spcBef>
              <a:buAutoNum type="arabicPeriod" startAt="2"/>
              <a:tabLst>
                <a:tab pos="527685" algn="l"/>
              </a:tabLst>
            </a:pPr>
            <a:r>
              <a:rPr dirty="0" sz="2800" spc="-10">
                <a:latin typeface="Calibri"/>
                <a:cs typeface="Calibri"/>
              </a:rPr>
              <a:t>Modelul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astfel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creat,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validează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prin normalizare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tranzacţii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pasul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doi.</a:t>
            </a:r>
            <a:endParaRPr sz="2800">
              <a:latin typeface="Calibri"/>
              <a:cs typeface="Calibri"/>
            </a:endParaRPr>
          </a:p>
          <a:p>
            <a:pPr marL="527685" marR="678815">
              <a:lnSpc>
                <a:spcPts val="3400"/>
              </a:lnSpc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final,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generează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modelul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global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al </a:t>
            </a:r>
            <a:r>
              <a:rPr dirty="0" sz="2800" spc="-20">
                <a:latin typeface="Calibri"/>
                <a:cs typeface="Calibri"/>
              </a:rPr>
              <a:t>întreprinderii,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rândul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lui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validat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şi </a:t>
            </a:r>
            <a:r>
              <a:rPr dirty="0" sz="2800" spc="-10">
                <a:latin typeface="Calibri"/>
                <a:cs typeface="Calibri"/>
              </a:rPr>
              <a:t>verificat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ajutorul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utilizatorului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sistemului.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2101" y="4710429"/>
            <a:ext cx="2946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Calibri"/>
                <a:cs typeface="Calibri"/>
              </a:rPr>
              <a:t>3.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613" y="581406"/>
            <a:ext cx="786955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Calibri"/>
                <a:cs typeface="Calibri"/>
              </a:rPr>
              <a:t>Factori</a:t>
            </a:r>
            <a:r>
              <a:rPr dirty="0" sz="3200" spc="-11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critici</a:t>
            </a:r>
            <a:r>
              <a:rPr dirty="0" sz="3200" spc="-1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pentru</a:t>
            </a:r>
            <a:r>
              <a:rPr dirty="0" sz="3200" spc="-130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succesul</a:t>
            </a:r>
            <a:r>
              <a:rPr dirty="0" sz="3200" spc="-125" b="1" i="1">
                <a:latin typeface="Calibri"/>
                <a:cs typeface="Calibri"/>
              </a:rPr>
              <a:t> </a:t>
            </a:r>
            <a:r>
              <a:rPr dirty="0" sz="3200" b="1" i="1">
                <a:latin typeface="Calibri"/>
                <a:cs typeface="Calibri"/>
              </a:rPr>
              <a:t>proiectării</a:t>
            </a:r>
            <a:r>
              <a:rPr dirty="0" sz="3200" spc="-130" b="1" i="1">
                <a:latin typeface="Calibri"/>
                <a:cs typeface="Calibri"/>
              </a:rPr>
              <a:t> </a:t>
            </a:r>
            <a:r>
              <a:rPr dirty="0" sz="3200" spc="-10" b="1" i="1">
                <a:latin typeface="Calibri"/>
                <a:cs typeface="Calibri"/>
              </a:rPr>
              <a:t>logice: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801" y="1308227"/>
            <a:ext cx="734568" cy="80162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05001" y="1294587"/>
            <a:ext cx="7315200" cy="51885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82295">
              <a:lnSpc>
                <a:spcPct val="100299"/>
              </a:lnSpc>
              <a:spcBef>
                <a:spcPts val="85"/>
              </a:spcBef>
            </a:pPr>
            <a:r>
              <a:rPr dirty="0" sz="2800">
                <a:latin typeface="Calibri"/>
                <a:cs typeface="Calibri"/>
              </a:rPr>
              <a:t>Lucrul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interactiv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utilizatorul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sistemului Folosirea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unei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metodologii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structurate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pentru </a:t>
            </a:r>
            <a:r>
              <a:rPr dirty="0" sz="2800" spc="-20">
                <a:latin typeface="Calibri"/>
                <a:cs typeface="Calibri"/>
              </a:rPr>
              <a:t>procesul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proiectare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bazei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 </a:t>
            </a:r>
            <a:r>
              <a:rPr dirty="0" sz="2800" spc="-25">
                <a:latin typeface="Calibri"/>
                <a:cs typeface="Calibri"/>
              </a:rPr>
              <a:t>Încorporarea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regulilor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integritate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modelul </a:t>
            </a:r>
            <a:r>
              <a:rPr dirty="0" sz="2800">
                <a:latin typeface="Calibri"/>
                <a:cs typeface="Calibri"/>
              </a:rPr>
              <a:t>logic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1099"/>
              </a:lnSpc>
              <a:spcBef>
                <a:spcPts val="15"/>
              </a:spcBef>
            </a:pPr>
            <a:r>
              <a:rPr dirty="0" sz="2800" spc="-10">
                <a:latin typeface="Calibri"/>
                <a:cs typeface="Calibri"/>
              </a:rPr>
              <a:t>Combinarea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validării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conceptuale,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normalizare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tranzactii,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proiectarea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modelului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logic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>
                <a:latin typeface="Calibri"/>
                <a:cs typeface="Calibri"/>
              </a:rPr>
              <a:t>baze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</a:t>
            </a:r>
            <a:endParaRPr sz="2800">
              <a:latin typeface="Calibri"/>
              <a:cs typeface="Calibri"/>
            </a:endParaRPr>
          </a:p>
          <a:p>
            <a:pPr marL="12700" marR="132080">
              <a:lnSpc>
                <a:spcPct val="101200"/>
              </a:lnSpc>
              <a:spcBef>
                <a:spcPts val="5"/>
              </a:spcBef>
            </a:pPr>
            <a:r>
              <a:rPr dirty="0" sz="2800" spc="-25">
                <a:latin typeface="Calibri"/>
                <a:cs typeface="Calibri"/>
              </a:rPr>
              <a:t>Utilizarea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diagramelor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pentru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reprezenta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cât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mai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logice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posibile</a:t>
            </a:r>
            <a:endParaRPr sz="2800">
              <a:latin typeface="Calibri"/>
              <a:cs typeface="Calibri"/>
            </a:endParaRPr>
          </a:p>
          <a:p>
            <a:pPr marL="12700" marR="778510">
              <a:lnSpc>
                <a:spcPts val="3410"/>
              </a:lnSpc>
              <a:spcBef>
                <a:spcPts val="85"/>
              </a:spcBef>
            </a:pPr>
            <a:r>
              <a:rPr dirty="0" sz="2800">
                <a:latin typeface="Calibri"/>
                <a:cs typeface="Calibri"/>
              </a:rPr>
              <a:t>Crearea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dicţionarului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supliment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al </a:t>
            </a:r>
            <a:r>
              <a:rPr dirty="0" sz="2800" spc="-10">
                <a:latin typeface="Calibri"/>
                <a:cs typeface="Calibri"/>
              </a:rPr>
              <a:t>modelului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801" y="2589022"/>
            <a:ext cx="731520" cy="39623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801" y="3442665"/>
            <a:ext cx="731520" cy="39654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4801" y="4723206"/>
            <a:ext cx="731520" cy="3965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801" y="5576620"/>
            <a:ext cx="734568" cy="396544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17.05.2022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Baze</a:t>
            </a:r>
            <a:r>
              <a:rPr dirty="0" spc="-30"/>
              <a:t> </a:t>
            </a:r>
            <a:r>
              <a:rPr dirty="0"/>
              <a:t>de</a:t>
            </a:r>
            <a:r>
              <a:rPr dirty="0" spc="-20"/>
              <a:t> 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PowerPoint Presentation</dc:title>
  <dcterms:created xsi:type="dcterms:W3CDTF">2025-03-28T22:35:32Z</dcterms:created>
  <dcterms:modified xsi:type="dcterms:W3CDTF">2025-03-28T22:35:32Z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2025-03-28T00:00:00Z</vt:filetime>
  </property>
  <property fmtid="{D5CDD505-2E9C-101B-9397-08002B2CF9AE}" pid="5" name="Producer">
    <vt:lpwstr>Microsoft® PowerPoint® 2016</vt:lpwstr>
  </property>
</Properties>
</file>