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jpg" ContentType="image/jpg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76727" y="878839"/>
            <a:ext cx="1837689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02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02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111" y="113487"/>
            <a:ext cx="8291830" cy="1002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900" y="1323543"/>
            <a:ext cx="6470015" cy="184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023"/>
                </a:solidFill>
                <a:latin typeface="Microsoft Sans Serif"/>
                <a:cs typeface="Microsoft Sans Serif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56691" y="6433611"/>
            <a:ext cx="895553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63711" y="6433611"/>
            <a:ext cx="284479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Verdana"/>
                <a:cs typeface="Verdana"/>
              </a:defRPr>
            </a:lvl1pPr>
          </a:lstStyle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lorentina.enescu@upit.ro" TargetMode="Externa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pn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7241" y="1296365"/>
            <a:ext cx="6250305" cy="170243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95"/>
              </a:spcBef>
            </a:pPr>
            <a:r>
              <a:rPr dirty="0" sz="4000" b="1">
                <a:latin typeface="Calibri"/>
                <a:cs typeface="Calibri"/>
              </a:rPr>
              <a:t>BAZE</a:t>
            </a:r>
            <a:r>
              <a:rPr dirty="0" sz="4000" spc="-90" b="1">
                <a:latin typeface="Calibri"/>
                <a:cs typeface="Calibri"/>
              </a:rPr>
              <a:t> </a:t>
            </a:r>
            <a:r>
              <a:rPr dirty="0" sz="4000" b="1">
                <a:latin typeface="Calibri"/>
                <a:cs typeface="Calibri"/>
              </a:rPr>
              <a:t>DE</a:t>
            </a:r>
            <a:r>
              <a:rPr dirty="0" sz="4000" spc="-70" b="1">
                <a:latin typeface="Calibri"/>
                <a:cs typeface="Calibri"/>
              </a:rPr>
              <a:t> </a:t>
            </a:r>
            <a:r>
              <a:rPr dirty="0" sz="4000" spc="-20" b="1">
                <a:latin typeface="Calibri"/>
                <a:cs typeface="Calibri"/>
              </a:rPr>
              <a:t>DATE</a:t>
            </a:r>
            <a:endParaRPr sz="40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604"/>
              </a:spcBef>
              <a:tabLst>
                <a:tab pos="4008120" algn="l"/>
              </a:tabLst>
            </a:pPr>
            <a:r>
              <a:rPr dirty="0" sz="4000" spc="-45" b="1">
                <a:latin typeface="Calibri"/>
                <a:cs typeface="Calibri"/>
              </a:rPr>
              <a:t>CALCULATOARE</a:t>
            </a:r>
            <a:r>
              <a:rPr dirty="0" sz="4000" spc="-120" b="1">
                <a:latin typeface="Calibri"/>
                <a:cs typeface="Calibri"/>
              </a:rPr>
              <a:t> </a:t>
            </a:r>
            <a:r>
              <a:rPr dirty="0" sz="4000" spc="-25" b="1">
                <a:latin typeface="Calibri"/>
                <a:cs typeface="Calibri"/>
              </a:rPr>
              <a:t>II</a:t>
            </a:r>
            <a:r>
              <a:rPr dirty="0" sz="4000" b="1">
                <a:latin typeface="Calibri"/>
                <a:cs typeface="Calibri"/>
              </a:rPr>
              <a:t>	</a:t>
            </a:r>
            <a:r>
              <a:rPr dirty="0" sz="4000" spc="-10" b="1">
                <a:latin typeface="Calibri"/>
                <a:cs typeface="Calibri"/>
              </a:rPr>
              <a:t>2021-</a:t>
            </a:r>
            <a:r>
              <a:rPr dirty="0" sz="4000" spc="-20" b="1">
                <a:latin typeface="Calibri"/>
                <a:cs typeface="Calibri"/>
              </a:rPr>
              <a:t>2022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8469" y="3182492"/>
            <a:ext cx="8027670" cy="2733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libri"/>
                <a:cs typeface="Calibri"/>
              </a:rPr>
              <a:t>Curs</a:t>
            </a:r>
            <a:r>
              <a:rPr dirty="0" sz="3600" spc="-70" b="1">
                <a:latin typeface="Calibri"/>
                <a:cs typeface="Calibri"/>
              </a:rPr>
              <a:t> </a:t>
            </a:r>
            <a:r>
              <a:rPr dirty="0" sz="3600" spc="-50" b="1">
                <a:latin typeface="Calibri"/>
                <a:cs typeface="Calibri"/>
              </a:rPr>
              <a:t>2</a:t>
            </a:r>
            <a:endParaRPr sz="36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3240"/>
              </a:spcBef>
              <a:tabLst>
                <a:tab pos="2028825" algn="l"/>
                <a:tab pos="5483860" algn="l"/>
              </a:tabLst>
            </a:pPr>
            <a:r>
              <a:rPr dirty="0" sz="3600">
                <a:latin typeface="Calibri"/>
                <a:cs typeface="Calibri"/>
              </a:rPr>
              <a:t>Sapt.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2,</a:t>
            </a:r>
            <a:r>
              <a:rPr dirty="0" sz="3600" spc="-25">
                <a:latin typeface="Calibri"/>
                <a:cs typeface="Calibri"/>
              </a:rPr>
              <a:t> </a:t>
            </a:r>
            <a:r>
              <a:rPr dirty="0" sz="3600" spc="-50">
                <a:latin typeface="Calibri"/>
                <a:cs typeface="Calibri"/>
              </a:rPr>
              <a:t>3</a:t>
            </a:r>
            <a:r>
              <a:rPr dirty="0" sz="3600">
                <a:latin typeface="Calibri"/>
                <a:cs typeface="Calibri"/>
              </a:rPr>
              <a:t>	1,8</a:t>
            </a:r>
            <a:r>
              <a:rPr dirty="0" sz="3600" spc="-30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martie</a:t>
            </a:r>
            <a:r>
              <a:rPr dirty="0" sz="3600" spc="-55">
                <a:latin typeface="Calibri"/>
                <a:cs typeface="Calibri"/>
              </a:rPr>
              <a:t> </a:t>
            </a:r>
            <a:r>
              <a:rPr dirty="0" sz="3600" spc="-20">
                <a:latin typeface="Calibri"/>
                <a:cs typeface="Calibri"/>
              </a:rPr>
              <a:t>2022</a:t>
            </a:r>
            <a:r>
              <a:rPr dirty="0" sz="3600">
                <a:latin typeface="Calibri"/>
                <a:cs typeface="Calibri"/>
              </a:rPr>
              <a:t>	08.00</a:t>
            </a:r>
            <a:r>
              <a:rPr dirty="0" sz="3600" spc="-45">
                <a:latin typeface="Calibri"/>
                <a:cs typeface="Calibri"/>
              </a:rPr>
              <a:t> </a:t>
            </a:r>
            <a:r>
              <a:rPr dirty="0" sz="3600">
                <a:latin typeface="Calibri"/>
                <a:cs typeface="Calibri"/>
              </a:rPr>
              <a:t>–</a:t>
            </a:r>
            <a:r>
              <a:rPr dirty="0" sz="3600" spc="-60">
                <a:latin typeface="Calibri"/>
                <a:cs typeface="Calibri"/>
              </a:rPr>
              <a:t> </a:t>
            </a:r>
            <a:r>
              <a:rPr dirty="0" sz="3600" spc="-10">
                <a:latin typeface="Calibri"/>
                <a:cs typeface="Calibri"/>
              </a:rPr>
              <a:t>10.00</a:t>
            </a:r>
            <a:endParaRPr sz="3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60"/>
              </a:spcBef>
            </a:pPr>
            <a:endParaRPr sz="3600">
              <a:latin typeface="Calibri"/>
              <a:cs typeface="Calibri"/>
            </a:endParaRPr>
          </a:p>
          <a:p>
            <a:pPr algn="ctr" marL="4445">
              <a:lnSpc>
                <a:spcPct val="100000"/>
              </a:lnSpc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florentina.enescu@upit.ro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2789" y="294513"/>
            <a:ext cx="7252970" cy="10013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269615" marR="5080" indent="-3257550">
              <a:lnSpc>
                <a:spcPct val="100000"/>
              </a:lnSpc>
              <a:spcBef>
                <a:spcPts val="100"/>
              </a:spcBef>
            </a:pPr>
            <a:r>
              <a:rPr dirty="0"/>
              <a:t>Etape</a:t>
            </a:r>
            <a:r>
              <a:rPr dirty="0" spc="-100"/>
              <a:t> </a:t>
            </a:r>
            <a:r>
              <a:rPr dirty="0"/>
              <a:t>în</a:t>
            </a:r>
            <a:r>
              <a:rPr dirty="0" spc="-90"/>
              <a:t> </a:t>
            </a:r>
            <a:r>
              <a:rPr dirty="0"/>
              <a:t>procesul</a:t>
            </a:r>
            <a:r>
              <a:rPr dirty="0" spc="-90"/>
              <a:t> </a:t>
            </a:r>
            <a:r>
              <a:rPr dirty="0"/>
              <a:t>de</a:t>
            </a:r>
            <a:r>
              <a:rPr dirty="0" spc="-90"/>
              <a:t> </a:t>
            </a:r>
            <a:r>
              <a:rPr dirty="0" spc="-20"/>
              <a:t>dezvoltare</a:t>
            </a:r>
            <a:r>
              <a:rPr dirty="0" spc="-105"/>
              <a:t> </a:t>
            </a:r>
            <a:r>
              <a:rPr dirty="0"/>
              <a:t>a</a:t>
            </a:r>
            <a:r>
              <a:rPr dirty="0" spc="-75"/>
              <a:t> </a:t>
            </a:r>
            <a:r>
              <a:rPr dirty="0"/>
              <a:t>bazelor</a:t>
            </a:r>
            <a:r>
              <a:rPr dirty="0" spc="-140"/>
              <a:t> </a:t>
            </a:r>
            <a:r>
              <a:rPr dirty="0" spc="-25"/>
              <a:t>de 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90168" y="1575942"/>
            <a:ext cx="7844155" cy="415925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algn="just" marL="527685" marR="288925" indent="-515620">
              <a:lnSpc>
                <a:spcPts val="3000"/>
              </a:lnSpc>
              <a:spcBef>
                <a:spcPts val="49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Incepe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formularea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cerinţelor</a:t>
            </a:r>
            <a:r>
              <a:rPr dirty="0" sz="2800" spc="-10">
                <a:latin typeface="Calibri"/>
                <a:cs typeface="Calibri"/>
              </a:rPr>
              <a:t> informaţionale </a:t>
            </a:r>
            <a:r>
              <a:rPr dirty="0" sz="2800">
                <a:latin typeface="Calibri"/>
                <a:cs typeface="Calibri"/>
              </a:rPr>
              <a:t>ale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afacerii</a:t>
            </a:r>
            <a:endParaRPr sz="2800">
              <a:latin typeface="Calibri"/>
              <a:cs typeface="Calibri"/>
            </a:endParaRPr>
          </a:p>
          <a:p>
            <a:pPr algn="just" marL="528955" indent="-516255">
              <a:lnSpc>
                <a:spcPct val="100000"/>
              </a:lnSpc>
              <a:spcBef>
                <a:spcPts val="260"/>
              </a:spcBef>
              <a:buAutoNum type="arabicPeriod"/>
              <a:tabLst>
                <a:tab pos="528955" algn="l"/>
              </a:tabLst>
            </a:pP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desenează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apoi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modelul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conceptual</a:t>
            </a:r>
            <a:endParaRPr sz="2800">
              <a:latin typeface="Calibri"/>
              <a:cs typeface="Calibri"/>
            </a:endParaRPr>
          </a:p>
          <a:p>
            <a:pPr algn="just" marL="527685" marR="5080" indent="-515620">
              <a:lnSpc>
                <a:spcPct val="90000"/>
              </a:lnSpc>
              <a:spcBef>
                <a:spcPts val="710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proiectează</a:t>
            </a:r>
            <a:r>
              <a:rPr dirty="0" sz="2800" spc="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baza de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 pornind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modelul </a:t>
            </a:r>
            <a:r>
              <a:rPr dirty="0" sz="2800">
                <a:latin typeface="Calibri"/>
                <a:cs typeface="Calibri"/>
              </a:rPr>
              <a:t>conceptual</a:t>
            </a:r>
            <a:r>
              <a:rPr dirty="0" sz="2800" spc="40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(entitaţile</a:t>
            </a:r>
            <a:r>
              <a:rPr dirty="0" sz="2800" spc="409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devin</a:t>
            </a:r>
            <a:r>
              <a:rPr dirty="0" sz="2800" spc="40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tabele,</a:t>
            </a:r>
            <a:r>
              <a:rPr dirty="0" sz="2800" spc="415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atributele </a:t>
            </a:r>
            <a:r>
              <a:rPr dirty="0" sz="2800">
                <a:latin typeface="Calibri"/>
                <a:cs typeface="Calibri"/>
              </a:rPr>
              <a:t>devin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coloane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care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corespund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unor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tipuri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date,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stabilesc</a:t>
            </a:r>
            <a:r>
              <a:rPr dirty="0" sz="2800" spc="-20">
                <a:latin typeface="Calibri"/>
                <a:cs typeface="Calibri"/>
              </a:rPr>
              <a:t> proprietăţile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speciale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unor </a:t>
            </a:r>
            <a:r>
              <a:rPr dirty="0" sz="2800" spc="-10">
                <a:latin typeface="Calibri"/>
                <a:cs typeface="Calibri"/>
              </a:rPr>
              <a:t>coloane)</a:t>
            </a:r>
            <a:endParaRPr sz="2800">
              <a:latin typeface="Calibri"/>
              <a:cs typeface="Calibri"/>
            </a:endParaRPr>
          </a:p>
          <a:p>
            <a:pPr algn="just" marL="527685" marR="411480" indent="-515620">
              <a:lnSpc>
                <a:spcPts val="3000"/>
              </a:lnSpc>
              <a:spcBef>
                <a:spcPts val="740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construieşte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baza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(modelul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fizic)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prin </a:t>
            </a:r>
            <a:r>
              <a:rPr dirty="0" sz="2800" spc="-45">
                <a:latin typeface="Calibri"/>
                <a:cs typeface="Calibri"/>
              </a:rPr>
              <a:t>executarea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unor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instructiuni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SQL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535635" y="538988"/>
            <a:ext cx="7873365" cy="4286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0574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Principii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bază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ale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modelării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Să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cuprindă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toate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datele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necesare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 spc="-20">
                <a:latin typeface="Calibri"/>
                <a:cs typeface="Calibri"/>
              </a:rPr>
              <a:t>Datele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sa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fie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45">
                <a:latin typeface="Calibri"/>
                <a:cs typeface="Calibri"/>
              </a:rPr>
              <a:t>păstrate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singură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dată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Să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nu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cuprindă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informaţii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ce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obţin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din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date </a:t>
            </a:r>
            <a:r>
              <a:rPr dirty="0" sz="3200">
                <a:latin typeface="Calibri"/>
                <a:cs typeface="Calibri"/>
              </a:rPr>
              <a:t>deja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cuprinse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model</a:t>
            </a:r>
            <a:endParaRPr sz="3200">
              <a:latin typeface="Calibri"/>
              <a:cs typeface="Calibri"/>
            </a:endParaRPr>
          </a:p>
          <a:p>
            <a:pPr marL="355600" marR="120014" indent="-342900">
              <a:lnSpc>
                <a:spcPct val="100000"/>
              </a:lnSpc>
              <a:spcBef>
                <a:spcPts val="81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Orice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dată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să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fie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aşezată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în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locul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cel</a:t>
            </a:r>
            <a:r>
              <a:rPr dirty="0" sz="3200" spc="-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mai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logic </a:t>
            </a:r>
            <a:r>
              <a:rPr dirty="0" sz="3200">
                <a:latin typeface="Calibri"/>
                <a:cs typeface="Calibri"/>
              </a:rPr>
              <a:t>şi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mai</a:t>
            </a:r>
            <a:r>
              <a:rPr dirty="0" sz="3200" spc="-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potrivit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770379" y="360934"/>
            <a:ext cx="5104130" cy="4933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3425" marR="17780" indent="-233679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6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fizic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şi</a:t>
            </a:r>
            <a:r>
              <a:rPr dirty="0" sz="2800" spc="-4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7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conceptual </a:t>
            </a:r>
            <a:r>
              <a:rPr dirty="0" sz="2800" spc="-20" b="1" i="1">
                <a:latin typeface="Calibri"/>
                <a:cs typeface="Calibri"/>
              </a:rPr>
              <a:t>Entităţi</a:t>
            </a:r>
            <a:r>
              <a:rPr dirty="0" sz="2800" spc="-12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si</a:t>
            </a:r>
            <a:r>
              <a:rPr dirty="0" sz="2800" spc="-11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instanţe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(partea</a:t>
            </a:r>
            <a:r>
              <a:rPr dirty="0" sz="2800" spc="-35" b="1" i="1">
                <a:latin typeface="Calibri"/>
                <a:cs typeface="Calibri"/>
              </a:rPr>
              <a:t> </a:t>
            </a:r>
            <a:r>
              <a:rPr dirty="0" sz="2800" spc="-25" b="1" i="1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Data</a:t>
            </a:r>
            <a:r>
              <a:rPr dirty="0" sz="2800" spc="-1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versus</a:t>
            </a:r>
            <a:r>
              <a:rPr dirty="0" sz="2800" spc="-1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informaţie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fizic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conceptual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Entităţi</a:t>
            </a:r>
            <a:r>
              <a:rPr dirty="0" sz="2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si</a:t>
            </a:r>
            <a:r>
              <a:rPr dirty="0" sz="28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instanţe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ERD-</a:t>
            </a:r>
            <a:r>
              <a:rPr dirty="0" sz="2800" spc="-25" b="1">
                <a:latin typeface="Calibri"/>
                <a:cs typeface="Calibri"/>
              </a:rPr>
              <a:t>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Subtipuri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supertipuri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25" b="1">
                <a:latin typeface="Calibri"/>
                <a:cs typeface="Calibri"/>
              </a:rPr>
              <a:t>Documentarea </a:t>
            </a:r>
            <a:r>
              <a:rPr dirty="0" sz="2800" b="1">
                <a:latin typeface="Calibri"/>
                <a:cs typeface="Calibri"/>
              </a:rPr>
              <a:t>unui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ERD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242" y="538988"/>
            <a:ext cx="297180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Entități</a:t>
            </a:r>
            <a:r>
              <a:rPr dirty="0" spc="-80"/>
              <a:t> </a:t>
            </a:r>
            <a:r>
              <a:rPr dirty="0"/>
              <a:t>și</a:t>
            </a:r>
            <a:r>
              <a:rPr dirty="0" spc="-105"/>
              <a:t> </a:t>
            </a:r>
            <a:r>
              <a:rPr dirty="0" spc="-10"/>
              <a:t>instanțe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26314"/>
            <a:ext cx="8002524" cy="2086149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617981" y="1668017"/>
            <a:ext cx="7909559" cy="1945005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algn="ctr" marR="283845">
              <a:lnSpc>
                <a:spcPts val="3354"/>
              </a:lnSpc>
            </a:pPr>
            <a:r>
              <a:rPr dirty="0" sz="2800" spc="-30" b="1">
                <a:latin typeface="Calibri"/>
                <a:cs typeface="Calibri"/>
              </a:rPr>
              <a:t>Entitate</a:t>
            </a:r>
            <a:r>
              <a:rPr dirty="0" sz="2800" spc="-10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=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ceva</a:t>
            </a:r>
            <a:r>
              <a:rPr dirty="0" sz="2800" spc="-1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semnificativ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afacere,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referitor</a:t>
            </a:r>
            <a:endParaRPr sz="2800">
              <a:latin typeface="Calibri"/>
              <a:cs typeface="Calibri"/>
            </a:endParaRPr>
          </a:p>
          <a:p>
            <a:pPr algn="ctr" marL="144145">
              <a:lnSpc>
                <a:spcPct val="100000"/>
              </a:lnSpc>
              <a:spcBef>
                <a:spcPts val="200"/>
              </a:spcBef>
            </a:pP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trebuie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cunoaştem date.</a:t>
            </a:r>
            <a:endParaRPr sz="2800">
              <a:latin typeface="Calibri"/>
              <a:cs typeface="Calibri"/>
            </a:endParaRPr>
          </a:p>
          <a:p>
            <a:pPr algn="ctr" marR="4682490">
              <a:lnSpc>
                <a:spcPct val="100000"/>
              </a:lnSpc>
              <a:spcBef>
                <a:spcPts val="409"/>
              </a:spcBef>
            </a:pPr>
            <a:r>
              <a:rPr dirty="0" sz="2800" spc="-20">
                <a:latin typeface="Calibri"/>
                <a:cs typeface="Calibri"/>
              </a:rPr>
              <a:t>Entităţile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au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instanţe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algn="ctr" marR="4691380">
              <a:lnSpc>
                <a:spcPct val="100000"/>
              </a:lnSpc>
              <a:spcBef>
                <a:spcPts val="675"/>
              </a:spcBef>
            </a:pPr>
            <a:r>
              <a:rPr dirty="0" sz="2800" spc="-20">
                <a:latin typeface="Calibri"/>
                <a:cs typeface="Calibri"/>
              </a:rPr>
              <a:t>Entităţile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au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atribute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695350" y="4197477"/>
            <a:ext cx="7590790" cy="1892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 b="1">
                <a:latin typeface="Calibri"/>
                <a:cs typeface="Calibri"/>
              </a:rPr>
              <a:t>instanţă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este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valoare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dată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entităţii.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</a:pPr>
            <a:r>
              <a:rPr dirty="0" sz="2800" spc="-20" i="1">
                <a:latin typeface="Calibri"/>
                <a:cs typeface="Calibri"/>
              </a:rPr>
              <a:t>Exemplu</a:t>
            </a:r>
            <a:r>
              <a:rPr dirty="0" sz="2800" spc="-20">
                <a:latin typeface="Calibri"/>
                <a:cs typeface="Calibri"/>
              </a:rPr>
              <a:t>: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Entitatea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FRUCT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instanţe: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cireasa,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nuca, </a:t>
            </a:r>
            <a:r>
              <a:rPr dirty="0" sz="2800">
                <a:latin typeface="Calibri"/>
                <a:cs typeface="Calibri"/>
              </a:rPr>
              <a:t>pepene,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14">
                <a:latin typeface="Calibri"/>
                <a:cs typeface="Calibri"/>
              </a:rPr>
              <a:t>măr,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portocală.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345186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Atributul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396240" y="1414272"/>
            <a:ext cx="8351520" cy="2519045"/>
          </a:xfrm>
          <a:custGeom>
            <a:avLst/>
            <a:gdLst/>
            <a:ahLst/>
            <a:cxnLst/>
            <a:rect l="l" t="t" r="r" b="b"/>
            <a:pathLst>
              <a:path w="8351520" h="2519045">
                <a:moveTo>
                  <a:pt x="0" y="2518664"/>
                </a:moveTo>
                <a:lnTo>
                  <a:pt x="8351520" y="2518664"/>
                </a:lnTo>
                <a:lnTo>
                  <a:pt x="8351520" y="0"/>
                </a:lnTo>
                <a:lnTo>
                  <a:pt x="0" y="0"/>
                </a:lnTo>
                <a:lnTo>
                  <a:pt x="0" y="251866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74065" y="1362202"/>
            <a:ext cx="7940675" cy="464756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marR="883285" indent="-342900">
              <a:lnSpc>
                <a:spcPts val="3000"/>
              </a:lnSpc>
              <a:spcBef>
                <a:spcPts val="4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Este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proprietate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unei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entităţi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detaliu </a:t>
            </a:r>
            <a:r>
              <a:rPr dirty="0" sz="2800" spc="-45">
                <a:latin typeface="Calibri"/>
                <a:cs typeface="Calibri"/>
              </a:rPr>
              <a:t>referitor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acesta.</a:t>
            </a:r>
            <a:endParaRPr sz="2800">
              <a:latin typeface="Calibri"/>
              <a:cs typeface="Calibri"/>
            </a:endParaRPr>
          </a:p>
          <a:p>
            <a:pPr marL="355600" marR="372110" indent="-342900">
              <a:lnSpc>
                <a:spcPts val="3000"/>
              </a:lnSpc>
              <a:spcBef>
                <a:spcPts val="7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Descrie,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cuantifică,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califică,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clasifică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specifică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o </a:t>
            </a:r>
            <a:r>
              <a:rPr dirty="0" sz="2800" spc="-10">
                <a:latin typeface="Calibri"/>
                <a:cs typeface="Calibri"/>
              </a:rPr>
              <a:t>entitate.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00"/>
              </a:lnSpc>
              <a:spcBef>
                <a:spcPts val="7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poate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95">
                <a:latin typeface="Calibri"/>
                <a:cs typeface="Calibri"/>
              </a:rPr>
              <a:t>număr,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caractere,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dată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calendaristică,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imagine,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985"/>
              </a:spcBef>
            </a:pPr>
            <a:r>
              <a:rPr dirty="0" sz="2400" spc="-10">
                <a:latin typeface="Calibri"/>
                <a:cs typeface="Calibri"/>
              </a:rPr>
              <a:t>Exemplu:</a:t>
            </a:r>
            <a:endParaRPr sz="2400">
              <a:latin typeface="Calibri"/>
              <a:cs typeface="Calibri"/>
            </a:endParaRPr>
          </a:p>
          <a:p>
            <a:pPr marL="736600" marR="384175" indent="-342900">
              <a:lnSpc>
                <a:spcPct val="100000"/>
              </a:lnSpc>
              <a:spcBef>
                <a:spcPts val="600"/>
              </a:spcBef>
            </a:pPr>
            <a:r>
              <a:rPr dirty="0" sz="2400" spc="-30">
                <a:latin typeface="Calibri"/>
                <a:cs typeface="Calibri"/>
              </a:rPr>
              <a:t>Entitatea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FRUCT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poate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30">
                <a:latin typeface="Calibri"/>
                <a:cs typeface="Calibri"/>
              </a:rPr>
              <a:t>avea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atributele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nume,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tip,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regiune, data_culesului.</a:t>
            </a:r>
            <a:endParaRPr sz="2400">
              <a:latin typeface="Calibri"/>
              <a:cs typeface="Calibri"/>
            </a:endParaRPr>
          </a:p>
          <a:p>
            <a:pPr marL="736600" marR="177800" indent="-342900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acest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caz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4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FF0000"/>
                </a:solidFill>
                <a:latin typeface="Calibri"/>
                <a:cs typeface="Calibri"/>
              </a:rPr>
              <a:t>instanta</a:t>
            </a:r>
            <a:r>
              <a:rPr dirty="0" sz="24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poate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portocală,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citrice,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Grecia,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10- </a:t>
            </a:r>
            <a:r>
              <a:rPr dirty="0" sz="2400" spc="-10">
                <a:latin typeface="Calibri"/>
                <a:cs typeface="Calibri"/>
              </a:rPr>
              <a:t>July-</a:t>
            </a:r>
            <a:r>
              <a:rPr dirty="0" sz="2400" spc="-20">
                <a:latin typeface="Calibri"/>
                <a:cs typeface="Calibri"/>
              </a:rPr>
              <a:t>2014.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1386205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Atribute</a:t>
            </a:r>
            <a:r>
              <a:rPr dirty="0" spc="-95"/>
              <a:t> </a:t>
            </a:r>
            <a:r>
              <a:rPr dirty="0" spc="-10"/>
              <a:t>mandatorii</a:t>
            </a:r>
            <a:r>
              <a:rPr dirty="0" spc="-70"/>
              <a:t> </a:t>
            </a:r>
            <a:r>
              <a:rPr dirty="0"/>
              <a:t>sau</a:t>
            </a:r>
            <a:r>
              <a:rPr dirty="0" spc="-45"/>
              <a:t> </a:t>
            </a:r>
            <a:r>
              <a:rPr dirty="0" spc="-10"/>
              <a:t>opționale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16202"/>
            <a:ext cx="8064500" cy="3496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8994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Unele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trebuie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neapărat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aibă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valoare. </a:t>
            </a:r>
            <a:r>
              <a:rPr dirty="0" sz="2800" spc="-20">
                <a:latin typeface="Calibri"/>
                <a:cs typeface="Calibri"/>
              </a:rPr>
              <a:t>Acestea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numesc</a:t>
            </a:r>
            <a:r>
              <a:rPr dirty="0" sz="2800" spc="15"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0000FF"/>
                </a:solidFill>
                <a:latin typeface="Calibri"/>
                <a:cs typeface="Calibri"/>
              </a:rPr>
              <a:t>MANDATORII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2400" spc="-20" i="1">
                <a:latin typeface="Calibri"/>
                <a:cs typeface="Calibri"/>
              </a:rPr>
              <a:t>Exemplu</a:t>
            </a:r>
            <a:r>
              <a:rPr dirty="0" sz="2400" spc="-20">
                <a:latin typeface="Calibri"/>
                <a:cs typeface="Calibri"/>
              </a:rPr>
              <a:t>: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afaceri,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numele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este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informaţie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absolut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necesară.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Alte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atribute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avea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informaţie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necompletată,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nulă.</a:t>
            </a:r>
            <a:endParaRPr sz="2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800" spc="-25" i="1">
                <a:latin typeface="Calibri"/>
                <a:cs typeface="Calibri"/>
              </a:rPr>
              <a:t>Acestea</a:t>
            </a:r>
            <a:r>
              <a:rPr dirty="0" sz="2800" spc="-9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se</a:t>
            </a:r>
            <a:r>
              <a:rPr dirty="0" sz="2800" spc="-6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numesc</a:t>
            </a:r>
            <a:r>
              <a:rPr dirty="0" sz="2800" spc="5" i="1"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FF0000"/>
                </a:solidFill>
                <a:latin typeface="Calibri"/>
                <a:cs typeface="Calibri"/>
              </a:rPr>
              <a:t>OPŢIONALE</a:t>
            </a:r>
            <a:r>
              <a:rPr dirty="0" sz="2800" spc="-10" i="1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355600" marR="12065" indent="-342900">
              <a:lnSpc>
                <a:spcPct val="100000"/>
              </a:lnSpc>
              <a:spcBef>
                <a:spcPts val="630"/>
              </a:spcBef>
            </a:pPr>
            <a:r>
              <a:rPr dirty="0" sz="2400" spc="-10" i="1">
                <a:latin typeface="Calibri"/>
                <a:cs typeface="Calibri"/>
              </a:rPr>
              <a:t>Exemplu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În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multe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cazuri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numărul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telefon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fix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este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informaţie </a:t>
            </a:r>
            <a:r>
              <a:rPr dirty="0" sz="2400">
                <a:latin typeface="Calibri"/>
                <a:cs typeface="Calibri"/>
              </a:rPr>
              <a:t>ce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poate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lipsi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dacă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apare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numărul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telefon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mobil.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688" y="538988"/>
            <a:ext cx="143954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Exemplu</a:t>
            </a: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679450" y="1441450"/>
          <a:ext cx="4279900" cy="3960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0590"/>
                <a:gridCol w="2011044"/>
              </a:tblGrid>
              <a:tr h="673735"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Entitati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Instante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505459"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Persoana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Popesu</a:t>
                      </a:r>
                      <a:r>
                        <a:rPr dirty="0" sz="16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25">
                          <a:latin typeface="Calibri"/>
                          <a:cs typeface="Calibri"/>
                        </a:rPr>
                        <a:t>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 spc="-20">
                          <a:latin typeface="Calibri"/>
                          <a:cs typeface="Calibri"/>
                        </a:rPr>
                        <a:t>ZARA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Tip</a:t>
                      </a: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produs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imbracaminte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7945">
                        <a:lnSpc>
                          <a:spcPts val="1864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Profesie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dirty="0" sz="1600">
                          <a:latin typeface="Calibri"/>
                          <a:cs typeface="Calibri"/>
                        </a:rPr>
                        <a:t>Inginer</a:t>
                      </a:r>
                      <a:r>
                        <a:rPr dirty="0" sz="16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spc="-10">
                          <a:latin typeface="Calibri"/>
                          <a:cs typeface="Calibri"/>
                        </a:rPr>
                        <a:t>Sistem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7945">
                        <a:lnSpc>
                          <a:spcPts val="1864"/>
                        </a:lnSpc>
                      </a:pP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Aptitudini</a:t>
                      </a:r>
                      <a:r>
                        <a:rPr dirty="0" sz="16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6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16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nivel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incepator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7945">
                        <a:lnSpc>
                          <a:spcPts val="1864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Masina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dirty="0" sz="1600" spc="-10">
                          <a:latin typeface="Calibri"/>
                          <a:cs typeface="Calibri"/>
                        </a:rPr>
                        <a:t>Dacia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463550">
                <a:tc>
                  <a:txBody>
                    <a:bodyPr/>
                    <a:lstStyle/>
                    <a:p>
                      <a:pPr marL="67945">
                        <a:lnSpc>
                          <a:spcPts val="1864"/>
                        </a:lnSpc>
                      </a:pPr>
                      <a:r>
                        <a:rPr dirty="0" sz="16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Animal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dirty="0" sz="1600" spc="-25">
                          <a:latin typeface="Calibri"/>
                          <a:cs typeface="Calibri"/>
                        </a:rPr>
                        <a:t>urs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</a:tbl>
          </a:graphicData>
        </a:graphic>
      </p:graphicFrame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2971799"/>
            <a:ext cx="3614928" cy="340614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3479800">
              <a:lnSpc>
                <a:spcPct val="100000"/>
              </a:lnSpc>
              <a:spcBef>
                <a:spcPts val="105"/>
              </a:spcBef>
            </a:pPr>
            <a:r>
              <a:rPr dirty="0" spc="-25" i="1">
                <a:latin typeface="Calibri"/>
                <a:cs typeface="Calibri"/>
              </a:rPr>
              <a:t>Exercițiu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497610"/>
            <a:ext cx="7251065" cy="3636645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800">
                <a:latin typeface="Calibri"/>
                <a:cs typeface="Calibri"/>
              </a:rPr>
              <a:t>Dati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exemple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atribute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urmatoarelor entitati: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05"/>
              </a:spcBef>
              <a:buChar char="-"/>
              <a:tabLst>
                <a:tab pos="354965" algn="l"/>
              </a:tabLst>
            </a:pPr>
            <a:r>
              <a:rPr dirty="0" sz="2800" spc="-10">
                <a:latin typeface="Calibri"/>
                <a:cs typeface="Calibri"/>
              </a:rPr>
              <a:t>CLIENT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-"/>
              <a:tabLst>
                <a:tab pos="354965" algn="l"/>
              </a:tabLst>
            </a:pPr>
            <a:r>
              <a:rPr dirty="0" sz="2800" spc="-10">
                <a:latin typeface="Calibri"/>
                <a:cs typeface="Calibri"/>
              </a:rPr>
              <a:t>MASINA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-"/>
              <a:tabLst>
                <a:tab pos="354965" algn="l"/>
              </a:tabLst>
            </a:pPr>
            <a:r>
              <a:rPr dirty="0" sz="2800" spc="-10">
                <a:latin typeface="Calibri"/>
                <a:cs typeface="Calibri"/>
              </a:rPr>
              <a:t>PROFESIE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har char="-"/>
              <a:tabLst>
                <a:tab pos="354965" algn="l"/>
              </a:tabLst>
            </a:pPr>
            <a:r>
              <a:rPr dirty="0" sz="2800" spc="-10">
                <a:latin typeface="Calibri"/>
                <a:cs typeface="Calibri"/>
              </a:rPr>
              <a:t>ORDIN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-"/>
              <a:tabLst>
                <a:tab pos="354965" algn="l"/>
              </a:tabLst>
            </a:pPr>
            <a:r>
              <a:rPr dirty="0" sz="2800" spc="-10">
                <a:latin typeface="Calibri"/>
                <a:cs typeface="Calibri"/>
              </a:rPr>
              <a:t>TRANZACTIE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-"/>
              <a:tabLst>
                <a:tab pos="354965" algn="l"/>
                <a:tab pos="2342515" algn="l"/>
              </a:tabLst>
            </a:pPr>
            <a:r>
              <a:rPr dirty="0" sz="2800" spc="-25">
                <a:latin typeface="Calibri"/>
                <a:cs typeface="Calibri"/>
              </a:rPr>
              <a:t>CONRACT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MUNCA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1596" rIns="0" bIns="0" rtlCol="0" vert="horz">
            <a:spAutoFit/>
          </a:bodyPr>
          <a:lstStyle/>
          <a:p>
            <a:pPr marL="3479800">
              <a:lnSpc>
                <a:spcPct val="100000"/>
              </a:lnSpc>
              <a:spcBef>
                <a:spcPts val="105"/>
              </a:spcBef>
            </a:pPr>
            <a:r>
              <a:rPr dirty="0" spc="-20" b="1" i="1">
                <a:latin typeface="Calibri"/>
                <a:cs typeface="Calibri"/>
              </a:rPr>
              <a:t>Exercițiu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72083" y="1464690"/>
            <a:ext cx="43167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libri"/>
                <a:cs typeface="Calibri"/>
              </a:rPr>
              <a:t>EXEMPLE</a:t>
            </a:r>
            <a:r>
              <a:rPr dirty="0" sz="3600" spc="-30" b="1">
                <a:latin typeface="Calibri"/>
                <a:cs typeface="Calibri"/>
              </a:rPr>
              <a:t> </a:t>
            </a:r>
            <a:r>
              <a:rPr dirty="0" sz="3600" b="1">
                <a:latin typeface="Calibri"/>
                <a:cs typeface="Calibri"/>
              </a:rPr>
              <a:t>de</a:t>
            </a:r>
            <a:r>
              <a:rPr dirty="0" sz="3600" spc="-35" b="1">
                <a:latin typeface="Calibri"/>
                <a:cs typeface="Calibri"/>
              </a:rPr>
              <a:t> </a:t>
            </a:r>
            <a:r>
              <a:rPr dirty="0" sz="3600" spc="-20" b="1">
                <a:latin typeface="Calibri"/>
                <a:cs typeface="Calibri"/>
              </a:rPr>
              <a:t>ATRIBUTE</a:t>
            </a:r>
            <a:endParaRPr sz="3600">
              <a:latin typeface="Calibri"/>
              <a:cs typeface="Calibri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831850" y="2279650"/>
          <a:ext cx="6794500" cy="3884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33065"/>
                <a:gridCol w="3772535"/>
              </a:tblGrid>
              <a:tr h="661035">
                <a:tc>
                  <a:txBody>
                    <a:bodyPr/>
                    <a:lstStyle/>
                    <a:p>
                      <a:pPr marL="278130">
                        <a:lnSpc>
                          <a:spcPts val="2335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975"/>
                        </a:lnSpc>
                      </a:pP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Nume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familie,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ani,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inaltimea,</a:t>
                      </a:r>
                      <a:r>
                        <a:rPr dirty="0" sz="1700" spc="-2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orasul,</a:t>
                      </a:r>
                      <a:endParaRPr sz="1700">
                        <a:latin typeface="Calibri"/>
                        <a:cs typeface="Calibri"/>
                      </a:endParaRPr>
                    </a:p>
                    <a:p>
                      <a:pPr marL="5016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dirty="0" sz="17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</a:tr>
              <a:tr h="661035">
                <a:tc>
                  <a:txBody>
                    <a:bodyPr/>
                    <a:lstStyle/>
                    <a:p>
                      <a:pPr marL="278130">
                        <a:lnSpc>
                          <a:spcPts val="234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MASINA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980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Tip,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culoare,</a:t>
                      </a:r>
                      <a:r>
                        <a:rPr dirty="0" sz="17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an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fabricatie,</a:t>
                      </a:r>
                      <a:r>
                        <a:rPr dirty="0" sz="17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pret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marL="278130">
                        <a:lnSpc>
                          <a:spcPts val="234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PROFESIE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980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Tipul</a:t>
                      </a:r>
                      <a:r>
                        <a:rPr dirty="0" sz="17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profesiei,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descriere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marL="278130">
                        <a:lnSpc>
                          <a:spcPts val="234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ORDIN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980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Nr.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Ordin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plata,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data,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25">
                          <a:latin typeface="Calibri"/>
                          <a:cs typeface="Calibri"/>
                        </a:rPr>
                        <a:t>an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660400">
                <a:tc>
                  <a:txBody>
                    <a:bodyPr/>
                    <a:lstStyle/>
                    <a:p>
                      <a:pPr marL="278130">
                        <a:lnSpc>
                          <a:spcPts val="2340"/>
                        </a:lnSpc>
                      </a:pP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TRANZACTIE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980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Cantitate,</a:t>
                      </a:r>
                      <a:r>
                        <a:rPr dirty="0" sz="17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pret,</a:t>
                      </a:r>
                      <a:r>
                        <a:rPr dirty="0" sz="17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unitate</a:t>
                      </a:r>
                      <a:r>
                        <a:rPr dirty="0" sz="17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17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masura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  <a:tr h="770890">
                <a:tc>
                  <a:txBody>
                    <a:bodyPr/>
                    <a:lstStyle/>
                    <a:p>
                      <a:pPr marL="278130">
                        <a:lnSpc>
                          <a:spcPts val="2340"/>
                        </a:lnSpc>
                      </a:pPr>
                      <a:r>
                        <a:rPr dirty="0" sz="2000" spc="-3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CONRACT</a:t>
                      </a:r>
                      <a:r>
                        <a:rPr dirty="0" sz="2000" spc="-75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2000" spc="409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MUNCA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50165">
                        <a:lnSpc>
                          <a:spcPts val="1980"/>
                        </a:lnSpc>
                      </a:pPr>
                      <a:r>
                        <a:rPr dirty="0" sz="1700">
                          <a:latin typeface="Calibri"/>
                          <a:cs typeface="Calibri"/>
                        </a:rPr>
                        <a:t>Nr.</a:t>
                      </a:r>
                      <a:r>
                        <a:rPr dirty="0" sz="17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Contract,</a:t>
                      </a:r>
                      <a:r>
                        <a:rPr dirty="0" sz="17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>
                          <a:latin typeface="Calibri"/>
                          <a:cs typeface="Calibri"/>
                        </a:rPr>
                        <a:t>data</a:t>
                      </a:r>
                      <a:r>
                        <a:rPr dirty="0" sz="17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700" spc="-10">
                          <a:latin typeface="Calibri"/>
                          <a:cs typeface="Calibri"/>
                        </a:rPr>
                        <a:t>angajarii</a:t>
                      </a:r>
                      <a:endParaRPr sz="17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</a:tr>
              <a:tr h="360045">
                <a:tc>
                  <a:txBody>
                    <a:bodyPr/>
                    <a:lstStyle/>
                    <a:p>
                      <a:pPr marL="49530">
                        <a:lnSpc>
                          <a:spcPts val="2295"/>
                        </a:lnSpc>
                        <a:tabLst>
                          <a:tab pos="392430" algn="l"/>
                        </a:tabLst>
                      </a:pPr>
                      <a:r>
                        <a:rPr dirty="0" sz="2000" spc="-5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dirty="0" sz="20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dirty="0" sz="20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CLIENT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136144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Legătura</a:t>
            </a:r>
            <a:r>
              <a:rPr dirty="0" spc="-100"/>
              <a:t> </a:t>
            </a:r>
            <a:r>
              <a:rPr dirty="0"/>
              <a:t>lipsă</a:t>
            </a:r>
            <a:r>
              <a:rPr dirty="0" spc="-105"/>
              <a:t> </a:t>
            </a:r>
            <a:r>
              <a:rPr dirty="0"/>
              <a:t>(THE</a:t>
            </a:r>
            <a:r>
              <a:rPr dirty="0" spc="-90"/>
              <a:t> </a:t>
            </a:r>
            <a:r>
              <a:rPr dirty="0"/>
              <a:t>MISSING</a:t>
            </a:r>
            <a:r>
              <a:rPr dirty="0" spc="-75"/>
              <a:t> </a:t>
            </a:r>
            <a:r>
              <a:rPr dirty="0" spc="-10"/>
              <a:t>LINK)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804163" y="1688718"/>
            <a:ext cx="7233284" cy="37598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 spc="-25">
                <a:latin typeface="Calibri"/>
                <a:cs typeface="Calibri"/>
              </a:rPr>
              <a:t>Câteodată,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clientul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dă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informaţii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trunchiate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si </a:t>
            </a:r>
            <a:r>
              <a:rPr dirty="0" sz="2800" spc="-35">
                <a:latin typeface="Calibri"/>
                <a:cs typeface="Calibri"/>
              </a:rPr>
              <a:t>irelevante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poate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ştie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nici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el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exact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vrea.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5600" marR="9207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 spc="-25">
                <a:latin typeface="Calibri"/>
                <a:cs typeface="Calibri"/>
              </a:rPr>
              <a:t>Informaţiile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primim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astfel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cazuri </a:t>
            </a: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asemeni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unor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piese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incomplete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puzzle.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5600" marR="6985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Punând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întrebările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potrivite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lucrând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echipă, putem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descoperi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ceea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lipseşte.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516761" y="2049360"/>
            <a:ext cx="5180330" cy="205676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21945" marR="5080" indent="-309880">
              <a:lnSpc>
                <a:spcPct val="120000"/>
              </a:lnSpc>
              <a:spcBef>
                <a:spcPts val="105"/>
              </a:spcBef>
              <a:tabLst>
                <a:tab pos="2639695" algn="l"/>
              </a:tabLst>
            </a:pPr>
            <a:r>
              <a:rPr dirty="0" sz="3700" b="1" i="1">
                <a:latin typeface="Calibri"/>
                <a:cs typeface="Calibri"/>
              </a:rPr>
              <a:t>Cap.</a:t>
            </a:r>
            <a:r>
              <a:rPr dirty="0" sz="3700" spc="-105" b="1" i="1">
                <a:latin typeface="Calibri"/>
                <a:cs typeface="Calibri"/>
              </a:rPr>
              <a:t> </a:t>
            </a:r>
            <a:r>
              <a:rPr dirty="0" sz="3700" b="1" i="1">
                <a:latin typeface="Calibri"/>
                <a:cs typeface="Calibri"/>
              </a:rPr>
              <a:t>II</a:t>
            </a:r>
            <a:r>
              <a:rPr dirty="0" sz="3700" spc="-75" b="1" i="1">
                <a:latin typeface="Calibri"/>
                <a:cs typeface="Calibri"/>
              </a:rPr>
              <a:t> </a:t>
            </a:r>
            <a:r>
              <a:rPr dirty="0" sz="3700" b="1" i="1">
                <a:latin typeface="Calibri"/>
                <a:cs typeface="Calibri"/>
              </a:rPr>
              <a:t>Model</a:t>
            </a:r>
            <a:r>
              <a:rPr dirty="0" sz="3700" spc="-55" b="1" i="1">
                <a:latin typeface="Calibri"/>
                <a:cs typeface="Calibri"/>
              </a:rPr>
              <a:t> </a:t>
            </a:r>
            <a:r>
              <a:rPr dirty="0" sz="3700" b="1" i="1">
                <a:latin typeface="Calibri"/>
                <a:cs typeface="Calibri"/>
              </a:rPr>
              <a:t>fizic</a:t>
            </a:r>
            <a:r>
              <a:rPr dirty="0" sz="3700" spc="-50" b="1" i="1">
                <a:latin typeface="Calibri"/>
                <a:cs typeface="Calibri"/>
              </a:rPr>
              <a:t> </a:t>
            </a:r>
            <a:r>
              <a:rPr dirty="0" sz="3700" b="1" i="1">
                <a:latin typeface="Calibri"/>
                <a:cs typeface="Calibri"/>
              </a:rPr>
              <a:t>şi</a:t>
            </a:r>
            <a:r>
              <a:rPr dirty="0" sz="3700" spc="-60" b="1" i="1">
                <a:latin typeface="Calibri"/>
                <a:cs typeface="Calibri"/>
              </a:rPr>
              <a:t> </a:t>
            </a:r>
            <a:r>
              <a:rPr dirty="0" sz="3700" spc="-10" b="1" i="1">
                <a:latin typeface="Calibri"/>
                <a:cs typeface="Calibri"/>
              </a:rPr>
              <a:t>model conceptual</a:t>
            </a:r>
            <a:r>
              <a:rPr dirty="0" sz="3700" b="1" i="1">
                <a:latin typeface="Calibri"/>
                <a:cs typeface="Calibri"/>
              </a:rPr>
              <a:t>	</a:t>
            </a:r>
            <a:r>
              <a:rPr dirty="0" sz="3700" spc="-25" b="1" i="1">
                <a:latin typeface="Calibri"/>
                <a:cs typeface="Calibri"/>
              </a:rPr>
              <a:t>Entităţi</a:t>
            </a:r>
            <a:r>
              <a:rPr dirty="0" sz="3700" spc="-135" b="1" i="1">
                <a:latin typeface="Calibri"/>
                <a:cs typeface="Calibri"/>
              </a:rPr>
              <a:t> </a:t>
            </a:r>
            <a:r>
              <a:rPr dirty="0" sz="3700" spc="-25" b="1" i="1">
                <a:latin typeface="Calibri"/>
                <a:cs typeface="Calibri"/>
              </a:rPr>
              <a:t>si </a:t>
            </a:r>
            <a:r>
              <a:rPr dirty="0" sz="3700" spc="-20" b="1" i="1">
                <a:latin typeface="Calibri"/>
                <a:cs typeface="Calibri"/>
              </a:rPr>
              <a:t>instanţe</a:t>
            </a:r>
            <a:r>
              <a:rPr dirty="0" sz="3700" spc="-140" b="1" i="1">
                <a:latin typeface="Calibri"/>
                <a:cs typeface="Calibri"/>
              </a:rPr>
              <a:t> </a:t>
            </a:r>
            <a:r>
              <a:rPr dirty="0" sz="3700" b="1" i="1">
                <a:latin typeface="Calibri"/>
                <a:cs typeface="Calibri"/>
              </a:rPr>
              <a:t>(partea</a:t>
            </a:r>
            <a:r>
              <a:rPr dirty="0" sz="3700" spc="-100" b="1" i="1">
                <a:latin typeface="Calibri"/>
                <a:cs typeface="Calibri"/>
              </a:rPr>
              <a:t> </a:t>
            </a:r>
            <a:r>
              <a:rPr dirty="0" sz="3700" spc="-25" b="1" i="1">
                <a:latin typeface="Calibri"/>
                <a:cs typeface="Calibri"/>
              </a:rPr>
              <a:t>I)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0"/>
              <a:t>Curs</a:t>
            </a:r>
            <a:r>
              <a:rPr dirty="0" sz="4400" spc="-204"/>
              <a:t> </a:t>
            </a:r>
            <a:r>
              <a:rPr dirty="0" sz="4400" spc="-25"/>
              <a:t>2,3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1596" rIns="0" bIns="0" rtlCol="0" vert="horz">
            <a:spAutoFit/>
          </a:bodyPr>
          <a:lstStyle/>
          <a:p>
            <a:pPr marL="3479165">
              <a:lnSpc>
                <a:spcPct val="100000"/>
              </a:lnSpc>
              <a:spcBef>
                <a:spcPts val="105"/>
              </a:spcBef>
            </a:pPr>
            <a:r>
              <a:rPr dirty="0" spc="-20" b="1" i="1">
                <a:latin typeface="Calibri"/>
                <a:cs typeface="Calibri"/>
              </a:rPr>
              <a:t>Exercițiu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8741" y="1429334"/>
            <a:ext cx="7802880" cy="3828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 spc="-20">
                <a:latin typeface="Calibri"/>
                <a:cs typeface="Calibri"/>
              </a:rPr>
              <a:t>Fiecare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student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primeşte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piesă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puzzle.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5600" marR="123825" indent="-342900">
              <a:lnSpc>
                <a:spcPct val="893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Piesele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componentilor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unui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grup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formează </a:t>
            </a:r>
            <a:r>
              <a:rPr dirty="0" sz="2800">
                <a:latin typeface="Calibri"/>
                <a:cs typeface="Calibri"/>
              </a:rPr>
              <a:t>imaginea,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putin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piesa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importantă,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care </a:t>
            </a:r>
            <a:r>
              <a:rPr dirty="0" sz="2800" spc="-10">
                <a:latin typeface="Calibri"/>
                <a:cs typeface="Calibri"/>
              </a:rPr>
              <a:t>lipseşte.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0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algn="just" marL="355600" marR="5080" indent="-342900">
              <a:lnSpc>
                <a:spcPts val="3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 spc="-35">
                <a:latin typeface="Calibri"/>
                <a:cs typeface="Calibri"/>
              </a:rPr>
              <a:t>Fără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a-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arăta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unul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altuia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bucăţica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imagine, </a:t>
            </a:r>
            <a:r>
              <a:rPr dirty="0" sz="2800" spc="-20">
                <a:latin typeface="Calibri"/>
                <a:cs typeface="Calibri"/>
              </a:rPr>
              <a:t>doar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comunicare,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completeze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imaginea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grupei </a:t>
            </a:r>
            <a:r>
              <a:rPr dirty="0" sz="2800">
                <a:latin typeface="Calibri"/>
                <a:cs typeface="Calibri"/>
              </a:rPr>
              <a:t>si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apoi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să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identifice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conţine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piesa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lipseşte.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11709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Identificarea</a:t>
            </a:r>
            <a:r>
              <a:rPr dirty="0" spc="-30"/>
              <a:t> </a:t>
            </a:r>
            <a:r>
              <a:rPr dirty="0"/>
              <a:t>și</a:t>
            </a:r>
            <a:r>
              <a:rPr dirty="0" spc="-75"/>
              <a:t> </a:t>
            </a:r>
            <a:r>
              <a:rPr dirty="0"/>
              <a:t>modelarea</a:t>
            </a:r>
            <a:r>
              <a:rPr dirty="0" spc="-105"/>
              <a:t> </a:t>
            </a:r>
            <a:r>
              <a:rPr dirty="0" spc="-10"/>
              <a:t>entităților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50697" y="1863089"/>
            <a:ext cx="8785860" cy="4495800"/>
          </a:xfrm>
          <a:custGeom>
            <a:avLst/>
            <a:gdLst/>
            <a:ahLst/>
            <a:cxnLst/>
            <a:rect l="l" t="t" r="r" b="b"/>
            <a:pathLst>
              <a:path w="8785860" h="4495800">
                <a:moveTo>
                  <a:pt x="0" y="4495546"/>
                </a:moveTo>
                <a:lnTo>
                  <a:pt x="8785860" y="4495546"/>
                </a:lnTo>
                <a:lnTo>
                  <a:pt x="8785860" y="0"/>
                </a:lnTo>
                <a:lnTo>
                  <a:pt x="0" y="0"/>
                </a:lnTo>
                <a:lnTo>
                  <a:pt x="0" y="4495546"/>
                </a:lnTo>
                <a:close/>
              </a:path>
            </a:pathLst>
          </a:custGeom>
          <a:ln w="25907">
            <a:solidFill>
              <a:srgbClr val="4F81B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9285" y="1426209"/>
            <a:ext cx="8575040" cy="4282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 sz="1800" spc="-10" i="1">
                <a:latin typeface="Calibri"/>
                <a:cs typeface="Calibri"/>
              </a:rPr>
              <a:t>Identificați</a:t>
            </a:r>
            <a:r>
              <a:rPr dirty="0" sz="1800" spc="-5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și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modelați</a:t>
            </a:r>
            <a:r>
              <a:rPr dirty="0" sz="1800" spc="-8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entitățile</a:t>
            </a:r>
            <a:r>
              <a:rPr dirty="0" sz="1800" spc="-3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pe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baza</a:t>
            </a:r>
            <a:r>
              <a:rPr dirty="0" sz="1800" spc="-7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următorului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set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de</a:t>
            </a:r>
            <a:r>
              <a:rPr dirty="0" sz="1800" spc="-60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cerințe</a:t>
            </a:r>
            <a:r>
              <a:rPr dirty="0" sz="1800" spc="-4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de</a:t>
            </a:r>
            <a:r>
              <a:rPr dirty="0" sz="1800" spc="15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informații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18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2000">
                <a:latin typeface="Times New Roman"/>
                <a:cs typeface="Times New Roman"/>
              </a:rPr>
              <a:t>”Sunt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directorul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unei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facultăți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instruire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calculatoare</a:t>
            </a:r>
            <a:r>
              <a:rPr dirty="0" sz="2000" spc="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oferă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profeori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pentru </a:t>
            </a:r>
            <a:r>
              <a:rPr dirty="0" sz="2000">
                <a:latin typeface="Times New Roman"/>
                <a:cs typeface="Times New Roman"/>
              </a:rPr>
              <a:t>cursuri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programare.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Învățăm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cursuri,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fiecare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dintre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acestea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având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-20">
                <a:latin typeface="Times New Roman"/>
                <a:cs typeface="Times New Roman"/>
              </a:rPr>
              <a:t>cod, </a:t>
            </a:r>
            <a:r>
              <a:rPr dirty="0" sz="2000">
                <a:latin typeface="Times New Roman"/>
                <a:cs typeface="Times New Roman"/>
              </a:rPr>
              <a:t>un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și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număr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credire.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Introducere</a:t>
            </a:r>
            <a:r>
              <a:rPr dirty="0" sz="2000" spc="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în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Baze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7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și</a:t>
            </a:r>
            <a:r>
              <a:rPr dirty="0" sz="2000" spc="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Proiectarea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bazelor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date,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sunt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două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dintre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cursurile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noastre</a:t>
            </a:r>
            <a:r>
              <a:rPr dirty="0" sz="2000" spc="38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cele</a:t>
            </a:r>
            <a:r>
              <a:rPr dirty="0" sz="2000" spc="4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</a:t>
            </a:r>
            <a:r>
              <a:rPr dirty="0" sz="2000" spc="3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populare.</a:t>
            </a:r>
            <a:r>
              <a:rPr dirty="0" sz="2000" spc="3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Durata</a:t>
            </a:r>
            <a:r>
              <a:rPr dirty="0" sz="2000" spc="39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cursurilor </a:t>
            </a:r>
            <a:r>
              <a:rPr dirty="0" sz="2000">
                <a:latin typeface="Times New Roman"/>
                <a:cs typeface="Times New Roman"/>
              </a:rPr>
              <a:t>variază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</a:t>
            </a:r>
            <a:r>
              <a:rPr dirty="0" sz="2000" spc="8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doi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ani.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profesor</a:t>
            </a:r>
            <a:r>
              <a:rPr dirty="0" sz="2000" spc="9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poate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preda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multe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cursuri.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Popescu </a:t>
            </a:r>
            <a:r>
              <a:rPr dirty="0" sz="2000">
                <a:latin typeface="Times New Roman"/>
                <a:cs typeface="Times New Roman"/>
              </a:rPr>
              <a:t>Radu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și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Magda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Ghita</a:t>
            </a:r>
            <a:r>
              <a:rPr dirty="0" sz="2000" spc="3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sunt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doi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dintre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cei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mai</a:t>
            </a:r>
            <a:r>
              <a:rPr dirty="0" sz="2000" spc="3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buni</a:t>
            </a:r>
            <a:r>
              <a:rPr dirty="0" sz="2000" spc="3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profesori</a:t>
            </a:r>
            <a:r>
              <a:rPr dirty="0" sz="2000" spc="3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ai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noștri.</a:t>
            </a:r>
            <a:r>
              <a:rPr dirty="0" sz="2000" spc="35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Urmărim </a:t>
            </a:r>
            <a:r>
              <a:rPr dirty="0" sz="2000">
                <a:latin typeface="Times New Roman"/>
                <a:cs typeface="Times New Roman"/>
              </a:rPr>
              <a:t>numele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și</a:t>
            </a:r>
            <a:r>
              <a:rPr dirty="0" sz="2000" spc="2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numărul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telefon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fiecărui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profesor.</a:t>
            </a:r>
            <a:r>
              <a:rPr dirty="0" sz="2000" spc="26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Fiecare</a:t>
            </a:r>
            <a:r>
              <a:rPr dirty="0" sz="2000" spc="27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curs</a:t>
            </a:r>
            <a:r>
              <a:rPr dirty="0" sz="2000" spc="26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este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predat</a:t>
            </a:r>
            <a:r>
              <a:rPr dirty="0" sz="2000" spc="25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254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un </a:t>
            </a:r>
            <a:r>
              <a:rPr dirty="0" sz="2000">
                <a:latin typeface="Times New Roman"/>
                <a:cs typeface="Times New Roman"/>
              </a:rPr>
              <a:t>singur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profesor.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Creăm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curs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și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apoi alcătuim</a:t>
            </a:r>
            <a:r>
              <a:rPr dirty="0" sz="2000" spc="-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profesor.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Studenții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pot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urma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mai </a:t>
            </a:r>
            <a:r>
              <a:rPr dirty="0" sz="2000">
                <a:latin typeface="Times New Roman"/>
                <a:cs typeface="Times New Roman"/>
              </a:rPr>
              <a:t>multe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cursuri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în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timp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și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mulți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dintre</a:t>
            </a:r>
            <a:r>
              <a:rPr dirty="0" sz="2000" spc="2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ei</a:t>
            </a:r>
            <a:r>
              <a:rPr dirty="0" sz="2000" spc="20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acest</a:t>
            </a:r>
            <a:r>
              <a:rPr dirty="0" sz="2000" spc="2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lucru.</a:t>
            </a:r>
            <a:r>
              <a:rPr dirty="0" sz="2000" spc="2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Mădălin</a:t>
            </a:r>
            <a:r>
              <a:rPr dirty="0" sz="2000" spc="229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Bărbulescu</a:t>
            </a:r>
            <a:r>
              <a:rPr dirty="0" sz="2000" spc="21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22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la </a:t>
            </a:r>
            <a:r>
              <a:rPr dirty="0" sz="2000">
                <a:latin typeface="Times New Roman"/>
                <a:cs typeface="Times New Roman"/>
              </a:rPr>
              <a:t>Calculatoare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proces,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urmat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fiecare</a:t>
            </a:r>
            <a:r>
              <a:rPr dirty="0" sz="2000" spc="1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curs</a:t>
            </a:r>
            <a:r>
              <a:rPr dirty="0" sz="2000" spc="1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pe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</a:t>
            </a:r>
            <a:r>
              <a:rPr dirty="0" sz="2000" spc="1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îl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oferim!</a:t>
            </a:r>
            <a:r>
              <a:rPr dirty="0" sz="2000" spc="14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Urmărim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numele</a:t>
            </a:r>
            <a:r>
              <a:rPr dirty="0" sz="2000" spc="1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și </a:t>
            </a:r>
            <a:r>
              <a:rPr dirty="0" sz="2000">
                <a:latin typeface="Times New Roman"/>
                <a:cs typeface="Times New Roman"/>
              </a:rPr>
              <a:t>numărul de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telefon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al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fiecărui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student.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Unii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dintre</a:t>
            </a:r>
            <a:r>
              <a:rPr dirty="0" sz="2000" spc="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studenții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și profesorii</a:t>
            </a:r>
            <a:r>
              <a:rPr dirty="0" sz="2000" spc="-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noștri</a:t>
            </a:r>
            <a:r>
              <a:rPr dirty="0" sz="2000" spc="-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ne </a:t>
            </a:r>
            <a:r>
              <a:rPr dirty="0" sz="2000">
                <a:latin typeface="Times New Roman"/>
                <a:cs typeface="Times New Roman"/>
              </a:rPr>
              <a:t>dau</a:t>
            </a:r>
            <a:r>
              <a:rPr dirty="0" sz="2000" spc="-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numerele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de</a:t>
            </a:r>
            <a:r>
              <a:rPr dirty="0" sz="2000" spc="-20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telefon.”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355" rIns="0" bIns="0" rtlCol="0" vert="horz">
            <a:spAutoFit/>
          </a:bodyPr>
          <a:lstStyle/>
          <a:p>
            <a:pPr marL="3613785">
              <a:lnSpc>
                <a:spcPct val="100000"/>
              </a:lnSpc>
              <a:spcBef>
                <a:spcPts val="105"/>
              </a:spcBef>
            </a:pPr>
            <a:r>
              <a:rPr dirty="0" spc="-10" b="1" i="1">
                <a:latin typeface="Calibri"/>
                <a:cs typeface="Calibri"/>
              </a:rPr>
              <a:t>Soluție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2238" y="1419245"/>
            <a:ext cx="5897051" cy="4401280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13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770379" y="360934"/>
            <a:ext cx="5104130" cy="4933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3425" marR="17780" indent="-233679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6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fizic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şi</a:t>
            </a:r>
            <a:r>
              <a:rPr dirty="0" sz="2800" spc="-4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7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conceptual </a:t>
            </a:r>
            <a:r>
              <a:rPr dirty="0" sz="2800" spc="-20" b="1" i="1">
                <a:latin typeface="Calibri"/>
                <a:cs typeface="Calibri"/>
              </a:rPr>
              <a:t>Entităţi</a:t>
            </a:r>
            <a:r>
              <a:rPr dirty="0" sz="2800" spc="-12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si</a:t>
            </a:r>
            <a:r>
              <a:rPr dirty="0" sz="2800" spc="-11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instanţe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(partea</a:t>
            </a:r>
            <a:r>
              <a:rPr dirty="0" sz="2800" spc="-35" b="1" i="1">
                <a:latin typeface="Calibri"/>
                <a:cs typeface="Calibri"/>
              </a:rPr>
              <a:t> </a:t>
            </a:r>
            <a:r>
              <a:rPr dirty="0" sz="2800" spc="-25" b="1" i="1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Data</a:t>
            </a:r>
            <a:r>
              <a:rPr dirty="0" sz="2800" spc="-1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versus</a:t>
            </a:r>
            <a:r>
              <a:rPr dirty="0" sz="2800" spc="-1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informaţie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fizic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conceptual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Entităţi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instanţe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ERD-</a:t>
            </a:r>
            <a:r>
              <a:rPr dirty="0" sz="2800" spc="-25" b="1">
                <a:latin typeface="Calibri"/>
                <a:cs typeface="Calibri"/>
              </a:rPr>
              <a:t>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Subtipuri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supertipuri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25" b="1">
                <a:latin typeface="Calibri"/>
                <a:cs typeface="Calibri"/>
              </a:rPr>
              <a:t>Documentarea </a:t>
            </a:r>
            <a:r>
              <a:rPr dirty="0" sz="2800" b="1">
                <a:latin typeface="Calibri"/>
                <a:cs typeface="Calibri"/>
              </a:rPr>
              <a:t>unui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ERD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06526" rIns="0" bIns="0" rtlCol="0" vert="horz">
            <a:spAutoFit/>
          </a:bodyPr>
          <a:lstStyle/>
          <a:p>
            <a:pPr marL="3621404">
              <a:lnSpc>
                <a:spcPct val="100000"/>
              </a:lnSpc>
              <a:spcBef>
                <a:spcPts val="105"/>
              </a:spcBef>
            </a:pPr>
            <a:r>
              <a:rPr dirty="0" spc="-10" b="1" i="1">
                <a:latin typeface="Calibri"/>
                <a:cs typeface="Calibri"/>
              </a:rPr>
              <a:t>Relația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213180"/>
            <a:ext cx="7402830" cy="45453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 spc="-45">
                <a:latin typeface="Calibri"/>
                <a:cs typeface="Calibri"/>
              </a:rPr>
              <a:t>Reprezintă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ceva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semnificativ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afacere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4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ts val="3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Exprimă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care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relaţiile</a:t>
            </a:r>
            <a:r>
              <a:rPr dirty="0" sz="2800" spc="-1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între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două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entităţi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(sau între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una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aceeaşi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entitate)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citeşte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ambele</a:t>
            </a:r>
            <a:r>
              <a:rPr dirty="0" sz="2800" spc="-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sensuri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opţionalitate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grad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0">
                <a:latin typeface="Calibri"/>
                <a:cs typeface="Calibri"/>
              </a:rPr>
              <a:t> cardinalitate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1596" rIns="0" bIns="0" rtlCol="0" vert="horz">
            <a:spAutoFit/>
          </a:bodyPr>
          <a:lstStyle/>
          <a:p>
            <a:pPr marL="2068195">
              <a:lnSpc>
                <a:spcPct val="100000"/>
              </a:lnSpc>
              <a:spcBef>
                <a:spcPts val="105"/>
              </a:spcBef>
            </a:pPr>
            <a:r>
              <a:rPr dirty="0" spc="-10" b="1" i="1">
                <a:latin typeface="Calibri"/>
                <a:cs typeface="Calibri"/>
              </a:rPr>
              <a:t>Opționalitatea</a:t>
            </a:r>
            <a:r>
              <a:rPr dirty="0" spc="-80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unei</a:t>
            </a:r>
            <a:r>
              <a:rPr dirty="0" spc="-70" b="1" i="1">
                <a:latin typeface="Calibri"/>
                <a:cs typeface="Calibri"/>
              </a:rPr>
              <a:t> </a:t>
            </a:r>
            <a:r>
              <a:rPr dirty="0" spc="-10" b="1" i="1">
                <a:latin typeface="Calibri"/>
                <a:cs typeface="Calibri"/>
              </a:rPr>
              <a:t>relații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497610"/>
            <a:ext cx="7970520" cy="4138929"/>
          </a:xfrm>
          <a:prstGeom prst="rect">
            <a:avLst/>
          </a:prstGeom>
        </p:spPr>
        <p:txBody>
          <a:bodyPr wrap="square" lIns="0" tIns="1022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dirty="0" sz="2800" spc="-20">
                <a:latin typeface="Calibri"/>
                <a:cs typeface="Calibri"/>
              </a:rPr>
              <a:t>Relaţiile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fi: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69265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mandatorii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</a:tabLst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opţionale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  <a:buClr>
                <a:srgbClr val="FF0000"/>
              </a:buClr>
              <a:buFont typeface="Calibri"/>
              <a:buAutoNum type="arabicPeriod"/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10" i="1">
                <a:latin typeface="Calibri"/>
                <a:cs typeface="Calibri"/>
              </a:rPr>
              <a:t>Exemplu</a:t>
            </a:r>
            <a:r>
              <a:rPr dirty="0" sz="2400" spc="-1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546100" marR="5080" indent="-533400">
              <a:lnSpc>
                <a:spcPct val="100000"/>
              </a:lnSpc>
              <a:spcBef>
                <a:spcPts val="605"/>
              </a:spcBef>
            </a:pPr>
            <a:r>
              <a:rPr dirty="0" sz="2400" spc="-25">
                <a:latin typeface="Calibri"/>
                <a:cs typeface="Calibri"/>
              </a:rPr>
              <a:t>Pentru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stabili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opţionalitatea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relaţiei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dintre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entităţile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65">
                <a:latin typeface="Calibri"/>
                <a:cs typeface="Calibri"/>
              </a:rPr>
              <a:t>ANGAJAT </a:t>
            </a:r>
            <a:r>
              <a:rPr dirty="0" sz="2400" spc="-25">
                <a:latin typeface="Calibri"/>
                <a:cs typeface="Calibri"/>
              </a:rPr>
              <a:t>si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următoarele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întrebări:</a:t>
            </a:r>
            <a:endParaRPr sz="2400">
              <a:latin typeface="Calibri"/>
              <a:cs typeface="Calibri"/>
            </a:endParaRPr>
          </a:p>
          <a:p>
            <a:pPr lvl="1" marL="545465" indent="-5327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45465" algn="l"/>
              </a:tabLst>
            </a:pPr>
            <a:r>
              <a:rPr dirty="0" sz="2400" spc="-65">
                <a:latin typeface="Calibri"/>
                <a:cs typeface="Calibri"/>
              </a:rPr>
              <a:t>Trebuie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fiecare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angajat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să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aibă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20">
                <a:latin typeface="Calibri"/>
                <a:cs typeface="Calibri"/>
              </a:rPr>
              <a:t> job?</a:t>
            </a:r>
            <a:endParaRPr sz="2400">
              <a:latin typeface="Calibri"/>
              <a:cs typeface="Calibri"/>
            </a:endParaRPr>
          </a:p>
          <a:p>
            <a:pPr lvl="1" marL="545465" indent="-5327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45465" algn="l"/>
              </a:tabLst>
            </a:pPr>
            <a:r>
              <a:rPr dirty="0" sz="2400" spc="-60">
                <a:latin typeface="Calibri"/>
                <a:cs typeface="Calibri"/>
              </a:rPr>
              <a:t>Trebuie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fiecare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job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să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acordat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unui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angajat?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355" rIns="0" bIns="0" rtlCol="0" vert="horz">
            <a:spAutoFit/>
          </a:bodyPr>
          <a:lstStyle/>
          <a:p>
            <a:pPr marL="2103120">
              <a:lnSpc>
                <a:spcPct val="100000"/>
              </a:lnSpc>
              <a:spcBef>
                <a:spcPts val="105"/>
              </a:spcBef>
            </a:pPr>
            <a:r>
              <a:rPr dirty="0" spc="-20" b="1" i="1">
                <a:latin typeface="Calibri"/>
                <a:cs typeface="Calibri"/>
              </a:rPr>
              <a:t>Cardinalitatea</a:t>
            </a:r>
            <a:r>
              <a:rPr dirty="0" spc="-60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unei</a:t>
            </a:r>
            <a:r>
              <a:rPr dirty="0" spc="15" b="1" i="1">
                <a:latin typeface="Calibri"/>
                <a:cs typeface="Calibri"/>
              </a:rPr>
              <a:t> </a:t>
            </a:r>
            <a:r>
              <a:rPr dirty="0" spc="-10" b="1" i="1">
                <a:latin typeface="Calibri"/>
                <a:cs typeface="Calibri"/>
              </a:rPr>
              <a:t>relații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02839"/>
            <a:ext cx="7948295" cy="423862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3200" spc="-20">
                <a:latin typeface="Calibri"/>
                <a:cs typeface="Calibri"/>
              </a:rPr>
              <a:t>Determină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b="1">
                <a:latin typeface="Calibri"/>
                <a:cs typeface="Calibri"/>
              </a:rPr>
              <a:t>gradul</a:t>
            </a:r>
            <a:r>
              <a:rPr dirty="0" sz="3200" spc="-12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relaţiei</a:t>
            </a:r>
            <a:r>
              <a:rPr dirty="0" sz="3200" spc="-1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ts val="3775"/>
              </a:lnSpc>
              <a:spcBef>
                <a:spcPts val="254"/>
              </a:spcBef>
            </a:pP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determină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prin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răspunsul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la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întrebarea: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Câte?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ts val="3775"/>
              </a:lnSpc>
            </a:pPr>
            <a:r>
              <a:rPr dirty="0" sz="3200" spc="-10">
                <a:latin typeface="Calibri"/>
                <a:cs typeface="Calibri"/>
              </a:rPr>
              <a:t>Câți?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spc="-10" i="1">
                <a:latin typeface="Calibri"/>
                <a:cs typeface="Calibri"/>
              </a:rPr>
              <a:t>Exemplu</a:t>
            </a:r>
            <a:r>
              <a:rPr dirty="0" sz="2800" spc="-10"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marR="252095" indent="-342900">
              <a:lnSpc>
                <a:spcPts val="3000"/>
              </a:lnSpc>
              <a:spcBef>
                <a:spcPts val="750"/>
              </a:spcBef>
            </a:pPr>
            <a:r>
              <a:rPr dirty="0" sz="2800">
                <a:latin typeface="Calibri"/>
                <a:cs typeface="Calibri"/>
              </a:rPr>
              <a:t>Câte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job-</a:t>
            </a:r>
            <a:r>
              <a:rPr dirty="0" sz="2800">
                <a:latin typeface="Calibri"/>
                <a:cs typeface="Calibri"/>
              </a:rPr>
              <a:t>uri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poate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îndeplini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angajat?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Unul,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mai </a:t>
            </a:r>
            <a:r>
              <a:rPr dirty="0" sz="2800" spc="-10">
                <a:latin typeface="Calibri"/>
                <a:cs typeface="Calibri"/>
              </a:rPr>
              <a:t>multe?</a:t>
            </a:r>
            <a:endParaRPr sz="2800">
              <a:latin typeface="Calibri"/>
              <a:cs typeface="Calibri"/>
            </a:endParaRPr>
          </a:p>
          <a:p>
            <a:pPr marL="355600" marR="460375" indent="-342900">
              <a:lnSpc>
                <a:spcPts val="3000"/>
              </a:lnSpc>
              <a:spcBef>
                <a:spcPts val="700"/>
              </a:spcBef>
            </a:pPr>
            <a:r>
              <a:rPr dirty="0" sz="2800">
                <a:latin typeface="Calibri"/>
                <a:cs typeface="Calibri"/>
              </a:rPr>
              <a:t>Câti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angajaţi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lucra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job?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Doar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unul?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Sau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mai </a:t>
            </a:r>
            <a:r>
              <a:rPr dirty="0" sz="2800" spc="-10">
                <a:latin typeface="Calibri"/>
                <a:cs typeface="Calibri"/>
              </a:rPr>
              <a:t>mulţi?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24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368300" y="2418410"/>
            <a:ext cx="8042909" cy="29857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24765" marR="5080">
              <a:lnSpc>
                <a:spcPct val="96800"/>
              </a:lnSpc>
              <a:spcBef>
                <a:spcPts val="204"/>
              </a:spcBef>
            </a:pP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Fiecare</a:t>
            </a:r>
            <a:r>
              <a:rPr dirty="0" sz="28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ANGAJAT</a:t>
            </a:r>
            <a:r>
              <a:rPr dirty="0" sz="28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trebuie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sa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AF50"/>
                </a:solidFill>
                <a:latin typeface="Calibri"/>
                <a:cs typeface="Calibri"/>
              </a:rPr>
              <a:t>detina</a:t>
            </a:r>
            <a:r>
              <a:rPr dirty="0" sz="2800" spc="-130" i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singur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r>
              <a:rPr dirty="0" sz="2800" spc="-1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Munca 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Fiecare</a:t>
            </a:r>
            <a:r>
              <a:rPr dirty="0" sz="28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LOC</a:t>
            </a:r>
            <a:r>
              <a:rPr dirty="0" sz="28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Munca</a:t>
            </a:r>
            <a:r>
              <a:rPr dirty="0" sz="28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poate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 i="1">
                <a:solidFill>
                  <a:srgbClr val="00AF50"/>
                </a:solidFill>
                <a:latin typeface="Calibri"/>
                <a:cs typeface="Calibri"/>
              </a:rPr>
              <a:t>detinut</a:t>
            </a:r>
            <a:r>
              <a:rPr dirty="0" sz="2800" spc="-110" i="1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de</a:t>
            </a:r>
            <a:r>
              <a:rPr dirty="0" sz="2800" spc="-7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unul</a:t>
            </a:r>
            <a:r>
              <a:rPr dirty="0" sz="2800" spc="-10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sau</a:t>
            </a:r>
            <a:r>
              <a:rPr dirty="0" sz="2800" spc="-95" i="1">
                <a:latin typeface="Calibri"/>
                <a:cs typeface="Calibri"/>
              </a:rPr>
              <a:t> </a:t>
            </a:r>
            <a:r>
              <a:rPr dirty="0" sz="2800" spc="-25" i="1">
                <a:latin typeface="Calibri"/>
                <a:cs typeface="Calibri"/>
              </a:rPr>
              <a:t>mai </a:t>
            </a:r>
            <a:r>
              <a:rPr dirty="0" sz="2800" i="1">
                <a:latin typeface="Calibri"/>
                <a:cs typeface="Calibri"/>
              </a:rPr>
              <a:t>multi</a:t>
            </a:r>
            <a:r>
              <a:rPr dirty="0" sz="2800" spc="-135" i="1"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ANGAJATI</a:t>
            </a:r>
            <a:endParaRPr sz="2800">
              <a:latin typeface="Calibri"/>
              <a:cs typeface="Calibri"/>
            </a:endParaRPr>
          </a:p>
          <a:p>
            <a:pPr algn="just" marL="12700" marR="187960">
              <a:lnSpc>
                <a:spcPct val="100000"/>
              </a:lnSpc>
              <a:spcBef>
                <a:spcPts val="3360"/>
              </a:spcBef>
            </a:pP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Fiecare</a:t>
            </a:r>
            <a:r>
              <a:rPr dirty="0" sz="28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PRODUS</a:t>
            </a:r>
            <a:r>
              <a:rPr dirty="0" sz="2800" spc="-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trebuie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AE50"/>
                </a:solidFill>
                <a:latin typeface="Calibri"/>
                <a:cs typeface="Calibri"/>
              </a:rPr>
              <a:t>clasificat</a:t>
            </a:r>
            <a:r>
              <a:rPr dirty="0" sz="2800" spc="-120" i="1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dupa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TIP</a:t>
            </a:r>
            <a:r>
              <a:rPr dirty="0" sz="28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PRODUS </a:t>
            </a:r>
            <a:r>
              <a:rPr dirty="0" sz="2800" spc="-20">
                <a:solidFill>
                  <a:srgbClr val="0000FF"/>
                </a:solidFill>
                <a:latin typeface="Calibri"/>
                <a:cs typeface="Calibri"/>
              </a:rPr>
              <a:t>Fiecare</a:t>
            </a:r>
            <a:r>
              <a:rPr dirty="0" sz="28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TIP</a:t>
            </a:r>
            <a:r>
              <a:rPr dirty="0" sz="28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PRODUS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poate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00AE50"/>
                </a:solidFill>
                <a:latin typeface="Calibri"/>
                <a:cs typeface="Calibri"/>
              </a:rPr>
              <a:t>clasifica</a:t>
            </a:r>
            <a:r>
              <a:rPr dirty="0" sz="2800" spc="-95" i="1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unul</a:t>
            </a:r>
            <a:r>
              <a:rPr dirty="0" sz="2800" spc="-75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sau</a:t>
            </a:r>
            <a:r>
              <a:rPr dirty="0" sz="2800" spc="-60" i="1">
                <a:latin typeface="Calibri"/>
                <a:cs typeface="Calibri"/>
              </a:rPr>
              <a:t> </a:t>
            </a:r>
            <a:r>
              <a:rPr dirty="0" sz="2800" i="1">
                <a:latin typeface="Calibri"/>
                <a:cs typeface="Calibri"/>
              </a:rPr>
              <a:t>mai</a:t>
            </a:r>
            <a:r>
              <a:rPr dirty="0" sz="2800" spc="-70" i="1">
                <a:latin typeface="Calibri"/>
                <a:cs typeface="Calibri"/>
              </a:rPr>
              <a:t> </a:t>
            </a:r>
            <a:r>
              <a:rPr dirty="0" sz="2800" spc="-10" i="1">
                <a:latin typeface="Calibri"/>
                <a:cs typeface="Calibri"/>
              </a:rPr>
              <a:t>multe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PRODUSE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7305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atin typeface="Calibri"/>
                <a:cs typeface="Calibri"/>
              </a:rPr>
              <a:t>Exemple</a:t>
            </a:r>
            <a:r>
              <a:rPr dirty="0" spc="-114" i="1">
                <a:latin typeface="Calibri"/>
                <a:cs typeface="Calibri"/>
              </a:rPr>
              <a:t> </a:t>
            </a:r>
            <a:r>
              <a:rPr dirty="0" i="1">
                <a:latin typeface="Calibri"/>
                <a:cs typeface="Calibri"/>
              </a:rPr>
              <a:t>de</a:t>
            </a:r>
            <a:r>
              <a:rPr dirty="0" spc="-85" i="1">
                <a:latin typeface="Calibri"/>
                <a:cs typeface="Calibri"/>
              </a:rPr>
              <a:t> </a:t>
            </a:r>
            <a:r>
              <a:rPr dirty="0" spc="-10" i="1">
                <a:latin typeface="Calibri"/>
                <a:cs typeface="Calibri"/>
              </a:rPr>
              <a:t>relaţii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00836" y="1282395"/>
            <a:ext cx="7123430" cy="794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Câte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job-</a:t>
            </a:r>
            <a:r>
              <a:rPr dirty="0" sz="1800">
                <a:latin typeface="Verdana"/>
                <a:cs typeface="Verdana"/>
              </a:rPr>
              <a:t>uri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poate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îndeplini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angajat?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Unul,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sau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multe?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dirty="0" sz="1800">
                <a:latin typeface="Verdana"/>
                <a:cs typeface="Verdana"/>
              </a:rPr>
              <a:t>Câti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angajaţi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lucra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job?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Doar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unul?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Sau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mai </a:t>
            </a:r>
            <a:r>
              <a:rPr dirty="0" sz="1800" spc="-10">
                <a:latin typeface="Verdana"/>
                <a:cs typeface="Verdana"/>
              </a:rPr>
              <a:t>mulţi?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770379" y="360934"/>
            <a:ext cx="5104130" cy="4933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3425" marR="17780" indent="-233679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6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fizic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şi</a:t>
            </a:r>
            <a:r>
              <a:rPr dirty="0" sz="2800" spc="-4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7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conceptual </a:t>
            </a:r>
            <a:r>
              <a:rPr dirty="0" sz="2800" spc="-20" b="1" i="1">
                <a:latin typeface="Calibri"/>
                <a:cs typeface="Calibri"/>
              </a:rPr>
              <a:t>Entităţi</a:t>
            </a:r>
            <a:r>
              <a:rPr dirty="0" sz="2800" spc="-12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si</a:t>
            </a:r>
            <a:r>
              <a:rPr dirty="0" sz="2800" spc="-11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instanţe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(partea</a:t>
            </a:r>
            <a:r>
              <a:rPr dirty="0" sz="2800" spc="-35" b="1" i="1">
                <a:latin typeface="Calibri"/>
                <a:cs typeface="Calibri"/>
              </a:rPr>
              <a:t> </a:t>
            </a:r>
            <a:r>
              <a:rPr dirty="0" sz="2800" spc="-25" b="1" i="1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Data</a:t>
            </a:r>
            <a:r>
              <a:rPr dirty="0" sz="2800" spc="-1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versus</a:t>
            </a:r>
            <a:r>
              <a:rPr dirty="0" sz="2800" spc="-1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informaţie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fizic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conceptual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Entităţi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instanţe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ERD-</a:t>
            </a: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Subtipuri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supertipuri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25" b="1">
                <a:latin typeface="Calibri"/>
                <a:cs typeface="Calibri"/>
              </a:rPr>
              <a:t>Documentarea </a:t>
            </a:r>
            <a:r>
              <a:rPr dirty="0" sz="2800" b="1">
                <a:latin typeface="Calibri"/>
                <a:cs typeface="Calibri"/>
              </a:rPr>
              <a:t>unui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ERD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08355" rIns="0" bIns="0" rtlCol="0" vert="horz">
            <a:spAutoFit/>
          </a:bodyPr>
          <a:lstStyle/>
          <a:p>
            <a:pPr marL="2426970">
              <a:lnSpc>
                <a:spcPct val="100000"/>
              </a:lnSpc>
              <a:spcBef>
                <a:spcPts val="105"/>
              </a:spcBef>
            </a:pPr>
            <a:r>
              <a:rPr dirty="0" spc="-10" b="1" i="1">
                <a:latin typeface="Calibri"/>
                <a:cs typeface="Calibri"/>
              </a:rPr>
              <a:t>Convenții</a:t>
            </a:r>
            <a:r>
              <a:rPr dirty="0" spc="-65" b="1" i="1">
                <a:latin typeface="Calibri"/>
                <a:cs typeface="Calibri"/>
              </a:rPr>
              <a:t> </a:t>
            </a:r>
            <a:r>
              <a:rPr dirty="0" b="1" i="1">
                <a:latin typeface="Calibri"/>
                <a:cs typeface="Calibri"/>
              </a:rPr>
              <a:t>ale</a:t>
            </a:r>
            <a:r>
              <a:rPr dirty="0" spc="-75" b="1" i="1">
                <a:latin typeface="Calibri"/>
                <a:cs typeface="Calibri"/>
              </a:rPr>
              <a:t> </a:t>
            </a:r>
            <a:r>
              <a:rPr dirty="0" spc="-10" b="1" i="1">
                <a:latin typeface="Calibri"/>
                <a:cs typeface="Calibri"/>
              </a:rPr>
              <a:t>ERD-</a:t>
            </a:r>
            <a:r>
              <a:rPr dirty="0" spc="-20" b="1" i="1">
                <a:latin typeface="Calibri"/>
                <a:cs typeface="Calibri"/>
              </a:rPr>
              <a:t>ului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45998" y="1146022"/>
            <a:ext cx="4581525" cy="478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1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Entităţile</a:t>
            </a:r>
            <a:r>
              <a:rPr dirty="0" sz="2600" spc="-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sunt</a:t>
            </a:r>
            <a:r>
              <a:rPr dirty="0" sz="2600" spc="-45">
                <a:latin typeface="Calibri"/>
                <a:cs typeface="Calibri"/>
              </a:rPr>
              <a:t> </a:t>
            </a:r>
            <a:r>
              <a:rPr dirty="0" sz="2600" spc="-55">
                <a:latin typeface="Calibri"/>
                <a:cs typeface="Calibri"/>
              </a:rPr>
              <a:t>reprezentate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prin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dreptunghiuri</a:t>
            </a:r>
            <a:r>
              <a:rPr dirty="0" sz="26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0000FF"/>
                </a:solidFill>
                <a:latin typeface="Calibri"/>
                <a:cs typeface="Calibri"/>
              </a:rPr>
              <a:t>cu</a:t>
            </a:r>
            <a:r>
              <a:rPr dirty="0" sz="2600" spc="-4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0000FF"/>
                </a:solidFill>
                <a:latin typeface="Calibri"/>
                <a:cs typeface="Calibri"/>
              </a:rPr>
              <a:t>colţurile </a:t>
            </a:r>
            <a:r>
              <a:rPr dirty="0" sz="2600" spc="-20">
                <a:solidFill>
                  <a:srgbClr val="0000FF"/>
                </a:solidFill>
                <a:latin typeface="Calibri"/>
                <a:cs typeface="Calibri"/>
              </a:rPr>
              <a:t>rotunjite</a:t>
            </a:r>
            <a:r>
              <a:rPr dirty="0" sz="2600" spc="-20">
                <a:latin typeface="Calibri"/>
                <a:cs typeface="Calibri"/>
              </a:rPr>
              <a:t>,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în</a:t>
            </a:r>
            <a:r>
              <a:rPr dirty="0" sz="2600" spc="-5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care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este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înscris</a:t>
            </a:r>
            <a:endParaRPr sz="2600">
              <a:latin typeface="Calibri"/>
              <a:cs typeface="Calibri"/>
            </a:endParaRPr>
          </a:p>
          <a:p>
            <a:pPr marL="355600" marR="245110">
              <a:lnSpc>
                <a:spcPts val="3429"/>
              </a:lnSpc>
              <a:spcBef>
                <a:spcPts val="170"/>
              </a:spcBef>
            </a:pPr>
            <a:r>
              <a:rPr dirty="0" sz="2600">
                <a:latin typeface="Calibri"/>
                <a:cs typeface="Calibri"/>
              </a:rPr>
              <a:t>numele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entităţii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la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5">
                <a:latin typeface="Calibri"/>
                <a:cs typeface="Calibri"/>
              </a:rPr>
              <a:t>singular,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cu </a:t>
            </a:r>
            <a:r>
              <a:rPr dirty="0" sz="2600" spc="-20">
                <a:latin typeface="Calibri"/>
                <a:cs typeface="Calibri"/>
              </a:rPr>
              <a:t>litere</a:t>
            </a:r>
            <a:r>
              <a:rPr dirty="0" sz="2600" spc="-9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mari.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Atributele</a:t>
            </a:r>
            <a:r>
              <a:rPr dirty="0" sz="2600" spc="-12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sunt</a:t>
            </a:r>
            <a:r>
              <a:rPr dirty="0" sz="26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afişate</a:t>
            </a:r>
            <a:r>
              <a:rPr dirty="0" sz="26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25">
                <a:solidFill>
                  <a:srgbClr val="FF0000"/>
                </a:solidFill>
                <a:latin typeface="Calibri"/>
                <a:cs typeface="Calibri"/>
              </a:rPr>
              <a:t>sub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90"/>
              </a:spcBef>
            </a:pPr>
            <a:r>
              <a:rPr dirty="0" sz="2600">
                <a:solidFill>
                  <a:srgbClr val="FF0000"/>
                </a:solidFill>
                <a:latin typeface="Calibri"/>
                <a:cs typeface="Calibri"/>
              </a:rPr>
              <a:t>numele</a:t>
            </a:r>
            <a:r>
              <a:rPr dirty="0" sz="26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 spc="-10">
                <a:solidFill>
                  <a:srgbClr val="FF0000"/>
                </a:solidFill>
                <a:latin typeface="Calibri"/>
                <a:cs typeface="Calibri"/>
              </a:rPr>
              <a:t>entităţii</a:t>
            </a:r>
            <a:r>
              <a:rPr dirty="0" sz="2600" spc="-10">
                <a:latin typeface="Calibri"/>
                <a:cs typeface="Calibri"/>
              </a:rPr>
              <a:t>,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cu</a:t>
            </a:r>
            <a:r>
              <a:rPr dirty="0" sz="2600" spc="-30">
                <a:latin typeface="Calibri"/>
                <a:cs typeface="Calibri"/>
              </a:rPr>
              <a:t> litere</a:t>
            </a:r>
            <a:r>
              <a:rPr dirty="0" sz="2600" spc="-1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mici.</a:t>
            </a:r>
            <a:endParaRPr sz="2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200">
                <a:latin typeface="Calibri"/>
                <a:cs typeface="Calibri"/>
              </a:rPr>
              <a:t>Se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pun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faţă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semnele: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275"/>
              </a:spcBef>
            </a:pP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*</a:t>
            </a:r>
            <a:r>
              <a:rPr dirty="0" sz="26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pentru</a:t>
            </a:r>
            <a:r>
              <a:rPr dirty="0" sz="2600" spc="-10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atribut</a:t>
            </a:r>
            <a:r>
              <a:rPr dirty="0" sz="2600" spc="-12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mandatoriu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o</a:t>
            </a:r>
            <a:r>
              <a:rPr dirty="0" sz="26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pentru</a:t>
            </a:r>
            <a:r>
              <a:rPr dirty="0" sz="2600" spc="-8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atribut</a:t>
            </a:r>
            <a:r>
              <a:rPr dirty="0" sz="2600" spc="-9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opţional</a:t>
            </a:r>
            <a:endParaRPr sz="2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dirty="0" sz="2600" b="1">
                <a:solidFill>
                  <a:srgbClr val="FF0000"/>
                </a:solidFill>
                <a:latin typeface="Calibri"/>
                <a:cs typeface="Calibri"/>
              </a:rPr>
              <a:t>#</a:t>
            </a:r>
            <a:r>
              <a:rPr dirty="0" sz="26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pentru</a:t>
            </a:r>
            <a:r>
              <a:rPr dirty="0" sz="2600" spc="-75">
                <a:latin typeface="Calibri"/>
                <a:cs typeface="Calibri"/>
              </a:rPr>
              <a:t> </a:t>
            </a:r>
            <a:r>
              <a:rPr dirty="0" sz="2600" spc="-25">
                <a:latin typeface="Calibri"/>
                <a:cs typeface="Calibri"/>
              </a:rPr>
              <a:t>identificator</a:t>
            </a:r>
            <a:r>
              <a:rPr dirty="0" sz="2600" spc="-8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unic.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8571" y="1917192"/>
            <a:ext cx="3480816" cy="331165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17394" y="6380880"/>
            <a:ext cx="81661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1.03.2022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46252" y="6381794"/>
            <a:ext cx="28448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29</a:t>
            </a:fld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770379" y="360934"/>
            <a:ext cx="5104765" cy="5360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3425" marR="687705" indent="-233679">
              <a:lnSpc>
                <a:spcPct val="100000"/>
              </a:lnSpc>
              <a:spcBef>
                <a:spcPts val="95"/>
              </a:spcBef>
              <a:tabLst>
                <a:tab pos="2487930" algn="l"/>
              </a:tabLst>
            </a:pPr>
            <a:r>
              <a:rPr dirty="0" sz="2800" b="1" i="1">
                <a:latin typeface="Calibri"/>
                <a:cs typeface="Calibri"/>
              </a:rPr>
              <a:t>Cap.</a:t>
            </a:r>
            <a:r>
              <a:rPr dirty="0" sz="2800" spc="-60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II</a:t>
            </a:r>
            <a:r>
              <a:rPr dirty="0" sz="2800" spc="-50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5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fizic</a:t>
            </a:r>
            <a:r>
              <a:rPr dirty="0" sz="2800" spc="-7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şi</a:t>
            </a:r>
            <a:r>
              <a:rPr dirty="0" sz="2800" spc="-4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model conceptual</a:t>
            </a:r>
            <a:r>
              <a:rPr dirty="0" sz="2800" b="1" i="1">
                <a:latin typeface="Calibri"/>
                <a:cs typeface="Calibri"/>
              </a:rPr>
              <a:t>	</a:t>
            </a:r>
            <a:r>
              <a:rPr dirty="0" sz="2800" spc="-20" b="1" i="1">
                <a:latin typeface="Calibri"/>
                <a:cs typeface="Calibri"/>
              </a:rPr>
              <a:t>Entităţi</a:t>
            </a:r>
            <a:r>
              <a:rPr dirty="0" sz="2800" spc="-120" b="1" i="1">
                <a:latin typeface="Calibri"/>
                <a:cs typeface="Calibri"/>
              </a:rPr>
              <a:t> </a:t>
            </a:r>
            <a:r>
              <a:rPr dirty="0" sz="2800" spc="-25" b="1" i="1">
                <a:latin typeface="Calibri"/>
                <a:cs typeface="Calibri"/>
              </a:rPr>
              <a:t>si </a:t>
            </a:r>
            <a:r>
              <a:rPr dirty="0" sz="2800" spc="-10" b="1" i="1">
                <a:latin typeface="Calibri"/>
                <a:cs typeface="Calibri"/>
              </a:rPr>
              <a:t>instanţe</a:t>
            </a:r>
            <a:r>
              <a:rPr dirty="0" sz="2800" spc="-140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(partea</a:t>
            </a:r>
            <a:r>
              <a:rPr dirty="0" sz="2800" spc="-75" b="1" i="1">
                <a:latin typeface="Calibri"/>
                <a:cs typeface="Calibri"/>
              </a:rPr>
              <a:t> </a:t>
            </a:r>
            <a:r>
              <a:rPr dirty="0" sz="2800" spc="-25" b="1" i="1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2800" spc="-1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versus</a:t>
            </a:r>
            <a:r>
              <a:rPr dirty="0" sz="2800" spc="-1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informaţie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fizic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6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10" b="1">
                <a:latin typeface="Calibri"/>
                <a:cs typeface="Calibri"/>
              </a:rPr>
              <a:t> conceptual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Entităţi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instanţe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ERD-</a:t>
            </a:r>
            <a:r>
              <a:rPr dirty="0" sz="2800" spc="-25" b="1">
                <a:latin typeface="Calibri"/>
                <a:cs typeface="Calibri"/>
              </a:rPr>
              <a:t>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Subtipuri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supertipuri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20" b="1">
                <a:latin typeface="Calibri"/>
                <a:cs typeface="Calibri"/>
              </a:rPr>
              <a:t>Documentarea</a:t>
            </a:r>
            <a:r>
              <a:rPr dirty="0" sz="2800" spc="-4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unui</a:t>
            </a:r>
            <a:r>
              <a:rPr dirty="0" sz="2800" spc="-55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ERD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/>
          <p:nvPr/>
        </p:nvSpPr>
        <p:spPr>
          <a:xfrm>
            <a:off x="2517394" y="6380880"/>
            <a:ext cx="81661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1.03.2022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6252" y="6381794"/>
            <a:ext cx="28448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29</a:t>
            </a:fld>
            <a:endParaRPr sz="1200">
              <a:latin typeface="Verdana"/>
              <a:cs typeface="Verdana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545998" y="289156"/>
            <a:ext cx="7425055" cy="5594985"/>
          </a:xfrm>
          <a:prstGeom prst="rect">
            <a:avLst/>
          </a:prstGeom>
        </p:spPr>
        <p:txBody>
          <a:bodyPr wrap="square" lIns="0" tIns="193040" rIns="0" bIns="0" rtlCol="0" vert="horz">
            <a:spAutoFit/>
          </a:bodyPr>
          <a:lstStyle/>
          <a:p>
            <a:pPr algn="ctr" marL="701675">
              <a:lnSpc>
                <a:spcPct val="100000"/>
              </a:lnSpc>
              <a:spcBef>
                <a:spcPts val="1520"/>
              </a:spcBef>
            </a:pPr>
            <a:r>
              <a:rPr dirty="0" sz="3200" spc="-20" i="1">
                <a:latin typeface="Calibri"/>
                <a:cs typeface="Calibri"/>
              </a:rPr>
              <a:t>Convenții</a:t>
            </a:r>
            <a:r>
              <a:rPr dirty="0" sz="3200" spc="-80" i="1">
                <a:latin typeface="Calibri"/>
                <a:cs typeface="Calibri"/>
              </a:rPr>
              <a:t> </a:t>
            </a:r>
            <a:r>
              <a:rPr dirty="0" sz="3200" i="1">
                <a:latin typeface="Calibri"/>
                <a:cs typeface="Calibri"/>
              </a:rPr>
              <a:t>ale</a:t>
            </a:r>
            <a:r>
              <a:rPr dirty="0" sz="3200" spc="-45" i="1">
                <a:latin typeface="Calibri"/>
                <a:cs typeface="Calibri"/>
              </a:rPr>
              <a:t> </a:t>
            </a:r>
            <a:r>
              <a:rPr dirty="0" sz="3200" spc="-10" i="1">
                <a:latin typeface="Calibri"/>
                <a:cs typeface="Calibri"/>
              </a:rPr>
              <a:t>ERD-</a:t>
            </a:r>
            <a:r>
              <a:rPr dirty="0" sz="3200" spc="-20" i="1">
                <a:latin typeface="Calibri"/>
                <a:cs typeface="Calibri"/>
              </a:rPr>
              <a:t>ului</a:t>
            </a:r>
            <a:endParaRPr sz="3200">
              <a:latin typeface="Calibri"/>
              <a:cs typeface="Calibri"/>
            </a:endParaRPr>
          </a:p>
          <a:p>
            <a:pPr algn="ctr" marR="1795780">
              <a:lnSpc>
                <a:spcPct val="100000"/>
              </a:lnSpc>
              <a:spcBef>
                <a:spcPts val="1420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ERD</a:t>
            </a:r>
            <a:r>
              <a:rPr dirty="0" sz="3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–</a:t>
            </a:r>
            <a:r>
              <a:rPr dirty="0" sz="3200" spc="-7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Entity</a:t>
            </a:r>
            <a:r>
              <a:rPr dirty="0" sz="32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20">
                <a:solidFill>
                  <a:srgbClr val="0000FF"/>
                </a:solidFill>
                <a:latin typeface="Calibri"/>
                <a:cs typeface="Calibri"/>
              </a:rPr>
              <a:t>Relationship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 Diagram</a:t>
            </a:r>
            <a:endParaRPr sz="3200">
              <a:latin typeface="Calibri"/>
              <a:cs typeface="Calibri"/>
            </a:endParaRPr>
          </a:p>
          <a:p>
            <a:pPr algn="just" marL="355600" marR="39370" indent="-342900">
              <a:lnSpc>
                <a:spcPct val="110000"/>
              </a:lnSpc>
              <a:spcBef>
                <a:spcPts val="386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Informaţiile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dintre date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pot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fi</a:t>
            </a:r>
            <a:r>
              <a:rPr dirty="0" sz="3200" spc="20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reprezentate </a:t>
            </a:r>
            <a:r>
              <a:rPr dirty="0" sz="3200" spc="-35">
                <a:latin typeface="Calibri"/>
                <a:cs typeface="Calibri"/>
              </a:rPr>
              <a:t>într-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formă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convenţională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care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să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poată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fi </a:t>
            </a:r>
            <a:r>
              <a:rPr dirty="0" sz="3200">
                <a:latin typeface="Calibri"/>
                <a:cs typeface="Calibri"/>
              </a:rPr>
              <a:t>uşor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înţeleasă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toată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lumea.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0"/>
              </a:spcBef>
              <a:buFont typeface="Wingdings"/>
              <a:buChar char=""/>
            </a:pP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73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astfel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55">
                <a:latin typeface="Calibri"/>
                <a:cs typeface="Calibri"/>
              </a:rPr>
              <a:t>reprezentare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este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diagrama </a:t>
            </a:r>
            <a:r>
              <a:rPr dirty="0" sz="3200" spc="-40">
                <a:latin typeface="Calibri"/>
                <a:cs typeface="Calibri"/>
              </a:rPr>
              <a:t>entităţi-</a:t>
            </a:r>
            <a:r>
              <a:rPr dirty="0" sz="3200">
                <a:latin typeface="Calibri"/>
                <a:cs typeface="Calibri"/>
              </a:rPr>
              <a:t>relaţii,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numită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şi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harta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relaţiilor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sau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ERD-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ul</a:t>
            </a:r>
            <a:r>
              <a:rPr dirty="0" sz="3200" spc="-1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(Entity</a:t>
            </a:r>
            <a:r>
              <a:rPr dirty="0" sz="3200" spc="-1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Relationship</a:t>
            </a:r>
            <a:r>
              <a:rPr dirty="0" sz="32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Diagram).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389111" y="6433611"/>
            <a:ext cx="220979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31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2" name="object 2" descr=""/>
          <p:cNvSpPr txBox="1"/>
          <p:nvPr/>
        </p:nvSpPr>
        <p:spPr>
          <a:xfrm>
            <a:off x="535635" y="538988"/>
            <a:ext cx="7621905" cy="49777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455295">
              <a:lnSpc>
                <a:spcPct val="100000"/>
              </a:lnSpc>
              <a:spcBef>
                <a:spcPts val="105"/>
              </a:spcBef>
            </a:pPr>
            <a:r>
              <a:rPr dirty="0" sz="3200" spc="-30">
                <a:latin typeface="Calibri"/>
                <a:cs typeface="Calibri"/>
              </a:rPr>
              <a:t>Convenții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ale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ERD-</a:t>
            </a:r>
            <a:r>
              <a:rPr dirty="0" sz="3200" spc="-20">
                <a:latin typeface="Calibri"/>
                <a:cs typeface="Calibri"/>
              </a:rPr>
              <a:t>ului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0"/>
              </a:spcBef>
            </a:pP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 spc="-10">
                <a:latin typeface="Calibri"/>
                <a:cs typeface="Calibri"/>
              </a:rPr>
              <a:t>Relaţiile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sunt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trasate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cu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linie:</a:t>
            </a:r>
            <a:endParaRPr sz="3200">
              <a:latin typeface="Calibri"/>
              <a:cs typeface="Calibri"/>
            </a:endParaRPr>
          </a:p>
          <a:p>
            <a:pPr lvl="1" marL="571500" indent="-2159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Char char="-"/>
              <a:tabLst>
                <a:tab pos="571500" algn="l"/>
              </a:tabLst>
            </a:pP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continuă</a:t>
            </a:r>
            <a:r>
              <a:rPr dirty="0" sz="3200" spc="-10">
                <a:latin typeface="Calibri"/>
                <a:cs typeface="Calibri"/>
              </a:rPr>
              <a:t>,</a:t>
            </a:r>
            <a:r>
              <a:rPr dirty="0" sz="3200" spc="-1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pentru</a:t>
            </a:r>
            <a:r>
              <a:rPr dirty="0" sz="3200" spc="-160"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relaţie</a:t>
            </a:r>
            <a:r>
              <a:rPr dirty="0" sz="3200" spc="-1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mandatorie</a:t>
            </a:r>
            <a:endParaRPr sz="3200">
              <a:latin typeface="Calibri"/>
              <a:cs typeface="Calibri"/>
            </a:endParaRPr>
          </a:p>
          <a:p>
            <a:pPr lvl="1" marL="571500" indent="-2159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Char char="-"/>
              <a:tabLst>
                <a:tab pos="571500" algn="l"/>
              </a:tabLst>
            </a:pPr>
            <a:r>
              <a:rPr dirty="0" sz="3200" spc="-30">
                <a:solidFill>
                  <a:srgbClr val="0000FF"/>
                </a:solidFill>
                <a:latin typeface="Calibri"/>
                <a:cs typeface="Calibri"/>
              </a:rPr>
              <a:t>întreruptă</a:t>
            </a:r>
            <a:r>
              <a:rPr dirty="0" sz="3200" spc="-30">
                <a:latin typeface="Calibri"/>
                <a:cs typeface="Calibri"/>
              </a:rPr>
              <a:t>,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pentru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relaţie</a:t>
            </a:r>
            <a:r>
              <a:rPr dirty="0" sz="3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optională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 spc="-10">
                <a:latin typeface="Calibri"/>
                <a:cs typeface="Calibri"/>
              </a:rPr>
              <a:t>Relaţiile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termină:</a:t>
            </a:r>
            <a:endParaRPr sz="3200">
              <a:latin typeface="Calibri"/>
              <a:cs typeface="Calibri"/>
            </a:endParaRPr>
          </a:p>
          <a:p>
            <a:pPr lvl="1" marL="571500" indent="-215900">
              <a:lnSpc>
                <a:spcPct val="100000"/>
              </a:lnSpc>
              <a:spcBef>
                <a:spcPts val="795"/>
              </a:spcBef>
              <a:buChar char="-"/>
              <a:tabLst>
                <a:tab pos="571500" algn="l"/>
              </a:tabLst>
            </a:pPr>
            <a:r>
              <a:rPr dirty="0" sz="3200" spc="-35">
                <a:latin typeface="Calibri"/>
                <a:cs typeface="Calibri"/>
              </a:rPr>
              <a:t>într-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linie,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pentru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cardinalitate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1;</a:t>
            </a:r>
            <a:endParaRPr sz="3200">
              <a:latin typeface="Calibri"/>
              <a:cs typeface="Calibri"/>
            </a:endParaRPr>
          </a:p>
          <a:p>
            <a:pPr marL="355600" marR="5080">
              <a:lnSpc>
                <a:spcPct val="100000"/>
              </a:lnSpc>
              <a:spcBef>
                <a:spcPts val="805"/>
              </a:spcBef>
            </a:pPr>
            <a:r>
              <a:rPr dirty="0" sz="3200">
                <a:latin typeface="Calibri"/>
                <a:cs typeface="Calibri"/>
              </a:rPr>
              <a:t>-în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trei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liniuţe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(picior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cioară),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pentru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“mai </a:t>
            </a:r>
            <a:r>
              <a:rPr dirty="0" sz="3200" spc="-10">
                <a:latin typeface="Calibri"/>
                <a:cs typeface="Calibri"/>
              </a:rPr>
              <a:t>multe”.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  <a:tabLst>
                <a:tab pos="7059930" algn="l"/>
              </a:tabLst>
            </a:pPr>
            <a:r>
              <a:rPr dirty="0" spc="-10">
                <a:solidFill>
                  <a:srgbClr val="FF0000"/>
                </a:solidFill>
              </a:rPr>
              <a:t>DESENAREA</a:t>
            </a:r>
            <a:r>
              <a:rPr dirty="0" spc="-140">
                <a:solidFill>
                  <a:srgbClr val="FF0000"/>
                </a:solidFill>
              </a:rPr>
              <a:t> </a:t>
            </a:r>
            <a:r>
              <a:rPr dirty="0" spc="-10">
                <a:solidFill>
                  <a:srgbClr val="FF0000"/>
                </a:solidFill>
              </a:rPr>
              <a:t>R</a:t>
            </a:r>
            <a:r>
              <a:rPr dirty="0" spc="-10"/>
              <a:t>ELAŢIILOR</a:t>
            </a:r>
            <a:r>
              <a:rPr dirty="0" spc="-65"/>
              <a:t> </a:t>
            </a:r>
            <a:r>
              <a:rPr dirty="0"/>
              <a:t>SI</a:t>
            </a:r>
            <a:r>
              <a:rPr dirty="0" spc="-95"/>
              <a:t> </a:t>
            </a:r>
            <a:r>
              <a:rPr dirty="0"/>
              <a:t>CITIREA</a:t>
            </a:r>
            <a:r>
              <a:rPr dirty="0" spc="-85"/>
              <a:t> </a:t>
            </a:r>
            <a:r>
              <a:rPr dirty="0"/>
              <a:t>LOR</a:t>
            </a:r>
            <a:r>
              <a:rPr dirty="0" spc="-140"/>
              <a:t> </a:t>
            </a:r>
            <a:r>
              <a:rPr dirty="0" spc="-25"/>
              <a:t>IN</a:t>
            </a:r>
            <a:r>
              <a:rPr dirty="0"/>
              <a:t>	</a:t>
            </a:r>
            <a:r>
              <a:rPr dirty="0" spc="-10"/>
              <a:t>LIMBAJ</a:t>
            </a:r>
          </a:p>
          <a:p>
            <a:pPr algn="ctr">
              <a:lnSpc>
                <a:spcPct val="100000"/>
              </a:lnSpc>
            </a:pPr>
            <a:r>
              <a:rPr dirty="0" spc="-10"/>
              <a:t>ERD-</a:t>
            </a:r>
            <a:r>
              <a:rPr dirty="0" spc="-25"/>
              <a:t>ish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1140" y="1473149"/>
            <a:ext cx="3377565" cy="2221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dirty="0" sz="1800" spc="-10">
                <a:latin typeface="Times New Roman"/>
                <a:cs typeface="Times New Roman"/>
              </a:rPr>
              <a:t>FIECARE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</a:tabLst>
            </a:pPr>
            <a:r>
              <a:rPr dirty="0" sz="1800" spc="-10">
                <a:latin typeface="Times New Roman"/>
                <a:cs typeface="Times New Roman"/>
              </a:rPr>
              <a:t>Entitate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1800" spc="-10">
                <a:latin typeface="Times New Roman"/>
                <a:cs typeface="Times New Roman"/>
              </a:rPr>
              <a:t>OPTIONAL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(trebuie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fie/poate </a:t>
            </a:r>
            <a:r>
              <a:rPr dirty="0" sz="1800" spc="-25">
                <a:latin typeface="Times New Roman"/>
                <a:cs typeface="Times New Roman"/>
              </a:rPr>
              <a:t>fi)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NUMELE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RELATIEI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dirty="0" sz="1800" spc="-40">
                <a:latin typeface="Times New Roman"/>
                <a:cs typeface="Times New Roman"/>
              </a:rPr>
              <a:t>CARDINALITATEA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(una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si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numai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una/una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sau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multe)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AutoNum type="arabicPeriod" startAt="6"/>
              <a:tabLst>
                <a:tab pos="354965" algn="l"/>
              </a:tabLst>
            </a:pPr>
            <a:r>
              <a:rPr dirty="0" sz="1800">
                <a:latin typeface="Times New Roman"/>
                <a:cs typeface="Times New Roman"/>
              </a:rPr>
              <a:t>Entitate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Times New Roman"/>
                <a:cs typeface="Times New Roman"/>
              </a:rPr>
              <a:t>B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1023" y="1909572"/>
            <a:ext cx="4876419" cy="914400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23403" y="3346749"/>
            <a:ext cx="4792207" cy="261717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52222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Diagrame</a:t>
            </a:r>
            <a:r>
              <a:rPr dirty="0" spc="-145"/>
              <a:t> </a:t>
            </a:r>
            <a:r>
              <a:rPr dirty="0" spc="-10"/>
              <a:t>matriciale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45135" y="1432941"/>
            <a:ext cx="3977640" cy="460883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marR="251460" indent="-342900">
              <a:lnSpc>
                <a:spcPts val="3000"/>
              </a:lnSpc>
              <a:spcBef>
                <a:spcPts val="4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alternativă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la </a:t>
            </a:r>
            <a:r>
              <a:rPr dirty="0" sz="2800" spc="-50">
                <a:latin typeface="Calibri"/>
                <a:cs typeface="Calibri"/>
              </a:rPr>
              <a:t>reprezentarea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ERD.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50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90000"/>
              </a:lnSpc>
              <a:spcBef>
                <a:spcPts val="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Sunt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folosite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atunci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când avem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foarte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multe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relaţii, </a:t>
            </a:r>
            <a:r>
              <a:rPr dirty="0" sz="2800">
                <a:latin typeface="Calibri"/>
                <a:cs typeface="Calibri"/>
              </a:rPr>
              <a:t>pentru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asigura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că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nu </a:t>
            </a:r>
            <a:r>
              <a:rPr dirty="0" sz="2800">
                <a:latin typeface="Calibri"/>
                <a:cs typeface="Calibri"/>
              </a:rPr>
              <a:t>am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uitat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vreuna.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40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5600" marR="34290" indent="-342900">
              <a:lnSpc>
                <a:spcPts val="3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 spc="-20">
                <a:latin typeface="Calibri"/>
                <a:cs typeface="Calibri"/>
              </a:rPr>
              <a:t>Diagramele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matriciale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nu </a:t>
            </a:r>
            <a:r>
              <a:rPr dirty="0" sz="2800" spc="-50">
                <a:latin typeface="Calibri"/>
                <a:cs typeface="Calibri"/>
              </a:rPr>
              <a:t>arată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opţionalitatea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şi </a:t>
            </a:r>
            <a:r>
              <a:rPr dirty="0" sz="2800" spc="-10">
                <a:latin typeface="Calibri"/>
                <a:cs typeface="Calibri"/>
              </a:rPr>
              <a:t>cardinalitatea.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801" y="1813809"/>
            <a:ext cx="3961102" cy="366384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8389111" y="6433611"/>
            <a:ext cx="220979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33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770379" y="360934"/>
            <a:ext cx="5104130" cy="4933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3425" marR="17780" indent="-233679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6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fizic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şi</a:t>
            </a:r>
            <a:r>
              <a:rPr dirty="0" sz="2800" spc="-4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7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conceptual </a:t>
            </a:r>
            <a:r>
              <a:rPr dirty="0" sz="2800" spc="-20" b="1" i="1">
                <a:latin typeface="Calibri"/>
                <a:cs typeface="Calibri"/>
              </a:rPr>
              <a:t>Entităţi</a:t>
            </a:r>
            <a:r>
              <a:rPr dirty="0" sz="2800" spc="-12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si</a:t>
            </a:r>
            <a:r>
              <a:rPr dirty="0" sz="2800" spc="-11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instanţe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(partea</a:t>
            </a:r>
            <a:r>
              <a:rPr dirty="0" sz="2800" spc="-35" b="1" i="1">
                <a:latin typeface="Calibri"/>
                <a:cs typeface="Calibri"/>
              </a:rPr>
              <a:t> </a:t>
            </a:r>
            <a:r>
              <a:rPr dirty="0" sz="2800" spc="-25" b="1" i="1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Data</a:t>
            </a:r>
            <a:r>
              <a:rPr dirty="0" sz="2800" spc="-1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versus</a:t>
            </a:r>
            <a:r>
              <a:rPr dirty="0" sz="2800" spc="-1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informaţie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fizic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conceptual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Entităţi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instanţe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ERD-</a:t>
            </a:r>
            <a:r>
              <a:rPr dirty="0" sz="2800" spc="-25" b="1">
                <a:latin typeface="Calibri"/>
                <a:cs typeface="Calibri"/>
              </a:rPr>
              <a:t>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Subtipuri</a:t>
            </a:r>
            <a:r>
              <a:rPr dirty="0" sz="28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şi</a:t>
            </a:r>
            <a:r>
              <a:rPr dirty="0" sz="2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supertipuri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25" b="1">
                <a:latin typeface="Calibri"/>
                <a:cs typeface="Calibri"/>
              </a:rPr>
              <a:t>Documentarea </a:t>
            </a:r>
            <a:r>
              <a:rPr dirty="0" sz="2800" b="1">
                <a:latin typeface="Calibri"/>
                <a:cs typeface="Calibri"/>
              </a:rPr>
              <a:t>unui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ERD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301240">
              <a:lnSpc>
                <a:spcPct val="100000"/>
              </a:lnSpc>
              <a:spcBef>
                <a:spcPts val="105"/>
              </a:spcBef>
            </a:pPr>
            <a:r>
              <a:rPr dirty="0"/>
              <a:t>Subtipuri</a:t>
            </a:r>
            <a:r>
              <a:rPr dirty="0" spc="-100"/>
              <a:t> </a:t>
            </a:r>
            <a:r>
              <a:rPr dirty="0"/>
              <a:t>și</a:t>
            </a:r>
            <a:r>
              <a:rPr dirty="0" spc="-140"/>
              <a:t> </a:t>
            </a:r>
            <a:r>
              <a:rPr dirty="0" spc="-10"/>
              <a:t>supertipuri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450289"/>
            <a:ext cx="7967345" cy="84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Adesea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unele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instanţe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au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atribute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sau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relaţii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alte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instanţe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ale</a:t>
            </a:r>
            <a:endParaRPr sz="1800">
              <a:latin typeface="Verdana"/>
              <a:cs typeface="Verdana"/>
            </a:endParaRPr>
          </a:p>
          <a:p>
            <a:pPr marL="12700" marR="498538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aceleiaşi</a:t>
            </a:r>
            <a:r>
              <a:rPr dirty="0" sz="1800" spc="-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entităţi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au. </a:t>
            </a:r>
            <a:r>
              <a:rPr dirty="0" sz="1800" spc="-10">
                <a:latin typeface="Verdana"/>
                <a:cs typeface="Verdana"/>
              </a:rPr>
              <a:t>Exemplu: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69798" y="3054477"/>
            <a:ext cx="3789045" cy="2506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844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1F2023"/>
                </a:solidFill>
                <a:latin typeface="Courier New"/>
                <a:cs typeface="Courier New"/>
              </a:rPr>
              <a:t>EXAM</a:t>
            </a:r>
            <a:r>
              <a:rPr dirty="0" sz="1800" spc="-50" b="1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2023"/>
                </a:solidFill>
                <a:latin typeface="Courier New"/>
                <a:cs typeface="Courier New"/>
              </a:rPr>
              <a:t>este</a:t>
            </a:r>
            <a:r>
              <a:rPr dirty="0" sz="1800" spc="-35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2023"/>
                </a:solidFill>
                <a:latin typeface="Courier New"/>
                <a:cs typeface="Courier New"/>
              </a:rPr>
              <a:t>un</a:t>
            </a:r>
            <a:r>
              <a:rPr dirty="0" sz="1800" spc="-20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2023"/>
                </a:solidFill>
                <a:latin typeface="Courier New"/>
                <a:cs typeface="Courier New"/>
              </a:rPr>
              <a:t>MED</a:t>
            </a:r>
            <a:r>
              <a:rPr dirty="0" sz="1800" spc="-35" b="1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 spc="-20" b="1">
                <a:solidFill>
                  <a:srgbClr val="1F2023"/>
                </a:solidFill>
                <a:latin typeface="Courier New"/>
                <a:cs typeface="Courier New"/>
              </a:rPr>
              <a:t>TIM</a:t>
            </a:r>
            <a:r>
              <a:rPr dirty="0" sz="1800" spc="-20">
                <a:solidFill>
                  <a:srgbClr val="1F2023"/>
                </a:solidFill>
                <a:latin typeface="Courier New"/>
                <a:cs typeface="Courier New"/>
              </a:rPr>
              <a:t>, </a:t>
            </a:r>
            <a:r>
              <a:rPr dirty="0" sz="1800">
                <a:solidFill>
                  <a:srgbClr val="1F2023"/>
                </a:solidFill>
                <a:latin typeface="Courier New"/>
                <a:cs typeface="Courier New"/>
              </a:rPr>
              <a:t>supertip</a:t>
            </a:r>
            <a:r>
              <a:rPr dirty="0" sz="1800" spc="-60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2023"/>
                </a:solidFill>
                <a:latin typeface="Courier New"/>
                <a:cs typeface="Courier New"/>
              </a:rPr>
              <a:t>de</a:t>
            </a:r>
            <a:r>
              <a:rPr dirty="0" sz="1800" spc="-40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 b="1">
                <a:solidFill>
                  <a:srgbClr val="1F2023"/>
                </a:solidFill>
                <a:latin typeface="Courier New"/>
                <a:cs typeface="Courier New"/>
              </a:rPr>
              <a:t>BONUS</a:t>
            </a:r>
            <a:r>
              <a:rPr dirty="0" sz="1800" spc="-30" b="1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1F2023"/>
                </a:solidFill>
                <a:latin typeface="Courier New"/>
                <a:cs typeface="Courier New"/>
              </a:rPr>
              <a:t>și</a:t>
            </a:r>
            <a:r>
              <a:rPr dirty="0" sz="1800" spc="-45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1800" spc="-10" b="1">
                <a:solidFill>
                  <a:srgbClr val="1F2023"/>
                </a:solidFill>
                <a:latin typeface="Courier New"/>
                <a:cs typeface="Courier New"/>
              </a:rPr>
              <a:t>FINAL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1800">
              <a:latin typeface="Courier New"/>
              <a:cs typeface="Courier New"/>
            </a:endParaRPr>
          </a:p>
          <a:p>
            <a:pPr marL="12700" marR="3429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Subtipurile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au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mai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multe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atribute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în </a:t>
            </a:r>
            <a:r>
              <a:rPr dirty="0" sz="1800">
                <a:latin typeface="Calibri"/>
                <a:cs typeface="Calibri"/>
              </a:rPr>
              <a:t>comun.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Aceste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atribute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comune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sunt </a:t>
            </a:r>
            <a:r>
              <a:rPr dirty="0" sz="1800" spc="-10">
                <a:latin typeface="Calibri"/>
                <a:cs typeface="Calibri"/>
              </a:rPr>
              <a:t>listate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la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nivelul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supertipului.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Același </a:t>
            </a:r>
            <a:r>
              <a:rPr dirty="0" sz="1800">
                <a:latin typeface="Calibri"/>
                <a:cs typeface="Calibri"/>
              </a:rPr>
              <a:t>lucru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este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valabil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și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pentru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relații.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Subtipurile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moștenesc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toate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atributele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și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relațiile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entității</a:t>
            </a:r>
            <a:r>
              <a:rPr dirty="0" sz="1800" spc="-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supertip.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3003" y="2057400"/>
            <a:ext cx="4274820" cy="4009644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388477" y="6433611"/>
            <a:ext cx="220979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35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856" rIns="0" bIns="0" rtlCol="0" vert="horz">
            <a:spAutoFit/>
          </a:bodyPr>
          <a:lstStyle/>
          <a:p>
            <a:pPr marL="3444875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AF50"/>
                </a:solidFill>
              </a:rPr>
              <a:t>Un</a:t>
            </a:r>
            <a:r>
              <a:rPr dirty="0" spc="-85">
                <a:solidFill>
                  <a:srgbClr val="00AF50"/>
                </a:solidFill>
              </a:rPr>
              <a:t> </a:t>
            </a:r>
            <a:r>
              <a:rPr dirty="0" spc="-10">
                <a:solidFill>
                  <a:srgbClr val="00AF50"/>
                </a:solidFill>
              </a:rPr>
              <a:t>subtip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45032" y="1584170"/>
            <a:ext cx="7024370" cy="415036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8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 spc="-35">
                <a:latin typeface="Calibri"/>
                <a:cs typeface="Calibri"/>
              </a:rPr>
              <a:t>Moşteneşte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toate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atributele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supertipului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 spc="-35">
                <a:latin typeface="Calibri"/>
                <a:cs typeface="Calibri"/>
              </a:rPr>
              <a:t>Moşteneşte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toate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relaţiile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supertipului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obicei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are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propriile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atribute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/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relaţii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 spc="-20">
                <a:latin typeface="Calibri"/>
                <a:cs typeface="Calibri"/>
              </a:rPr>
              <a:t>Este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desenat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în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interiorul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supertipului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Nu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este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singurul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subtip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 spc="-50">
                <a:latin typeface="Calibri"/>
                <a:cs typeface="Calibri"/>
              </a:rPr>
              <a:t>Poate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avea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la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rândul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său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subtipuri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mai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numeşte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“subentitate”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517394" y="6381699"/>
            <a:ext cx="816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1.03.2022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71347" y="6382613"/>
            <a:ext cx="22097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36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53688" y="453008"/>
            <a:ext cx="1435735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Exemplu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248155" y="1257300"/>
            <a:ext cx="6504940" cy="4794250"/>
            <a:chOff x="1248155" y="1257300"/>
            <a:chExt cx="6504940" cy="47942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0347" y="1269491"/>
              <a:ext cx="6480048" cy="477012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254251" y="1263395"/>
              <a:ext cx="6492240" cy="4782185"/>
            </a:xfrm>
            <a:custGeom>
              <a:avLst/>
              <a:gdLst/>
              <a:ahLst/>
              <a:cxnLst/>
              <a:rect l="l" t="t" r="r" b="b"/>
              <a:pathLst>
                <a:path w="6492240" h="4782185">
                  <a:moveTo>
                    <a:pt x="0" y="4781804"/>
                  </a:moveTo>
                  <a:lnTo>
                    <a:pt x="6492240" y="4781804"/>
                  </a:lnTo>
                  <a:lnTo>
                    <a:pt x="6492240" y="0"/>
                  </a:lnTo>
                  <a:lnTo>
                    <a:pt x="0" y="0"/>
                  </a:lnTo>
                  <a:lnTo>
                    <a:pt x="0" y="478180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8389111" y="6433611"/>
            <a:ext cx="220979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25">
                <a:solidFill>
                  <a:srgbClr val="878787"/>
                </a:solidFill>
                <a:latin typeface="Verdana"/>
                <a:cs typeface="Verdana"/>
              </a:rPr>
              <a:t>37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1750" y="465201"/>
            <a:ext cx="143637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Exemplu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4355" y="1047750"/>
            <a:ext cx="6476240" cy="47720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533196" y="538988"/>
            <a:ext cx="8162290" cy="53555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6540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libri"/>
                <a:cs typeface="Calibri"/>
              </a:rPr>
              <a:t>Subtipuri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și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supertipuri</a:t>
            </a:r>
            <a:endParaRPr sz="3200">
              <a:latin typeface="Calibri"/>
              <a:cs typeface="Calibri"/>
            </a:endParaRPr>
          </a:p>
          <a:p>
            <a:pPr marL="354965" marR="177800" indent="-342900">
              <a:lnSpc>
                <a:spcPct val="100000"/>
              </a:lnSpc>
              <a:spcBef>
                <a:spcPts val="36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 spc="-10">
                <a:latin typeface="Calibri"/>
                <a:cs typeface="Calibri"/>
              </a:rPr>
              <a:t>Fiecare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instanţă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unui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supertip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este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instanţă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a </a:t>
            </a:r>
            <a:r>
              <a:rPr dirty="0" sz="3200">
                <a:latin typeface="Calibri"/>
                <a:cs typeface="Calibri"/>
              </a:rPr>
              <a:t>unui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subtip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(</a:t>
            </a:r>
            <a:r>
              <a:rPr dirty="0" sz="3200" spc="-20">
                <a:solidFill>
                  <a:srgbClr val="FF0000"/>
                </a:solidFill>
                <a:latin typeface="Calibri"/>
                <a:cs typeface="Calibri"/>
              </a:rPr>
              <a:t>partiţionarea</a:t>
            </a:r>
            <a:r>
              <a:rPr dirty="0" sz="32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este</a:t>
            </a:r>
            <a:r>
              <a:rPr dirty="0" sz="3200" spc="-5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exhaustiva</a:t>
            </a:r>
            <a:r>
              <a:rPr dirty="0" sz="3200" spc="-10">
                <a:latin typeface="Calibri"/>
                <a:cs typeface="Calibri"/>
              </a:rPr>
              <a:t>).</a:t>
            </a:r>
            <a:endParaRPr sz="320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spcBef>
                <a:spcPts val="382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Nici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o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instanţă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unui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supertip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nu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apare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în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două </a:t>
            </a:r>
            <a:r>
              <a:rPr dirty="0" sz="3200" spc="-10">
                <a:latin typeface="Calibri"/>
                <a:cs typeface="Calibri"/>
              </a:rPr>
              <a:t>subtipuri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partiţionarea</a:t>
            </a:r>
            <a:r>
              <a:rPr dirty="0" sz="3200" spc="-1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este</a:t>
            </a:r>
            <a:r>
              <a:rPr dirty="0" sz="3200" spc="-1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FF0000"/>
                </a:solidFill>
                <a:latin typeface="Calibri"/>
                <a:cs typeface="Calibri"/>
              </a:rPr>
              <a:t>mutual</a:t>
            </a:r>
            <a:r>
              <a:rPr dirty="0" sz="3200" spc="-1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solidFill>
                  <a:srgbClr val="FF0000"/>
                </a:solidFill>
                <a:latin typeface="Calibri"/>
                <a:cs typeface="Calibri"/>
              </a:rPr>
              <a:t>exclusivă</a:t>
            </a:r>
            <a:r>
              <a:rPr dirty="0" sz="3200" spc="-10">
                <a:latin typeface="Calibri"/>
                <a:cs typeface="Calibri"/>
              </a:rPr>
              <a:t>).</a:t>
            </a:r>
            <a:endParaRPr sz="3200">
              <a:latin typeface="Calibri"/>
              <a:cs typeface="Calibri"/>
            </a:endParaRPr>
          </a:p>
          <a:p>
            <a:pPr marL="354965" marR="308610" indent="-342900">
              <a:lnSpc>
                <a:spcPct val="100000"/>
              </a:lnSpc>
              <a:spcBef>
                <a:spcPts val="381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indica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30">
                <a:latin typeface="Calibri"/>
                <a:cs typeface="Calibri"/>
              </a:rPr>
              <a:t>folosirea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subtipului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OTHER</a:t>
            </a:r>
            <a:r>
              <a:rPr dirty="0" sz="32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atunci </a:t>
            </a:r>
            <a:r>
              <a:rPr dirty="0" sz="3200">
                <a:latin typeface="Calibri"/>
                <a:cs typeface="Calibri"/>
              </a:rPr>
              <a:t>cand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este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posibil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sa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apara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si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alt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tip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instante decat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cele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prevazute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celelalte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subtipuri.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313305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4F81BB"/>
                </a:solidFill>
                <a:latin typeface="Calibri"/>
                <a:cs typeface="Calibri"/>
              </a:rPr>
              <a:t>Date</a:t>
            </a:r>
            <a:r>
              <a:rPr dirty="0" spc="-125" i="1">
                <a:solidFill>
                  <a:srgbClr val="4F81BB"/>
                </a:solidFill>
                <a:latin typeface="Calibri"/>
                <a:cs typeface="Calibri"/>
              </a:rPr>
              <a:t> </a:t>
            </a:r>
            <a:r>
              <a:rPr dirty="0" spc="-10"/>
              <a:t>versus</a:t>
            </a:r>
            <a:r>
              <a:rPr dirty="0" spc="-130"/>
              <a:t> </a:t>
            </a:r>
            <a:r>
              <a:rPr dirty="0" spc="-10" i="1">
                <a:solidFill>
                  <a:srgbClr val="4F81BB"/>
                </a:solidFill>
                <a:latin typeface="Calibri"/>
                <a:cs typeface="Calibri"/>
              </a:rPr>
              <a:t>informatie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83182"/>
            <a:ext cx="7733030" cy="4112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37465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 spc="-25">
                <a:latin typeface="Calibri"/>
                <a:cs typeface="Calibri"/>
              </a:rPr>
              <a:t>Interacţionăm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zilnic</a:t>
            </a:r>
            <a:r>
              <a:rPr dirty="0" sz="3200" spc="-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cu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baze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date,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fie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că </a:t>
            </a:r>
            <a:r>
              <a:rPr dirty="0" sz="3200" spc="-20">
                <a:latin typeface="Calibri"/>
                <a:cs typeface="Calibri"/>
              </a:rPr>
              <a:t>suntem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sau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nu</a:t>
            </a:r>
            <a:r>
              <a:rPr dirty="0" sz="3200" spc="-1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conştienţi:</a:t>
            </a:r>
            <a:endParaRPr sz="3200">
              <a:latin typeface="Calibri"/>
              <a:cs typeface="Calibri"/>
            </a:endParaRPr>
          </a:p>
          <a:p>
            <a:pPr lvl="1" marL="756920" indent="-287020">
              <a:lnSpc>
                <a:spcPct val="100000"/>
              </a:lnSpc>
              <a:spcBef>
                <a:spcPts val="72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dirty="0" sz="2800" spc="-20">
                <a:latin typeface="Calibri"/>
                <a:cs typeface="Calibri"/>
              </a:rPr>
              <a:t>Istoricul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creditului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bancă</a:t>
            </a:r>
            <a:endParaRPr sz="2800">
              <a:latin typeface="Calibri"/>
              <a:cs typeface="Calibri"/>
            </a:endParaRPr>
          </a:p>
          <a:p>
            <a:pPr lvl="1" marL="756920" indent="-287020">
              <a:lnSpc>
                <a:spcPct val="100000"/>
              </a:lnSpc>
              <a:spcBef>
                <a:spcPts val="69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dirty="0" sz="2800">
                <a:latin typeface="Calibri"/>
                <a:cs typeface="Calibri"/>
              </a:rPr>
              <a:t>Codurile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numele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produselor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din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magazin</a:t>
            </a:r>
            <a:endParaRPr sz="2800">
              <a:latin typeface="Calibri"/>
              <a:cs typeface="Calibri"/>
            </a:endParaRPr>
          </a:p>
          <a:p>
            <a:pPr lvl="1" marL="756920" indent="-287020">
              <a:lnSpc>
                <a:spcPct val="100000"/>
              </a:lnSpc>
              <a:spcBef>
                <a:spcPts val="695"/>
              </a:spcBef>
              <a:buFont typeface="Microsoft Sans Serif"/>
              <a:buChar char="–"/>
              <a:tabLst>
                <a:tab pos="756920" algn="l"/>
              </a:tabLst>
            </a:pPr>
            <a:r>
              <a:rPr dirty="0" sz="2800">
                <a:latin typeface="Calibri"/>
                <a:cs typeface="Calibri"/>
              </a:rPr>
              <a:t>Fişa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înscriere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studentului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la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admitere,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algn="just" marL="355600" marR="5080" indent="-342900">
              <a:lnSpc>
                <a:spcPct val="100000"/>
              </a:lnSpc>
              <a:spcBef>
                <a:spcPts val="78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Important</a:t>
            </a:r>
            <a:r>
              <a:rPr dirty="0" sz="3200" spc="459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este</a:t>
            </a:r>
            <a:r>
              <a:rPr dirty="0" sz="3200" spc="455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să</a:t>
            </a:r>
            <a:r>
              <a:rPr dirty="0" sz="3200" spc="470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înţelegem</a:t>
            </a:r>
            <a:r>
              <a:rPr dirty="0" sz="3200" spc="470">
                <a:latin typeface="Calibri"/>
                <a:cs typeface="Calibri"/>
              </a:rPr>
              <a:t>  </a:t>
            </a:r>
            <a:r>
              <a:rPr dirty="0" sz="3200">
                <a:latin typeface="Calibri"/>
                <a:cs typeface="Calibri"/>
              </a:rPr>
              <a:t>cum</a:t>
            </a:r>
            <a:r>
              <a:rPr dirty="0" sz="3200" spc="475">
                <a:latin typeface="Calibri"/>
                <a:cs typeface="Calibri"/>
              </a:rPr>
              <a:t>  </a:t>
            </a:r>
            <a:r>
              <a:rPr dirty="0" sz="3200" spc="-20">
                <a:latin typeface="Calibri"/>
                <a:cs typeface="Calibri"/>
              </a:rPr>
              <a:t>sunt </a:t>
            </a:r>
            <a:r>
              <a:rPr dirty="0" sz="3200">
                <a:latin typeface="Calibri"/>
                <a:cs typeface="Calibri"/>
              </a:rPr>
              <a:t>modelate</a:t>
            </a:r>
            <a:r>
              <a:rPr dirty="0" sz="3200" spc="5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datele,</a:t>
            </a:r>
            <a:r>
              <a:rPr dirty="0" sz="3200" spc="5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cum</a:t>
            </a:r>
            <a:r>
              <a:rPr dirty="0" sz="3200" spc="5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5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păstrează</a:t>
            </a:r>
            <a:r>
              <a:rPr dirty="0" sz="3200" spc="5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şi</a:t>
            </a:r>
            <a:r>
              <a:rPr dirty="0" sz="3200" spc="55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cum </a:t>
            </a:r>
            <a:r>
              <a:rPr dirty="0" sz="3200">
                <a:latin typeface="Calibri"/>
                <a:cs typeface="Calibri"/>
              </a:rPr>
              <a:t>putem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regăsi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informaţii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pe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baza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acestor</a:t>
            </a:r>
            <a:r>
              <a:rPr dirty="0" sz="3200" spc="-4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date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5" name="object 2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39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3927" y="126949"/>
            <a:ext cx="146875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 b="1">
                <a:latin typeface="Calibri"/>
                <a:cs typeface="Calibri"/>
              </a:rPr>
              <a:t>Exercițiu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89889" y="657199"/>
            <a:ext cx="7902575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2500"/>
              </a:lnSpc>
              <a:spcBef>
                <a:spcPts val="100"/>
              </a:spcBef>
            </a:pP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Citiți</a:t>
            </a:r>
            <a:r>
              <a:rPr dirty="0" sz="2000" spc="27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următorul</a:t>
            </a:r>
            <a:r>
              <a:rPr dirty="0" sz="2000" spc="29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scenariu</a:t>
            </a:r>
            <a:r>
              <a:rPr dirty="0" sz="2000" spc="29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000" spc="2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construiți</a:t>
            </a:r>
            <a:r>
              <a:rPr dirty="0" sz="2000" spc="28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000" spc="30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ERD</a:t>
            </a:r>
            <a:r>
              <a:rPr dirty="0" sz="2000" spc="30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care</a:t>
            </a:r>
            <a:r>
              <a:rPr dirty="0" sz="2000" spc="29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conține</a:t>
            </a:r>
            <a:r>
              <a:rPr dirty="0" sz="2000" spc="30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cel</a:t>
            </a:r>
            <a:r>
              <a:rPr dirty="0" sz="2000" spc="28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puțin</a:t>
            </a:r>
            <a:r>
              <a:rPr dirty="0" sz="2000" spc="29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20">
                <a:solidFill>
                  <a:srgbClr val="1F2023"/>
                </a:solidFill>
                <a:latin typeface="Times New Roman"/>
                <a:cs typeface="Times New Roman"/>
              </a:rPr>
              <a:t>două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subtipuri</a:t>
            </a:r>
            <a:r>
              <a:rPr dirty="0" sz="2000" spc="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ale</a:t>
            </a:r>
            <a:r>
              <a:rPr dirty="0" sz="2000" spc="5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entității</a:t>
            </a:r>
            <a:r>
              <a:rPr dirty="0" sz="2000" spc="4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PRODUCT.</a:t>
            </a:r>
            <a:r>
              <a:rPr dirty="0" sz="2000" spc="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Arătați</a:t>
            </a:r>
            <a:r>
              <a:rPr dirty="0" sz="2000" spc="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clar</a:t>
            </a:r>
            <a:r>
              <a:rPr dirty="0" sz="2000" spc="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ce</a:t>
            </a:r>
            <a:r>
              <a:rPr dirty="0" sz="2000" spc="5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atribute</a:t>
            </a:r>
            <a:r>
              <a:rPr dirty="0" sz="2000" spc="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aparțin</a:t>
            </a:r>
            <a:r>
              <a:rPr dirty="0" sz="2000" spc="7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supertipului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000" spc="2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entitate</a:t>
            </a:r>
            <a:r>
              <a:rPr dirty="0" sz="2000" spc="19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și</a:t>
            </a:r>
            <a:r>
              <a:rPr dirty="0" sz="2000" spc="204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care</a:t>
            </a:r>
            <a:r>
              <a:rPr dirty="0" sz="2000" spc="2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aparțin</a:t>
            </a:r>
            <a:r>
              <a:rPr dirty="0" sz="2000" spc="204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unuia</a:t>
            </a:r>
            <a:r>
              <a:rPr dirty="0" sz="2000" spc="20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dintre</a:t>
            </a:r>
            <a:r>
              <a:rPr dirty="0" sz="2000" spc="204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subtipuri.</a:t>
            </a:r>
            <a:r>
              <a:rPr dirty="0" sz="2000" spc="204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Identificați</a:t>
            </a:r>
            <a:r>
              <a:rPr dirty="0" sz="2000" spc="16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un</a:t>
            </a:r>
            <a:r>
              <a:rPr dirty="0" sz="2000" spc="204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1F2023"/>
                </a:solidFill>
                <a:latin typeface="Times New Roman"/>
                <a:cs typeface="Times New Roman"/>
              </a:rPr>
              <a:t>UID</a:t>
            </a:r>
            <a:r>
              <a:rPr dirty="0" sz="2000" spc="2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000" spc="-10">
                <a:solidFill>
                  <a:srgbClr val="1F2023"/>
                </a:solidFill>
                <a:latin typeface="Times New Roman"/>
                <a:cs typeface="Times New Roman"/>
              </a:rPr>
              <a:t>pentru entitate.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89889" y="2056002"/>
            <a:ext cx="789940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6745" algn="l"/>
                <a:tab pos="1111250" algn="l"/>
                <a:tab pos="2356485" algn="l"/>
                <a:tab pos="2946400" algn="l"/>
                <a:tab pos="3691890" algn="l"/>
                <a:tab pos="4266565" algn="l"/>
                <a:tab pos="5163820" algn="l"/>
                <a:tab pos="5778500" algn="l"/>
                <a:tab pos="6753859" algn="l"/>
                <a:tab pos="7637780" algn="l"/>
              </a:tabLst>
            </a:pPr>
            <a:r>
              <a:rPr dirty="0" sz="1600" spc="-20" i="1">
                <a:latin typeface="Times New Roman"/>
                <a:cs typeface="Times New Roman"/>
              </a:rPr>
              <a:t>Obs.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25" i="1">
                <a:latin typeface="Times New Roman"/>
                <a:cs typeface="Times New Roman"/>
              </a:rPr>
              <a:t>Un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10" i="1">
                <a:latin typeface="Times New Roman"/>
                <a:cs typeface="Times New Roman"/>
              </a:rPr>
              <a:t>identificator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20" i="1">
                <a:latin typeface="Times New Roman"/>
                <a:cs typeface="Times New Roman"/>
              </a:rPr>
              <a:t>unic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10" i="1">
                <a:latin typeface="Times New Roman"/>
                <a:cs typeface="Times New Roman"/>
              </a:rPr>
              <a:t>(</a:t>
            </a:r>
            <a:r>
              <a:rPr dirty="0" sz="1600" spc="-10" b="1" i="1">
                <a:latin typeface="Times New Roman"/>
                <a:cs typeface="Times New Roman"/>
              </a:rPr>
              <a:t>UID</a:t>
            </a:r>
            <a:r>
              <a:rPr dirty="0" sz="1600" spc="-10" i="1">
                <a:latin typeface="Times New Roman"/>
                <a:cs typeface="Times New Roman"/>
              </a:rPr>
              <a:t>)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20" i="1">
                <a:latin typeface="Times New Roman"/>
                <a:cs typeface="Times New Roman"/>
              </a:rPr>
              <a:t>face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10" i="1">
                <a:latin typeface="Times New Roman"/>
                <a:cs typeface="Times New Roman"/>
              </a:rPr>
              <a:t>distictia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10" i="1">
                <a:latin typeface="Times New Roman"/>
                <a:cs typeface="Times New Roman"/>
              </a:rPr>
              <a:t>intre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10" i="1">
                <a:latin typeface="Times New Roman"/>
                <a:cs typeface="Times New Roman"/>
              </a:rPr>
              <a:t>diferitele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10" i="1">
                <a:latin typeface="Times New Roman"/>
                <a:cs typeface="Times New Roman"/>
              </a:rPr>
              <a:t>instante</a:t>
            </a:r>
            <a:r>
              <a:rPr dirty="0" sz="1600" i="1">
                <a:latin typeface="Times New Roman"/>
                <a:cs typeface="Times New Roman"/>
              </a:rPr>
              <a:t>	</a:t>
            </a:r>
            <a:r>
              <a:rPr dirty="0" sz="1600" spc="-25" i="1">
                <a:latin typeface="Times New Roman"/>
                <a:cs typeface="Times New Roman"/>
              </a:rPr>
              <a:t>ale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89889" y="2198649"/>
            <a:ext cx="7901940" cy="1726564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35"/>
              </a:spcBef>
            </a:pPr>
            <a:r>
              <a:rPr dirty="0" sz="1600" i="1">
                <a:latin typeface="Times New Roman"/>
                <a:cs typeface="Times New Roman"/>
              </a:rPr>
              <a:t>aceleasi</a:t>
            </a:r>
            <a:r>
              <a:rPr dirty="0" sz="1600" spc="-20" i="1">
                <a:latin typeface="Times New Roman"/>
                <a:cs typeface="Times New Roman"/>
              </a:rPr>
              <a:t> </a:t>
            </a:r>
            <a:r>
              <a:rPr dirty="0" sz="1600" spc="-10" b="1" i="1">
                <a:latin typeface="Times New Roman"/>
                <a:cs typeface="Times New Roman"/>
              </a:rPr>
              <a:t>entitati</a:t>
            </a:r>
            <a:r>
              <a:rPr dirty="0" sz="1600" spc="-10" i="1">
                <a:latin typeface="Times New Roman"/>
                <a:cs typeface="Times New Roman"/>
              </a:rPr>
              <a:t>.Reprezentarea</a:t>
            </a:r>
            <a:r>
              <a:rPr dirty="0" sz="1600" spc="15" i="1">
                <a:latin typeface="Times New Roman"/>
                <a:cs typeface="Times New Roman"/>
              </a:rPr>
              <a:t> </a:t>
            </a:r>
            <a:r>
              <a:rPr dirty="0" sz="1600" b="1" i="1">
                <a:latin typeface="Times New Roman"/>
                <a:cs typeface="Times New Roman"/>
              </a:rPr>
              <a:t>datelor</a:t>
            </a:r>
            <a:r>
              <a:rPr dirty="0" sz="1600" spc="-25" b="1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se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face</a:t>
            </a:r>
            <a:r>
              <a:rPr dirty="0" sz="1600" spc="-3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cu</a:t>
            </a:r>
            <a:r>
              <a:rPr dirty="0" sz="1600" spc="-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diagrame</a:t>
            </a:r>
            <a:r>
              <a:rPr dirty="0" sz="1600" spc="-50" i="1">
                <a:latin typeface="Times New Roman"/>
                <a:cs typeface="Times New Roman"/>
              </a:rPr>
              <a:t> </a:t>
            </a:r>
            <a:r>
              <a:rPr dirty="0" sz="1600" spc="-20" i="1">
                <a:latin typeface="Times New Roman"/>
                <a:cs typeface="Times New Roman"/>
              </a:rPr>
              <a:t>ERD.</a:t>
            </a:r>
            <a:endParaRPr sz="160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  <a:spcBef>
                <a:spcPts val="935"/>
              </a:spcBef>
            </a:pPr>
            <a:r>
              <a:rPr dirty="0" sz="1600" i="1">
                <a:latin typeface="Times New Roman"/>
                <a:cs typeface="Times New Roman"/>
              </a:rPr>
              <a:t>Identificatori</a:t>
            </a:r>
            <a:r>
              <a:rPr dirty="0" sz="1600" spc="9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Unici(UID)</a:t>
            </a:r>
            <a:r>
              <a:rPr dirty="0" sz="1600" spc="9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artificiali,</a:t>
            </a:r>
            <a:r>
              <a:rPr dirty="0" sz="1600" spc="10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compusi</a:t>
            </a:r>
            <a:r>
              <a:rPr dirty="0" sz="1600" spc="9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si</a:t>
            </a:r>
            <a:r>
              <a:rPr dirty="0" sz="1600" spc="8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secundari</a:t>
            </a:r>
            <a:r>
              <a:rPr dirty="0" sz="1600" spc="9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Identificatorul</a:t>
            </a:r>
            <a:r>
              <a:rPr dirty="0" sz="1600" spc="10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unic</a:t>
            </a:r>
            <a:r>
              <a:rPr dirty="0" sz="1600" spc="9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(UID)</a:t>
            </a:r>
            <a:r>
              <a:rPr dirty="0" sz="1600" spc="9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este</a:t>
            </a:r>
            <a:r>
              <a:rPr dirty="0" sz="1600" spc="100" i="1">
                <a:latin typeface="Times New Roman"/>
                <a:cs typeface="Times New Roman"/>
              </a:rPr>
              <a:t> </a:t>
            </a:r>
            <a:r>
              <a:rPr dirty="0" sz="1600" spc="-20" i="1">
                <a:latin typeface="Times New Roman"/>
                <a:cs typeface="Times New Roman"/>
              </a:rPr>
              <a:t>acea </a:t>
            </a:r>
            <a:r>
              <a:rPr dirty="0" sz="1600" i="1">
                <a:latin typeface="Times New Roman"/>
                <a:cs typeface="Times New Roman"/>
              </a:rPr>
              <a:t>valoare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sau</a:t>
            </a:r>
            <a:r>
              <a:rPr dirty="0" sz="1600" spc="6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combinatie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de</a:t>
            </a:r>
            <a:r>
              <a:rPr dirty="0" sz="1600" spc="5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valori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care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permit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utilizatorului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sa</a:t>
            </a:r>
            <a:r>
              <a:rPr dirty="0" sz="1600" spc="6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gaseasca</a:t>
            </a:r>
            <a:r>
              <a:rPr dirty="0" sz="1600" spc="6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un</a:t>
            </a:r>
            <a:r>
              <a:rPr dirty="0" sz="1600" spc="6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utilizator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unic</a:t>
            </a:r>
            <a:r>
              <a:rPr dirty="0" sz="1600" spc="6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intre </a:t>
            </a:r>
            <a:r>
              <a:rPr dirty="0" sz="1600" i="1">
                <a:latin typeface="Times New Roman"/>
                <a:cs typeface="Times New Roman"/>
              </a:rPr>
              <a:t>toate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celelalte.</a:t>
            </a:r>
            <a:r>
              <a:rPr dirty="0" sz="1600" spc="15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Identificatorul</a:t>
            </a:r>
            <a:r>
              <a:rPr dirty="0" sz="1600" spc="15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unic</a:t>
            </a:r>
            <a:r>
              <a:rPr dirty="0" sz="1600" spc="15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este</a:t>
            </a:r>
            <a:r>
              <a:rPr dirty="0" sz="1600" spc="16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calea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prin</a:t>
            </a:r>
            <a:r>
              <a:rPr dirty="0" sz="1600" spc="15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care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gasesti</a:t>
            </a:r>
            <a:r>
              <a:rPr dirty="0" sz="1600" spc="15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</a:t>
            </a:r>
            <a:r>
              <a:rPr dirty="0" sz="1600" spc="15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inregistrare</a:t>
            </a:r>
            <a:r>
              <a:rPr dirty="0" sz="1600" spc="165" i="1">
                <a:latin typeface="Times New Roman"/>
                <a:cs typeface="Times New Roman"/>
              </a:rPr>
              <a:t> </a:t>
            </a:r>
            <a:r>
              <a:rPr dirty="0" sz="1600" spc="-20" i="1">
                <a:latin typeface="Times New Roman"/>
                <a:cs typeface="Times New Roman"/>
              </a:rPr>
              <a:t>intr-</a:t>
            </a:r>
            <a:r>
              <a:rPr dirty="0" sz="1600" i="1">
                <a:latin typeface="Times New Roman"/>
                <a:cs typeface="Times New Roman"/>
              </a:rPr>
              <a:t>un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fisier,</a:t>
            </a:r>
            <a:r>
              <a:rPr dirty="0" sz="1600" spc="155" i="1">
                <a:latin typeface="Times New Roman"/>
                <a:cs typeface="Times New Roman"/>
              </a:rPr>
              <a:t> </a:t>
            </a:r>
            <a:r>
              <a:rPr dirty="0" sz="1600" spc="-50" i="1">
                <a:latin typeface="Times New Roman"/>
                <a:cs typeface="Times New Roman"/>
              </a:rPr>
              <a:t>o </a:t>
            </a:r>
            <a:r>
              <a:rPr dirty="0" sz="1600" i="1">
                <a:latin typeface="Times New Roman"/>
                <a:cs typeface="Times New Roman"/>
              </a:rPr>
              <a:t>carte</a:t>
            </a:r>
            <a:r>
              <a:rPr dirty="0" sz="1600" spc="12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speciala</a:t>
            </a:r>
            <a:r>
              <a:rPr dirty="0" sz="1600" spc="150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intr-</a:t>
            </a:r>
            <a:r>
              <a:rPr dirty="0" sz="1600" i="1">
                <a:latin typeface="Times New Roman"/>
                <a:cs typeface="Times New Roman"/>
              </a:rPr>
              <a:t>o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punte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de</a:t>
            </a:r>
            <a:r>
              <a:rPr dirty="0" sz="1600" spc="13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carti,</a:t>
            </a:r>
            <a:r>
              <a:rPr dirty="0" sz="1600" spc="15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pachetul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tau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spc="-10" i="1">
                <a:latin typeface="Times New Roman"/>
                <a:cs typeface="Times New Roman"/>
              </a:rPr>
              <a:t>intr-</a:t>
            </a:r>
            <a:r>
              <a:rPr dirty="0" sz="1600" i="1">
                <a:latin typeface="Times New Roman"/>
                <a:cs typeface="Times New Roman"/>
              </a:rPr>
              <a:t>un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deposit,</a:t>
            </a:r>
            <a:r>
              <a:rPr dirty="0" sz="1600" spc="14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dar</a:t>
            </a:r>
            <a:r>
              <a:rPr dirty="0" sz="1600" spc="13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si</a:t>
            </a:r>
            <a:r>
              <a:rPr dirty="0" sz="1600" spc="13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o</a:t>
            </a:r>
            <a:r>
              <a:rPr dirty="0" sz="1600" spc="14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bucata</a:t>
            </a:r>
            <a:r>
              <a:rPr dirty="0" sz="1600" spc="15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specifica</a:t>
            </a:r>
            <a:r>
              <a:rPr dirty="0" sz="1600" spc="135" i="1">
                <a:latin typeface="Times New Roman"/>
                <a:cs typeface="Times New Roman"/>
              </a:rPr>
              <a:t> </a:t>
            </a:r>
            <a:r>
              <a:rPr dirty="0" sz="1600" spc="-25" i="1">
                <a:latin typeface="Times New Roman"/>
                <a:cs typeface="Times New Roman"/>
              </a:rPr>
              <a:t>de </a:t>
            </a:r>
            <a:r>
              <a:rPr dirty="0" sz="1600" i="1">
                <a:latin typeface="Times New Roman"/>
                <a:cs typeface="Times New Roman"/>
              </a:rPr>
              <a:t>data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sz="1600" spc="-20" i="1">
                <a:latin typeface="Times New Roman"/>
                <a:cs typeface="Times New Roman"/>
              </a:rPr>
              <a:t>intr-</a:t>
            </a:r>
            <a:r>
              <a:rPr dirty="0" sz="1600" i="1">
                <a:latin typeface="Times New Roman"/>
                <a:cs typeface="Times New Roman"/>
              </a:rPr>
              <a:t>o</a:t>
            </a:r>
            <a:r>
              <a:rPr dirty="0" sz="1600" spc="10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baza</a:t>
            </a:r>
            <a:r>
              <a:rPr dirty="0" sz="1600" spc="-15" i="1">
                <a:latin typeface="Times New Roman"/>
                <a:cs typeface="Times New Roman"/>
              </a:rPr>
              <a:t> </a:t>
            </a:r>
            <a:r>
              <a:rPr dirty="0" sz="1600" i="1">
                <a:latin typeface="Times New Roman"/>
                <a:cs typeface="Times New Roman"/>
              </a:rPr>
              <a:t>de</a:t>
            </a:r>
            <a:r>
              <a:rPr dirty="0" sz="1600" spc="-10" i="1">
                <a:latin typeface="Times New Roman"/>
                <a:cs typeface="Times New Roman"/>
              </a:rPr>
              <a:t> </a:t>
            </a:r>
            <a:r>
              <a:rPr dirty="0" sz="1600" spc="-20" i="1">
                <a:latin typeface="Times New Roman"/>
                <a:cs typeface="Times New Roman"/>
              </a:rPr>
              <a:t>date.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89889" y="4088968"/>
            <a:ext cx="7903209" cy="63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36445" algn="l"/>
                <a:tab pos="3451225" algn="l"/>
                <a:tab pos="4408170" algn="l"/>
                <a:tab pos="5213350" algn="l"/>
                <a:tab pos="6322695" algn="l"/>
                <a:tab pos="7584440" algn="l"/>
              </a:tabLst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„Magazinele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noastre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20" i="1">
                <a:solidFill>
                  <a:srgbClr val="1F2023"/>
                </a:solidFill>
                <a:latin typeface="Courier New"/>
                <a:cs typeface="Courier New"/>
              </a:rPr>
              <a:t>vând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mai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multe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tipuri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de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îmbrăcăminte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652141" y="4394453"/>
            <a:ext cx="208788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60145" algn="l"/>
              </a:tabLst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pentru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femei,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947665" y="4394453"/>
            <a:ext cx="3542029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6215" algn="l"/>
                <a:tab pos="2766695" algn="l"/>
              </a:tabLst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inclusiv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rochii,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fuste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89889" y="4699253"/>
            <a:ext cx="29095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și</a:t>
            </a:r>
            <a:r>
              <a:rPr dirty="0" sz="2000" spc="-335" i="1">
                <a:solidFill>
                  <a:srgbClr val="1F2023"/>
                </a:solidFill>
                <a:latin typeface="Courier New"/>
                <a:cs typeface="Courier New"/>
              </a:rPr>
              <a:t>  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bluze.</a:t>
            </a:r>
            <a:r>
              <a:rPr dirty="0" sz="2000" spc="-335" i="1">
                <a:solidFill>
                  <a:srgbClr val="1F2023"/>
                </a:solidFill>
                <a:latin typeface="Courier New"/>
                <a:cs typeface="Courier New"/>
              </a:rPr>
              <a:t>  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Desigur,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696080" y="4699253"/>
            <a:ext cx="10922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fiecare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985765" y="4699253"/>
            <a:ext cx="9398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produs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122923" y="4699253"/>
            <a:ext cx="101028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are</a:t>
            </a:r>
            <a:r>
              <a:rPr dirty="0" sz="2000" spc="-335" i="1">
                <a:solidFill>
                  <a:srgbClr val="1F2023"/>
                </a:solidFill>
                <a:latin typeface="Courier New"/>
                <a:cs typeface="Courier New"/>
              </a:rPr>
              <a:t>  </a:t>
            </a: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un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329931" y="4699253"/>
            <a:ext cx="116332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nume,</a:t>
            </a:r>
            <a:r>
              <a:rPr dirty="0" sz="2000" spc="-335" i="1">
                <a:solidFill>
                  <a:srgbClr val="1F2023"/>
                </a:solidFill>
                <a:latin typeface="Courier New"/>
                <a:cs typeface="Courier New"/>
              </a:rPr>
              <a:t>  </a:t>
            </a:r>
            <a:r>
              <a:rPr dirty="0" sz="2000" spc="-50" i="1">
                <a:solidFill>
                  <a:srgbClr val="1F2023"/>
                </a:solidFill>
                <a:latin typeface="Courier New"/>
                <a:cs typeface="Courier New"/>
              </a:rPr>
              <a:t>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89889" y="5004053"/>
            <a:ext cx="34296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descriere</a:t>
            </a:r>
            <a:r>
              <a:rPr dirty="0" sz="2000" spc="-350" i="1">
                <a:solidFill>
                  <a:srgbClr val="1F2023"/>
                </a:solidFill>
                <a:latin typeface="Courier New"/>
                <a:cs typeface="Courier New"/>
              </a:rPr>
              <a:t>  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și</a:t>
            </a:r>
            <a:r>
              <a:rPr dirty="0" sz="2000" spc="-345" i="1">
                <a:solidFill>
                  <a:srgbClr val="1F2023"/>
                </a:solidFill>
                <a:latin typeface="Courier New"/>
                <a:cs typeface="Courier New"/>
              </a:rPr>
              <a:t>  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un</a:t>
            </a:r>
            <a:r>
              <a:rPr dirty="0" sz="2000" spc="-345" i="1">
                <a:solidFill>
                  <a:srgbClr val="1F2023"/>
                </a:solidFill>
                <a:latin typeface="Courier New"/>
                <a:cs typeface="Courier New"/>
              </a:rPr>
              <a:t>  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preț.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4213097" y="5004053"/>
            <a:ext cx="170243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Dimensiuni: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109208" y="5004053"/>
            <a:ext cx="78740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toate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090664" y="5004053"/>
            <a:ext cx="1398905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produsele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89889" y="5308549"/>
            <a:ext cx="23285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8810" algn="l"/>
              </a:tabLst>
            </a:pP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au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dimensiunea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3214497" y="5308549"/>
            <a:ext cx="109347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taliei.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89889" y="5613908"/>
            <a:ext cx="399034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900" algn="l"/>
                <a:tab pos="2197735" algn="l"/>
                <a:tab pos="3519804" algn="l"/>
              </a:tabLst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lungime,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dar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bluzele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nu.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603241" y="5308549"/>
            <a:ext cx="14490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Rochiile</a:t>
            </a:r>
            <a:endParaRPr sz="2000">
              <a:latin typeface="Courier New"/>
              <a:cs typeface="Courier New"/>
            </a:endParaRPr>
          </a:p>
          <a:p>
            <a:pPr marL="218440">
              <a:lnSpc>
                <a:spcPct val="100000"/>
              </a:lnSpc>
            </a:pP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Rochiile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144259" y="5308549"/>
            <a:ext cx="234823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38810" algn="l"/>
                <a:tab pos="2027555" algn="l"/>
              </a:tabLst>
            </a:pP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și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fustele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au</a:t>
            </a:r>
            <a:endParaRPr sz="2000">
              <a:latin typeface="Courier New"/>
              <a:cs typeface="Courier New"/>
            </a:endParaRPr>
          </a:p>
          <a:p>
            <a:pPr marL="149860">
              <a:lnSpc>
                <a:spcPct val="100000"/>
              </a:lnSpc>
              <a:tabLst>
                <a:tab pos="708660" algn="l"/>
                <a:tab pos="2030095" algn="l"/>
              </a:tabLst>
            </a:pP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și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10" i="1">
                <a:solidFill>
                  <a:srgbClr val="1F2023"/>
                </a:solidFill>
                <a:latin typeface="Courier New"/>
                <a:cs typeface="Courier New"/>
              </a:rPr>
              <a:t>bluzele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	</a:t>
            </a:r>
            <a:r>
              <a:rPr dirty="0" sz="2000" spc="-25" i="1">
                <a:solidFill>
                  <a:srgbClr val="1F2023"/>
                </a:solidFill>
                <a:latin typeface="Courier New"/>
                <a:cs typeface="Courier New"/>
              </a:rPr>
              <a:t>au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89889" y="5921755"/>
            <a:ext cx="45986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mărimea</a:t>
            </a:r>
            <a:r>
              <a:rPr dirty="0" sz="2000" spc="-40" i="1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bustului,</a:t>
            </a:r>
            <a:r>
              <a:rPr dirty="0" sz="2000" spc="-40" i="1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2000" i="1">
                <a:solidFill>
                  <a:srgbClr val="1F2023"/>
                </a:solidFill>
                <a:latin typeface="Courier New"/>
                <a:cs typeface="Courier New"/>
              </a:rPr>
              <a:t>fustele</a:t>
            </a:r>
            <a:r>
              <a:rPr dirty="0" sz="2000" spc="-30" i="1">
                <a:solidFill>
                  <a:srgbClr val="1F2023"/>
                </a:solidFill>
                <a:latin typeface="Courier New"/>
                <a:cs typeface="Courier New"/>
              </a:rPr>
              <a:t> </a:t>
            </a:r>
            <a:r>
              <a:rPr dirty="0" sz="2000" spc="-20" i="1">
                <a:solidFill>
                  <a:srgbClr val="1F2023"/>
                </a:solidFill>
                <a:latin typeface="Courier New"/>
                <a:cs typeface="Courier New"/>
              </a:rPr>
              <a:t>nu.”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770379" y="360934"/>
            <a:ext cx="5104130" cy="4933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3425" marR="17780" indent="-233679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6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fizic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şi</a:t>
            </a:r>
            <a:r>
              <a:rPr dirty="0" sz="2800" spc="-4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7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conceptual </a:t>
            </a:r>
            <a:r>
              <a:rPr dirty="0" sz="2800" spc="-20" b="1" i="1">
                <a:latin typeface="Calibri"/>
                <a:cs typeface="Calibri"/>
              </a:rPr>
              <a:t>Entităţi</a:t>
            </a:r>
            <a:r>
              <a:rPr dirty="0" sz="2800" spc="-12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si</a:t>
            </a:r>
            <a:r>
              <a:rPr dirty="0" sz="2800" spc="-11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instanţe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(partea</a:t>
            </a:r>
            <a:r>
              <a:rPr dirty="0" sz="2800" spc="-35" b="1" i="1">
                <a:latin typeface="Calibri"/>
                <a:cs typeface="Calibri"/>
              </a:rPr>
              <a:t> </a:t>
            </a:r>
            <a:r>
              <a:rPr dirty="0" sz="2800" spc="-25" b="1" i="1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Data</a:t>
            </a:r>
            <a:r>
              <a:rPr dirty="0" sz="2800" spc="-1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versus</a:t>
            </a:r>
            <a:r>
              <a:rPr dirty="0" sz="2800" spc="-1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informaţie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fizic</a:t>
            </a:r>
            <a:r>
              <a:rPr dirty="0" sz="2800" spc="-85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model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conceptual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Entităţi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instanţe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ERD-</a:t>
            </a:r>
            <a:r>
              <a:rPr dirty="0" sz="2800" spc="-25" b="1">
                <a:latin typeface="Calibri"/>
                <a:cs typeface="Calibri"/>
              </a:rPr>
              <a:t>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Subtipuri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supertipuri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Documentarea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unui</a:t>
            </a:r>
            <a:r>
              <a:rPr dirty="0" sz="2800" spc="-4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FF0000"/>
                </a:solidFill>
                <a:latin typeface="Calibri"/>
                <a:cs typeface="Calibri"/>
              </a:rPr>
              <a:t>ERD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745" y="508507"/>
            <a:ext cx="41236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 b="1">
                <a:latin typeface="Calibri"/>
                <a:cs typeface="Calibri"/>
              </a:rPr>
              <a:t>Documentarea</a:t>
            </a:r>
            <a:r>
              <a:rPr dirty="0" spc="-120" b="1">
                <a:latin typeface="Calibri"/>
                <a:cs typeface="Calibri"/>
              </a:rPr>
              <a:t> </a:t>
            </a:r>
            <a:r>
              <a:rPr dirty="0" b="1">
                <a:latin typeface="Calibri"/>
                <a:cs typeface="Calibri"/>
              </a:rPr>
              <a:t>unui</a:t>
            </a:r>
            <a:r>
              <a:rPr dirty="0" spc="-80" b="1">
                <a:latin typeface="Calibri"/>
                <a:cs typeface="Calibri"/>
              </a:rPr>
              <a:t> </a:t>
            </a:r>
            <a:r>
              <a:rPr dirty="0" spc="-25" b="1">
                <a:latin typeface="Calibri"/>
                <a:cs typeface="Calibri"/>
              </a:rPr>
              <a:t>ERD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111758"/>
            <a:ext cx="8314690" cy="4890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Cheia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permite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verificarea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acurateţii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completitudinii modelului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este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identificarea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şi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documentarea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regulilor afacerii.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toate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regulile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pot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60">
                <a:latin typeface="Calibri"/>
                <a:cs typeface="Calibri"/>
              </a:rPr>
              <a:t>reprezentate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diagramă.</a:t>
            </a:r>
            <a:endParaRPr sz="2800">
              <a:latin typeface="Calibri"/>
              <a:cs typeface="Calibri"/>
            </a:endParaRPr>
          </a:p>
          <a:p>
            <a:pPr marL="355600" marR="13335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Unele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vor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implementate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târziu,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prin</a:t>
            </a:r>
            <a:r>
              <a:rPr dirty="0" sz="2800" spc="-25">
                <a:latin typeface="Calibri"/>
                <a:cs typeface="Calibri"/>
              </a:rPr>
              <a:t> programare. </a:t>
            </a:r>
            <a:r>
              <a:rPr dirty="0" sz="2800">
                <a:latin typeface="Calibri"/>
                <a:cs typeface="Calibri"/>
              </a:rPr>
              <a:t>Ele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trebuie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incluse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documentaţia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modelului.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44"/>
              </a:spcBef>
            </a:pPr>
            <a:r>
              <a:rPr dirty="0" sz="2800" spc="-25">
                <a:latin typeface="Calibri"/>
                <a:cs typeface="Calibri"/>
              </a:rPr>
              <a:t>Există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două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reguli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469265" algn="l"/>
              </a:tabLst>
            </a:pP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Regulile</a:t>
            </a:r>
            <a:r>
              <a:rPr dirty="0" sz="3200" spc="-114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structurale</a:t>
            </a:r>
            <a:endParaRPr sz="32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3820"/>
              </a:spcBef>
              <a:buAutoNum type="arabicPeriod"/>
              <a:tabLst>
                <a:tab pos="469265" algn="l"/>
              </a:tabLst>
            </a:pP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Regulile</a:t>
            </a:r>
            <a:r>
              <a:rPr dirty="0" sz="3200" spc="-114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procedurale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16408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Documentarea</a:t>
            </a:r>
            <a:r>
              <a:rPr dirty="0" spc="-114"/>
              <a:t> </a:t>
            </a:r>
            <a:r>
              <a:rPr dirty="0"/>
              <a:t>unui</a:t>
            </a:r>
            <a:r>
              <a:rPr dirty="0" spc="-50"/>
              <a:t> </a:t>
            </a:r>
            <a:r>
              <a:rPr dirty="0" spc="-25"/>
              <a:t>ERD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888363"/>
            <a:ext cx="7207250" cy="39211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4020" indent="-401320">
              <a:lnSpc>
                <a:spcPct val="100000"/>
              </a:lnSpc>
              <a:spcBef>
                <a:spcPts val="105"/>
              </a:spcBef>
              <a:buClr>
                <a:srgbClr val="C0504D"/>
              </a:buClr>
              <a:buAutoNum type="arabicPeriod"/>
              <a:tabLst>
                <a:tab pos="414020" algn="l"/>
              </a:tabLst>
            </a:pP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Regulile</a:t>
            </a:r>
            <a:r>
              <a:rPr dirty="0" sz="3200" spc="-12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structurale</a:t>
            </a:r>
            <a:r>
              <a:rPr dirty="0" sz="3200" spc="-10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indică:</a:t>
            </a:r>
            <a:endParaRPr sz="3200">
              <a:latin typeface="Calibri"/>
              <a:cs typeface="Calibri"/>
            </a:endParaRPr>
          </a:p>
          <a:p>
            <a:pPr lvl="1" marL="354965" indent="-342265">
              <a:lnSpc>
                <a:spcPct val="100000"/>
              </a:lnSpc>
              <a:spcBef>
                <a:spcPts val="381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tipurile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informaţii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care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vor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memora;</a:t>
            </a:r>
            <a:endParaRPr sz="3200">
              <a:latin typeface="Calibri"/>
              <a:cs typeface="Calibri"/>
            </a:endParaRPr>
          </a:p>
          <a:p>
            <a:pPr lvl="1" marL="354965" indent="-342265">
              <a:lnSpc>
                <a:spcPct val="100000"/>
              </a:lnSpc>
              <a:spcBef>
                <a:spcPts val="3815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3200" spc="-10">
                <a:latin typeface="Calibri"/>
                <a:cs typeface="Calibri"/>
              </a:rPr>
              <a:t>relaţiile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dintre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aceste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informaţii.</a:t>
            </a:r>
            <a:endParaRPr sz="3200">
              <a:latin typeface="Calibri"/>
              <a:cs typeface="Calibri"/>
            </a:endParaRPr>
          </a:p>
          <a:p>
            <a:pPr marL="355600" marR="694055" indent="-342900">
              <a:lnSpc>
                <a:spcPct val="100000"/>
              </a:lnSpc>
              <a:spcBef>
                <a:spcPts val="3829"/>
              </a:spcBef>
            </a:pPr>
            <a:r>
              <a:rPr dirty="0" sz="3200" spc="-10">
                <a:latin typeface="Calibri"/>
                <a:cs typeface="Calibri"/>
              </a:rPr>
              <a:t>Aproape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40">
                <a:latin typeface="Calibri"/>
                <a:cs typeface="Calibri"/>
              </a:rPr>
              <a:t>toate</a:t>
            </a:r>
            <a:r>
              <a:rPr dirty="0" sz="3200" spc="-1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regulile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structurale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pot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fi </a:t>
            </a:r>
            <a:r>
              <a:rPr dirty="0" sz="3200" spc="-60">
                <a:latin typeface="Calibri"/>
                <a:cs typeface="Calibri"/>
              </a:rPr>
              <a:t>reprezentate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în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diagramă.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535635" y="538988"/>
            <a:ext cx="8183880" cy="5393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95885">
              <a:lnSpc>
                <a:spcPct val="100000"/>
              </a:lnSpc>
              <a:spcBef>
                <a:spcPts val="105"/>
              </a:spcBef>
            </a:pPr>
            <a:r>
              <a:rPr dirty="0" sz="3200" spc="-25">
                <a:latin typeface="Calibri"/>
                <a:cs typeface="Calibri"/>
              </a:rPr>
              <a:t>Documentarea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unui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ERD</a:t>
            </a:r>
            <a:endParaRPr sz="3200">
              <a:latin typeface="Calibri"/>
              <a:cs typeface="Calibri"/>
            </a:endParaRPr>
          </a:p>
          <a:p>
            <a:pPr marL="355600" marR="845819" indent="-342900">
              <a:lnSpc>
                <a:spcPct val="100000"/>
              </a:lnSpc>
              <a:spcBef>
                <a:spcPts val="3900"/>
              </a:spcBef>
              <a:buAutoNum type="arabicPeriod" startAt="2"/>
              <a:tabLst>
                <a:tab pos="355600" algn="l"/>
                <a:tab pos="414020" algn="l"/>
              </a:tabLst>
            </a:pPr>
            <a:r>
              <a:rPr dirty="0" sz="3200" i="1">
                <a:solidFill>
                  <a:srgbClr val="C0504D"/>
                </a:solidFill>
                <a:latin typeface="Calibri"/>
                <a:cs typeface="Calibri"/>
              </a:rPr>
              <a:t>	</a:t>
            </a: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Regulile</a:t>
            </a:r>
            <a:r>
              <a:rPr dirty="0" sz="3200" spc="-9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 spc="-10" i="1">
                <a:solidFill>
                  <a:srgbClr val="FF0000"/>
                </a:solidFill>
                <a:latin typeface="Calibri"/>
                <a:cs typeface="Calibri"/>
              </a:rPr>
              <a:t>procedurale</a:t>
            </a:r>
            <a:r>
              <a:rPr dirty="0" sz="3200" spc="-140" i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descriu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procesele</a:t>
            </a:r>
            <a:r>
              <a:rPr dirty="0" sz="3200" spc="-12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din </a:t>
            </a:r>
            <a:r>
              <a:rPr dirty="0" sz="3200">
                <a:latin typeface="Calibri"/>
                <a:cs typeface="Calibri"/>
              </a:rPr>
              <a:t>cadrul</a:t>
            </a:r>
            <a:r>
              <a:rPr dirty="0" sz="3200" spc="-1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activităţii.</a:t>
            </a:r>
            <a:endParaRPr sz="3200">
              <a:latin typeface="Calibri"/>
              <a:cs typeface="Calibri"/>
            </a:endParaRPr>
          </a:p>
          <a:p>
            <a:pPr lvl="1" marL="355600" marR="5080" indent="-342900">
              <a:lnSpc>
                <a:spcPct val="100000"/>
              </a:lnSpc>
              <a:spcBef>
                <a:spcPts val="382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In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general,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regulile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procedurale</a:t>
            </a:r>
            <a:r>
              <a:rPr dirty="0" sz="3200" spc="-13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nu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pot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fi </a:t>
            </a:r>
            <a:r>
              <a:rPr dirty="0" sz="3200" spc="-60">
                <a:latin typeface="Calibri"/>
                <a:cs typeface="Calibri"/>
              </a:rPr>
              <a:t>reprezentate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în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diagramă,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şi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deci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trebuie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incluse </a:t>
            </a:r>
            <a:r>
              <a:rPr dirty="0" sz="3200">
                <a:latin typeface="Calibri"/>
                <a:cs typeface="Calibri"/>
              </a:rPr>
              <a:t>în</a:t>
            </a:r>
            <a:r>
              <a:rPr dirty="0" sz="3200" spc="-3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documentaţie.</a:t>
            </a:r>
            <a:endParaRPr sz="3200">
              <a:latin typeface="Calibri"/>
              <a:cs typeface="Calibri"/>
            </a:endParaRPr>
          </a:p>
          <a:p>
            <a:pPr lvl="1" marL="355600" marR="590550" indent="-342900">
              <a:lnSpc>
                <a:spcPct val="100000"/>
              </a:lnSpc>
              <a:spcBef>
                <a:spcPts val="382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Acestea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indică</a:t>
            </a:r>
            <a:r>
              <a:rPr dirty="0" sz="3200" spc="-9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adesea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succesiunea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în</a:t>
            </a:r>
            <a:r>
              <a:rPr dirty="0" sz="3200" spc="-6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timp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50">
                <a:latin typeface="Calibri"/>
                <a:cs typeface="Calibri"/>
              </a:rPr>
              <a:t>a </a:t>
            </a:r>
            <a:r>
              <a:rPr dirty="0" sz="3200">
                <a:latin typeface="Calibri"/>
                <a:cs typeface="Calibri"/>
              </a:rPr>
              <a:t>unor</a:t>
            </a:r>
            <a:r>
              <a:rPr dirty="0" sz="3200" spc="-10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evenimente.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745" y="538988"/>
            <a:ext cx="405320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Documentarea</a:t>
            </a:r>
            <a:r>
              <a:rPr dirty="0" spc="-114"/>
              <a:t> </a:t>
            </a:r>
            <a:r>
              <a:rPr dirty="0"/>
              <a:t>unui</a:t>
            </a:r>
            <a:r>
              <a:rPr dirty="0" spc="-50"/>
              <a:t> </a:t>
            </a:r>
            <a:r>
              <a:rPr dirty="0" spc="-25"/>
              <a:t>ERD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13587" y="1668779"/>
            <a:ext cx="8382000" cy="3520440"/>
          </a:xfrm>
          <a:custGeom>
            <a:avLst/>
            <a:gdLst/>
            <a:ahLst/>
            <a:cxnLst/>
            <a:rect l="l" t="t" r="r" b="b"/>
            <a:pathLst>
              <a:path w="8382000" h="3520440">
                <a:moveTo>
                  <a:pt x="8382000" y="0"/>
                </a:moveTo>
                <a:lnTo>
                  <a:pt x="0" y="0"/>
                </a:lnTo>
                <a:lnTo>
                  <a:pt x="0" y="3520440"/>
                </a:lnTo>
                <a:lnTo>
                  <a:pt x="8382000" y="3520440"/>
                </a:lnTo>
                <a:lnTo>
                  <a:pt x="83820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01192" y="1098760"/>
            <a:ext cx="8411210" cy="4097654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28575">
              <a:lnSpc>
                <a:spcPct val="100000"/>
              </a:lnSpc>
              <a:spcBef>
                <a:spcPts val="875"/>
              </a:spcBef>
            </a:pPr>
            <a:r>
              <a:rPr dirty="0" sz="2400" spc="-10" b="1">
                <a:latin typeface="Calibri"/>
                <a:cs typeface="Calibri"/>
              </a:rPr>
              <a:t>EXERCITIU</a:t>
            </a:r>
            <a:endParaRPr sz="2400">
              <a:latin typeface="Calibri"/>
              <a:cs typeface="Calibri"/>
            </a:endParaRPr>
          </a:p>
          <a:p>
            <a:pPr algn="just" marL="354330" marR="5080" indent="-342265">
              <a:lnSpc>
                <a:spcPct val="100000"/>
              </a:lnSpc>
              <a:spcBef>
                <a:spcPts val="67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Membrii</a:t>
            </a:r>
            <a:r>
              <a:rPr dirty="0" sz="2100" spc="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echipei</a:t>
            </a:r>
            <a:r>
              <a:rPr dirty="0" sz="2100" spc="1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dvs.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proiectare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au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lucrat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cu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spitalul</a:t>
            </a:r>
            <a:r>
              <a:rPr dirty="0" sz="2100" spc="1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local</a:t>
            </a:r>
            <a:r>
              <a:rPr dirty="0" sz="2100" spc="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pentru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100" spc="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dezvolta</a:t>
            </a:r>
            <a:r>
              <a:rPr dirty="0" sz="2100" spc="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model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date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nevoia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lor</a:t>
            </a:r>
            <a:r>
              <a:rPr dirty="0" sz="2100" spc="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100" spc="11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stoca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informații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despre</a:t>
            </a:r>
            <a:r>
              <a:rPr dirty="0" sz="2100" spc="3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pacienți,</a:t>
            </a:r>
            <a:r>
              <a:rPr dirty="0" sz="2100" spc="3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numărul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camerei</a:t>
            </a:r>
            <a:r>
              <a:rPr dirty="0" sz="2100" spc="3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pacientului,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medicul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pacientului,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prescripțiile</a:t>
            </a:r>
            <a:r>
              <a:rPr dirty="0" sz="2100" spc="17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medicamentelor</a:t>
            </a:r>
            <a:r>
              <a:rPr dirty="0" sz="2100" spc="17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date</a:t>
            </a:r>
            <a:r>
              <a:rPr dirty="0" sz="2100" spc="17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16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informații</a:t>
            </a:r>
            <a:r>
              <a:rPr dirty="0" sz="2100" spc="17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specifice</a:t>
            </a:r>
            <a:r>
              <a:rPr dirty="0" sz="2100" spc="17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despre 	medicamente.</a:t>
            </a:r>
            <a:endParaRPr sz="2100">
              <a:latin typeface="Microsoft Sans Serif"/>
              <a:cs typeface="Microsoft Sans Serif"/>
            </a:endParaRPr>
          </a:p>
          <a:p>
            <a:pPr algn="just" marL="354330" marR="6350" indent="-34226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Cu</a:t>
            </a:r>
            <a:r>
              <a:rPr dirty="0" sz="2100" spc="3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toate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acestea,</a:t>
            </a:r>
            <a:r>
              <a:rPr dirty="0" sz="2100" spc="3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toți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au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plecat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vacanță</a:t>
            </a:r>
            <a:r>
              <a:rPr dirty="0" sz="2100" spc="3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3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te-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au</a:t>
            </a:r>
            <a:r>
              <a:rPr dirty="0" sz="2100" spc="3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lăsat</a:t>
            </a:r>
            <a:r>
              <a:rPr dirty="0" sz="2100" spc="3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să-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ți</a:t>
            </a:r>
            <a:r>
              <a:rPr dirty="0" sz="2100" spc="3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dai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seama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model.</a:t>
            </a:r>
            <a:endParaRPr sz="2100">
              <a:latin typeface="Microsoft Sans Serif"/>
              <a:cs typeface="Microsoft Sans Serif"/>
            </a:endParaRPr>
          </a:p>
          <a:p>
            <a:pPr algn="just"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3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asemenea,</a:t>
            </a:r>
            <a:r>
              <a:rPr dirty="0" sz="2100" spc="37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</a:t>
            </a:r>
            <a:r>
              <a:rPr dirty="0" sz="2100" spc="3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au</a:t>
            </a:r>
            <a:r>
              <a:rPr dirty="0" sz="2100" spc="3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reușit</a:t>
            </a:r>
            <a:r>
              <a:rPr dirty="0" sz="2100" spc="38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3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vă</a:t>
            </a:r>
            <a:r>
              <a:rPr dirty="0" sz="2100" spc="3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ofere</a:t>
            </a:r>
            <a:r>
              <a:rPr dirty="0" sz="2100" spc="3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nicio</a:t>
            </a:r>
            <a:r>
              <a:rPr dirty="0" sz="2100" spc="3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documentație</a:t>
            </a:r>
            <a:r>
              <a:rPr dirty="0" sz="2100" spc="3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100" spc="3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lor,</a:t>
            </a:r>
            <a:endParaRPr sz="2100">
              <a:latin typeface="Microsoft Sans Serif"/>
              <a:cs typeface="Microsoft Sans Serif"/>
            </a:endParaRPr>
          </a:p>
          <a:p>
            <a:pPr algn="just" marL="355600">
              <a:lnSpc>
                <a:spcPct val="100000"/>
              </a:lnSpc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altele</a:t>
            </a:r>
            <a:r>
              <a:rPr dirty="0" sz="21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decât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entitățile</a:t>
            </a:r>
            <a:r>
              <a:rPr dirty="0" sz="2100" spc="-7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atributele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ilustrate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aici.</a:t>
            </a:r>
            <a:endParaRPr sz="2100">
              <a:latin typeface="Microsoft Sans Serif"/>
              <a:cs typeface="Microsoft Sans Serif"/>
            </a:endParaRPr>
          </a:p>
          <a:p>
            <a:pPr algn="just" marL="354330" marR="8255" indent="-34226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</a:t>
            </a:r>
            <a:r>
              <a:rPr dirty="0" sz="2100" spc="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loc</a:t>
            </a:r>
            <a:r>
              <a:rPr dirty="0" sz="2100" spc="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vă</a:t>
            </a:r>
            <a:r>
              <a:rPr dirty="0" sz="2100" spc="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întoarceți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la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spital,</a:t>
            </a:r>
            <a:r>
              <a:rPr dirty="0" sz="21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ceea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ce</a:t>
            </a:r>
            <a:r>
              <a:rPr dirty="0" sz="2100" spc="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ar</a:t>
            </a:r>
            <a:r>
              <a:rPr dirty="0" sz="2100" spc="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putea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reflecta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slab</a:t>
            </a:r>
            <a:r>
              <a:rPr dirty="0" sz="21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asupra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companiei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dvs.,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va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vă gândiți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la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tot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știți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despre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spitale!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16408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Documentarea</a:t>
            </a:r>
            <a:r>
              <a:rPr dirty="0" spc="-114"/>
              <a:t> </a:t>
            </a:r>
            <a:r>
              <a:rPr dirty="0"/>
              <a:t>unui</a:t>
            </a:r>
            <a:r>
              <a:rPr dirty="0" spc="-50"/>
              <a:t> </a:t>
            </a:r>
            <a:r>
              <a:rPr dirty="0" spc="-25"/>
              <a:t>ERD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58723" y="2139695"/>
            <a:ext cx="8074659" cy="2874645"/>
          </a:xfrm>
          <a:custGeom>
            <a:avLst/>
            <a:gdLst/>
            <a:ahLst/>
            <a:cxnLst/>
            <a:rect l="l" t="t" r="r" b="b"/>
            <a:pathLst>
              <a:path w="8074659" h="2874645">
                <a:moveTo>
                  <a:pt x="8074152" y="0"/>
                </a:moveTo>
                <a:lnTo>
                  <a:pt x="0" y="0"/>
                </a:lnTo>
                <a:lnTo>
                  <a:pt x="0" y="2874264"/>
                </a:lnTo>
                <a:lnTo>
                  <a:pt x="8074152" y="2874264"/>
                </a:lnTo>
                <a:lnTo>
                  <a:pt x="8074152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45719" y="1268933"/>
            <a:ext cx="7974330" cy="37547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Calibri"/>
                <a:cs typeface="Calibri"/>
              </a:rPr>
              <a:t>EXERCITIU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Sarcina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dvs.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este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genera o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listă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 reguli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afaceri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 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care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credeți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că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au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fost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folosite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 ajunge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la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informațiile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prezentate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aici.</a:t>
            </a: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Foloseste-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ti</a:t>
            </a:r>
            <a:r>
              <a:rPr dirty="0" sz="2100" spc="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imaginatia.</a:t>
            </a:r>
            <a:endParaRPr sz="2100">
              <a:latin typeface="Microsoft Sans Serif"/>
              <a:cs typeface="Microsoft Sans Serif"/>
            </a:endParaRPr>
          </a:p>
          <a:p>
            <a:pPr marL="355600" marR="167005" indent="-34353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Enumerați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10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reguli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structurale,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5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reguli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procedurale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2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reguli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programatice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(reguli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care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urmează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abordate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aplicațiile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informatice în</a:t>
            </a:r>
            <a:r>
              <a:rPr dirty="0" sz="21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viitor).</a:t>
            </a: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Enunțați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regulă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ca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singură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propoziție.</a:t>
            </a:r>
            <a:endParaRPr sz="21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baza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setului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reguli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afaceri,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desenați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ERD.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16408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Documentarea</a:t>
            </a:r>
            <a:r>
              <a:rPr dirty="0" spc="-114"/>
              <a:t> </a:t>
            </a:r>
            <a:r>
              <a:rPr dirty="0"/>
              <a:t>unui</a:t>
            </a:r>
            <a:r>
              <a:rPr dirty="0" spc="-50"/>
              <a:t> </a:t>
            </a:r>
            <a:r>
              <a:rPr dirty="0" spc="-25"/>
              <a:t>ERD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84" y="1487277"/>
            <a:ext cx="5136764" cy="455767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552445" y="653415"/>
            <a:ext cx="4027804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45"/>
              </a:lnSpc>
            </a:pPr>
            <a:r>
              <a:rPr dirty="0" sz="3200" spc="-20">
                <a:latin typeface="Calibri"/>
                <a:cs typeface="Calibri"/>
              </a:rPr>
              <a:t>Documentarea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unui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ERD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589787" y="425195"/>
            <a:ext cx="7772400" cy="5565775"/>
          </a:xfrm>
          <a:custGeom>
            <a:avLst/>
            <a:gdLst/>
            <a:ahLst/>
            <a:cxnLst/>
            <a:rect l="l" t="t" r="r" b="b"/>
            <a:pathLst>
              <a:path w="7772400" h="5565775">
                <a:moveTo>
                  <a:pt x="7772400" y="0"/>
                </a:moveTo>
                <a:lnTo>
                  <a:pt x="0" y="0"/>
                </a:lnTo>
                <a:lnTo>
                  <a:pt x="0" y="5565648"/>
                </a:lnTo>
                <a:lnTo>
                  <a:pt x="7772400" y="5565648"/>
                </a:lnTo>
                <a:lnTo>
                  <a:pt x="77724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7087" y="411937"/>
            <a:ext cx="316801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023"/>
                </a:solidFill>
                <a:latin typeface="Arial"/>
                <a:cs typeface="Arial"/>
              </a:rPr>
              <a:t>Reguli</a:t>
            </a:r>
            <a:r>
              <a:rPr dirty="0" sz="2800" spc="-8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1F2023"/>
                </a:solidFill>
                <a:latin typeface="Arial"/>
                <a:cs typeface="Arial"/>
              </a:rPr>
              <a:t>structurale: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577087" y="1160779"/>
            <a:ext cx="780224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 pacient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este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cineva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care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este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internat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la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spital.</a:t>
            </a:r>
            <a:endParaRPr sz="21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2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sarcină</a:t>
            </a:r>
            <a:r>
              <a:rPr dirty="0" sz="2100" spc="2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2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cameră</a:t>
            </a:r>
            <a:r>
              <a:rPr dirty="0" sz="2100" spc="2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2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2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includă</a:t>
            </a:r>
            <a:r>
              <a:rPr dirty="0" sz="2100" spc="2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numărul</a:t>
            </a:r>
            <a:r>
              <a:rPr dirty="0" sz="2100" spc="25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clădirii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72129" y="2121153"/>
            <a:ext cx="53035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65505" algn="l"/>
                <a:tab pos="1187450" algn="l"/>
                <a:tab pos="2321560" algn="l"/>
                <a:tab pos="2806065" algn="l"/>
                <a:tab pos="3495040" algn="l"/>
                <a:tab pos="4112260" algn="l"/>
                <a:tab pos="4728845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ocupată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mulți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77087" y="1800859"/>
            <a:ext cx="241046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 camera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număr.</a:t>
            </a:r>
            <a:endParaRPr sz="2100">
              <a:latin typeface="Microsoft Sans Serif"/>
              <a:cs typeface="Microsoft Sans Serif"/>
            </a:endParaRPr>
          </a:p>
          <a:p>
            <a:pPr marL="355600" marR="8318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  <a:tab pos="1431290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cameră pacienți.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77087" y="2761234"/>
            <a:ext cx="7800975" cy="3227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 medic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 aibă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număr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 licență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valid.</a:t>
            </a:r>
            <a:endParaRPr sz="2100">
              <a:latin typeface="Microsoft Sans Serif"/>
              <a:cs typeface="Microsoft Sans Serif"/>
            </a:endParaRPr>
          </a:p>
          <a:p>
            <a:pPr algn="just"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medicament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prescris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medic.</a:t>
            </a:r>
            <a:endParaRPr sz="2100">
              <a:latin typeface="Microsoft Sans Serif"/>
              <a:cs typeface="Microsoft Sans Serif"/>
            </a:endParaRPr>
          </a:p>
          <a:p>
            <a:pPr algn="just"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medicament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prescris</a:t>
            </a:r>
            <a:r>
              <a:rPr dirty="0" sz="2100" spc="2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aibă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etichetă</a:t>
            </a:r>
            <a:r>
              <a:rPr dirty="0" sz="2100" spc="2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cu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numărul</a:t>
            </a:r>
            <a:r>
              <a:rPr dirty="0" sz="2100" spc="2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etichetei,</a:t>
            </a:r>
            <a:r>
              <a:rPr dirty="0" sz="2100" spc="24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doza,</a:t>
            </a:r>
            <a:r>
              <a:rPr dirty="0" sz="2100" spc="24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durata</a:t>
            </a:r>
            <a:r>
              <a:rPr dirty="0" sz="2100" spc="2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tratamentului</a:t>
            </a:r>
            <a:r>
              <a:rPr dirty="0" sz="2100" spc="2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24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data</a:t>
            </a:r>
            <a:r>
              <a:rPr dirty="0" sz="2100" spc="2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de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expirare.</a:t>
            </a:r>
            <a:endParaRPr sz="2100">
              <a:latin typeface="Microsoft Sans Serif"/>
              <a:cs typeface="Microsoft Sans Serif"/>
            </a:endParaRPr>
          </a:p>
          <a:p>
            <a:pPr algn="just"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Codul,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numele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costul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medicamentului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 înregistrate</a:t>
            </a:r>
            <a:endParaRPr sz="2100">
              <a:latin typeface="Microsoft Sans Serif"/>
              <a:cs typeface="Microsoft Sans Serif"/>
            </a:endParaRPr>
          </a:p>
          <a:p>
            <a:pPr algn="just" marL="3556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toate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medicamentele.</a:t>
            </a:r>
            <a:endParaRPr sz="21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rețetă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 să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aibă un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număr și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dată.</a:t>
            </a:r>
            <a:endParaRPr sz="21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repartizat la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mult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pacient.</a:t>
            </a:r>
            <a:endParaRPr sz="2100">
              <a:latin typeface="Microsoft Sans Serif"/>
              <a:cs typeface="Microsoft Sans Serif"/>
            </a:endParaRPr>
          </a:p>
          <a:p>
            <a:pPr marL="429895" indent="-417195">
              <a:lnSpc>
                <a:spcPct val="100000"/>
              </a:lnSpc>
              <a:buFont typeface="Wingdings"/>
              <a:buChar char=""/>
              <a:tabLst>
                <a:tab pos="42989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pacient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aibă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 medic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desemnat.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39745" y="538988"/>
            <a:ext cx="4053204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Documentarea</a:t>
            </a:r>
            <a:r>
              <a:rPr dirty="0" spc="-114"/>
              <a:t> </a:t>
            </a:r>
            <a:r>
              <a:rPr dirty="0"/>
              <a:t>unui</a:t>
            </a:r>
            <a:r>
              <a:rPr dirty="0" spc="-50"/>
              <a:t> </a:t>
            </a:r>
            <a:r>
              <a:rPr dirty="0" spc="-25"/>
              <a:t>ERD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521208" y="1043939"/>
            <a:ext cx="8112759" cy="4273550"/>
          </a:xfrm>
          <a:custGeom>
            <a:avLst/>
            <a:gdLst/>
            <a:ahLst/>
            <a:cxnLst/>
            <a:rect l="l" t="t" r="r" b="b"/>
            <a:pathLst>
              <a:path w="8112759" h="4273550">
                <a:moveTo>
                  <a:pt x="8112252" y="0"/>
                </a:moveTo>
                <a:lnTo>
                  <a:pt x="0" y="0"/>
                </a:lnTo>
                <a:lnTo>
                  <a:pt x="0" y="4273296"/>
                </a:lnTo>
                <a:lnTo>
                  <a:pt x="8112252" y="4273296"/>
                </a:lnTo>
                <a:lnTo>
                  <a:pt x="8112252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08508" y="1025093"/>
            <a:ext cx="7870190" cy="4295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023"/>
                </a:solidFill>
                <a:latin typeface="Arial"/>
                <a:cs typeface="Arial"/>
              </a:rPr>
              <a:t>Reguli</a:t>
            </a:r>
            <a:r>
              <a:rPr dirty="0" sz="2800" spc="-8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1F2023"/>
                </a:solidFill>
                <a:latin typeface="Arial"/>
                <a:cs typeface="Arial"/>
              </a:rPr>
              <a:t>procedurale:</a:t>
            </a:r>
            <a:endParaRPr sz="2800">
              <a:latin typeface="Arial"/>
              <a:cs typeface="Arial"/>
            </a:endParaRPr>
          </a:p>
          <a:p>
            <a:pPr marL="355600" marR="565785" indent="-342900">
              <a:lnSpc>
                <a:spcPct val="100000"/>
              </a:lnSpc>
              <a:spcBef>
                <a:spcPts val="254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Modificările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aduse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prescripțiilor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pot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făcute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numai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către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medicii</a:t>
            </a:r>
            <a:r>
              <a:rPr dirty="0" sz="2100" spc="-9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autorizați.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"/>
            </a:pPr>
            <a:endParaRPr sz="21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Pacienții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pot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umple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rețetele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fără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semnătura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medicului.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"/>
            </a:pPr>
            <a:endParaRPr sz="21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Medicii</a:t>
            </a:r>
            <a:r>
              <a:rPr dirty="0" sz="21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pot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elimina</a:t>
            </a:r>
            <a:r>
              <a:rPr dirty="0" sz="21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etichetele</a:t>
            </a:r>
            <a:r>
              <a:rPr dirty="0" sz="21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medicamentelor.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"/>
            </a:pPr>
            <a:endParaRPr sz="21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Pacienții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pot schimba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încăperile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spital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fără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recomandarea medicului.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"/>
            </a:pPr>
            <a:endParaRPr sz="21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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Asistentele</a:t>
            </a:r>
            <a:r>
              <a:rPr dirty="0" sz="21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pot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reatribui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pacienții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fără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aprobarea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medicului.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561543" y="4685538"/>
            <a:ext cx="7706995" cy="1301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Microsoft Sans Serif"/>
                <a:cs typeface="Microsoft Sans Serif"/>
              </a:rPr>
              <a:t>(Dicţionar</a:t>
            </a:r>
            <a:r>
              <a:rPr dirty="0" sz="1800" spc="-5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general</a:t>
            </a:r>
            <a:r>
              <a:rPr dirty="0" sz="1800" spc="-1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al</a:t>
            </a:r>
            <a:r>
              <a:rPr dirty="0" sz="1800" spc="-4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limbii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române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 spc="470">
                <a:latin typeface="Microsoft Sans Serif"/>
                <a:cs typeface="Microsoft Sans Serif"/>
              </a:rPr>
              <a:t>–</a:t>
            </a:r>
            <a:r>
              <a:rPr dirty="0" sz="1800" spc="-20">
                <a:latin typeface="Microsoft Sans Serif"/>
                <a:cs typeface="Microsoft Sans Serif"/>
              </a:rPr>
              <a:t> </a:t>
            </a:r>
            <a:r>
              <a:rPr dirty="0" sz="1800" spc="-50">
                <a:latin typeface="Microsoft Sans Serif"/>
                <a:cs typeface="Microsoft Sans Serif"/>
              </a:rPr>
              <a:t>Vasile</a:t>
            </a:r>
            <a:r>
              <a:rPr dirty="0" sz="1800" spc="-60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Breban</a:t>
            </a:r>
            <a:r>
              <a:rPr dirty="0" sz="1800" spc="-45">
                <a:latin typeface="Microsoft Sans Serif"/>
                <a:cs typeface="Microsoft Sans Serif"/>
              </a:rPr>
              <a:t> </a:t>
            </a:r>
            <a:r>
              <a:rPr dirty="0" sz="1800">
                <a:latin typeface="Microsoft Sans Serif"/>
                <a:cs typeface="Microsoft Sans Serif"/>
              </a:rPr>
              <a:t>Ed.</a:t>
            </a:r>
            <a:r>
              <a:rPr dirty="0" sz="1800" spc="50">
                <a:latin typeface="Microsoft Sans Serif"/>
                <a:cs typeface="Microsoft Sans Serif"/>
              </a:rPr>
              <a:t> </a:t>
            </a:r>
            <a:r>
              <a:rPr dirty="0" sz="1800" spc="-10">
                <a:latin typeface="Microsoft Sans Serif"/>
                <a:cs typeface="Microsoft Sans Serif"/>
              </a:rPr>
              <a:t>Enciclopedica,1991)</a:t>
            </a:r>
            <a:endParaRPr sz="18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1800">
              <a:latin typeface="Microsoft Sans Serif"/>
              <a:cs typeface="Microsoft Sans Serif"/>
            </a:endParaRPr>
          </a:p>
          <a:p>
            <a:pPr marL="12700">
              <a:lnSpc>
                <a:spcPts val="2745"/>
              </a:lnSpc>
            </a:pPr>
            <a:r>
              <a:rPr dirty="0" sz="2400">
                <a:latin typeface="Microsoft Sans Serif"/>
                <a:cs typeface="Microsoft Sans Serif"/>
              </a:rPr>
              <a:t>Informaţia</a:t>
            </a:r>
            <a:r>
              <a:rPr dirty="0" sz="2400" spc="-114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rezultă</a:t>
            </a:r>
            <a:r>
              <a:rPr dirty="0" sz="2400" spc="-9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adesea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din</a:t>
            </a:r>
            <a:r>
              <a:rPr dirty="0" sz="2400" spc="-75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combinarea,</a:t>
            </a:r>
            <a:r>
              <a:rPr dirty="0" sz="2400" spc="-105">
                <a:latin typeface="Microsoft Sans Serif"/>
                <a:cs typeface="Microsoft Sans Serif"/>
              </a:rPr>
              <a:t> </a:t>
            </a:r>
            <a:r>
              <a:rPr dirty="0" sz="2400" spc="-10">
                <a:latin typeface="Microsoft Sans Serif"/>
                <a:cs typeface="Microsoft Sans Serif"/>
              </a:rPr>
              <a:t>compararea</a:t>
            </a:r>
            <a:r>
              <a:rPr dirty="0" sz="2400" spc="-100">
                <a:latin typeface="Microsoft Sans Serif"/>
                <a:cs typeface="Microsoft Sans Serif"/>
              </a:rPr>
              <a:t> </a:t>
            </a:r>
            <a:r>
              <a:rPr dirty="0" sz="2400" spc="-25">
                <a:latin typeface="Microsoft Sans Serif"/>
                <a:cs typeface="Microsoft Sans Serif"/>
              </a:rPr>
              <a:t>si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ts val="2745"/>
              </a:lnSpc>
            </a:pPr>
            <a:r>
              <a:rPr dirty="0" sz="2400" spc="-10">
                <a:latin typeface="Microsoft Sans Serif"/>
                <a:cs typeface="Microsoft Sans Serif"/>
              </a:rPr>
              <a:t>efectuarea</a:t>
            </a:r>
            <a:r>
              <a:rPr dirty="0" sz="2400" spc="-11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unor</a:t>
            </a:r>
            <a:r>
              <a:rPr dirty="0" sz="2400" spc="-6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calcule</a:t>
            </a:r>
            <a:r>
              <a:rPr dirty="0" sz="2400" spc="-80">
                <a:latin typeface="Microsoft Sans Serif"/>
                <a:cs typeface="Microsoft Sans Serif"/>
              </a:rPr>
              <a:t> </a:t>
            </a:r>
            <a:r>
              <a:rPr dirty="0" sz="2400">
                <a:latin typeface="Microsoft Sans Serif"/>
                <a:cs typeface="Microsoft Sans Serif"/>
              </a:rPr>
              <a:t>asupra</a:t>
            </a:r>
            <a:r>
              <a:rPr dirty="0" sz="2400" spc="-10">
                <a:latin typeface="Microsoft Sans Serif"/>
                <a:cs typeface="Microsoft Sans Serif"/>
              </a:rPr>
              <a:t> datelor.</a:t>
            </a:r>
            <a:endParaRPr sz="2400">
              <a:latin typeface="Microsoft Sans Serif"/>
              <a:cs typeface="Microsoft Sans Serif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444500" y="1318894"/>
          <a:ext cx="8318500" cy="32302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/>
                <a:gridCol w="4114800"/>
              </a:tblGrid>
              <a:tr h="578485">
                <a:tc>
                  <a:txBody>
                    <a:bodyPr/>
                    <a:lstStyle/>
                    <a:p>
                      <a:pPr algn="ctr" marL="1905">
                        <a:lnSpc>
                          <a:spcPts val="3804"/>
                        </a:lnSpc>
                      </a:pPr>
                      <a:r>
                        <a:rPr dirty="0" sz="32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marL="1217930">
                        <a:lnSpc>
                          <a:spcPts val="3804"/>
                        </a:lnSpc>
                      </a:pPr>
                      <a:r>
                        <a:rPr dirty="0" sz="3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Informatii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2651760">
                <a:tc>
                  <a:txBody>
                    <a:bodyPr/>
                    <a:lstStyle/>
                    <a:p>
                      <a:pPr marL="91440" marR="316865">
                        <a:lnSpc>
                          <a:spcPct val="100000"/>
                        </a:lnSpc>
                      </a:pPr>
                      <a:r>
                        <a:rPr dirty="0" sz="2800" spc="-10">
                          <a:latin typeface="Calibri"/>
                          <a:cs typeface="Calibri"/>
                        </a:rPr>
                        <a:t>“Fapte,</a:t>
                      </a:r>
                      <a:r>
                        <a:rPr dirty="0" sz="28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elemente</a:t>
                      </a:r>
                      <a:r>
                        <a:rPr dirty="0" sz="2800" spc="-1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>
                          <a:latin typeface="Calibri"/>
                          <a:cs typeface="Calibri"/>
                        </a:rPr>
                        <a:t>ce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servesc</a:t>
                      </a:r>
                      <a:r>
                        <a:rPr dirty="0" sz="2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ca</a:t>
                      </a:r>
                      <a:r>
                        <a:rPr dirty="0" sz="2800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punct</a:t>
                      </a:r>
                      <a:r>
                        <a:rPr dirty="0" sz="28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>
                          <a:latin typeface="Calibri"/>
                          <a:cs typeface="Calibri"/>
                        </a:rPr>
                        <a:t>de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plecare</a:t>
                      </a:r>
                      <a:r>
                        <a:rPr dirty="0" sz="2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în</a:t>
                      </a:r>
                      <a:r>
                        <a:rPr dirty="0" sz="2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cercetarea</a:t>
                      </a:r>
                      <a:r>
                        <a:rPr dirty="0" sz="28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>
                          <a:latin typeface="Calibri"/>
                          <a:cs typeface="Calibri"/>
                        </a:rPr>
                        <a:t>unei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probleme</a:t>
                      </a:r>
                      <a:r>
                        <a:rPr dirty="0" sz="2800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sau</a:t>
                      </a:r>
                      <a:r>
                        <a:rPr dirty="0" sz="28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pentru</a:t>
                      </a:r>
                      <a:r>
                        <a:rPr dirty="0" sz="2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trage</a:t>
                      </a:r>
                      <a:r>
                        <a:rPr dirty="0" sz="28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800" spc="-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concluzie</a:t>
                      </a:r>
                      <a:r>
                        <a:rPr dirty="0" sz="2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>
                          <a:latin typeface="Calibri"/>
                          <a:cs typeface="Calibri"/>
                        </a:rPr>
                        <a:t>sau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hotărâre”.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01295">
                        <a:lnSpc>
                          <a:spcPct val="90000"/>
                        </a:lnSpc>
                      </a:pPr>
                      <a:r>
                        <a:rPr dirty="0" sz="2800" spc="-20">
                          <a:latin typeface="Calibri"/>
                          <a:cs typeface="Calibri"/>
                        </a:rPr>
                        <a:t>“Comunicare,</a:t>
                      </a:r>
                      <a:r>
                        <a:rPr dirty="0" sz="28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veste,</a:t>
                      </a:r>
                      <a:r>
                        <a:rPr dirty="0" sz="28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ştire” “Fiecare</a:t>
                      </a:r>
                      <a:r>
                        <a:rPr dirty="0" sz="2800" spc="-1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dintre</a:t>
                      </a:r>
                      <a:r>
                        <a:rPr dirty="0" sz="28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elementele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noi</a:t>
                      </a:r>
                      <a:r>
                        <a:rPr dirty="0" sz="28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în</a:t>
                      </a:r>
                      <a:r>
                        <a:rPr dirty="0" sz="2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>
                          <a:latin typeface="Calibri"/>
                          <a:cs typeface="Calibri"/>
                        </a:rPr>
                        <a:t>raport</a:t>
                      </a:r>
                      <a:r>
                        <a:rPr dirty="0" sz="28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>
                          <a:latin typeface="Calibri"/>
                          <a:cs typeface="Calibri"/>
                        </a:rPr>
                        <a:t>cu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cunoştinţele</a:t>
                      </a:r>
                      <a:r>
                        <a:rPr dirty="0" sz="2800" spc="-5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>
                          <a:latin typeface="Calibri"/>
                          <a:cs typeface="Calibri"/>
                        </a:rPr>
                        <a:t>prealabile”.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856" rIns="0" bIns="0" rtlCol="0" vert="horz">
            <a:spAutoFit/>
          </a:bodyPr>
          <a:lstStyle/>
          <a:p>
            <a:pPr marL="2442845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4F81BB"/>
                </a:solidFill>
                <a:latin typeface="Calibri"/>
                <a:cs typeface="Calibri"/>
              </a:rPr>
              <a:t>Date</a:t>
            </a:r>
            <a:r>
              <a:rPr dirty="0" spc="-125" i="1">
                <a:solidFill>
                  <a:srgbClr val="4F81BB"/>
                </a:solidFill>
                <a:latin typeface="Calibri"/>
                <a:cs typeface="Calibri"/>
              </a:rPr>
              <a:t> </a:t>
            </a:r>
            <a:r>
              <a:rPr dirty="0" spc="-10"/>
              <a:t>versus</a:t>
            </a:r>
            <a:r>
              <a:rPr dirty="0" spc="-130"/>
              <a:t> </a:t>
            </a:r>
            <a:r>
              <a:rPr dirty="0" spc="-10" i="1">
                <a:solidFill>
                  <a:srgbClr val="4F81BB"/>
                </a:solidFill>
                <a:latin typeface="Calibri"/>
                <a:cs typeface="Calibri"/>
              </a:rPr>
              <a:t>informatie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16408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Documentarea</a:t>
            </a:r>
            <a:r>
              <a:rPr dirty="0" spc="-114"/>
              <a:t> </a:t>
            </a:r>
            <a:r>
              <a:rPr dirty="0"/>
              <a:t>unui</a:t>
            </a:r>
            <a:r>
              <a:rPr dirty="0" spc="-50"/>
              <a:t> </a:t>
            </a:r>
            <a:r>
              <a:rPr dirty="0" spc="-25"/>
              <a:t>ERD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52400" y="1752600"/>
            <a:ext cx="8686800" cy="2334895"/>
          </a:xfrm>
          <a:custGeom>
            <a:avLst/>
            <a:gdLst/>
            <a:ahLst/>
            <a:cxnLst/>
            <a:rect l="l" t="t" r="r" b="b"/>
            <a:pathLst>
              <a:path w="8686800" h="2334895">
                <a:moveTo>
                  <a:pt x="8686800" y="0"/>
                </a:moveTo>
                <a:lnTo>
                  <a:pt x="0" y="0"/>
                </a:lnTo>
                <a:lnTo>
                  <a:pt x="0" y="2334768"/>
                </a:lnTo>
                <a:lnTo>
                  <a:pt x="8686800" y="2334768"/>
                </a:lnTo>
                <a:lnTo>
                  <a:pt x="86868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39700" y="1724609"/>
            <a:ext cx="8480425" cy="2374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F2023"/>
                </a:solidFill>
                <a:latin typeface="Arial"/>
                <a:cs typeface="Arial"/>
              </a:rPr>
              <a:t>Reguli</a:t>
            </a:r>
            <a:r>
              <a:rPr dirty="0" sz="2800" spc="-50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1F2023"/>
                </a:solidFill>
                <a:latin typeface="Arial"/>
                <a:cs typeface="Arial"/>
              </a:rPr>
              <a:t>de</a:t>
            </a:r>
            <a:r>
              <a:rPr dirty="0" sz="2800" spc="-55" b="1">
                <a:solidFill>
                  <a:srgbClr val="1F2023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1F2023"/>
                </a:solidFill>
                <a:latin typeface="Arial"/>
                <a:cs typeface="Arial"/>
              </a:rPr>
              <a:t>programare: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254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Costurile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medicamentelor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sunt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facturate la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costul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curent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momentul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externării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pacientului.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"/>
            </a:pPr>
            <a:endParaRPr sz="2100">
              <a:latin typeface="Microsoft Sans Serif"/>
              <a:cs typeface="Microsoft Sans Serif"/>
            </a:endParaRPr>
          </a:p>
          <a:p>
            <a:pPr marL="355600" marR="339725" indent="-342900">
              <a:lnSpc>
                <a:spcPct val="100000"/>
              </a:lnSpc>
              <a:buFont typeface="Wingdings"/>
              <a:buChar char=""/>
              <a:tabLst>
                <a:tab pos="355600" algn="l"/>
              </a:tabLst>
            </a:pP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Taxele</a:t>
            </a:r>
            <a:r>
              <a:rPr dirty="0" sz="21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medicului</a:t>
            </a:r>
            <a:r>
              <a:rPr dirty="0" sz="21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pot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reflecta</a:t>
            </a:r>
            <a:r>
              <a:rPr dirty="0" sz="21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costuri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suplimentare</a:t>
            </a:r>
            <a:r>
              <a:rPr dirty="0" sz="2100" spc="-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asociate</a:t>
            </a:r>
            <a:r>
              <a:rPr dirty="0" sz="21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cu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complicațiile</a:t>
            </a:r>
            <a:r>
              <a:rPr dirty="0" sz="2100" spc="-8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pacientului,</a:t>
            </a:r>
            <a:r>
              <a:rPr dirty="0" sz="2100" spc="-6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solicitări</a:t>
            </a:r>
            <a:r>
              <a:rPr dirty="0" sz="2100" spc="-7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suplimentare</a:t>
            </a:r>
            <a:r>
              <a:rPr dirty="0" sz="2100" spc="-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ale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pacientului</a:t>
            </a:r>
            <a:r>
              <a:rPr dirty="0" sz="2100" spc="-6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etc.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164080">
              <a:lnSpc>
                <a:spcPct val="100000"/>
              </a:lnSpc>
              <a:spcBef>
                <a:spcPts val="105"/>
              </a:spcBef>
            </a:pPr>
            <a:r>
              <a:rPr dirty="0" spc="-20"/>
              <a:t>Documentarea</a:t>
            </a:r>
            <a:r>
              <a:rPr dirty="0" spc="-114"/>
              <a:t> </a:t>
            </a:r>
            <a:r>
              <a:rPr dirty="0"/>
              <a:t>unui</a:t>
            </a:r>
            <a:r>
              <a:rPr dirty="0" spc="-50"/>
              <a:t> </a:t>
            </a:r>
            <a:r>
              <a:rPr dirty="0" spc="-25"/>
              <a:t>ERD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4691" y="1905000"/>
            <a:ext cx="7293864" cy="3081528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333508"/>
            <a:ext cx="7823834" cy="847725"/>
          </a:xfrm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300"/>
              </a:spcBef>
            </a:pPr>
            <a:r>
              <a:rPr dirty="0" sz="2900" spc="-40"/>
              <a:t>TRANSFERABILITATEA</a:t>
            </a:r>
            <a:r>
              <a:rPr dirty="0" sz="2900" spc="-10"/>
              <a:t> RELATIILOR</a:t>
            </a:r>
            <a:endParaRPr sz="2900"/>
          </a:p>
          <a:p>
            <a:pPr algn="ctr">
              <a:lnSpc>
                <a:spcPct val="100000"/>
              </a:lnSpc>
              <a:spcBef>
                <a:spcPts val="150"/>
              </a:spcBef>
            </a:pPr>
            <a:r>
              <a:rPr dirty="0" sz="2200"/>
              <a:t>O</a:t>
            </a:r>
            <a:r>
              <a:rPr dirty="0" sz="2200" spc="-35"/>
              <a:t> </a:t>
            </a:r>
            <a:r>
              <a:rPr dirty="0" sz="2200" spc="-10"/>
              <a:t>relaţie</a:t>
            </a:r>
            <a:r>
              <a:rPr dirty="0" sz="2200" spc="-40"/>
              <a:t> </a:t>
            </a:r>
            <a:r>
              <a:rPr dirty="0" sz="2200"/>
              <a:t>este</a:t>
            </a:r>
            <a:r>
              <a:rPr dirty="0" sz="2200" spc="-55"/>
              <a:t> </a:t>
            </a:r>
            <a:r>
              <a:rPr dirty="0" sz="2200" spc="-25"/>
              <a:t>netransferabilă</a:t>
            </a:r>
            <a:r>
              <a:rPr dirty="0" sz="2200" spc="-40"/>
              <a:t> </a:t>
            </a:r>
            <a:r>
              <a:rPr dirty="0" sz="2200"/>
              <a:t>dacă</a:t>
            </a:r>
            <a:r>
              <a:rPr dirty="0" sz="2200" spc="-65"/>
              <a:t> </a:t>
            </a:r>
            <a:r>
              <a:rPr dirty="0" sz="2200"/>
              <a:t>nu</a:t>
            </a:r>
            <a:r>
              <a:rPr dirty="0" sz="2200" spc="-55"/>
              <a:t> </a:t>
            </a:r>
            <a:r>
              <a:rPr dirty="0" sz="2200" spc="-10"/>
              <a:t>poate</a:t>
            </a:r>
            <a:r>
              <a:rPr dirty="0" sz="2200" spc="-70"/>
              <a:t> </a:t>
            </a:r>
            <a:r>
              <a:rPr dirty="0" sz="2200"/>
              <a:t>fi</a:t>
            </a:r>
            <a:r>
              <a:rPr dirty="0" sz="2200" spc="-40"/>
              <a:t> </a:t>
            </a:r>
            <a:r>
              <a:rPr dirty="0" sz="2200" spc="-20"/>
              <a:t>mutată</a:t>
            </a:r>
            <a:r>
              <a:rPr dirty="0" sz="2200" spc="-45"/>
              <a:t> </a:t>
            </a:r>
            <a:r>
              <a:rPr dirty="0" sz="2200"/>
              <a:t>la</a:t>
            </a:r>
            <a:r>
              <a:rPr dirty="0" sz="2200" spc="-45"/>
              <a:t> </a:t>
            </a:r>
            <a:r>
              <a:rPr dirty="0" sz="2200"/>
              <a:t>altă</a:t>
            </a:r>
            <a:r>
              <a:rPr dirty="0" sz="2200" spc="170"/>
              <a:t> </a:t>
            </a:r>
            <a:r>
              <a:rPr dirty="0" sz="2200" spc="-10"/>
              <a:t>instanţă.</a:t>
            </a:r>
            <a:endParaRPr sz="2200"/>
          </a:p>
        </p:txBody>
      </p:sp>
      <p:sp>
        <p:nvSpPr>
          <p:cNvPr id="3" name="object 3" descr=""/>
          <p:cNvSpPr txBox="1"/>
          <p:nvPr/>
        </p:nvSpPr>
        <p:spPr>
          <a:xfrm>
            <a:off x="624636" y="1794764"/>
            <a:ext cx="4572635" cy="40119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0000"/>
                </a:solidFill>
                <a:latin typeface="Calibri"/>
                <a:cs typeface="Calibri"/>
              </a:rPr>
              <a:t>Exemplu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de</a:t>
            </a:r>
            <a:r>
              <a:rPr dirty="0" sz="24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relaţie</a:t>
            </a:r>
            <a:r>
              <a:rPr dirty="0" sz="24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transferabilă: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10"/>
              </a:spcBef>
            </a:pPr>
            <a:endParaRPr sz="2400">
              <a:latin typeface="Calibri"/>
              <a:cs typeface="Calibri"/>
            </a:endParaRPr>
          </a:p>
          <a:p>
            <a:pPr marL="355600" marR="565150" indent="-342900">
              <a:lnSpc>
                <a:spcPct val="100000"/>
              </a:lnSpc>
            </a:pP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student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poate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mutat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în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altă </a:t>
            </a:r>
            <a:r>
              <a:rPr dirty="0" sz="2400" spc="-10">
                <a:latin typeface="Calibri"/>
                <a:cs typeface="Calibri"/>
              </a:rPr>
              <a:t>grupă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1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spc="-20">
                <a:solidFill>
                  <a:srgbClr val="0000FF"/>
                </a:solidFill>
                <a:latin typeface="Calibri"/>
                <a:cs typeface="Calibri"/>
              </a:rPr>
              <a:t>Exemplu</a:t>
            </a:r>
            <a:r>
              <a:rPr dirty="0" sz="24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0000FF"/>
                </a:solidFill>
                <a:latin typeface="Calibri"/>
                <a:cs typeface="Calibri"/>
              </a:rPr>
              <a:t>de</a:t>
            </a:r>
            <a:r>
              <a:rPr dirty="0" sz="2400" spc="-5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relaţie</a:t>
            </a:r>
            <a:r>
              <a:rPr dirty="0" sz="2400" spc="-9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netransferabilă: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20"/>
              </a:spcBef>
            </a:pPr>
            <a:r>
              <a:rPr dirty="0" sz="2400">
                <a:latin typeface="Calibri"/>
                <a:cs typeface="Calibri"/>
              </a:rPr>
              <a:t>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poezie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este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scrisă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autor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şi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nu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z="2400" spc="-20">
                <a:latin typeface="Calibri"/>
                <a:cs typeface="Calibri"/>
              </a:rPr>
              <a:t>poate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5">
                <a:latin typeface="Calibri"/>
                <a:cs typeface="Calibri"/>
              </a:rPr>
              <a:t>transferată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altui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autor.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6588" y="2346960"/>
            <a:ext cx="2970275" cy="139293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49823" y="4605528"/>
            <a:ext cx="3060192" cy="106222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931795">
              <a:lnSpc>
                <a:spcPct val="100000"/>
              </a:lnSpc>
              <a:spcBef>
                <a:spcPts val="105"/>
              </a:spcBef>
            </a:pPr>
            <a:r>
              <a:rPr dirty="0"/>
              <a:t>Tipuri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135"/>
              <a:t> </a:t>
            </a:r>
            <a:r>
              <a:rPr dirty="0" spc="-10"/>
              <a:t>relații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2132" y="2192781"/>
            <a:ext cx="4136390" cy="1892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Relaţia</a:t>
            </a:r>
            <a:r>
              <a:rPr dirty="0" sz="2800" spc="-13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(1:M)</a:t>
            </a:r>
            <a:r>
              <a:rPr dirty="0" sz="2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z="2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tabLst>
                <a:tab pos="774065" algn="l"/>
              </a:tabLst>
            </a:pPr>
            <a:r>
              <a:rPr dirty="0" sz="2800" spc="-20">
                <a:latin typeface="Calibri"/>
                <a:cs typeface="Calibri"/>
              </a:rPr>
              <a:t>Este</a:t>
            </a:r>
            <a:r>
              <a:rPr dirty="0" sz="2800">
                <a:latin typeface="Calibri"/>
                <a:cs typeface="Calibri"/>
              </a:rPr>
              <a:t>	relaţia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cea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mai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frecvent </a:t>
            </a:r>
            <a:r>
              <a:rPr dirty="0" sz="2800" spc="-10">
                <a:latin typeface="Calibri"/>
                <a:cs typeface="Calibri"/>
              </a:rPr>
              <a:t>intâlnită.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5803" y="1701800"/>
            <a:ext cx="4105124" cy="351536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931795">
              <a:lnSpc>
                <a:spcPct val="100000"/>
              </a:lnSpc>
              <a:spcBef>
                <a:spcPts val="105"/>
              </a:spcBef>
            </a:pPr>
            <a:r>
              <a:rPr dirty="0"/>
              <a:t>Tipuri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135"/>
              <a:t> </a:t>
            </a:r>
            <a:r>
              <a:rPr dirty="0" spc="-10"/>
              <a:t>relații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16407" y="1973706"/>
            <a:ext cx="3494404" cy="23190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Relaţia</a:t>
            </a:r>
            <a:r>
              <a:rPr dirty="0" sz="28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(1:1)</a:t>
            </a:r>
            <a:r>
              <a:rPr dirty="0" sz="2800" spc="-6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dirty="0" sz="28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5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</a:pPr>
            <a:endParaRPr sz="2800">
              <a:latin typeface="Calibri"/>
              <a:cs typeface="Calibri"/>
            </a:endParaRPr>
          </a:p>
          <a:p>
            <a:pPr marL="274320" marR="5080" indent="-20320">
              <a:lnSpc>
                <a:spcPct val="100000"/>
              </a:lnSpc>
            </a:pP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practică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întâlnesc </a:t>
            </a:r>
            <a:r>
              <a:rPr dirty="0" sz="2800">
                <a:latin typeface="Calibri"/>
                <a:cs typeface="Calibri"/>
              </a:rPr>
              <a:t>doar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câteva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tipuri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de </a:t>
            </a:r>
            <a:r>
              <a:rPr dirty="0" sz="2800" spc="-10">
                <a:latin typeface="Calibri"/>
                <a:cs typeface="Calibri"/>
              </a:rPr>
              <a:t>relaţie</a:t>
            </a:r>
            <a:r>
              <a:rPr dirty="0" sz="2800" spc="-13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1:1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0968" y="1749777"/>
            <a:ext cx="3532376" cy="3847092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2931795">
              <a:lnSpc>
                <a:spcPct val="100000"/>
              </a:lnSpc>
              <a:spcBef>
                <a:spcPts val="105"/>
              </a:spcBef>
            </a:pPr>
            <a:r>
              <a:rPr dirty="0"/>
              <a:t>Tipuri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135"/>
              <a:t> </a:t>
            </a:r>
            <a:r>
              <a:rPr dirty="0" spc="-10"/>
              <a:t>relații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85724" y="1688083"/>
            <a:ext cx="4385310" cy="411670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Relaţia</a:t>
            </a:r>
            <a:r>
              <a:rPr dirty="0" sz="2800" spc="-1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(M:M)</a:t>
            </a:r>
            <a:r>
              <a:rPr dirty="0" sz="28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r>
              <a:rPr dirty="0" sz="2800" spc="-11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dirty="0" sz="28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0000"/>
                </a:solidFill>
                <a:latin typeface="Calibri"/>
                <a:cs typeface="Calibri"/>
              </a:rPr>
              <a:t>Many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2800">
              <a:latin typeface="Calibri"/>
              <a:cs typeface="Calibri"/>
            </a:endParaRPr>
          </a:p>
          <a:p>
            <a:pPr marL="354330" marR="5080" indent="-342265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 sz="2800" spc="-20">
                <a:latin typeface="Calibri"/>
                <a:cs typeface="Calibri"/>
              </a:rPr>
              <a:t>Este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relaţie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foarte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întâlnită </a:t>
            </a:r>
            <a:r>
              <a:rPr dirty="0" sz="2800" spc="-30">
                <a:latin typeface="Calibri"/>
                <a:cs typeface="Calibri"/>
              </a:rPr>
              <a:t>	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prima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fază</a:t>
            </a:r>
            <a:r>
              <a:rPr dirty="0" sz="2800" spc="-114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modelării.</a:t>
            </a:r>
            <a:endParaRPr sz="2800">
              <a:latin typeface="Calibri"/>
              <a:cs typeface="Calibri"/>
            </a:endParaRPr>
          </a:p>
          <a:p>
            <a:pPr marL="355600" marR="454025" indent="-343535">
              <a:lnSpc>
                <a:spcPct val="100000"/>
              </a:lnSpc>
              <a:spcBef>
                <a:spcPts val="710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recomandă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40">
                <a:latin typeface="Calibri"/>
                <a:cs typeface="Calibri"/>
              </a:rPr>
              <a:t>rezolvarea </a:t>
            </a:r>
            <a:r>
              <a:rPr dirty="0" sz="2800" spc="-20">
                <a:latin typeface="Calibri"/>
                <a:cs typeface="Calibri"/>
              </a:rPr>
              <a:t>acestor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relaţii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alt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mod </a:t>
            </a:r>
            <a:r>
              <a:rPr dirty="0" sz="2800" spc="-10">
                <a:latin typeface="Calibri"/>
                <a:cs typeface="Calibri"/>
              </a:rPr>
              <a:t>deoarece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nu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poate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fi </a:t>
            </a:r>
            <a:r>
              <a:rPr dirty="0" sz="2800" spc="-35">
                <a:latin typeface="Calibri"/>
                <a:cs typeface="Calibri"/>
              </a:rPr>
              <a:t>implementată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în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această formă.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1392" y="2116543"/>
            <a:ext cx="3383406" cy="338359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320541" y="653415"/>
            <a:ext cx="2488565" cy="407034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045"/>
              </a:lnSpc>
            </a:pPr>
            <a:r>
              <a:rPr dirty="0" sz="3200">
                <a:latin typeface="Calibri"/>
                <a:cs typeface="Calibri"/>
              </a:rPr>
              <a:t>Tipuri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13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relații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95300" y="0"/>
            <a:ext cx="8153400" cy="5069205"/>
          </a:xfrm>
          <a:custGeom>
            <a:avLst/>
            <a:gdLst/>
            <a:ahLst/>
            <a:cxnLst/>
            <a:rect l="l" t="t" r="r" b="b"/>
            <a:pathLst>
              <a:path w="8153400" h="5069205">
                <a:moveTo>
                  <a:pt x="8153400" y="0"/>
                </a:moveTo>
                <a:lnTo>
                  <a:pt x="0" y="0"/>
                </a:lnTo>
                <a:lnTo>
                  <a:pt x="0" y="5068824"/>
                </a:lnTo>
                <a:lnTo>
                  <a:pt x="8153400" y="5068824"/>
                </a:lnTo>
                <a:lnTo>
                  <a:pt x="81534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2295" y="-100838"/>
            <a:ext cx="246888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 b="1">
                <a:solidFill>
                  <a:srgbClr val="1F2023"/>
                </a:solidFill>
                <a:latin typeface="Times New Roman"/>
                <a:cs typeface="Times New Roman"/>
              </a:rPr>
              <a:t>EXERCITIU: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482295" y="880998"/>
            <a:ext cx="8184515" cy="4187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86510" algn="l"/>
                <a:tab pos="1655445" algn="l"/>
                <a:tab pos="2987675" algn="l"/>
                <a:tab pos="3505835" algn="l"/>
                <a:tab pos="4451985" algn="l"/>
                <a:tab pos="5549900" algn="l"/>
                <a:tab pos="6525259" algn="l"/>
                <a:tab pos="6895465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Desenați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diagramă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relație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entitate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reprezenta următoarele: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469265" indent="-456565">
              <a:lnSpc>
                <a:spcPct val="100000"/>
              </a:lnSpc>
              <a:buAutoNum type="alphaLcPeriod"/>
              <a:tabLst>
                <a:tab pos="469265" algn="l"/>
                <a:tab pos="1699895" algn="l"/>
                <a:tab pos="2749550" algn="l"/>
                <a:tab pos="3903345" algn="l"/>
                <a:tab pos="4526915" algn="l"/>
                <a:tab pos="5149215" algn="l"/>
                <a:tab pos="6600190" algn="l"/>
                <a:tab pos="7444740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CLUB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fie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repartizat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unui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singur</a:t>
            </a:r>
            <a:endParaRPr sz="2100">
              <a:latin typeface="Microsoft Sans Serif"/>
              <a:cs typeface="Microsoft Sans Serif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DEPARTAMENT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309245" marR="144780" indent="-296545">
              <a:lnSpc>
                <a:spcPct val="100000"/>
              </a:lnSpc>
              <a:buAutoNum type="alphaLcPeriod" startAt="2"/>
              <a:tabLst>
                <a:tab pos="38608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responsabil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mai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multe</a:t>
            </a:r>
            <a:r>
              <a:rPr dirty="0" sz="21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CLUBURI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Microsoft Sans Serif"/>
              <a:buAutoNum type="alphaLcPeriod" startAt="2"/>
            </a:pPr>
            <a:endParaRPr sz="2100">
              <a:latin typeface="Microsoft Sans Serif"/>
              <a:cs typeface="Microsoft Sans Serif"/>
            </a:endParaRPr>
          </a:p>
          <a:p>
            <a:pPr marL="294005" marR="1134745" indent="-281940">
              <a:lnSpc>
                <a:spcPct val="100000"/>
              </a:lnSpc>
              <a:spcBef>
                <a:spcPts val="5"/>
              </a:spcBef>
              <a:buAutoNum type="alphaLcPeriod" startAt="2"/>
              <a:tabLst>
                <a:tab pos="31115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STUDENT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 alătura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unuia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multor 	CLUBURI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1F2023"/>
              </a:buClr>
              <a:buFont typeface="Microsoft Sans Serif"/>
              <a:buAutoNum type="alphaLcPeriod" startAt="2"/>
            </a:pPr>
            <a:endParaRPr sz="2100">
              <a:latin typeface="Microsoft Sans Serif"/>
              <a:cs typeface="Microsoft Sans Serif"/>
            </a:endParaRPr>
          </a:p>
          <a:p>
            <a:pPr marL="309245" indent="-296545">
              <a:lnSpc>
                <a:spcPct val="100000"/>
              </a:lnSpc>
              <a:spcBef>
                <a:spcPts val="5"/>
              </a:spcBef>
              <a:buAutoNum type="alphaLcPeriod" startAt="2"/>
              <a:tabLst>
                <a:tab pos="30924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CLUB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compus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din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mulți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STUDENȚI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7841" y="538988"/>
            <a:ext cx="250571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Tipuri</a:t>
            </a:r>
            <a:r>
              <a:rPr dirty="0" spc="-55"/>
              <a:t> </a:t>
            </a:r>
            <a:r>
              <a:rPr dirty="0"/>
              <a:t>de</a:t>
            </a:r>
            <a:r>
              <a:rPr dirty="0" spc="-135"/>
              <a:t> </a:t>
            </a:r>
            <a:r>
              <a:rPr dirty="0" spc="-10"/>
              <a:t>relații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4939" y="1057143"/>
            <a:ext cx="3076575" cy="5477510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marL="393065">
              <a:lnSpc>
                <a:spcPct val="100000"/>
              </a:lnSpc>
              <a:spcBef>
                <a:spcPts val="880"/>
              </a:spcBef>
            </a:pPr>
            <a:r>
              <a:rPr dirty="0" sz="2400" spc="-10" b="1">
                <a:latin typeface="Calibri"/>
                <a:cs typeface="Calibri"/>
              </a:rPr>
              <a:t>SOLUTIE</a:t>
            </a:r>
            <a:endParaRPr sz="2400">
              <a:latin typeface="Calibri"/>
              <a:cs typeface="Calibri"/>
            </a:endParaRPr>
          </a:p>
          <a:p>
            <a:pPr algn="just" marL="12700" marR="5080">
              <a:lnSpc>
                <a:spcPct val="100000"/>
              </a:lnSpc>
              <a:spcBef>
                <a:spcPts val="660"/>
              </a:spcBef>
            </a:pPr>
            <a:r>
              <a:rPr dirty="0" sz="2000">
                <a:latin typeface="Times New Roman"/>
                <a:cs typeface="Times New Roman"/>
              </a:rPr>
              <a:t>Puteți</a:t>
            </a:r>
            <a:r>
              <a:rPr dirty="0" sz="2000" spc="459">
                <a:latin typeface="Times New Roman"/>
                <a:cs typeface="Times New Roman"/>
              </a:rPr>
              <a:t>    </a:t>
            </a:r>
            <a:r>
              <a:rPr dirty="0" sz="2000">
                <a:latin typeface="Times New Roman"/>
                <a:cs typeface="Times New Roman"/>
              </a:rPr>
              <a:t>folosi</a:t>
            </a:r>
            <a:r>
              <a:rPr dirty="0" sz="2000" spc="455">
                <a:latin typeface="Times New Roman"/>
                <a:cs typeface="Times New Roman"/>
              </a:rPr>
              <a:t>    </a:t>
            </a:r>
            <a:r>
              <a:rPr dirty="0" sz="2000" spc="-10">
                <a:latin typeface="Times New Roman"/>
                <a:cs typeface="Times New Roman"/>
              </a:rPr>
              <a:t>cluburile </a:t>
            </a:r>
            <a:r>
              <a:rPr dirty="0" sz="2000">
                <a:latin typeface="Times New Roman"/>
                <a:cs typeface="Times New Roman"/>
              </a:rPr>
              <a:t>existente</a:t>
            </a:r>
            <a:r>
              <a:rPr dirty="0" sz="2000" spc="114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în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facultatea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dvs.</a:t>
            </a:r>
            <a:r>
              <a:rPr dirty="0" sz="2000" spc="1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ca </a:t>
            </a:r>
            <a:r>
              <a:rPr dirty="0" sz="2000">
                <a:latin typeface="Times New Roman"/>
                <a:cs typeface="Times New Roman"/>
              </a:rPr>
              <a:t>exemplu.</a:t>
            </a:r>
            <a:r>
              <a:rPr dirty="0" sz="2000" spc="32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Dacă</a:t>
            </a:r>
            <a:r>
              <a:rPr dirty="0" sz="2000" spc="315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nu</a:t>
            </a:r>
            <a:r>
              <a:rPr dirty="0" sz="2000" spc="325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aparțin </a:t>
            </a:r>
            <a:r>
              <a:rPr dirty="0" sz="2000">
                <a:latin typeface="Times New Roman"/>
                <a:cs typeface="Times New Roman"/>
              </a:rPr>
              <a:t>unui</a:t>
            </a:r>
            <a:r>
              <a:rPr dirty="0" sz="2000" spc="340">
                <a:latin typeface="Times New Roman"/>
                <a:cs typeface="Times New Roman"/>
              </a:rPr>
              <a:t>  </a:t>
            </a:r>
            <a:r>
              <a:rPr dirty="0" sz="2000">
                <a:latin typeface="Times New Roman"/>
                <a:cs typeface="Times New Roman"/>
              </a:rPr>
              <a:t>departament,</a:t>
            </a:r>
            <a:r>
              <a:rPr dirty="0" sz="2000" spc="350">
                <a:latin typeface="Times New Roman"/>
                <a:cs typeface="Times New Roman"/>
              </a:rPr>
              <a:t>  </a:t>
            </a:r>
            <a:r>
              <a:rPr dirty="0" sz="2000" spc="-10">
                <a:latin typeface="Times New Roman"/>
                <a:cs typeface="Times New Roman"/>
              </a:rPr>
              <a:t>întrebați </a:t>
            </a:r>
            <a:r>
              <a:rPr dirty="0" sz="2000">
                <a:latin typeface="Times New Roman"/>
                <a:cs typeface="Times New Roman"/>
              </a:rPr>
              <a:t>studenții</a:t>
            </a:r>
            <a:r>
              <a:rPr dirty="0" sz="2000" spc="3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la</a:t>
            </a:r>
            <a:r>
              <a:rPr dirty="0" sz="2000" spc="32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care</a:t>
            </a:r>
            <a:r>
              <a:rPr dirty="0" sz="2000" spc="3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departament </a:t>
            </a:r>
            <a:r>
              <a:rPr dirty="0" sz="2000">
                <a:latin typeface="Times New Roman"/>
                <a:cs typeface="Times New Roman"/>
              </a:rPr>
              <a:t>academic</a:t>
            </a:r>
            <a:r>
              <a:rPr dirty="0" sz="2000" spc="11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„ar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putea”</a:t>
            </a:r>
            <a:r>
              <a:rPr dirty="0" sz="2000" spc="10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Times New Roman"/>
                <a:cs typeface="Times New Roman"/>
              </a:rPr>
              <a:t>aparține, </a:t>
            </a:r>
            <a:r>
              <a:rPr dirty="0" sz="2000">
                <a:latin typeface="Times New Roman"/>
                <a:cs typeface="Times New Roman"/>
              </a:rPr>
              <a:t>dacă</a:t>
            </a:r>
            <a:r>
              <a:rPr dirty="0" sz="2000" spc="33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aceasta</a:t>
            </a:r>
            <a:r>
              <a:rPr dirty="0" sz="2000" spc="325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era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o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>
                <a:latin typeface="Times New Roman"/>
                <a:cs typeface="Times New Roman"/>
              </a:rPr>
              <a:t>regulă</a:t>
            </a:r>
            <a:r>
              <a:rPr dirty="0" sz="2000" spc="3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Times New Roman"/>
                <a:cs typeface="Times New Roman"/>
              </a:rPr>
              <a:t>de </a:t>
            </a:r>
            <a:r>
              <a:rPr dirty="0" sz="2000" spc="-10">
                <a:latin typeface="Times New Roman"/>
                <a:cs typeface="Times New Roman"/>
              </a:rPr>
              <a:t>afaceri.</a:t>
            </a:r>
            <a:endParaRPr sz="2000">
              <a:latin typeface="Times New Roman"/>
              <a:cs typeface="Times New Roman"/>
            </a:endParaRPr>
          </a:p>
          <a:p>
            <a:pPr algn="just" marL="12700" marR="5715">
              <a:lnSpc>
                <a:spcPct val="100000"/>
              </a:lnSpc>
              <a:spcBef>
                <a:spcPts val="2110"/>
              </a:spcBef>
            </a:pPr>
            <a:r>
              <a:rPr dirty="0" sz="1800" i="1">
                <a:latin typeface="Calibri"/>
                <a:cs typeface="Calibri"/>
              </a:rPr>
              <a:t>Vedeți</a:t>
            </a:r>
            <a:r>
              <a:rPr dirty="0" sz="1800" spc="8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dacă</a:t>
            </a:r>
            <a:r>
              <a:rPr dirty="0" sz="1800" spc="10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majoritatea</a:t>
            </a:r>
            <a:r>
              <a:rPr dirty="0" sz="1800" spc="10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clasei</a:t>
            </a:r>
            <a:r>
              <a:rPr dirty="0" sz="1800" spc="90" i="1">
                <a:latin typeface="Calibri"/>
                <a:cs typeface="Calibri"/>
              </a:rPr>
              <a:t> </a:t>
            </a:r>
            <a:r>
              <a:rPr dirty="0" sz="1800" spc="-50" i="1">
                <a:latin typeface="Calibri"/>
                <a:cs typeface="Calibri"/>
              </a:rPr>
              <a:t>a </a:t>
            </a:r>
            <a:r>
              <a:rPr dirty="0" sz="1800" i="1">
                <a:latin typeface="Calibri"/>
                <a:cs typeface="Calibri"/>
              </a:rPr>
              <a:t>modelat</a:t>
            </a:r>
            <a:r>
              <a:rPr dirty="0" sz="1800" spc="350" i="1">
                <a:latin typeface="Calibri"/>
                <a:cs typeface="Calibri"/>
              </a:rPr>
              <a:t>  </a:t>
            </a:r>
            <a:r>
              <a:rPr dirty="0" sz="1800" i="1">
                <a:latin typeface="Calibri"/>
                <a:cs typeface="Calibri"/>
              </a:rPr>
              <a:t>corect</a:t>
            </a:r>
            <a:r>
              <a:rPr dirty="0" sz="1800" spc="360" i="1">
                <a:latin typeface="Calibri"/>
                <a:cs typeface="Calibri"/>
              </a:rPr>
              <a:t>  </a:t>
            </a:r>
            <a:r>
              <a:rPr dirty="0" sz="1800" i="1">
                <a:latin typeface="Calibri"/>
                <a:cs typeface="Calibri"/>
              </a:rPr>
              <a:t>relația</a:t>
            </a:r>
            <a:r>
              <a:rPr dirty="0" sz="1800" spc="355" i="1">
                <a:latin typeface="Calibri"/>
                <a:cs typeface="Calibri"/>
              </a:rPr>
              <a:t>  </a:t>
            </a:r>
            <a:r>
              <a:rPr dirty="0" sz="1800" spc="-20" i="1">
                <a:latin typeface="Calibri"/>
                <a:cs typeface="Calibri"/>
              </a:rPr>
              <a:t>M:M. </a:t>
            </a:r>
            <a:r>
              <a:rPr dirty="0" sz="1800" i="1">
                <a:latin typeface="Calibri"/>
                <a:cs typeface="Calibri"/>
              </a:rPr>
              <a:t>Poate</a:t>
            </a:r>
            <a:r>
              <a:rPr dirty="0" sz="1800" spc="36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doriți</a:t>
            </a:r>
            <a:r>
              <a:rPr dirty="0" sz="1800" spc="36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să</a:t>
            </a:r>
            <a:r>
              <a:rPr dirty="0" sz="1800" spc="37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atrageți</a:t>
            </a:r>
            <a:r>
              <a:rPr dirty="0" sz="1800" spc="35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atenția </a:t>
            </a:r>
            <a:r>
              <a:rPr dirty="0" sz="1800" i="1">
                <a:latin typeface="Calibri"/>
                <a:cs typeface="Calibri"/>
              </a:rPr>
              <a:t>asupra</a:t>
            </a:r>
            <a:r>
              <a:rPr dirty="0" sz="1800" spc="-1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acestui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lucru</a:t>
            </a:r>
            <a:r>
              <a:rPr dirty="0" sz="1800" spc="-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și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să </a:t>
            </a:r>
            <a:r>
              <a:rPr dirty="0" sz="1800" spc="-10" i="1">
                <a:latin typeface="Calibri"/>
                <a:cs typeface="Calibri"/>
              </a:rPr>
              <a:t>spuneți </a:t>
            </a:r>
            <a:r>
              <a:rPr dirty="0" sz="1800" i="1">
                <a:latin typeface="Calibri"/>
                <a:cs typeface="Calibri"/>
              </a:rPr>
              <a:t>că</a:t>
            </a:r>
            <a:r>
              <a:rPr dirty="0" sz="1800" spc="27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vor</a:t>
            </a:r>
            <a:r>
              <a:rPr dirty="0" sz="1800" spc="29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învăța</a:t>
            </a:r>
            <a:r>
              <a:rPr dirty="0" sz="1800" spc="27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mai</a:t>
            </a:r>
            <a:r>
              <a:rPr dirty="0" sz="1800" spc="275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multe</a:t>
            </a:r>
            <a:r>
              <a:rPr dirty="0" sz="1800" spc="295" i="1">
                <a:latin typeface="Calibri"/>
                <a:cs typeface="Calibri"/>
              </a:rPr>
              <a:t> </a:t>
            </a:r>
            <a:r>
              <a:rPr dirty="0" sz="1800" spc="-10" i="1">
                <a:latin typeface="Calibri"/>
                <a:cs typeface="Calibri"/>
              </a:rPr>
              <a:t>despre </a:t>
            </a:r>
            <a:r>
              <a:rPr dirty="0" sz="1800" i="1">
                <a:latin typeface="Calibri"/>
                <a:cs typeface="Calibri"/>
              </a:rPr>
              <a:t>el</a:t>
            </a:r>
            <a:r>
              <a:rPr dirty="0" sz="1800" spc="-10" i="1">
                <a:latin typeface="Calibri"/>
                <a:cs typeface="Calibri"/>
              </a:rPr>
              <a:t> </a:t>
            </a:r>
            <a:r>
              <a:rPr dirty="0" sz="1800" i="1">
                <a:latin typeface="Calibri"/>
                <a:cs typeface="Calibri"/>
              </a:rPr>
              <a:t>în</a:t>
            </a:r>
            <a:r>
              <a:rPr dirty="0" sz="1800" spc="-10" i="1">
                <a:latin typeface="Calibri"/>
                <a:cs typeface="Calibri"/>
              </a:rPr>
              <a:t> lecție.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75"/>
              </a:spcBef>
            </a:pPr>
            <a:r>
              <a:rPr dirty="0" sz="1800" spc="-10">
                <a:latin typeface="Calibri"/>
                <a:cs typeface="Calibri"/>
              </a:rPr>
              <a:t>Evaluare: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6080" y="2381534"/>
            <a:ext cx="5297379" cy="2851881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34798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Exercitiu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6448" y="1296924"/>
            <a:ext cx="7543165" cy="704215"/>
          </a:xfrm>
          <a:prstGeom prst="rect">
            <a:avLst/>
          </a:prstGeom>
          <a:solidFill>
            <a:srgbClr val="F8F8F9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695"/>
              </a:lnSpc>
              <a:tabLst>
                <a:tab pos="767715" algn="l"/>
                <a:tab pos="1913889" algn="l"/>
                <a:tab pos="2852420" algn="l"/>
                <a:tab pos="4396740" algn="l"/>
                <a:tab pos="4826635" algn="l"/>
                <a:tab pos="5730240" algn="l"/>
                <a:tab pos="6650990" algn="l"/>
              </a:tabLst>
            </a:pP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Citiți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relațiile.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Scrieți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propozițiile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400" spc="-25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relație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pentru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400" spc="-10">
                <a:solidFill>
                  <a:srgbClr val="1F2023"/>
                </a:solidFill>
                <a:latin typeface="Times New Roman"/>
                <a:cs typeface="Times New Roman"/>
              </a:rPr>
              <a:t>această</a:t>
            </a:r>
            <a:endParaRPr sz="2400">
              <a:latin typeface="Times New Roman"/>
              <a:cs typeface="Times New Roman"/>
            </a:endParaRPr>
          </a:p>
          <a:p>
            <a:pPr marR="3175">
              <a:lnSpc>
                <a:spcPts val="2850"/>
              </a:lnSpc>
            </a:pP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diagramă</a:t>
            </a:r>
            <a:r>
              <a:rPr dirty="0" sz="2400" spc="-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1F2023"/>
                </a:solidFill>
                <a:latin typeface="Times New Roman"/>
                <a:cs typeface="Times New Roman"/>
              </a:rPr>
              <a:t>E-R</a:t>
            </a:r>
            <a:r>
              <a:rPr dirty="0" sz="2400" spc="-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800" spc="-50">
                <a:latin typeface="Calibri"/>
                <a:cs typeface="Calibri"/>
              </a:rPr>
              <a:t>.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2245" y="2308043"/>
            <a:ext cx="6865148" cy="3918485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36137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Solutie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56031" y="1676400"/>
            <a:ext cx="8633460" cy="4490085"/>
          </a:xfrm>
          <a:custGeom>
            <a:avLst/>
            <a:gdLst/>
            <a:ahLst/>
            <a:cxnLst/>
            <a:rect l="l" t="t" r="r" b="b"/>
            <a:pathLst>
              <a:path w="8633460" h="4490085">
                <a:moveTo>
                  <a:pt x="8633460" y="0"/>
                </a:moveTo>
                <a:lnTo>
                  <a:pt x="0" y="0"/>
                </a:lnTo>
                <a:lnTo>
                  <a:pt x="0" y="4489704"/>
                </a:lnTo>
                <a:lnTo>
                  <a:pt x="8633460" y="4489704"/>
                </a:lnTo>
                <a:lnTo>
                  <a:pt x="863346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3276980" y="1660905"/>
            <a:ext cx="562991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43940" algn="l"/>
                <a:tab pos="1972310" algn="l"/>
                <a:tab pos="2946400" algn="l"/>
                <a:tab pos="3667760" algn="l"/>
                <a:tab pos="4315460" algn="l"/>
                <a:tab pos="4963160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emisă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multe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3107817" y="2621026"/>
            <a:ext cx="579564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7094" algn="l"/>
                <a:tab pos="1229995" algn="l"/>
                <a:tab pos="2548890" algn="l"/>
                <a:tab pos="3201035" algn="l"/>
                <a:tab pos="3853179" algn="l"/>
                <a:tab pos="4491990" algn="l"/>
                <a:tab pos="5128895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cumpărat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prin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una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multe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43636" y="1660905"/>
            <a:ext cx="2838450" cy="1626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  <a:tab pos="1463675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COMANDĂ ARTICOLE.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1F2023"/>
              </a:buClr>
              <a:buFont typeface="Wingdings"/>
              <a:buChar char=""/>
            </a:pPr>
            <a:endParaRPr sz="2100">
              <a:latin typeface="Microsoft Sans Serif"/>
              <a:cs typeface="Microsoft Sans Serif"/>
            </a:endParaRPr>
          </a:p>
          <a:p>
            <a:pPr marL="354965" marR="153035" indent="-342900">
              <a:lnSpc>
                <a:spcPct val="100000"/>
              </a:lnSpc>
              <a:buFont typeface="Wingdings"/>
              <a:buChar char=""/>
              <a:tabLst>
                <a:tab pos="354965" algn="l"/>
                <a:tab pos="429895" algn="l"/>
                <a:tab pos="1527810" algn="l"/>
              </a:tabLst>
            </a:pPr>
            <a:r>
              <a:rPr dirty="0" sz="2100">
                <a:solidFill>
                  <a:srgbClr val="1F2023"/>
                </a:solidFill>
                <a:latin typeface="Times New Roman"/>
                <a:cs typeface="Times New Roman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ARTICOL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COMENZI.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43636" y="3581527"/>
            <a:ext cx="865949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COMANDĂ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provină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la un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singur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CLIENT.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"/>
            </a:pPr>
            <a:endParaRPr sz="2100">
              <a:latin typeface="Microsoft Sans Serif"/>
              <a:cs typeface="Microsoft Sans Serif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CLIENT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inițiatorul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uneia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multOR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COMENZI.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Clr>
                <a:srgbClr val="1F2023"/>
              </a:buClr>
              <a:buFont typeface="Wingdings"/>
              <a:buChar char=""/>
            </a:pPr>
            <a:endParaRPr sz="2100">
              <a:latin typeface="Microsoft Sans Serif"/>
              <a:cs typeface="Microsoft Sans Serif"/>
            </a:endParaRPr>
          </a:p>
          <a:p>
            <a:pPr marL="429895" indent="-417195">
              <a:lnSpc>
                <a:spcPct val="100000"/>
              </a:lnSpc>
              <a:buFont typeface="Wingdings"/>
              <a:buChar char=""/>
              <a:tabLst>
                <a:tab pos="42989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ARTICOL</a:t>
            </a:r>
            <a:r>
              <a:rPr dirty="0" sz="2100" spc="-7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stocat</a:t>
            </a:r>
            <a:r>
              <a:rPr dirty="0" sz="2100" spc="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într-un</a:t>
            </a:r>
            <a:r>
              <a:rPr dirty="0" sz="2100" spc="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singur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DEPOZIT.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Wingdings"/>
              <a:buChar char=""/>
            </a:pPr>
            <a:endParaRPr sz="21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10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DEPOZIT</a:t>
            </a:r>
            <a:r>
              <a:rPr dirty="0" sz="2100" spc="7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9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1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depozitul</a:t>
            </a:r>
            <a:r>
              <a:rPr dirty="0" sz="2100" spc="1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 spc="9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 spc="10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multe</a:t>
            </a:r>
            <a:r>
              <a:rPr dirty="0" sz="2100" spc="9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ITEM- 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uri.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35255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50"/>
              <a:t>4</a:t>
            </a:fld>
          </a:p>
        </p:txBody>
      </p:sp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574001" y="1336928"/>
          <a:ext cx="8319134" cy="4692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70654"/>
                <a:gridCol w="4258945"/>
              </a:tblGrid>
              <a:tr h="579120">
                <a:tc>
                  <a:txBody>
                    <a:bodyPr/>
                    <a:lstStyle/>
                    <a:p>
                      <a:pPr algn="ctr" marL="2540">
                        <a:lnSpc>
                          <a:spcPts val="3804"/>
                        </a:lnSpc>
                      </a:pPr>
                      <a:r>
                        <a:rPr dirty="0" sz="3200" spc="-2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ts val="3804"/>
                        </a:lnSpc>
                      </a:pPr>
                      <a:r>
                        <a:rPr dirty="0" sz="3200" spc="-10" b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Informatii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B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Notele</a:t>
                      </a:r>
                      <a:r>
                        <a:rPr dirty="0" sz="2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studentilor</a:t>
                      </a:r>
                      <a:r>
                        <a:rPr dirty="0" sz="24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sesiune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Media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notelor</a:t>
                      </a:r>
                      <a:r>
                        <a:rPr dirty="0" sz="2400" spc="-4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pe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grupă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la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2400" spc="-20">
                          <a:latin typeface="Calibri"/>
                          <a:cs typeface="Calibri"/>
                        </a:rPr>
                        <a:t>proiectarea</a:t>
                      </a:r>
                      <a:r>
                        <a:rPr dirty="0" sz="24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bazelor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24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date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63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644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Ultima</a:t>
                      </a:r>
                      <a:r>
                        <a:rPr dirty="0" sz="2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medie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admitere</a:t>
                      </a:r>
                      <a:r>
                        <a:rPr dirty="0" sz="24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la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Facultatea</a:t>
                      </a:r>
                      <a:r>
                        <a:rPr dirty="0" sz="24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Inginerie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Numarul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z="2400" spc="-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studenti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cu</a:t>
                      </a:r>
                      <a:r>
                        <a:rPr dirty="0" sz="24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media peste</a:t>
                      </a:r>
                      <a:r>
                        <a:rPr dirty="0" sz="2400" spc="-8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9</a:t>
                      </a:r>
                      <a:r>
                        <a:rPr dirty="0" sz="2400" spc="-4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din</a:t>
                      </a:r>
                      <a:r>
                        <a:rPr dirty="0" sz="2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facultate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762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Bugetul</a:t>
                      </a:r>
                      <a:r>
                        <a:rPr dirty="0" sz="24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facultatii</a:t>
                      </a:r>
                      <a:r>
                        <a:rPr dirty="0" sz="2400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2021</a:t>
                      </a:r>
                      <a:r>
                        <a:rPr dirty="0" sz="2400" spc="-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fost</a:t>
                      </a:r>
                      <a:r>
                        <a:rPr dirty="0" sz="24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200000</a:t>
                      </a:r>
                      <a:r>
                        <a:rPr dirty="0" sz="2400" spc="-7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lei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Ce</a:t>
                      </a:r>
                      <a:r>
                        <a:rPr dirty="0" sz="24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buget</a:t>
                      </a:r>
                      <a:r>
                        <a:rPr dirty="0" sz="2400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este</a:t>
                      </a:r>
                      <a:r>
                        <a:rPr dirty="0" sz="24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necesar</a:t>
                      </a:r>
                      <a:r>
                        <a:rPr dirty="0" sz="2400" spc="-9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114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latin typeface="Calibri"/>
                          <a:cs typeface="Calibri"/>
                        </a:rPr>
                        <a:t>anul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dirty="0" sz="2400" spc="-10">
                          <a:latin typeface="Calibri"/>
                          <a:cs typeface="Calibri"/>
                        </a:rPr>
                        <a:t>viitor?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4"/>
                    </a:solidFill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90805" marR="59436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dirty="0" sz="2400">
                          <a:latin typeface="Calibri"/>
                          <a:cs typeface="Calibri"/>
                        </a:rPr>
                        <a:t>Bugetul</a:t>
                      </a:r>
                      <a:r>
                        <a:rPr dirty="0" sz="2400" spc="-1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facultatii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2020</a:t>
                      </a:r>
                      <a:r>
                        <a:rPr dirty="0" sz="2400" spc="-10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5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z="2400" spc="-10">
                          <a:latin typeface="Calibri"/>
                          <a:cs typeface="Calibri"/>
                        </a:rPr>
                        <a:t>fost</a:t>
                      </a:r>
                      <a:r>
                        <a:rPr dirty="0" sz="2400" spc="-1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latin typeface="Calibri"/>
                          <a:cs typeface="Calibri"/>
                        </a:rPr>
                        <a:t>250000</a:t>
                      </a:r>
                      <a:r>
                        <a:rPr dirty="0" sz="24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latin typeface="Calibri"/>
                          <a:cs typeface="Calibri"/>
                        </a:rPr>
                        <a:t>lei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825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6E8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2856" rIns="0" bIns="0" rtlCol="0" vert="horz">
            <a:spAutoFit/>
          </a:bodyPr>
          <a:lstStyle/>
          <a:p>
            <a:pPr marL="2442845">
              <a:lnSpc>
                <a:spcPct val="100000"/>
              </a:lnSpc>
              <a:spcBef>
                <a:spcPts val="105"/>
              </a:spcBef>
            </a:pPr>
            <a:r>
              <a:rPr dirty="0" i="1">
                <a:solidFill>
                  <a:srgbClr val="4F81BB"/>
                </a:solidFill>
                <a:latin typeface="Calibri"/>
                <a:cs typeface="Calibri"/>
              </a:rPr>
              <a:t>Date</a:t>
            </a:r>
            <a:r>
              <a:rPr dirty="0" spc="-125" i="1">
                <a:solidFill>
                  <a:srgbClr val="4F81BB"/>
                </a:solidFill>
                <a:latin typeface="Calibri"/>
                <a:cs typeface="Calibri"/>
              </a:rPr>
              <a:t> </a:t>
            </a:r>
            <a:r>
              <a:rPr dirty="0" spc="-10"/>
              <a:t>versus</a:t>
            </a:r>
            <a:r>
              <a:rPr dirty="0" spc="-130"/>
              <a:t> </a:t>
            </a:r>
            <a:r>
              <a:rPr dirty="0" spc="-10" i="1">
                <a:solidFill>
                  <a:srgbClr val="4F81BB"/>
                </a:solidFill>
                <a:latin typeface="Calibri"/>
                <a:cs typeface="Calibri"/>
              </a:rPr>
              <a:t>informatie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3479800">
              <a:lnSpc>
                <a:spcPct val="100000"/>
              </a:lnSpc>
              <a:spcBef>
                <a:spcPts val="105"/>
              </a:spcBef>
            </a:pPr>
            <a:r>
              <a:rPr dirty="0" spc="-25"/>
              <a:t>Exercitiu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609600" y="1339596"/>
            <a:ext cx="8229600" cy="4704715"/>
          </a:xfrm>
          <a:custGeom>
            <a:avLst/>
            <a:gdLst/>
            <a:ahLst/>
            <a:cxnLst/>
            <a:rect l="l" t="t" r="r" b="b"/>
            <a:pathLst>
              <a:path w="8229600" h="4704715">
                <a:moveTo>
                  <a:pt x="8229600" y="0"/>
                </a:moveTo>
                <a:lnTo>
                  <a:pt x="0" y="0"/>
                </a:lnTo>
                <a:lnTo>
                  <a:pt x="0" y="4704588"/>
                </a:lnTo>
                <a:lnTo>
                  <a:pt x="8229600" y="4704588"/>
                </a:lnTo>
                <a:lnTo>
                  <a:pt x="82296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7320533" y="1323543"/>
            <a:ext cx="15341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23340" algn="l"/>
              </a:tabLst>
            </a:pPr>
            <a:r>
              <a:rPr dirty="0" sz="2800" spc="-1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8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800" spc="-50">
                <a:solidFill>
                  <a:srgbClr val="1F2023"/>
                </a:solidFill>
                <a:latin typeface="Microsoft Sans Serif"/>
                <a:cs typeface="Microsoft Sans Serif"/>
              </a:rPr>
              <a:t>a</a:t>
            </a:r>
            <a:endParaRPr sz="28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5" name="object 5" descr=""/>
          <p:cNvSpPr txBox="1"/>
          <p:nvPr/>
        </p:nvSpPr>
        <p:spPr>
          <a:xfrm>
            <a:off x="7322057" y="2499105"/>
            <a:ext cx="527685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unei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05647" y="2499105"/>
            <a:ext cx="7493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singur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25400">
              <a:lnSpc>
                <a:spcPct val="100000"/>
              </a:lnSpc>
              <a:spcBef>
                <a:spcPts val="95"/>
              </a:spcBef>
              <a:tabLst>
                <a:tab pos="1717675" algn="l"/>
                <a:tab pos="2214880" algn="l"/>
                <a:tab pos="3999865" algn="l"/>
              </a:tabLst>
            </a:pPr>
            <a:r>
              <a:rPr dirty="0" spc="-10"/>
              <a:t>Desenați</a:t>
            </a:r>
            <a:r>
              <a:rPr dirty="0"/>
              <a:t>	</a:t>
            </a:r>
            <a:r>
              <a:rPr dirty="0" spc="-50"/>
              <a:t>o</a:t>
            </a:r>
            <a:r>
              <a:rPr dirty="0"/>
              <a:t>	</a:t>
            </a:r>
            <a:r>
              <a:rPr dirty="0" spc="-10"/>
              <a:t>diagramă</a:t>
            </a:r>
            <a:r>
              <a:rPr dirty="0"/>
              <a:t>	</a:t>
            </a:r>
            <a:r>
              <a:rPr dirty="0" spc="-20"/>
              <a:t>Entitate-</a:t>
            </a:r>
            <a:r>
              <a:rPr dirty="0" spc="-10"/>
              <a:t>Relație </a:t>
            </a:r>
            <a:r>
              <a:rPr dirty="0"/>
              <a:t>reprezenta</a:t>
            </a:r>
            <a:r>
              <a:rPr dirty="0" spc="-75"/>
              <a:t> </a:t>
            </a:r>
            <a:r>
              <a:rPr dirty="0" spc="-10"/>
              <a:t>următoarele:</a:t>
            </a:r>
          </a:p>
          <a:p>
            <a:pPr marL="12700">
              <a:lnSpc>
                <a:spcPct val="100000"/>
              </a:lnSpc>
              <a:spcBef>
                <a:spcPts val="2540"/>
              </a:spcBef>
              <a:tabLst>
                <a:tab pos="469900" algn="l"/>
                <a:tab pos="1640205" algn="l"/>
                <a:tab pos="3128010" algn="l"/>
                <a:tab pos="4220845" algn="l"/>
                <a:tab pos="4784725" algn="l"/>
                <a:tab pos="5345430" algn="l"/>
              </a:tabLst>
            </a:pPr>
            <a:r>
              <a:rPr dirty="0" sz="2100" spc="-25"/>
              <a:t>a.</a:t>
            </a:r>
            <a:r>
              <a:rPr dirty="0" sz="2100"/>
              <a:t>	</a:t>
            </a:r>
            <a:r>
              <a:rPr dirty="0" sz="2100" spc="-10"/>
              <a:t>Fiecare</a:t>
            </a:r>
            <a:r>
              <a:rPr dirty="0" sz="2100"/>
              <a:t>	</a:t>
            </a:r>
            <a:r>
              <a:rPr dirty="0" sz="2100" spc="-10"/>
              <a:t>ANGAJAT</a:t>
            </a:r>
            <a:r>
              <a:rPr dirty="0" sz="2100"/>
              <a:t>	</a:t>
            </a:r>
            <a:r>
              <a:rPr dirty="0" sz="2100" spc="-10"/>
              <a:t>trebuie</a:t>
            </a:r>
            <a:r>
              <a:rPr dirty="0" sz="2100"/>
              <a:t>	</a:t>
            </a:r>
            <a:r>
              <a:rPr dirty="0" sz="2100" spc="-25"/>
              <a:t>să</a:t>
            </a:r>
            <a:r>
              <a:rPr dirty="0" sz="2100"/>
              <a:t>	</a:t>
            </a:r>
            <a:r>
              <a:rPr dirty="0" sz="2100" spc="-25"/>
              <a:t>fie</a:t>
            </a:r>
            <a:r>
              <a:rPr dirty="0" sz="2100"/>
              <a:t>	</a:t>
            </a:r>
            <a:r>
              <a:rPr dirty="0" sz="2100" spc="-10"/>
              <a:t>repartizat</a:t>
            </a:r>
            <a:endParaRPr sz="2100"/>
          </a:p>
          <a:p>
            <a:pPr marL="469900">
              <a:lnSpc>
                <a:spcPct val="100000"/>
              </a:lnSpc>
            </a:pPr>
            <a:r>
              <a:rPr dirty="0" sz="2100" spc="-10"/>
              <a:t>DEPARTAMENTE.</a:t>
            </a:r>
            <a:endParaRPr sz="2100"/>
          </a:p>
        </p:txBody>
      </p:sp>
      <p:sp>
        <p:nvSpPr>
          <p:cNvPr id="8" name="object 8" descr=""/>
          <p:cNvSpPr txBox="1"/>
          <p:nvPr/>
        </p:nvSpPr>
        <p:spPr>
          <a:xfrm>
            <a:off x="596900" y="3459607"/>
            <a:ext cx="8044815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9245" marR="5080" indent="-297180">
              <a:lnSpc>
                <a:spcPct val="100000"/>
              </a:lnSpc>
              <a:spcBef>
                <a:spcPts val="100"/>
              </a:spcBef>
              <a:buAutoNum type="alphaLcPeriod" startAt="2"/>
              <a:tabLst>
                <a:tab pos="38608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responsabil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mai 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multi</a:t>
            </a:r>
            <a:r>
              <a:rPr dirty="0" sz="21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SALARIATI.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Microsoft Sans Serif"/>
              <a:buAutoNum type="alphaLcPeriod" startAt="2"/>
            </a:pPr>
            <a:endParaRPr sz="2100">
              <a:latin typeface="Microsoft Sans Serif"/>
              <a:cs typeface="Microsoft Sans Serif"/>
            </a:endParaRPr>
          </a:p>
          <a:p>
            <a:pPr marL="294005" marR="923925" indent="-281940">
              <a:lnSpc>
                <a:spcPct val="100000"/>
              </a:lnSpc>
              <a:buAutoNum type="alphaLcPeriod" startAt="2"/>
              <a:tabLst>
                <a:tab pos="37084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ANGAJAT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poate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repartizat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la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una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multe 	ACTIVITĂȚI.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Clr>
                <a:srgbClr val="1F2023"/>
              </a:buClr>
              <a:buFont typeface="Microsoft Sans Serif"/>
              <a:buAutoNum type="alphaLcPeriod" startAt="2"/>
            </a:pPr>
            <a:endParaRPr sz="2100">
              <a:latin typeface="Microsoft Sans Serif"/>
              <a:cs typeface="Microsoft Sans Serif"/>
            </a:endParaRPr>
          </a:p>
          <a:p>
            <a:pPr marL="309245" marR="657860" indent="-297180">
              <a:lnSpc>
                <a:spcPct val="100000"/>
              </a:lnSpc>
              <a:buAutoNum type="alphaLcPeriod" startAt="2"/>
              <a:tabLst>
                <a:tab pos="370840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1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ACTIVITATE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 poate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 realizată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unul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mai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mulți 	ANGAJATI.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38835" rIns="0" bIns="0" rtlCol="0" vert="horz">
            <a:spAutoFit/>
          </a:bodyPr>
          <a:lstStyle/>
          <a:p>
            <a:pPr marL="361378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Solutie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177" y="1275538"/>
            <a:ext cx="6852297" cy="4383123"/>
          </a:xfrm>
          <a:prstGeom prst="rect">
            <a:avLst/>
          </a:prstGeom>
        </p:spPr>
      </p:pic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126619"/>
            <a:ext cx="818451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433945" algn="l"/>
              </a:tabLst>
            </a:pPr>
            <a:r>
              <a:rPr dirty="0" spc="-10"/>
              <a:t>Exemplu</a:t>
            </a:r>
            <a:r>
              <a:rPr dirty="0" spc="-114"/>
              <a:t> </a:t>
            </a:r>
            <a:r>
              <a:rPr dirty="0"/>
              <a:t>pentru</a:t>
            </a:r>
            <a:r>
              <a:rPr dirty="0" spc="-105"/>
              <a:t> </a:t>
            </a:r>
            <a:r>
              <a:rPr dirty="0"/>
              <a:t>etapele</a:t>
            </a:r>
            <a:r>
              <a:rPr dirty="0" spc="-90"/>
              <a:t> </a:t>
            </a:r>
            <a:r>
              <a:rPr dirty="0"/>
              <a:t>creării</a:t>
            </a:r>
            <a:r>
              <a:rPr dirty="0" spc="-120"/>
              <a:t> </a:t>
            </a:r>
            <a:r>
              <a:rPr dirty="0"/>
              <a:t>unei</a:t>
            </a:r>
            <a:r>
              <a:rPr dirty="0" spc="-105"/>
              <a:t> </a:t>
            </a:r>
            <a:r>
              <a:rPr dirty="0"/>
              <a:t>baze</a:t>
            </a:r>
            <a:r>
              <a:rPr dirty="0" spc="-130"/>
              <a:t> </a:t>
            </a:r>
            <a:r>
              <a:rPr dirty="0" spc="-25"/>
              <a:t>de</a:t>
            </a:r>
            <a:r>
              <a:rPr dirty="0"/>
              <a:t>	</a:t>
            </a:r>
            <a:r>
              <a:rPr dirty="0" spc="-20"/>
              <a:t>date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5291" y="738962"/>
            <a:ext cx="7428230" cy="908050"/>
          </a:xfrm>
          <a:prstGeom prst="rect">
            <a:avLst/>
          </a:prstGeom>
        </p:spPr>
        <p:txBody>
          <a:bodyPr wrap="square" lIns="0" tIns="104775" rIns="0" bIns="0" rtlCol="0" vert="horz">
            <a:spAutoFit/>
          </a:bodyPr>
          <a:lstStyle/>
          <a:p>
            <a:pPr marL="546100" marR="5080" indent="-534035">
              <a:lnSpc>
                <a:spcPts val="3100"/>
              </a:lnSpc>
              <a:spcBef>
                <a:spcPts val="825"/>
              </a:spcBef>
              <a:tabLst>
                <a:tab pos="546100" algn="l"/>
              </a:tabLst>
            </a:pPr>
            <a:r>
              <a:rPr dirty="0" sz="3200" spc="-25">
                <a:latin typeface="Calibri"/>
                <a:cs typeface="Calibri"/>
              </a:rPr>
              <a:t>1.</a:t>
            </a:r>
            <a:r>
              <a:rPr dirty="0" sz="3200">
                <a:latin typeface="Calibri"/>
                <a:cs typeface="Calibri"/>
              </a:rPr>
              <a:t>	Se</a:t>
            </a:r>
            <a:r>
              <a:rPr dirty="0" sz="3200" spc="-140">
                <a:latin typeface="Calibri"/>
                <a:cs typeface="Calibri"/>
              </a:rPr>
              <a:t> </a:t>
            </a:r>
            <a:r>
              <a:rPr dirty="0" sz="3200" spc="-35">
                <a:latin typeface="Calibri"/>
                <a:cs typeface="Calibri"/>
              </a:rPr>
              <a:t>prezintă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necesităţile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informaţionale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25">
                <a:latin typeface="Calibri"/>
                <a:cs typeface="Calibri"/>
              </a:rPr>
              <a:t>ale </a:t>
            </a:r>
            <a:r>
              <a:rPr dirty="0" sz="3200" spc="-10">
                <a:latin typeface="Calibri"/>
                <a:cs typeface="Calibri"/>
              </a:rPr>
              <a:t>afacerii: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536448" y="1847088"/>
            <a:ext cx="8229600" cy="4488180"/>
          </a:xfrm>
          <a:custGeom>
            <a:avLst/>
            <a:gdLst/>
            <a:ahLst/>
            <a:cxnLst/>
            <a:rect l="l" t="t" r="r" b="b"/>
            <a:pathLst>
              <a:path w="8229600" h="4488180">
                <a:moveTo>
                  <a:pt x="8229600" y="0"/>
                </a:moveTo>
                <a:lnTo>
                  <a:pt x="0" y="0"/>
                </a:lnTo>
                <a:lnTo>
                  <a:pt x="0" y="4488180"/>
                </a:lnTo>
                <a:lnTo>
                  <a:pt x="8229600" y="4488180"/>
                </a:lnTo>
                <a:lnTo>
                  <a:pt x="8229600" y="0"/>
                </a:lnTo>
                <a:close/>
              </a:path>
            </a:pathLst>
          </a:custGeom>
          <a:solidFill>
            <a:srgbClr val="F8F8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7765160" y="2151126"/>
            <a:ext cx="101600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angajații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6" name="object 6" descr=""/>
          <p:cNvSpPr txBox="1"/>
          <p:nvPr/>
        </p:nvSpPr>
        <p:spPr>
          <a:xfrm>
            <a:off x="523443" y="1831085"/>
            <a:ext cx="7048500" cy="986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124585" algn="l"/>
                <a:tab pos="1626235" algn="l"/>
                <a:tab pos="2809240" algn="l"/>
                <a:tab pos="4314825" algn="l"/>
                <a:tab pos="5350510" algn="l"/>
                <a:tab pos="6368415" algn="l"/>
              </a:tabLst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Conduc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Departamentul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Personal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o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companie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mare. Trebuie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păstrăm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informațiile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despre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dintre companiei.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23443" y="2791459"/>
            <a:ext cx="8258175" cy="3546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2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2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urmărim</a:t>
            </a:r>
            <a:r>
              <a:rPr dirty="0" sz="2100" spc="2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numele,</a:t>
            </a:r>
            <a:r>
              <a:rPr dirty="0" sz="2100" spc="2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prenumele,</a:t>
            </a:r>
            <a:r>
              <a:rPr dirty="0" sz="2100" spc="2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locul</a:t>
            </a:r>
            <a:r>
              <a:rPr dirty="0" sz="2100" spc="20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20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muncă</a:t>
            </a:r>
            <a:r>
              <a:rPr dirty="0" sz="2100" spc="2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204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funcția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fiecărui</a:t>
            </a:r>
            <a:r>
              <a:rPr dirty="0" sz="2100" spc="3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angajat,</a:t>
            </a:r>
            <a:r>
              <a:rPr dirty="0" sz="2100" spc="34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data</a:t>
            </a:r>
            <a:r>
              <a:rPr dirty="0" sz="2100" spc="34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angajării</a:t>
            </a:r>
            <a:r>
              <a:rPr dirty="0" sz="2100" spc="34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3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salariul.</a:t>
            </a:r>
            <a:r>
              <a:rPr dirty="0" sz="2100" spc="34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urmăriți</a:t>
            </a:r>
            <a:r>
              <a:rPr dirty="0" sz="2100" spc="34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comisionul potențial.</a:t>
            </a:r>
            <a:endParaRPr sz="2100">
              <a:latin typeface="Microsoft Sans Serif"/>
              <a:cs typeface="Microsoft Sans Serif"/>
            </a:endParaRPr>
          </a:p>
          <a:p>
            <a:pPr marL="12700" marR="1758314">
              <a:lnSpc>
                <a:spcPct val="100000"/>
              </a:lnSpc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Fiecărui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angajat i</a:t>
            </a:r>
            <a:r>
              <a:rPr dirty="0" sz="2100" spc="-1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atribuie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număr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unic</a:t>
            </a:r>
            <a:r>
              <a:rPr dirty="0" sz="2100" spc="-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angajat.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Compania</a:t>
            </a:r>
            <a:r>
              <a:rPr dirty="0" sz="21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noastră</a:t>
            </a:r>
            <a:r>
              <a:rPr dirty="0" sz="2100" spc="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este</a:t>
            </a:r>
            <a:r>
              <a:rPr dirty="0" sz="2100" spc="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împărțită</a:t>
            </a:r>
            <a:r>
              <a:rPr dirty="0" sz="2100" spc="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în</a:t>
            </a:r>
            <a:r>
              <a:rPr dirty="0" sz="2100" spc="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departamente.</a:t>
            </a:r>
            <a:endParaRPr sz="2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0000"/>
              </a:lnSpc>
              <a:tabLst>
                <a:tab pos="1042669" algn="l"/>
                <a:tab pos="2054860" algn="l"/>
                <a:tab pos="2700655" algn="l"/>
                <a:tab pos="3952240" algn="l"/>
                <a:tab pos="4862195" algn="l"/>
                <a:tab pos="6497955" algn="l"/>
                <a:tab pos="6727825" algn="l"/>
                <a:tab pos="7165340" algn="l"/>
              </a:tabLst>
            </a:pP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angajat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este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repartizat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într-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-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de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	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exemplu,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contabilitate,</a:t>
            </a:r>
            <a:r>
              <a:rPr dirty="0" sz="2100" spc="-5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vânzări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sau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dezvoltare.</a:t>
            </a:r>
            <a:endParaRPr sz="2100">
              <a:latin typeface="Microsoft Sans Serif"/>
              <a:cs typeface="Microsoft Sans Serif"/>
            </a:endParaRPr>
          </a:p>
          <a:p>
            <a:pPr algn="just" marL="12700" marR="5715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15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15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cunoaștem</a:t>
            </a:r>
            <a:r>
              <a:rPr dirty="0" sz="2100" spc="15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departamentul</a:t>
            </a:r>
            <a:r>
              <a:rPr dirty="0" sz="2100" spc="15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responsabil</a:t>
            </a:r>
            <a:r>
              <a:rPr dirty="0" sz="2100" spc="16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pentru</a:t>
            </a:r>
            <a:r>
              <a:rPr dirty="0" sz="2100" spc="16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fiecare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angajat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locația</a:t>
            </a:r>
            <a:r>
              <a:rPr dirty="0" sz="2100" spc="-2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departamentului.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Fiecare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departament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are</a:t>
            </a:r>
            <a:r>
              <a:rPr dirty="0" sz="2100" spc="-3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</a:t>
            </a:r>
            <a:r>
              <a:rPr dirty="0" sz="2100" spc="-2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număr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unic.</a:t>
            </a:r>
            <a:r>
              <a:rPr dirty="0" sz="2100" spc="1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Unii</a:t>
            </a:r>
            <a:r>
              <a:rPr dirty="0" sz="2100" spc="1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dintre</a:t>
            </a:r>
            <a:r>
              <a:rPr dirty="0" sz="2100" spc="12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angajați</a:t>
            </a:r>
            <a:r>
              <a:rPr dirty="0" sz="2100" spc="1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sunt</a:t>
            </a:r>
            <a:r>
              <a:rPr dirty="0" sz="2100" spc="1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manageri.</a:t>
            </a:r>
            <a:r>
              <a:rPr dirty="0" sz="2100" spc="135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Trebuie</a:t>
            </a:r>
            <a:r>
              <a:rPr dirty="0" sz="2100" spc="1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să</a:t>
            </a:r>
            <a:r>
              <a:rPr dirty="0" sz="2100" spc="130">
                <a:solidFill>
                  <a:srgbClr val="1F2023"/>
                </a:solidFill>
                <a:latin typeface="Microsoft Sans Serif"/>
                <a:cs typeface="Microsoft Sans Serif"/>
              </a:rPr>
              <a:t> 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cunoaștem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managerul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fiecărui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angajat</a:t>
            </a:r>
            <a:r>
              <a:rPr dirty="0" sz="2100" spc="-3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și</a:t>
            </a:r>
            <a:r>
              <a:rPr dirty="0" sz="2100" spc="-45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managerii</a:t>
            </a:r>
            <a:r>
              <a:rPr dirty="0" sz="2100" spc="-4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>
                <a:solidFill>
                  <a:srgbClr val="1F2023"/>
                </a:solidFill>
                <a:latin typeface="Microsoft Sans Serif"/>
                <a:cs typeface="Microsoft Sans Serif"/>
              </a:rPr>
              <a:t>managerilor</a:t>
            </a:r>
            <a:r>
              <a:rPr dirty="0" sz="2100" spc="-50">
                <a:solidFill>
                  <a:srgbClr val="1F2023"/>
                </a:solidFill>
                <a:latin typeface="Microsoft Sans Serif"/>
                <a:cs typeface="Microsoft Sans Serif"/>
              </a:rPr>
              <a:t> </a:t>
            </a:r>
            <a:r>
              <a:rPr dirty="0" sz="2100" spc="-10">
                <a:solidFill>
                  <a:srgbClr val="1F2023"/>
                </a:solidFill>
                <a:latin typeface="Microsoft Sans Serif"/>
                <a:cs typeface="Microsoft Sans Serif"/>
              </a:rPr>
              <a:t>angajaților.</a:t>
            </a:r>
            <a:endParaRPr sz="2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4163" y="831926"/>
            <a:ext cx="5429885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</a:t>
            </a:r>
            <a:r>
              <a:rPr dirty="0" spc="-40"/>
              <a:t> </a:t>
            </a:r>
            <a:r>
              <a:rPr dirty="0"/>
              <a:t>Se</a:t>
            </a:r>
            <a:r>
              <a:rPr dirty="0" spc="-75"/>
              <a:t> </a:t>
            </a:r>
            <a:r>
              <a:rPr dirty="0"/>
              <a:t>crează</a:t>
            </a:r>
            <a:r>
              <a:rPr dirty="0" spc="-95"/>
              <a:t> </a:t>
            </a:r>
            <a:r>
              <a:rPr dirty="0"/>
              <a:t>modelul</a:t>
            </a:r>
            <a:r>
              <a:rPr dirty="0" spc="-95"/>
              <a:t> </a:t>
            </a:r>
            <a:r>
              <a:rPr dirty="0" spc="-10"/>
              <a:t>conceptual: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9370" y="2307398"/>
            <a:ext cx="5111511" cy="373536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07135" y="1451466"/>
            <a:ext cx="6588125" cy="61531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Următorul</a:t>
            </a:r>
            <a:r>
              <a:rPr dirty="0" sz="1800" spc="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model</a:t>
            </a:r>
            <a:r>
              <a:rPr dirty="0" sz="1800" spc="3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Relație</a:t>
            </a:r>
            <a:r>
              <a:rPr dirty="0" sz="1800" spc="2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-</a:t>
            </a:r>
            <a:r>
              <a:rPr dirty="0" sz="1800" spc="1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Entitate</a:t>
            </a:r>
            <a:r>
              <a:rPr dirty="0" sz="1800" spc="2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reprezintă</a:t>
            </a:r>
            <a:r>
              <a:rPr dirty="0" sz="1800" spc="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cerințele</a:t>
            </a:r>
            <a:r>
              <a:rPr dirty="0" sz="1800" spc="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1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informații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ale</a:t>
            </a:r>
            <a:r>
              <a:rPr dirty="0" sz="1800" spc="-60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Departamentului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de</a:t>
            </a:r>
            <a:r>
              <a:rPr dirty="0" sz="1800" spc="-3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1F2023"/>
                </a:solidFill>
                <a:latin typeface="Times New Roman"/>
                <a:cs typeface="Times New Roman"/>
              </a:rPr>
              <a:t>Resurse</a:t>
            </a:r>
            <a:r>
              <a:rPr dirty="0" sz="1800" spc="-45">
                <a:solidFill>
                  <a:srgbClr val="1F2023"/>
                </a:solidFill>
                <a:latin typeface="Times New Roman"/>
                <a:cs typeface="Times New Roman"/>
              </a:rPr>
              <a:t> </a:t>
            </a:r>
            <a:r>
              <a:rPr dirty="0" sz="1800" spc="-10">
                <a:solidFill>
                  <a:srgbClr val="1F2023"/>
                </a:solidFill>
                <a:latin typeface="Times New Roman"/>
                <a:cs typeface="Times New Roman"/>
              </a:rPr>
              <a:t>Umane.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2" name="object 2" descr=""/>
          <p:cNvSpPr txBox="1"/>
          <p:nvPr/>
        </p:nvSpPr>
        <p:spPr>
          <a:xfrm>
            <a:off x="535635" y="1583182"/>
            <a:ext cx="8004175" cy="3826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14020" indent="-401320">
              <a:lnSpc>
                <a:spcPct val="100000"/>
              </a:lnSpc>
              <a:spcBef>
                <a:spcPts val="105"/>
              </a:spcBef>
              <a:buAutoNum type="arabicPeriod" startAt="3"/>
              <a:tabLst>
                <a:tab pos="414020" algn="l"/>
              </a:tabLst>
            </a:pPr>
            <a:r>
              <a:rPr dirty="0" sz="3200" spc="-20">
                <a:latin typeface="Calibri"/>
                <a:cs typeface="Calibri"/>
              </a:rPr>
              <a:t>Pornind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la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modelul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conceptual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se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stabilesc: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5"/>
              </a:spcBef>
              <a:buFont typeface="Calibri"/>
              <a:buAutoNum type="arabicPeriod" startAt="3"/>
            </a:pPr>
            <a:endParaRPr sz="3200">
              <a:latin typeface="Calibri"/>
              <a:cs typeface="Calibri"/>
            </a:endParaRPr>
          </a:p>
          <a:p>
            <a:pPr lvl="1" marL="354965" indent="-342265">
              <a:lnSpc>
                <a:spcPct val="100000"/>
              </a:lnSpc>
              <a:buChar char="-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numele</a:t>
            </a:r>
            <a:r>
              <a:rPr dirty="0" sz="3200" spc="-11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tabelelor</a:t>
            </a:r>
            <a:endParaRPr sz="3200">
              <a:latin typeface="Calibri"/>
              <a:cs typeface="Calibri"/>
            </a:endParaRPr>
          </a:p>
          <a:p>
            <a:pPr lvl="1" marL="355600" marR="884555" indent="-342900">
              <a:lnSpc>
                <a:spcPct val="100000"/>
              </a:lnSpc>
              <a:spcBef>
                <a:spcPts val="790"/>
              </a:spcBef>
              <a:buChar char="-"/>
              <a:tabLst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numele</a:t>
            </a:r>
            <a:r>
              <a:rPr dirty="0" sz="3200" spc="-12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coloanelor</a:t>
            </a:r>
            <a:r>
              <a:rPr dirty="0" sz="3200" spc="-1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din</a:t>
            </a:r>
            <a:r>
              <a:rPr dirty="0" sz="3200" spc="-114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fiecare</a:t>
            </a:r>
            <a:r>
              <a:rPr dirty="0" sz="3200" spc="-1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tabel,</a:t>
            </a:r>
            <a:r>
              <a:rPr dirty="0" sz="3200" spc="-9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tipul </a:t>
            </a:r>
            <a:r>
              <a:rPr dirty="0" sz="3200" spc="-35">
                <a:latin typeface="Calibri"/>
                <a:cs typeface="Calibri"/>
              </a:rPr>
              <a:t>acestora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şi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după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caz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proprietatea:</a:t>
            </a:r>
            <a:endParaRPr sz="3200">
              <a:latin typeface="Calibri"/>
              <a:cs typeface="Calibri"/>
            </a:endParaRPr>
          </a:p>
          <a:p>
            <a:pPr marL="355600" marR="840740">
              <a:lnSpc>
                <a:spcPct val="100000"/>
              </a:lnSpc>
              <a:spcBef>
                <a:spcPts val="805"/>
              </a:spcBef>
            </a:pP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PK</a:t>
            </a:r>
            <a:r>
              <a:rPr dirty="0" sz="3200" spc="-7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(primary</a:t>
            </a:r>
            <a:r>
              <a:rPr dirty="0" sz="32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40">
                <a:solidFill>
                  <a:srgbClr val="0000FF"/>
                </a:solidFill>
                <a:latin typeface="Calibri"/>
                <a:cs typeface="Calibri"/>
              </a:rPr>
              <a:t>key),</a:t>
            </a:r>
            <a:r>
              <a:rPr dirty="0" sz="3200" spc="-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30">
                <a:solidFill>
                  <a:srgbClr val="0000FF"/>
                </a:solidFill>
                <a:latin typeface="Calibri"/>
                <a:cs typeface="Calibri"/>
              </a:rPr>
              <a:t>FK(foreign</a:t>
            </a:r>
            <a:r>
              <a:rPr dirty="0" sz="3200" spc="-1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50">
                <a:solidFill>
                  <a:srgbClr val="0000FF"/>
                </a:solidFill>
                <a:latin typeface="Calibri"/>
                <a:cs typeface="Calibri"/>
              </a:rPr>
              <a:t>key),</a:t>
            </a:r>
            <a:r>
              <a:rPr dirty="0" sz="3200" spc="-9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>
                <a:solidFill>
                  <a:srgbClr val="0000FF"/>
                </a:solidFill>
                <a:latin typeface="Calibri"/>
                <a:cs typeface="Calibri"/>
              </a:rPr>
              <a:t>Null</a:t>
            </a:r>
            <a:r>
              <a:rPr dirty="0" sz="3200" spc="-5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3200" spc="-25">
                <a:solidFill>
                  <a:srgbClr val="0000FF"/>
                </a:solidFill>
                <a:latin typeface="Calibri"/>
                <a:cs typeface="Calibri"/>
              </a:rPr>
              <a:t>sau </a:t>
            </a:r>
            <a:r>
              <a:rPr dirty="0" sz="3200" spc="-10">
                <a:solidFill>
                  <a:srgbClr val="0000FF"/>
                </a:solidFill>
                <a:latin typeface="Calibri"/>
                <a:cs typeface="Calibri"/>
              </a:rPr>
              <a:t>Unique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2314955"/>
            <a:ext cx="8249411" cy="22479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0137" y="650240"/>
            <a:ext cx="5941695" cy="8788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Verdana"/>
                <a:cs typeface="Verdana"/>
              </a:rPr>
              <a:t>4.</a:t>
            </a:r>
            <a:r>
              <a:rPr dirty="0" sz="2800" spc="-9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Prin</a:t>
            </a:r>
            <a:r>
              <a:rPr dirty="0" sz="2800" spc="-70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instrucţiuni</a:t>
            </a:r>
            <a:r>
              <a:rPr dirty="0" sz="2800" spc="-4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SQL</a:t>
            </a:r>
            <a:r>
              <a:rPr dirty="0" sz="2800" spc="-6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se</a:t>
            </a:r>
            <a:r>
              <a:rPr dirty="0" sz="2800" spc="-6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crează </a:t>
            </a:r>
            <a:r>
              <a:rPr dirty="0" sz="2800">
                <a:latin typeface="Verdana"/>
                <a:cs typeface="Verdana"/>
              </a:rPr>
              <a:t>baza</a:t>
            </a:r>
            <a:r>
              <a:rPr dirty="0" sz="2800" spc="-100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de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date</a:t>
            </a:r>
            <a:r>
              <a:rPr dirty="0" sz="2800" spc="-125">
                <a:latin typeface="Verdana"/>
                <a:cs typeface="Verdana"/>
              </a:rPr>
              <a:t> </a:t>
            </a:r>
            <a:r>
              <a:rPr dirty="0" sz="2800">
                <a:latin typeface="Verdana"/>
                <a:cs typeface="Verdana"/>
              </a:rPr>
              <a:t>proiectată</a:t>
            </a:r>
            <a:r>
              <a:rPr dirty="0" sz="2800" spc="25">
                <a:latin typeface="Verdana"/>
                <a:cs typeface="Verdana"/>
              </a:rPr>
              <a:t> </a:t>
            </a:r>
            <a:r>
              <a:rPr dirty="0" sz="2800" spc="-10">
                <a:latin typeface="Verdana"/>
                <a:cs typeface="Verdana"/>
              </a:rPr>
              <a:t>anterior.</a:t>
            </a:r>
            <a:endParaRPr sz="2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 spc="-25"/>
              <a:t>57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635" y="1583182"/>
            <a:ext cx="7397750" cy="10020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Materialul</a:t>
            </a:r>
            <a:r>
              <a:rPr dirty="0" spc="-75"/>
              <a:t> </a:t>
            </a:r>
            <a:r>
              <a:rPr dirty="0" spc="-10"/>
              <a:t>utilizat</a:t>
            </a:r>
            <a:r>
              <a:rPr dirty="0" spc="-100"/>
              <a:t> </a:t>
            </a:r>
            <a:r>
              <a:rPr dirty="0"/>
              <a:t>in</a:t>
            </a:r>
            <a:r>
              <a:rPr dirty="0" spc="-80"/>
              <a:t> </a:t>
            </a:r>
            <a:r>
              <a:rPr dirty="0"/>
              <a:t>acest</a:t>
            </a:r>
            <a:r>
              <a:rPr dirty="0" spc="-100"/>
              <a:t> </a:t>
            </a:r>
            <a:r>
              <a:rPr dirty="0"/>
              <a:t>curs</a:t>
            </a:r>
            <a:r>
              <a:rPr dirty="0" spc="-114"/>
              <a:t> </a:t>
            </a:r>
            <a:r>
              <a:rPr dirty="0"/>
              <a:t>face</a:t>
            </a:r>
            <a:r>
              <a:rPr dirty="0" spc="-130"/>
              <a:t> </a:t>
            </a:r>
            <a:r>
              <a:rPr dirty="0"/>
              <a:t>parte</a:t>
            </a:r>
            <a:r>
              <a:rPr dirty="0" spc="-120"/>
              <a:t> </a:t>
            </a:r>
            <a:r>
              <a:rPr dirty="0" spc="-25"/>
              <a:t>din </a:t>
            </a:r>
            <a:r>
              <a:rPr dirty="0"/>
              <a:t>curriculum</a:t>
            </a:r>
            <a:r>
              <a:rPr dirty="0" spc="-114"/>
              <a:t> </a:t>
            </a:r>
            <a:r>
              <a:rPr dirty="0"/>
              <a:t>Oracle</a:t>
            </a:r>
            <a:r>
              <a:rPr dirty="0" spc="-140"/>
              <a:t> </a:t>
            </a:r>
            <a:r>
              <a:rPr dirty="0" spc="-10"/>
              <a:t>Academy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0653" y="3008757"/>
            <a:ext cx="1996439" cy="60515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800" spc="-10" b="1">
                <a:solidFill>
                  <a:srgbClr val="FF0000"/>
                </a:solidFill>
                <a:latin typeface="Calibri"/>
                <a:cs typeface="Calibri"/>
              </a:rPr>
              <a:t>Întrebări?</a:t>
            </a:r>
            <a:endParaRPr sz="3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458" y="424688"/>
            <a:ext cx="7713345" cy="1001394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583690" marR="5080" indent="-1571625">
              <a:lnSpc>
                <a:spcPct val="100000"/>
              </a:lnSpc>
              <a:spcBef>
                <a:spcPts val="105"/>
              </a:spcBef>
            </a:pPr>
            <a:r>
              <a:rPr dirty="0"/>
              <a:t>Cum</a:t>
            </a:r>
            <a:r>
              <a:rPr dirty="0" spc="-65"/>
              <a:t> </a:t>
            </a:r>
            <a:r>
              <a:rPr dirty="0"/>
              <a:t>aţi</a:t>
            </a:r>
            <a:r>
              <a:rPr dirty="0" spc="-80"/>
              <a:t> </a:t>
            </a:r>
            <a:r>
              <a:rPr dirty="0"/>
              <a:t>folosi</a:t>
            </a:r>
            <a:r>
              <a:rPr dirty="0" spc="-114"/>
              <a:t> </a:t>
            </a:r>
            <a:r>
              <a:rPr dirty="0"/>
              <a:t>o</a:t>
            </a:r>
            <a:r>
              <a:rPr dirty="0" spc="-60"/>
              <a:t> </a:t>
            </a:r>
            <a:r>
              <a:rPr dirty="0"/>
              <a:t>baza</a:t>
            </a:r>
            <a:r>
              <a:rPr dirty="0" spc="-95"/>
              <a:t> </a:t>
            </a:r>
            <a:r>
              <a:rPr dirty="0"/>
              <a:t>de</a:t>
            </a:r>
            <a:r>
              <a:rPr dirty="0" spc="-75"/>
              <a:t> </a:t>
            </a:r>
            <a:r>
              <a:rPr dirty="0"/>
              <a:t>date</a:t>
            </a:r>
            <a:r>
              <a:rPr dirty="0" spc="-80"/>
              <a:t> </a:t>
            </a:r>
            <a:r>
              <a:rPr dirty="0"/>
              <a:t>dacă</a:t>
            </a:r>
            <a:r>
              <a:rPr dirty="0" spc="-85"/>
              <a:t> </a:t>
            </a:r>
            <a:r>
              <a:rPr dirty="0"/>
              <a:t>aţi</a:t>
            </a:r>
            <a:r>
              <a:rPr dirty="0" spc="-80"/>
              <a:t> </a:t>
            </a:r>
            <a:r>
              <a:rPr dirty="0"/>
              <a:t>avea</a:t>
            </a:r>
            <a:r>
              <a:rPr dirty="0" spc="-95"/>
              <a:t> </a:t>
            </a:r>
            <a:r>
              <a:rPr dirty="0" spc="-25"/>
              <a:t>una </a:t>
            </a:r>
            <a:r>
              <a:rPr dirty="0"/>
              <a:t>dintre</a:t>
            </a:r>
            <a:r>
              <a:rPr dirty="0" spc="-90"/>
              <a:t> </a:t>
            </a:r>
            <a:r>
              <a:rPr dirty="0"/>
              <a:t>meseriile</a:t>
            </a:r>
            <a:r>
              <a:rPr dirty="0" spc="-110"/>
              <a:t> </a:t>
            </a:r>
            <a:r>
              <a:rPr dirty="0"/>
              <a:t>de</a:t>
            </a:r>
            <a:r>
              <a:rPr dirty="0" spc="-75"/>
              <a:t> </a:t>
            </a:r>
            <a:r>
              <a:rPr dirty="0"/>
              <a:t>mai</a:t>
            </a:r>
            <a:r>
              <a:rPr dirty="0" spc="-20"/>
              <a:t> jos?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67918" y="2127249"/>
            <a:ext cx="3182620" cy="2479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Mecanic</a:t>
            </a:r>
            <a:r>
              <a:rPr dirty="0" sz="2800" spc="-16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auto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 spc="-10">
                <a:latin typeface="Calibri"/>
                <a:cs typeface="Calibri"/>
              </a:rPr>
              <a:t>Şofer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5"/>
              </a:spcBef>
              <a:buFont typeface="Wingdings"/>
              <a:buChar char=""/>
            </a:pP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dirty="0" sz="2800" spc="-35">
                <a:latin typeface="Calibri"/>
                <a:cs typeface="Calibri"/>
              </a:rPr>
              <a:t>Cultivatoare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flori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0164" y="2125979"/>
            <a:ext cx="4160520" cy="3724655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17394" y="6380880"/>
            <a:ext cx="816610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1.03.2022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8883" y="6381794"/>
            <a:ext cx="122555" cy="2108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200" spc="-50">
                <a:solidFill>
                  <a:srgbClr val="878787"/>
                </a:solidFill>
                <a:latin typeface="Verdana"/>
                <a:cs typeface="Verdana"/>
              </a:rPr>
              <a:t>7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1.03.2022</a:t>
            </a:r>
          </a:p>
        </p:txBody>
      </p:sp>
      <p:sp>
        <p:nvSpPr>
          <p:cNvPr id="2" name="object 2" descr=""/>
          <p:cNvSpPr txBox="1"/>
          <p:nvPr/>
        </p:nvSpPr>
        <p:spPr>
          <a:xfrm>
            <a:off x="1770379" y="360934"/>
            <a:ext cx="5104130" cy="49333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733425" marR="17780" indent="-233679">
              <a:lnSpc>
                <a:spcPct val="100000"/>
              </a:lnSpc>
              <a:spcBef>
                <a:spcPts val="95"/>
              </a:spcBef>
            </a:pP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6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fizic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şi</a:t>
            </a:r>
            <a:r>
              <a:rPr dirty="0" sz="2800" spc="-4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model</a:t>
            </a:r>
            <a:r>
              <a:rPr dirty="0" sz="2800" spc="-7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conceptual </a:t>
            </a:r>
            <a:r>
              <a:rPr dirty="0" sz="2800" spc="-20" b="1" i="1">
                <a:latin typeface="Calibri"/>
                <a:cs typeface="Calibri"/>
              </a:rPr>
              <a:t>Entităţi</a:t>
            </a:r>
            <a:r>
              <a:rPr dirty="0" sz="2800" spc="-12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si</a:t>
            </a:r>
            <a:r>
              <a:rPr dirty="0" sz="2800" spc="-110" b="1" i="1">
                <a:latin typeface="Calibri"/>
                <a:cs typeface="Calibri"/>
              </a:rPr>
              <a:t> </a:t>
            </a:r>
            <a:r>
              <a:rPr dirty="0" sz="2800" spc="-10" b="1" i="1">
                <a:latin typeface="Calibri"/>
                <a:cs typeface="Calibri"/>
              </a:rPr>
              <a:t>instanţe</a:t>
            </a:r>
            <a:r>
              <a:rPr dirty="0" sz="2800" spc="-85" b="1" i="1">
                <a:latin typeface="Calibri"/>
                <a:cs typeface="Calibri"/>
              </a:rPr>
              <a:t> </a:t>
            </a:r>
            <a:r>
              <a:rPr dirty="0" sz="2800" b="1" i="1">
                <a:latin typeface="Calibri"/>
                <a:cs typeface="Calibri"/>
              </a:rPr>
              <a:t>(partea</a:t>
            </a:r>
            <a:r>
              <a:rPr dirty="0" sz="2800" spc="-35" b="1" i="1">
                <a:latin typeface="Calibri"/>
                <a:cs typeface="Calibri"/>
              </a:rPr>
              <a:t> </a:t>
            </a:r>
            <a:r>
              <a:rPr dirty="0" sz="2800" spc="-25" b="1" i="1">
                <a:latin typeface="Calibri"/>
                <a:cs typeface="Calibri"/>
              </a:rPr>
              <a:t>I)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Data</a:t>
            </a:r>
            <a:r>
              <a:rPr dirty="0" sz="2800" spc="-13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versus</a:t>
            </a:r>
            <a:r>
              <a:rPr dirty="0" sz="2800" spc="-14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informaţie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dirty="0" sz="28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fizic</a:t>
            </a:r>
            <a:r>
              <a:rPr dirty="0" sz="28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şi</a:t>
            </a:r>
            <a:r>
              <a:rPr dirty="0" sz="28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r>
              <a:rPr dirty="0" sz="2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FF0000"/>
                </a:solidFill>
                <a:latin typeface="Calibri"/>
                <a:cs typeface="Calibri"/>
              </a:rPr>
              <a:t>conceptual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Entităţi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si</a:t>
            </a:r>
            <a:r>
              <a:rPr dirty="0" sz="2800" spc="-6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instanţe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Relaţii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10"/>
              </a:spcBef>
              <a:buAutoNum type="arabicPeriod"/>
              <a:tabLst>
                <a:tab pos="469265" algn="l"/>
              </a:tabLst>
            </a:pPr>
            <a:r>
              <a:rPr dirty="0" sz="2800" spc="-10" b="1">
                <a:latin typeface="Calibri"/>
                <a:cs typeface="Calibri"/>
              </a:rPr>
              <a:t>ERD-</a:t>
            </a:r>
            <a:r>
              <a:rPr dirty="0" sz="2800" spc="-25" b="1">
                <a:latin typeface="Calibri"/>
                <a:cs typeface="Calibri"/>
              </a:rPr>
              <a:t>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469265" algn="l"/>
              </a:tabLst>
            </a:pPr>
            <a:r>
              <a:rPr dirty="0" sz="2800" b="1">
                <a:latin typeface="Calibri"/>
                <a:cs typeface="Calibri"/>
              </a:rPr>
              <a:t>Subtipuri</a:t>
            </a:r>
            <a:r>
              <a:rPr dirty="0" sz="2800" spc="-9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şi</a:t>
            </a:r>
            <a:r>
              <a:rPr dirty="0" sz="2800" spc="-7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supertipuri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95"/>
              </a:spcBef>
              <a:buAutoNum type="arabicPeriod"/>
              <a:tabLst>
                <a:tab pos="469265" algn="l"/>
              </a:tabLst>
            </a:pPr>
            <a:r>
              <a:rPr dirty="0" sz="2800" spc="-25" b="1">
                <a:latin typeface="Calibri"/>
                <a:cs typeface="Calibri"/>
              </a:rPr>
              <a:t>Documentarea </a:t>
            </a:r>
            <a:r>
              <a:rPr dirty="0" sz="2800" b="1">
                <a:latin typeface="Calibri"/>
                <a:cs typeface="Calibri"/>
              </a:rPr>
              <a:t>unui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ERD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6295" y="416813"/>
            <a:ext cx="522605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Model</a:t>
            </a:r>
            <a:r>
              <a:rPr dirty="0" spc="-30"/>
              <a:t> </a:t>
            </a:r>
            <a:r>
              <a:rPr dirty="0"/>
              <a:t>fizic</a:t>
            </a:r>
            <a:r>
              <a:rPr dirty="0" spc="-30"/>
              <a:t> </a:t>
            </a:r>
            <a:r>
              <a:rPr dirty="0"/>
              <a:t>și</a:t>
            </a:r>
            <a:r>
              <a:rPr dirty="0" spc="-30"/>
              <a:t> </a:t>
            </a:r>
            <a:r>
              <a:rPr dirty="0"/>
              <a:t>model</a:t>
            </a:r>
            <a:r>
              <a:rPr dirty="0" spc="-40"/>
              <a:t> </a:t>
            </a:r>
            <a:r>
              <a:rPr dirty="0" spc="-10"/>
              <a:t>conceptual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21640" y="1099515"/>
            <a:ext cx="4144645" cy="4991100"/>
          </a:xfrm>
          <a:prstGeom prst="rect">
            <a:avLst/>
          </a:prstGeom>
        </p:spPr>
        <p:txBody>
          <a:bodyPr wrap="square" lIns="0" tIns="97790" rIns="0" bIns="0" rtlCol="0" vert="horz">
            <a:spAutoFit/>
          </a:bodyPr>
          <a:lstStyle/>
          <a:p>
            <a:pPr marL="355600" marR="5080">
              <a:lnSpc>
                <a:spcPct val="80000"/>
              </a:lnSpc>
              <a:spcBef>
                <a:spcPts val="770"/>
              </a:spcBef>
            </a:pPr>
            <a:r>
              <a:rPr dirty="0" sz="2800" spc="-10">
                <a:latin typeface="Calibri"/>
                <a:cs typeface="Calibri"/>
              </a:rPr>
              <a:t>Modelarea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datelor</a:t>
            </a:r>
            <a:r>
              <a:rPr dirty="0" sz="2800" spc="-15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este </a:t>
            </a:r>
            <a:r>
              <a:rPr dirty="0" sz="2800">
                <a:latin typeface="Calibri"/>
                <a:cs typeface="Calibri"/>
              </a:rPr>
              <a:t>doar</a:t>
            </a:r>
            <a:r>
              <a:rPr dirty="0" sz="2800" spc="-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prima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parte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procesului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125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construire</a:t>
            </a:r>
            <a:r>
              <a:rPr dirty="0" sz="2800" spc="-10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al </a:t>
            </a:r>
            <a:r>
              <a:rPr dirty="0" sz="2800" spc="-20">
                <a:latin typeface="Calibri"/>
                <a:cs typeface="Calibri"/>
              </a:rPr>
              <a:t>bazei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date.</a:t>
            </a:r>
            <a:endParaRPr sz="28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3295"/>
              </a:spcBef>
            </a:pPr>
            <a:r>
              <a:rPr dirty="0" sz="2800" b="1">
                <a:latin typeface="Calibri"/>
                <a:cs typeface="Calibri"/>
              </a:rPr>
              <a:t>Modelul</a:t>
            </a:r>
            <a:r>
              <a:rPr dirty="0" sz="2800" spc="-13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conceptual:</a:t>
            </a:r>
            <a:endParaRPr sz="2800">
              <a:latin typeface="Calibri"/>
              <a:cs typeface="Calibri"/>
            </a:endParaRPr>
          </a:p>
          <a:p>
            <a:pPr marL="355600" marR="27940" indent="-342900">
              <a:lnSpc>
                <a:spcPts val="2700"/>
              </a:lnSpc>
              <a:spcBef>
                <a:spcPts val="750"/>
              </a:spcBef>
              <a:buChar char="-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Modelează</a:t>
            </a:r>
            <a:r>
              <a:rPr dirty="0" sz="2800" spc="-1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nevoile informaţionale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ale</a:t>
            </a:r>
            <a:r>
              <a:rPr dirty="0" sz="2800" spc="-1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afacerii</a:t>
            </a:r>
            <a:endParaRPr sz="2800">
              <a:latin typeface="Calibri"/>
              <a:cs typeface="Calibri"/>
            </a:endParaRPr>
          </a:p>
          <a:p>
            <a:pPr marL="355600" marR="852169" indent="-342900">
              <a:lnSpc>
                <a:spcPts val="2690"/>
              </a:lnSpc>
              <a:spcBef>
                <a:spcPts val="705"/>
              </a:spcBef>
              <a:buChar char="-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Se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numeşte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“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Entity Relationship</a:t>
            </a:r>
            <a:r>
              <a:rPr dirty="0" sz="28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Model</a:t>
            </a:r>
            <a:r>
              <a:rPr dirty="0" sz="2800" spc="-1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  <a:p>
            <a:pPr marL="355600" marR="288290" indent="-342900">
              <a:lnSpc>
                <a:spcPct val="80000"/>
              </a:lnSpc>
              <a:spcBef>
                <a:spcPts val="715"/>
              </a:spcBef>
              <a:buChar char="-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Este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 spc="-30">
                <a:latin typeface="Calibri"/>
                <a:cs typeface="Calibri"/>
              </a:rPr>
              <a:t>prezentat</a:t>
            </a:r>
            <a:r>
              <a:rPr dirty="0" sz="2800" spc="-120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printr-</a:t>
            </a:r>
            <a:r>
              <a:rPr dirty="0" sz="2800" spc="-50">
                <a:latin typeface="Calibri"/>
                <a:cs typeface="Calibri"/>
              </a:rPr>
              <a:t>o </a:t>
            </a:r>
            <a:r>
              <a:rPr dirty="0" sz="2800" spc="-10">
                <a:latin typeface="Calibri"/>
                <a:cs typeface="Calibri"/>
              </a:rPr>
              <a:t>diagramă</a:t>
            </a:r>
            <a:r>
              <a:rPr dirty="0" sz="2800" spc="-1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numită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“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Entity Relationship</a:t>
            </a:r>
            <a:r>
              <a:rPr dirty="0" sz="2800" spc="-8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0000FF"/>
                </a:solidFill>
                <a:latin typeface="Calibri"/>
                <a:cs typeface="Calibri"/>
              </a:rPr>
              <a:t>Diagram</a:t>
            </a:r>
            <a:r>
              <a:rPr dirty="0" sz="2800" spc="-10">
                <a:latin typeface="Calibri"/>
                <a:cs typeface="Calibri"/>
              </a:rPr>
              <a:t>”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0515" y="1242060"/>
            <a:ext cx="3919728" cy="497586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517394" y="6396024"/>
            <a:ext cx="8166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878787"/>
                </a:solidFill>
                <a:latin typeface="Verdana"/>
                <a:cs typeface="Verdana"/>
              </a:rPr>
              <a:t>1.03.2022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68883" y="6382613"/>
            <a:ext cx="12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solidFill>
                  <a:srgbClr val="878787"/>
                </a:solidFill>
                <a:latin typeface="Verdana"/>
                <a:cs typeface="Verdana"/>
              </a:rPr>
              <a:t>9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</dc:creator>
  <dc:title>BDDM</dc:title>
  <dcterms:created xsi:type="dcterms:W3CDTF">2025-03-28T22:33:16Z</dcterms:created>
  <dcterms:modified xsi:type="dcterms:W3CDTF">2025-03-28T22:33:16Z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2025-03-28T00:00:00Z</vt:filetime>
  </property>
  <property fmtid="{D5CDD505-2E9C-101B-9397-08002B2CF9AE}" pid="5" name="Producer">
    <vt:lpwstr>Microsoft® PowerPoint® 2016</vt:lpwstr>
  </property>
</Properties>
</file>